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52" r:id="rId1"/>
  </p:sldMasterIdLst>
  <p:notesMasterIdLst>
    <p:notesMasterId r:id="rId9"/>
  </p:notesMasterIdLst>
  <p:sldIdLst>
    <p:sldId id="681" r:id="rId2"/>
    <p:sldId id="676" r:id="rId3"/>
    <p:sldId id="677" r:id="rId4"/>
    <p:sldId id="678" r:id="rId5"/>
    <p:sldId id="679" r:id="rId6"/>
    <p:sldId id="680" r:id="rId7"/>
    <p:sldId id="270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618" autoAdjust="0"/>
    <p:restoredTop sz="94660"/>
  </p:normalViewPr>
  <p:slideViewPr>
    <p:cSldViewPr>
      <p:cViewPr varScale="1">
        <p:scale>
          <a:sx n="65" d="100"/>
          <a:sy n="65" d="100"/>
        </p:scale>
        <p:origin x="72" y="12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DE3DE38-AC1C-4193-BCB5-FF1D87459F13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D470DB7-344B-409E-AD95-F9258FAD1F1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58720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470DB7-344B-409E-AD95-F9258FAD1F15}" type="slidenum">
              <a:rPr lang="ru-RU" smtClean="0"/>
              <a:pPr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89851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4588C9FC-BBF7-46BD-815D-529BDD20B055}" type="datetimeFigureOut">
              <a:rPr lang="ru-RU" smtClean="0"/>
              <a:pPr/>
              <a:t>11.06.2020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47B1238E-6F01-4C01-9787-A8BD60F698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.w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71414"/>
            <a:ext cx="8820472" cy="1000108"/>
          </a:xfrm>
        </p:spPr>
        <p:txBody>
          <a:bodyPr anchor="t" anchorCtr="0">
            <a:noAutofit/>
          </a:bodyPr>
          <a:lstStyle/>
          <a:p>
            <a:r>
              <a:rPr lang="kk-KZ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Қазақстан Республикасы білім және ғылым министрлігі</a:t>
            </a: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Е.А. Бөкетов атындағы Қарағанды мемлекеттік </a:t>
            </a: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университеті</a:t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және ақпараттық технологиялар факультеті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мен 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информатиканы оқыту әдістемесі кафедрасы</a:t>
            </a:r>
            <a:b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sr-Cyrl-CS" sz="2000" b="0" dirty="0" smtClean="0"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b="0" dirty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72008" y="836712"/>
            <a:ext cx="8964488" cy="5878436"/>
          </a:xfrm>
          <a:prstGeom prst="rect">
            <a:avLst/>
          </a:prstGeom>
        </p:spPr>
        <p:txBody>
          <a:bodyPr vert="horz">
            <a:normAutofit fontScale="47500" lnSpcReduction="20000"/>
          </a:bodyPr>
          <a:lstStyle/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endParaRPr lang="kk-KZ" sz="55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ct val="20000"/>
              </a:spcBef>
            </a:pPr>
            <a:r>
              <a:rPr lang="kk-KZ" sz="5500" b="1" dirty="0" smtClean="0">
                <a:latin typeface="Times New Roman" pitchFamily="18" charset="0"/>
                <a:cs typeface="Times New Roman" pitchFamily="18" charset="0"/>
              </a:rPr>
              <a:t>СТАНДАРТТЫ </a:t>
            </a: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ЕМЕС ЕСЕПТЕРДІ ШЕШУ</a:t>
            </a:r>
          </a:p>
          <a:p>
            <a:pPr lvl="0" algn="ctr">
              <a:spcBef>
                <a:spcPct val="20000"/>
              </a:spcBef>
            </a:pPr>
            <a:r>
              <a:rPr lang="kk-KZ" sz="5500" b="1" dirty="0">
                <a:latin typeface="Times New Roman" pitchFamily="18" charset="0"/>
                <a:cs typeface="Times New Roman" pitchFamily="18" charset="0"/>
              </a:rPr>
              <a:t>ПРАКТИКУМЫ (5-9 СЫНЫПТАР)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lang="kk-KZ" sz="16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Тақырып</a:t>
            </a:r>
            <a:r>
              <a:rPr lang="en-US" sz="5900" b="1" dirty="0">
                <a:latin typeface="Times New Roman" pitchFamily="18" charset="0"/>
                <a:cs typeface="Times New Roman" pitchFamily="18" charset="0"/>
              </a:rPr>
              <a:t> 5:</a:t>
            </a:r>
            <a:r>
              <a:rPr lang="kk-KZ" sz="5900" b="1" dirty="0">
                <a:latin typeface="Times New Roman" pitchFamily="18" charset="0"/>
                <a:cs typeface="Times New Roman" pitchFamily="18" charset="0"/>
              </a:rPr>
              <a:t> Инварианттар</a:t>
            </a:r>
            <a:endParaRPr lang="ru-RU" sz="5900" b="1" dirty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en-US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lang="ru-RU" sz="5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6В01502 – Математика-Информатика, 6В01501 – </a:t>
            </a:r>
            <a:r>
              <a:rPr lang="ru-RU" sz="51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Математика</a:t>
            </a:r>
          </a:p>
          <a:p>
            <a:pPr lvl="0" algn="ctr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мамандықтарғы </a:t>
            </a:r>
            <a:r>
              <a:rPr kumimoji="0" lang="kk-KZ" sz="4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үшін </a:t>
            </a:r>
            <a:endParaRPr kumimoji="0" lang="ru-RU" sz="4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19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20000"/>
              </a:lnSpc>
            </a:pP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Авторлары: </a:t>
            </a:r>
            <a:r>
              <a:rPr kumimoji="0" lang="kk-KZ" sz="420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Искаков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Сагындык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Абдрахманович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Бейсенова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Данагул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Рымбаевна</a:t>
            </a:r>
            <a:endParaRPr lang="ru-RU" sz="4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	</a:t>
            </a:r>
            <a:r>
              <a:rPr lang="ru-RU" sz="44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Оразбекова</a:t>
            </a:r>
            <a:r>
              <a:rPr lang="ru-RU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Раушан</a:t>
            </a:r>
            <a:r>
              <a:rPr lang="ru-RU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Асансеитовна</a:t>
            </a: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2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lvl="0">
              <a:spcBef>
                <a:spcPts val="600"/>
              </a:spcBef>
              <a:buClr>
                <a:schemeClr val="accent1"/>
              </a:buClr>
              <a:buSzPct val="70000"/>
              <a:defRPr/>
            </a:pP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Сабақ 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түрі:</a:t>
            </a:r>
            <a:r>
              <a:rPr kumimoji="0" lang="kk-KZ" sz="4200" b="1" i="0" u="none" strike="noStrike" kern="1200" cap="all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ТӘЖІРИБЕ/СЕМИНАРЛАР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	</a:t>
            </a:r>
            <a:r>
              <a:rPr kumimoji="0" lang="en-US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	</a:t>
            </a:r>
            <a:r>
              <a:rPr kumimoji="0" lang="kk-KZ" sz="4200" b="1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Қарағанды-2020</a:t>
            </a:r>
            <a:endParaRPr kumimoji="0" lang="ru-RU" sz="33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kk-KZ" sz="4000" b="1" i="0" u="none" strike="noStrike" kern="1200" cap="all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accent1"/>
              </a:buClr>
              <a:buSzPct val="70000"/>
              <a:buFont typeface="Wingdings"/>
              <a:buNone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123204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436910"/>
          </a:xfrm>
        </p:spPr>
        <p:txBody>
          <a:bodyPr>
            <a:normAutofit fontScale="90000"/>
          </a:bodyPr>
          <a:lstStyle/>
          <a:p>
            <a:r>
              <a:rPr lang="kk-KZ" sz="2000" b="1" dirty="0">
                <a:latin typeface="Times New Roman" pitchFamily="18" charset="0"/>
                <a:cs typeface="Times New Roman" pitchFamily="18" charset="0"/>
              </a:rPr>
              <a:t>Негізгі және қосымша  әдебиеттер тізімі: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79512" y="620688"/>
            <a:ext cx="8784976" cy="6048672"/>
          </a:xfrm>
        </p:spPr>
        <p:txBody>
          <a:bodyPr>
            <a:noAutofit/>
          </a:bodyPr>
          <a:lstStyle/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Цыпкин А.Г., Пинский А.И. Справочник по методам решения задач по математике для средней школы. -2-е изд., перераб. и доп. – М.: Наука. Гл. Ред физ.-мат. лит., 1989. -576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Литвиненко В.Н., Мордкович А.Г. Практикум по элементарной математике: Алгебра. Тригонометрия: Учеб. Пособие для студентов физ.-мат. спец. пед. ин-тов. -2-е изд., перераб. и доп. – М.: Просвещение, 1991. -352с.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Гусев В.А. Практикум по элементарной математике: Геометрия: Учеб. Пособие для студентов физ.-мат. спец. пед. ин-тов и учителей/ Гусев В.Г., Литвиненко В.Н., Мордкович А.Г. -2-е изд., перераб. и доп. – М.: Просвещение, 1992. 360с.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4-5классов: Кн. Для учителя. – М.:Просвещение, 1968. – 96 с.:ил.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Кострикина Н.П. Задачи повышенной трудности в курсе математики 7-9классов: Кн. Для учителя. – М.:Просвещение, 1991. – 239 с.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А.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-912 с. </a:t>
            </a:r>
          </a:p>
          <a:p>
            <a:pPr marL="0" indent="361950">
              <a:buFont typeface="+mj-lt"/>
              <a:buAutoNum type="arabicPeriod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В.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24868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0" y="0"/>
            <a:ext cx="8820472" cy="6858000"/>
          </a:xfrm>
        </p:spPr>
        <p:txBody>
          <a:bodyPr>
            <a:noAutofit/>
          </a:bodyPr>
          <a:lstStyle/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Полный сборник решений задач для поступающих в вузы. Группа С. /Под ред. М.И.Сканави. – М.: Альянс-В; Мн: ООО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Харвест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, 1999. -608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Сборник конкурсных задач по математике для поступающих во втузы. Учебное пособие./ Под ред. М.И.Сканави. -4-е изд. – М.: Высш. Школа, 1980. -541 с.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kk-KZ" sz="2000" dirty="0" smtClean="0">
                <a:latin typeface="Times New Roman" pitchFamily="18" charset="0"/>
                <a:cs typeface="Times New Roman" pitchFamily="18" charset="0"/>
              </a:rPr>
              <a:t>Вересова Е.Е. идр. Практикум по решению математических задач: Учеб. Пособие для пед. ин-тов Е.Е.Вересова, Н.С. Денисова, Т.Н. Полякова. –М.: Просвещение, 1979. -240 с</a:t>
            </a: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Ваховский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Е.Б., Рывкин А.А. Задачи по элементарной математике. М., Наука, 1971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Васильев Н.Б. Задачи всесоюзных математических олимпиад. Ч. 2. -2011ю -128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Прокопенко Н. Задачи на смеси и сплавы.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Смирнова И. Геометрические задачи с практическим содержанием. –М.: Чистые пруды, 2010. -32 с.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Фарков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А.В. Как готовить учащихся к математическим олимпиадам. –М.: Чистые пруды, 2006.</a:t>
            </a:r>
          </a:p>
          <a:p>
            <a:pPr marL="0" indent="457200">
              <a:buFont typeface="+mj-lt"/>
              <a:buAutoNum type="arabicPeriod" startAt="8"/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Солуковцева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Л.А. Линейные и дробно-линейные уравнения и неравенства с параметрами. –М.: Чистые пруды, 2007. -31 с.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27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476672"/>
            <a:ext cx="8229600" cy="576063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Мерзімдік әдебиеттер (басылымдар) тізімі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МШ – Математика в школе (журнал);</a:t>
            </a:r>
          </a:p>
          <a:p>
            <a:pPr marL="0" indent="361950">
              <a:buFont typeface="+mj-lt"/>
              <a:buAutoNum type="arabicPeriod" startAt="17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Приложение «Математика»  к газете «Первое сентября»,  с 2006 г.</a:t>
            </a:r>
          </a:p>
          <a:p>
            <a:pPr marL="0" indent="0">
              <a:buNone/>
            </a:pPr>
            <a:r>
              <a:rPr lang="kk-KZ" sz="2400" b="1" dirty="0" smtClean="0">
                <a:latin typeface="Times New Roman" pitchFamily="18" charset="0"/>
                <a:cs typeface="Times New Roman" pitchFamily="18" charset="0"/>
              </a:rPr>
              <a:t>Электрондық </a:t>
            </a:r>
            <a:r>
              <a:rPr lang="kk-KZ" sz="2400" b="1" dirty="0">
                <a:latin typeface="Times New Roman" pitchFamily="18" charset="0"/>
                <a:cs typeface="Times New Roman" pitchFamily="18" charset="0"/>
              </a:rPr>
              <a:t>ресурстар көзі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www.obrasovanie.ru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kk-KZ" sz="2400" dirty="0">
                <a:latin typeface="Times New Roman" pitchFamily="18" charset="0"/>
                <a:cs typeface="Times New Roman" pitchFamily="18" charset="0"/>
              </a:rPr>
              <a:t>www.znanie.ksu.kz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  <a:p>
            <a:pPr marL="457200" lvl="0" indent="-457200">
              <a:buFont typeface="+mj-lt"/>
              <a:buAutoNum type="arabicPeriod" startAt="19"/>
            </a:pP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www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znanie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kz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1594810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>
            <a:normAutofit/>
          </a:bodyPr>
          <a:lstStyle/>
          <a:p>
            <a:pPr marL="0" indent="361950">
              <a:buNone/>
            </a:pPr>
            <a:r>
              <a:rPr lang="kk-KZ" b="1" dirty="0" smtClean="0">
                <a:latin typeface="Times New Roman" pitchFamily="18" charset="0"/>
                <a:cs typeface="Times New Roman" pitchFamily="18" charset="0"/>
              </a:rPr>
              <a:t>Тапсырмалар: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1.Тақтада 1-ден 1998-ге дейінгі сандар жазылған. Бір жүрісте кез келген екі  санды өшіріп және олардың орнына солардың айырмасын бір сан қалғанша жазуға рұқсат.Осы сан нөл болуы мүмкін бе?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 2. Квадрат кестенің әр торы қара және ақ түске боялған(суретке қараңыз).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Бір жүрісте кез келген жолдың, кез келген бағанның немесе кез келген диагоналдың бір торын қараны- ақ түске, ал ақты – қара түске бояуға болады. Бірнеше  жүрістен кейін барлық торлар ақ болатындай кесте толтыруға бола ма?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2987824" y="4941168"/>
          <a:ext cx="2880320" cy="864096"/>
        </p:xfrm>
        <a:graphic>
          <a:graphicData uri="http://schemas.openxmlformats.org/drawingml/2006/table">
            <a:tbl>
              <a:tblPr/>
              <a:tblGrid>
                <a:gridCol w="1460485"/>
                <a:gridCol w="1419835"/>
              </a:tblGrid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nDiag">
                      <a:fgClr>
                        <a:srgbClr val="FFFFFF"/>
                      </a:fgClr>
                      <a:bgClr>
                        <a:srgbClr val="B4B4B4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110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nDiag">
                      <a:fgClr>
                        <a:srgbClr val="FFFFFF"/>
                      </a:fgClr>
                      <a:bgClr>
                        <a:srgbClr val="B4B4B4"/>
                      </a:bgClr>
                    </a:pattFill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kk-KZ" sz="1100" dirty="0">
                        <a:solidFill>
                          <a:srgbClr val="000000"/>
                        </a:solidFill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pattFill prst="dnDiag">
                      <a:fgClr>
                        <a:srgbClr val="FFFFFF"/>
                      </a:fgClr>
                      <a:bgClr>
                        <a:srgbClr val="B4B4B4"/>
                      </a:bgClr>
                    </a:patt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332656"/>
            <a:ext cx="8219256" cy="6141296"/>
          </a:xfrm>
        </p:spPr>
        <p:txBody>
          <a:bodyPr/>
          <a:lstStyle/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3. Дұрыс пирамиданың табанының кез келген нүктесі үшін олардан оның бүйір жақтарына дейінгі қашықтықтарының қосындысы тұрақты және бүйір жақтағына түсірілген биіктіктің ұзындығына тең.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4. Тік бұрышты үшбұрышқа ауданы менінше үлкен болатын (тік бұрышы ортақ болатын) іштей төртбұрыш салыңыз.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36195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5. Координаттық жазықтықта А нүктесі және ол арқылы өтетін түзу берілген. А нүктесінің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		</a:t>
            </a:r>
          </a:p>
          <a:p>
            <a:pPr marL="0" indent="361950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kk-KZ" dirty="0" smtClean="0">
                <a:latin typeface="Times New Roman" pitchFamily="18" charset="0"/>
                <a:cs typeface="Times New Roman" pitchFamily="18" charset="0"/>
              </a:rPr>
              <a:t>гиперболасының (гиперболаның өзі сызбада жоқ) бойында жататыны, ал түзу гиперболаны екі нүктеде қиятыны белгілі.Циркуль мен сызғыш көмегімен екінші нүлтені салыңыз.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5148064" y="3424955"/>
          <a:ext cx="1728192" cy="7961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Формула" r:id="rId3" imgW="850531" imgH="393529" progId="Equation.3">
                  <p:embed/>
                </p:oleObj>
              </mc:Choice>
              <mc:Fallback>
                <p:oleObj name="Формула" r:id="rId3" imgW="850531" imgH="393529" progId="Equation.3">
                  <p:embed/>
                  <p:pic>
                    <p:nvPicPr>
                      <p:cNvPr id="0" name="Picture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064" y="3424955"/>
                        <a:ext cx="1728192" cy="79613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1560" y="1317685"/>
            <a:ext cx="8018737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7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Назарларыңызға рахмет</a:t>
            </a:r>
            <a:r>
              <a:rPr lang="ru-RU" sz="7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!</a:t>
            </a:r>
            <a:endParaRPr lang="ru-RU" sz="72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77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2871</TotalTime>
  <Words>671</Words>
  <Application>Microsoft Office PowerPoint</Application>
  <PresentationFormat>Экран (4:3)</PresentationFormat>
  <Paragraphs>54</Paragraphs>
  <Slides>7</Slides>
  <Notes>1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6" baseType="lpstr">
      <vt:lpstr>Calibri</vt:lpstr>
      <vt:lpstr>Cambria</vt:lpstr>
      <vt:lpstr>Franklin Gothic Book</vt:lpstr>
      <vt:lpstr>Perpetua</vt:lpstr>
      <vt:lpstr>Times New Roman</vt:lpstr>
      <vt:lpstr>Wingdings</vt:lpstr>
      <vt:lpstr>Wingdings 2</vt:lpstr>
      <vt:lpstr>Справедливость</vt:lpstr>
      <vt:lpstr>Формула</vt:lpstr>
      <vt:lpstr>Қазақстан Республикасы білім және ғылым министрлігі Академик Е.А. Бөкетов атындағы Қарағанды мемлекеттік университеті Математика және ақпараттық технологиялар факультеті  Математика мен информатиканы оқыту әдістемесі кафедрасы  </vt:lpstr>
      <vt:lpstr>Негізгі және қосымша  әдебиеттер тізімі: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Қазақстан Республикасы білім және ғылым министрлігі Академик Е.А. Бөкетов атындағы Қарағанды мемлекеттік университеті</dc:title>
  <dc:creator>Admin</dc:creator>
  <cp:lastModifiedBy>Boss</cp:lastModifiedBy>
  <cp:revision>277</cp:revision>
  <dcterms:created xsi:type="dcterms:W3CDTF">2014-05-27T11:15:04Z</dcterms:created>
  <dcterms:modified xsi:type="dcterms:W3CDTF">2020-06-11T06:49:57Z</dcterms:modified>
</cp:coreProperties>
</file>