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2" r:id="rId1"/>
  </p:sldMasterIdLst>
  <p:notesMasterIdLst>
    <p:notesMasterId r:id="rId9"/>
  </p:notesMasterIdLst>
  <p:sldIdLst>
    <p:sldId id="681" r:id="rId2"/>
    <p:sldId id="676" r:id="rId3"/>
    <p:sldId id="677" r:id="rId4"/>
    <p:sldId id="678" r:id="rId5"/>
    <p:sldId id="679" r:id="rId6"/>
    <p:sldId id="680" r:id="rId7"/>
    <p:sldId id="27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618" autoAdjust="0"/>
    <p:restoredTop sz="94660"/>
  </p:normalViewPr>
  <p:slideViewPr>
    <p:cSldViewPr>
      <p:cViewPr varScale="1">
        <p:scale>
          <a:sx n="65" d="100"/>
          <a:sy n="65" d="100"/>
        </p:scale>
        <p:origin x="72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wmf"/><Relationship Id="rId1" Type="http://schemas.openxmlformats.org/officeDocument/2006/relationships/image" Target="../media/image7.wmf"/><Relationship Id="rId5" Type="http://schemas.openxmlformats.org/officeDocument/2006/relationships/image" Target="../media/image11.wmf"/><Relationship Id="rId4" Type="http://schemas.openxmlformats.org/officeDocument/2006/relationships/image" Target="../media/image10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E3DE38-AC1C-4193-BCB5-FF1D87459F13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470DB7-344B-409E-AD95-F9258FAD1F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547354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470DB7-344B-409E-AD95-F9258FAD1F1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1334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6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0" Type="http://schemas.openxmlformats.org/officeDocument/2006/relationships/image" Target="../media/image5.wmf"/><Relationship Id="rId4" Type="http://schemas.openxmlformats.org/officeDocument/2006/relationships/image" Target="../media/image2.wmf"/><Relationship Id="rId9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wmf"/><Relationship Id="rId3" Type="http://schemas.openxmlformats.org/officeDocument/2006/relationships/oleObject" Target="../embeddings/oleObject6.bin"/><Relationship Id="rId7" Type="http://schemas.openxmlformats.org/officeDocument/2006/relationships/oleObject" Target="../embeddings/oleObject8.bin"/><Relationship Id="rId12" Type="http://schemas.openxmlformats.org/officeDocument/2006/relationships/image" Target="../media/image11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8.wmf"/><Relationship Id="rId11" Type="http://schemas.openxmlformats.org/officeDocument/2006/relationships/oleObject" Target="../embeddings/oleObject10.bin"/><Relationship Id="rId5" Type="http://schemas.openxmlformats.org/officeDocument/2006/relationships/oleObject" Target="../embeddings/oleObject7.bin"/><Relationship Id="rId10" Type="http://schemas.openxmlformats.org/officeDocument/2006/relationships/image" Target="../media/image10.wmf"/><Relationship Id="rId4" Type="http://schemas.openxmlformats.org/officeDocument/2006/relationships/image" Target="../media/image7.wmf"/><Relationship Id="rId9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71414"/>
            <a:ext cx="8820472" cy="1000108"/>
          </a:xfrm>
        </p:spPr>
        <p:txBody>
          <a:bodyPr anchor="t" anchorCtr="0">
            <a:noAutofit/>
          </a:bodyPr>
          <a:lstStyle/>
          <a:p>
            <a:r>
              <a:rPr lang="kk-KZ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Қазақстан Республикасы білім және ғылым министрлігі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Академик </a:t>
            </a: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Е.А. Бөкетов атындағы Қарағанды мемлекеттік </a:t>
            </a: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университеті</a:t>
            </a:r>
            <a:b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және ақпараттық технологиялар факультеті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информатиканы оқыту әдістемесі кафедрасы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0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72008" y="836712"/>
            <a:ext cx="8964488" cy="5878436"/>
          </a:xfrm>
          <a:prstGeom prst="rect">
            <a:avLst/>
          </a:prstGeom>
        </p:spPr>
        <p:txBody>
          <a:bodyPr vert="horz">
            <a:normAutofit fontScale="40000" lnSpcReduction="20000"/>
          </a:bodyPr>
          <a:lstStyle/>
          <a:p>
            <a:pPr lvl="0" algn="ctr">
              <a:spcBef>
                <a:spcPct val="20000"/>
              </a:spcBef>
            </a:pPr>
            <a:endParaRPr lang="kk-KZ" sz="5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endParaRPr lang="kk-KZ" sz="5500" b="1" dirty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endParaRPr lang="kk-KZ" sz="5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kk-KZ" sz="5500" b="1" dirty="0" smtClean="0">
                <a:latin typeface="Times New Roman" pitchFamily="18" charset="0"/>
                <a:cs typeface="Times New Roman" pitchFamily="18" charset="0"/>
              </a:rPr>
              <a:t>СТАНДАРТТЫ </a:t>
            </a:r>
            <a:r>
              <a:rPr lang="kk-KZ" sz="5500" b="1" dirty="0">
                <a:latin typeface="Times New Roman" pitchFamily="18" charset="0"/>
                <a:cs typeface="Times New Roman" pitchFamily="18" charset="0"/>
              </a:rPr>
              <a:t>ЕМЕС ЕСЕПТЕРДІ ШЕШУ</a:t>
            </a:r>
          </a:p>
          <a:p>
            <a:pPr lvl="0" algn="ctr">
              <a:spcBef>
                <a:spcPct val="20000"/>
              </a:spcBef>
            </a:pPr>
            <a:r>
              <a:rPr lang="kk-KZ" sz="5500" b="1" dirty="0">
                <a:latin typeface="Times New Roman" pitchFamily="18" charset="0"/>
                <a:cs typeface="Times New Roman" pitchFamily="18" charset="0"/>
              </a:rPr>
              <a:t>ПРАКТИКУМЫ (5-9 СЫНЫПТАР)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endParaRPr lang="kk-KZ" sz="59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kk-KZ" sz="5900" b="1" dirty="0" smtClean="0">
                <a:latin typeface="Times New Roman" pitchFamily="18" charset="0"/>
                <a:cs typeface="Times New Roman" pitchFamily="18" charset="0"/>
              </a:rPr>
              <a:t>Тақырып</a:t>
            </a:r>
            <a:r>
              <a:rPr lang="en-US" sz="59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900" b="1" dirty="0">
                <a:latin typeface="Times New Roman" pitchFamily="18" charset="0"/>
                <a:cs typeface="Times New Roman" pitchFamily="18" charset="0"/>
              </a:rPr>
              <a:t>7:</a:t>
            </a:r>
            <a:r>
              <a:rPr lang="kk-KZ" sz="5900" b="1" dirty="0">
                <a:latin typeface="Times New Roman" pitchFamily="18" charset="0"/>
                <a:cs typeface="Times New Roman" pitchFamily="18" charset="0"/>
              </a:rPr>
              <a:t> Айнымалысы модуль таңбасы астындағы теңдеулер мен теңсіздіктерді шешу</a:t>
            </a:r>
            <a:endParaRPr lang="ru-RU" sz="59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6В01502 – Математика-Информатика, 6В01501 – </a:t>
            </a:r>
            <a:r>
              <a:rPr lang="ru-RU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kumimoji="0" lang="kk-KZ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мамандықтарғы </a:t>
            </a:r>
            <a:r>
              <a:rPr kumimoji="0" lang="kk-KZ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үшін </a:t>
            </a:r>
            <a:endParaRPr kumimoji="0" lang="ru-RU" sz="4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kk-KZ" sz="19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kumimoji="0" lang="kk-KZ" sz="4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Авторлары: </a:t>
            </a:r>
            <a:r>
              <a:rPr kumimoji="0" lang="kk-KZ" sz="4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Искаков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Сагындык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Абдрахманович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Бейсенова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Данагул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Рымбаевна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Оразбекова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Раушан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Асансеитовна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kk-KZ" sz="42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Сабақ 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түрі:</a:t>
            </a:r>
            <a:r>
              <a:rPr kumimoji="0" lang="kk-KZ" sz="4200" b="1" i="0" u="none" strike="noStrike" kern="1200" cap="all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ТӘЖІРИБЕ/СЕМИНАРЛАР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	</a:t>
            </a:r>
            <a:r>
              <a:rPr kumimoji="0" lang="en-US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Қарағанды-2020</a:t>
            </a:r>
            <a:endParaRPr kumimoji="0" lang="ru-RU" sz="33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kk-KZ" sz="40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9040350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36910"/>
          </a:xfrm>
        </p:spPr>
        <p:txBody>
          <a:bodyPr>
            <a:normAutofit fontScale="90000"/>
          </a:bodyPr>
          <a:lstStyle/>
          <a:p>
            <a:r>
              <a:rPr lang="kk-KZ" sz="2000" b="1" dirty="0">
                <a:latin typeface="Times New Roman" pitchFamily="18" charset="0"/>
                <a:cs typeface="Times New Roman" pitchFamily="18" charset="0"/>
              </a:rPr>
              <a:t>Негізгі және қосымша  әдебиеттер тізімі: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620688"/>
            <a:ext cx="8784976" cy="6048672"/>
          </a:xfrm>
        </p:spPr>
        <p:txBody>
          <a:bodyPr>
            <a:noAutofit/>
          </a:bodyPr>
          <a:lstStyle/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Цыпкин А.Г., Пинский А.И. Справочник по методам решения задач по математике для средней школы. -2-е изд., перераб. и доп. – М.: Наука. Гл. Ред физ.-мат. лит., 1989. -576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Литвиненко В.Н., Мордкович А.Г. Практикум по элементарной математике: Алгебра. Тригонометрия: Учеб. Пособие для студентов физ.-мат. спец. пед. ин-тов. -2-е изд., перераб. и доп. – М.: Просвещение, 1991. -352с.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Гусев В.А. Практикум по элементарной математике: Геометрия: Учеб. Пособие для студентов физ.-мат. спец. пед. ин-тов и учителей/ Гусев В.Г., Литвиненко В.Н., Мордкович А.Г. -2-е изд., перераб. и доп. – М.: Просвещение, 1992. 360с.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Кострикина Н.П. Задачи повышенной трудности в курсе математики 4-5классов: Кн. Для учителя. – М.:Просвещение, 1968. – 96 с.:ил.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Кострикина Н.П. Задачи повышенной трудности в курсе математики 7-9классов: Кн. Для учителя. – М.:Просвещение, 1991. – 239 с.</a:t>
            </a: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А.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-912 с. </a:t>
            </a: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В.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-608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86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0"/>
            <a:ext cx="8820472" cy="6858000"/>
          </a:xfrm>
        </p:spPr>
        <p:txBody>
          <a:bodyPr>
            <a:noAutofit/>
          </a:bodyPr>
          <a:lstStyle/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С.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-608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Сборник конкурсных задач по математике для поступающих во втузы. Учебное пособие./ Под ред. М.И.Сканави. -4-е изд. – М.: Высш. Школа, 1980. -541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Вересова Е.Е. идр. Практикум по решению математических задач: Учеб. Пособие для пед. ин-тов Е.Е.Вересова, Н.С. Денисова, Т.Н. Полякова. –М.: Просвещение, 1979. -240 с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Ваховский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Е.Б., Рывкин А.А. Задачи по элементарной математике. М., Наука, 1971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Васильев Н.Б. Задачи всесоюзных математических олимпиад. Ч. 2. -2011ю -128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Прокопенко Н. Задачи на смеси и сплавы. –М.: Чистые пруды, 2010. -32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Смирнова И. Геометрические задачи с практическим содержанием. –М.: Чистые пруды, 2010. -32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Фарков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А.В. Как готовить учащихся к математическим олимпиадам. –М.: Чистые пруды, 2006.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Солуковцева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Л.А. Линейные и дробно-линейные уравнения и неравенства с параметрами. –М.: Чистые пруды, 2007. -31 с.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74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8229600" cy="576063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Мерзімдік әдебиеттер (басылымдар) тізімі</a:t>
            </a:r>
          </a:p>
          <a:p>
            <a:pPr marL="0" indent="361950">
              <a:buFont typeface="+mj-lt"/>
              <a:buAutoNum type="arabicPeriod" startAt="17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МШ – Математика в школе (журнал);</a:t>
            </a:r>
          </a:p>
          <a:p>
            <a:pPr marL="0" indent="361950">
              <a:buFont typeface="+mj-lt"/>
              <a:buAutoNum type="arabicPeriod" startAt="17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Приложение «Математика»  к газете «Первое сентября»,  с 2006 г.</a:t>
            </a:r>
          </a:p>
          <a:p>
            <a:pPr marL="0" indent="0">
              <a:buNone/>
            </a:pP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Электрондық </a:t>
            </a:r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ресурстар көзі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www.obrasovanie.ru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www.znanie.ksu.kz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znanie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kz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59481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219256" cy="6141296"/>
          </a:xfrm>
        </p:spPr>
        <p:txBody>
          <a:bodyPr>
            <a:normAutofit/>
          </a:bodyPr>
          <a:lstStyle/>
          <a:p>
            <a:pPr marL="0" indent="361950">
              <a:buNone/>
            </a:pP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Тапсырмалар: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1.Теңдеуді шешіңіз: 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2. Теңдеуді шешіңіз: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3.Теңдеуді шешіңіз: 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4. Теңдеуді шешіңіз: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5.Теңдеуді шешіңіз: 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3" name="Object 1"/>
          <p:cNvGraphicFramePr>
            <a:graphicFrameLocks noChangeAspect="1"/>
          </p:cNvGraphicFramePr>
          <p:nvPr/>
        </p:nvGraphicFramePr>
        <p:xfrm>
          <a:off x="4067944" y="836712"/>
          <a:ext cx="3312368" cy="5624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2" name="Формула" r:id="rId3" imgW="1511300" imgH="254000" progId="Equation.3">
                  <p:embed/>
                </p:oleObj>
              </mc:Choice>
              <mc:Fallback>
                <p:oleObj name="Формула" r:id="rId3" imgW="1511300" imgH="25400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944" y="836712"/>
                        <a:ext cx="3312368" cy="56247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5" name="Object 3"/>
          <p:cNvGraphicFramePr>
            <a:graphicFrameLocks noChangeAspect="1"/>
          </p:cNvGraphicFramePr>
          <p:nvPr/>
        </p:nvGraphicFramePr>
        <p:xfrm>
          <a:off x="4067944" y="1628800"/>
          <a:ext cx="2160240" cy="9085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3" name="Формула" r:id="rId5" imgW="1016000" imgH="431800" progId="Equation.3">
                  <p:embed/>
                </p:oleObj>
              </mc:Choice>
              <mc:Fallback>
                <p:oleObj name="Формула" r:id="rId5" imgW="1016000" imgH="431800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944" y="1628800"/>
                        <a:ext cx="2160240" cy="90851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78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7" name="Object 5"/>
          <p:cNvGraphicFramePr>
            <a:graphicFrameLocks noChangeAspect="1"/>
          </p:cNvGraphicFramePr>
          <p:nvPr/>
        </p:nvGraphicFramePr>
        <p:xfrm>
          <a:off x="3995936" y="2780928"/>
          <a:ext cx="4134252" cy="6480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4" name="Формула" r:id="rId7" imgW="1765300" imgH="279400" progId="Equation.3">
                  <p:embed/>
                </p:oleObj>
              </mc:Choice>
              <mc:Fallback>
                <p:oleObj name="Формула" r:id="rId7" imgW="1765300" imgH="279400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936" y="2780928"/>
                        <a:ext cx="4134252" cy="64807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0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79" name="Object 7"/>
          <p:cNvGraphicFramePr>
            <a:graphicFrameLocks noChangeAspect="1"/>
          </p:cNvGraphicFramePr>
          <p:nvPr/>
        </p:nvGraphicFramePr>
        <p:xfrm>
          <a:off x="4067944" y="3807042"/>
          <a:ext cx="2664296" cy="630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5" name="Формула" r:id="rId9" imgW="1028254" imgH="253890" progId="Equation.3">
                  <p:embed/>
                </p:oleObj>
              </mc:Choice>
              <mc:Fallback>
                <p:oleObj name="Формула" r:id="rId9" imgW="1028254" imgH="25389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944" y="3807042"/>
                        <a:ext cx="2664296" cy="6300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081" name="Object 9"/>
          <p:cNvGraphicFramePr>
            <a:graphicFrameLocks noChangeAspect="1"/>
          </p:cNvGraphicFramePr>
          <p:nvPr/>
        </p:nvGraphicFramePr>
        <p:xfrm>
          <a:off x="3995936" y="4797152"/>
          <a:ext cx="3312368" cy="6910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96" name="Формула" r:id="rId11" imgW="1320227" imgH="279279" progId="Equation.3">
                  <p:embed/>
                </p:oleObj>
              </mc:Choice>
              <mc:Fallback>
                <p:oleObj name="Формула" r:id="rId11" imgW="1320227" imgH="279279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995936" y="4797152"/>
                        <a:ext cx="3312368" cy="69107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219256" cy="6141296"/>
          </a:xfrm>
        </p:spPr>
        <p:txBody>
          <a:bodyPr>
            <a:normAutofit/>
          </a:bodyPr>
          <a:lstStyle/>
          <a:p>
            <a:pPr marL="0" indent="361950">
              <a:buNone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6. Теңсіздікті шешіңіз: 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sz="2800" b="1" dirty="0" smtClean="0"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 Теңдеуді шешіңіз: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8. Теңдеуді шешіңіз: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9.Теңдеуді шешіңіз: 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sz="2800" dirty="0" smtClean="0">
                <a:latin typeface="Times New Roman" pitchFamily="18" charset="0"/>
                <a:cs typeface="Times New Roman" pitchFamily="18" charset="0"/>
              </a:rPr>
              <a:t>10.Теңсіздікті шешіңіз: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4499992" y="332656"/>
          <a:ext cx="2880320" cy="5594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8" name="Формула" r:id="rId3" imgW="1320227" imgH="253890" progId="Equation.3">
                  <p:embed/>
                </p:oleObj>
              </mc:Choice>
              <mc:Fallback>
                <p:oleObj name="Формула" r:id="rId3" imgW="1320227" imgH="253890" progId="Equation.3">
                  <p:embed/>
                  <p:pic>
                    <p:nvPicPr>
                      <p:cNvPr id="0" name="Picture 1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9992" y="332656"/>
                        <a:ext cx="2880320" cy="5594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1" name="Object 3"/>
          <p:cNvGraphicFramePr>
            <a:graphicFrameLocks noChangeAspect="1"/>
          </p:cNvGraphicFramePr>
          <p:nvPr/>
        </p:nvGraphicFramePr>
        <p:xfrm>
          <a:off x="4139952" y="1052736"/>
          <a:ext cx="2808312" cy="122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9" name="Формула" r:id="rId5" imgW="1218671" imgH="533169" progId="Equation.3">
                  <p:embed/>
                </p:oleObj>
              </mc:Choice>
              <mc:Fallback>
                <p:oleObj name="Формула" r:id="rId5" imgW="1218671" imgH="533169" progId="Equation.3">
                  <p:embed/>
                  <p:pic>
                    <p:nvPicPr>
                      <p:cNvPr id="0" name="Picture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1052736"/>
                        <a:ext cx="2808312" cy="122863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4139952" y="2348880"/>
          <a:ext cx="3384376" cy="6074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0" name="Формула" r:id="rId7" imgW="1485255" imgH="266584" progId="Equation.3">
                  <p:embed/>
                </p:oleObj>
              </mc:Choice>
              <mc:Fallback>
                <p:oleObj name="Формула" r:id="rId7" imgW="1485255" imgH="266584" progId="Equation.3">
                  <p:embed/>
                  <p:pic>
                    <p:nvPicPr>
                      <p:cNvPr id="0" name="Picture 1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39952" y="2348880"/>
                        <a:ext cx="3384376" cy="60745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5" name="Object 7"/>
          <p:cNvGraphicFramePr>
            <a:graphicFrameLocks noChangeAspect="1"/>
          </p:cNvGraphicFramePr>
          <p:nvPr/>
        </p:nvGraphicFramePr>
        <p:xfrm>
          <a:off x="4067944" y="3356992"/>
          <a:ext cx="2664296" cy="5801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1" name="Формула" r:id="rId9" imgW="1180588" imgH="253890" progId="Equation.3">
                  <p:embed/>
                </p:oleObj>
              </mc:Choice>
              <mc:Fallback>
                <p:oleObj name="Формула" r:id="rId9" imgW="1180588" imgH="253890" progId="Equation.3">
                  <p:embed/>
                  <p:pic>
                    <p:nvPicPr>
                      <p:cNvPr id="0" name="Picture 1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7944" y="3356992"/>
                        <a:ext cx="2664296" cy="580129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57" name="Object 9"/>
          <p:cNvGraphicFramePr>
            <a:graphicFrameLocks noChangeAspect="1"/>
          </p:cNvGraphicFramePr>
          <p:nvPr/>
        </p:nvGraphicFramePr>
        <p:xfrm>
          <a:off x="4499992" y="4365104"/>
          <a:ext cx="2376264" cy="6169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72" name="Формула" r:id="rId11" imgW="990170" imgH="253890" progId="Equation.3">
                  <p:embed/>
                </p:oleObj>
              </mc:Choice>
              <mc:Fallback>
                <p:oleObj name="Формула" r:id="rId11" imgW="990170" imgH="253890" progId="Equation.3">
                  <p:embed/>
                  <p:pic>
                    <p:nvPicPr>
                      <p:cNvPr id="0" name="Picture 1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9992" y="4365104"/>
                        <a:ext cx="2376264" cy="6169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317685"/>
            <a:ext cx="8018737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Назарларыңызға рахмет</a:t>
            </a:r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77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2865</TotalTime>
  <Words>629</Words>
  <Application>Microsoft Office PowerPoint</Application>
  <PresentationFormat>Экран (4:3)</PresentationFormat>
  <Paragraphs>65</Paragraphs>
  <Slides>7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6" baseType="lpstr">
      <vt:lpstr>Calibri</vt:lpstr>
      <vt:lpstr>Cambria</vt:lpstr>
      <vt:lpstr>Franklin Gothic Book</vt:lpstr>
      <vt:lpstr>Perpetua</vt:lpstr>
      <vt:lpstr>Times New Roman</vt:lpstr>
      <vt:lpstr>Wingdings</vt:lpstr>
      <vt:lpstr>Wingdings 2</vt:lpstr>
      <vt:lpstr>Справедливость</vt:lpstr>
      <vt:lpstr>Формула</vt:lpstr>
      <vt:lpstr>Қазақстан Республикасы білім және ғылым министрлігі Академик Е.А. Бөкетов атындағы Қарағанды мемлекеттік университеті Математика және ақпараттық технологиялар факультеті  Математика мен информатиканы оқыту әдістемесі кафедрасы  </vt:lpstr>
      <vt:lpstr>Негізгі және қосымша  әдебиеттер тізімі: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Қазақстан Республикасы білім және ғылым министрлігі Академик Е.А. Бөкетов атындағы Қарағанды мемлекеттік университеті</dc:title>
  <dc:creator>Admin</dc:creator>
  <cp:lastModifiedBy>Boss</cp:lastModifiedBy>
  <cp:revision>276</cp:revision>
  <dcterms:created xsi:type="dcterms:W3CDTF">2014-05-27T11:15:04Z</dcterms:created>
  <dcterms:modified xsi:type="dcterms:W3CDTF">2020-06-11T06:51:54Z</dcterms:modified>
</cp:coreProperties>
</file>