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9"/>
  </p:notesMasterIdLst>
  <p:sldIdLst>
    <p:sldId id="681" r:id="rId2"/>
    <p:sldId id="676" r:id="rId3"/>
    <p:sldId id="677" r:id="rId4"/>
    <p:sldId id="678" r:id="rId5"/>
    <p:sldId id="679" r:id="rId6"/>
    <p:sldId id="680" r:id="rId7"/>
    <p:sldId id="27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8" autoAdjust="0"/>
    <p:restoredTop sz="94660"/>
  </p:normalViewPr>
  <p:slideViewPr>
    <p:cSldViewPr>
      <p:cViewPr varScale="1">
        <p:scale>
          <a:sx n="65" d="100"/>
          <a:sy n="65" d="100"/>
        </p:scale>
        <p:origin x="7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6" Type="http://schemas.openxmlformats.org/officeDocument/2006/relationships/image" Target="../media/image7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10.wmf"/><Relationship Id="rId2" Type="http://schemas.openxmlformats.org/officeDocument/2006/relationships/image" Target="../media/image9.wmf"/><Relationship Id="rId1" Type="http://schemas.openxmlformats.org/officeDocument/2006/relationships/image" Target="../media/image8.wmf"/><Relationship Id="rId5" Type="http://schemas.openxmlformats.org/officeDocument/2006/relationships/image" Target="../media/image12.wmf"/><Relationship Id="rId4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3DE38-AC1C-4193-BCB5-FF1D87459F13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70DB7-344B-409E-AD95-F9258FAD1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0108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70DB7-344B-409E-AD95-F9258FAD1F1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78316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wmf"/><Relationship Id="rId3" Type="http://schemas.openxmlformats.org/officeDocument/2006/relationships/oleObject" Target="../embeddings/oleObject7.bin"/><Relationship Id="rId7" Type="http://schemas.openxmlformats.org/officeDocument/2006/relationships/oleObject" Target="../embeddings/oleObject9.bin"/><Relationship Id="rId12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wmf"/><Relationship Id="rId11" Type="http://schemas.openxmlformats.org/officeDocument/2006/relationships/oleObject" Target="../embeddings/oleObject11.bin"/><Relationship Id="rId5" Type="http://schemas.openxmlformats.org/officeDocument/2006/relationships/oleObject" Target="../embeddings/oleObject8.bin"/><Relationship Id="rId10" Type="http://schemas.openxmlformats.org/officeDocument/2006/relationships/image" Target="../media/image11.wmf"/><Relationship Id="rId4" Type="http://schemas.openxmlformats.org/officeDocument/2006/relationships/image" Target="../media/image8.wmf"/><Relationship Id="rId9" Type="http://schemas.openxmlformats.org/officeDocument/2006/relationships/oleObject" Target="../embeddings/oleObject10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1414"/>
            <a:ext cx="8820472" cy="1000108"/>
          </a:xfrm>
        </p:spPr>
        <p:txBody>
          <a:bodyPr anchor="t" anchorCtr="0">
            <a:noAutofit/>
          </a:bodyPr>
          <a:lstStyle/>
          <a:p>
            <a:r>
              <a:rPr lang="kk-KZ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Қазақстан Республикасы білім және ғылым министрлігі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Академик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Е.А. Бөкетов атындағы Қарағанды мемлекеттік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университеті</a:t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және ақпараттық технологиялар факультеті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информатиканы оқыту әдістемесі кафедрасы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2008" y="836712"/>
            <a:ext cx="8964488" cy="5878436"/>
          </a:xfrm>
          <a:prstGeom prst="rect">
            <a:avLst/>
          </a:prstGeom>
        </p:spPr>
        <p:txBody>
          <a:bodyPr vert="horz">
            <a:normAutofit fontScale="47500" lnSpcReduction="20000"/>
          </a:bodyPr>
          <a:lstStyle/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kk-KZ" sz="5500" b="1" dirty="0" smtClean="0">
                <a:latin typeface="Times New Roman" pitchFamily="18" charset="0"/>
                <a:cs typeface="Times New Roman" pitchFamily="18" charset="0"/>
              </a:rPr>
              <a:t>СТАНДАРТТЫ </a:t>
            </a: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ЕМЕС ЕСЕПТЕРДІ ШЕШУ</a:t>
            </a:r>
          </a:p>
          <a:p>
            <a:pPr lvl="0" algn="ctr">
              <a:spcBef>
                <a:spcPct val="20000"/>
              </a:spcBef>
            </a:pP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ПРАКТИКУМЫ (5-9 СЫНЫПТАР)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en-US" sz="5900" b="1" dirty="0">
                <a:latin typeface="Times New Roman" pitchFamily="18" charset="0"/>
                <a:cs typeface="Times New Roman" pitchFamily="18" charset="0"/>
              </a:rPr>
              <a:t> 8:</a:t>
            </a: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 Параметрлі есептер</a:t>
            </a:r>
            <a:endParaRPr lang="ru-RU" sz="59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6В01502 – Математика-Информатика, 6В01501 –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мамандықтарғы </a:t>
            </a: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үшін </a:t>
            </a:r>
            <a:endParaRPr kumimoji="0" lang="ru-RU" sz="4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1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Авторлары: </a:t>
            </a: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Искаков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Сагындык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Абдрахманович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Бейсенова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Данагул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Рымбаевна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Оразбекова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Раушан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Асансеитовна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2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Сабақ 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түрі:</a:t>
            </a:r>
            <a:r>
              <a:rPr kumimoji="0" lang="kk-KZ" sz="42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ТӘЖІРИБЕ/СЕМИНАРЛАР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Қарағанды-2020</a:t>
            </a: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0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4830998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Негізгі және қосымша  әдебиеттер тізімі: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784976" cy="6048672"/>
          </a:xfrm>
        </p:spPr>
        <p:txBody>
          <a:bodyPr>
            <a:noAutofit/>
          </a:bodyPr>
          <a:lstStyle/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Цыпкин А.Г., Пинский А.И. Справочник по методам решения задач по математике для средней школы. -2-е изд., перераб. и доп. – М.: Наука. Гл. Ред физ.-мат. лит., 1989. -576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Литвиненко В.Н., Мордкович А.Г. Практикум по элементарной математике: Алгебра. Тригонометрия: Учеб. Пособие для студентов физ.-мат. спец. пед. ин-тов. -2-е изд., перераб. и доп. – М.: Просвещение, 1991. -352с.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Гусев В.А. Практикум по элементарной математике: Геометрия: Учеб. Пособие для студентов физ.-мат. спец. пед. ин-тов и учителей/ Гусев В.Г., Литвиненко В.Н., Мордкович А.Г. -2-е изд., перераб. и доп. – М.: Просвещение, 1992. 360с.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4-5классов: Кн. Для учителя. – М.:Просвещение, 1968. – 96 с.:ил.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7-9классов: Кн. Для учителя. – М.:Просвещение, 1991. – 239 с.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А.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-912 с. 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В.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20472" cy="6858000"/>
          </a:xfrm>
        </p:spPr>
        <p:txBody>
          <a:bodyPr>
            <a:noAutofit/>
          </a:bodyPr>
          <a:lstStyle/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С.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Сборник конкурсных задач по математике для поступающих во втузы. Учебное пособие./ Под ред. М.И.Сканави. -4-е изд. – М.: Высш. Школа, 1980. -541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Вересова Е.Е. идр. Практикум по решению математических задач: Учеб. Пособие для пед. ин-тов Е.Е.Вересова, Н.С. Денисова, Т.Н. Полякова. –М.: Просвещение, 1979. -240 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Ваховский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Е.Б., Рывкин А.А. Задачи по элементарной математике. М., Наука, 1971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Васильев Н.Б. Задачи всесоюзных математических олимпиад. Ч. 2. -2011ю -128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Прокопенко Н. Задачи на смеси и сплавы.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Смирнова И. Геометрические задачи с практическим содержанием.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Фарков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А.В. Как готовить учащихся к математическим олимпиадам. –М.: Чистые пруды, 2006.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Солуковцева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Л.А. Линейные и дробно-линейные уравнения и неравенства с параметрами. –М.: Чистые пруды, 2007. -31 с.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7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7606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Мерзімдік әдебиеттер (басылымдар) тізімі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МШ – Математика в школе (журнал);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«Математика»  к газете «Первое сентября»,  с 2006 г.</a:t>
            </a:r>
          </a:p>
          <a:p>
            <a:pPr marL="0" indent="0">
              <a:buNone/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Электрондық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ресурстар көзі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www.obrasovanie.ru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www.znanie.ksu.kz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znanie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948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/>
          <a:lstStyle/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Тапсырмалар: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-ның қандай мәнінде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				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теңдеуі үшін  келесі шарт орындалады: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-ның қандай мәнінде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 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теңдеуінің түбірлерінің біреуі 1-ден кіші, ал екіншісі үлкен?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параметрінің қандай мәнінде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 теңдеуінің шешімі болмайды?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sr-Cyrl-CS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sr-Cyrl-C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–нің қандай мәндерінде теңдеудің түбірі жоқ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5.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және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–нің қандай мәндерінде теңдеудің түбірі жоқ: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4139952" y="813973"/>
          <a:ext cx="2880320" cy="4547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Формула" r:id="rId3" imgW="1447800" imgH="228600" progId="Equation.3">
                  <p:embed/>
                </p:oleObj>
              </mc:Choice>
              <mc:Fallback>
                <p:oleObj name="Формула" r:id="rId3" imgW="1447800" imgH="22860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813973"/>
                        <a:ext cx="2880320" cy="4547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644008" y="1124744"/>
          <a:ext cx="1260140" cy="5040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7" name="Формула" r:id="rId5" imgW="558558" imgH="215806" progId="Equation.3">
                  <p:embed/>
                </p:oleObj>
              </mc:Choice>
              <mc:Fallback>
                <p:oleObj name="Формула" r:id="rId5" imgW="558558" imgH="215806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44008" y="1124744"/>
                        <a:ext cx="1260140" cy="50405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4067944" y="1556792"/>
          <a:ext cx="2160240" cy="4362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8" name="Формула" r:id="rId7" imgW="990170" imgH="203112" progId="Equation.3">
                  <p:embed/>
                </p:oleObj>
              </mc:Choice>
              <mc:Fallback>
                <p:oleObj name="Формула" r:id="rId7" imgW="990170" imgH="203112" progId="Equation.3">
                  <p:embed/>
                  <p:pic>
                    <p:nvPicPr>
                      <p:cNvPr id="0" name="Picture 2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1556792"/>
                        <a:ext cx="2160240" cy="43620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5364088" y="2348880"/>
          <a:ext cx="1584176" cy="5760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9" name="Формула" r:id="rId9" imgW="710891" imgH="253890" progId="Equation.3">
                  <p:embed/>
                </p:oleObj>
              </mc:Choice>
              <mc:Fallback>
                <p:oleObj name="Формула" r:id="rId9" imgW="710891" imgH="253890" progId="Equation.3">
                  <p:embed/>
                  <p:pic>
                    <p:nvPicPr>
                      <p:cNvPr id="0" name="Picture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64088" y="2348880"/>
                        <a:ext cx="1584176" cy="576064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395537" y="3614674"/>
          <a:ext cx="2664296" cy="46239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0" name="Формула" r:id="rId11" imgW="1155700" imgH="203200" progId="Equation.3">
                  <p:embed/>
                </p:oleObj>
              </mc:Choice>
              <mc:Fallback>
                <p:oleObj name="Формула" r:id="rId11" imgW="1155700" imgH="203200" progId="Equation.3">
                  <p:embed/>
                  <p:pic>
                    <p:nvPicPr>
                      <p:cNvPr id="0" name="Picture 2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7" y="3614674"/>
                        <a:ext cx="2664296" cy="46239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4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83" name="Object 11"/>
          <p:cNvGraphicFramePr>
            <a:graphicFrameLocks noChangeAspect="1"/>
          </p:cNvGraphicFramePr>
          <p:nvPr/>
        </p:nvGraphicFramePr>
        <p:xfrm>
          <a:off x="395536" y="4509119"/>
          <a:ext cx="2664296" cy="5328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1" name="Формула" r:id="rId13" imgW="1143000" imgH="228600" progId="Equation.3">
                  <p:embed/>
                </p:oleObj>
              </mc:Choice>
              <mc:Fallback>
                <p:oleObj name="Формула" r:id="rId13" imgW="1143000" imgH="228600" progId="Equation.3">
                  <p:embed/>
                  <p:pic>
                    <p:nvPicPr>
                      <p:cNvPr id="0" name="Picture 2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5536" y="4509119"/>
                        <a:ext cx="2664296" cy="53285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/>
          <a:lstStyle/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6.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k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және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p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-нің қандай мәндерінде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теңдеуінің  бір түбірі болады?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-ның қандай мәнінде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      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теңсіздігінің шешімі болмайды?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8.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		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теңдеулер жүйесінің -ның қандай 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мәнінде шешімі жоқ.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9.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-ның қандай мәнінде берілген теңдеулер жүйесінің жалғыз шешімі болады: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en-US" b="1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10.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i="1" dirty="0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-ның қандай мәнінде теңдеулер жүйесінің шешімі жоқ: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5796136" y="332655"/>
          <a:ext cx="2604295" cy="5040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Формула" r:id="rId3" imgW="1181100" imgH="228600" progId="Equation.3">
                  <p:embed/>
                </p:oleObj>
              </mc:Choice>
              <mc:Fallback>
                <p:oleObj name="Формула" r:id="rId3" imgW="1181100" imgH="2286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96136" y="332655"/>
                        <a:ext cx="2604295" cy="50405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139952" y="1196752"/>
          <a:ext cx="2342155" cy="43204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Формула" r:id="rId5" imgW="977476" imgH="177723" progId="Equation.3">
                  <p:embed/>
                </p:oleObj>
              </mc:Choice>
              <mc:Fallback>
                <p:oleObj name="Формула" r:id="rId5" imgW="977476" imgH="177723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1196752"/>
                        <a:ext cx="2342155" cy="43204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1259631" y="1988840"/>
          <a:ext cx="2880321" cy="95348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Формула" r:id="rId7" imgW="1384300" imgH="457200" progId="Equation.3">
                  <p:embed/>
                </p:oleObj>
              </mc:Choice>
              <mc:Fallback>
                <p:oleObj name="Формула" r:id="rId7" imgW="1384300" imgH="4572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1" y="1988840"/>
                        <a:ext cx="2880321" cy="953486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3635896" y="3677216"/>
          <a:ext cx="1728192" cy="9759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Формула" r:id="rId9" imgW="812447" imgH="457002" progId="Equation.3">
                  <p:embed/>
                </p:oleObj>
              </mc:Choice>
              <mc:Fallback>
                <p:oleObj name="Формула" r:id="rId9" imgW="812447" imgH="457002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896" y="3677216"/>
                        <a:ext cx="1728192" cy="97592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1187624" y="4941167"/>
          <a:ext cx="2880320" cy="9946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Формула" r:id="rId11" imgW="1320800" imgH="457200" progId="Equation.3">
                  <p:embed/>
                </p:oleObj>
              </mc:Choice>
              <mc:Fallback>
                <p:oleObj name="Формула" r:id="rId11" imgW="1320800" imgH="45720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624" y="4941167"/>
                        <a:ext cx="2880320" cy="99464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317685"/>
            <a:ext cx="801873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Назарларыңызға рахмет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7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2882</TotalTime>
  <Words>599</Words>
  <Application>Microsoft Office PowerPoint</Application>
  <PresentationFormat>Экран (4:3)</PresentationFormat>
  <Paragraphs>60</Paragraphs>
  <Slides>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Calibri</vt:lpstr>
      <vt:lpstr>Cambria</vt:lpstr>
      <vt:lpstr>Franklin Gothic Book</vt:lpstr>
      <vt:lpstr>Perpetua</vt:lpstr>
      <vt:lpstr>Times New Roman</vt:lpstr>
      <vt:lpstr>Wingdings</vt:lpstr>
      <vt:lpstr>Wingdings 2</vt:lpstr>
      <vt:lpstr>Справедливость</vt:lpstr>
      <vt:lpstr>Формула</vt:lpstr>
      <vt:lpstr>Қазақстан Республикасы білім және ғылым министрлігі Академик Е.А. Бөкетов атындағы Қарағанды мемлекеттік университеті Математика және ақпараттық технологиялар факультеті  Математика мен информатиканы оқыту әдістемесі кафедрасы  </vt:lpstr>
      <vt:lpstr>Негізгі және қосымша  әдебиеттер тізімі: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Республикасы білім және ғылым министрлігі Академик Е.А. Бөкетов атындағы Қарағанды мемлекеттік университеті</dc:title>
  <dc:creator>Admin</dc:creator>
  <cp:lastModifiedBy>Boss</cp:lastModifiedBy>
  <cp:revision>277</cp:revision>
  <dcterms:created xsi:type="dcterms:W3CDTF">2014-05-27T11:15:04Z</dcterms:created>
  <dcterms:modified xsi:type="dcterms:W3CDTF">2020-06-11T06:52:21Z</dcterms:modified>
</cp:coreProperties>
</file>