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68"/>
  </p:notesMasterIdLst>
  <p:sldIdLst>
    <p:sldId id="257" r:id="rId2"/>
    <p:sldId id="258" r:id="rId3"/>
    <p:sldId id="287" r:id="rId4"/>
    <p:sldId id="259" r:id="rId5"/>
    <p:sldId id="260" r:id="rId6"/>
    <p:sldId id="275" r:id="rId7"/>
    <p:sldId id="292" r:id="rId8"/>
    <p:sldId id="286" r:id="rId9"/>
    <p:sldId id="295" r:id="rId10"/>
    <p:sldId id="332" r:id="rId11"/>
    <p:sldId id="280" r:id="rId12"/>
    <p:sldId id="296" r:id="rId13"/>
    <p:sldId id="281" r:id="rId14"/>
    <p:sldId id="282" r:id="rId15"/>
    <p:sldId id="283" r:id="rId16"/>
    <p:sldId id="284" r:id="rId17"/>
    <p:sldId id="285" r:id="rId18"/>
    <p:sldId id="262" r:id="rId19"/>
    <p:sldId id="297" r:id="rId20"/>
    <p:sldId id="298" r:id="rId21"/>
    <p:sldId id="333" r:id="rId22"/>
    <p:sldId id="299" r:id="rId23"/>
    <p:sldId id="300" r:id="rId24"/>
    <p:sldId id="302" r:id="rId25"/>
    <p:sldId id="263" r:id="rId26"/>
    <p:sldId id="264" r:id="rId27"/>
    <p:sldId id="303" r:id="rId28"/>
    <p:sldId id="304" r:id="rId29"/>
    <p:sldId id="305" r:id="rId30"/>
    <p:sldId id="306" r:id="rId31"/>
    <p:sldId id="307" r:id="rId32"/>
    <p:sldId id="334" r:id="rId33"/>
    <p:sldId id="308" r:id="rId34"/>
    <p:sldId id="265" r:id="rId35"/>
    <p:sldId id="266" r:id="rId36"/>
    <p:sldId id="267" r:id="rId37"/>
    <p:sldId id="310" r:id="rId38"/>
    <p:sldId id="335" r:id="rId39"/>
    <p:sldId id="313" r:id="rId40"/>
    <p:sldId id="314" r:id="rId41"/>
    <p:sldId id="268" r:id="rId42"/>
    <p:sldId id="269" r:id="rId43"/>
    <p:sldId id="316" r:id="rId44"/>
    <p:sldId id="336" r:id="rId45"/>
    <p:sldId id="315" r:id="rId46"/>
    <p:sldId id="319" r:id="rId47"/>
    <p:sldId id="320" r:id="rId48"/>
    <p:sldId id="317" r:id="rId49"/>
    <p:sldId id="321" r:id="rId50"/>
    <p:sldId id="337" r:id="rId51"/>
    <p:sldId id="312" r:id="rId52"/>
    <p:sldId id="323" r:id="rId53"/>
    <p:sldId id="322" r:id="rId54"/>
    <p:sldId id="318" r:id="rId55"/>
    <p:sldId id="324" r:id="rId56"/>
    <p:sldId id="325" r:id="rId57"/>
    <p:sldId id="338" r:id="rId58"/>
    <p:sldId id="326" r:id="rId59"/>
    <p:sldId id="272" r:id="rId60"/>
    <p:sldId id="327" r:id="rId61"/>
    <p:sldId id="328" r:id="rId62"/>
    <p:sldId id="329" r:id="rId63"/>
    <p:sldId id="330" r:id="rId64"/>
    <p:sldId id="331" r:id="rId65"/>
    <p:sldId id="339" r:id="rId66"/>
    <p:sldId id="274" r:id="rId6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F7C80"/>
    <a:srgbClr val="00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073" autoAdjust="0"/>
  </p:normalViewPr>
  <p:slideViewPr>
    <p:cSldViewPr>
      <p:cViewPr varScale="1">
        <p:scale>
          <a:sx n="62" d="100"/>
          <a:sy n="62" d="100"/>
        </p:scale>
        <p:origin x="-159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5" Type="http://schemas.openxmlformats.org/officeDocument/2006/relationships/image" Target="../media/image54.wmf"/><Relationship Id="rId4" Type="http://schemas.openxmlformats.org/officeDocument/2006/relationships/image" Target="../media/image5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image" Target="../media/image11.png"/><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13.wmf"/><Relationship Id="rId9"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5" Type="http://schemas.openxmlformats.org/officeDocument/2006/relationships/image" Target="../media/image33.wmf"/><Relationship Id="rId4" Type="http://schemas.openxmlformats.org/officeDocument/2006/relationships/image" Target="../media/image3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4" Type="http://schemas.openxmlformats.org/officeDocument/2006/relationships/image" Target="../media/image4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892E2E-587C-4E5C-9FD9-BA7B232F732E}" type="datetimeFigureOut">
              <a:rPr lang="ru-RU" smtClean="0"/>
              <a:pPr/>
              <a:t>22.06.2020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4B5874-4EEC-4F17-AD40-E3B8B7E180B6}" type="slidenum">
              <a:rPr lang="ru-RU" smtClean="0"/>
              <a:pPr/>
              <a:t>‹#›</a:t>
            </a:fld>
            <a:endParaRPr lang="ru-RU"/>
          </a:p>
        </p:txBody>
      </p:sp>
    </p:spTree>
    <p:extLst>
      <p:ext uri="{BB962C8B-B14F-4D97-AF65-F5344CB8AC3E}">
        <p14:creationId xmlns:p14="http://schemas.microsoft.com/office/powerpoint/2010/main" xmlns="" val="274748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84B5874-4EEC-4F17-AD40-E3B8B7E180B6}" type="slidenum">
              <a:rPr lang="ru-RU" smtClean="0"/>
              <a:pPr/>
              <a:t>61</a:t>
            </a:fld>
            <a:endParaRPr lang="ru-RU"/>
          </a:p>
        </p:txBody>
      </p:sp>
    </p:spTree>
    <p:extLst>
      <p:ext uri="{BB962C8B-B14F-4D97-AF65-F5344CB8AC3E}">
        <p14:creationId xmlns:p14="http://schemas.microsoft.com/office/powerpoint/2010/main" xmlns="" val="4246159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84B5874-4EEC-4F17-AD40-E3B8B7E180B6}" type="slidenum">
              <a:rPr lang="ru-RU" smtClean="0"/>
              <a:pPr/>
              <a:t>63</a:t>
            </a:fld>
            <a:endParaRPr lang="ru-RU"/>
          </a:p>
        </p:txBody>
      </p:sp>
    </p:spTree>
    <p:extLst>
      <p:ext uri="{BB962C8B-B14F-4D97-AF65-F5344CB8AC3E}">
        <p14:creationId xmlns:p14="http://schemas.microsoft.com/office/powerpoint/2010/main" xmlns="" val="4246159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1178E9C3-5177-411A-98D0-A5E50928D39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1178E9C3-5177-411A-98D0-A5E50928D39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1178E9C3-5177-411A-98D0-A5E50928D391}"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1178E9C3-5177-411A-98D0-A5E50928D391}"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178E9C3-5177-411A-98D0-A5E50928D39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26C04C2A-EF1F-4498-85EA-EE3A9408FF26}" type="datetimeFigureOut">
              <a:rPr lang="ru-RU" smtClean="0"/>
              <a:pPr/>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1178E9C3-5177-411A-98D0-A5E50928D391}"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6C04C2A-EF1F-4498-85EA-EE3A9408FF26}" type="datetimeFigureOut">
              <a:rPr lang="ru-RU" smtClean="0"/>
              <a:pPr/>
              <a:t>22.06.2020</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178E9C3-5177-411A-98D0-A5E50928D391}"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10.bin"/><Relationship Id="rId12"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9.bin"/><Relationship Id="rId11" Type="http://schemas.openxmlformats.org/officeDocument/2006/relationships/oleObject" Target="../embeddings/oleObject14.bin"/><Relationship Id="rId5" Type="http://schemas.openxmlformats.org/officeDocument/2006/relationships/oleObject" Target="../embeddings/oleObject8.bin"/><Relationship Id="rId10" Type="http://schemas.openxmlformats.org/officeDocument/2006/relationships/oleObject" Target="../embeddings/oleObject13.bin"/><Relationship Id="rId4" Type="http://schemas.openxmlformats.org/officeDocument/2006/relationships/oleObject" Target="../embeddings/oleObject7.bin"/><Relationship Id="rId9"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5.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 Target="slide39.xml"/><Relationship Id="rId7" Type="http://schemas.openxmlformats.org/officeDocument/2006/relationships/slide" Target="slide4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11.xml"/><Relationship Id="rId4" Type="http://schemas.openxmlformats.org/officeDocument/2006/relationships/slide" Target="slide3.xml"/><Relationship Id="rId9" Type="http://schemas.openxmlformats.org/officeDocument/2006/relationships/slide" Target="slide58.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35.bin"/><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7.bin"/><Relationship Id="rId7" Type="http://schemas.openxmlformats.org/officeDocument/2006/relationships/image" Target="file:///E:\book\IMAGES\FORM\72_4.gif" TargetMode="Externa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6.gif"/><Relationship Id="rId5" Type="http://schemas.openxmlformats.org/officeDocument/2006/relationships/image" Target="file:///E:\book\IMAGES\FORM\72_3.gif" TargetMode="External"/><Relationship Id="rId4" Type="http://schemas.openxmlformats.org/officeDocument/2006/relationships/image" Target="../media/image45.gif"/></Relationships>
</file>

<file path=ppt/slides/_rels/slide3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2.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38.bin"/><Relationship Id="rId7"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41.bin"/><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36.xml"/><Relationship Id="rId1" Type="http://schemas.openxmlformats.org/officeDocument/2006/relationships/slideLayout" Target="../slideLayouts/slideLayout7.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8.xml"/><Relationship Id="rId1" Type="http://schemas.openxmlformats.org/officeDocument/2006/relationships/slideLayout" Target="../slideLayouts/slideLayout7.xml"/><Relationship Id="rId4" Type="http://schemas.openxmlformats.org/officeDocument/2006/relationships/slide" Target="slide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3.xml"/><Relationship Id="rId1" Type="http://schemas.openxmlformats.org/officeDocument/2006/relationships/slideLayout" Target="../slideLayouts/slideLayout7.xml"/><Relationship Id="rId4" Type="http://schemas.openxmlformats.org/officeDocument/2006/relationships/slide" Target="slide5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slide" Target="slide59.xml"/><Relationship Id="rId1" Type="http://schemas.openxmlformats.org/officeDocument/2006/relationships/slideLayout" Target="../slideLayouts/slideLayout7.xml"/><Relationship Id="rId4" Type="http://schemas.openxmlformats.org/officeDocument/2006/relationships/slide" Target="slide6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oleObject" Target="../embeddings/oleObject45.bin"/><Relationship Id="rId4" Type="http://schemas.openxmlformats.org/officeDocument/2006/relationships/oleObject" Target="../embeddings/oleObject44.bin"/></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oleObject50.bin"/><Relationship Id="rId4" Type="http://schemas.openxmlformats.org/officeDocument/2006/relationships/oleObject" Target="../embeddings/oleObject49.bin"/></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576064"/>
            <a:ext cx="8587680" cy="2708920"/>
          </a:xfrm>
        </p:spPr>
        <p:txBody>
          <a:bodyPr>
            <a:normAutofit/>
          </a:bodyPr>
          <a:lstStyle/>
          <a:p>
            <a:pPr algn="ctr"/>
            <a:r>
              <a:rPr lang="kk-KZ" sz="2000" b="1" dirty="0" smtClean="0">
                <a:solidFill>
                  <a:schemeClr val="bg1">
                    <a:lumMod val="10000"/>
                  </a:schemeClr>
                </a:solidFill>
                <a:latin typeface="Times New Roman" pitchFamily="18" charset="0"/>
                <a:cs typeface="Times New Roman" pitchFamily="18" charset="0"/>
              </a:rPr>
              <a:t>Қазақстан Республикасы білім және ғылым министрлігі</a:t>
            </a:r>
            <a:r>
              <a:rPr lang="ru-RU" sz="2000" b="1" dirty="0" smtClean="0">
                <a:solidFill>
                  <a:schemeClr val="bg1">
                    <a:lumMod val="10000"/>
                  </a:schemeClr>
                </a:solidFill>
                <a:latin typeface="Times New Roman" pitchFamily="18" charset="0"/>
                <a:cs typeface="Times New Roman" pitchFamily="18" charset="0"/>
              </a:rPr>
              <a:t> </a:t>
            </a:r>
            <a:br>
              <a:rPr lang="ru-RU" sz="2000" b="1" dirty="0" smtClean="0">
                <a:solidFill>
                  <a:schemeClr val="bg1">
                    <a:lumMod val="10000"/>
                  </a:schemeClr>
                </a:solidFill>
                <a:latin typeface="Times New Roman" pitchFamily="18" charset="0"/>
                <a:cs typeface="Times New Roman" pitchFamily="18" charset="0"/>
              </a:rPr>
            </a:br>
            <a:r>
              <a:rPr lang="sr-Cyrl-CS" sz="2000" b="1" dirty="0" smtClean="0">
                <a:solidFill>
                  <a:schemeClr val="bg1">
                    <a:lumMod val="10000"/>
                  </a:schemeClr>
                </a:solidFill>
                <a:latin typeface="Times New Roman" pitchFamily="18" charset="0"/>
                <a:cs typeface="Times New Roman" pitchFamily="18" charset="0"/>
              </a:rPr>
              <a:t>       Академик Е.А. Бөкетов атындағы Қарағанды мемлекеттік университеті </a:t>
            </a:r>
            <a:r>
              <a:rPr lang="ru-RU" sz="2000" b="1" dirty="0" smtClean="0">
                <a:solidFill>
                  <a:schemeClr val="bg1">
                    <a:lumMod val="10000"/>
                  </a:schemeClr>
                </a:solidFill>
                <a:latin typeface="Times New Roman" pitchFamily="18" charset="0"/>
                <a:cs typeface="Times New Roman" pitchFamily="18" charset="0"/>
              </a:rPr>
              <a:t/>
            </a:r>
            <a:br>
              <a:rPr lang="ru-RU" sz="2000" b="1" dirty="0" smtClean="0">
                <a:solidFill>
                  <a:schemeClr val="bg1">
                    <a:lumMod val="10000"/>
                  </a:schemeClr>
                </a:solidFill>
                <a:latin typeface="Times New Roman" pitchFamily="18" charset="0"/>
                <a:cs typeface="Times New Roman" pitchFamily="18" charset="0"/>
              </a:rPr>
            </a:br>
            <a:r>
              <a:rPr lang="sr-Cyrl-CS" sz="2000" b="1" dirty="0" smtClean="0">
                <a:solidFill>
                  <a:schemeClr val="bg1">
                    <a:lumMod val="10000"/>
                  </a:schemeClr>
                </a:solidFill>
                <a:latin typeface="Times New Roman" pitchFamily="18" charset="0"/>
                <a:cs typeface="Times New Roman" pitchFamily="18" charset="0"/>
              </a:rPr>
              <a:t>Физика-техникалы</a:t>
            </a:r>
            <a:r>
              <a:rPr lang="kk-KZ" sz="2000" b="1" dirty="0" smtClean="0">
                <a:solidFill>
                  <a:schemeClr val="bg1">
                    <a:lumMod val="10000"/>
                  </a:schemeClr>
                </a:solidFill>
                <a:latin typeface="Times New Roman" pitchFamily="18" charset="0"/>
                <a:cs typeface="Times New Roman" pitchFamily="18" charset="0"/>
              </a:rPr>
              <a:t>қ </a:t>
            </a:r>
            <a:r>
              <a:rPr lang="sr-Cyrl-CS" sz="2000" b="1" dirty="0" smtClean="0">
                <a:solidFill>
                  <a:schemeClr val="bg1">
                    <a:lumMod val="10000"/>
                  </a:schemeClr>
                </a:solidFill>
                <a:latin typeface="Times New Roman" pitchFamily="18" charset="0"/>
                <a:cs typeface="Times New Roman" pitchFamily="18" charset="0"/>
              </a:rPr>
              <a:t>факультет</a:t>
            </a:r>
            <a:r>
              <a:rPr lang="kk-KZ" sz="2000" b="1" dirty="0" smtClean="0">
                <a:solidFill>
                  <a:schemeClr val="bg1">
                    <a:lumMod val="10000"/>
                  </a:schemeClr>
                </a:solidFill>
                <a:latin typeface="Times New Roman" pitchFamily="18" charset="0"/>
                <a:cs typeface="Times New Roman" pitchFamily="18" charset="0"/>
              </a:rPr>
              <a:t>і</a:t>
            </a:r>
            <a:r>
              <a:rPr lang="ru-RU" sz="2400" dirty="0" smtClean="0"/>
              <a:t/>
            </a:r>
            <a:br>
              <a:rPr lang="ru-RU" sz="2400" dirty="0" smtClean="0"/>
            </a:br>
            <a:endParaRPr lang="ru-RU" sz="2400" dirty="0"/>
          </a:p>
        </p:txBody>
      </p:sp>
      <p:sp>
        <p:nvSpPr>
          <p:cNvPr id="3" name="Подзаголовок 2"/>
          <p:cNvSpPr>
            <a:spLocks noGrp="1"/>
          </p:cNvSpPr>
          <p:nvPr>
            <p:ph type="subTitle" idx="1"/>
          </p:nvPr>
        </p:nvSpPr>
        <p:spPr>
          <a:xfrm>
            <a:off x="611560" y="2714620"/>
            <a:ext cx="7982704" cy="864096"/>
          </a:xfrm>
        </p:spPr>
        <p:txBody>
          <a:bodyPr>
            <a:normAutofit fontScale="92500" lnSpcReduction="10000"/>
          </a:bodyPr>
          <a:lstStyle/>
          <a:p>
            <a:pPr algn="ctr">
              <a:lnSpc>
                <a:spcPct val="120000"/>
              </a:lnSpc>
              <a:spcBef>
                <a:spcPts val="0"/>
              </a:spcBef>
            </a:pPr>
            <a:r>
              <a:rPr lang="ru-RU" b="1" dirty="0" smtClean="0">
                <a:solidFill>
                  <a:srgbClr val="C00000"/>
                </a:solidFill>
                <a:latin typeface="Times New Roman" pitchFamily="18" charset="0"/>
                <a:cs typeface="Times New Roman" pitchFamily="18" charset="0"/>
              </a:rPr>
              <a:t>СУДЫ </a:t>
            </a:r>
            <a:r>
              <a:rPr lang="ru-RU" b="1" dirty="0" smtClean="0">
                <a:solidFill>
                  <a:srgbClr val="C00000"/>
                </a:solidFill>
                <a:latin typeface="Times New Roman" pitchFamily="18" charset="0"/>
                <a:cs typeface="Times New Roman" pitchFamily="18" charset="0"/>
              </a:rPr>
              <a:t>ӨҢДЕУДІҢ ФИЗИКАЛЫҚ ЖӘНЕ ХИМИЯЛЫҚ ӘДІСТЕРІ</a:t>
            </a:r>
            <a:endParaRPr lang="ru-RU" b="1" dirty="0">
              <a:solidFill>
                <a:srgbClr val="C00000"/>
              </a:solidFill>
              <a:latin typeface="Times New Roman" pitchFamily="18" charset="0"/>
              <a:cs typeface="Times New Roman" pitchFamily="18" charset="0"/>
            </a:endParaRPr>
          </a:p>
        </p:txBody>
      </p:sp>
      <p:sp>
        <p:nvSpPr>
          <p:cNvPr id="14337" name="Rectangle 1"/>
          <p:cNvSpPr>
            <a:spLocks noChangeArrowheads="1"/>
          </p:cNvSpPr>
          <p:nvPr/>
        </p:nvSpPr>
        <p:spPr bwMode="auto">
          <a:xfrm>
            <a:off x="1043608" y="3977768"/>
            <a:ext cx="6984775"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kk-KZ" sz="2000" b="1" dirty="0" smtClean="0">
                <a:latin typeface="Times New Roman" pitchFamily="18" charset="0"/>
                <a:cs typeface="Times New Roman" pitchFamily="18" charset="0"/>
              </a:rPr>
              <a:t>6B11201-Қоршаған ортаны қорғау және өмір тіршілігінің </a:t>
            </a:r>
            <a:r>
              <a:rPr lang="kk-KZ" sz="2000" b="1" dirty="0" smtClean="0">
                <a:latin typeface="Times New Roman" pitchFamily="18" charset="0"/>
                <a:cs typeface="Times New Roman" pitchFamily="18" charset="0"/>
              </a:rPr>
              <a:t>қауіпсіздігі </a:t>
            </a:r>
            <a:r>
              <a:rPr lang="kk-KZ" sz="2000" b="1" dirty="0" smtClean="0">
                <a:latin typeface="Times New Roman" panose="02020603050405020304" pitchFamily="18" charset="0"/>
                <a:cs typeface="Times New Roman" panose="02020603050405020304" pitchFamily="18" charset="0"/>
              </a:rPr>
              <a:t>мамандығы</a:t>
            </a:r>
            <a:endParaRPr lang="ru-RU" sz="2000" b="1" dirty="0">
              <a:latin typeface="Times New Roman" panose="02020603050405020304" pitchFamily="18" charset="0"/>
              <a:cs typeface="Times New Roman" panose="02020603050405020304" pitchFamily="18" charset="0"/>
            </a:endParaRPr>
          </a:p>
          <a:p>
            <a:pPr lvl="0" algn="ctr" fontAlgn="base">
              <a:spcBef>
                <a:spcPct val="0"/>
              </a:spcBef>
              <a:spcAft>
                <a:spcPct val="0"/>
              </a:spcAft>
            </a:pPr>
            <a:endParaRPr kumimoji="0" lang="sr-Cyrl-CS" sz="2400" b="1" i="0" u="none" strike="noStrike" cap="none" normalizeH="0" baseline="0" dirty="0" smtClean="0">
              <a:ln>
                <a:noFill/>
              </a:ln>
              <a:solidFill>
                <a:schemeClr val="accent6">
                  <a:lumMod val="50000"/>
                </a:schemeClr>
              </a:solidFill>
              <a:effectLst/>
              <a:latin typeface="Times New Roman" pitchFamily="18" charset="0"/>
              <a:cs typeface="Times New Roman" pitchFamily="18" charset="0"/>
            </a:endParaRPr>
          </a:p>
        </p:txBody>
      </p:sp>
      <p:sp>
        <p:nvSpPr>
          <p:cNvPr id="6" name="TextBox 5"/>
          <p:cNvSpPr txBox="1"/>
          <p:nvPr/>
        </p:nvSpPr>
        <p:spPr>
          <a:xfrm>
            <a:off x="4071934" y="6215082"/>
            <a:ext cx="3494762" cy="383410"/>
          </a:xfrm>
          <a:prstGeom prst="rect">
            <a:avLst/>
          </a:prstGeom>
          <a:noFill/>
        </p:spPr>
        <p:txBody>
          <a:bodyPr wrap="square" rtlCol="0">
            <a:spAutoFit/>
          </a:bodyPr>
          <a:lstStyle/>
          <a:p>
            <a:r>
              <a:rPr lang="kk-KZ" b="1" dirty="0" smtClean="0">
                <a:solidFill>
                  <a:schemeClr val="bg1">
                    <a:lumMod val="10000"/>
                  </a:schemeClr>
                </a:solidFill>
              </a:rPr>
              <a:t> </a:t>
            </a:r>
            <a:r>
              <a:rPr lang="kk-KZ" b="1" dirty="0" smtClean="0">
                <a:solidFill>
                  <a:schemeClr val="bg1">
                    <a:lumMod val="10000"/>
                  </a:schemeClr>
                </a:solidFill>
                <a:latin typeface="Times New Roman" pitchFamily="18" charset="0"/>
                <a:cs typeface="Times New Roman" pitchFamily="18" charset="0"/>
              </a:rPr>
              <a:t>Қарағанды </a:t>
            </a:r>
            <a:r>
              <a:rPr lang="kk-KZ" b="1" dirty="0" smtClean="0">
                <a:solidFill>
                  <a:schemeClr val="bg1">
                    <a:lumMod val="10000"/>
                  </a:schemeClr>
                </a:solidFill>
                <a:latin typeface="Times New Roman" pitchFamily="18" charset="0"/>
                <a:cs typeface="Times New Roman" pitchFamily="18" charset="0"/>
              </a:rPr>
              <a:t>2020  </a:t>
            </a:r>
            <a:r>
              <a:rPr lang="kk-KZ" b="1" dirty="0" smtClean="0">
                <a:solidFill>
                  <a:schemeClr val="bg1">
                    <a:lumMod val="10000"/>
                  </a:schemeClr>
                </a:solidFill>
              </a:rPr>
              <a:t> </a:t>
            </a:r>
            <a:endParaRPr lang="ru-RU" b="1" dirty="0">
              <a:solidFill>
                <a:schemeClr val="bg1">
                  <a:lumMod val="10000"/>
                </a:schemeClr>
              </a:solidFill>
            </a:endParaRPr>
          </a:p>
        </p:txBody>
      </p:sp>
      <p:sp>
        <p:nvSpPr>
          <p:cNvPr id="11" name="Прямоугольник 10"/>
          <p:cNvSpPr/>
          <p:nvPr/>
        </p:nvSpPr>
        <p:spPr>
          <a:xfrm>
            <a:off x="928662" y="5786454"/>
            <a:ext cx="2315056" cy="369332"/>
          </a:xfrm>
          <a:prstGeom prst="rect">
            <a:avLst/>
          </a:prstGeom>
        </p:spPr>
        <p:txBody>
          <a:bodyPr wrap="none">
            <a:spAutoFit/>
          </a:bodyPr>
          <a:lstStyle/>
          <a:p>
            <a:pPr indent="288925" algn="ctr" eaLnBrk="0" hangingPunct="0"/>
            <a:r>
              <a:rPr lang="kk-KZ" b="1" dirty="0" smtClean="0">
                <a:solidFill>
                  <a:schemeClr val="tx1">
                    <a:lumMod val="10000"/>
                  </a:schemeClr>
                </a:solidFill>
                <a:latin typeface="Times New Roman" pitchFamily="18" charset="0"/>
                <a:cs typeface="Times New Roman" pitchFamily="18" charset="0"/>
              </a:rPr>
              <a:t>Сабақ түрі </a:t>
            </a:r>
            <a:r>
              <a:rPr lang="kk-KZ" dirty="0" smtClean="0">
                <a:solidFill>
                  <a:schemeClr val="tx1">
                    <a:lumMod val="10000"/>
                  </a:schemeClr>
                </a:solidFill>
                <a:latin typeface="Times New Roman" pitchFamily="18" charset="0"/>
                <a:cs typeface="Times New Roman" pitchFamily="18" charset="0"/>
              </a:rPr>
              <a:t>(дәріс)</a:t>
            </a:r>
            <a:endParaRPr lang="kk-KZ" dirty="0">
              <a:solidFill>
                <a:schemeClr val="tx1">
                  <a:lumMod val="10000"/>
                </a:schemeClr>
              </a:solidFill>
              <a:latin typeface="Times New Roman" pitchFamily="18" charset="0"/>
              <a:cs typeface="Times New Roman" pitchFamily="18" charset="0"/>
            </a:endParaRPr>
          </a:p>
        </p:txBody>
      </p:sp>
      <p:sp>
        <p:nvSpPr>
          <p:cNvPr id="12" name="Прямоугольник 11"/>
          <p:cNvSpPr/>
          <p:nvPr/>
        </p:nvSpPr>
        <p:spPr>
          <a:xfrm>
            <a:off x="467544" y="4941168"/>
            <a:ext cx="8280920" cy="707886"/>
          </a:xfrm>
          <a:prstGeom prst="rect">
            <a:avLst/>
          </a:prstGeom>
        </p:spPr>
        <p:txBody>
          <a:bodyPr wrap="square">
            <a:spAutoFit/>
          </a:bodyPr>
          <a:lstStyle/>
          <a:p>
            <a:pPr indent="288925" algn="just" eaLnBrk="0" hangingPunct="0"/>
            <a:r>
              <a:rPr lang="ru-RU" sz="2000" b="1" dirty="0" smtClean="0">
                <a:solidFill>
                  <a:schemeClr val="bg1">
                    <a:lumMod val="10000"/>
                  </a:schemeClr>
                </a:solidFill>
                <a:latin typeface="Times New Roman" pitchFamily="18" charset="0"/>
                <a:cs typeface="Times New Roman" pitchFamily="18" charset="0"/>
              </a:rPr>
              <a:t>Автор</a:t>
            </a:r>
            <a:r>
              <a:rPr lang="kk-KZ" sz="2000" b="1" dirty="0" smtClean="0">
                <a:solidFill>
                  <a:schemeClr val="bg1">
                    <a:lumMod val="10000"/>
                  </a:schemeClr>
                </a:solidFill>
                <a:latin typeface="Times New Roman" pitchFamily="18" charset="0"/>
                <a:cs typeface="Times New Roman" pitchFamily="18" charset="0"/>
              </a:rPr>
              <a:t>:</a:t>
            </a:r>
            <a:r>
              <a:rPr lang="kk-KZ" sz="2000" dirty="0" smtClean="0">
                <a:solidFill>
                  <a:schemeClr val="bg1">
                    <a:lumMod val="10000"/>
                  </a:schemeClr>
                </a:solidFill>
                <a:latin typeface="Times New Roman" pitchFamily="18" charset="0"/>
                <a:cs typeface="Times New Roman" pitchFamily="18" charset="0"/>
              </a:rPr>
              <a:t> </a:t>
            </a:r>
            <a:r>
              <a:rPr lang="kk-KZ" sz="2000" dirty="0" smtClean="0">
                <a:solidFill>
                  <a:schemeClr val="bg1">
                    <a:lumMod val="10000"/>
                  </a:schemeClr>
                </a:solidFill>
                <a:latin typeface="Times New Roman" pitchFamily="18" charset="0"/>
                <a:cs typeface="Times New Roman" pitchFamily="18" charset="0"/>
              </a:rPr>
              <a:t>Булкаирова </a:t>
            </a:r>
            <a:r>
              <a:rPr lang="kk-KZ" sz="2000" dirty="0" smtClean="0">
                <a:solidFill>
                  <a:schemeClr val="bg1">
                    <a:lumMod val="10000"/>
                  </a:schemeClr>
                </a:solidFill>
                <a:latin typeface="Times New Roman" pitchFamily="18" charset="0"/>
                <a:cs typeface="Times New Roman" pitchFamily="18" charset="0"/>
              </a:rPr>
              <a:t>Г.А., проф. Ж.С. Ақылбаев атындағы                     инженерлік жылу физикасы кафедрасының аға оқытушысы  </a:t>
            </a:r>
            <a:endParaRPr lang="ru-RU" sz="2000" dirty="0">
              <a:solidFill>
                <a:schemeClr val="bg1">
                  <a:lumMod val="1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9231" t="7547" r="4615" b="3774"/>
          <a:stretch>
            <a:fillRect/>
          </a:stretch>
        </p:blipFill>
        <p:spPr bwMode="auto">
          <a:xfrm>
            <a:off x="2555776" y="260648"/>
            <a:ext cx="4176464" cy="4392488"/>
          </a:xfrm>
          <a:prstGeom prst="rect">
            <a:avLst/>
          </a:prstGeom>
          <a:noFill/>
          <a:ln w="9525">
            <a:noFill/>
            <a:miter lim="800000"/>
            <a:headEnd/>
            <a:tailEnd/>
          </a:ln>
        </p:spPr>
      </p:pic>
      <p:sp>
        <p:nvSpPr>
          <p:cNvPr id="3" name="Прямоугольник 2"/>
          <p:cNvSpPr/>
          <p:nvPr/>
        </p:nvSpPr>
        <p:spPr>
          <a:xfrm>
            <a:off x="197768" y="4869160"/>
            <a:ext cx="8892480" cy="107721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kk-KZ" sz="1600" dirty="0" smtClean="0">
                <a:latin typeface="Times New Roman" pitchFamily="18" charset="0"/>
                <a:cs typeface="Times New Roman" pitchFamily="18" charset="0"/>
              </a:rPr>
              <a:t>1- сулы экономайзер; 2- булы қыздырғышты бу генераторы, 3-қоректік сорғы, 4-деаэратор; 5- конденсатты сорғы; 6- турбина конденсаторы; 7- булы турбина; 8-су дайындау қондырғысы; 9-үзіліссіз үрлеу кеңейткіші; 10-үрлену суын суытатын қондырғы; 11-буды қолданатын сыртқы тұтынушылар; 12-қайтымды конденсат багы; 13- қайтымды конденсат сорғысы; 14-генератор</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4409191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51025" y="157863"/>
            <a:ext cx="6817957"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8600" algn="just" defTabSz="914400" rtl="0" eaLnBrk="1" fontAlgn="base" latinLnBrk="0" hangingPunct="1">
              <a:lnSpc>
                <a:spcPct val="100000"/>
              </a:lnSpc>
              <a:spcBef>
                <a:spcPct val="0"/>
              </a:spcBef>
              <a:spcAft>
                <a:spcPct val="0"/>
              </a:spcAft>
              <a:buClrTx/>
              <a:buSzTx/>
              <a:buFontTx/>
              <a:buNone/>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2 тақырып. </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Суды алдын-ала тазарту</a:t>
            </a:r>
            <a:endParaRPr kumimoji="0" lang="kk-KZ" sz="2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971600" y="980728"/>
            <a:ext cx="7056784" cy="830997"/>
          </a:xfrm>
          <a:prstGeom prst="rect">
            <a:avLst/>
          </a:prstGeom>
        </p:spPr>
        <p:txBody>
          <a:bodyPr wrap="square">
            <a:spAutoFit/>
          </a:bodyPr>
          <a:lstStyle/>
          <a:p>
            <a:r>
              <a:rPr lang="kk-KZ" sz="2400" b="1" i="1" dirty="0">
                <a:latin typeface="Times New Roman" panose="02020603050405020304" pitchFamily="18" charset="0"/>
                <a:cs typeface="Times New Roman" panose="02020603050405020304" pitchFamily="18" charset="0"/>
              </a:rPr>
              <a:t>Дәріс жоспары:</a:t>
            </a:r>
            <a:endParaRPr lang="ru-RU" sz="2400" dirty="0">
              <a:latin typeface="Times New Roman" panose="02020603050405020304" pitchFamily="18" charset="0"/>
              <a:cs typeface="Times New Roman" panose="02020603050405020304" pitchFamily="18" charset="0"/>
            </a:endParaRPr>
          </a:p>
          <a:p>
            <a:endParaRPr lang="ru-RU" sz="22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23680" y="1700808"/>
            <a:ext cx="2887137"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lvl="0"/>
            <a:r>
              <a:rPr lang="kk-KZ" sz="2400" dirty="0" smtClean="0">
                <a:solidFill>
                  <a:prstClr val="black"/>
                </a:solidFill>
                <a:latin typeface="Times New Roman" panose="02020603050405020304" pitchFamily="18" charset="0"/>
                <a:cs typeface="Times New Roman" panose="02020603050405020304" pitchFamily="18" charset="0"/>
                <a:hlinkClick r:id="rId2" action="ppaction://hlinksldjump"/>
              </a:rPr>
              <a:t>Жалпы мәліметтер.  </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923680" y="2319263"/>
            <a:ext cx="3432296"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Коагулирлеу </a:t>
            </a:r>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мезанизмі. </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923680" y="2967335"/>
            <a:ext cx="2755434"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kk-KZ" sz="2400" dirty="0" smtClean="0">
                <a:solidFill>
                  <a:prstClr val="black"/>
                </a:solidFill>
                <a:latin typeface="Times New Roman" panose="02020603050405020304" pitchFamily="18" charset="0"/>
                <a:cs typeface="Times New Roman" panose="02020603050405020304" pitchFamily="18" charset="0"/>
                <a:hlinkClick r:id="rId4" action="ppaction://hlinksldjump"/>
              </a:rPr>
              <a:t>Ізбестеу </a:t>
            </a:r>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механизмі.</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899592" y="3687415"/>
            <a:ext cx="5184576"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5" action="ppaction://hlinksldjump"/>
              </a:rPr>
              <a:t>Сүзгілеу процесінің механизмі.</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899592" y="4365104"/>
            <a:ext cx="6456632" cy="461665"/>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6" action="ppaction://hlinksldjump"/>
              </a:rPr>
              <a:t>Сүзгілер құрылымы және оларды пайдалану.</a:t>
            </a:r>
            <a:endParaRPr lang="ru-RU" sz="2400" dirty="0">
              <a:solidFill>
                <a:prstClr val="black"/>
              </a:solidFill>
              <a:latin typeface="Times New Roman" panose="02020603050405020304" pitchFamily="18" charset="0"/>
              <a:cs typeface="Times New Roman" panose="02020603050405020304" pitchFamily="18" charset="0"/>
            </a:endParaRPr>
          </a:p>
        </p:txBody>
      </p:sp>
      <p:grpSp>
        <p:nvGrpSpPr>
          <p:cNvPr id="10" name="Group 11"/>
          <p:cNvGrpSpPr>
            <a:grpSpLocks/>
          </p:cNvGrpSpPr>
          <p:nvPr/>
        </p:nvGrpSpPr>
        <p:grpSpPr bwMode="auto">
          <a:xfrm>
            <a:off x="585744" y="1772816"/>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17" name="Group 11"/>
          <p:cNvGrpSpPr>
            <a:grpSpLocks/>
          </p:cNvGrpSpPr>
          <p:nvPr/>
        </p:nvGrpSpPr>
        <p:grpSpPr bwMode="auto">
          <a:xfrm>
            <a:off x="585744" y="2441848"/>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24" name="Group 11"/>
          <p:cNvGrpSpPr>
            <a:grpSpLocks/>
          </p:cNvGrpSpPr>
          <p:nvPr/>
        </p:nvGrpSpPr>
        <p:grpSpPr bwMode="auto">
          <a:xfrm>
            <a:off x="585744" y="3140968"/>
            <a:ext cx="288032" cy="308992"/>
            <a:chOff x="2078" y="1680"/>
            <a:chExt cx="1615" cy="1615"/>
          </a:xfrm>
        </p:grpSpPr>
        <p:sp>
          <p:nvSpPr>
            <p:cNvPr id="25"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6"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7"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28"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29"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30"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31" name="Group 11"/>
          <p:cNvGrpSpPr>
            <a:grpSpLocks/>
          </p:cNvGrpSpPr>
          <p:nvPr/>
        </p:nvGrpSpPr>
        <p:grpSpPr bwMode="auto">
          <a:xfrm>
            <a:off x="585744" y="3819128"/>
            <a:ext cx="288032" cy="308992"/>
            <a:chOff x="2078" y="1680"/>
            <a:chExt cx="1615" cy="1615"/>
          </a:xfrm>
        </p:grpSpPr>
        <p:sp>
          <p:nvSpPr>
            <p:cNvPr id="32"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33"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34"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35"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36"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37"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38" name="Group 11"/>
          <p:cNvGrpSpPr>
            <a:grpSpLocks/>
          </p:cNvGrpSpPr>
          <p:nvPr/>
        </p:nvGrpSpPr>
        <p:grpSpPr bwMode="auto">
          <a:xfrm>
            <a:off x="626604" y="4488160"/>
            <a:ext cx="288032" cy="308992"/>
            <a:chOff x="2078" y="1680"/>
            <a:chExt cx="1615" cy="1615"/>
          </a:xfrm>
        </p:grpSpPr>
        <p:sp>
          <p:nvSpPr>
            <p:cNvPr id="39"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40"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41"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42"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43"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44"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spTree>
    <p:extLst>
      <p:ext uri="{BB962C8B-B14F-4D97-AF65-F5344CB8AC3E}">
        <p14:creationId xmlns:p14="http://schemas.microsoft.com/office/powerpoint/2010/main" xmlns="" val="21401445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07504" y="188640"/>
            <a:ext cx="8856984"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2771800" y="632301"/>
            <a:ext cx="3877985" cy="49244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600" b="1" i="1" dirty="0">
                <a:solidFill>
                  <a:srgbClr val="000066"/>
                </a:solidFill>
                <a:latin typeface="Times New Roman" panose="02020603050405020304" pitchFamily="18" charset="0"/>
                <a:cs typeface="Times New Roman" panose="02020603050405020304" pitchFamily="18" charset="0"/>
              </a:rPr>
              <a:t>Жалпы </a:t>
            </a:r>
            <a:r>
              <a:rPr lang="kk-KZ" sz="2600" b="1" i="1" dirty="0" smtClean="0">
                <a:solidFill>
                  <a:srgbClr val="000066"/>
                </a:solidFill>
                <a:latin typeface="Times New Roman" panose="02020603050405020304" pitchFamily="18" charset="0"/>
                <a:cs typeface="Times New Roman" panose="02020603050405020304" pitchFamily="18" charset="0"/>
              </a:rPr>
              <a:t>мәліметтер</a:t>
            </a:r>
            <a:r>
              <a:rPr lang="kk-KZ" sz="2600" b="1" i="1" dirty="0">
                <a:solidFill>
                  <a:srgbClr val="000066"/>
                </a:solidFill>
                <a:latin typeface="Times New Roman" panose="02020603050405020304" pitchFamily="18" charset="0"/>
                <a:cs typeface="Times New Roman" panose="02020603050405020304" pitchFamily="18" charset="0"/>
              </a:rPr>
              <a:t>	</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88032" y="1402664"/>
            <a:ext cx="8460432" cy="5410712"/>
          </a:xfrm>
          <a:prstGeom prst="rect">
            <a:avLst/>
          </a:prstGeom>
        </p:spPr>
        <p:txBody>
          <a:bodyPr wrap="square">
            <a:spAutoFit/>
          </a:bodyPr>
          <a:lstStyle/>
          <a:p>
            <a:pPr indent="360000" algn="just">
              <a:lnSpc>
                <a:spcPct val="120000"/>
              </a:lnSpc>
            </a:pPr>
            <a:r>
              <a:rPr lang="kk-KZ" sz="2200" dirty="0">
                <a:latin typeface="Times New Roman" panose="02020603050405020304" pitchFamily="18" charset="0"/>
                <a:cs typeface="Times New Roman" panose="02020603050405020304" pitchFamily="18" charset="0"/>
              </a:rPr>
              <a:t>Жылу электр станциялардағы табиғи суды өндеу кезінде алдымен қазандықтарда екінші ретті қақтың және бу сапасын төмендетуге әкелетін ірі  дисперсті және коллоидті қоспаларды жою керек. </a:t>
            </a:r>
            <a:endParaRPr lang="ru-RU" sz="2200" dirty="0">
              <a:latin typeface="Times New Roman" panose="02020603050405020304" pitchFamily="18" charset="0"/>
              <a:cs typeface="Times New Roman" panose="02020603050405020304" pitchFamily="18" charset="0"/>
            </a:endParaRPr>
          </a:p>
          <a:p>
            <a:pPr indent="360000" algn="just">
              <a:lnSpc>
                <a:spcPct val="120000"/>
              </a:lnSpc>
            </a:pPr>
            <a:r>
              <a:rPr lang="kk-KZ" sz="2200" dirty="0">
                <a:latin typeface="Times New Roman" panose="02020603050405020304" pitchFamily="18" charset="0"/>
                <a:cs typeface="Times New Roman" panose="02020603050405020304" pitchFamily="18" charset="0"/>
              </a:rPr>
              <a:t>Судағы ірі  дисперсті және коллоидті қоспаларды </a:t>
            </a:r>
            <a:r>
              <a:rPr lang="kk-KZ" sz="2200" b="1" i="1" dirty="0">
                <a:latin typeface="Times New Roman" panose="02020603050405020304" pitchFamily="18" charset="0"/>
                <a:cs typeface="Times New Roman" panose="02020603050405020304" pitchFamily="18" charset="0"/>
              </a:rPr>
              <a:t>тұндыру</a:t>
            </a:r>
            <a:r>
              <a:rPr lang="kk-KZ" sz="2200" i="1" dirty="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және </a:t>
            </a:r>
            <a:r>
              <a:rPr lang="kk-KZ" sz="2200" b="1" i="1" dirty="0">
                <a:latin typeface="Times New Roman" panose="02020603050405020304" pitchFamily="18" charset="0"/>
                <a:cs typeface="Times New Roman" panose="02020603050405020304" pitchFamily="18" charset="0"/>
              </a:rPr>
              <a:t>сүзгілеу</a:t>
            </a:r>
            <a:r>
              <a:rPr lang="kk-KZ" sz="2200" dirty="0">
                <a:latin typeface="Times New Roman" panose="02020603050405020304" pitchFamily="18" charset="0"/>
                <a:cs typeface="Times New Roman" panose="02020603050405020304" pitchFamily="18" charset="0"/>
              </a:rPr>
              <a:t> </a:t>
            </a:r>
            <a:r>
              <a:rPr lang="kk-KZ" sz="2200" dirty="0" smtClean="0">
                <a:latin typeface="Times New Roman" panose="02020603050405020304" pitchFamily="18" charset="0"/>
                <a:cs typeface="Times New Roman" panose="02020603050405020304" pitchFamily="18" charset="0"/>
              </a:rPr>
              <a:t> арқылы </a:t>
            </a:r>
            <a:r>
              <a:rPr lang="kk-KZ" sz="2200" dirty="0">
                <a:latin typeface="Times New Roman" panose="02020603050405020304" pitchFamily="18" charset="0"/>
                <a:cs typeface="Times New Roman" panose="02020603050405020304" pitchFamily="18" charset="0"/>
              </a:rPr>
              <a:t>жоюға болады. </a:t>
            </a:r>
            <a:endParaRPr lang="ru-RU" sz="2200" dirty="0">
              <a:latin typeface="Times New Roman" panose="02020603050405020304" pitchFamily="18" charset="0"/>
              <a:cs typeface="Times New Roman" panose="02020603050405020304" pitchFamily="18" charset="0"/>
            </a:endParaRPr>
          </a:p>
          <a:p>
            <a:pPr indent="360000" algn="just">
              <a:lnSpc>
                <a:spcPct val="120000"/>
              </a:lnSpc>
            </a:pPr>
            <a:r>
              <a:rPr lang="kk-KZ" sz="2200" b="1" i="1" dirty="0">
                <a:latin typeface="Times New Roman" panose="02020603050405020304" pitchFamily="18" charset="0"/>
                <a:cs typeface="Times New Roman" panose="02020603050405020304" pitchFamily="18" charset="0"/>
              </a:rPr>
              <a:t>Суды мөлдірлеу </a:t>
            </a:r>
            <a:r>
              <a:rPr lang="kk-KZ" sz="2200" dirty="0">
                <a:latin typeface="Times New Roman" panose="02020603050405020304" pitchFamily="18" charset="0"/>
                <a:cs typeface="Times New Roman" panose="02020603050405020304" pitchFamily="18" charset="0"/>
              </a:rPr>
              <a:t>табиғи үрдіс </a:t>
            </a:r>
            <a:r>
              <a:rPr lang="kk-KZ" sz="2200" dirty="0" smtClean="0">
                <a:latin typeface="Times New Roman" panose="02020603050405020304" pitchFamily="18" charset="0"/>
                <a:cs typeface="Times New Roman" panose="02020603050405020304" pitchFamily="18" charset="0"/>
              </a:rPr>
              <a:t>болып </a:t>
            </a:r>
            <a:r>
              <a:rPr lang="kk-KZ" sz="2200" dirty="0">
                <a:latin typeface="Times New Roman" panose="02020603050405020304" pitchFamily="18" charset="0"/>
                <a:cs typeface="Times New Roman" panose="02020603050405020304" pitchFamily="18" charset="0"/>
              </a:rPr>
              <a:t>табылады. </a:t>
            </a:r>
            <a:endParaRPr lang="kk-KZ" sz="2200" dirty="0" smtClean="0">
              <a:latin typeface="Times New Roman" panose="02020603050405020304" pitchFamily="18" charset="0"/>
              <a:cs typeface="Times New Roman" panose="02020603050405020304" pitchFamily="18" charset="0"/>
            </a:endParaRPr>
          </a:p>
          <a:p>
            <a:pPr indent="360000" algn="just">
              <a:lnSpc>
                <a:spcPct val="120000"/>
              </a:lnSpc>
            </a:pPr>
            <a:r>
              <a:rPr lang="kk-KZ" sz="2200" b="1" i="1" dirty="0" smtClean="0">
                <a:latin typeface="Times New Roman" panose="02020603050405020304" pitchFamily="18" charset="0"/>
                <a:cs typeface="Times New Roman" panose="02020603050405020304" pitchFamily="18" charset="0"/>
              </a:rPr>
              <a:t>Суды </a:t>
            </a:r>
            <a:r>
              <a:rPr lang="kk-KZ" sz="2200" b="1" i="1" dirty="0">
                <a:latin typeface="Times New Roman" panose="02020603050405020304" pitchFamily="18" charset="0"/>
                <a:cs typeface="Times New Roman" panose="02020603050405020304" pitchFamily="18" charset="0"/>
              </a:rPr>
              <a:t>тұндыру</a:t>
            </a:r>
            <a:r>
              <a:rPr lang="kk-KZ" sz="2200" i="1" dirty="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кезінде судағы қатты бөлшектер су тығыздығынан асатын тығыздықпен ауырлық күші әсерінен резервуар түбінде </a:t>
            </a:r>
            <a:r>
              <a:rPr lang="kk-KZ" sz="2200" dirty="0" smtClean="0">
                <a:latin typeface="Times New Roman" panose="02020603050405020304" pitchFamily="18" charset="0"/>
                <a:cs typeface="Times New Roman" panose="02020603050405020304" pitchFamily="18" charset="0"/>
              </a:rPr>
              <a:t>шөгеді.</a:t>
            </a:r>
          </a:p>
          <a:p>
            <a:pPr indent="360000" algn="just">
              <a:lnSpc>
                <a:spcPct val="120000"/>
              </a:lnSpc>
            </a:pPr>
            <a:r>
              <a:rPr lang="kk-KZ" sz="2200" dirty="0" smtClean="0">
                <a:latin typeface="Times New Roman" panose="02020603050405020304" pitchFamily="18" charset="0"/>
                <a:cs typeface="Times New Roman" panose="02020603050405020304" pitchFamily="18" charset="0"/>
              </a:rPr>
              <a:t>Судағы </a:t>
            </a:r>
            <a:r>
              <a:rPr lang="kk-KZ" sz="2200" dirty="0">
                <a:latin typeface="Times New Roman" panose="02020603050405020304" pitchFamily="18" charset="0"/>
                <a:cs typeface="Times New Roman" panose="02020603050405020304" pitchFamily="18" charset="0"/>
              </a:rPr>
              <a:t>коллоидті-дисперсті заттарды жою үшін алдымен судағы бөлшектерді ірілету керек. Бұл үрдіс коллоидты ластанған суды коагулирлеу арқылы жүзеге асырылады. </a:t>
            </a:r>
            <a:endParaRPr lang="ru-RU" sz="2200" dirty="0">
              <a:latin typeface="Times New Roman" panose="02020603050405020304" pitchFamily="18" charset="0"/>
              <a:cs typeface="Times New Roman" panose="02020603050405020304" pitchFamily="18" charset="0"/>
            </a:endParaRPr>
          </a:p>
          <a:p>
            <a:pPr indent="360000" algn="just">
              <a:lnSpc>
                <a:spcPct val="120000"/>
              </a:lnSpc>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646074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20111" y="158761"/>
            <a:ext cx="8856984"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5" name="Прямоугольник 4"/>
          <p:cNvSpPr/>
          <p:nvPr/>
        </p:nvSpPr>
        <p:spPr>
          <a:xfrm>
            <a:off x="2915816" y="332656"/>
            <a:ext cx="3570914" cy="49244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kk-KZ" sz="2600" b="1" i="1" dirty="0">
                <a:solidFill>
                  <a:srgbClr val="000066"/>
                </a:solidFill>
                <a:latin typeface="Times New Roman" panose="02020603050405020304" pitchFamily="18" charset="0"/>
                <a:cs typeface="Times New Roman" panose="02020603050405020304" pitchFamily="18" charset="0"/>
              </a:rPr>
              <a:t>Коагулирлеу механизмі</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107504" y="1049492"/>
            <a:ext cx="8837837" cy="3477875"/>
          </a:xfrm>
          <a:prstGeom prst="rect">
            <a:avLst/>
          </a:prstGeom>
        </p:spPr>
        <p:txBody>
          <a:bodyPr wrap="square">
            <a:spAutoFit/>
          </a:bodyPr>
          <a:lstStyle/>
          <a:p>
            <a:pPr indent="360000" algn="just"/>
            <a:r>
              <a:rPr lang="kk-KZ" sz="2200" dirty="0">
                <a:latin typeface="Times New Roman" panose="02020603050405020304" pitchFamily="18" charset="0"/>
                <a:cs typeface="Times New Roman" panose="02020603050405020304" pitchFamily="18" charset="0"/>
              </a:rPr>
              <a:t>Коллоидтық қоспалардың коагулирленуіне әкелетін реагенттермен суды өңдейтін технологиялық үрдісті </a:t>
            </a:r>
            <a:r>
              <a:rPr lang="kk-KZ" sz="2200" b="1" i="1" dirty="0">
                <a:latin typeface="Times New Roman" panose="02020603050405020304" pitchFamily="18" charset="0"/>
                <a:cs typeface="Times New Roman" panose="02020603050405020304" pitchFamily="18" charset="0"/>
              </a:rPr>
              <a:t>коагулирлеу</a:t>
            </a:r>
            <a:r>
              <a:rPr lang="kk-KZ" sz="2200" dirty="0">
                <a:latin typeface="Times New Roman" panose="02020603050405020304" pitchFamily="18" charset="0"/>
                <a:cs typeface="Times New Roman" panose="02020603050405020304" pitchFamily="18" charset="0"/>
              </a:rPr>
              <a:t> деп атайды. Коагулерлену – сүзу немесе тұну  арқылы тұнбаға түсетін </a:t>
            </a:r>
            <a:r>
              <a:rPr lang="kk-KZ" sz="2200" dirty="0" smtClean="0">
                <a:latin typeface="Times New Roman" panose="02020603050405020304" pitchFamily="18" charset="0"/>
                <a:cs typeface="Times New Roman" panose="02020603050405020304" pitchFamily="18" charset="0"/>
              </a:rPr>
              <a:t>коллоидты </a:t>
            </a:r>
            <a:r>
              <a:rPr lang="kk-KZ" sz="2200" dirty="0">
                <a:latin typeface="Times New Roman" panose="02020603050405020304" pitchFamily="18" charset="0"/>
                <a:cs typeface="Times New Roman" panose="02020603050405020304" pitchFamily="18" charset="0"/>
              </a:rPr>
              <a:t>бөлшектердің ірілендіретін физико-химиялық үрдіс. Коагилирлеуге қолданатын реагенттер </a:t>
            </a:r>
            <a:r>
              <a:rPr lang="kk-KZ" sz="2200" b="1" i="1" dirty="0">
                <a:latin typeface="Times New Roman" panose="02020603050405020304" pitchFamily="18" charset="0"/>
                <a:cs typeface="Times New Roman" panose="02020603050405020304" pitchFamily="18" charset="0"/>
              </a:rPr>
              <a:t>коагулянттар</a:t>
            </a:r>
            <a:r>
              <a:rPr lang="kk-KZ" sz="2200" dirty="0">
                <a:latin typeface="Times New Roman" panose="02020603050405020304" pitchFamily="18" charset="0"/>
                <a:cs typeface="Times New Roman" panose="02020603050405020304" pitchFamily="18" charset="0"/>
              </a:rPr>
              <a:t> деп аталады</a:t>
            </a:r>
            <a:r>
              <a:rPr lang="kk-KZ" sz="2200" dirty="0" smtClean="0">
                <a:latin typeface="Times New Roman" panose="02020603050405020304" pitchFamily="18" charset="0"/>
                <a:cs typeface="Times New Roman" panose="02020603050405020304" pitchFamily="18" charset="0"/>
              </a:rPr>
              <a:t>.</a:t>
            </a:r>
          </a:p>
          <a:p>
            <a:pPr indent="360000" algn="just"/>
            <a:r>
              <a:rPr lang="kk-KZ" sz="2200" dirty="0">
                <a:latin typeface="Times New Roman" panose="02020603050405020304" pitchFamily="18" charset="0"/>
                <a:cs typeface="Times New Roman" panose="02020603050405020304" pitchFamily="18" charset="0"/>
              </a:rPr>
              <a:t>Практика жүзінде су дайындау кезінде суға концентрациясы 5-10% болатын ерітінді  түрінде енгізетін коагулянттар: темірдің аса қышқылданған күкірт қышқылын </a:t>
            </a:r>
            <a:r>
              <a:rPr lang="kk-KZ" sz="2200" dirty="0" smtClean="0">
                <a:latin typeface="Times New Roman" panose="02020603050405020304" pitchFamily="18" charset="0"/>
                <a:cs typeface="Times New Roman" panose="02020603050405020304" pitchFamily="18" charset="0"/>
              </a:rPr>
              <a:t>             , </a:t>
            </a:r>
            <a:r>
              <a:rPr lang="kk-KZ" sz="2200" dirty="0">
                <a:latin typeface="Times New Roman" panose="02020603050405020304" pitchFamily="18" charset="0"/>
                <a:cs typeface="Times New Roman" panose="02020603050405020304" pitchFamily="18" charset="0"/>
              </a:rPr>
              <a:t>алюминийдің күкірт </a:t>
            </a:r>
            <a:r>
              <a:rPr lang="kk-KZ" sz="2200" dirty="0" smtClean="0">
                <a:latin typeface="Times New Roman" panose="02020603050405020304" pitchFamily="18" charset="0"/>
                <a:cs typeface="Times New Roman" panose="02020603050405020304" pitchFamily="18" charset="0"/>
              </a:rPr>
              <a:t>  қышқылын                                 және </a:t>
            </a:r>
            <a:r>
              <a:rPr lang="kk-KZ" sz="2200" dirty="0">
                <a:latin typeface="Times New Roman" panose="02020603050405020304" pitchFamily="18" charset="0"/>
                <a:cs typeface="Times New Roman" panose="02020603050405020304" pitchFamily="18" charset="0"/>
              </a:rPr>
              <a:t>хлорлы </a:t>
            </a:r>
            <a:r>
              <a:rPr lang="kk-KZ" sz="2200" dirty="0" smtClean="0">
                <a:latin typeface="Times New Roman" panose="02020603050405020304" pitchFamily="18" charset="0"/>
                <a:cs typeface="Times New Roman" panose="02020603050405020304" pitchFamily="18" charset="0"/>
              </a:rPr>
              <a:t>темір            </a:t>
            </a:r>
            <a:r>
              <a:rPr lang="kk-KZ" sz="2200" dirty="0">
                <a:latin typeface="Times New Roman" panose="02020603050405020304" pitchFamily="18" charset="0"/>
                <a:cs typeface="Times New Roman" panose="02020603050405020304" pitchFamily="18" charset="0"/>
              </a:rPr>
              <a:t>қолданады. </a:t>
            </a:r>
            <a:endParaRPr lang="ru-RU" sz="2200" dirty="0">
              <a:latin typeface="Times New Roman" panose="02020603050405020304" pitchFamily="18" charset="0"/>
              <a:cs typeface="Times New Roman" panose="02020603050405020304" pitchFamily="18" charset="0"/>
            </a:endParaRPr>
          </a:p>
          <a:p>
            <a:pPr indent="360000" algn="just"/>
            <a:r>
              <a:rPr lang="kk-KZ" sz="2200" dirty="0" smtClean="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p:txBody>
      </p:sp>
      <p:graphicFrame>
        <p:nvGraphicFramePr>
          <p:cNvPr id="7" name="Объект 6"/>
          <p:cNvGraphicFramePr>
            <a:graphicFrameLocks noChangeAspect="1"/>
          </p:cNvGraphicFramePr>
          <p:nvPr>
            <p:extLst>
              <p:ext uri="{D42A27DB-BD31-4B8C-83A1-F6EECF244321}">
                <p14:modId xmlns:p14="http://schemas.microsoft.com/office/powerpoint/2010/main" xmlns="" val="2441477443"/>
              </p:ext>
            </p:extLst>
          </p:nvPr>
        </p:nvGraphicFramePr>
        <p:xfrm>
          <a:off x="4526422" y="3429000"/>
          <a:ext cx="1557746" cy="377138"/>
        </p:xfrm>
        <a:graphic>
          <a:graphicData uri="http://schemas.openxmlformats.org/presentationml/2006/ole">
            <p:oleObj spid="_x0000_s70789" name="Формула" r:id="rId3" imgW="901309" imgH="215806" progId="Equation.3">
              <p:embed/>
            </p:oleObj>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xmlns="" val="3340795234"/>
              </p:ext>
            </p:extLst>
          </p:nvPr>
        </p:nvGraphicFramePr>
        <p:xfrm>
          <a:off x="1619672" y="3841878"/>
          <a:ext cx="2073489" cy="404583"/>
        </p:xfrm>
        <a:graphic>
          <a:graphicData uri="http://schemas.openxmlformats.org/presentationml/2006/ole">
            <p:oleObj spid="_x0000_s70790" name="Формула" r:id="rId4" imgW="1168400" imgH="228600" progId="Equation.3">
              <p:embed/>
            </p:oleObj>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xmlns="" val="2998384098"/>
              </p:ext>
            </p:extLst>
          </p:nvPr>
        </p:nvGraphicFramePr>
        <p:xfrm>
          <a:off x="6172963" y="3802798"/>
          <a:ext cx="775301" cy="459152"/>
        </p:xfrm>
        <a:graphic>
          <a:graphicData uri="http://schemas.openxmlformats.org/presentationml/2006/ole">
            <p:oleObj spid="_x0000_s70791" name="Формула" r:id="rId5" imgW="469900" imgH="279400" progId="Equation.3">
              <p:embed/>
            </p:oleObj>
          </a:graphicData>
        </a:graphic>
      </p:graphicFrame>
      <p:sp>
        <p:nvSpPr>
          <p:cNvPr id="10" name="Прямоугольник 9"/>
          <p:cNvSpPr/>
          <p:nvPr/>
        </p:nvSpPr>
        <p:spPr>
          <a:xfrm>
            <a:off x="198659" y="4221088"/>
            <a:ext cx="8837837" cy="769441"/>
          </a:xfrm>
          <a:prstGeom prst="rect">
            <a:avLst/>
          </a:prstGeom>
        </p:spPr>
        <p:txBody>
          <a:bodyPr wrap="square">
            <a:spAutoFit/>
          </a:bodyPr>
          <a:lstStyle/>
          <a:p>
            <a:pPr indent="360000" algn="just"/>
            <a:r>
              <a:rPr lang="kk-KZ" sz="2200" dirty="0">
                <a:latin typeface="Times New Roman" panose="02020603050405020304" pitchFamily="18" charset="0"/>
                <a:cs typeface="Times New Roman" panose="02020603050405020304" pitchFamily="18" charset="0"/>
              </a:rPr>
              <a:t>Суға, </a:t>
            </a:r>
            <a:r>
              <a:rPr lang="kk-KZ" sz="2200">
                <a:latin typeface="Times New Roman" panose="02020603050405020304" pitchFamily="18" charset="0"/>
                <a:cs typeface="Times New Roman" panose="02020603050405020304" pitchFamily="18" charset="0"/>
              </a:rPr>
              <a:t>мысалы </a:t>
            </a:r>
            <a:r>
              <a:rPr lang="kk-KZ" sz="2200" smtClean="0">
                <a:latin typeface="Times New Roman" panose="02020603050405020304" pitchFamily="18" charset="0"/>
                <a:cs typeface="Times New Roman" panose="02020603050405020304" pitchFamily="18" charset="0"/>
              </a:rPr>
              <a:t>алюминийдің </a:t>
            </a:r>
            <a:r>
              <a:rPr lang="kk-KZ" sz="2200" dirty="0">
                <a:latin typeface="Times New Roman" panose="02020603050405020304" pitchFamily="18" charset="0"/>
                <a:cs typeface="Times New Roman" panose="02020603050405020304" pitchFamily="18" charset="0"/>
              </a:rPr>
              <a:t>күкірт қышқылын енгізген кезде, бастапқыда оның гидролизі болады:</a:t>
            </a:r>
            <a:endParaRPr lang="ru-RU" sz="2200" dirty="0">
              <a:latin typeface="Times New Roman" panose="02020603050405020304" pitchFamily="18" charset="0"/>
              <a:cs typeface="Times New Roman" panose="02020603050405020304" pitchFamily="18" charset="0"/>
            </a:endParaRPr>
          </a:p>
        </p:txBody>
      </p:sp>
      <p:graphicFrame>
        <p:nvGraphicFramePr>
          <p:cNvPr id="11" name="Объект 10"/>
          <p:cNvGraphicFramePr>
            <a:graphicFrameLocks noChangeAspect="1"/>
          </p:cNvGraphicFramePr>
          <p:nvPr>
            <p:extLst>
              <p:ext uri="{D42A27DB-BD31-4B8C-83A1-F6EECF244321}">
                <p14:modId xmlns:p14="http://schemas.microsoft.com/office/powerpoint/2010/main" xmlns="" val="3407205573"/>
              </p:ext>
            </p:extLst>
          </p:nvPr>
        </p:nvGraphicFramePr>
        <p:xfrm>
          <a:off x="1313638" y="5013176"/>
          <a:ext cx="6217341" cy="507538"/>
        </p:xfrm>
        <a:graphic>
          <a:graphicData uri="http://schemas.openxmlformats.org/presentationml/2006/ole">
            <p:oleObj spid="_x0000_s70792" name="Формула" r:id="rId6" imgW="4203700" imgH="342900" progId="Equation.3">
              <p:embed/>
            </p:oleObj>
          </a:graphicData>
        </a:graphic>
      </p:graphicFrame>
      <p:sp>
        <p:nvSpPr>
          <p:cNvPr id="12" name="Прямоугольник 11"/>
          <p:cNvSpPr/>
          <p:nvPr/>
        </p:nvSpPr>
        <p:spPr>
          <a:xfrm>
            <a:off x="198658" y="5445224"/>
            <a:ext cx="8837837" cy="446276"/>
          </a:xfrm>
          <a:prstGeom prst="rect">
            <a:avLst/>
          </a:prstGeom>
        </p:spPr>
        <p:txBody>
          <a:bodyPr wrap="square">
            <a:spAutoFit/>
          </a:bodyPr>
          <a:lstStyle/>
          <a:p>
            <a:r>
              <a:rPr lang="kk-KZ" sz="2200" dirty="0">
                <a:latin typeface="Times New Roman" panose="02020603050405020304" pitchFamily="18" charset="0"/>
                <a:cs typeface="Times New Roman" panose="02020603050405020304" pitchFamily="18" charset="0"/>
              </a:rPr>
              <a:t>Пайда болған қышқыл судың сілтілдігінен нейтралданады</a:t>
            </a:r>
            <a:endParaRPr lang="ru-RU" sz="2200" dirty="0">
              <a:latin typeface="Times New Roman" panose="02020603050405020304" pitchFamily="18" charset="0"/>
              <a:cs typeface="Times New Roman" panose="02020603050405020304" pitchFamily="18" charset="0"/>
            </a:endParaRPr>
          </a:p>
        </p:txBody>
      </p:sp>
      <p:graphicFrame>
        <p:nvGraphicFramePr>
          <p:cNvPr id="13" name="Объект 12"/>
          <p:cNvGraphicFramePr>
            <a:graphicFrameLocks noChangeAspect="1"/>
          </p:cNvGraphicFramePr>
          <p:nvPr>
            <p:extLst>
              <p:ext uri="{D42A27DB-BD31-4B8C-83A1-F6EECF244321}">
                <p14:modId xmlns:p14="http://schemas.microsoft.com/office/powerpoint/2010/main" xmlns="" val="3865081616"/>
              </p:ext>
            </p:extLst>
          </p:nvPr>
        </p:nvGraphicFramePr>
        <p:xfrm>
          <a:off x="2796843" y="5949280"/>
          <a:ext cx="3550314" cy="513298"/>
        </p:xfrm>
        <a:graphic>
          <a:graphicData uri="http://schemas.openxmlformats.org/presentationml/2006/ole">
            <p:oleObj spid="_x0000_s70793" name="Формула" r:id="rId7" imgW="2374900" imgH="342900" progId="Equation.3">
              <p:embed/>
            </p:oleObj>
          </a:graphicData>
        </a:graphic>
      </p:graphicFrame>
      <p:sp>
        <p:nvSpPr>
          <p:cNvPr id="14" name="Freeform 7"/>
          <p:cNvSpPr>
            <a:spLocks/>
          </p:cNvSpPr>
          <p:nvPr/>
        </p:nvSpPr>
        <p:spPr bwMode="auto">
          <a:xfrm>
            <a:off x="5076056" y="5840313"/>
            <a:ext cx="0" cy="180975"/>
          </a:xfrm>
          <a:custGeom>
            <a:avLst/>
            <a:gdLst>
              <a:gd name="T0" fmla="*/ 0 w 1"/>
              <a:gd name="T1" fmla="*/ 285 h 285"/>
              <a:gd name="T2" fmla="*/ 0 w 1"/>
              <a:gd name="T3" fmla="*/ 0 h 285"/>
            </a:gdLst>
            <a:ahLst/>
            <a:cxnLst>
              <a:cxn ang="0">
                <a:pos x="T0" y="T1"/>
              </a:cxn>
              <a:cxn ang="0">
                <a:pos x="T2" y="T3"/>
              </a:cxn>
            </a:cxnLst>
            <a:rect l="0" t="0" r="r" b="b"/>
            <a:pathLst>
              <a:path w="1" h="285">
                <a:moveTo>
                  <a:pt x="0" y="285"/>
                </a:moveTo>
                <a:lnTo>
                  <a:pt x="0" y="0"/>
                </a:lnTo>
              </a:path>
            </a:pathLst>
          </a:custGeom>
          <a:noFill/>
          <a:ln w="9525">
            <a:solidFill>
              <a:srgbClr val="000000"/>
            </a:solidFill>
            <a:round/>
            <a:headEnd type="none" w="med" len="med"/>
            <a:tailEnd type="stealth" w="sm" len="lg"/>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xmlns="" val="3521885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5"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7" name="Freeform 11"/>
          <p:cNvSpPr>
            <a:spLocks/>
          </p:cNvSpPr>
          <p:nvPr/>
        </p:nvSpPr>
        <p:spPr bwMode="auto">
          <a:xfrm>
            <a:off x="5076056" y="6237312"/>
            <a:ext cx="0" cy="180975"/>
          </a:xfrm>
          <a:custGeom>
            <a:avLst/>
            <a:gdLst>
              <a:gd name="T0" fmla="*/ 0 w 1"/>
              <a:gd name="T1" fmla="*/ 285 h 285"/>
              <a:gd name="T2" fmla="*/ 0 w 1"/>
              <a:gd name="T3" fmla="*/ 0 h 285"/>
            </a:gdLst>
            <a:ahLst/>
            <a:cxnLst>
              <a:cxn ang="0">
                <a:pos x="T0" y="T1"/>
              </a:cxn>
              <a:cxn ang="0">
                <a:pos x="T2" y="T3"/>
              </a:cxn>
            </a:cxnLst>
            <a:rect l="0" t="0" r="r" b="b"/>
            <a:pathLst>
              <a:path w="1" h="285">
                <a:moveTo>
                  <a:pt x="0" y="285"/>
                </a:moveTo>
                <a:lnTo>
                  <a:pt x="0" y="0"/>
                </a:lnTo>
              </a:path>
            </a:pathLst>
          </a:custGeom>
          <a:noFill/>
          <a:ln w="9525">
            <a:solidFill>
              <a:srgbClr val="000000"/>
            </a:solidFill>
            <a:round/>
            <a:headEnd type="none" w="med" len="med"/>
            <a:tailEnd type="stealth" w="sm" len="lg"/>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Скругленный прямоугольник 17"/>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19" name="Rectangle 3"/>
          <p:cNvSpPr>
            <a:spLocks noChangeArrowheads="1"/>
          </p:cNvSpPr>
          <p:nvPr/>
        </p:nvSpPr>
        <p:spPr bwMode="auto">
          <a:xfrm>
            <a:off x="179511" y="396389"/>
            <a:ext cx="8856985"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kk-KZ" sz="2200" dirty="0">
                <a:latin typeface="Times New Roman" panose="02020603050405020304" pitchFamily="18" charset="0"/>
                <a:cs typeface="Times New Roman" panose="02020603050405020304" pitchFamily="18" charset="0"/>
              </a:rPr>
              <a:t>Егер </a:t>
            </a:r>
            <a:r>
              <a:rPr lang="kk-KZ" sz="2200" dirty="0" smtClean="0">
                <a:latin typeface="Times New Roman" panose="02020603050405020304" pitchFamily="18" charset="0"/>
                <a:cs typeface="Times New Roman" panose="02020603050405020304" pitchFamily="18" charset="0"/>
              </a:rPr>
              <a:t>                 - </a:t>
            </a:r>
            <a:r>
              <a:rPr lang="en-US" sz="2200" dirty="0" smtClean="0"/>
              <a:t> </a:t>
            </a:r>
            <a:r>
              <a:rPr lang="kk-KZ" sz="2200" dirty="0" smtClean="0">
                <a:latin typeface="Times New Roman" panose="02020603050405020304" pitchFamily="18" charset="0"/>
                <a:cs typeface="Times New Roman" panose="02020603050405020304" pitchFamily="18" charset="0"/>
              </a:rPr>
              <a:t>ң </a:t>
            </a:r>
            <a:r>
              <a:rPr lang="kk-KZ" sz="2200" dirty="0">
                <a:latin typeface="Times New Roman" panose="02020603050405020304" pitchFamily="18" charset="0"/>
                <a:cs typeface="Times New Roman" panose="02020603050405020304" pitchFamily="18" charset="0"/>
              </a:rPr>
              <a:t>орнына суға темірдің күкірт қышқылын енгізсе, онда </a:t>
            </a:r>
            <a:r>
              <a:rPr lang="kk-KZ" sz="2200" dirty="0" smtClean="0">
                <a:latin typeface="Times New Roman" panose="02020603050405020304" pitchFamily="18" charset="0"/>
                <a:cs typeface="Times New Roman" panose="02020603050405020304" pitchFamily="18" charset="0"/>
              </a:rPr>
              <a:t>бұл үрдістер </a:t>
            </a:r>
            <a:r>
              <a:rPr lang="kk-KZ" sz="2200" dirty="0">
                <a:latin typeface="Times New Roman" panose="02020603050405020304" pitchFamily="18" charset="0"/>
                <a:cs typeface="Times New Roman" panose="02020603050405020304" pitchFamily="18" charset="0"/>
              </a:rPr>
              <a:t>келесі түрде болады: </a:t>
            </a:r>
            <a:endParaRPr lang="ru-RU" sz="2200" dirty="0">
              <a:latin typeface="Times New Roman" panose="02020603050405020304" pitchFamily="18" charset="0"/>
              <a:cs typeface="Times New Roman" panose="02020603050405020304" pitchFamily="18" charset="0"/>
            </a:endParaRPr>
          </a:p>
        </p:txBody>
      </p:sp>
      <p:graphicFrame>
        <p:nvGraphicFramePr>
          <p:cNvPr id="20" name="Объект 19"/>
          <p:cNvGraphicFramePr>
            <a:graphicFrameLocks noChangeAspect="1"/>
          </p:cNvGraphicFramePr>
          <p:nvPr>
            <p:extLst>
              <p:ext uri="{D42A27DB-BD31-4B8C-83A1-F6EECF244321}">
                <p14:modId xmlns:p14="http://schemas.microsoft.com/office/powerpoint/2010/main" xmlns="" val="456920484"/>
              </p:ext>
            </p:extLst>
          </p:nvPr>
        </p:nvGraphicFramePr>
        <p:xfrm>
          <a:off x="1560079" y="1340768"/>
          <a:ext cx="1787785" cy="432048"/>
        </p:xfrm>
        <a:graphic>
          <a:graphicData uri="http://schemas.openxmlformats.org/presentationml/2006/ole">
            <p:oleObj spid="_x0000_s61734" name="Формула" r:id="rId3" imgW="1143000" imgH="279400" progId="Equation.3">
              <p:embed/>
            </p:oleObj>
          </a:graphicData>
        </a:graphic>
      </p:graphicFrame>
      <p:graphicFrame>
        <p:nvGraphicFramePr>
          <p:cNvPr id="21" name="Объект 20"/>
          <p:cNvGraphicFramePr>
            <a:graphicFrameLocks noChangeAspect="1"/>
          </p:cNvGraphicFramePr>
          <p:nvPr>
            <p:extLst>
              <p:ext uri="{D42A27DB-BD31-4B8C-83A1-F6EECF244321}">
                <p14:modId xmlns:p14="http://schemas.microsoft.com/office/powerpoint/2010/main" xmlns="" val="468889458"/>
              </p:ext>
            </p:extLst>
          </p:nvPr>
        </p:nvGraphicFramePr>
        <p:xfrm>
          <a:off x="3491880" y="1412776"/>
          <a:ext cx="288032" cy="142875"/>
        </p:xfrm>
        <a:graphic>
          <a:graphicData uri="http://schemas.openxmlformats.org/presentationml/2006/ole">
            <p:oleObj spid="_x0000_s61735" name="Picture" r:id="rId4" imgW="191150" imgH="140385" progId="Word.Picture.8">
              <p:embed/>
            </p:oleObj>
          </a:graphicData>
        </a:graphic>
      </p:graphicFrame>
      <p:graphicFrame>
        <p:nvGraphicFramePr>
          <p:cNvPr id="22" name="Объект 21"/>
          <p:cNvGraphicFramePr>
            <a:graphicFrameLocks noChangeAspect="1"/>
          </p:cNvGraphicFramePr>
          <p:nvPr>
            <p:extLst>
              <p:ext uri="{D42A27DB-BD31-4B8C-83A1-F6EECF244321}">
                <p14:modId xmlns:p14="http://schemas.microsoft.com/office/powerpoint/2010/main" xmlns="" val="3756082064"/>
              </p:ext>
            </p:extLst>
          </p:nvPr>
        </p:nvGraphicFramePr>
        <p:xfrm>
          <a:off x="3923928" y="1196752"/>
          <a:ext cx="3744416" cy="526324"/>
        </p:xfrm>
        <a:graphic>
          <a:graphicData uri="http://schemas.openxmlformats.org/presentationml/2006/ole">
            <p:oleObj spid="_x0000_s61736" name="Формула" r:id="rId5" imgW="2374900" imgH="330200" progId="Equation.3">
              <p:embed/>
            </p:oleObj>
          </a:graphicData>
        </a:graphic>
      </p:graphicFrame>
      <p:graphicFrame>
        <p:nvGraphicFramePr>
          <p:cNvPr id="23" name="Объект 22"/>
          <p:cNvGraphicFramePr>
            <a:graphicFrameLocks noChangeAspect="1"/>
          </p:cNvGraphicFramePr>
          <p:nvPr>
            <p:extLst>
              <p:ext uri="{D42A27DB-BD31-4B8C-83A1-F6EECF244321}">
                <p14:modId xmlns:p14="http://schemas.microsoft.com/office/powerpoint/2010/main" xmlns="" val="3457721018"/>
              </p:ext>
            </p:extLst>
          </p:nvPr>
        </p:nvGraphicFramePr>
        <p:xfrm>
          <a:off x="2555776" y="1916832"/>
          <a:ext cx="3514390" cy="504056"/>
        </p:xfrm>
        <a:graphic>
          <a:graphicData uri="http://schemas.openxmlformats.org/presentationml/2006/ole">
            <p:oleObj spid="_x0000_s61737" name="Формула" r:id="rId6" imgW="2387600" imgH="342900" progId="Equation.3">
              <p:embed/>
            </p:oleObj>
          </a:graphicData>
        </a:graphic>
      </p:graphicFrame>
      <p:sp>
        <p:nvSpPr>
          <p:cNvPr id="24" name="Rectangle 20"/>
          <p:cNvSpPr>
            <a:spLocks noChangeArrowheads="1"/>
          </p:cNvSpPr>
          <p:nvPr/>
        </p:nvSpPr>
        <p:spPr bwMode="auto">
          <a:xfrm>
            <a:off x="152871" y="2379657"/>
            <a:ext cx="8883625"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indent="288925" algn="just" fontAlgn="base">
              <a:spcBef>
                <a:spcPct val="0"/>
              </a:spcBef>
              <a:spcAft>
                <a:spcPct val="0"/>
              </a:spcAft>
            </a:pP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Коагулирлену                 әсерінен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емес, темір қышқылының гидратының </a:t>
            </a: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әсерінен болады. Сондықтан, коагулянт ретінде екі валентті темірді қолдану кезінде сілтілі ортада оңай өтетін судағы оттегінің үш валентті ерітідісімен қышқылдау керек:</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5" name="Объект 24"/>
          <p:cNvGraphicFramePr>
            <a:graphicFrameLocks noChangeAspect="1"/>
          </p:cNvGraphicFramePr>
          <p:nvPr>
            <p:extLst>
              <p:ext uri="{D42A27DB-BD31-4B8C-83A1-F6EECF244321}">
                <p14:modId xmlns:p14="http://schemas.microsoft.com/office/powerpoint/2010/main" xmlns="" val="2641365996"/>
              </p:ext>
            </p:extLst>
          </p:nvPr>
        </p:nvGraphicFramePr>
        <p:xfrm>
          <a:off x="2555776" y="3856985"/>
          <a:ext cx="4093188" cy="652135"/>
        </p:xfrm>
        <a:graphic>
          <a:graphicData uri="http://schemas.openxmlformats.org/presentationml/2006/ole">
            <p:oleObj spid="_x0000_s61738" name="Формула" r:id="rId7" imgW="2806700" imgH="444500" progId="Equation.3">
              <p:embed/>
            </p:oleObj>
          </a:graphicData>
        </a:graphic>
      </p:graphicFrame>
      <p:sp>
        <p:nvSpPr>
          <p:cNvPr id="26" name="Прямоугольник 25"/>
          <p:cNvSpPr/>
          <p:nvPr/>
        </p:nvSpPr>
        <p:spPr>
          <a:xfrm>
            <a:off x="152871" y="4447272"/>
            <a:ext cx="8883625" cy="769441"/>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Коагулирленетін </a:t>
            </a:r>
            <a:r>
              <a:rPr lang="kk-KZ" sz="2200" dirty="0">
                <a:latin typeface="Times New Roman" panose="02020603050405020304" pitchFamily="18" charset="0"/>
                <a:cs typeface="Times New Roman" panose="02020603050405020304" pitchFamily="18" charset="0"/>
              </a:rPr>
              <a:t>су сілтіленудің кейбір аз шамаларына ие болады. Ол келесі өрнекпен анықталады:</a:t>
            </a:r>
            <a:endParaRPr lang="ru-RU" sz="2200" dirty="0">
              <a:latin typeface="Times New Roman" panose="02020603050405020304" pitchFamily="18" charset="0"/>
              <a:cs typeface="Times New Roman" panose="02020603050405020304" pitchFamily="18" charset="0"/>
            </a:endParaRPr>
          </a:p>
        </p:txBody>
      </p:sp>
      <p:graphicFrame>
        <p:nvGraphicFramePr>
          <p:cNvPr id="27" name="Объект 26"/>
          <p:cNvGraphicFramePr>
            <a:graphicFrameLocks noChangeAspect="1"/>
          </p:cNvGraphicFramePr>
          <p:nvPr>
            <p:extLst>
              <p:ext uri="{D42A27DB-BD31-4B8C-83A1-F6EECF244321}">
                <p14:modId xmlns:p14="http://schemas.microsoft.com/office/powerpoint/2010/main" xmlns="" val="1198530519"/>
              </p:ext>
            </p:extLst>
          </p:nvPr>
        </p:nvGraphicFramePr>
        <p:xfrm>
          <a:off x="3543300" y="5401540"/>
          <a:ext cx="1858271" cy="468345"/>
        </p:xfrm>
        <a:graphic>
          <a:graphicData uri="http://schemas.openxmlformats.org/presentationml/2006/ole">
            <p:oleObj spid="_x0000_s61739" name="Формула" r:id="rId8" imgW="1167893" imgH="291973" progId="Equation.3">
              <p:embed/>
            </p:oleObj>
          </a:graphicData>
        </a:graphic>
      </p:graphicFrame>
      <p:sp>
        <p:nvSpPr>
          <p:cNvPr id="28" name="Rectangle 35"/>
          <p:cNvSpPr>
            <a:spLocks noChangeArrowheads="1"/>
          </p:cNvSpPr>
          <p:nvPr/>
        </p:nvSpPr>
        <p:spPr bwMode="auto">
          <a:xfrm>
            <a:off x="557654" y="5661248"/>
            <a:ext cx="1350050" cy="4462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мұндағы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9" name="Объект 28"/>
          <p:cNvGraphicFramePr>
            <a:graphicFrameLocks noChangeAspect="1"/>
          </p:cNvGraphicFramePr>
          <p:nvPr>
            <p:extLst>
              <p:ext uri="{D42A27DB-BD31-4B8C-83A1-F6EECF244321}">
                <p14:modId xmlns:p14="http://schemas.microsoft.com/office/powerpoint/2010/main" xmlns="" val="3887042700"/>
              </p:ext>
            </p:extLst>
          </p:nvPr>
        </p:nvGraphicFramePr>
        <p:xfrm>
          <a:off x="632863" y="6150049"/>
          <a:ext cx="418799" cy="519311"/>
        </p:xfrm>
        <a:graphic>
          <a:graphicData uri="http://schemas.openxmlformats.org/presentationml/2006/ole">
            <p:oleObj spid="_x0000_s61740" name="Формула" r:id="rId9" imgW="241195" imgH="291973" progId="Equation.3">
              <p:embed/>
            </p:oleObj>
          </a:graphicData>
        </a:graphic>
      </p:graphicFrame>
      <p:sp>
        <p:nvSpPr>
          <p:cNvPr id="30" name="Rectangle 36"/>
          <p:cNvSpPr>
            <a:spLocks noChangeArrowheads="1"/>
          </p:cNvSpPr>
          <p:nvPr/>
        </p:nvSpPr>
        <p:spPr bwMode="auto">
          <a:xfrm>
            <a:off x="971600" y="6115413"/>
            <a:ext cx="4605043" cy="4462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коагулянттың мөлшері,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a:t>
            </a:r>
            <a:r>
              <a:rPr lang="kk-KZ" altLang="ru-RU" sz="2200" i="1" dirty="0">
                <a:latin typeface="Times New Roman" panose="02020603050405020304" pitchFamily="18" charset="0"/>
                <a:ea typeface="Times New Roman" panose="02020603050405020304" pitchFamily="18" charset="0"/>
                <a:cs typeface="Times New Roman" panose="02020603050405020304" pitchFamily="18" charset="0"/>
              </a:rPr>
              <a:t>мг-экв/л</a:t>
            </a: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31" name="Объект 30"/>
          <p:cNvGraphicFramePr>
            <a:graphicFrameLocks noChangeAspect="1"/>
          </p:cNvGraphicFramePr>
          <p:nvPr>
            <p:extLst>
              <p:ext uri="{D42A27DB-BD31-4B8C-83A1-F6EECF244321}">
                <p14:modId xmlns:p14="http://schemas.microsoft.com/office/powerpoint/2010/main" xmlns="" val="3213978158"/>
              </p:ext>
            </p:extLst>
          </p:nvPr>
        </p:nvGraphicFramePr>
        <p:xfrm>
          <a:off x="971600" y="403661"/>
          <a:ext cx="1131520" cy="433051"/>
        </p:xfrm>
        <a:graphic>
          <a:graphicData uri="http://schemas.openxmlformats.org/presentationml/2006/ole">
            <p:oleObj spid="_x0000_s61741" name="Формула" r:id="rId10" imgW="774364" imgH="291973" progId="Equation.3">
              <p:embed/>
            </p:oleObj>
          </a:graphicData>
        </a:graphic>
      </p:graphicFrame>
      <p:graphicFrame>
        <p:nvGraphicFramePr>
          <p:cNvPr id="33" name="Объект 32"/>
          <p:cNvGraphicFramePr>
            <a:graphicFrameLocks noChangeAspect="1"/>
          </p:cNvGraphicFramePr>
          <p:nvPr>
            <p:extLst>
              <p:ext uri="{D42A27DB-BD31-4B8C-83A1-F6EECF244321}">
                <p14:modId xmlns:p14="http://schemas.microsoft.com/office/powerpoint/2010/main" xmlns="" val="95426258"/>
              </p:ext>
            </p:extLst>
          </p:nvPr>
        </p:nvGraphicFramePr>
        <p:xfrm>
          <a:off x="3000364" y="2428868"/>
          <a:ext cx="1036915" cy="360040"/>
        </p:xfrm>
        <a:graphic>
          <a:graphicData uri="http://schemas.openxmlformats.org/presentationml/2006/ole">
            <p:oleObj spid="_x0000_s61742" name="Формула" r:id="rId11" imgW="685800" imgH="241300" progId="Equation.3">
              <p:embed/>
            </p:oleObj>
          </a:graphicData>
        </a:graphic>
      </p:graphicFrame>
      <p:graphicFrame>
        <p:nvGraphicFramePr>
          <p:cNvPr id="34" name="Объект 33"/>
          <p:cNvGraphicFramePr>
            <a:graphicFrameLocks noChangeAspect="1"/>
          </p:cNvGraphicFramePr>
          <p:nvPr>
            <p:extLst>
              <p:ext uri="{D42A27DB-BD31-4B8C-83A1-F6EECF244321}">
                <p14:modId xmlns:p14="http://schemas.microsoft.com/office/powerpoint/2010/main" xmlns="" val="1524710537"/>
              </p:ext>
            </p:extLst>
          </p:nvPr>
        </p:nvGraphicFramePr>
        <p:xfrm>
          <a:off x="1857356" y="2786058"/>
          <a:ext cx="1029344" cy="357411"/>
        </p:xfrm>
        <a:graphic>
          <a:graphicData uri="http://schemas.openxmlformats.org/presentationml/2006/ole">
            <p:oleObj spid="_x0000_s61743" name="Формула" r:id="rId12" imgW="685800" imgH="241300" progId="Equation.3">
              <p:embed/>
            </p:oleObj>
          </a:graphicData>
        </a:graphic>
      </p:graphicFrame>
      <p:sp>
        <p:nvSpPr>
          <p:cNvPr id="36" name="Freeform 63"/>
          <p:cNvSpPr>
            <a:spLocks/>
          </p:cNvSpPr>
          <p:nvPr/>
        </p:nvSpPr>
        <p:spPr bwMode="auto">
          <a:xfrm>
            <a:off x="4860032" y="1772816"/>
            <a:ext cx="0" cy="180975"/>
          </a:xfrm>
          <a:custGeom>
            <a:avLst/>
            <a:gdLst>
              <a:gd name="T0" fmla="*/ 0 w 1"/>
              <a:gd name="T1" fmla="*/ 285 h 285"/>
              <a:gd name="T2" fmla="*/ 0 w 1"/>
              <a:gd name="T3" fmla="*/ 0 h 285"/>
            </a:gdLst>
            <a:ahLst/>
            <a:cxnLst>
              <a:cxn ang="0">
                <a:pos x="T0" y="T1"/>
              </a:cxn>
              <a:cxn ang="0">
                <a:pos x="T2" y="T3"/>
              </a:cxn>
            </a:cxnLst>
            <a:rect l="0" t="0" r="r" b="b"/>
            <a:pathLst>
              <a:path w="1" h="285">
                <a:moveTo>
                  <a:pt x="0" y="285"/>
                </a:moveTo>
                <a:lnTo>
                  <a:pt x="0" y="0"/>
                </a:lnTo>
              </a:path>
            </a:pathLst>
          </a:custGeom>
          <a:noFill/>
          <a:ln w="9525">
            <a:solidFill>
              <a:srgbClr val="000000"/>
            </a:solidFill>
            <a:round/>
            <a:headEnd type="none" w="med" len="med"/>
            <a:tailEnd type="stealth" w="sm" len="lg"/>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xmlns="" val="2704652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0" y="2762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9"/>
          <p:cNvSpPr>
            <a:spLocks noChangeArrowheads="1"/>
          </p:cNvSpPr>
          <p:nvPr/>
        </p:nvSpPr>
        <p:spPr bwMode="auto">
          <a:xfrm>
            <a:off x="0" y="4191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ru-RU" sz="1400" b="0" i="0" u="none" strike="noStrike" cap="none" normalizeH="0" baseline="0" smtClean="0">
                <a:ln>
                  <a:noFill/>
                </a:ln>
                <a:solidFill>
                  <a:schemeClr val="tx1"/>
                </a:solidFill>
                <a:effectLst/>
                <a:latin typeface="KZ Times New Roman"/>
                <a:ea typeface="Times New Roman" pitchFamily="18" charset="0"/>
                <a:cs typeface="Times New Roman" pitchFamily="18" charset="0"/>
              </a:rPr>
              <a:t> </a:t>
            </a:r>
            <a:endParaRPr kumimoji="0" lang="en-US"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0"/>
          <p:cNvSpPr>
            <a:spLocks noChangeArrowheads="1"/>
          </p:cNvSpPr>
          <p:nvPr/>
        </p:nvSpPr>
        <p:spPr bwMode="auto">
          <a:xfrm>
            <a:off x="0" y="75247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800" b="0" i="0" u="none" strike="noStrike" cap="none" normalizeH="0" baseline="0" smtClean="0">
                <a:ln>
                  <a:noFill/>
                </a:ln>
                <a:solidFill>
                  <a:schemeClr val="tx1"/>
                </a:solidFill>
                <a:effectLst/>
                <a:latin typeface="Arial" pitchFamily="34" charset="0"/>
                <a:cs typeface="Arial" pitchFamily="34" charset="0"/>
              </a:rPr>
              <a:t> </a:t>
            </a: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2"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7" name="Скругленный прямоугольник 26"/>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graphicFrame>
        <p:nvGraphicFramePr>
          <p:cNvPr id="31" name="Объект 30"/>
          <p:cNvGraphicFramePr>
            <a:graphicFrameLocks noChangeAspect="1"/>
          </p:cNvGraphicFramePr>
          <p:nvPr>
            <p:extLst>
              <p:ext uri="{D42A27DB-BD31-4B8C-83A1-F6EECF244321}">
                <p14:modId xmlns:p14="http://schemas.microsoft.com/office/powerpoint/2010/main" xmlns="" val="4016743228"/>
              </p:ext>
            </p:extLst>
          </p:nvPr>
        </p:nvGraphicFramePr>
        <p:xfrm>
          <a:off x="3203848" y="1268760"/>
          <a:ext cx="2232248" cy="432048"/>
        </p:xfrm>
        <a:graphic>
          <a:graphicData uri="http://schemas.openxmlformats.org/presentationml/2006/ole">
            <p:oleObj spid="_x0000_s62666" name="Формула" r:id="rId3" imgW="1181100" imgH="228600" progId="Equation.3">
              <p:embed/>
            </p:oleObj>
          </a:graphicData>
        </a:graphic>
      </p:graphicFrame>
      <p:sp>
        <p:nvSpPr>
          <p:cNvPr id="32" name="Rectangle 3"/>
          <p:cNvSpPr>
            <a:spLocks noChangeArrowheads="1"/>
          </p:cNvSpPr>
          <p:nvPr/>
        </p:nvSpPr>
        <p:spPr bwMode="auto">
          <a:xfrm>
            <a:off x="35496" y="232772"/>
            <a:ext cx="9004409"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88925" algn="just" fontAlgn="base">
              <a:spcBef>
                <a:spcPct val="0"/>
              </a:spcBef>
              <a:spcAft>
                <a:spcPct val="0"/>
              </a:spcAf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Егер өңделетін судың нақты сілтілігі </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С</a:t>
            </a:r>
            <a:r>
              <a:rPr kumimoji="0" lang="kk-KZ" altLang="ru-RU" sz="2200" b="0" i="1"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rPr>
              <a:t></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С</a:t>
            </a:r>
            <a:r>
              <a:rPr kumimoji="0" lang="kk-KZ" altLang="ru-RU" sz="2200" b="0" i="1"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rPr>
              <a:t>аз.ш</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rPr>
              <a:t> болса, онда оған </a:t>
            </a:r>
            <a:r>
              <a:rPr lang="kk-KZ" altLang="ru-RU" sz="2200" dirty="0">
                <a:latin typeface="Times New Roman" panose="02020603050405020304" pitchFamily="18" charset="0"/>
                <a:ea typeface="Times New Roman" pitchFamily="18" charset="0"/>
                <a:cs typeface="Times New Roman" panose="02020603050405020304" pitchFamily="18" charset="0"/>
              </a:rPr>
              <a:t> </a:t>
            </a:r>
            <a:r>
              <a:rPr lang="kk-KZ" altLang="ru-RU" sz="2200" dirty="0" smtClean="0">
                <a:latin typeface="Times New Roman" panose="02020603050405020304" pitchFamily="18" charset="0"/>
                <a:ea typeface="Times New Roman" pitchFamily="18" charset="0"/>
                <a:cs typeface="Times New Roman" panose="02020603050405020304" pitchFamily="18" charset="0"/>
              </a:rPr>
              <a:t> </a:t>
            </a:r>
          </a:p>
          <a:p>
            <a:pPr indent="288925" algn="just" fontAlgn="base">
              <a:spcBef>
                <a:spcPct val="0"/>
              </a:spcBef>
              <a:spcAft>
                <a:spcPct val="0"/>
              </a:spcAft>
            </a:pPr>
            <a:r>
              <a:rPr lang="kk-KZ" altLang="ru-RU" sz="2200" dirty="0">
                <a:latin typeface="Times New Roman" panose="02020603050405020304" pitchFamily="18" charset="0"/>
                <a:ea typeface="Times New Roman" pitchFamily="18" charset="0"/>
                <a:cs typeface="Times New Roman" panose="02020603050405020304" pitchFamily="18" charset="0"/>
              </a:rPr>
              <a:t> </a:t>
            </a:r>
            <a:r>
              <a:rPr lang="kk-KZ" altLang="ru-RU" sz="2200" dirty="0" smtClean="0">
                <a:latin typeface="Times New Roman" panose="02020603050405020304" pitchFamily="18" charset="0"/>
                <a:ea typeface="Times New Roman" pitchFamily="18" charset="0"/>
                <a:cs typeface="Times New Roman" panose="02020603050405020304" pitchFamily="18" charset="0"/>
              </a:rPr>
              <a:t>                                              сілтісін </a:t>
            </a:r>
            <a:r>
              <a:rPr lang="kk-KZ" altLang="ru-RU" sz="2200" dirty="0">
                <a:latin typeface="Times New Roman" panose="02020603050405020304" pitchFamily="18" charset="0"/>
                <a:ea typeface="Times New Roman" pitchFamily="18" charset="0"/>
                <a:cs typeface="Times New Roman" panose="02020603050405020304" pitchFamily="18" charset="0"/>
              </a:rPr>
              <a:t>келесі мөлшерде қосу керек:</a:t>
            </a:r>
            <a:endParaRPr lang="ru-RU" altLang="ru-RU" sz="2200" dirty="0">
              <a:latin typeface="Times New Roman" panose="02020603050405020304" pitchFamily="18" charset="0"/>
              <a:cs typeface="Times New Roman" panose="02020603050405020304"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rPr>
              <a:t> </a:t>
            </a:r>
          </a:p>
        </p:txBody>
      </p:sp>
      <p:sp>
        <p:nvSpPr>
          <p:cNvPr id="33" name="Rectangle 8"/>
          <p:cNvSpPr>
            <a:spLocks noChangeArrowheads="1"/>
          </p:cNvSpPr>
          <p:nvPr/>
        </p:nvSpPr>
        <p:spPr bwMode="auto">
          <a:xfrm>
            <a:off x="64213" y="1801554"/>
            <a:ext cx="8828268" cy="4832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Коагулирлеу процесін үш әдістің көмегімен тездетуге болады: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1) Коагулирлеу процесін тездету үшін коагурленетін суды 30-40</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0</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 дейін қыздыра отырып, оны араластыру керек. Суды 40</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0</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 –дан жоғары температурада қыздыру мөлдірлеу процесін төмендетеді.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lvl="0" algn="just"/>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2)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Коагулирлеу процесі кей жағдайларда, коагулянттар қоспаларын </a:t>
            </a:r>
          </a:p>
          <a:p>
            <a:pPr lvl="0" algn="just"/>
            <a:r>
              <a:rPr lang="kk-KZ" altLang="ru-RU" sz="2200" dirty="0">
                <a:latin typeface="Times New Roman" panose="02020603050405020304" pitchFamily="18" charset="0"/>
                <a:ea typeface="Times New Roman" pitchFamily="18" charset="0"/>
                <a:cs typeface="Times New Roman" panose="02020603050405020304" pitchFamily="18" charset="0"/>
              </a:rPr>
              <a:t> </a:t>
            </a:r>
            <a:r>
              <a:rPr lang="kk-KZ" altLang="ru-RU" sz="2200" dirty="0" smtClean="0">
                <a:latin typeface="Times New Roman" panose="02020603050405020304" pitchFamily="18" charset="0"/>
                <a:ea typeface="Times New Roman" pitchFamily="18" charset="0"/>
                <a:cs typeface="Times New Roman" panose="02020603050405020304" pitchFamily="18" charset="0"/>
              </a:rPr>
              <a:t>               және                    қолдану </a:t>
            </a:r>
            <a:r>
              <a:rPr lang="kk-KZ" altLang="ru-RU" sz="2200" dirty="0">
                <a:latin typeface="Times New Roman" panose="02020603050405020304" pitchFamily="18" charset="0"/>
                <a:ea typeface="Times New Roman" pitchFamily="18" charset="0"/>
                <a:cs typeface="Times New Roman" panose="02020603050405020304" pitchFamily="18" charset="0"/>
              </a:rPr>
              <a:t>арқылы да шапшандатылады.  </a:t>
            </a:r>
            <a:endParaRPr lang="ru-RU" altLang="ru-RU" sz="2200" dirty="0">
              <a:latin typeface="Times New Roman" panose="02020603050405020304" pitchFamily="18" charset="0"/>
              <a:cs typeface="Times New Roman" panose="02020603050405020304" pitchFamily="18" charset="0"/>
            </a:endParaRPr>
          </a:p>
          <a:p>
            <a:pPr lvl="0" algn="just" eaLnBrk="0" hangingPunct="0"/>
            <a:r>
              <a:rPr lang="kk-KZ" altLang="ru-RU" sz="2200" dirty="0">
                <a:latin typeface="Times New Roman" panose="02020603050405020304" pitchFamily="18" charset="0"/>
                <a:ea typeface="Times New Roman" pitchFamily="18" charset="0"/>
                <a:cs typeface="Times New Roman" panose="02020603050405020304" pitchFamily="18" charset="0"/>
              </a:rPr>
              <a:t>3) </a:t>
            </a:r>
            <a:r>
              <a:rPr lang="kk-KZ" altLang="ru-RU" sz="2200" dirty="0" smtClean="0">
                <a:latin typeface="Times New Roman" panose="02020603050405020304" pitchFamily="18" charset="0"/>
                <a:ea typeface="Times New Roman" pitchFamily="18" charset="0"/>
                <a:cs typeface="Times New Roman" panose="02020603050405020304" pitchFamily="18" charset="0"/>
              </a:rPr>
              <a:t>Коагулирлеу </a:t>
            </a:r>
            <a:r>
              <a:rPr lang="kk-KZ" altLang="ru-RU" sz="2200" dirty="0">
                <a:latin typeface="Times New Roman" panose="02020603050405020304" pitchFamily="18" charset="0"/>
                <a:ea typeface="Times New Roman" pitchFamily="18" charset="0"/>
                <a:cs typeface="Times New Roman" panose="02020603050405020304" pitchFamily="18" charset="0"/>
              </a:rPr>
              <a:t>процесін тездету үшін флакулянттардың, мысалы поликриламидтің  қоспаларын қолдануға болады. Коагурленетін суға поликриламидтің аз ғана (0,1-1 мг/л) мөлшерін қосу, тұну процесін тездететін және мөлдірлегіштердегі судың көтерілу жылдамдығы мен өнімділігін жоғарлататын коагулянт қауызын үлкейтеді және  ауырлатады. </a:t>
            </a:r>
            <a:r>
              <a:rPr lang="ru-RU" altLang="ru-RU" sz="2200" dirty="0" err="1">
                <a:latin typeface="Times New Roman" panose="02020603050405020304" pitchFamily="18" charset="0"/>
                <a:ea typeface="Times New Roman" pitchFamily="18" charset="0"/>
                <a:cs typeface="Times New Roman" panose="02020603050405020304" pitchFamily="18" charset="0"/>
              </a:rPr>
              <a:t>Полиакриламид</a:t>
            </a:r>
            <a:r>
              <a:rPr lang="ru-RU" altLang="ru-RU" sz="2200" dirty="0">
                <a:latin typeface="Times New Roman" panose="02020603050405020304" pitchFamily="18" charset="0"/>
                <a:ea typeface="Times New Roman" pitchFamily="18" charset="0"/>
                <a:cs typeface="Times New Roman" panose="02020603050405020304" pitchFamily="18" charset="0"/>
              </a:rPr>
              <a:t> </a:t>
            </a:r>
            <a:r>
              <a:rPr lang="kk-KZ" altLang="ru-RU" sz="2200" dirty="0">
                <a:latin typeface="Times New Roman" panose="02020603050405020304" pitchFamily="18" charset="0"/>
                <a:ea typeface="Times New Roman" pitchFamily="18" charset="0"/>
                <a:cs typeface="Times New Roman" panose="02020603050405020304" pitchFamily="18" charset="0"/>
              </a:rPr>
              <a:t>концентациясы </a:t>
            </a:r>
            <a:r>
              <a:rPr lang="ru-RU" altLang="ru-RU" sz="2200" dirty="0">
                <a:latin typeface="Times New Roman" panose="02020603050405020304" pitchFamily="18" charset="0"/>
                <a:ea typeface="Times New Roman" pitchFamily="18" charset="0"/>
                <a:cs typeface="Times New Roman" panose="02020603050405020304" pitchFamily="18" charset="0"/>
              </a:rPr>
              <a:t>0,1-0,2%</a:t>
            </a:r>
            <a:r>
              <a:rPr lang="kk-KZ" altLang="ru-RU" sz="2200" dirty="0">
                <a:latin typeface="Times New Roman" panose="02020603050405020304" pitchFamily="18" charset="0"/>
                <a:ea typeface="Times New Roman" pitchFamily="18" charset="0"/>
                <a:cs typeface="Times New Roman" panose="02020603050405020304" pitchFamily="18" charset="0"/>
              </a:rPr>
              <a:t> болатындай ерітінді түрінде дайындалады. </a:t>
            </a:r>
            <a:endParaRPr lang="kk-KZ" altLang="ru-RU" sz="2200" dirty="0">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 name="Объект 1"/>
          <p:cNvGraphicFramePr>
            <a:graphicFrameLocks noChangeAspect="1"/>
          </p:cNvGraphicFramePr>
          <p:nvPr>
            <p:extLst>
              <p:ext uri="{D42A27DB-BD31-4B8C-83A1-F6EECF244321}">
                <p14:modId xmlns:p14="http://schemas.microsoft.com/office/powerpoint/2010/main" xmlns="" val="492662030"/>
              </p:ext>
            </p:extLst>
          </p:nvPr>
        </p:nvGraphicFramePr>
        <p:xfrm>
          <a:off x="467470" y="3501008"/>
          <a:ext cx="792162" cy="442912"/>
        </p:xfrm>
        <a:graphic>
          <a:graphicData uri="http://schemas.openxmlformats.org/presentationml/2006/ole">
            <p:oleObj spid="_x0000_s62667" name="Формула" r:id="rId4" imgW="406224" imgH="228501" progId="Equation.3">
              <p:embed/>
            </p:oleObj>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xmlns="" val="2601838684"/>
              </p:ext>
            </p:extLst>
          </p:nvPr>
        </p:nvGraphicFramePr>
        <p:xfrm>
          <a:off x="179388" y="677069"/>
          <a:ext cx="3313112" cy="447675"/>
        </p:xfrm>
        <a:graphic>
          <a:graphicData uri="http://schemas.openxmlformats.org/presentationml/2006/ole">
            <p:oleObj spid="_x0000_s62668" name="Формула" r:id="rId5" imgW="1676400" imgH="228600" progId="Equation.3">
              <p:embed/>
            </p:oleObj>
          </a:graphicData>
        </a:graphic>
      </p:graphicFrame>
      <p:graphicFrame>
        <p:nvGraphicFramePr>
          <p:cNvPr id="15" name="Объект 14"/>
          <p:cNvGraphicFramePr>
            <a:graphicFrameLocks noChangeAspect="1"/>
          </p:cNvGraphicFramePr>
          <p:nvPr>
            <p:extLst>
              <p:ext uri="{D42A27DB-BD31-4B8C-83A1-F6EECF244321}">
                <p14:modId xmlns:p14="http://schemas.microsoft.com/office/powerpoint/2010/main" xmlns="" val="1772458384"/>
              </p:ext>
            </p:extLst>
          </p:nvPr>
        </p:nvGraphicFramePr>
        <p:xfrm>
          <a:off x="2339925" y="3516883"/>
          <a:ext cx="1223963" cy="427037"/>
        </p:xfrm>
        <a:graphic>
          <a:graphicData uri="http://schemas.openxmlformats.org/presentationml/2006/ole">
            <p:oleObj spid="_x0000_s62669" name="Формула" r:id="rId6" imgW="660400" imgH="228600" progId="Equation.3">
              <p:embed/>
            </p:oleObj>
          </a:graphicData>
        </a:graphic>
      </p:graphicFrame>
    </p:spTree>
    <p:extLst>
      <p:ext uri="{BB962C8B-B14F-4D97-AF65-F5344CB8AC3E}">
        <p14:creationId xmlns:p14="http://schemas.microsoft.com/office/powerpoint/2010/main" xmlns="" val="30600356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93345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kk-KZ" altLang="ru-RU" sz="1400" b="0" i="0" u="none" strike="noStrike" cap="none" normalizeH="0" baseline="0" smtClean="0">
                <a:ln>
                  <a:noFill/>
                </a:ln>
                <a:solidFill>
                  <a:schemeClr val="tx1"/>
                </a:solidFill>
                <a:effectLst/>
                <a:latin typeface="KZ Times New Roman"/>
                <a:ea typeface="Times New Roman" pitchFamily="18" charset="0"/>
                <a:cs typeface="Arial" pitchFamily="34" charset="0"/>
              </a:rPr>
              <a:t>.</a:t>
            </a:r>
            <a:endParaRPr kumimoji="0" lang="kk-KZ"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Скругленный прямоугольник 9"/>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11" name="Прямоугольник 10"/>
          <p:cNvSpPr/>
          <p:nvPr/>
        </p:nvSpPr>
        <p:spPr>
          <a:xfrm>
            <a:off x="3059832" y="188640"/>
            <a:ext cx="3047309" cy="49244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600" b="1" i="1" dirty="0">
                <a:solidFill>
                  <a:srgbClr val="000066"/>
                </a:solidFill>
                <a:latin typeface="Times New Roman" panose="02020603050405020304" pitchFamily="18" charset="0"/>
                <a:cs typeface="Times New Roman" panose="02020603050405020304" pitchFamily="18" charset="0"/>
              </a:rPr>
              <a:t>Ізбестеу механизмі</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107504" y="772403"/>
            <a:ext cx="8928992" cy="1446550"/>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Ізбестеу </a:t>
            </a:r>
            <a:r>
              <a:rPr lang="kk-KZ" sz="2200" dirty="0">
                <a:latin typeface="Times New Roman" panose="02020603050405020304" pitchFamily="18" charset="0"/>
                <a:cs typeface="Times New Roman" panose="02020603050405020304" pitchFamily="18" charset="0"/>
              </a:rPr>
              <a:t>бастапқы судың сілтілігін төмендету үшін қолданылады. Бұл жағыдайда, суды тереңірек жұмсарту жүзеге аспайды. Ізбестеу арқылы суды өңдеу процесстері келесі ионды түрдегі өрнектермен анықталуы мүмкін:</a:t>
            </a:r>
            <a:endParaRPr lang="ru-RU" sz="22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251519" y="3573016"/>
            <a:ext cx="8640961" cy="2123658"/>
          </a:xfrm>
          <a:prstGeom prst="rect">
            <a:avLst/>
          </a:prstGeom>
        </p:spPr>
        <p:txBody>
          <a:bodyPr wrap="square">
            <a:spAutoFit/>
          </a:bodyPr>
          <a:lstStyle/>
          <a:p>
            <a:pPr indent="288000" algn="just"/>
            <a:r>
              <a:rPr lang="kk-KZ" sz="2200" dirty="0" smtClean="0">
                <a:latin typeface="Times New Roman" panose="02020603050405020304" pitchFamily="18" charset="0"/>
                <a:cs typeface="Times New Roman" panose="02020603050405020304" pitchFamily="18" charset="0"/>
              </a:rPr>
              <a:t>  Қарастырылған </a:t>
            </a:r>
            <a:r>
              <a:rPr lang="kk-KZ" sz="2200" dirty="0">
                <a:latin typeface="Times New Roman" panose="02020603050405020304" pitchFamily="18" charset="0"/>
                <a:cs typeface="Times New Roman" panose="02020603050405020304" pitchFamily="18" charset="0"/>
              </a:rPr>
              <a:t>реакцияларды қолдану кезінде бастапқы судың карбонатты қаттылығы (сілтілік) </a:t>
            </a:r>
            <a:r>
              <a:rPr lang="kk-KZ" sz="2200" dirty="0" smtClean="0">
                <a:latin typeface="Times New Roman" panose="02020603050405020304" pitchFamily="18" charset="0"/>
                <a:cs typeface="Times New Roman" panose="02020603050405020304" pitchFamily="18" charset="0"/>
              </a:rPr>
              <a:t>бұзылып, </a:t>
            </a:r>
            <a:r>
              <a:rPr lang="kk-KZ" sz="2200" dirty="0">
                <a:latin typeface="Times New Roman" panose="02020603050405020304" pitchFamily="18" charset="0"/>
                <a:cs typeface="Times New Roman" panose="02020603050405020304" pitchFamily="18" charset="0"/>
              </a:rPr>
              <a:t>оның мөлшері 0,7-1 мг-экв/л-ға дейін  төмендейді; егер де жеткілікті мөлшерде ОН</a:t>
            </a:r>
            <a:r>
              <a:rPr lang="kk-KZ" sz="2200" baseline="30000" dirty="0">
                <a:latin typeface="Times New Roman" panose="02020603050405020304" pitchFamily="18" charset="0"/>
                <a:cs typeface="Times New Roman" panose="02020603050405020304" pitchFamily="18" charset="0"/>
              </a:rPr>
              <a:t>-</a:t>
            </a:r>
            <a:r>
              <a:rPr lang="kk-KZ" sz="2200" dirty="0">
                <a:latin typeface="Times New Roman" panose="02020603050405020304" pitchFamily="18" charset="0"/>
                <a:cs typeface="Times New Roman" panose="02020603050405020304" pitchFamily="18" charset="0"/>
              </a:rPr>
              <a:t> </a:t>
            </a:r>
            <a:r>
              <a:rPr lang="kk-KZ" sz="2200" dirty="0" smtClean="0">
                <a:latin typeface="Times New Roman" panose="02020603050405020304" pitchFamily="18" charset="0"/>
                <a:cs typeface="Times New Roman" panose="02020603050405020304" pitchFamily="18" charset="0"/>
              </a:rPr>
              <a:t>гидратын енгізісе</a:t>
            </a:r>
            <a:r>
              <a:rPr lang="kk-KZ" sz="2200" dirty="0">
                <a:latin typeface="Times New Roman" panose="02020603050405020304" pitchFamily="18" charset="0"/>
                <a:cs typeface="Times New Roman" panose="02020603050405020304" pitchFamily="18" charset="0"/>
              </a:rPr>
              <a:t>, онда судан магнийдің жойылуы жүреді; судағы еріген көмірқышқыл жойылады; </a:t>
            </a:r>
            <a:r>
              <a:rPr lang="kk-KZ" sz="2200" dirty="0" smtClean="0">
                <a:latin typeface="Times New Roman" panose="02020603050405020304" pitchFamily="18" charset="0"/>
                <a:cs typeface="Times New Roman" panose="02020603050405020304" pitchFamily="18" charset="0"/>
              </a:rPr>
              <a:t>судың құрғақ қалдығы, жалпы </a:t>
            </a:r>
            <a:r>
              <a:rPr lang="kk-KZ" sz="2200" dirty="0">
                <a:latin typeface="Times New Roman" panose="02020603050405020304" pitchFamily="18" charset="0"/>
                <a:cs typeface="Times New Roman" panose="02020603050405020304" pitchFamily="18" charset="0"/>
              </a:rPr>
              <a:t>қаттылығы төмендейді және жобамен келесіге тең болады:</a:t>
            </a:r>
            <a:endParaRPr lang="ru-RU" sz="2200" dirty="0">
              <a:latin typeface="Times New Roman" panose="02020603050405020304" pitchFamily="18" charset="0"/>
              <a:cs typeface="Times New Roman" panose="02020603050405020304" pitchFamily="18" charset="0"/>
            </a:endParaRPr>
          </a:p>
        </p:txBody>
      </p:sp>
      <p:sp>
        <p:nvSpPr>
          <p:cNvPr id="5"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xmlns="" val="3204748705"/>
              </p:ext>
            </p:extLst>
          </p:nvPr>
        </p:nvGraphicFramePr>
        <p:xfrm>
          <a:off x="2469264" y="5602926"/>
          <a:ext cx="1874520" cy="468630"/>
        </p:xfrm>
        <a:graphic>
          <a:graphicData uri="http://schemas.openxmlformats.org/presentationml/2006/ole">
            <p:oleObj spid="_x0000_s63666" name="Формула" r:id="rId3" imgW="965200" imgH="241300" progId="Equation.3">
              <p:embed/>
            </p:oleObj>
          </a:graphicData>
        </a:graphic>
      </p:graphicFrame>
      <p:sp>
        <p:nvSpPr>
          <p:cNvPr id="16" name="Rectangle 45"/>
          <p:cNvSpPr>
            <a:spLocks noChangeArrowheads="1"/>
          </p:cNvSpPr>
          <p:nvPr/>
        </p:nvSpPr>
        <p:spPr bwMode="auto">
          <a:xfrm>
            <a:off x="4355976" y="5589240"/>
            <a:ext cx="2122697"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KZ Times New Roman"/>
                <a:ea typeface="Times New Roman" pitchFamily="18" charset="0"/>
                <a:cs typeface="Times New Roman"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мг-экв/л</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7" name="Rectangle 4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8" name="Объект 17"/>
          <p:cNvGraphicFramePr>
            <a:graphicFrameLocks noChangeAspect="1"/>
          </p:cNvGraphicFramePr>
          <p:nvPr>
            <p:extLst>
              <p:ext uri="{D42A27DB-BD31-4B8C-83A1-F6EECF244321}">
                <p14:modId xmlns:p14="http://schemas.microsoft.com/office/powerpoint/2010/main" xmlns="" val="675153658"/>
              </p:ext>
            </p:extLst>
          </p:nvPr>
        </p:nvGraphicFramePr>
        <p:xfrm>
          <a:off x="3203848" y="1988840"/>
          <a:ext cx="2946915" cy="1553300"/>
        </p:xfrm>
        <a:graphic>
          <a:graphicData uri="http://schemas.openxmlformats.org/presentationml/2006/ole">
            <p:oleObj spid="_x0000_s63667" name="Формула" r:id="rId4" imgW="1930400" imgH="1016000" progId="Equation.3">
              <p:embed/>
            </p:oleObj>
          </a:graphicData>
        </a:graphic>
      </p:graphicFrame>
      <p:sp>
        <p:nvSpPr>
          <p:cNvPr id="19" name="Rectangle 5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 name="Объект 19"/>
          <p:cNvGraphicFramePr>
            <a:graphicFrameLocks noChangeAspect="1"/>
          </p:cNvGraphicFramePr>
          <p:nvPr>
            <p:extLst>
              <p:ext uri="{D42A27DB-BD31-4B8C-83A1-F6EECF244321}">
                <p14:modId xmlns:p14="http://schemas.microsoft.com/office/powerpoint/2010/main" xmlns="" val="3589080505"/>
              </p:ext>
            </p:extLst>
          </p:nvPr>
        </p:nvGraphicFramePr>
        <p:xfrm>
          <a:off x="5869073" y="5616417"/>
          <a:ext cx="2159312" cy="404871"/>
        </p:xfrm>
        <a:graphic>
          <a:graphicData uri="http://schemas.openxmlformats.org/presentationml/2006/ole">
            <p:oleObj spid="_x0000_s63668" name="Формула" r:id="rId5" imgW="1219200" imgH="228600" progId="Equation.3">
              <p:embed/>
            </p:oleObj>
          </a:graphicData>
        </a:graphic>
      </p:graphicFrame>
      <p:graphicFrame>
        <p:nvGraphicFramePr>
          <p:cNvPr id="22" name="Объект 21"/>
          <p:cNvGraphicFramePr>
            <a:graphicFrameLocks noChangeAspect="1"/>
          </p:cNvGraphicFramePr>
          <p:nvPr>
            <p:extLst>
              <p:ext uri="{D42A27DB-BD31-4B8C-83A1-F6EECF244321}">
                <p14:modId xmlns:p14="http://schemas.microsoft.com/office/powerpoint/2010/main" xmlns="" val="2332289059"/>
              </p:ext>
            </p:extLst>
          </p:nvPr>
        </p:nvGraphicFramePr>
        <p:xfrm>
          <a:off x="432049" y="6145529"/>
          <a:ext cx="251519" cy="235799"/>
        </p:xfrm>
        <a:graphic>
          <a:graphicData uri="http://schemas.openxmlformats.org/presentationml/2006/ole">
            <p:oleObj spid="_x0000_s63669" name="Формула" r:id="rId6" imgW="152334" imgH="139639" progId="Equation.3">
              <p:embed/>
            </p:oleObj>
          </a:graphicData>
        </a:graphic>
      </p:graphicFrame>
      <p:graphicFrame>
        <p:nvGraphicFramePr>
          <p:cNvPr id="23" name="Объект 22"/>
          <p:cNvGraphicFramePr>
            <a:graphicFrameLocks noChangeAspect="1"/>
          </p:cNvGraphicFramePr>
          <p:nvPr>
            <p:extLst>
              <p:ext uri="{D42A27DB-BD31-4B8C-83A1-F6EECF244321}">
                <p14:modId xmlns:p14="http://schemas.microsoft.com/office/powerpoint/2010/main" xmlns="" val="3837492839"/>
              </p:ext>
            </p:extLst>
          </p:nvPr>
        </p:nvGraphicFramePr>
        <p:xfrm>
          <a:off x="1115616" y="6337343"/>
          <a:ext cx="899592" cy="314857"/>
        </p:xfrm>
        <a:graphic>
          <a:graphicData uri="http://schemas.openxmlformats.org/presentationml/2006/ole">
            <p:oleObj spid="_x0000_s63670" name="Формула" r:id="rId7" imgW="571252" imgH="203112" progId="Equation.3">
              <p:embed/>
            </p:oleObj>
          </a:graphicData>
        </a:graphic>
      </p:graphicFrame>
      <p:sp>
        <p:nvSpPr>
          <p:cNvPr id="24" name="Rectangle 5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56"/>
          <p:cNvSpPr>
            <a:spLocks noChangeArrowheads="1"/>
          </p:cNvSpPr>
          <p:nvPr/>
        </p:nvSpPr>
        <p:spPr bwMode="auto">
          <a:xfrm>
            <a:off x="733608" y="6021288"/>
            <a:ext cx="8158872"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көп жағыдайда 0,2- 0,3 [</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мг-экв/л</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арлығында қолданылатын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6" name="Rectangle 57"/>
          <p:cNvSpPr>
            <a:spLocks noChangeArrowheads="1"/>
          </p:cNvSpPr>
          <p:nvPr/>
        </p:nvSpPr>
        <p:spPr bwMode="auto">
          <a:xfrm>
            <a:off x="1970568" y="6221313"/>
            <a:ext cx="1665328"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-артық мәні.</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565618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Скругленный прямоугольник 6"/>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8" name="Прямоугольник 7"/>
          <p:cNvSpPr/>
          <p:nvPr/>
        </p:nvSpPr>
        <p:spPr>
          <a:xfrm>
            <a:off x="2555776" y="304200"/>
            <a:ext cx="4616264" cy="49244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600" b="1" i="1" dirty="0">
                <a:solidFill>
                  <a:srgbClr val="000066"/>
                </a:solidFill>
                <a:latin typeface="Times New Roman" panose="02020603050405020304" pitchFamily="18" charset="0"/>
                <a:cs typeface="Times New Roman" panose="02020603050405020304" pitchFamily="18" charset="0"/>
              </a:rPr>
              <a:t>Сүзгілеу процесінің </a:t>
            </a:r>
            <a:r>
              <a:rPr lang="kk-KZ" sz="2600" b="1" i="1" dirty="0" smtClean="0">
                <a:solidFill>
                  <a:srgbClr val="000066"/>
                </a:solidFill>
                <a:latin typeface="Times New Roman" panose="02020603050405020304" pitchFamily="18" charset="0"/>
                <a:cs typeface="Times New Roman" panose="02020603050405020304" pitchFamily="18" charset="0"/>
              </a:rPr>
              <a:t>механизмі</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9" name="Rectangle 9"/>
          <p:cNvSpPr>
            <a:spLocks noChangeArrowheads="1"/>
          </p:cNvSpPr>
          <p:nvPr/>
        </p:nvSpPr>
        <p:spPr bwMode="auto">
          <a:xfrm>
            <a:off x="222144" y="808831"/>
            <a:ext cx="8814351" cy="4924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Сүзгілеу әдісімен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суды мөлдірлендіру</a:t>
            </a:r>
            <a:r>
              <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деп  лайланған суды кезекті  материалдан  өткізу жолымен тазалауды айтады. </a:t>
            </a:r>
          </a:p>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Суды мөлдірлендіру мақсатында  қолданылатын  сүзгішті  негізінде мөлдірлендіргіш сүзгілер, кейде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механикалық  сүзгі</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деп те атайды. Сүзгі жұмысының пәрменділігі судың сүзілу жылдамдығымен </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v</a:t>
            </a:r>
            <a:r>
              <a:rPr kumimoji="0" lang="kk-KZ" altLang="ru-RU" sz="2200" b="0" i="1"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анықталады,</a:t>
            </a:r>
            <a:r>
              <a:rPr kumimoji="0" lang="kk-KZ" altLang="ru-RU" sz="2200" b="0" i="0" u="none" strike="noStrike" cap="none" normalizeH="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ол</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5-7  м/с  болады. </a:t>
            </a:r>
          </a:p>
          <a:p>
            <a:pPr algn="just"/>
            <a:r>
              <a:rPr lang="kk-KZ" sz="2200" dirty="0">
                <a:latin typeface="Times New Roman" panose="02020603050405020304" pitchFamily="18" charset="0"/>
                <a:cs typeface="Times New Roman" panose="02020603050405020304" pitchFamily="18" charset="0"/>
              </a:rPr>
              <a:t>Суды мөлдірлеу сүзгілеу қабатының  үстінгі </a:t>
            </a:r>
            <a:r>
              <a:rPr lang="kk-KZ" sz="2200" dirty="0" smtClean="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және </a:t>
            </a:r>
            <a:r>
              <a:rPr lang="kk-KZ" sz="2200" dirty="0" smtClean="0">
                <a:latin typeface="Times New Roman" panose="02020603050405020304" pitchFamily="18" charset="0"/>
                <a:cs typeface="Times New Roman" panose="02020603050405020304" pitchFamily="18" charset="0"/>
              </a:rPr>
              <a:t>  астынғы  </a:t>
            </a:r>
            <a:r>
              <a:rPr lang="kk-KZ" sz="2200" dirty="0">
                <a:latin typeface="Times New Roman" panose="02020603050405020304" pitchFamily="18" charset="0"/>
                <a:cs typeface="Times New Roman" panose="02020603050405020304" pitchFamily="18" charset="0"/>
              </a:rPr>
              <a:t>қысымдар айырымы әсерінен жүреді: </a:t>
            </a:r>
            <a:r>
              <a:rPr lang="ru-RU" sz="2400" dirty="0" smtClean="0"/>
              <a:t> </a:t>
            </a:r>
          </a:p>
          <a:p>
            <a:pPr algn="just"/>
            <a:r>
              <a:rPr lang="kk-KZ" sz="2200" dirty="0" smtClean="0">
                <a:latin typeface="Times New Roman" panose="02020603050405020304" pitchFamily="18" charset="0"/>
                <a:cs typeface="Times New Roman" panose="02020603050405020304" pitchFamily="18" charset="0"/>
              </a:rPr>
              <a:t>       шамасы </a:t>
            </a:r>
            <a:r>
              <a:rPr lang="kk-KZ" sz="2200" dirty="0">
                <a:latin typeface="Times New Roman" panose="02020603050405020304" pitchFamily="18" charset="0"/>
                <a:cs typeface="Times New Roman" panose="02020603050405020304" pitchFamily="18" charset="0"/>
              </a:rPr>
              <a:t>сүзгідегі </a:t>
            </a:r>
            <a:r>
              <a:rPr lang="kk-KZ" sz="2200" b="1" i="1" dirty="0">
                <a:latin typeface="Times New Roman" panose="02020603050405020304" pitchFamily="18" charset="0"/>
                <a:cs typeface="Times New Roman" panose="02020603050405020304" pitchFamily="18" charset="0"/>
              </a:rPr>
              <a:t>қысымның төмендеуі</a:t>
            </a:r>
            <a:r>
              <a:rPr lang="kk-KZ" sz="2200" dirty="0">
                <a:latin typeface="Times New Roman" panose="02020603050405020304" pitchFamily="18" charset="0"/>
                <a:cs typeface="Times New Roman" panose="02020603050405020304" pitchFamily="18" charset="0"/>
              </a:rPr>
              <a:t> немесе </a:t>
            </a:r>
            <a:r>
              <a:rPr lang="kk-KZ" sz="2200" b="1" i="1" dirty="0">
                <a:latin typeface="Times New Roman" panose="02020603050405020304" pitchFamily="18" charset="0"/>
                <a:cs typeface="Times New Roman" panose="02020603050405020304" pitchFamily="18" charset="0"/>
              </a:rPr>
              <a:t>арынның жоғалуы</a:t>
            </a:r>
            <a:r>
              <a:rPr lang="kk-KZ" sz="2200" dirty="0">
                <a:latin typeface="Times New Roman" panose="02020603050405020304" pitchFamily="18" charset="0"/>
                <a:cs typeface="Times New Roman" panose="02020603050405020304" pitchFamily="18" charset="0"/>
              </a:rPr>
              <a:t> деп атайды. </a:t>
            </a:r>
            <a:endParaRPr lang="ru-RU" sz="2200" dirty="0">
              <a:latin typeface="Times New Roman" panose="02020603050405020304" pitchFamily="18" charset="0"/>
              <a:cs typeface="Times New Roman" panose="02020603050405020304" pitchFamily="18" charset="0"/>
            </a:endParaRPr>
          </a:p>
          <a:p>
            <a:pPr lvl="0" algn="just"/>
            <a:r>
              <a:rPr lang="ru-RU" sz="2400" dirty="0"/>
              <a:t> </a:t>
            </a:r>
            <a:r>
              <a:rPr lang="kk-KZ" sz="2200" dirty="0">
                <a:latin typeface="Times New Roman" panose="02020603050405020304" pitchFamily="18" charset="0"/>
                <a:cs typeface="Times New Roman" panose="02020603050405020304" pitchFamily="18" charset="0"/>
              </a:rPr>
              <a:t>Сүзгі циклының шамасы </a:t>
            </a:r>
            <a:r>
              <a:rPr lang="kk-KZ" sz="2200" dirty="0" smtClean="0">
                <a:latin typeface="Times New Roman" panose="02020603050405020304" pitchFamily="18" charset="0"/>
                <a:cs typeface="Times New Roman" panose="02020603050405020304" pitchFamily="18" charset="0"/>
              </a:rPr>
              <a:t>сүзілетін </a:t>
            </a:r>
            <a:r>
              <a:rPr lang="kk-KZ" sz="2200" dirty="0">
                <a:latin typeface="Times New Roman" panose="02020603050405020304" pitchFamily="18" charset="0"/>
                <a:cs typeface="Times New Roman" panose="02020603050405020304" pitchFamily="18" charset="0"/>
              </a:rPr>
              <a:t>аудандағы өлшенген заттар концентрациясы </a:t>
            </a:r>
            <a:r>
              <a:rPr lang="kk-KZ" sz="2200" dirty="0" smtClean="0">
                <a:latin typeface="Times New Roman" panose="02020603050405020304" pitchFamily="18" charset="0"/>
                <a:cs typeface="Times New Roman" panose="02020603050405020304" pitchFamily="18" charset="0"/>
              </a:rPr>
              <a:t>мен </a:t>
            </a:r>
            <a:r>
              <a:rPr lang="kk-KZ" sz="2200" dirty="0">
                <a:latin typeface="Times New Roman" panose="02020603050405020304" pitchFamily="18" charset="0"/>
                <a:cs typeface="Times New Roman" panose="02020603050405020304" pitchFamily="18" charset="0"/>
              </a:rPr>
              <a:t>ластану </a:t>
            </a:r>
            <a:r>
              <a:rPr lang="kk-KZ" sz="2200" dirty="0" smtClean="0">
                <a:latin typeface="Times New Roman" panose="02020603050405020304" pitchFamily="18" charset="0"/>
                <a:cs typeface="Times New Roman" panose="02020603050405020304" pitchFamily="18" charset="0"/>
              </a:rPr>
              <a:t>сыйымдылығына байланысты болады.</a:t>
            </a:r>
            <a:endPar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endParaRPr>
          </a:p>
          <a:p>
            <a:pPr algn="just"/>
            <a:r>
              <a:rPr lang="kk-KZ" sz="2200" dirty="0">
                <a:latin typeface="Times New Roman" panose="02020603050405020304" pitchFamily="18" charset="0"/>
                <a:cs typeface="Times New Roman" panose="02020603050405020304" pitchFamily="18" charset="0"/>
              </a:rPr>
              <a:t>Егер сүзгі арқылы Q</a:t>
            </a:r>
            <a:r>
              <a:rPr lang="kk-KZ" sz="2200" baseline="-25000" dirty="0">
                <a:latin typeface="Times New Roman" panose="02020603050405020304" pitchFamily="18" charset="0"/>
                <a:cs typeface="Times New Roman" panose="02020603050405020304" pitchFamily="18" charset="0"/>
              </a:rPr>
              <a:t>с</a:t>
            </a:r>
            <a:r>
              <a:rPr lang="kk-KZ" sz="2200" dirty="0">
                <a:latin typeface="Times New Roman" panose="02020603050405020304" pitchFamily="18" charset="0"/>
                <a:cs typeface="Times New Roman" panose="02020603050405020304" pitchFamily="18" charset="0"/>
              </a:rPr>
              <a:t>, м </a:t>
            </a:r>
            <a:r>
              <a:rPr lang="kk-KZ" sz="2200" baseline="30000" dirty="0">
                <a:latin typeface="Times New Roman" panose="02020603050405020304" pitchFamily="18" charset="0"/>
                <a:cs typeface="Times New Roman" panose="02020603050405020304" pitchFamily="18" charset="0"/>
              </a:rPr>
              <a:t>3</a:t>
            </a:r>
            <a:r>
              <a:rPr lang="kk-KZ" sz="2200" dirty="0">
                <a:latin typeface="Times New Roman" panose="02020603050405020304" pitchFamily="18" charset="0"/>
                <a:cs typeface="Times New Roman" panose="02020603050405020304" pitchFamily="18" charset="0"/>
              </a:rPr>
              <a:t>  су өтті деп алсақ, онда:</a:t>
            </a:r>
            <a:endParaRPr lang="ru-RU" sz="2200" dirty="0">
              <a:latin typeface="Times New Roman" panose="02020603050405020304" pitchFamily="18" charset="0"/>
              <a:cs typeface="Times New Roman" panose="02020603050405020304"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xmlns="" val="2467914779"/>
              </p:ext>
            </p:extLst>
          </p:nvPr>
        </p:nvGraphicFramePr>
        <p:xfrm>
          <a:off x="539552" y="3625360"/>
          <a:ext cx="360040" cy="379704"/>
        </p:xfrm>
        <a:graphic>
          <a:graphicData uri="http://schemas.openxmlformats.org/presentationml/2006/ole">
            <p:oleObj spid="_x0000_s64657" name="Формула" r:id="rId3" imgW="215713" imgH="203024" progId="Equation.3">
              <p:embed/>
            </p:oleObj>
          </a:graphicData>
        </a:graphic>
      </p:graphicFrame>
      <p:sp>
        <p:nvSpPr>
          <p:cNvPr id="1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7" name="Объект 16"/>
          <p:cNvGraphicFramePr>
            <a:graphicFrameLocks noChangeAspect="1"/>
          </p:cNvGraphicFramePr>
          <p:nvPr>
            <p:extLst>
              <p:ext uri="{D42A27DB-BD31-4B8C-83A1-F6EECF244321}">
                <p14:modId xmlns:p14="http://schemas.microsoft.com/office/powerpoint/2010/main" xmlns="" val="1976681594"/>
              </p:ext>
            </p:extLst>
          </p:nvPr>
        </p:nvGraphicFramePr>
        <p:xfrm>
          <a:off x="4879024" y="3284984"/>
          <a:ext cx="1688410" cy="417137"/>
        </p:xfrm>
        <a:graphic>
          <a:graphicData uri="http://schemas.openxmlformats.org/presentationml/2006/ole">
            <p:oleObj spid="_x0000_s64658" name="Формула" r:id="rId4" imgW="812447" imgH="203112" progId="Equation.3">
              <p:embed/>
            </p:oleObj>
          </a:graphicData>
        </a:graphic>
      </p:graphicFrame>
      <p:sp>
        <p:nvSpPr>
          <p:cNvPr id="18"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9" name="Объект 18"/>
          <p:cNvGraphicFramePr>
            <a:graphicFrameLocks noChangeAspect="1"/>
          </p:cNvGraphicFramePr>
          <p:nvPr>
            <p:extLst>
              <p:ext uri="{D42A27DB-BD31-4B8C-83A1-F6EECF244321}">
                <p14:modId xmlns:p14="http://schemas.microsoft.com/office/powerpoint/2010/main" xmlns="" val="2714821257"/>
              </p:ext>
            </p:extLst>
          </p:nvPr>
        </p:nvGraphicFramePr>
        <p:xfrm>
          <a:off x="6444209" y="2924944"/>
          <a:ext cx="342896" cy="360040"/>
        </p:xfrm>
        <a:graphic>
          <a:graphicData uri="http://schemas.openxmlformats.org/presentationml/2006/ole">
            <p:oleObj spid="_x0000_s64659" name="Формула" r:id="rId5" imgW="190417" imgH="203112" progId="Equation.3">
              <p:embed/>
            </p:oleObj>
          </a:graphicData>
        </a:graphic>
      </p:graphicFrame>
      <p:sp>
        <p:nvSpPr>
          <p:cNvPr id="20"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1" name="Объект 20"/>
          <p:cNvGraphicFramePr>
            <a:graphicFrameLocks noChangeAspect="1"/>
          </p:cNvGraphicFramePr>
          <p:nvPr>
            <p:extLst>
              <p:ext uri="{D42A27DB-BD31-4B8C-83A1-F6EECF244321}">
                <p14:modId xmlns:p14="http://schemas.microsoft.com/office/powerpoint/2010/main" xmlns="" val="2081057866"/>
              </p:ext>
            </p:extLst>
          </p:nvPr>
        </p:nvGraphicFramePr>
        <p:xfrm>
          <a:off x="7596336" y="2924944"/>
          <a:ext cx="360040" cy="360040"/>
        </p:xfrm>
        <a:graphic>
          <a:graphicData uri="http://schemas.openxmlformats.org/presentationml/2006/ole">
            <p:oleObj spid="_x0000_s64660" name="Формула" r:id="rId6" imgW="203024" imgH="203024" progId="Equation.3">
              <p:embed/>
            </p:oleObj>
          </a:graphicData>
        </a:graphic>
      </p:graphicFrame>
      <p:sp>
        <p:nvSpPr>
          <p:cNvPr id="22"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 name="Объект 22"/>
          <p:cNvGraphicFramePr>
            <a:graphicFrameLocks noChangeAspect="1"/>
          </p:cNvGraphicFramePr>
          <p:nvPr>
            <p:extLst>
              <p:ext uri="{D42A27DB-BD31-4B8C-83A1-F6EECF244321}">
                <p14:modId xmlns:p14="http://schemas.microsoft.com/office/powerpoint/2010/main" xmlns="" val="3459753651"/>
              </p:ext>
            </p:extLst>
          </p:nvPr>
        </p:nvGraphicFramePr>
        <p:xfrm>
          <a:off x="3131840" y="5517232"/>
          <a:ext cx="1732068" cy="792088"/>
        </p:xfrm>
        <a:graphic>
          <a:graphicData uri="http://schemas.openxmlformats.org/presentationml/2006/ole">
            <p:oleObj spid="_x0000_s64661" name="Формула" r:id="rId7" imgW="977476" imgH="444307" progId="Equation.3">
              <p:embed/>
            </p:oleObj>
          </a:graphicData>
        </a:graphic>
      </p:graphicFrame>
      <p:sp>
        <p:nvSpPr>
          <p:cNvPr id="24" name="Rectangle 29"/>
          <p:cNvSpPr>
            <a:spLocks noChangeArrowheads="1"/>
          </p:cNvSpPr>
          <p:nvPr/>
        </p:nvSpPr>
        <p:spPr bwMode="auto">
          <a:xfrm>
            <a:off x="4837413" y="5662409"/>
            <a:ext cx="1279517"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[кг/м</a:t>
            </a:r>
            <a:r>
              <a:rPr kumimoji="0" lang="kk-KZ" altLang="ru-RU" sz="2200" b="0" i="1"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92702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2" name="Прямоугольник 1"/>
          <p:cNvSpPr/>
          <p:nvPr/>
        </p:nvSpPr>
        <p:spPr>
          <a:xfrm>
            <a:off x="1115616" y="416277"/>
            <a:ext cx="7560840" cy="49244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kk-KZ" sz="2600" b="1" i="1" dirty="0">
                <a:solidFill>
                  <a:srgbClr val="000066"/>
                </a:solidFill>
                <a:latin typeface="Times New Roman" panose="02020603050405020304" pitchFamily="18" charset="0"/>
                <a:cs typeface="Times New Roman" panose="02020603050405020304" pitchFamily="18" charset="0"/>
              </a:rPr>
              <a:t>Сүзгілер құрылымы және оларды пайдалану</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5" name="Rectangle 1"/>
          <p:cNvSpPr>
            <a:spLocks noChangeArrowheads="1"/>
          </p:cNvSpPr>
          <p:nvPr/>
        </p:nvSpPr>
        <p:spPr bwMode="auto">
          <a:xfrm>
            <a:off x="179512" y="1003375"/>
            <a:ext cx="8856984"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000" algn="l"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Мөлдірлегіш сүзгілер (2.1 сурет) жабық (арынсыз) қысымды және ашық қысымды (арынды) деп бөлінеді.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7475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84449" y="1844825"/>
            <a:ext cx="4289843" cy="338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3"/>
          <p:cNvSpPr>
            <a:spLocks noChangeArrowheads="1"/>
          </p:cNvSpPr>
          <p:nvPr/>
        </p:nvSpPr>
        <p:spPr bwMode="auto">
          <a:xfrm>
            <a:off x="827584" y="5253007"/>
            <a:ext cx="7704856"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kk-KZ" altLang="ru-RU" b="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2.1-сурет.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Мөлдірлегіш сүзгілердің сүлбесі.</a:t>
            </a:r>
            <a:endParaRPr kumimoji="0" lang="ru-RU" altLang="ru-RU"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ctr" defTabSz="914400" rtl="0" eaLnBrk="0" fontAlgn="base" latinLnBrk="0" hangingPunct="0">
              <a:lnSpc>
                <a:spcPct val="100000"/>
              </a:lnSpc>
              <a:spcBef>
                <a:spcPct val="0"/>
              </a:spcBef>
              <a:spcAft>
                <a:spcPct val="0"/>
              </a:spcAft>
              <a:buClrTx/>
              <a:buSzTx/>
              <a:buFontTx/>
              <a:buNone/>
              <a:tabLst/>
            </a:pPr>
            <a:r>
              <a:rPr kumimoji="0" lang="kk-KZ" altLang="ru-RU" b="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а-бір ағынды, бірқабатты, арынды;  б-ашық; в - қабаттары тізбектей орналасқан  қос қабатты; г - қабаттары параллель қосылған қос қабатты; е- горизантальды.</a:t>
            </a:r>
            <a:endParaRPr kumimoji="0" lang="kk-KZ" altLang="ru-RU" b="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107504" y="188640"/>
            <a:ext cx="8834561"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Бірқабатты тік жабық сүзгі (2.2 - сурет) таза су дайындау қондырғыларындағы мөлдірлегіш сүзгінің біршама кең тараған бір түрі болып саналады.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757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1268760"/>
            <a:ext cx="5915081" cy="3744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a:spLocks noChangeArrowheads="1"/>
          </p:cNvSpPr>
          <p:nvPr/>
        </p:nvSpPr>
        <p:spPr bwMode="auto">
          <a:xfrm>
            <a:off x="2769519" y="5085184"/>
            <a:ext cx="360496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2.2 -  сурет.</a:t>
            </a:r>
            <a:r>
              <a:rPr kumimoji="0" lang="kk-KZ" altLang="ru-RU"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Мөлдірлегіш сүзгі.</a:t>
            </a:r>
            <a:endParaRPr kumimoji="0" lang="kk-KZ" altLang="ru-RU"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Rectangle 4"/>
          <p:cNvSpPr>
            <a:spLocks noChangeArrowheads="1"/>
          </p:cNvSpPr>
          <p:nvPr/>
        </p:nvSpPr>
        <p:spPr bwMode="auto">
          <a:xfrm>
            <a:off x="950180" y="5615662"/>
            <a:ext cx="8086316"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4</a:t>
            </a:r>
            <a:r>
              <a:rPr kumimoji="0" lang="kk-KZ" altLang="ru-RU"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бетонды қабат,</a:t>
            </a:r>
            <a:r>
              <a:rPr kumimoji="0" lang="kk-KZ" altLang="ru-RU"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5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дренаж,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6</a:t>
            </a:r>
            <a:r>
              <a:rPr kumimoji="0" lang="kk-KZ" altLang="ru-RU"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реттеу қондырғысы,  7 - сүзгілеу матераиалы,</a:t>
            </a:r>
            <a:r>
              <a:rPr kumimoji="0" lang="kk-KZ" altLang="ru-RU" b="0" i="0" u="none" strike="noStrike" cap="none" normalizeH="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p>
          <a:p>
            <a:pPr lvl="0" fontAlgn="base">
              <a:spcBef>
                <a:spcPct val="0"/>
              </a:spcBef>
              <a:spcAft>
                <a:spcPct val="0"/>
              </a:spcAft>
            </a:pPr>
            <a:r>
              <a:rPr kumimoji="0" lang="kk-KZ" altLang="ru-RU"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8</a:t>
            </a:r>
            <a:r>
              <a:rPr kumimoji="0" lang="kk-KZ" altLang="ru-RU"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воронка,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9</a:t>
            </a:r>
            <a:r>
              <a:rPr kumimoji="0" lang="kk-KZ" altLang="ru-RU"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ауалық түтік,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10 -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lang="kk-KZ" altLang="ru-RU" dirty="0">
                <a:latin typeface="Times New Roman" panose="02020603050405020304" pitchFamily="18" charset="0"/>
                <a:ea typeface="Times New Roman" pitchFamily="18" charset="0"/>
                <a:cs typeface="Times New Roman" panose="02020603050405020304" pitchFamily="18" charset="0"/>
              </a:rPr>
              <a:t>сүзгіні жөндеу және </a:t>
            </a:r>
            <a:r>
              <a:rPr lang="kk-KZ" altLang="ru-RU" dirty="0" smtClean="0">
                <a:latin typeface="Times New Roman" panose="02020603050405020304" pitchFamily="18" charset="0"/>
                <a:ea typeface="Times New Roman" pitchFamily="18" charset="0"/>
                <a:cs typeface="Times New Roman" panose="02020603050405020304" pitchFamily="18" charset="0"/>
              </a:rPr>
              <a:t>бақылауға арналған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люк, </a:t>
            </a:r>
          </a:p>
          <a:p>
            <a:pPr lvl="0" algn="ctr" fontAlgn="base">
              <a:spcBef>
                <a:spcPct val="0"/>
              </a:spcBef>
              <a:spcAft>
                <a:spcPct val="0"/>
              </a:spcAft>
            </a:pP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11</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a:t>
            </a:r>
            <a:r>
              <a:rPr lang="kk-KZ" altLang="ru-RU" dirty="0">
                <a:latin typeface="Times New Roman" panose="02020603050405020304" pitchFamily="18" charset="0"/>
                <a:ea typeface="Times New Roman" pitchFamily="18" charset="0"/>
                <a:cs typeface="Times New Roman" panose="02020603050405020304" pitchFamily="18" charset="0"/>
              </a:rPr>
              <a:t>материалды ауыстып тұруға </a:t>
            </a:r>
            <a:r>
              <a:rPr lang="kk-KZ" altLang="ru-RU" dirty="0" smtClean="0">
                <a:latin typeface="Times New Roman" panose="02020603050405020304" pitchFamily="18" charset="0"/>
                <a:ea typeface="Times New Roman" pitchFamily="18" charset="0"/>
                <a:cs typeface="Times New Roman" panose="02020603050405020304" pitchFamily="18" charset="0"/>
              </a:rPr>
              <a:t>арналған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люк,  </a:t>
            </a:r>
            <a:r>
              <a:rPr kumimoji="0" lang="kk-KZ" altLang="ru-RU"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1, 2,3 –</a:t>
            </a:r>
            <a:r>
              <a:rPr kumimoji="0" lang="kk-KZ" altLang="ru-RU"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задвижка.</a:t>
            </a:r>
            <a:endParaRPr kumimoji="0" lang="ru-RU" altLang="ru-RU"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37129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39752" y="404664"/>
            <a:ext cx="5472608" cy="523220"/>
          </a:xfrm>
          <a:prstGeom prst="rect">
            <a:avLst/>
          </a:prstGeom>
          <a:noFill/>
        </p:spPr>
        <p:txBody>
          <a:bodyPr wrap="square" rtlCol="0">
            <a:spAutoFit/>
          </a:bodyPr>
          <a:lstStyle/>
          <a:p>
            <a:r>
              <a:rPr lang="kk-KZ" sz="2800" b="1" dirty="0" smtClean="0">
                <a:solidFill>
                  <a:srgbClr val="002060"/>
                </a:solidFill>
                <a:latin typeface="Times New Roman" pitchFamily="18" charset="0"/>
                <a:cs typeface="Times New Roman" pitchFamily="18" charset="0"/>
              </a:rPr>
              <a:t> </a:t>
            </a:r>
            <a:r>
              <a:rPr lang="kk-KZ" sz="2800" b="1" i="1" dirty="0" smtClean="0">
                <a:solidFill>
                  <a:srgbClr val="002060"/>
                </a:solidFill>
                <a:latin typeface="Times New Roman" pitchFamily="18" charset="0"/>
                <a:cs typeface="Times New Roman" pitchFamily="18" charset="0"/>
              </a:rPr>
              <a:t>Курстың тақырыптары</a:t>
            </a:r>
            <a:endParaRPr lang="ru-RU" sz="2800" b="1" i="1" dirty="0">
              <a:solidFill>
                <a:srgbClr val="002060"/>
              </a:solidFill>
              <a:latin typeface="Times New Roman" pitchFamily="18" charset="0"/>
              <a:cs typeface="Times New Roman" pitchFamily="18" charset="0"/>
            </a:endParaRPr>
          </a:p>
        </p:txBody>
      </p:sp>
      <p:grpSp>
        <p:nvGrpSpPr>
          <p:cNvPr id="4" name="Group 11"/>
          <p:cNvGrpSpPr>
            <a:grpSpLocks/>
          </p:cNvGrpSpPr>
          <p:nvPr/>
        </p:nvGrpSpPr>
        <p:grpSpPr bwMode="auto">
          <a:xfrm>
            <a:off x="323528" y="1268760"/>
            <a:ext cx="381000" cy="360040"/>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17" name="Прямоугольник 16"/>
          <p:cNvSpPr/>
          <p:nvPr/>
        </p:nvSpPr>
        <p:spPr>
          <a:xfrm>
            <a:off x="683568" y="3068960"/>
            <a:ext cx="7344816" cy="461665"/>
          </a:xfrm>
          <a:prstGeom prst="rect">
            <a:avLst/>
          </a:prstGeom>
        </p:spPr>
        <p:txBody>
          <a:bodyPr wrap="square">
            <a:spAutoFit/>
          </a:bodyPr>
          <a:lstStyle/>
          <a:p>
            <a:r>
              <a:rPr lang="kk-KZ" sz="2400" dirty="0" smtClean="0">
                <a:latin typeface="Times New Roman" pitchFamily="18" charset="0"/>
                <a:cs typeface="Times New Roman" pitchFamily="18" charset="0"/>
                <a:hlinkClick r:id="rId2" action="ppaction://hlinksldjump"/>
              </a:rPr>
              <a:t>4 тақырып. Суды тазартудың мембраналық әдістері.</a:t>
            </a:r>
            <a:endParaRPr lang="ru-RU" sz="2400" dirty="0">
              <a:latin typeface="Times New Roman" pitchFamily="18" charset="0"/>
              <a:cs typeface="Times New Roman" pitchFamily="18" charset="0"/>
            </a:endParaRPr>
          </a:p>
        </p:txBody>
      </p:sp>
      <p:sp>
        <p:nvSpPr>
          <p:cNvPr id="18" name="Прямоугольник 17"/>
          <p:cNvSpPr/>
          <p:nvPr/>
        </p:nvSpPr>
        <p:spPr>
          <a:xfrm>
            <a:off x="725503" y="3738339"/>
            <a:ext cx="4900380" cy="461665"/>
          </a:xfrm>
          <a:prstGeom prst="rect">
            <a:avLst/>
          </a:prstGeom>
        </p:spPr>
        <p:txBody>
          <a:bodyPr wrap="none">
            <a:spAutoFit/>
          </a:bodyPr>
          <a:lstStyle/>
          <a:p>
            <a:r>
              <a:rPr lang="kk-KZ" sz="2400" dirty="0" smtClean="0">
                <a:latin typeface="Times New Roman" pitchFamily="18" charset="0"/>
                <a:cs typeface="Times New Roman" pitchFamily="18" charset="0"/>
                <a:hlinkClick r:id="rId3" action="ppaction://hlinksldjump"/>
              </a:rPr>
              <a:t>5 тақырып. Суды газдардан тазарту. </a:t>
            </a:r>
            <a:endParaRPr lang="ru-RU" sz="2400" dirty="0">
              <a:latin typeface="Times New Roman" pitchFamily="18" charset="0"/>
              <a:cs typeface="Times New Roman" pitchFamily="18" charset="0"/>
            </a:endParaRPr>
          </a:p>
        </p:txBody>
      </p:sp>
      <p:sp>
        <p:nvSpPr>
          <p:cNvPr id="19" name="Прямоугольник 18"/>
          <p:cNvSpPr/>
          <p:nvPr/>
        </p:nvSpPr>
        <p:spPr>
          <a:xfrm>
            <a:off x="683568" y="1167135"/>
            <a:ext cx="8136904" cy="461665"/>
          </a:xfrm>
          <a:prstGeom prst="rect">
            <a:avLst/>
          </a:prstGeom>
        </p:spPr>
        <p:txBody>
          <a:bodyPr wrap="square">
            <a:spAutoFit/>
          </a:bodyPr>
          <a:lstStyle/>
          <a:p>
            <a:r>
              <a:rPr lang="kk-KZ" sz="2400" dirty="0" smtClean="0">
                <a:latin typeface="Times New Roman" pitchFamily="18" charset="0"/>
                <a:cs typeface="Times New Roman" pitchFamily="18" charset="0"/>
                <a:hlinkClick r:id="rId4" action="ppaction://hlinksldjump"/>
              </a:rPr>
              <a:t>1 тақырып. Кіріспе. Жылуэнергетикада суды қолдану.</a:t>
            </a:r>
            <a:endParaRPr lang="ru-RU" sz="2400" dirty="0">
              <a:latin typeface="Times New Roman" pitchFamily="18" charset="0"/>
              <a:cs typeface="Times New Roman" pitchFamily="18" charset="0"/>
            </a:endParaRPr>
          </a:p>
        </p:txBody>
      </p:sp>
      <p:sp>
        <p:nvSpPr>
          <p:cNvPr id="20" name="Прямоугольник 19"/>
          <p:cNvSpPr/>
          <p:nvPr/>
        </p:nvSpPr>
        <p:spPr>
          <a:xfrm>
            <a:off x="683568" y="1815207"/>
            <a:ext cx="4942315" cy="461665"/>
          </a:xfrm>
          <a:prstGeom prst="rect">
            <a:avLst/>
          </a:prstGeom>
        </p:spPr>
        <p:txBody>
          <a:bodyPr wrap="none">
            <a:spAutoFit/>
          </a:bodyPr>
          <a:lstStyle/>
          <a:p>
            <a:r>
              <a:rPr lang="kk-KZ" sz="2400" dirty="0" smtClean="0">
                <a:latin typeface="Times New Roman" pitchFamily="18" charset="0"/>
                <a:cs typeface="Times New Roman" pitchFamily="18" charset="0"/>
                <a:hlinkClick r:id="rId5" action="ppaction://hlinksldjump"/>
              </a:rPr>
              <a:t>2 тақырып. Суды алдын-ала тазарту.</a:t>
            </a:r>
            <a:endParaRPr lang="ru-RU" sz="2400" dirty="0">
              <a:latin typeface="Times New Roman" pitchFamily="18" charset="0"/>
              <a:cs typeface="Times New Roman" pitchFamily="18" charset="0"/>
            </a:endParaRPr>
          </a:p>
        </p:txBody>
      </p:sp>
      <p:sp>
        <p:nvSpPr>
          <p:cNvPr id="21" name="Прямоугольник 20"/>
          <p:cNvSpPr/>
          <p:nvPr/>
        </p:nvSpPr>
        <p:spPr>
          <a:xfrm>
            <a:off x="683568" y="2420888"/>
            <a:ext cx="6920164" cy="461665"/>
          </a:xfrm>
          <a:prstGeom prst="rect">
            <a:avLst/>
          </a:prstGeom>
        </p:spPr>
        <p:txBody>
          <a:bodyPr wrap="none">
            <a:spAutoFit/>
          </a:bodyPr>
          <a:lstStyle/>
          <a:p>
            <a:r>
              <a:rPr lang="kk-KZ" sz="2400" dirty="0" smtClean="0">
                <a:latin typeface="Times New Roman" pitchFamily="18" charset="0"/>
                <a:cs typeface="Times New Roman" pitchFamily="18" charset="0"/>
                <a:hlinkClick r:id="rId6" action="ppaction://hlinksldjump"/>
              </a:rPr>
              <a:t>3 тақырып. Ионды алмасу әдісі арқылы суды өндеу.</a:t>
            </a:r>
            <a:endParaRPr lang="ru-RU" sz="2400" dirty="0">
              <a:latin typeface="Times New Roman" pitchFamily="18" charset="0"/>
              <a:cs typeface="Times New Roman" pitchFamily="18" charset="0"/>
            </a:endParaRPr>
          </a:p>
        </p:txBody>
      </p:sp>
      <p:sp>
        <p:nvSpPr>
          <p:cNvPr id="22" name="Прямоугольник 21"/>
          <p:cNvSpPr/>
          <p:nvPr/>
        </p:nvSpPr>
        <p:spPr>
          <a:xfrm>
            <a:off x="683568" y="4293096"/>
            <a:ext cx="7992888" cy="461665"/>
          </a:xfrm>
          <a:prstGeom prst="rect">
            <a:avLst/>
          </a:prstGeom>
        </p:spPr>
        <p:txBody>
          <a:bodyPr wrap="square">
            <a:spAutoFit/>
          </a:bodyPr>
          <a:lstStyle/>
          <a:p>
            <a:r>
              <a:rPr lang="kk-KZ" sz="2400" dirty="0" smtClean="0">
                <a:latin typeface="Times New Roman" pitchFamily="18" charset="0"/>
                <a:cs typeface="Times New Roman" pitchFamily="18" charset="0"/>
                <a:hlinkClick r:id="rId7" action="ppaction://hlinksldjump"/>
              </a:rPr>
              <a:t>6 тақырып. Суытылған және айналымдағы суды өңдеу. </a:t>
            </a:r>
            <a:endParaRPr lang="ru-RU" sz="2400" dirty="0">
              <a:latin typeface="Times New Roman" pitchFamily="18" charset="0"/>
              <a:cs typeface="Times New Roman" pitchFamily="18" charset="0"/>
            </a:endParaRPr>
          </a:p>
        </p:txBody>
      </p:sp>
      <p:sp>
        <p:nvSpPr>
          <p:cNvPr id="23" name="Прямоугольник 22"/>
          <p:cNvSpPr/>
          <p:nvPr/>
        </p:nvSpPr>
        <p:spPr>
          <a:xfrm>
            <a:off x="683568" y="4941168"/>
            <a:ext cx="7992888" cy="461665"/>
          </a:xfrm>
          <a:prstGeom prst="rect">
            <a:avLst/>
          </a:prstGeom>
        </p:spPr>
        <p:txBody>
          <a:bodyPr wrap="square">
            <a:spAutoFit/>
          </a:bodyPr>
          <a:lstStyle/>
          <a:p>
            <a:r>
              <a:rPr lang="kk-KZ" sz="2400" dirty="0" smtClean="0">
                <a:latin typeface="Times New Roman" pitchFamily="18" charset="0"/>
                <a:cs typeface="Times New Roman" pitchFamily="18" charset="0"/>
                <a:hlinkClick r:id="rId8" action="ppaction://hlinksldjump"/>
              </a:rPr>
              <a:t>7 тақырып. Суды термикалық тұзсыздандыру. </a:t>
            </a:r>
            <a:endParaRPr lang="ru-RU" sz="2400" dirty="0">
              <a:latin typeface="Times New Roman" pitchFamily="18" charset="0"/>
              <a:cs typeface="Times New Roman" pitchFamily="18" charset="0"/>
            </a:endParaRPr>
          </a:p>
        </p:txBody>
      </p:sp>
      <p:sp>
        <p:nvSpPr>
          <p:cNvPr id="24" name="Прямоугольник 23"/>
          <p:cNvSpPr/>
          <p:nvPr/>
        </p:nvSpPr>
        <p:spPr>
          <a:xfrm>
            <a:off x="683568" y="5373216"/>
            <a:ext cx="8388424" cy="1200329"/>
          </a:xfrm>
          <a:prstGeom prst="rect">
            <a:avLst/>
          </a:prstGeom>
        </p:spPr>
        <p:txBody>
          <a:bodyPr wrap="square">
            <a:spAutoFit/>
          </a:bodyPr>
          <a:lstStyle/>
          <a:p>
            <a:pPr>
              <a:lnSpc>
                <a:spcPct val="150000"/>
              </a:lnSpc>
            </a:pPr>
            <a:r>
              <a:rPr lang="kk-KZ" sz="2400" dirty="0" smtClean="0">
                <a:latin typeface="Times New Roman" pitchFamily="18" charset="0"/>
                <a:cs typeface="Times New Roman" pitchFamily="18" charset="0"/>
                <a:hlinkClick r:id="rId9" action="ppaction://hlinksldjump"/>
              </a:rPr>
              <a:t>8 тақырып. Электр станциялардағы су ағындары және оларды майсыздандыру технологиялары.</a:t>
            </a:r>
            <a:endParaRPr lang="ru-RU" sz="2400" dirty="0">
              <a:latin typeface="Times New Roman" pitchFamily="18" charset="0"/>
              <a:cs typeface="Times New Roman" pitchFamily="18" charset="0"/>
            </a:endParaRPr>
          </a:p>
        </p:txBody>
      </p:sp>
      <p:grpSp>
        <p:nvGrpSpPr>
          <p:cNvPr id="25" name="Group 11"/>
          <p:cNvGrpSpPr>
            <a:grpSpLocks/>
          </p:cNvGrpSpPr>
          <p:nvPr/>
        </p:nvGrpSpPr>
        <p:grpSpPr bwMode="auto">
          <a:xfrm>
            <a:off x="323528" y="1895872"/>
            <a:ext cx="360040" cy="381000"/>
            <a:chOff x="2078" y="1680"/>
            <a:chExt cx="1615" cy="1615"/>
          </a:xfrm>
        </p:grpSpPr>
        <p:sp>
          <p:nvSpPr>
            <p:cNvPr id="26"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7"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8"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9"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30"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31"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32" name="Group 11"/>
          <p:cNvGrpSpPr>
            <a:grpSpLocks/>
          </p:cNvGrpSpPr>
          <p:nvPr/>
        </p:nvGrpSpPr>
        <p:grpSpPr bwMode="auto">
          <a:xfrm>
            <a:off x="323528" y="2492896"/>
            <a:ext cx="381000" cy="360040"/>
            <a:chOff x="2078" y="1680"/>
            <a:chExt cx="1615" cy="1615"/>
          </a:xfrm>
        </p:grpSpPr>
        <p:sp>
          <p:nvSpPr>
            <p:cNvPr id="33"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34"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35"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36"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37"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38"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39" name="Group 11"/>
          <p:cNvGrpSpPr>
            <a:grpSpLocks/>
          </p:cNvGrpSpPr>
          <p:nvPr/>
        </p:nvGrpSpPr>
        <p:grpSpPr bwMode="auto">
          <a:xfrm>
            <a:off x="323528" y="3140968"/>
            <a:ext cx="381000" cy="360040"/>
            <a:chOff x="2078" y="1680"/>
            <a:chExt cx="1615" cy="1615"/>
          </a:xfrm>
        </p:grpSpPr>
        <p:sp>
          <p:nvSpPr>
            <p:cNvPr id="40"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41"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42"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43"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44"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45"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46" name="Group 11"/>
          <p:cNvGrpSpPr>
            <a:grpSpLocks/>
          </p:cNvGrpSpPr>
          <p:nvPr/>
        </p:nvGrpSpPr>
        <p:grpSpPr bwMode="auto">
          <a:xfrm>
            <a:off x="323528" y="3789040"/>
            <a:ext cx="381000" cy="360040"/>
            <a:chOff x="2078" y="1680"/>
            <a:chExt cx="1615" cy="1615"/>
          </a:xfrm>
        </p:grpSpPr>
        <p:sp>
          <p:nvSpPr>
            <p:cNvPr id="47"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48"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49"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50"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51"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52"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53" name="Group 11"/>
          <p:cNvGrpSpPr>
            <a:grpSpLocks/>
          </p:cNvGrpSpPr>
          <p:nvPr/>
        </p:nvGrpSpPr>
        <p:grpSpPr bwMode="auto">
          <a:xfrm>
            <a:off x="323528" y="4365104"/>
            <a:ext cx="381000" cy="360040"/>
            <a:chOff x="2078" y="1680"/>
            <a:chExt cx="1615" cy="1615"/>
          </a:xfrm>
        </p:grpSpPr>
        <p:sp>
          <p:nvSpPr>
            <p:cNvPr id="5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5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5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5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5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59"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60" name="Group 11"/>
          <p:cNvGrpSpPr>
            <a:grpSpLocks/>
          </p:cNvGrpSpPr>
          <p:nvPr/>
        </p:nvGrpSpPr>
        <p:grpSpPr bwMode="auto">
          <a:xfrm>
            <a:off x="323528" y="5013176"/>
            <a:ext cx="381000" cy="360040"/>
            <a:chOff x="2078" y="1680"/>
            <a:chExt cx="1615" cy="1615"/>
          </a:xfrm>
        </p:grpSpPr>
        <p:sp>
          <p:nvSpPr>
            <p:cNvPr id="6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6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6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6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6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67" name="Group 11"/>
          <p:cNvGrpSpPr>
            <a:grpSpLocks/>
          </p:cNvGrpSpPr>
          <p:nvPr/>
        </p:nvGrpSpPr>
        <p:grpSpPr bwMode="auto">
          <a:xfrm>
            <a:off x="323528" y="5589240"/>
            <a:ext cx="381000" cy="360040"/>
            <a:chOff x="2078" y="1680"/>
            <a:chExt cx="1615" cy="1615"/>
          </a:xfrm>
        </p:grpSpPr>
        <p:sp>
          <p:nvSpPr>
            <p:cNvPr id="6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7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7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7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764704"/>
            <a:ext cx="7646067" cy="461665"/>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r>
              <a:rPr lang="kk-KZ" sz="2200" b="1" i="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2400" b="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Суды алдын-ала </a:t>
            </a:r>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тазарту </a:t>
            </a:r>
            <a:r>
              <a:rPr lang="kk-KZ" sz="2400" b="1" dirty="0">
                <a:solidFill>
                  <a:srgbClr val="000066"/>
                </a:solidFill>
                <a:latin typeface="Times New Roman" pitchFamily="18" charset="0"/>
                <a:cs typeface="Times New Roman" pitchFamily="18" charset="0"/>
              </a:rPr>
              <a:t>тақырыбы бойынша сұрақ </a:t>
            </a:r>
            <a:endParaRPr lang="ru-RU" sz="2400" b="1" dirty="0">
              <a:solidFill>
                <a:srgbClr val="000066"/>
              </a:solidFill>
            </a:endParaRPr>
          </a:p>
        </p:txBody>
      </p:sp>
      <p:grpSp>
        <p:nvGrpSpPr>
          <p:cNvPr id="3" name="Group 11"/>
          <p:cNvGrpSpPr>
            <a:grpSpLocks/>
          </p:cNvGrpSpPr>
          <p:nvPr/>
        </p:nvGrpSpPr>
        <p:grpSpPr bwMode="auto">
          <a:xfrm>
            <a:off x="539552" y="2759968"/>
            <a:ext cx="288032" cy="308992"/>
            <a:chOff x="2078" y="1680"/>
            <a:chExt cx="1615" cy="1615"/>
          </a:xfrm>
        </p:grpSpPr>
        <p:sp>
          <p:nvSpPr>
            <p:cNvPr id="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9"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0" name="Group 11"/>
          <p:cNvGrpSpPr>
            <a:grpSpLocks/>
          </p:cNvGrpSpPr>
          <p:nvPr/>
        </p:nvGrpSpPr>
        <p:grpSpPr bwMode="auto">
          <a:xfrm>
            <a:off x="539552" y="3552056"/>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7" name="Group 11"/>
          <p:cNvGrpSpPr>
            <a:grpSpLocks/>
          </p:cNvGrpSpPr>
          <p:nvPr/>
        </p:nvGrpSpPr>
        <p:grpSpPr bwMode="auto">
          <a:xfrm>
            <a:off x="539552" y="4344144"/>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4" name="Прямоугольник 23"/>
          <p:cNvSpPr/>
          <p:nvPr/>
        </p:nvSpPr>
        <p:spPr>
          <a:xfrm>
            <a:off x="202805" y="1412776"/>
            <a:ext cx="8689675" cy="830997"/>
          </a:xfrm>
          <a:prstGeom prst="rect">
            <a:avLst/>
          </a:prstGeom>
        </p:spPr>
        <p:txBody>
          <a:bodyPr wrap="square">
            <a:spAutoFit/>
          </a:bodyPr>
          <a:lstStyle/>
          <a:p>
            <a:pPr indent="288000" algn="just"/>
            <a:r>
              <a:rPr lang="kk-KZ" sz="2400" dirty="0">
                <a:latin typeface="Times New Roman" panose="02020603050405020304" pitchFamily="18" charset="0"/>
                <a:cs typeface="Times New Roman" panose="02020603050405020304" pitchFamily="18" charset="0"/>
              </a:rPr>
              <a:t>Коллоидтық қоспалардың коагулирленуіне әкелетін реагенттермен суды өңдейтін технологиялық үрдісті </a:t>
            </a:r>
            <a:r>
              <a:rPr lang="kk-KZ" sz="2400" dirty="0" smtClean="0">
                <a:latin typeface="Times New Roman" panose="02020603050405020304" pitchFamily="18" charset="0"/>
                <a:cs typeface="Times New Roman" panose="02020603050405020304" pitchFamily="18" charset="0"/>
              </a:rPr>
              <a:t>атаңдар? </a:t>
            </a:r>
            <a:endParaRPr lang="ru-RU" sz="2400" dirty="0"/>
          </a:p>
        </p:txBody>
      </p:sp>
      <p:sp>
        <p:nvSpPr>
          <p:cNvPr id="25" name="Прямоугольник 24"/>
          <p:cNvSpPr/>
          <p:nvPr/>
        </p:nvSpPr>
        <p:spPr>
          <a:xfrm>
            <a:off x="1259632" y="4263479"/>
            <a:ext cx="1959960"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400" dirty="0" smtClean="0">
                <a:solidFill>
                  <a:prstClr val="black"/>
                </a:solidFill>
                <a:latin typeface="Times New Roman" panose="02020603050405020304" pitchFamily="18" charset="0"/>
                <a:cs typeface="Times New Roman" panose="02020603050405020304" pitchFamily="18" charset="0"/>
                <a:hlinkClick r:id="rId2" action="ppaction://hlinksldjump"/>
              </a:rPr>
              <a:t>Коагулирлеу. </a:t>
            </a:r>
            <a:endParaRPr lang="ru-RU" dirty="0"/>
          </a:p>
        </p:txBody>
      </p:sp>
      <p:sp>
        <p:nvSpPr>
          <p:cNvPr id="26" name="Прямоугольник 25">
            <a:hlinkClick r:id="rId3" action="ppaction://hlinksldjump"/>
          </p:cNvPr>
          <p:cNvSpPr/>
          <p:nvPr/>
        </p:nvSpPr>
        <p:spPr>
          <a:xfrm>
            <a:off x="1259632" y="2632296"/>
            <a:ext cx="1305614"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3" action="ppaction://hlinksldjump"/>
              </a:rPr>
              <a:t>Ізбестеу.</a:t>
            </a:r>
            <a:endParaRPr lang="ru-RU" sz="24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263180" y="3471391"/>
            <a:ext cx="1436612"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4" action="ppaction://hlinksldjump"/>
              </a:rPr>
              <a:t>Сүзгілеу.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28892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908720"/>
            <a:ext cx="7848872" cy="1107996"/>
          </a:xfrm>
          <a:prstGeom prst="rect">
            <a:avLst/>
          </a:prstGeom>
        </p:spPr>
        <p:txBody>
          <a:bodyPr wrap="square">
            <a:spAutoFit/>
          </a:bodyPr>
          <a:lstStyle/>
          <a:p>
            <a:pPr algn="just"/>
            <a:r>
              <a:rPr lang="kk-KZ" sz="2200" dirty="0">
                <a:latin typeface="Times New Roman" panose="02020603050405020304" pitchFamily="18" charset="0"/>
                <a:cs typeface="Times New Roman" panose="02020603050405020304" pitchFamily="18" charset="0"/>
              </a:rPr>
              <a:t>Коллоидтық қоспалардың коагулирленуіне әкелетін реагенттермен суды өңдейтін технологиялық үрдісті </a:t>
            </a:r>
            <a:r>
              <a:rPr lang="kk-KZ" sz="2200" b="1" i="1" dirty="0">
                <a:latin typeface="Times New Roman" panose="02020603050405020304" pitchFamily="18" charset="0"/>
                <a:cs typeface="Times New Roman" panose="02020603050405020304" pitchFamily="18" charset="0"/>
              </a:rPr>
              <a:t>коагулирлеу</a:t>
            </a:r>
            <a:r>
              <a:rPr lang="kk-KZ" sz="2200" dirty="0">
                <a:latin typeface="Times New Roman" panose="02020603050405020304" pitchFamily="18" charset="0"/>
                <a:cs typeface="Times New Roman" panose="02020603050405020304" pitchFamily="18" charset="0"/>
              </a:rPr>
              <a:t> деп атайды.</a:t>
            </a:r>
            <a:endParaRPr lang="ru-RU" sz="2200" dirty="0"/>
          </a:p>
        </p:txBody>
      </p:sp>
    </p:spTree>
    <p:extLst>
      <p:ext uri="{BB962C8B-B14F-4D97-AF65-F5344CB8AC3E}">
        <p14:creationId xmlns:p14="http://schemas.microsoft.com/office/powerpoint/2010/main" xmlns="" val="2781386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78489" y="385500"/>
            <a:ext cx="8737200"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ctr" fontAlgn="base">
              <a:spcBef>
                <a:spcPct val="0"/>
              </a:spcBef>
              <a:spcAft>
                <a:spcPct val="0"/>
              </a:spcAf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3 тақырып. </a:t>
            </a:r>
            <a:r>
              <a:rPr lang="kk-KZ" sz="2800" b="1" i="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Ионды </a:t>
            </a:r>
            <a:r>
              <a:rPr lang="kk-KZ" sz="2800" b="1" i="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алмасу әдісі арқылы суды өндеу</a:t>
            </a:r>
            <a:endParaRPr lang="kk-KZ" sz="4400" i="1" dirty="0">
              <a:solidFill>
                <a:srgbClr val="000066"/>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018696" y="1826615"/>
            <a:ext cx="693768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kk-KZ" sz="2400" dirty="0" smtClean="0">
                <a:latin typeface="Times New Roman" panose="02020603050405020304" pitchFamily="18" charset="0"/>
                <a:cs typeface="Times New Roman" panose="02020603050405020304" pitchFamily="18" charset="0"/>
                <a:hlinkClick r:id="rId2" action="ppaction://hlinksldjump"/>
              </a:rPr>
              <a:t>Иониттер </a:t>
            </a:r>
            <a:r>
              <a:rPr lang="kk-KZ" sz="2400" dirty="0">
                <a:latin typeface="Times New Roman" panose="02020603050405020304" pitchFamily="18" charset="0"/>
                <a:cs typeface="Times New Roman" panose="02020603050405020304" pitchFamily="18" charset="0"/>
                <a:hlinkClick r:id="rId2" action="ppaction://hlinksldjump"/>
              </a:rPr>
              <a:t>мен ионалмасу процестері туралы жалпы мағлұматтар.</a:t>
            </a:r>
            <a:r>
              <a:rPr lang="kk-KZ" sz="2400" b="1" i="1" dirty="0">
                <a:latin typeface="Times New Roman" panose="02020603050405020304" pitchFamily="18" charset="0"/>
                <a:cs typeface="Times New Roman" panose="02020603050405020304" pitchFamily="18" charset="0"/>
                <a:hlinkClick r:id="rId2" action="ppaction://hlinksldjump"/>
              </a:rPr>
              <a:t> </a:t>
            </a:r>
            <a:endParaRPr lang="ru-RU" sz="2400" dirty="0">
              <a:latin typeface="Times New Roman" panose="02020603050405020304" pitchFamily="18" charset="0"/>
              <a:cs typeface="Times New Roman" panose="02020603050405020304" pitchFamily="18" charset="0"/>
            </a:endParaRPr>
          </a:p>
        </p:txBody>
      </p:sp>
      <p:grpSp>
        <p:nvGrpSpPr>
          <p:cNvPr id="5" name="Group 11"/>
          <p:cNvGrpSpPr>
            <a:grpSpLocks/>
          </p:cNvGrpSpPr>
          <p:nvPr/>
        </p:nvGrpSpPr>
        <p:grpSpPr bwMode="auto">
          <a:xfrm>
            <a:off x="539552" y="1962776"/>
            <a:ext cx="288032" cy="308992"/>
            <a:chOff x="2078" y="1680"/>
            <a:chExt cx="1615" cy="1615"/>
          </a:xfrm>
        </p:grpSpPr>
        <p:sp>
          <p:nvSpPr>
            <p:cNvPr id="6"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7"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8"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9"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10"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11"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19" name="Group 11"/>
          <p:cNvGrpSpPr>
            <a:grpSpLocks/>
          </p:cNvGrpSpPr>
          <p:nvPr/>
        </p:nvGrpSpPr>
        <p:grpSpPr bwMode="auto">
          <a:xfrm>
            <a:off x="539552" y="3192016"/>
            <a:ext cx="288032" cy="308992"/>
            <a:chOff x="2078" y="1680"/>
            <a:chExt cx="1615" cy="1615"/>
          </a:xfrm>
        </p:grpSpPr>
        <p:sp>
          <p:nvSpPr>
            <p:cNvPr id="20"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1"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2"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23"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24"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25"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26" name="Group 11"/>
          <p:cNvGrpSpPr>
            <a:grpSpLocks/>
          </p:cNvGrpSpPr>
          <p:nvPr/>
        </p:nvGrpSpPr>
        <p:grpSpPr bwMode="auto">
          <a:xfrm>
            <a:off x="539552" y="4056112"/>
            <a:ext cx="288032" cy="308992"/>
            <a:chOff x="2078" y="1680"/>
            <a:chExt cx="1615" cy="1615"/>
          </a:xfrm>
        </p:grpSpPr>
        <p:sp>
          <p:nvSpPr>
            <p:cNvPr id="27"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8"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9"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30"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31"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32"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33" name="Group 11"/>
          <p:cNvGrpSpPr>
            <a:grpSpLocks/>
          </p:cNvGrpSpPr>
          <p:nvPr/>
        </p:nvGrpSpPr>
        <p:grpSpPr bwMode="auto">
          <a:xfrm>
            <a:off x="539552" y="4869160"/>
            <a:ext cx="288032" cy="339891"/>
            <a:chOff x="2078" y="1680"/>
            <a:chExt cx="1615" cy="1615"/>
          </a:xfrm>
        </p:grpSpPr>
        <p:sp>
          <p:nvSpPr>
            <p:cNvPr id="34"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35"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36"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37"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38"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39"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sp>
        <p:nvSpPr>
          <p:cNvPr id="40" name="Прямоугольник 39"/>
          <p:cNvSpPr/>
          <p:nvPr/>
        </p:nvSpPr>
        <p:spPr>
          <a:xfrm>
            <a:off x="1043608" y="4839543"/>
            <a:ext cx="166162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kk-KZ" sz="2400" dirty="0" smtClean="0">
                <a:latin typeface="Times New Roman" panose="02020603050405020304" pitchFamily="18" charset="0"/>
                <a:cs typeface="Times New Roman" panose="02020603050405020304" pitchFamily="18" charset="0"/>
                <a:hlinkClick r:id="rId3" action="ppaction://hlinksldjump"/>
              </a:rPr>
              <a:t>Аниндау</a:t>
            </a:r>
            <a:r>
              <a:rPr lang="kk-KZ" sz="2400" dirty="0">
                <a:latin typeface="Times New Roman" panose="02020603050405020304" pitchFamily="18" charset="0"/>
                <a:cs typeface="Times New Roman" panose="02020603050405020304" pitchFamily="18" charset="0"/>
                <a:hlinkClick r:id="rId3" action="ppaction://hlinksldjump"/>
              </a:rPr>
              <a:t>.</a:t>
            </a:r>
            <a:endParaRPr lang="ru-RU" sz="2400" dirty="0">
              <a:latin typeface="Times New Roman" panose="02020603050405020304" pitchFamily="18" charset="0"/>
              <a:cs typeface="Times New Roman" panose="02020603050405020304" pitchFamily="18" charset="0"/>
            </a:endParaRPr>
          </a:p>
        </p:txBody>
      </p:sp>
      <p:sp>
        <p:nvSpPr>
          <p:cNvPr id="41" name="Прямоугольник 40"/>
          <p:cNvSpPr/>
          <p:nvPr/>
        </p:nvSpPr>
        <p:spPr>
          <a:xfrm>
            <a:off x="1043608" y="3111351"/>
            <a:ext cx="6702712"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Иониттредің технологиялық қасиеттері </a:t>
            </a:r>
            <a:r>
              <a:rPr lang="kk-KZ" sz="2400" dirty="0" smtClean="0">
                <a:solidFill>
                  <a:prstClr val="black"/>
                </a:solidFill>
                <a:latin typeface="Times New Roman" panose="02020603050405020304" pitchFamily="18" charset="0"/>
                <a:cs typeface="Times New Roman" panose="02020603050405020304" pitchFamily="18" charset="0"/>
                <a:hlinkClick r:id="rId4" action="ppaction://hlinksldjump"/>
              </a:rPr>
              <a:t>.</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42" name="Прямоугольник 41"/>
          <p:cNvSpPr/>
          <p:nvPr/>
        </p:nvSpPr>
        <p:spPr>
          <a:xfrm>
            <a:off x="1043608" y="4047455"/>
            <a:ext cx="1636089"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5" action="ppaction://hlinksldjump"/>
              </a:rPr>
              <a:t>Катиондау.</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43" name="Прямоугольник 42"/>
          <p:cNvSpPr/>
          <p:nvPr/>
        </p:nvSpPr>
        <p:spPr>
          <a:xfrm>
            <a:off x="1259632" y="1167135"/>
            <a:ext cx="3904729" cy="461665"/>
          </a:xfrm>
          <a:prstGeom prst="rect">
            <a:avLst/>
          </a:prstGeom>
        </p:spPr>
        <p:txBody>
          <a:bodyPr wrap="square">
            <a:spAutoFit/>
          </a:bodyPr>
          <a:lstStyle/>
          <a:p>
            <a:pPr lvl="0"/>
            <a:r>
              <a:rPr lang="kk-KZ" sz="2400" b="1" i="1" dirty="0">
                <a:solidFill>
                  <a:prstClr val="black"/>
                </a:solidFill>
                <a:latin typeface="Times New Roman" panose="02020603050405020304" pitchFamily="18" charset="0"/>
                <a:cs typeface="Times New Roman" panose="02020603050405020304" pitchFamily="18" charset="0"/>
              </a:rPr>
              <a:t>Дәріс жоспары:</a:t>
            </a:r>
            <a:endParaRPr lang="ru-RU"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574920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467544" y="520224"/>
            <a:ext cx="8280920" cy="89255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kk-KZ" sz="2600" b="1" i="1" dirty="0">
                <a:solidFill>
                  <a:srgbClr val="002060"/>
                </a:solidFill>
                <a:latin typeface="Times New Roman" panose="02020603050405020304" pitchFamily="18" charset="0"/>
                <a:cs typeface="Times New Roman" panose="02020603050405020304" pitchFamily="18" charset="0"/>
              </a:rPr>
              <a:t>Иониттер мен ионалмасу процестері туралы жалпы </a:t>
            </a:r>
            <a:r>
              <a:rPr lang="kk-KZ" sz="2600" b="1" i="1" dirty="0" smtClean="0">
                <a:solidFill>
                  <a:srgbClr val="002060"/>
                </a:solidFill>
                <a:latin typeface="Times New Roman" panose="02020603050405020304" pitchFamily="18" charset="0"/>
                <a:cs typeface="Times New Roman" panose="02020603050405020304" pitchFamily="18" charset="0"/>
              </a:rPr>
              <a:t>мағлұматтар</a:t>
            </a:r>
            <a:endParaRPr lang="ru-RU" sz="2600" dirty="0">
              <a:solidFill>
                <a:srgbClr val="002060"/>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276079" y="1600919"/>
            <a:ext cx="8568952" cy="4924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Ион алмастыру әдісімен суды өңдеу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ион алмастырушы материал</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және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ионит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деп аталатын суда мүлдем ерімейтін заттардың қабілетіне негізделген. Бұл үшін өңдеу суын ионтпен толтырылғана сүзгі арқылы өткізеді. Ионит дән</a:t>
            </a:r>
            <a:r>
              <a:rPr lang="ru-RU" altLang="ru-RU" sz="2200" dirty="0" err="1" smtClean="0">
                <a:latin typeface="Times New Roman" panose="02020603050405020304" pitchFamily="18" charset="0"/>
                <a:ea typeface="Times New Roman" panose="02020603050405020304" pitchFamily="18" charset="0"/>
                <a:cs typeface="Times New Roman" panose="02020603050405020304" pitchFamily="18" charset="0"/>
              </a:rPr>
              <a:t>д</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елерінің арасынан өткен соң өнделетін су еріген электролиттері бар иониттің иондарының эквивалентті санымен ауыстырады, осының нәтижесінде сүзілген су сияқты, иониттің құрамы да өзгереді.</a:t>
            </a:r>
            <a:endPar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Ион алмасу әдісімен суды өңдеу нәтижесінде катион алмасуы жүрсе </a:t>
            </a:r>
            <a:r>
              <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катиондау </a:t>
            </a:r>
            <a:r>
              <a:rPr kumimoji="0" lang="kk-KZ" altLang="ru-RU" sz="220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деп, анинонның алмасуы жүрсе </a:t>
            </a:r>
            <a:r>
              <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аниондау</a:t>
            </a:r>
            <a:r>
              <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altLang="ru-RU" sz="220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деп аталады.</a:t>
            </a:r>
            <a:r>
              <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indent="288925" algn="just" eaLnBrk="0" fontAlgn="base" hangingPunct="0">
              <a:spcBef>
                <a:spcPct val="0"/>
              </a:spcBef>
              <a:spcAft>
                <a:spcPct val="0"/>
              </a:spcAft>
            </a:pPr>
            <a:r>
              <a:rPr lang="kk-KZ" sz="2200" dirty="0" smtClean="0">
                <a:latin typeface="Times New Roman" panose="02020603050405020304" pitchFamily="18" charset="0"/>
                <a:cs typeface="Times New Roman" panose="02020603050405020304" pitchFamily="18" charset="0"/>
              </a:rPr>
              <a:t>Ионитті </a:t>
            </a:r>
            <a:r>
              <a:rPr lang="kk-KZ" sz="2200" dirty="0">
                <a:latin typeface="Times New Roman" panose="02020603050405020304" pitchFamily="18" charset="0"/>
                <a:cs typeface="Times New Roman" panose="02020603050405020304" pitchFamily="18" charset="0"/>
              </a:rPr>
              <a:t>сүзгілердің жұмысы циклының ұзақтылығы, иониттің алмасу сиымдылығымен, яғни ион алмасу қасиетіне байланысты болады. </a:t>
            </a:r>
            <a:endParaRPr lang="ru-RU" sz="2200" dirty="0">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917035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899592" y="260648"/>
            <a:ext cx="7632848" cy="492443"/>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altLang="ru-RU" sz="2600" b="1" i="1" u="none" strike="noStrike" cap="none" normalizeH="0" baseline="0" dirty="0" smtClean="0">
                <a:ln>
                  <a:noFill/>
                </a:ln>
                <a:solidFill>
                  <a:srgbClr val="002060"/>
                </a:solidFill>
                <a:effectLst/>
                <a:latin typeface="Times New Roman" panose="02020603050405020304" pitchFamily="18" charset="0"/>
                <a:ea typeface="Times New Roman" pitchFamily="18" charset="0"/>
                <a:cs typeface="Times New Roman" panose="02020603050405020304" pitchFamily="18" charset="0"/>
              </a:rPr>
              <a:t>Иониттредің технологиялық қасиеттері</a:t>
            </a:r>
            <a:r>
              <a:rPr kumimoji="0" lang="ru-RU" altLang="ru-RU" sz="2600" b="0" i="0" u="none" strike="noStrike" cap="none" normalizeH="0" baseline="0" dirty="0" smtClean="0">
                <a:ln>
                  <a:noFill/>
                </a:ln>
                <a:solidFill>
                  <a:srgbClr val="002060"/>
                </a:solidFill>
                <a:effectLst/>
                <a:latin typeface="Times New Roman" panose="02020603050405020304" pitchFamily="18" charset="0"/>
                <a:cs typeface="Times New Roman" panose="02020603050405020304" pitchFamily="18" charset="0"/>
              </a:rPr>
              <a:t> </a:t>
            </a:r>
          </a:p>
        </p:txBody>
      </p:sp>
      <p:sp>
        <p:nvSpPr>
          <p:cNvPr id="4" name="Rectangle 3"/>
          <p:cNvSpPr>
            <a:spLocks noChangeArrowheads="1"/>
          </p:cNvSpPr>
          <p:nvPr/>
        </p:nvSpPr>
        <p:spPr bwMode="auto">
          <a:xfrm>
            <a:off x="179512" y="1247274"/>
            <a:ext cx="8676456" cy="4832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Иониттер ретінде сульфокөмір және пластикалық массалар (полимерлер) түріне жататын синтетикалық смолаларды қолданады.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Синтетикалық смолалар мыңнан кейде он мыңнан тұратын тұрақты байланысқан атомдардан тұрады. Мұндай молекулалардан тұратын заттарды – зор молекулалы заттар, яғни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алыптар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деп атайды.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lvl="0" algn="just" eaLnBrk="0" hangingPunct="0"/>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Зор молекулалы заттарға жататын иониттер келесі өзгеше қасиеттермен, яғни ісіну, суда ерімеу және ион алмасу реакцияға қабілеттілігімен </a:t>
            </a:r>
            <a:r>
              <a:rPr lang="kk-KZ" altLang="ru-RU" sz="2200" dirty="0" smtClean="0">
                <a:latin typeface="Times New Roman" panose="02020603050405020304" pitchFamily="18" charset="0"/>
                <a:ea typeface="Times New Roman" pitchFamily="18" charset="0"/>
                <a:cs typeface="Times New Roman" panose="02020603050405020304" pitchFamily="18" charset="0"/>
              </a:rPr>
              <a:t>ерекшеленеді.</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Массасы бір иониттің көлем қатынасы ісінген және салмақсыз-құрғақ түрінде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ісіну коэффициенті</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деп аталады, ол сусымалы салмақсыз-құрғақ иониттің тығыздығының ісінген иониттің тығыздығына қатынасына тең, яғни 1м</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массадағы ісінген ионитті құрғатқаннан кейін оның салмақсыз-құрғақ күйіне дейін, яғни</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xmlns="" val="1923616789"/>
              </p:ext>
            </p:extLst>
          </p:nvPr>
        </p:nvGraphicFramePr>
        <p:xfrm>
          <a:off x="4452938" y="5688013"/>
          <a:ext cx="903287" cy="792162"/>
        </p:xfrm>
        <a:graphic>
          <a:graphicData uri="http://schemas.openxmlformats.org/presentationml/2006/ole">
            <p:oleObj spid="_x0000_s76824" name="Формула" r:id="rId3" imgW="520560" imgH="457200" progId="Equation.3">
              <p:embed/>
            </p:oleObj>
          </a:graphicData>
        </a:graphic>
      </p:graphicFrame>
      <p:sp>
        <p:nvSpPr>
          <p:cNvPr id="6" name="Rectangle 4"/>
          <p:cNvSpPr>
            <a:spLocks noChangeArrowheads="1"/>
          </p:cNvSpPr>
          <p:nvPr/>
        </p:nvSpPr>
        <p:spPr bwMode="auto">
          <a:xfrm>
            <a:off x="0" y="9620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sz="1400" b="0" i="0" u="none" strike="noStrike" cap="none" normalizeH="0" baseline="0" smtClean="0">
                <a:ln>
                  <a:noFill/>
                </a:ln>
                <a:solidFill>
                  <a:schemeClr val="tx1"/>
                </a:solidFill>
                <a:effectLst/>
                <a:latin typeface="KZ Times New Roman"/>
                <a:ea typeface="Times New Roman" pitchFamily="18" charset="0"/>
                <a:cs typeface="Times New Roman" pitchFamily="18" charset="0"/>
              </a:rPr>
              <a:t>                                                    </a:t>
            </a:r>
            <a:r>
              <a:rPr kumimoji="0" lang="ru-RU" altLang="ru-RU" sz="800" b="0" i="0" u="none" strike="noStrike" cap="none" normalizeH="0" baseline="0" smtClean="0">
                <a:ln>
                  <a:noFill/>
                </a:ln>
                <a:solidFill>
                  <a:schemeClr val="tx1"/>
                </a:solidFill>
                <a:effectLst/>
                <a:latin typeface="Arial" pitchFamily="34" charset="0"/>
                <a:cs typeface="Arial" pitchFamily="34" charset="0"/>
              </a:rPr>
              <a:t> </a:t>
            </a: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3051526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79512" y="106761"/>
            <a:ext cx="8886236"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kk-KZ" sz="2200" dirty="0" smtClean="0">
                <a:latin typeface="Times New Roman" panose="02020603050405020304" pitchFamily="18" charset="0"/>
                <a:cs typeface="Times New Roman" panose="02020603050405020304" pitchFamily="18" charset="0"/>
              </a:rPr>
              <a:t>       3.1-суретте </a:t>
            </a:r>
            <a:r>
              <a:rPr lang="kk-KZ" sz="2200" dirty="0">
                <a:latin typeface="Times New Roman" panose="02020603050405020304" pitchFamily="18" charset="0"/>
                <a:cs typeface="Times New Roman" panose="02020603050405020304" pitchFamily="18" charset="0"/>
              </a:rPr>
              <a:t>қарапайым түрдегі ионит молекуласының құрылымдық сүлбесі бейнеленген. </a:t>
            </a:r>
            <a:endParaRPr lang="ru-RU" sz="2200" dirty="0">
              <a:latin typeface="Times New Roman" panose="02020603050405020304" pitchFamily="18" charset="0"/>
              <a:cs typeface="Times New Roman" panose="02020603050405020304" pitchFamily="18" charset="0"/>
            </a:endParaRPr>
          </a:p>
        </p:txBody>
      </p:sp>
      <p:sp>
        <p:nvSpPr>
          <p:cNvPr id="5734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7346" name="Object 2"/>
          <p:cNvGraphicFramePr>
            <a:graphicFrameLocks noChangeAspect="1"/>
          </p:cNvGraphicFramePr>
          <p:nvPr>
            <p:extLst>
              <p:ext uri="{D42A27DB-BD31-4B8C-83A1-F6EECF244321}">
                <p14:modId xmlns:p14="http://schemas.microsoft.com/office/powerpoint/2010/main" xmlns="" val="1644502439"/>
              </p:ext>
            </p:extLst>
          </p:nvPr>
        </p:nvGraphicFramePr>
        <p:xfrm>
          <a:off x="1085296" y="1196752"/>
          <a:ext cx="6561571" cy="3528392"/>
        </p:xfrm>
        <a:graphic>
          <a:graphicData uri="http://schemas.openxmlformats.org/presentationml/2006/ole">
            <p:oleObj spid="_x0000_s57380" name="Picture" r:id="rId3" imgW="1527454" imgH="1007653" progId="Word.Picture.8">
              <p:embed/>
            </p:oleObj>
          </a:graphicData>
        </a:graphic>
      </p:graphicFrame>
      <p:sp>
        <p:nvSpPr>
          <p:cNvPr id="57348" name="Rectangle 4"/>
          <p:cNvSpPr>
            <a:spLocks noChangeArrowheads="1"/>
          </p:cNvSpPr>
          <p:nvPr/>
        </p:nvSpPr>
        <p:spPr bwMode="auto">
          <a:xfrm>
            <a:off x="287016" y="4977463"/>
            <a:ext cx="8856984" cy="14157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tabLst>
                <a:tab pos="2009775" algn="l"/>
              </a:tabLst>
            </a:pPr>
            <a:r>
              <a:rPr kumimoji="0" lang="kk-KZ"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3.1</a:t>
            </a:r>
            <a:r>
              <a:rPr kumimoji="0" lang="kk-KZ" i="0" u="none" strike="noStrike" cap="none" normalizeH="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 – </a:t>
            </a:r>
            <a:r>
              <a:rPr kumimoji="0" lang="kk-KZ"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сурет.</a:t>
            </a:r>
            <a:r>
              <a:rPr kumimoji="0" lang="kk-KZ" i="0" u="none" strike="noStrike" cap="none" normalizeH="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 </a:t>
            </a:r>
            <a:r>
              <a:rPr kumimoji="0" lang="kk-KZ"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Ионит молекуласының құрылымдық </a:t>
            </a:r>
            <a:r>
              <a:rPr lang="kk-KZ" dirty="0">
                <a:solidFill>
                  <a:schemeClr val="bg1">
                    <a:lumMod val="10000"/>
                  </a:schemeClr>
                </a:solidFill>
                <a:latin typeface="Times New Roman" panose="02020603050405020304" pitchFamily="18" charset="0"/>
                <a:ea typeface="Times New Roman" pitchFamily="18" charset="0"/>
                <a:cs typeface="Times New Roman" panose="02020603050405020304" pitchFamily="18" charset="0"/>
              </a:rPr>
              <a:t>сүлбесі</a:t>
            </a:r>
            <a:r>
              <a:rPr lang="kk-KZ" dirty="0" smtClean="0">
                <a:solidFill>
                  <a:schemeClr val="bg1">
                    <a:lumMod val="10000"/>
                  </a:schemeClr>
                </a:solidFill>
                <a:latin typeface="Times New Roman" panose="02020603050405020304" pitchFamily="18" charset="0"/>
                <a:ea typeface="Times New Roman" pitchFamily="18" charset="0"/>
                <a:cs typeface="Times New Roman" panose="02020603050405020304" pitchFamily="18" charset="0"/>
              </a:rPr>
              <a:t>.</a:t>
            </a:r>
          </a:p>
          <a:p>
            <a:pPr algn="ctr" fontAlgn="base">
              <a:spcBef>
                <a:spcPct val="0"/>
              </a:spcBef>
              <a:spcAft>
                <a:spcPct val="0"/>
              </a:spcAft>
              <a:tabLst>
                <a:tab pos="2009775" algn="l"/>
              </a:tabLst>
            </a:pPr>
            <a:r>
              <a:rPr lang="kk-KZ" dirty="0" smtClean="0">
                <a:solidFill>
                  <a:schemeClr val="bg1">
                    <a:lumMod val="10000"/>
                  </a:schemeClr>
                </a:solidFill>
                <a:latin typeface="Times New Roman" panose="02020603050405020304" pitchFamily="18" charset="0"/>
                <a:ea typeface="Times New Roman" pitchFamily="18" charset="0"/>
                <a:cs typeface="Times New Roman" panose="02020603050405020304" pitchFamily="18" charset="0"/>
              </a:rPr>
              <a:t> </a:t>
            </a:r>
            <a:r>
              <a:rPr lang="kk-KZ" sz="1600" dirty="0">
                <a:solidFill>
                  <a:schemeClr val="bg1">
                    <a:lumMod val="10000"/>
                  </a:schemeClr>
                </a:solidFill>
                <a:latin typeface="Times New Roman" panose="02020603050405020304" pitchFamily="18" charset="0"/>
                <a:ea typeface="Times New Roman" pitchFamily="18" charset="0"/>
                <a:cs typeface="Times New Roman" panose="02020603050405020304" pitchFamily="18" charset="0"/>
              </a:rPr>
              <a:t>1-иониттің көпатомды қатты қанқасы; 2-қанқамен байланысқан активті топтың  (функционалды топтар) қозғалмайтын иондары; 3-алмасуға қабілетті активті топтардың шектеулі қозғалатын иондар.</a:t>
            </a:r>
            <a:r>
              <a:rPr lang="ru-RU" sz="1600" dirty="0">
                <a:solidFill>
                  <a:schemeClr val="bg1">
                    <a:lumMod val="10000"/>
                  </a:schemeClr>
                </a:solidFill>
                <a:latin typeface="Times New Roman" panose="02020603050405020304" pitchFamily="18" charset="0"/>
                <a:cs typeface="Times New Roman" panose="02020603050405020304" pitchFamily="18" charset="0"/>
              </a:rPr>
              <a:t> </a:t>
            </a:r>
            <a:r>
              <a:rPr lang="kk-KZ" sz="1600" dirty="0">
                <a:solidFill>
                  <a:schemeClr val="bg1">
                    <a:lumMod val="10000"/>
                  </a:schemeClr>
                </a:solidFill>
                <a:latin typeface="Times New Roman" panose="02020603050405020304" pitchFamily="18" charset="0"/>
                <a:ea typeface="Times New Roman"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tab pos="2009775" algn="l"/>
              </a:tabLst>
            </a:pPr>
            <a:endParaRPr kumimoji="0" lang="kk-KZ" i="0" u="none" strike="noStrike" cap="none" normalizeH="0" baseline="0" dirty="0" smtClean="0">
              <a:ln>
                <a:noFill/>
              </a:ln>
              <a:solidFill>
                <a:schemeClr val="bg1">
                  <a:lumMod val="10000"/>
                </a:schemeClr>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9_5"/>
          <p:cNvPicPr>
            <a:picLocks noChangeAspect="1" noChangeArrowheads="1"/>
          </p:cNvPicPr>
          <p:nvPr/>
        </p:nvPicPr>
        <p:blipFill>
          <a:blip r:embed="rId2" cstate="print"/>
          <a:srcRect l="7402" t="3882" r="58073" b="21025"/>
          <a:stretch>
            <a:fillRect/>
          </a:stretch>
        </p:blipFill>
        <p:spPr bwMode="auto">
          <a:xfrm>
            <a:off x="2627784" y="2113923"/>
            <a:ext cx="3998340" cy="3401273"/>
          </a:xfrm>
          <a:prstGeom prst="rect">
            <a:avLst/>
          </a:prstGeom>
          <a:noFill/>
          <a:ln w="9525">
            <a:noFill/>
            <a:miter lim="800000"/>
            <a:headEnd/>
            <a:tailEnd/>
          </a:ln>
        </p:spPr>
      </p:pic>
      <p:sp>
        <p:nvSpPr>
          <p:cNvPr id="58371" name="Rectangle 3"/>
          <p:cNvSpPr>
            <a:spLocks noChangeArrowheads="1"/>
          </p:cNvSpPr>
          <p:nvPr/>
        </p:nvSpPr>
        <p:spPr bwMode="auto">
          <a:xfrm>
            <a:off x="899592" y="5515197"/>
            <a:ext cx="7488832"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3.2- сурет. Ионитті сүзгінің сүлбесі.</a:t>
            </a:r>
            <a:endParaRPr kumimoji="0" lang="ru-RU" b="0" i="0" u="none" strike="noStrike" cap="none" normalizeH="0" baseline="0" dirty="0" smtClean="0">
              <a:ln>
                <a:noFill/>
              </a:ln>
              <a:solidFill>
                <a:schemeClr val="bg1">
                  <a:lumMod val="10000"/>
                </a:schemeClr>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1,2 - өнделетің судың кірісі мен шығысы, 3,4 –судың кірісі және шығысы, 5- регенерациялық ерітіндінің кірісі, 6 –кәрізге түсуі, 7 – ауа шығарғыш, 8,9 – үлгіні реттейтін крандар.</a:t>
            </a:r>
            <a:endParaRPr kumimoji="0" lang="kk-KZ" sz="1600" b="0" i="0" u="none" strike="noStrike" cap="none" normalizeH="0" baseline="0" dirty="0" smtClean="0">
              <a:ln>
                <a:noFill/>
              </a:ln>
              <a:solidFill>
                <a:schemeClr val="bg1">
                  <a:lumMod val="10000"/>
                </a:schemeClr>
              </a:solidFill>
              <a:effectLst/>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79512" y="217206"/>
            <a:ext cx="8712968" cy="1785104"/>
          </a:xfrm>
          <a:prstGeom prst="rect">
            <a:avLst/>
          </a:prstGeom>
        </p:spPr>
        <p:txBody>
          <a:bodyPr wrap="square">
            <a:spAutoFit/>
          </a:bodyPr>
          <a:lstStyle/>
          <a:p>
            <a:pPr algn="just"/>
            <a:r>
              <a:rPr lang="kk-KZ" dirty="0" smtClean="0"/>
              <a:t>     </a:t>
            </a:r>
            <a:r>
              <a:rPr lang="kk-KZ" sz="2200" dirty="0" smtClean="0">
                <a:latin typeface="Times New Roman" panose="02020603050405020304" pitchFamily="18" charset="0"/>
                <a:cs typeface="Times New Roman" panose="02020603050405020304" pitchFamily="18" charset="0"/>
              </a:rPr>
              <a:t>Ионитті </a:t>
            </a:r>
            <a:r>
              <a:rPr lang="kk-KZ" sz="2200" dirty="0">
                <a:latin typeface="Times New Roman" panose="02020603050405020304" pitchFamily="18" charset="0"/>
                <a:cs typeface="Times New Roman" panose="02020603050405020304" pitchFamily="18" charset="0"/>
              </a:rPr>
              <a:t>сүзгінің толық циклы пайдаланылатын сүзгі мен оның регенерация периодын қамтиды. І дәрежелі сүзгі үшін судың сүзілуі 15-30 м/с жылдамдықпен ІІ дәрежелі сүзгі үшін 40-60 м/с жылдамдықпен жүру керек. І дәрежелі сүзгі үшін арын шығыны 0,06-0,1 МПа, ІІ дәрежелі үшін – 0,12-0,15 Мпа; ФСД үшін  - 0,15-0,25 Мпа.</a:t>
            </a:r>
            <a:endParaRPr lang="ru-RU" sz="2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07504" y="175279"/>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3707904" y="563776"/>
            <a:ext cx="1848968" cy="49244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600" b="1" i="1" dirty="0" smtClean="0">
                <a:solidFill>
                  <a:srgbClr val="000066"/>
                </a:solidFill>
                <a:latin typeface="Times New Roman" panose="02020603050405020304" pitchFamily="18" charset="0"/>
                <a:cs typeface="Times New Roman" panose="02020603050405020304" pitchFamily="18" charset="0"/>
              </a:rPr>
              <a:t>Катиондау</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64087" y="1355864"/>
            <a:ext cx="8807865" cy="1785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Катиондау </a:t>
            </a:r>
            <a:r>
              <a:rPr kumimoji="0" lang="kk-KZ" altLang="ru-RU" sz="2200" b="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деп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суға батырылған катионит деп аталатын суда еріген заттар мен қатты ерімеген заттар (электролиттер) арасындағы катион алмасу поцесін айтамыз.</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Катиониттің ерітіндіге жұтылатын катиондардың орнына беретін катионды -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алмасушы</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деп атайды.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6" name="Скругленный прямоугольник 5"/>
          <p:cNvSpPr/>
          <p:nvPr/>
        </p:nvSpPr>
        <p:spPr>
          <a:xfrm>
            <a:off x="3347864" y="3550373"/>
            <a:ext cx="1944216" cy="52669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kk-KZ" sz="2200" dirty="0" smtClean="0">
                <a:latin typeface="Times New Roman" panose="02020603050405020304" pitchFamily="18" charset="0"/>
                <a:cs typeface="Times New Roman" panose="02020603050405020304" pitchFamily="18" charset="0"/>
              </a:rPr>
              <a:t>Катиондау</a:t>
            </a:r>
            <a:endParaRPr lang="ru-RU" sz="2200" dirty="0">
              <a:latin typeface="Times New Roman" panose="02020603050405020304" pitchFamily="18" charset="0"/>
              <a:cs typeface="Times New Roman" panose="02020603050405020304" pitchFamily="18" charset="0"/>
            </a:endParaRPr>
          </a:p>
        </p:txBody>
      </p:sp>
      <p:sp>
        <p:nvSpPr>
          <p:cNvPr id="7" name="Скругленный прямоугольник 6"/>
          <p:cNvSpPr/>
          <p:nvPr/>
        </p:nvSpPr>
        <p:spPr>
          <a:xfrm>
            <a:off x="899592" y="5068558"/>
            <a:ext cx="1944216" cy="59269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kk-KZ" altLang="ru-RU" sz="2200" dirty="0">
                <a:solidFill>
                  <a:schemeClr val="tx1"/>
                </a:solidFill>
                <a:latin typeface="Times New Roman" panose="02020603050405020304" pitchFamily="18" charset="0"/>
                <a:ea typeface="Times New Roman" pitchFamily="18" charset="0"/>
                <a:cs typeface="Times New Roman" panose="02020603050405020304" pitchFamily="18" charset="0"/>
              </a:rPr>
              <a:t>натрий</a:t>
            </a:r>
            <a:endParaRPr lang="ru-RU" sz="2200" dirty="0">
              <a:latin typeface="Times New Roman" panose="02020603050405020304" pitchFamily="18" charset="0"/>
              <a:cs typeface="Times New Roman" panose="02020603050405020304" pitchFamily="18" charset="0"/>
            </a:endParaRPr>
          </a:p>
        </p:txBody>
      </p:sp>
      <p:sp>
        <p:nvSpPr>
          <p:cNvPr id="8" name="Скругленный прямоугольник 7"/>
          <p:cNvSpPr/>
          <p:nvPr/>
        </p:nvSpPr>
        <p:spPr>
          <a:xfrm>
            <a:off x="3347864" y="5051932"/>
            <a:ext cx="1944216" cy="60931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kk-KZ" altLang="ru-RU" sz="2200" dirty="0">
                <a:solidFill>
                  <a:schemeClr val="tx1"/>
                </a:solidFill>
                <a:latin typeface="Times New Roman" panose="02020603050405020304" pitchFamily="18" charset="0"/>
                <a:ea typeface="Times New Roman" pitchFamily="18" charset="0"/>
                <a:cs typeface="Times New Roman" panose="02020603050405020304" pitchFamily="18" charset="0"/>
              </a:rPr>
              <a:t>сутегі</a:t>
            </a:r>
            <a:endParaRPr lang="ru-RU" sz="2200" dirty="0">
              <a:latin typeface="Times New Roman" panose="02020603050405020304" pitchFamily="18" charset="0"/>
              <a:cs typeface="Times New Roman" panose="02020603050405020304" pitchFamily="18" charset="0"/>
            </a:endParaRPr>
          </a:p>
        </p:txBody>
      </p:sp>
      <p:sp>
        <p:nvSpPr>
          <p:cNvPr id="9" name="Скругленный прямоугольник 8"/>
          <p:cNvSpPr/>
          <p:nvPr/>
        </p:nvSpPr>
        <p:spPr>
          <a:xfrm>
            <a:off x="5868144" y="5049373"/>
            <a:ext cx="1944216" cy="6118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a:endParaRPr lang="kk-KZ" altLang="ru-RU" sz="2200" dirty="0" smtClean="0">
              <a:solidFill>
                <a:schemeClr val="tx1"/>
              </a:solidFill>
              <a:latin typeface="Times New Roman" panose="02020603050405020304" pitchFamily="18" charset="0"/>
              <a:ea typeface="Times New Roman" pitchFamily="18" charset="0"/>
              <a:cs typeface="Times New Roman" panose="02020603050405020304" pitchFamily="18" charset="0"/>
            </a:endParaRPr>
          </a:p>
          <a:p>
            <a:pPr lvl="0" algn="ctr"/>
            <a:r>
              <a:rPr lang="kk-KZ" altLang="ru-RU" sz="2200" dirty="0">
                <a:solidFill>
                  <a:schemeClr val="tx1"/>
                </a:solidFill>
                <a:latin typeface="Times New Roman" panose="02020603050405020304" pitchFamily="18" charset="0"/>
                <a:ea typeface="Times New Roman" pitchFamily="18" charset="0"/>
                <a:cs typeface="Times New Roman" panose="02020603050405020304" pitchFamily="18" charset="0"/>
              </a:rPr>
              <a:t> </a:t>
            </a:r>
            <a:r>
              <a:rPr lang="kk-KZ" altLang="ru-RU" sz="2200" dirty="0" smtClean="0">
                <a:solidFill>
                  <a:schemeClr val="tx1"/>
                </a:solidFill>
                <a:latin typeface="Times New Roman" panose="02020603050405020304" pitchFamily="18" charset="0"/>
                <a:ea typeface="Times New Roman" pitchFamily="18" charset="0"/>
                <a:cs typeface="Times New Roman" panose="02020603050405020304" pitchFamily="18" charset="0"/>
              </a:rPr>
              <a:t>аммоний</a:t>
            </a:r>
            <a:r>
              <a:rPr lang="ru-RU" altLang="ru-RU" sz="2200" dirty="0" smtClean="0">
                <a:solidFill>
                  <a:schemeClr val="tx1"/>
                </a:solidFill>
                <a:latin typeface="Times New Roman" panose="02020603050405020304" pitchFamily="18" charset="0"/>
                <a:cs typeface="Times New Roman" panose="02020603050405020304" pitchFamily="18" charset="0"/>
              </a:rPr>
              <a:t> </a:t>
            </a:r>
            <a:endParaRPr lang="ru-RU" altLang="ru-RU" sz="2200" dirty="0">
              <a:solidFill>
                <a:schemeClr val="tx1"/>
              </a:solidFill>
              <a:latin typeface="Times New Roman" panose="02020603050405020304" pitchFamily="18" charset="0"/>
              <a:cs typeface="Times New Roman" panose="02020603050405020304" pitchFamily="18" charset="0"/>
            </a:endParaRPr>
          </a:p>
          <a:p>
            <a:pPr algn="ctr"/>
            <a:endParaRPr lang="ru-RU" sz="2200" dirty="0">
              <a:latin typeface="Times New Roman" panose="02020603050405020304" pitchFamily="18" charset="0"/>
              <a:cs typeface="Times New Roman" panose="02020603050405020304" pitchFamily="18" charset="0"/>
            </a:endParaRPr>
          </a:p>
        </p:txBody>
      </p:sp>
      <p:cxnSp>
        <p:nvCxnSpPr>
          <p:cNvPr id="12" name="Прямая со стрелкой 11"/>
          <p:cNvCxnSpPr>
            <a:endCxn id="8" idx="0"/>
          </p:cNvCxnSpPr>
          <p:nvPr/>
        </p:nvCxnSpPr>
        <p:spPr>
          <a:xfrm>
            <a:off x="4319972" y="4459755"/>
            <a:ext cx="0" cy="59217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Прямая со стрелкой 13"/>
          <p:cNvCxnSpPr>
            <a:endCxn id="7" idx="0"/>
          </p:cNvCxnSpPr>
          <p:nvPr/>
        </p:nvCxnSpPr>
        <p:spPr>
          <a:xfrm flipH="1">
            <a:off x="1871700" y="4459755"/>
            <a:ext cx="2196244" cy="60880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7" name="Прямая со стрелкой 16"/>
          <p:cNvCxnSpPr>
            <a:endCxn id="9" idx="0"/>
          </p:cNvCxnSpPr>
          <p:nvPr/>
        </p:nvCxnSpPr>
        <p:spPr>
          <a:xfrm>
            <a:off x="4632388" y="4459755"/>
            <a:ext cx="2207864" cy="58961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1626889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2169"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2"/>
          <p:cNvSpPr>
            <a:spLocks noChangeArrowheads="1"/>
          </p:cNvSpPr>
          <p:nvPr/>
        </p:nvSpPr>
        <p:spPr bwMode="auto">
          <a:xfrm>
            <a:off x="84615" y="260648"/>
            <a:ext cx="8735857"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Натрий-катионит қабаты арқылы қатты суды сүзгілеуде натрий катионының кальций және магний катиондарына ауысуы байқалады. Ол келесі реакциялар арқылы көрсетіледі:</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ChangeAspect="1"/>
          </p:cNvGraphicFramePr>
          <p:nvPr>
            <p:extLst>
              <p:ext uri="{D42A27DB-BD31-4B8C-83A1-F6EECF244321}">
                <p14:modId xmlns:p14="http://schemas.microsoft.com/office/powerpoint/2010/main" xmlns="" val="3797603081"/>
              </p:ext>
            </p:extLst>
          </p:nvPr>
        </p:nvGraphicFramePr>
        <p:xfrm>
          <a:off x="2400315" y="1484785"/>
          <a:ext cx="3755862" cy="787074"/>
        </p:xfrm>
        <a:graphic>
          <a:graphicData uri="http://schemas.openxmlformats.org/presentationml/2006/ole">
            <p:oleObj spid="_x0000_s80983" name="Формула" r:id="rId3" imgW="2590800" imgH="546100" progId="Equation.3">
              <p:embed/>
            </p:oleObj>
          </a:graphicData>
        </a:graphic>
      </p:graphicFrame>
      <p:sp>
        <p:nvSpPr>
          <p:cNvPr id="5" name="Rectangle 3"/>
          <p:cNvSpPr>
            <a:spLocks noChangeArrowheads="1"/>
          </p:cNvSpPr>
          <p:nvPr/>
        </p:nvSpPr>
        <p:spPr bwMode="auto">
          <a:xfrm>
            <a:off x="0" y="10001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kk-KZ" altLang="ru-RU" sz="1400" b="0" i="0" u="none" strike="noStrike" cap="none" normalizeH="0" baseline="0" smtClean="0">
              <a:ln>
                <a:noFill/>
              </a:ln>
              <a:solidFill>
                <a:schemeClr val="tx1"/>
              </a:solidFill>
              <a:effectLst/>
              <a:latin typeface="KZ Times New Roman"/>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altLang="ru-RU" sz="1400" b="0" i="0" u="none" strike="noStrike" cap="none" normalizeH="0" baseline="0" smtClean="0">
                <a:ln>
                  <a:noFill/>
                </a:ln>
                <a:solidFill>
                  <a:schemeClr val="tx1"/>
                </a:solidFill>
                <a:effectLst/>
                <a:latin typeface="KZ Times New Roman"/>
                <a:ea typeface="Times New Roman" pitchFamily="18" charset="0"/>
                <a:cs typeface="Times New Roman" pitchFamily="18" charset="0"/>
              </a:rPr>
              <a:t>            </a:t>
            </a:r>
            <a:endParaRPr kumimoji="0" lang="kk-KZ" alt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 name="Объект 5"/>
          <p:cNvGraphicFramePr>
            <a:graphicFrameLocks noChangeAspect="1"/>
          </p:cNvGraphicFramePr>
          <p:nvPr>
            <p:extLst>
              <p:ext uri="{D42A27DB-BD31-4B8C-83A1-F6EECF244321}">
                <p14:modId xmlns:p14="http://schemas.microsoft.com/office/powerpoint/2010/main" xmlns="" val="1376468604"/>
              </p:ext>
            </p:extLst>
          </p:nvPr>
        </p:nvGraphicFramePr>
        <p:xfrm>
          <a:off x="683568" y="2636912"/>
          <a:ext cx="876619" cy="360040"/>
        </p:xfrm>
        <a:graphic>
          <a:graphicData uri="http://schemas.openxmlformats.org/presentationml/2006/ole">
            <p:oleObj spid="_x0000_s80984" name="Формула" r:id="rId4" imgW="532937" imgH="215713" progId="Equation.3">
              <p:embed/>
            </p:oleObj>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xmlns="" val="241903730"/>
              </p:ext>
            </p:extLst>
          </p:nvPr>
        </p:nvGraphicFramePr>
        <p:xfrm>
          <a:off x="755576" y="3146075"/>
          <a:ext cx="422539" cy="354933"/>
        </p:xfrm>
        <a:graphic>
          <a:graphicData uri="http://schemas.openxmlformats.org/presentationml/2006/ole">
            <p:oleObj spid="_x0000_s80985" name="Формула" r:id="rId5" imgW="241195" imgH="203112" progId="Equation.3">
              <p:embed/>
            </p:oleObj>
          </a:graphicData>
        </a:graphic>
      </p:graphicFrame>
      <p:sp>
        <p:nvSpPr>
          <p:cNvPr id="8" name="Rectangle 6"/>
          <p:cNvSpPr>
            <a:spLocks noChangeArrowheads="1"/>
          </p:cNvSpPr>
          <p:nvPr/>
        </p:nvSpPr>
        <p:spPr bwMode="auto">
          <a:xfrm>
            <a:off x="639280" y="2132856"/>
            <a:ext cx="1298753"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мұндағы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7"/>
          <p:cNvSpPr>
            <a:spLocks noChangeArrowheads="1"/>
          </p:cNvSpPr>
          <p:nvPr/>
        </p:nvSpPr>
        <p:spPr bwMode="auto">
          <a:xfrm>
            <a:off x="1475656" y="2574409"/>
            <a:ext cx="419794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натрий-катионитті білдіреді, ал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0" name="Rectangle 8"/>
          <p:cNvSpPr>
            <a:spLocks noChangeArrowheads="1"/>
          </p:cNvSpPr>
          <p:nvPr/>
        </p:nvSpPr>
        <p:spPr bwMode="auto">
          <a:xfrm>
            <a:off x="1115616" y="3068960"/>
            <a:ext cx="7848872"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суда ерімеген және анионның көп валенттілі ролін атқаратын катиониттің күрделі радикалы.</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 name="Rectangle 12"/>
          <p:cNvSpPr>
            <a:spLocks noChangeArrowheads="1"/>
          </p:cNvSpPr>
          <p:nvPr/>
        </p:nvSpPr>
        <p:spPr bwMode="auto">
          <a:xfrm>
            <a:off x="107504" y="3958317"/>
            <a:ext cx="8712968"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Сутегі-катиондау кезінде өңделетін судың карбонатты сілтілігі толығымен жойылады, нәтижесінде судың құрғақ қалдығы төмендейді. Осы уақытта өтетін процестер келесі реакциялар арқылы көрсетіледі:</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2"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3" name="Объект 12"/>
          <p:cNvGraphicFramePr>
            <a:graphicFrameLocks noChangeAspect="1"/>
          </p:cNvGraphicFramePr>
          <p:nvPr>
            <p:extLst>
              <p:ext uri="{D42A27DB-BD31-4B8C-83A1-F6EECF244321}">
                <p14:modId xmlns:p14="http://schemas.microsoft.com/office/powerpoint/2010/main" xmlns="" val="4181440525"/>
              </p:ext>
            </p:extLst>
          </p:nvPr>
        </p:nvGraphicFramePr>
        <p:xfrm>
          <a:off x="2555776" y="5013176"/>
          <a:ext cx="3838368" cy="1584176"/>
        </p:xfrm>
        <a:graphic>
          <a:graphicData uri="http://schemas.openxmlformats.org/presentationml/2006/ole">
            <p:oleObj spid="_x0000_s80986" name="Формула" r:id="rId6" imgW="2438400" imgH="1104900" progId="Equation.3">
              <p:embed/>
            </p:oleObj>
          </a:graphicData>
        </a:graphic>
      </p:graphicFrame>
    </p:spTree>
    <p:extLst>
      <p:ext uri="{BB962C8B-B14F-4D97-AF65-F5344CB8AC3E}">
        <p14:creationId xmlns:p14="http://schemas.microsoft.com/office/powerpoint/2010/main" xmlns="" val="33831458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4615" y="158761"/>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539552" y="563776"/>
            <a:ext cx="8064896" cy="1107996"/>
          </a:xfrm>
          <a:prstGeom prst="rect">
            <a:avLst/>
          </a:prstGeom>
        </p:spPr>
        <p:txBody>
          <a:bodyPr wrap="square">
            <a:spAutoFit/>
          </a:bodyPr>
          <a:lstStyle/>
          <a:p>
            <a:pPr algn="just"/>
            <a:r>
              <a:rPr lang="kk-KZ" sz="2200" b="1" i="1" dirty="0" smtClean="0">
                <a:latin typeface="Times New Roman" panose="02020603050405020304" pitchFamily="18" charset="0"/>
                <a:cs typeface="Times New Roman" panose="02020603050405020304" pitchFamily="18" charset="0"/>
              </a:rPr>
              <a:t>       Аммоний-катиондау</a:t>
            </a:r>
            <a:r>
              <a:rPr lang="kk-KZ" sz="2200" dirty="0" smtClean="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өндіріс қазандықтары үшін суды өндеуде қолданыс тапты. </a:t>
            </a:r>
            <a:r>
              <a:rPr lang="kk-KZ" sz="2200" dirty="0" smtClean="0">
                <a:latin typeface="Times New Roman" panose="02020603050405020304" pitchFamily="18" charset="0"/>
                <a:cs typeface="Times New Roman" panose="02020603050405020304" pitchFamily="18" charset="0"/>
              </a:rPr>
              <a:t>Бұл </a:t>
            </a:r>
            <a:r>
              <a:rPr lang="kk-KZ" sz="2200" dirty="0">
                <a:latin typeface="Times New Roman" panose="02020603050405020304" pitchFamily="18" charset="0"/>
                <a:cs typeface="Times New Roman" panose="02020603050405020304" pitchFamily="18" charset="0"/>
              </a:rPr>
              <a:t>келесі реакциялар арқылы көрсетіледі:</a:t>
            </a:r>
            <a:endParaRPr lang="ru-RU" sz="2200" dirty="0">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xmlns="" val="3703666161"/>
              </p:ext>
            </p:extLst>
          </p:nvPr>
        </p:nvGraphicFramePr>
        <p:xfrm>
          <a:off x="2123728" y="1988840"/>
          <a:ext cx="5864636" cy="1763353"/>
        </p:xfrm>
        <a:graphic>
          <a:graphicData uri="http://schemas.openxmlformats.org/presentationml/2006/ole">
            <p:oleObj spid="_x0000_s79894" name="Формула" r:id="rId3" imgW="2819400" imgH="850900" progId="Equation.3">
              <p:embed/>
            </p:oleObj>
          </a:graphicData>
        </a:graphic>
      </p:graphicFrame>
      <p:sp>
        <p:nvSpPr>
          <p:cNvPr id="6" name="Rectangle 3"/>
          <p:cNvSpPr>
            <a:spLocks noChangeArrowheads="1"/>
          </p:cNvSpPr>
          <p:nvPr/>
        </p:nvSpPr>
        <p:spPr bwMode="auto">
          <a:xfrm>
            <a:off x="168067" y="4509120"/>
            <a:ext cx="8807865"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Осылайша жұмсақ суда аммоний-катионирленген судың тұздылығын төмендететін аммоний тұздары болады.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2009775" algn="l"/>
              </a:tabLst>
            </a:pP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78495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2"/>
          <p:cNvSpPr txBox="1">
            <a:spLocks/>
          </p:cNvSpPr>
          <p:nvPr/>
        </p:nvSpPr>
        <p:spPr>
          <a:xfrm>
            <a:off x="703071" y="373896"/>
            <a:ext cx="7854696" cy="1038880"/>
          </a:xfrm>
          <a:prstGeom prst="rect">
            <a:avLst/>
          </a:prstGeom>
        </p:spPr>
        <p:style>
          <a:lnRef idx="1">
            <a:schemeClr val="accent2"/>
          </a:lnRef>
          <a:fillRef idx="2">
            <a:schemeClr val="accent2"/>
          </a:fillRef>
          <a:effectRef idx="1">
            <a:schemeClr val="accent2"/>
          </a:effectRef>
          <a:fontRef idx="minor">
            <a:schemeClr val="dk1"/>
          </a:fontRef>
        </p:style>
        <p:txBody>
          <a:bodyPr/>
          <a:lstStyle/>
          <a:p>
            <a:pPr marL="274320" indent="-274320" algn="ctr">
              <a:spcBef>
                <a:spcPct val="20000"/>
              </a:spcBef>
              <a:buClr>
                <a:schemeClr val="accent3"/>
              </a:buClr>
              <a:buSzPct val="95000"/>
              <a:defRPr/>
            </a:pPr>
            <a:r>
              <a:rPr kumimoji="0" lang="kk-KZ" sz="26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1 тақырып.</a:t>
            </a:r>
            <a:r>
              <a:rPr kumimoji="0" lang="kk-KZ" sz="26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 </a:t>
            </a:r>
            <a:r>
              <a:rPr lang="kk-KZ" sz="2800" b="1" dirty="0">
                <a:solidFill>
                  <a:srgbClr val="002060"/>
                </a:solidFill>
                <a:latin typeface="Times New Roman" pitchFamily="18" charset="0"/>
                <a:cs typeface="Times New Roman" pitchFamily="18" charset="0"/>
              </a:rPr>
              <a:t>Кіріспе. Жылуэнергетикада </a:t>
            </a:r>
            <a:r>
              <a:rPr lang="kk-KZ" sz="2800" b="1" dirty="0" smtClean="0">
                <a:solidFill>
                  <a:srgbClr val="002060"/>
                </a:solidFill>
                <a:latin typeface="Times New Roman" pitchFamily="18" charset="0"/>
                <a:cs typeface="Times New Roman" pitchFamily="18" charset="0"/>
              </a:rPr>
              <a:t>суды қолдану</a:t>
            </a:r>
            <a:endParaRPr lang="ru-RU" sz="2800" b="1" dirty="0">
              <a:solidFill>
                <a:srgbClr val="002060"/>
              </a:solidFill>
              <a:latin typeface="Times New Roman" pitchFamily="18" charset="0"/>
              <a:cs typeface="Times New Roman" pitchFamily="18" charset="0"/>
            </a:endParaRPr>
          </a:p>
          <a:p>
            <a:pPr marL="274320" indent="-274320" algn="ctr">
              <a:spcBef>
                <a:spcPct val="20000"/>
              </a:spcBef>
              <a:buClr>
                <a:schemeClr val="accent3"/>
              </a:buClr>
              <a:buSzPct val="95000"/>
              <a:defRPr/>
            </a:pPr>
            <a:endParaRPr lang="kk-KZ" sz="2800" b="1" i="1" dirty="0" smtClean="0">
              <a:latin typeface="Times New Roman" panose="02020603050405020304" pitchFamily="18" charset="0"/>
              <a:cs typeface="Times New Roman" panose="02020603050405020304" pitchFamily="18" charset="0"/>
            </a:endParaRPr>
          </a:p>
          <a:p>
            <a:pPr marL="274320" indent="-274320">
              <a:spcBef>
                <a:spcPct val="20000"/>
              </a:spcBef>
              <a:buClr>
                <a:schemeClr val="accent3"/>
              </a:buClr>
              <a:buSzPct val="95000"/>
              <a:defRPr/>
            </a:pPr>
            <a:r>
              <a:rPr lang="kk-KZ" sz="2600" b="1" i="1" dirty="0" smtClean="0">
                <a:latin typeface="Times New Roman" panose="02020603050405020304" pitchFamily="18" charset="0"/>
                <a:cs typeface="Times New Roman" panose="02020603050405020304" pitchFamily="18" charset="0"/>
              </a:rPr>
              <a:t>Дәріс </a:t>
            </a:r>
            <a:r>
              <a:rPr lang="kk-KZ" sz="2600" b="1" i="1" dirty="0">
                <a:latin typeface="Times New Roman" panose="02020603050405020304" pitchFamily="18" charset="0"/>
                <a:cs typeface="Times New Roman" panose="02020603050405020304" pitchFamily="18" charset="0"/>
              </a:rPr>
              <a:t>жоспары:</a:t>
            </a:r>
            <a:endParaRPr lang="ru-RU" sz="2600" dirty="0">
              <a:latin typeface="Times New Roman" panose="02020603050405020304" pitchFamily="18" charset="0"/>
              <a:cs typeface="Times New Roman" panose="02020603050405020304" pitchFamily="18" charset="0"/>
            </a:endParaRPr>
          </a:p>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Oval 17"/>
          <p:cNvSpPr>
            <a:spLocks noChangeArrowheads="1"/>
          </p:cNvSpPr>
          <p:nvPr/>
        </p:nvSpPr>
        <p:spPr bwMode="gray">
          <a:xfrm>
            <a:off x="444510" y="2939553"/>
            <a:ext cx="258561" cy="259033"/>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sp>
        <p:nvSpPr>
          <p:cNvPr id="4" name="Rectangle 1"/>
          <p:cNvSpPr>
            <a:spLocks noChangeArrowheads="1"/>
          </p:cNvSpPr>
          <p:nvPr/>
        </p:nvSpPr>
        <p:spPr bwMode="auto">
          <a:xfrm>
            <a:off x="853396" y="2838236"/>
            <a:ext cx="7870759" cy="461665"/>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just" defTabSz="914400" rtl="0" eaLnBrk="1" fontAlgn="base" latinLnBrk="0" hangingPunct="1">
              <a:lnSpc>
                <a:spcPct val="100000"/>
              </a:lnSpc>
              <a:spcBef>
                <a:spcPct val="0"/>
              </a:spcBef>
              <a:spcAft>
                <a:spcPct val="0"/>
              </a:spcAft>
              <a:buClrTx/>
              <a:buSzTx/>
              <a:buFontTx/>
              <a:buNone/>
              <a:tabLst/>
            </a:pPr>
            <a:r>
              <a:rPr kumimoji="0" lang="kk-KZ" sz="240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ЖЭС циклдарындағы су айналымының типтік сүлбелері</a:t>
            </a:r>
            <a:endParaRPr kumimoji="0" lang="kk-KZ" sz="240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1"/>
          <p:cNvSpPr>
            <a:spLocks noChangeArrowheads="1"/>
          </p:cNvSpPr>
          <p:nvPr/>
        </p:nvSpPr>
        <p:spPr bwMode="auto">
          <a:xfrm>
            <a:off x="893437" y="4055978"/>
            <a:ext cx="7848342" cy="461665"/>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400" u="none" strike="noStrike" cap="none" normalizeH="0" baseline="0" dirty="0" smtClean="0">
                <a:ln>
                  <a:noFill/>
                </a:ln>
                <a:solidFill>
                  <a:schemeClr val="bg1">
                    <a:lumMod val="10000"/>
                  </a:schemeClr>
                </a:solidFill>
                <a:effectLst/>
                <a:latin typeface="Times New Roman" pitchFamily="18" charset="0"/>
                <a:ea typeface="Times New Roman" pitchFamily="18" charset="0"/>
                <a:cs typeface="Times New Roman" pitchFamily="18" charset="0"/>
                <a:hlinkClick r:id="rId3" action="ppaction://hlinksldjump"/>
              </a:rPr>
              <a:t>Табиғи сулардың қоспалары, сипаттамалары мен жіктелуі</a:t>
            </a:r>
            <a:endParaRPr kumimoji="0" lang="kk-KZ" sz="2400" u="none" strike="noStrike" cap="none" normalizeH="0" baseline="0" dirty="0" smtClean="0">
              <a:ln>
                <a:noFill/>
              </a:ln>
              <a:solidFill>
                <a:schemeClr val="bg1">
                  <a:lumMod val="10000"/>
                </a:schemeClr>
              </a:solidFill>
              <a:effectLst/>
              <a:latin typeface="Times New Roman" pitchFamily="18" charset="0"/>
              <a:cs typeface="Times New Roman" pitchFamily="18" charset="0"/>
            </a:endParaRPr>
          </a:p>
        </p:txBody>
      </p:sp>
      <p:sp>
        <p:nvSpPr>
          <p:cNvPr id="6" name="Rectangle 1"/>
          <p:cNvSpPr>
            <a:spLocks noChangeArrowheads="1"/>
          </p:cNvSpPr>
          <p:nvPr/>
        </p:nvSpPr>
        <p:spPr bwMode="auto">
          <a:xfrm>
            <a:off x="878905" y="5302949"/>
            <a:ext cx="7845250"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40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ction="ppaction://hlinksldjump"/>
              </a:rPr>
              <a:t>Табиғи және технологиялық сулардың сапа көрсеткіштері</a:t>
            </a:r>
            <a:endParaRPr kumimoji="0" lang="kk-KZ" sz="400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8" name="Oval 17"/>
          <p:cNvSpPr>
            <a:spLocks noChangeArrowheads="1"/>
          </p:cNvSpPr>
          <p:nvPr/>
        </p:nvSpPr>
        <p:spPr bwMode="gray">
          <a:xfrm>
            <a:off x="412380" y="4286811"/>
            <a:ext cx="258561" cy="259033"/>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sp>
        <p:nvSpPr>
          <p:cNvPr id="9" name="Oval 17"/>
          <p:cNvSpPr>
            <a:spLocks noChangeArrowheads="1"/>
          </p:cNvSpPr>
          <p:nvPr/>
        </p:nvSpPr>
        <p:spPr bwMode="gray">
          <a:xfrm>
            <a:off x="425007" y="5404264"/>
            <a:ext cx="258561" cy="259033"/>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spTree>
    <p:extLst>
      <p:ext uri="{BB962C8B-B14F-4D97-AF65-F5344CB8AC3E}">
        <p14:creationId xmlns:p14="http://schemas.microsoft.com/office/powerpoint/2010/main" xmlns="" val="33209135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7583" y="199117"/>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4"/>
          <p:cNvSpPr>
            <a:spLocks noChangeArrowheads="1"/>
          </p:cNvSpPr>
          <p:nvPr/>
        </p:nvSpPr>
        <p:spPr bwMode="auto">
          <a:xfrm>
            <a:off x="3563888" y="548680"/>
            <a:ext cx="1687065" cy="492443"/>
          </a:xfrm>
          <a:prstGeom prst="rect">
            <a:avLst/>
          </a:prstGeom>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altLang="ru-RU" sz="2600" b="1" i="1" u="none" strike="noStrike" cap="none" normalizeH="0" baseline="0" dirty="0" smtClean="0">
                <a:ln>
                  <a:noFill/>
                </a:ln>
                <a:solidFill>
                  <a:srgbClr val="000066"/>
                </a:solidFill>
                <a:effectLst/>
                <a:latin typeface="Times New Roman" panose="02020603050405020304" pitchFamily="18" charset="0"/>
                <a:ea typeface="Times New Roman" pitchFamily="18" charset="0"/>
                <a:cs typeface="Times New Roman" panose="02020603050405020304" pitchFamily="18" charset="0"/>
              </a:rPr>
              <a:t>Аниондау</a:t>
            </a:r>
            <a:r>
              <a:rPr kumimoji="0" lang="ru-RU" altLang="ru-RU" sz="26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rPr>
              <a:t> </a:t>
            </a:r>
          </a:p>
        </p:txBody>
      </p:sp>
      <p:sp>
        <p:nvSpPr>
          <p:cNvPr id="4" name="Rectangle 2"/>
          <p:cNvSpPr>
            <a:spLocks noChangeArrowheads="1"/>
          </p:cNvSpPr>
          <p:nvPr/>
        </p:nvSpPr>
        <p:spPr bwMode="auto">
          <a:xfrm>
            <a:off x="87584" y="1171491"/>
            <a:ext cx="8804896"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88925" algn="just" fontAlgn="base">
              <a:spcBef>
                <a:spcPct val="0"/>
              </a:spcBef>
              <a:spcAft>
                <a:spcPct val="0"/>
              </a:spcAf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Ион алмасу әдісімен суды тұзсыздау аниондау процесін пайдаланумен байланысты. </a:t>
            </a:r>
            <a:r>
              <a:rPr kumimoji="0" lang="kk-KZ" altLang="ru-RU" sz="2200" b="1"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Аниондау</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деп - суға батырылған анионит деп аталатын суда еріген электролиттер мен қатты ерімеген заттар арасындағы анион алмасу поцесін айтамыз. Көп жағыдайда алмасу ретінде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        анион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қолданылады.</a:t>
            </a:r>
            <a:endParaRPr lang="kk-KZ" altLang="ru-RU" sz="2200" dirty="0">
              <a:latin typeface="Times New Roman" panose="02020603050405020304" pitchFamily="18" charset="0"/>
              <a:cs typeface="Times New Roman" panose="02020603050405020304"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xmlns="" val="2692912439"/>
              </p:ext>
            </p:extLst>
          </p:nvPr>
        </p:nvGraphicFramePr>
        <p:xfrm>
          <a:off x="1187624" y="2627680"/>
          <a:ext cx="504056" cy="297264"/>
        </p:xfrm>
        <a:graphic>
          <a:graphicData uri="http://schemas.openxmlformats.org/presentationml/2006/ole">
            <p:oleObj spid="_x0000_s82972" name="Формула" r:id="rId3" imgW="368140" imgH="215806" progId="Equation.3">
              <p:embed/>
            </p:oleObj>
          </a:graphicData>
        </a:graphic>
      </p:graphicFrame>
      <p:pic>
        <p:nvPicPr>
          <p:cNvPr id="82949" name="Picture 5" descr="E:\book\IMAGES\FORM\72_3.gif"/>
          <p:cNvPicPr>
            <a:picLocks noChangeAspect="1" noChangeArrowheads="1"/>
          </p:cNvPicPr>
          <p:nvPr/>
        </p:nvPicPr>
        <p:blipFill>
          <a:blip r:embed="rId4" r:link="rId5">
            <a:extLst>
              <a:ext uri="{28A0092B-C50C-407E-A947-70E740481C1C}">
                <a14:useLocalDpi xmlns:a14="http://schemas.microsoft.com/office/drawing/2010/main" xmlns="" val="0"/>
              </a:ext>
            </a:extLst>
          </a:blip>
          <a:srcRect/>
          <a:stretch>
            <a:fillRect/>
          </a:stretch>
        </p:blipFill>
        <p:spPr bwMode="auto">
          <a:xfrm>
            <a:off x="5101508" y="3645024"/>
            <a:ext cx="1558724" cy="378331"/>
          </a:xfrm>
          <a:prstGeom prst="rect">
            <a:avLst/>
          </a:prstGeom>
          <a:noFill/>
          <a:extLst>
            <a:ext uri="{909E8E84-426E-40DD-AFC4-6F175D3DCCD1}">
              <a14:hiddenFill xmlns:a14="http://schemas.microsoft.com/office/drawing/2010/main" xmlns="">
                <a:solidFill>
                  <a:srgbClr val="FFFFFF"/>
                </a:solidFill>
              </a14:hiddenFill>
            </a:ext>
          </a:extLst>
        </p:spPr>
      </p:pic>
      <p:pic>
        <p:nvPicPr>
          <p:cNvPr id="82948" name="Picture 4" descr="E:\book\IMAGES\FORM\72_4.gif"/>
          <p:cNvPicPr>
            <a:picLocks noChangeAspect="1" noChangeArrowheads="1"/>
          </p:cNvPicPr>
          <p:nvPr/>
        </p:nvPicPr>
        <p:blipFill>
          <a:blip r:embed="rId6" r:link="rId7">
            <a:extLst>
              <a:ext uri="{28A0092B-C50C-407E-A947-70E740481C1C}">
                <a14:useLocalDpi xmlns:a14="http://schemas.microsoft.com/office/drawing/2010/main" xmlns="" val="0"/>
              </a:ext>
            </a:extLst>
          </a:blip>
          <a:srcRect/>
          <a:stretch>
            <a:fillRect/>
          </a:stretch>
        </p:blipFill>
        <p:spPr bwMode="auto">
          <a:xfrm>
            <a:off x="3686512" y="4023355"/>
            <a:ext cx="1441816" cy="37547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6"/>
          <p:cNvSpPr>
            <a:spLocks noChangeArrowheads="1"/>
          </p:cNvSpPr>
          <p:nvPr/>
        </p:nvSpPr>
        <p:spPr bwMode="auto">
          <a:xfrm>
            <a:off x="87583" y="2953975"/>
            <a:ext cx="8804895" cy="31393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Аниониттер жасанды түрде дайындалған материал және олар екі топқа бөлінеді: әлсіз негізділер және күшті негізділер.</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algn="just" eaLnBrk="0" hangingPunct="0"/>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Әлсіз негізді аниониттер тек күшті (                     </a:t>
            </a:r>
            <a:r>
              <a:rPr kumimoji="0" lang="kk-KZ" altLang="ru-RU" sz="2200" b="0" i="0" u="none" strike="noStrike" cap="none" normalizeH="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қышқылдарды ғана жұтады, ал  әлсіз </a:t>
            </a:r>
            <a:r>
              <a:rPr lang="kk-KZ" altLang="ru-RU" sz="2200" dirty="0" smtClean="0">
                <a:latin typeface="Times New Roman" panose="02020603050405020304" pitchFamily="18" charset="0"/>
                <a:ea typeface="Times New Roman" panose="02020603050405020304" pitchFamily="18" charset="0"/>
                <a:cs typeface="Times New Roman" panose="02020603050405020304" pitchFamily="18" charset="0"/>
              </a:rPr>
              <a:t>(                    және </a:t>
            </a:r>
            <a:r>
              <a:rPr lang="kk-KZ" altLang="ru-RU" sz="2200" dirty="0">
                <a:latin typeface="Times New Roman" panose="02020603050405020304" pitchFamily="18" charset="0"/>
                <a:ea typeface="Times New Roman" panose="02020603050405020304" pitchFamily="18" charset="0"/>
                <a:cs typeface="Times New Roman" panose="02020603050405020304" pitchFamily="18" charset="0"/>
              </a:rPr>
              <a:t>т.б.) қышқылдардың аниондары кірмейді.</a:t>
            </a:r>
            <a:endParaRPr lang="kk-KZ" altLang="ru-RU" sz="2200" dirty="0">
              <a:latin typeface="Times New Roman" panose="02020603050405020304" pitchFamily="18" charset="0"/>
              <a:cs typeface="Times New Roman" panose="02020603050405020304" pitchFamily="18" charset="0"/>
            </a:endParaRPr>
          </a:p>
          <a:p>
            <a:pPr algn="just" eaLnBrk="0" hangingPunct="0"/>
            <a:r>
              <a:rPr lang="kk-KZ" sz="2200" dirty="0">
                <a:latin typeface="Times New Roman" panose="02020603050405020304" pitchFamily="18" charset="0"/>
                <a:cs typeface="Times New Roman" panose="02020603050405020304" pitchFamily="18" charset="0"/>
              </a:rPr>
              <a:t>Қазіргі кезде бұндай аниониттер синтезделген және өнеркәсіппен өндіріледі. Олар судан регенерация кезінде көп мөлшерде бөлінетін 70-90% органикалық заттарды ұстауға қабілетті.</a:t>
            </a:r>
            <a:endParaRPr lang="ru-RU" sz="2200" dirty="0">
              <a:latin typeface="Times New Roman" panose="02020603050405020304" pitchFamily="18" charset="0"/>
              <a:cs typeface="Times New Roman" panose="02020603050405020304" pitchFamily="18" charset="0"/>
            </a:endParaRPr>
          </a:p>
          <a:p>
            <a:pPr lvl="0" algn="just" eaLnBrk="0" hangingPunct="0"/>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753509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58339" y="562788"/>
            <a:ext cx="7125348" cy="830997"/>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lgn="ctr" fontAlgn="base">
              <a:spcBef>
                <a:spcPct val="0"/>
              </a:spcBef>
              <a:spcAft>
                <a:spcPct val="0"/>
              </a:spcAft>
            </a:pPr>
            <a:r>
              <a:rPr lang="kk-KZ" sz="2400" b="1" i="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Ионды алмасу әдісі арқылы суды </a:t>
            </a:r>
            <a:r>
              <a:rPr lang="kk-KZ" sz="2400" b="1" i="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өндеу </a:t>
            </a:r>
            <a:r>
              <a:rPr lang="kk-KZ" sz="2400" b="1" i="1" dirty="0">
                <a:solidFill>
                  <a:srgbClr val="000066"/>
                </a:solidFill>
                <a:latin typeface="Times New Roman" pitchFamily="18" charset="0"/>
                <a:cs typeface="Times New Roman" pitchFamily="18" charset="0"/>
              </a:rPr>
              <a:t>тақырыбы </a:t>
            </a:r>
            <a:endParaRPr lang="kk-KZ" sz="2400" b="1" i="1" dirty="0" smtClean="0">
              <a:solidFill>
                <a:srgbClr val="000066"/>
              </a:solidFill>
              <a:latin typeface="Times New Roman" pitchFamily="18" charset="0"/>
              <a:cs typeface="Times New Roman" pitchFamily="18" charset="0"/>
            </a:endParaRPr>
          </a:p>
          <a:p>
            <a:pPr lvl="0" algn="ctr" fontAlgn="base">
              <a:spcBef>
                <a:spcPct val="0"/>
              </a:spcBef>
              <a:spcAft>
                <a:spcPct val="0"/>
              </a:spcAft>
            </a:pPr>
            <a:r>
              <a:rPr lang="kk-KZ" sz="2400" b="1" i="1" dirty="0" smtClean="0">
                <a:solidFill>
                  <a:srgbClr val="000066"/>
                </a:solidFill>
                <a:latin typeface="Times New Roman" pitchFamily="18" charset="0"/>
                <a:cs typeface="Times New Roman" pitchFamily="18" charset="0"/>
              </a:rPr>
              <a:t>бойынша </a:t>
            </a:r>
            <a:r>
              <a:rPr lang="kk-KZ" sz="2400" b="1" i="1" dirty="0">
                <a:solidFill>
                  <a:srgbClr val="000066"/>
                </a:solidFill>
                <a:latin typeface="Times New Roman" pitchFamily="18" charset="0"/>
                <a:cs typeface="Times New Roman" pitchFamily="18" charset="0"/>
              </a:rPr>
              <a:t>сұрақ </a:t>
            </a:r>
          </a:p>
        </p:txBody>
      </p:sp>
      <p:grpSp>
        <p:nvGrpSpPr>
          <p:cNvPr id="3" name="Group 11"/>
          <p:cNvGrpSpPr>
            <a:grpSpLocks/>
          </p:cNvGrpSpPr>
          <p:nvPr/>
        </p:nvGrpSpPr>
        <p:grpSpPr bwMode="auto">
          <a:xfrm>
            <a:off x="811840" y="3048000"/>
            <a:ext cx="288032" cy="308992"/>
            <a:chOff x="2078" y="1680"/>
            <a:chExt cx="1615" cy="1615"/>
          </a:xfrm>
        </p:grpSpPr>
        <p:sp>
          <p:nvSpPr>
            <p:cNvPr id="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9"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0" name="Group 11"/>
          <p:cNvGrpSpPr>
            <a:grpSpLocks/>
          </p:cNvGrpSpPr>
          <p:nvPr/>
        </p:nvGrpSpPr>
        <p:grpSpPr bwMode="auto">
          <a:xfrm>
            <a:off x="811840" y="3840088"/>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7" name="Group 11"/>
          <p:cNvGrpSpPr>
            <a:grpSpLocks/>
          </p:cNvGrpSpPr>
          <p:nvPr/>
        </p:nvGrpSpPr>
        <p:grpSpPr bwMode="auto">
          <a:xfrm>
            <a:off x="811840" y="4632176"/>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4" name="Прямоугольник 23"/>
          <p:cNvSpPr/>
          <p:nvPr/>
        </p:nvSpPr>
        <p:spPr>
          <a:xfrm>
            <a:off x="1531920" y="4551511"/>
            <a:ext cx="3027367"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400" dirty="0">
                <a:latin typeface="Times New Roman" panose="02020603050405020304" pitchFamily="18" charset="0"/>
                <a:cs typeface="Times New Roman" panose="02020603050405020304" pitchFamily="18" charset="0"/>
                <a:hlinkClick r:id="rId2" action="ppaction://hlinksldjump"/>
              </a:rPr>
              <a:t>Аммоний-катиондау </a:t>
            </a:r>
            <a:r>
              <a:rPr lang="kk-KZ" sz="2400"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25" name="Прямоугольник 24">
            <a:hlinkClick r:id="rId3" action="ppaction://hlinksldjump"/>
          </p:cNvPr>
          <p:cNvSpPr/>
          <p:nvPr/>
        </p:nvSpPr>
        <p:spPr>
          <a:xfrm>
            <a:off x="1531920" y="2920328"/>
            <a:ext cx="2737865"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400" dirty="0">
                <a:latin typeface="Times New Roman" panose="02020603050405020304" pitchFamily="18" charset="0"/>
                <a:cs typeface="Times New Roman" panose="02020603050405020304" pitchFamily="18" charset="0"/>
                <a:hlinkClick r:id="rId4" action="ppaction://hlinksldjump"/>
              </a:rPr>
              <a:t>Натрий</a:t>
            </a:r>
            <a:r>
              <a:rPr lang="ru-RU" sz="2400" dirty="0">
                <a:latin typeface="Times New Roman" panose="02020603050405020304" pitchFamily="18" charset="0"/>
                <a:cs typeface="Times New Roman" panose="02020603050405020304" pitchFamily="18" charset="0"/>
                <a:hlinkClick r:id="rId4" action="ppaction://hlinksldjump"/>
              </a:rPr>
              <a:t>-</a:t>
            </a:r>
            <a:r>
              <a:rPr lang="kk-KZ" sz="2400" dirty="0" smtClean="0">
                <a:latin typeface="Times New Roman" panose="02020603050405020304" pitchFamily="18" charset="0"/>
                <a:cs typeface="Times New Roman" panose="02020603050405020304" pitchFamily="18" charset="0"/>
                <a:hlinkClick r:id="rId4" action="ppaction://hlinksldjump"/>
              </a:rPr>
              <a:t>катиондау .</a:t>
            </a:r>
            <a:endParaRPr lang="ru-RU" sz="2400"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535468" y="3759423"/>
            <a:ext cx="2490362"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5" action="ppaction://hlinksldjump"/>
              </a:rPr>
              <a:t>Сутегі-катиондау.</a:t>
            </a:r>
            <a:endParaRPr lang="ru-RU" sz="24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683034" y="1700808"/>
            <a:ext cx="7777398" cy="830997"/>
          </a:xfrm>
          <a:prstGeom prst="rect">
            <a:avLst/>
          </a:prstGeom>
        </p:spPr>
        <p:txBody>
          <a:bodyPr wrap="square">
            <a:spAutoFit/>
          </a:bodyPr>
          <a:lstStyle/>
          <a:p>
            <a:pPr algn="just"/>
            <a:r>
              <a:rPr lang="kk-KZ" sz="2400" dirty="0" smtClean="0">
                <a:latin typeface="Times New Roman" panose="02020603050405020304" pitchFamily="18" charset="0"/>
                <a:cs typeface="Times New Roman" panose="02020603050405020304" pitchFamily="18" charset="0"/>
              </a:rPr>
              <a:t>Өңделетін </a:t>
            </a:r>
            <a:r>
              <a:rPr lang="kk-KZ" sz="2400" dirty="0">
                <a:latin typeface="Times New Roman" panose="02020603050405020304" pitchFamily="18" charset="0"/>
                <a:cs typeface="Times New Roman" panose="02020603050405020304" pitchFamily="18" charset="0"/>
              </a:rPr>
              <a:t>судың карбонатты сілтілігі толығымен </a:t>
            </a:r>
            <a:r>
              <a:rPr lang="kk-KZ" sz="2400" dirty="0" smtClean="0">
                <a:latin typeface="Times New Roman" panose="02020603050405020304" pitchFamily="18" charset="0"/>
                <a:cs typeface="Times New Roman" panose="02020603050405020304" pitchFamily="18" charset="0"/>
              </a:rPr>
              <a:t>жойылатын үрдіс?</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2295922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2"/>
          <p:cNvSpPr>
            <a:spLocks noChangeArrowheads="1"/>
          </p:cNvSpPr>
          <p:nvPr/>
        </p:nvSpPr>
        <p:spPr bwMode="auto">
          <a:xfrm>
            <a:off x="131095" y="717957"/>
            <a:ext cx="8712968"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Сутегі-катиондау кезінде өңделетін судың карбонатты сілтілігі толығымен жойылады, нәтижесінде судың құрғақ қалдығы төмендейді.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039407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23528" y="246221"/>
            <a:ext cx="8316416" cy="95410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009775" algn="l"/>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itchFamily="18" charset="0"/>
                <a:cs typeface="Times New Roman" panose="02020603050405020304" pitchFamily="18" charset="0"/>
              </a:rPr>
              <a:t>№ 4 тақырып.</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itchFamily="18" charset="0"/>
                <a:cs typeface="Times New Roman" panose="02020603050405020304" pitchFamily="18" charset="0"/>
              </a:rPr>
              <a:t> Суды тазартудың мембраналық әдістері</a:t>
            </a:r>
            <a:endParaRPr kumimoji="0" lang="ru-RU" sz="2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971600" y="1383159"/>
            <a:ext cx="7056784" cy="461665"/>
          </a:xfrm>
          <a:prstGeom prst="rect">
            <a:avLst/>
          </a:prstGeom>
        </p:spPr>
        <p:txBody>
          <a:bodyPr wrap="square">
            <a:spAutoFit/>
          </a:bodyPr>
          <a:lstStyle/>
          <a:p>
            <a:r>
              <a:rPr lang="kk-KZ" sz="2400" b="1" i="1" dirty="0" smtClean="0">
                <a:latin typeface="Times New Roman" panose="02020603050405020304" pitchFamily="18" charset="0"/>
                <a:cs typeface="Times New Roman" panose="02020603050405020304" pitchFamily="18" charset="0"/>
              </a:rPr>
              <a:t>   Дәріс </a:t>
            </a:r>
            <a:r>
              <a:rPr lang="kk-KZ" sz="2400" b="1" i="1" dirty="0">
                <a:latin typeface="Times New Roman" panose="02020603050405020304" pitchFamily="18" charset="0"/>
                <a:cs typeface="Times New Roman" panose="02020603050405020304" pitchFamily="18" charset="0"/>
              </a:rPr>
              <a:t>жоспары</a:t>
            </a:r>
            <a:r>
              <a:rPr lang="kk-KZ" sz="2400" b="1" i="1"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85744" y="2327920"/>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grpSp>
        <p:nvGrpSpPr>
          <p:cNvPr id="18" name="Group 11"/>
          <p:cNvGrpSpPr>
            <a:grpSpLocks/>
          </p:cNvGrpSpPr>
          <p:nvPr/>
        </p:nvGrpSpPr>
        <p:grpSpPr bwMode="auto">
          <a:xfrm>
            <a:off x="585744" y="3160567"/>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endParaRPr lang="ru-RU"/>
            </a:p>
          </p:txBody>
        </p:sp>
      </p:grpSp>
      <p:sp>
        <p:nvSpPr>
          <p:cNvPr id="39" name="Прямоугольник 38"/>
          <p:cNvSpPr/>
          <p:nvPr/>
        </p:nvSpPr>
        <p:spPr>
          <a:xfrm>
            <a:off x="1187624" y="2204864"/>
            <a:ext cx="3096344"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r>
              <a:rPr lang="kk-KZ" sz="2400" dirty="0" smtClean="0">
                <a:latin typeface="Times New Roman" panose="02020603050405020304" pitchFamily="18" charset="0"/>
                <a:cs typeface="Times New Roman" panose="02020603050405020304" pitchFamily="18" charset="0"/>
                <a:hlinkClick r:id="rId2" action="ppaction://hlinksldjump"/>
              </a:rPr>
              <a:t>Кері осмос принципі.</a:t>
            </a:r>
            <a:endParaRPr lang="ru-RU" sz="2400" dirty="0" smtClean="0">
              <a:latin typeface="Times New Roman" panose="02020603050405020304" pitchFamily="18" charset="0"/>
              <a:cs typeface="Times New Roman" panose="02020603050405020304" pitchFamily="18" charset="0"/>
            </a:endParaRPr>
          </a:p>
        </p:txBody>
      </p:sp>
      <p:sp>
        <p:nvSpPr>
          <p:cNvPr id="40" name="Прямоугольник 39"/>
          <p:cNvSpPr/>
          <p:nvPr/>
        </p:nvSpPr>
        <p:spPr>
          <a:xfrm>
            <a:off x="1259632" y="3039343"/>
            <a:ext cx="5694134"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lvl="0"/>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Электродиолиз </a:t>
            </a:r>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технологиясы.</a:t>
            </a:r>
            <a:endParaRPr lang="ru-RU"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52781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2831067" y="265584"/>
            <a:ext cx="3206069" cy="492443"/>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009775" algn="l"/>
              </a:tabLst>
            </a:pPr>
            <a:r>
              <a:rPr kumimoji="0" lang="kk-KZ" sz="26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Кері осмос принципі</a:t>
            </a:r>
            <a:endParaRPr kumimoji="0" lang="kk-KZ" sz="2600" b="1"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pic>
        <p:nvPicPr>
          <p:cNvPr id="59395" name="Picture 3"/>
          <p:cNvPicPr>
            <a:picLocks noChangeAspect="1" noChangeArrowheads="1"/>
          </p:cNvPicPr>
          <p:nvPr/>
        </p:nvPicPr>
        <p:blipFill>
          <a:blip r:embed="rId2" cstate="print"/>
          <a:srcRect/>
          <a:stretch>
            <a:fillRect/>
          </a:stretch>
        </p:blipFill>
        <p:spPr bwMode="auto">
          <a:xfrm>
            <a:off x="1619672" y="2427279"/>
            <a:ext cx="6408712" cy="3234304"/>
          </a:xfrm>
          <a:prstGeom prst="rect">
            <a:avLst/>
          </a:prstGeom>
          <a:noFill/>
          <a:ln w="9525">
            <a:noFill/>
            <a:miter lim="800000"/>
            <a:headEnd/>
            <a:tailEnd/>
          </a:ln>
        </p:spPr>
      </p:pic>
      <p:sp>
        <p:nvSpPr>
          <p:cNvPr id="2" name="Прямоугольник 1"/>
          <p:cNvSpPr/>
          <p:nvPr/>
        </p:nvSpPr>
        <p:spPr>
          <a:xfrm>
            <a:off x="179512" y="980728"/>
            <a:ext cx="8640960" cy="1446550"/>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Бұл </a:t>
            </a:r>
            <a:r>
              <a:rPr lang="kk-KZ" sz="2200" dirty="0">
                <a:latin typeface="Times New Roman" panose="02020603050405020304" pitchFamily="18" charset="0"/>
                <a:cs typeface="Times New Roman" panose="02020603050405020304" pitchFamily="18" charset="0"/>
              </a:rPr>
              <a:t>әдістің негізінде –ерітіндіге жартылай өткізгішті бөгет арқылы қоспалардың өзіндік өтуінің осмостық құбылысы жатыр. Тепе-теңдікке түсіретін қысым </a:t>
            </a:r>
            <a:r>
              <a:rPr lang="kk-KZ" sz="2200" i="1" dirty="0">
                <a:latin typeface="Times New Roman" panose="02020603050405020304" pitchFamily="18" charset="0"/>
                <a:cs typeface="Times New Roman" panose="02020603050405020304" pitchFamily="18" charset="0"/>
              </a:rPr>
              <a:t>осмотық</a:t>
            </a:r>
            <a:r>
              <a:rPr lang="kk-KZ" sz="2200" dirty="0">
                <a:latin typeface="Times New Roman" panose="02020603050405020304" pitchFamily="18" charset="0"/>
                <a:cs typeface="Times New Roman" panose="02020603050405020304" pitchFamily="18" charset="0"/>
              </a:rPr>
              <a:t> деп аталады. Бұл құбылыс 4.1 – ші суретте көрсетілген. </a:t>
            </a:r>
            <a:endParaRPr lang="ru-RU" sz="22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877070" y="5877272"/>
            <a:ext cx="1893916"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4.1</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сурет</a:t>
            </a:r>
            <a:r>
              <a:rPr lang="ru-RU" dirty="0">
                <a:latin typeface="Times New Roman" panose="02020603050405020304" pitchFamily="18" charset="0"/>
                <a:cs typeface="Times New Roman" panose="02020603050405020304" pitchFamily="18" charset="0"/>
              </a:rPr>
              <a:t>. Осмос.</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1259632" y="1755087"/>
            <a:ext cx="7020272" cy="3402105"/>
          </a:xfrm>
          <a:prstGeom prst="rect">
            <a:avLst/>
          </a:prstGeom>
          <a:noFill/>
          <a:ln w="9525">
            <a:noFill/>
            <a:miter lim="800000"/>
            <a:headEnd/>
            <a:tailEnd/>
          </a:ln>
        </p:spPr>
      </p:pic>
      <p:sp>
        <p:nvSpPr>
          <p:cNvPr id="2" name="Прямоугольник 1"/>
          <p:cNvSpPr/>
          <p:nvPr/>
        </p:nvSpPr>
        <p:spPr>
          <a:xfrm>
            <a:off x="179512" y="332656"/>
            <a:ext cx="8640960" cy="1107996"/>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Егер </a:t>
            </a:r>
            <a:r>
              <a:rPr lang="kk-KZ" sz="2200" dirty="0">
                <a:latin typeface="Times New Roman" panose="02020603050405020304" pitchFamily="18" charset="0"/>
                <a:cs typeface="Times New Roman" panose="02020603050405020304" pitchFamily="18" charset="0"/>
              </a:rPr>
              <a:t>де ерітінді жақтан осмостықтан асатын қысым түсірілсе, онда еріткішті ауыстыру кері бағытта болады, яғни </a:t>
            </a:r>
            <a:r>
              <a:rPr lang="kk-KZ" sz="2200" i="1" dirty="0">
                <a:latin typeface="Times New Roman" panose="02020603050405020304" pitchFamily="18" charset="0"/>
                <a:cs typeface="Times New Roman" panose="02020603050405020304" pitchFamily="18" charset="0"/>
              </a:rPr>
              <a:t>«кері осмос»</a:t>
            </a:r>
            <a:r>
              <a:rPr lang="kk-KZ" sz="2200" dirty="0">
                <a:latin typeface="Times New Roman" panose="02020603050405020304" pitchFamily="18" charset="0"/>
                <a:cs typeface="Times New Roman" panose="02020603050405020304" pitchFamily="18" charset="0"/>
              </a:rPr>
              <a:t> пайда болады (4.2 – ші сурет).</a:t>
            </a:r>
            <a:endParaRPr lang="ru-RU" sz="22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583481" y="5517232"/>
            <a:ext cx="2372573"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4.2-сурет</a:t>
            </a:r>
            <a:r>
              <a:rPr lang="kk-KZ" dirty="0">
                <a:latin typeface="Times New Roman" panose="02020603050405020304" pitchFamily="18" charset="0"/>
                <a:cs typeface="Times New Roman" panose="02020603050405020304" pitchFamily="18" charset="0"/>
              </a:rPr>
              <a:t>. Кері</a:t>
            </a:r>
            <a:r>
              <a:rPr lang="ru-RU" dirty="0">
                <a:latin typeface="Times New Roman" panose="02020603050405020304" pitchFamily="18" charset="0"/>
                <a:cs typeface="Times New Roman" panose="02020603050405020304" pitchFamily="18" charset="0"/>
              </a:rPr>
              <a:t> осмос.</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1873168" y="188640"/>
            <a:ext cx="5479577" cy="52322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009775" algn="l"/>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Электродиализдің технологиясы</a:t>
            </a:r>
            <a:endParaRPr kumimoji="0" lang="kk-KZ" sz="44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pic>
        <p:nvPicPr>
          <p:cNvPr id="61442" name="Picture 2"/>
          <p:cNvPicPr>
            <a:picLocks noChangeAspect="1" noChangeArrowheads="1"/>
          </p:cNvPicPr>
          <p:nvPr/>
        </p:nvPicPr>
        <p:blipFill>
          <a:blip r:embed="rId2" cstate="print"/>
          <a:srcRect/>
          <a:stretch>
            <a:fillRect/>
          </a:stretch>
        </p:blipFill>
        <p:spPr bwMode="auto">
          <a:xfrm>
            <a:off x="467544" y="2132856"/>
            <a:ext cx="8280920" cy="4104456"/>
          </a:xfrm>
          <a:prstGeom prst="rect">
            <a:avLst/>
          </a:prstGeom>
          <a:noFill/>
          <a:ln w="9525">
            <a:noFill/>
            <a:miter lim="800000"/>
            <a:headEnd/>
            <a:tailEnd/>
          </a:ln>
        </p:spPr>
      </p:pic>
      <p:sp>
        <p:nvSpPr>
          <p:cNvPr id="4" name="Прямоугольник 3"/>
          <p:cNvSpPr/>
          <p:nvPr/>
        </p:nvSpPr>
        <p:spPr>
          <a:xfrm>
            <a:off x="2437612" y="6228020"/>
            <a:ext cx="4870692"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4.3-сурет</a:t>
            </a:r>
            <a:r>
              <a:rPr lang="kk-KZ" dirty="0">
                <a:latin typeface="Times New Roman" panose="02020603050405020304" pitchFamily="18" charset="0"/>
                <a:cs typeface="Times New Roman" panose="02020603050405020304" pitchFamily="18" charset="0"/>
              </a:rPr>
              <a:t>. Суды үзіліссіз электродеонизациялау</a:t>
            </a:r>
            <a:endParaRPr lang="ru-RU" dirty="0">
              <a:solidFill>
                <a:schemeClr val="tx1">
                  <a:lumMod val="10000"/>
                </a:schemeClr>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467544" y="908720"/>
            <a:ext cx="8280920" cy="769441"/>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Электродиализ </a:t>
            </a:r>
            <a:r>
              <a:rPr lang="kk-KZ" sz="2200" dirty="0">
                <a:latin typeface="Times New Roman" panose="02020603050405020304" pitchFamily="18" charset="0"/>
                <a:cs typeface="Times New Roman" panose="02020603050405020304" pitchFamily="18" charset="0"/>
              </a:rPr>
              <a:t>– процестің қозғаушы күші электр өрісі болатын суды тазалаудың мембраналық әдісінің бір түрі. </a:t>
            </a:r>
            <a:endParaRPr lang="ru-RU" sz="2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916832"/>
            <a:ext cx="8712968" cy="830997"/>
          </a:xfrm>
          <a:prstGeom prst="rect">
            <a:avLst/>
          </a:prstGeom>
        </p:spPr>
        <p:txBody>
          <a:bodyPr wrap="square">
            <a:spAutoFit/>
          </a:bodyPr>
          <a:lstStyle/>
          <a:p>
            <a:pPr algn="just"/>
            <a:r>
              <a:rPr lang="kk-KZ" sz="2400" dirty="0" smtClean="0">
                <a:latin typeface="Times New Roman" panose="02020603050405020304" pitchFamily="18" charset="0"/>
                <a:cs typeface="Times New Roman" panose="02020603050405020304" pitchFamily="18" charset="0"/>
              </a:rPr>
              <a:t>     Қозғаушы </a:t>
            </a:r>
            <a:r>
              <a:rPr lang="kk-KZ" sz="2400" dirty="0">
                <a:latin typeface="Times New Roman" panose="02020603050405020304" pitchFamily="18" charset="0"/>
                <a:cs typeface="Times New Roman" panose="02020603050405020304" pitchFamily="18" charset="0"/>
              </a:rPr>
              <a:t>күші электр өрісі болатын суды тазалаудың мембраналық әдісінің </a:t>
            </a:r>
            <a:r>
              <a:rPr lang="kk-KZ" sz="2400" dirty="0" smtClean="0">
                <a:latin typeface="Times New Roman" panose="02020603050405020304" pitchFamily="18" charset="0"/>
                <a:cs typeface="Times New Roman" panose="02020603050405020304" pitchFamily="18" charset="0"/>
              </a:rPr>
              <a:t>бір?     </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9512" y="677887"/>
            <a:ext cx="8856984"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kk-KZ" sz="2400" b="1" dirty="0" smtClean="0">
                <a:solidFill>
                  <a:srgbClr val="000066"/>
                </a:solidFill>
                <a:latin typeface="Times New Roman" panose="02020603050405020304" pitchFamily="18" charset="0"/>
                <a:ea typeface="Times New Roman" pitchFamily="18" charset="0"/>
                <a:cs typeface="Times New Roman" panose="02020603050405020304" pitchFamily="18" charset="0"/>
              </a:rPr>
              <a:t>     Суды </a:t>
            </a:r>
            <a:r>
              <a:rPr lang="kk-KZ" sz="2400" b="1" dirty="0">
                <a:solidFill>
                  <a:srgbClr val="000066"/>
                </a:solidFill>
                <a:latin typeface="Times New Roman" panose="02020603050405020304" pitchFamily="18" charset="0"/>
                <a:ea typeface="Times New Roman" pitchFamily="18" charset="0"/>
                <a:cs typeface="Times New Roman" panose="02020603050405020304" pitchFamily="18" charset="0"/>
              </a:rPr>
              <a:t>тазартудың мембраналық </a:t>
            </a:r>
            <a:r>
              <a:rPr lang="kk-KZ" sz="2400" b="1" dirty="0" smtClean="0">
                <a:solidFill>
                  <a:srgbClr val="000066"/>
                </a:solidFill>
                <a:latin typeface="Times New Roman" panose="02020603050405020304" pitchFamily="18" charset="0"/>
                <a:ea typeface="Times New Roman" pitchFamily="18" charset="0"/>
                <a:cs typeface="Times New Roman" panose="02020603050405020304" pitchFamily="18" charset="0"/>
              </a:rPr>
              <a:t>әдістері </a:t>
            </a:r>
            <a:r>
              <a:rPr lang="kk-KZ" sz="2400" b="1" dirty="0" smtClean="0">
                <a:solidFill>
                  <a:srgbClr val="000066"/>
                </a:solidFill>
                <a:latin typeface="Times New Roman" pitchFamily="18" charset="0"/>
                <a:cs typeface="Times New Roman" pitchFamily="18" charset="0"/>
              </a:rPr>
              <a:t>тақырыбы </a:t>
            </a:r>
            <a:r>
              <a:rPr lang="kk-KZ" sz="2400" b="1" dirty="0">
                <a:solidFill>
                  <a:srgbClr val="000066"/>
                </a:solidFill>
                <a:latin typeface="Times New Roman" pitchFamily="18" charset="0"/>
                <a:cs typeface="Times New Roman" pitchFamily="18" charset="0"/>
              </a:rPr>
              <a:t>бойынша сұрақ </a:t>
            </a:r>
            <a:endParaRPr lang="ru-RU" sz="2400" b="1" dirty="0">
              <a:solidFill>
                <a:srgbClr val="000066"/>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39552" y="3192016"/>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39552" y="4056112"/>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39552" y="4941168"/>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5" name="Прямоугольник 24"/>
          <p:cNvSpPr/>
          <p:nvPr/>
        </p:nvSpPr>
        <p:spPr>
          <a:xfrm>
            <a:off x="1115616" y="4839543"/>
            <a:ext cx="2225289"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2" action="ppaction://hlinksldjump"/>
              </a:rPr>
              <a:t>Электродиализ.</a:t>
            </a:r>
            <a:endParaRPr lang="ru-RU" sz="2400"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115616" y="3958191"/>
            <a:ext cx="2180340"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3" action="ppaction://hlinksldjump"/>
              </a:rPr>
              <a:t>Микросүзгілеу.</a:t>
            </a:r>
            <a:endParaRPr lang="ru-RU" sz="24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115616" y="3089551"/>
            <a:ext cx="1895519"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400" dirty="0">
                <a:latin typeface="Times New Roman" panose="02020603050405020304" pitchFamily="18" charset="0"/>
                <a:cs typeface="Times New Roman" panose="02020603050405020304" pitchFamily="18" charset="0"/>
                <a:hlinkClick r:id="rId4" action="ppaction://hlinksldjump"/>
              </a:rPr>
              <a:t>Кері</a:t>
            </a:r>
            <a:r>
              <a:rPr lang="ru-RU" sz="2400" dirty="0">
                <a:latin typeface="Times New Roman" panose="02020603050405020304" pitchFamily="18" charset="0"/>
                <a:cs typeface="Times New Roman" panose="02020603050405020304" pitchFamily="18" charset="0"/>
                <a:hlinkClick r:id="rId4" action="ppaction://hlinksldjump"/>
              </a:rPr>
              <a:t> </a:t>
            </a:r>
            <a:r>
              <a:rPr lang="ru-RU" sz="2400" dirty="0" smtClean="0">
                <a:latin typeface="Times New Roman" panose="02020603050405020304" pitchFamily="18" charset="0"/>
                <a:cs typeface="Times New Roman" panose="02020603050405020304" pitchFamily="18" charset="0"/>
                <a:hlinkClick r:id="rId4" action="ppaction://hlinksldjump"/>
              </a:rPr>
              <a:t>осмос.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596358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908720"/>
            <a:ext cx="8280920" cy="769441"/>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Электродиализ </a:t>
            </a:r>
            <a:r>
              <a:rPr lang="kk-KZ" sz="2200" dirty="0">
                <a:latin typeface="Times New Roman" panose="02020603050405020304" pitchFamily="18" charset="0"/>
                <a:cs typeface="Times New Roman" panose="02020603050405020304" pitchFamily="18" charset="0"/>
              </a:rPr>
              <a:t>– процестің қозғаушы күші электр өрісі болатын суды тазалаудың мембраналық әдісінің бір түрі. </a:t>
            </a:r>
            <a:endParaRPr lang="ru-RU"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226298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043608" y="313492"/>
            <a:ext cx="6912768" cy="523220"/>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5 тақырып.</a:t>
            </a:r>
            <a:r>
              <a:rPr kumimoji="0" lang="kk-KZ" sz="2800" b="0"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Суды газдардан тазарту</a:t>
            </a:r>
            <a:endParaRPr kumimoji="0" lang="kk-KZ" sz="2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grpSp>
        <p:nvGrpSpPr>
          <p:cNvPr id="3" name="Group 11"/>
          <p:cNvGrpSpPr>
            <a:grpSpLocks/>
          </p:cNvGrpSpPr>
          <p:nvPr/>
        </p:nvGrpSpPr>
        <p:grpSpPr bwMode="auto">
          <a:xfrm>
            <a:off x="811840" y="2132856"/>
            <a:ext cx="288032" cy="308992"/>
            <a:chOff x="2078" y="1680"/>
            <a:chExt cx="1615" cy="1615"/>
          </a:xfrm>
        </p:grpSpPr>
        <p:sp>
          <p:nvSpPr>
            <p:cNvPr id="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9"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0" name="Group 11"/>
          <p:cNvGrpSpPr>
            <a:grpSpLocks/>
          </p:cNvGrpSpPr>
          <p:nvPr/>
        </p:nvGrpSpPr>
        <p:grpSpPr bwMode="auto">
          <a:xfrm>
            <a:off x="811840" y="2852936"/>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7" name="Group 11"/>
          <p:cNvGrpSpPr>
            <a:grpSpLocks/>
          </p:cNvGrpSpPr>
          <p:nvPr/>
        </p:nvGrpSpPr>
        <p:grpSpPr bwMode="auto">
          <a:xfrm>
            <a:off x="811840" y="3717032"/>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4" name="Прямоугольник 23"/>
          <p:cNvSpPr/>
          <p:nvPr/>
        </p:nvSpPr>
        <p:spPr>
          <a:xfrm>
            <a:off x="1259632" y="1311151"/>
            <a:ext cx="3904729" cy="461665"/>
          </a:xfrm>
          <a:prstGeom prst="rect">
            <a:avLst/>
          </a:prstGeom>
        </p:spPr>
        <p:txBody>
          <a:bodyPr wrap="square">
            <a:spAutoFit/>
          </a:bodyPr>
          <a:lstStyle/>
          <a:p>
            <a:pPr lvl="0"/>
            <a:r>
              <a:rPr lang="kk-KZ" sz="2400" b="1" i="1" dirty="0">
                <a:solidFill>
                  <a:prstClr val="black"/>
                </a:solidFill>
                <a:latin typeface="Times New Roman" panose="02020603050405020304" pitchFamily="18" charset="0"/>
                <a:cs typeface="Times New Roman" panose="02020603050405020304" pitchFamily="18" charset="0"/>
              </a:rPr>
              <a:t>Дәріс жоспары:</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1298760" y="3500449"/>
            <a:ext cx="7089663" cy="830997"/>
          </a:xfrm>
          <a:prstGeom prst="rect">
            <a:avLst/>
          </a:prstGeom>
        </p:spPr>
        <p:txBody>
          <a:bodyPr wrap="square">
            <a:spAutoFit/>
          </a:bodyPr>
          <a:lstStyle/>
          <a:p>
            <a:pPr lvl="0" algn="just"/>
            <a:r>
              <a:rPr lang="kk-KZ" sz="2400" dirty="0" smtClean="0">
                <a:latin typeface="Times New Roman" panose="02020603050405020304" pitchFamily="18" charset="0"/>
                <a:cs typeface="Times New Roman" panose="02020603050405020304" pitchFamily="18" charset="0"/>
                <a:hlinkClick r:id="rId2" action="ppaction://hlinksldjump"/>
              </a:rPr>
              <a:t>Декарбонизаторлар</a:t>
            </a:r>
            <a:r>
              <a:rPr lang="kk-KZ" sz="2400" dirty="0">
                <a:latin typeface="Times New Roman" panose="02020603050405020304" pitchFamily="18" charset="0"/>
                <a:cs typeface="Times New Roman" panose="02020603050405020304" pitchFamily="18" charset="0"/>
                <a:hlinkClick r:id="rId2" action="ppaction://hlinksldjump"/>
              </a:rPr>
              <a:t>. Көміртегі диоксидісін декарбонизаторларда жою технологиясы. </a:t>
            </a:r>
            <a:endParaRPr lang="ru-RU" sz="2400"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265352" y="2031231"/>
            <a:ext cx="6691024"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Газдың суда ерігіштігі туралы жалпы мәліметтер.</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280131" y="2780928"/>
            <a:ext cx="4443997"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Газдарды судан десорбциялау.</a:t>
            </a:r>
            <a:endParaRPr lang="ru-RU"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333159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лок-схема: перфолента 3"/>
          <p:cNvSpPr/>
          <p:nvPr/>
        </p:nvSpPr>
        <p:spPr>
          <a:xfrm>
            <a:off x="415324" y="980728"/>
            <a:ext cx="8136904" cy="1008112"/>
          </a:xfrm>
          <a:prstGeom prst="flowChartPunchedTape">
            <a:avLst/>
          </a:prstGeom>
          <a:solidFill>
            <a:schemeClr val="bg1">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 </a:t>
            </a:r>
            <a:endParaRPr lang="ru-RU" dirty="0"/>
          </a:p>
        </p:txBody>
      </p:sp>
      <p:sp>
        <p:nvSpPr>
          <p:cNvPr id="53250" name="Rectangle 2"/>
          <p:cNvSpPr>
            <a:spLocks noChangeArrowheads="1"/>
          </p:cNvSpPr>
          <p:nvPr/>
        </p:nvSpPr>
        <p:spPr bwMode="auto">
          <a:xfrm>
            <a:off x="971108" y="1269340"/>
            <a:ext cx="6913752"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kk-KZ" sz="2200" dirty="0" smtClean="0">
                <a:solidFill>
                  <a:schemeClr val="bg1">
                    <a:lumMod val="10000"/>
                  </a:schemeClr>
                </a:solidFill>
                <a:latin typeface="Times New Roman" pitchFamily="18" charset="0"/>
                <a:ea typeface="Times New Roman" pitchFamily="18" charset="0"/>
                <a:cs typeface="Times New Roman" pitchFamily="18" charset="0"/>
              </a:rPr>
              <a:t>С</a:t>
            </a:r>
            <a:r>
              <a:rPr kumimoji="0" lang="kk-KZ" sz="2200" b="0" i="0" u="none" strike="noStrike" cap="none" normalizeH="0" baseline="0" dirty="0" smtClean="0">
                <a:ln>
                  <a:noFill/>
                </a:ln>
                <a:solidFill>
                  <a:schemeClr val="bg1">
                    <a:lumMod val="10000"/>
                  </a:schemeClr>
                </a:solidFill>
                <a:effectLst/>
                <a:latin typeface="Times New Roman" pitchFamily="18" charset="0"/>
                <a:ea typeface="Times New Roman" pitchFamily="18" charset="0"/>
                <a:cs typeface="Times New Roman" pitchFamily="18" charset="0"/>
              </a:rPr>
              <a:t>у өңделгеннен кейін келесі мақсаттарда қолданылады</a:t>
            </a:r>
            <a:r>
              <a:rPr kumimoji="0" lang="kk-KZ" sz="2200" b="0" i="0" u="none" strike="noStrike" cap="none" normalizeH="0" baseline="0" dirty="0" smtClean="0">
                <a:ln>
                  <a:noFill/>
                </a:ln>
                <a:solidFill>
                  <a:schemeClr val="tx1"/>
                </a:solidFill>
                <a:effectLst/>
                <a:latin typeface="KZ Times New Roman"/>
                <a:ea typeface="Times New Roman" pitchFamily="18" charset="0"/>
                <a:cs typeface="Arial" pitchFamily="34" charset="0"/>
              </a:rPr>
              <a:t>:</a:t>
            </a:r>
            <a:endParaRPr kumimoji="0" lang="kk-KZ" sz="2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Скругленный прямоугольник 5"/>
          <p:cNvSpPr/>
          <p:nvPr/>
        </p:nvSpPr>
        <p:spPr>
          <a:xfrm>
            <a:off x="251520" y="2420888"/>
            <a:ext cx="2088232" cy="309634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2000" dirty="0" smtClean="0"/>
              <a:t> </a:t>
            </a:r>
            <a:r>
              <a:rPr lang="kk-KZ" sz="2000" dirty="0" smtClean="0">
                <a:solidFill>
                  <a:schemeClr val="bg1">
                    <a:lumMod val="10000"/>
                  </a:schemeClr>
                </a:solidFill>
                <a:latin typeface="Times New Roman" pitchFamily="18" charset="0"/>
                <a:cs typeface="Times New Roman" pitchFamily="18" charset="0"/>
              </a:rPr>
              <a:t>буландырғыш</a:t>
            </a:r>
          </a:p>
          <a:p>
            <a:pPr algn="ctr"/>
            <a:r>
              <a:rPr lang="kk-KZ" sz="2000" dirty="0" smtClean="0">
                <a:solidFill>
                  <a:schemeClr val="bg1">
                    <a:lumMod val="10000"/>
                  </a:schemeClr>
                </a:solidFill>
                <a:latin typeface="Times New Roman" pitchFamily="18" charset="0"/>
                <a:cs typeface="Times New Roman" pitchFamily="18" charset="0"/>
              </a:rPr>
              <a:t>тардан</a:t>
            </a:r>
            <a:r>
              <a:rPr lang="kk-KZ" sz="2000" dirty="0">
                <a:solidFill>
                  <a:schemeClr val="bg1">
                    <a:lumMod val="10000"/>
                  </a:schemeClr>
                </a:solidFill>
                <a:latin typeface="Times New Roman" pitchFamily="18" charset="0"/>
                <a:cs typeface="Times New Roman" pitchFamily="18" charset="0"/>
              </a:rPr>
              <a:t>, бугенераторларынан, қазандық-тардан буды алу </a:t>
            </a:r>
            <a:r>
              <a:rPr lang="kk-KZ" sz="2000" dirty="0" smtClean="0">
                <a:solidFill>
                  <a:schemeClr val="bg1">
                    <a:lumMod val="10000"/>
                  </a:schemeClr>
                </a:solidFill>
                <a:latin typeface="Times New Roman" pitchFamily="18" charset="0"/>
                <a:cs typeface="Times New Roman" pitchFamily="18" charset="0"/>
              </a:rPr>
              <a:t>үшін</a:t>
            </a:r>
            <a:endParaRPr lang="ru-RU" sz="2000" dirty="0">
              <a:solidFill>
                <a:schemeClr val="bg1">
                  <a:lumMod val="10000"/>
                </a:schemeClr>
              </a:solidFill>
              <a:latin typeface="Times New Roman" pitchFamily="18" charset="0"/>
              <a:cs typeface="Times New Roman" pitchFamily="18" charset="0"/>
            </a:endParaRPr>
          </a:p>
          <a:p>
            <a:pPr algn="ctr"/>
            <a:r>
              <a:rPr lang="kk-KZ" sz="2000" dirty="0" smtClean="0">
                <a:solidFill>
                  <a:schemeClr val="bg1">
                    <a:lumMod val="10000"/>
                  </a:schemeClr>
                </a:solidFill>
                <a:latin typeface="Times New Roman" pitchFamily="18" charset="0"/>
                <a:cs typeface="Times New Roman" pitchFamily="18" charset="0"/>
              </a:rPr>
              <a:t> </a:t>
            </a:r>
            <a:endParaRPr lang="ru-RU" sz="2000" dirty="0">
              <a:solidFill>
                <a:schemeClr val="bg1">
                  <a:lumMod val="10000"/>
                </a:schemeClr>
              </a:solidFill>
              <a:latin typeface="Times New Roman" pitchFamily="18" charset="0"/>
              <a:cs typeface="Times New Roman" pitchFamily="18" charset="0"/>
            </a:endParaRPr>
          </a:p>
        </p:txBody>
      </p:sp>
      <p:sp>
        <p:nvSpPr>
          <p:cNvPr id="7" name="Скругленный прямоугольник 6"/>
          <p:cNvSpPr/>
          <p:nvPr/>
        </p:nvSpPr>
        <p:spPr>
          <a:xfrm>
            <a:off x="6876256" y="2564904"/>
            <a:ext cx="2016224" cy="302433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kk-KZ" dirty="0" smtClean="0"/>
              <a:t> </a:t>
            </a:r>
            <a:endParaRPr lang="ru-RU" dirty="0"/>
          </a:p>
        </p:txBody>
      </p:sp>
      <p:sp>
        <p:nvSpPr>
          <p:cNvPr id="53251" name="Rectangle 3"/>
          <p:cNvSpPr>
            <a:spLocks noChangeArrowheads="1"/>
          </p:cNvSpPr>
          <p:nvPr/>
        </p:nvSpPr>
        <p:spPr bwMode="auto">
          <a:xfrm>
            <a:off x="6948264" y="2734471"/>
            <a:ext cx="172717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bg1">
                    <a:lumMod val="10000"/>
                  </a:schemeClr>
                </a:solidFill>
                <a:effectLst/>
                <a:latin typeface="Times New Roman" pitchFamily="18" charset="0"/>
                <a:ea typeface="Times New Roman" pitchFamily="18" charset="0"/>
                <a:cs typeface="Times New Roman" pitchFamily="18" charset="0"/>
              </a:rPr>
              <a:t>ЖЭС мен АЭС-дағы агрегаттарды және әртүрлі қондырғыларды суыту үшін</a:t>
            </a:r>
          </a:p>
        </p:txBody>
      </p:sp>
      <p:sp>
        <p:nvSpPr>
          <p:cNvPr id="9" name="Скругленный прямоугольник 8"/>
          <p:cNvSpPr/>
          <p:nvPr/>
        </p:nvSpPr>
        <p:spPr>
          <a:xfrm>
            <a:off x="2483768" y="2420888"/>
            <a:ext cx="1944216" cy="3096344"/>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kk-KZ" sz="2000" dirty="0" smtClean="0">
                <a:solidFill>
                  <a:schemeClr val="bg1">
                    <a:lumMod val="10000"/>
                  </a:schemeClr>
                </a:solidFill>
                <a:latin typeface="Times New Roman" pitchFamily="18" charset="0"/>
                <a:cs typeface="Times New Roman" pitchFamily="18" charset="0"/>
              </a:rPr>
              <a:t> </a:t>
            </a:r>
            <a:r>
              <a:rPr lang="kk-KZ" sz="2000" dirty="0">
                <a:solidFill>
                  <a:schemeClr val="bg1">
                    <a:lumMod val="10000"/>
                  </a:schemeClr>
                </a:solidFill>
                <a:latin typeface="Times New Roman" pitchFamily="18" charset="0"/>
                <a:cs typeface="Times New Roman" pitchFamily="18" charset="0"/>
              </a:rPr>
              <a:t>бу турбинасында өңделген буды </a:t>
            </a:r>
            <a:r>
              <a:rPr lang="kk-KZ" sz="2000" dirty="0" smtClean="0">
                <a:solidFill>
                  <a:schemeClr val="bg1">
                    <a:lumMod val="10000"/>
                  </a:schemeClr>
                </a:solidFill>
                <a:latin typeface="Times New Roman" pitchFamily="18" charset="0"/>
                <a:cs typeface="Times New Roman" pitchFamily="18" charset="0"/>
              </a:rPr>
              <a:t>суыту </a:t>
            </a:r>
            <a:r>
              <a:rPr lang="kk-KZ" sz="2000" dirty="0">
                <a:solidFill>
                  <a:schemeClr val="bg1">
                    <a:lumMod val="10000"/>
                  </a:schemeClr>
                </a:solidFill>
                <a:latin typeface="Times New Roman" pitchFamily="18" charset="0"/>
                <a:cs typeface="Times New Roman" pitchFamily="18" charset="0"/>
              </a:rPr>
              <a:t>үшін</a:t>
            </a:r>
            <a:endParaRPr lang="ru-RU" sz="2000" dirty="0">
              <a:solidFill>
                <a:schemeClr val="bg1">
                  <a:lumMod val="10000"/>
                </a:schemeClr>
              </a:solidFill>
              <a:latin typeface="Times New Roman" pitchFamily="18" charset="0"/>
              <a:cs typeface="Times New Roman" pitchFamily="18" charset="0"/>
            </a:endParaRPr>
          </a:p>
        </p:txBody>
      </p:sp>
      <p:sp>
        <p:nvSpPr>
          <p:cNvPr id="10" name="Скругленный прямоугольник 9"/>
          <p:cNvSpPr/>
          <p:nvPr/>
        </p:nvSpPr>
        <p:spPr>
          <a:xfrm>
            <a:off x="4716016" y="2420888"/>
            <a:ext cx="2016224" cy="3032720"/>
          </a:xfrm>
          <a:prstGeom prst="roundRect">
            <a:avLst/>
          </a:prstGeom>
          <a:solidFill>
            <a:srgbClr val="00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kk-KZ" sz="2000" dirty="0" smtClean="0">
                <a:solidFill>
                  <a:schemeClr val="bg1">
                    <a:lumMod val="10000"/>
                  </a:schemeClr>
                </a:solidFill>
                <a:latin typeface="Times New Roman" pitchFamily="18" charset="0"/>
                <a:ea typeface="Times New Roman" pitchFamily="18" charset="0"/>
                <a:cs typeface="Times New Roman" pitchFamily="18" charset="0"/>
              </a:rPr>
              <a:t>ыстық сумен қамтамасыз</a:t>
            </a:r>
          </a:p>
          <a:p>
            <a:pPr lvl="0" algn="ctr" eaLnBrk="0" fontAlgn="base" hangingPunct="0">
              <a:spcBef>
                <a:spcPct val="0"/>
              </a:spcBef>
              <a:spcAft>
                <a:spcPct val="0"/>
              </a:spcAft>
            </a:pPr>
            <a:r>
              <a:rPr lang="kk-KZ" sz="2000" dirty="0" smtClean="0">
                <a:solidFill>
                  <a:schemeClr val="bg1">
                    <a:lumMod val="10000"/>
                  </a:schemeClr>
                </a:solidFill>
                <a:latin typeface="Times New Roman" pitchFamily="18" charset="0"/>
                <a:ea typeface="Times New Roman" pitchFamily="18" charset="0"/>
                <a:cs typeface="Times New Roman" pitchFamily="18" charset="0"/>
              </a:rPr>
              <a:t>дандыратын жүйелер мен жылулық желілерде жылу тасымалдағыш ретінде</a:t>
            </a:r>
            <a:r>
              <a:rPr lang="ru-RU" sz="2000" dirty="0" smtClean="0">
                <a:solidFill>
                  <a:schemeClr val="bg1">
                    <a:lumMod val="10000"/>
                  </a:schemeClr>
                </a:solidFill>
                <a:latin typeface="Times New Roman" pitchFamily="18" charset="0"/>
                <a:cs typeface="Times New Roman" pitchFamily="18" charset="0"/>
              </a:rPr>
              <a:t> </a:t>
            </a:r>
          </a:p>
        </p:txBody>
      </p:sp>
      <p:sp>
        <p:nvSpPr>
          <p:cNvPr id="11" name="Rectangle 1"/>
          <p:cNvSpPr>
            <a:spLocks noChangeArrowheads="1"/>
          </p:cNvSpPr>
          <p:nvPr/>
        </p:nvSpPr>
        <p:spPr bwMode="auto">
          <a:xfrm>
            <a:off x="426699" y="101243"/>
            <a:ext cx="8290604"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kk-KZ" sz="2400" b="1" i="1" u="none" strike="noStrike" cap="none" normalizeH="0" baseline="0" dirty="0" smtClean="0">
                <a:ln>
                  <a:noFill/>
                </a:ln>
                <a:solidFill>
                  <a:srgbClr val="000066"/>
                </a:solidFill>
                <a:effectLst/>
                <a:latin typeface="Times New Roman" pitchFamily="18" charset="0"/>
                <a:ea typeface="Times New Roman" pitchFamily="18" charset="0"/>
                <a:cs typeface="Times New Roman" pitchFamily="18" charset="0"/>
              </a:rPr>
              <a:t>ЖЭС циклдарындағы су айналымының типтік сүлбелері</a:t>
            </a:r>
            <a:endParaRPr kumimoji="0" lang="kk-KZ" sz="2400" b="0" i="0" u="none" strike="noStrike" cap="none" normalizeH="0" baseline="0" dirty="0" smtClean="0">
              <a:ln>
                <a:noFill/>
              </a:ln>
              <a:solidFill>
                <a:srgbClr val="000066"/>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7582" y="199117"/>
            <a:ext cx="8951881"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591709" y="439579"/>
            <a:ext cx="8090420" cy="492443"/>
          </a:xfrm>
          <a:prstGeom prst="rect">
            <a:avLst/>
          </a:prstGeo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ctr" defTabSz="914400" rtl="0" eaLnBrk="1" fontAlgn="base" latinLnBrk="0" hangingPunct="1">
              <a:lnSpc>
                <a:spcPct val="100000"/>
              </a:lnSpc>
              <a:spcBef>
                <a:spcPct val="0"/>
              </a:spcBef>
              <a:spcAft>
                <a:spcPct val="0"/>
              </a:spcAft>
              <a:buClrTx/>
              <a:buSzTx/>
              <a:buFontTx/>
              <a:buNone/>
              <a:tabLst>
                <a:tab pos="2009775" algn="l"/>
              </a:tabLst>
            </a:pPr>
            <a:r>
              <a:rPr kumimoji="0" lang="kk-KZ" altLang="ru-RU" sz="26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Газдың суда ерігіштігі туралы жалпы мәліметтер</a:t>
            </a:r>
            <a:endParaRPr kumimoji="0" lang="kk-KZ" altLang="ru-RU" sz="26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179512" y="1164228"/>
            <a:ext cx="8712968" cy="32008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Деаэрация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(дегазация) – судағы еріген агрессивті газдарды (оттегі мен көмірқышқылын) жоятын үрдіс.</a:t>
            </a:r>
            <a:r>
              <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p>
          <a:p>
            <a:pPr lvl="0" algn="just" fontAlgn="base">
              <a:spcBef>
                <a:spcPct val="0"/>
              </a:spcBef>
              <a:spcAft>
                <a:spcPct val="0"/>
              </a:spcAft>
            </a:pPr>
            <a:r>
              <a:rPr lang="kk-KZ" sz="2400" dirty="0" smtClean="0"/>
              <a:t>    </a:t>
            </a:r>
            <a:r>
              <a:rPr lang="kk-KZ" sz="2200" dirty="0" smtClean="0">
                <a:latin typeface="Times New Roman" panose="02020603050405020304" pitchFamily="18" charset="0"/>
                <a:cs typeface="Times New Roman" panose="02020603050405020304" pitchFamily="18" charset="0"/>
              </a:rPr>
              <a:t>Судан еріген газдарды жоюдың тиімді тәсілдерінің бірі - десорбция (термиялық деаэрация).</a:t>
            </a:r>
          </a:p>
          <a:p>
            <a:pPr algn="just" fontAlgn="base">
              <a:spcBef>
                <a:spcPct val="0"/>
              </a:spcBef>
              <a:spcAft>
                <a:spcPct val="0"/>
              </a:spcAft>
            </a:pPr>
            <a:r>
              <a:rPr lang="kk-KZ" sz="2200" dirty="0" smtClean="0">
                <a:latin typeface="Times New Roman" panose="02020603050405020304" pitchFamily="18" charset="0"/>
                <a:cs typeface="Times New Roman" panose="02020603050405020304" pitchFamily="18" charset="0"/>
              </a:rPr>
              <a:t>    Бұл тәсіл судағы еріген газдардың конценрацияларының арасындағы тәуелділікпен оның парциалдық қысымымен сипатталатын, Генри – Дальтон заңдылығына негізделген.</a:t>
            </a:r>
            <a:endParaRPr lang="ru-RU" sz="2200" dirty="0" smtClean="0">
              <a:latin typeface="Times New Roman" panose="02020603050405020304" pitchFamily="18" charset="0"/>
              <a:cs typeface="Times New Roman" panose="02020603050405020304" pitchFamily="18" charset="0"/>
            </a:endParaRPr>
          </a:p>
          <a:p>
            <a:pPr algn="just" fontAlgn="base">
              <a:spcBef>
                <a:spcPct val="0"/>
              </a:spcBef>
              <a:spcAft>
                <a:spcPct val="0"/>
              </a:spcAft>
            </a:pPr>
            <a:r>
              <a:rPr lang="kk-KZ" sz="2400" dirty="0" smtClean="0"/>
              <a:t>     </a:t>
            </a:r>
            <a:r>
              <a:rPr lang="kk-KZ" sz="2200" dirty="0" smtClean="0">
                <a:latin typeface="Times New Roman" panose="02020603050405020304" pitchFamily="18" charset="0"/>
                <a:cs typeface="Times New Roman" panose="02020603050405020304" pitchFamily="18" charset="0"/>
              </a:rPr>
              <a:t>Суда </a:t>
            </a:r>
            <a:r>
              <a:rPr lang="kk-KZ" sz="2200" dirty="0">
                <a:latin typeface="Times New Roman" panose="02020603050405020304" pitchFamily="18" charset="0"/>
                <a:cs typeface="Times New Roman" panose="02020603050405020304" pitchFamily="18" charset="0"/>
              </a:rPr>
              <a:t>еріген газдың концентрациясы келесі өрнекпен анықталады:</a:t>
            </a:r>
            <a:endParaRPr lang="ru-RU" sz="2200" dirty="0">
              <a:latin typeface="Times New Roman" panose="02020603050405020304" pitchFamily="18" charset="0"/>
              <a:cs typeface="Times New Roman" panose="02020603050405020304" pitchFamily="18" charset="0"/>
            </a:endParaRPr>
          </a:p>
          <a:p>
            <a:pPr lvl="0" algn="just" fontAlgn="base">
              <a:spcBef>
                <a:spcPct val="0"/>
              </a:spcBef>
              <a:spcAft>
                <a:spcPct val="0"/>
              </a:spcAft>
            </a:pP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xmlns="" val="2244801360"/>
              </p:ext>
            </p:extLst>
          </p:nvPr>
        </p:nvGraphicFramePr>
        <p:xfrm>
          <a:off x="2915816" y="4098404"/>
          <a:ext cx="3310107" cy="482724"/>
        </p:xfrm>
        <a:graphic>
          <a:graphicData uri="http://schemas.openxmlformats.org/presentationml/2006/ole">
            <p:oleObj spid="_x0000_s84053" name="Формула" r:id="rId3" imgW="1828800" imgH="266700" progId="Equation.3">
              <p:embed/>
            </p:oleObj>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xmlns="" val="3645768753"/>
              </p:ext>
            </p:extLst>
          </p:nvPr>
        </p:nvGraphicFramePr>
        <p:xfrm>
          <a:off x="827584" y="5060805"/>
          <a:ext cx="396782" cy="431285"/>
        </p:xfrm>
        <a:graphic>
          <a:graphicData uri="http://schemas.openxmlformats.org/presentationml/2006/ole">
            <p:oleObj spid="_x0000_s84054" name="Формула" r:id="rId4" imgW="215713" imgH="241091" progId="Equation.3">
              <p:embed/>
            </p:oleObj>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xmlns="" val="2669043692"/>
              </p:ext>
            </p:extLst>
          </p:nvPr>
        </p:nvGraphicFramePr>
        <p:xfrm>
          <a:off x="827584" y="5445223"/>
          <a:ext cx="389051" cy="382687"/>
        </p:xfrm>
        <a:graphic>
          <a:graphicData uri="http://schemas.openxmlformats.org/presentationml/2006/ole">
            <p:oleObj spid="_x0000_s84055" name="Формула" r:id="rId5" imgW="190417" imgH="241195" progId="Equation.3">
              <p:embed/>
            </p:oleObj>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xmlns="" val="2382991364"/>
              </p:ext>
            </p:extLst>
          </p:nvPr>
        </p:nvGraphicFramePr>
        <p:xfrm>
          <a:off x="827584" y="5805264"/>
          <a:ext cx="567784" cy="457890"/>
        </p:xfrm>
        <a:graphic>
          <a:graphicData uri="http://schemas.openxmlformats.org/presentationml/2006/ole">
            <p:oleObj spid="_x0000_s84056" name="Формула" r:id="rId6" imgW="291973" imgH="241195" progId="Equation.3">
              <p:embed/>
            </p:oleObj>
          </a:graphicData>
        </a:graphic>
      </p:graphicFrame>
      <p:graphicFrame>
        <p:nvGraphicFramePr>
          <p:cNvPr id="10" name="Объект 9"/>
          <p:cNvGraphicFramePr>
            <a:graphicFrameLocks noChangeAspect="1"/>
          </p:cNvGraphicFramePr>
          <p:nvPr>
            <p:extLst>
              <p:ext uri="{D42A27DB-BD31-4B8C-83A1-F6EECF244321}">
                <p14:modId xmlns:p14="http://schemas.microsoft.com/office/powerpoint/2010/main" xmlns="" val="3414416961"/>
              </p:ext>
            </p:extLst>
          </p:nvPr>
        </p:nvGraphicFramePr>
        <p:xfrm>
          <a:off x="827584" y="6237312"/>
          <a:ext cx="508293" cy="431279"/>
        </p:xfrm>
        <a:graphic>
          <a:graphicData uri="http://schemas.openxmlformats.org/presentationml/2006/ole">
            <p:oleObj spid="_x0000_s84057" name="Формула" r:id="rId7" imgW="317087" imgH="266353" progId="Equation.3">
              <p:embed/>
            </p:oleObj>
          </a:graphicData>
        </a:graphic>
      </p:graphicFrame>
      <p:sp>
        <p:nvSpPr>
          <p:cNvPr id="11" name="Rectangle 10"/>
          <p:cNvSpPr>
            <a:spLocks noChangeArrowheads="1"/>
          </p:cNvSpPr>
          <p:nvPr/>
        </p:nvSpPr>
        <p:spPr bwMode="auto">
          <a:xfrm>
            <a:off x="611560" y="4581128"/>
            <a:ext cx="1298753"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мұндағы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2" name="Rectangle 11"/>
          <p:cNvSpPr>
            <a:spLocks noChangeArrowheads="1"/>
          </p:cNvSpPr>
          <p:nvPr/>
        </p:nvSpPr>
        <p:spPr bwMode="auto">
          <a:xfrm>
            <a:off x="1259632" y="5047853"/>
            <a:ext cx="5118517"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суда еріген газдардың конценрациясы;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3" name="Rectangle 12"/>
          <p:cNvSpPr>
            <a:spLocks noChangeArrowheads="1"/>
          </p:cNvSpPr>
          <p:nvPr/>
        </p:nvSpPr>
        <p:spPr bwMode="auto">
          <a:xfrm>
            <a:off x="1376267" y="5395863"/>
            <a:ext cx="4885248"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газдың сумен сорылу коэффициенті;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4" name="Rectangle 13"/>
          <p:cNvSpPr>
            <a:spLocks noChangeArrowheads="1"/>
          </p:cNvSpPr>
          <p:nvPr/>
        </p:nvSpPr>
        <p:spPr bwMode="auto">
          <a:xfrm>
            <a:off x="1224366" y="5827911"/>
            <a:ext cx="2263055"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жалпы қысым;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5" name="Rectangle 14"/>
          <p:cNvSpPr>
            <a:spLocks noChangeArrowheads="1"/>
          </p:cNvSpPr>
          <p:nvPr/>
        </p:nvSpPr>
        <p:spPr bwMode="auto">
          <a:xfrm>
            <a:off x="1259632" y="6238473"/>
            <a:ext cx="4352025"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сулы будың парциалды қысымы.</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60893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1331640" y="2334478"/>
            <a:ext cx="5904656" cy="3542794"/>
          </a:xfrm>
          <a:prstGeom prst="rect">
            <a:avLst/>
          </a:prstGeom>
          <a:noFill/>
          <a:ln w="9525">
            <a:noFill/>
            <a:miter lim="800000"/>
            <a:headEnd/>
            <a:tailEnd/>
          </a:ln>
        </p:spPr>
      </p:pic>
      <p:sp>
        <p:nvSpPr>
          <p:cNvPr id="4" name="Прямоугольник 3"/>
          <p:cNvSpPr/>
          <p:nvPr/>
        </p:nvSpPr>
        <p:spPr>
          <a:xfrm>
            <a:off x="467544" y="6011996"/>
            <a:ext cx="7920880" cy="369332"/>
          </a:xfrm>
          <a:prstGeom prst="rect">
            <a:avLst/>
          </a:prstGeom>
        </p:spPr>
        <p:txBody>
          <a:bodyPr wrap="square">
            <a:spAutoFit/>
          </a:bodyPr>
          <a:lstStyle/>
          <a:p>
            <a:pPr algn="ctr"/>
            <a:r>
              <a:rPr lang="kk-KZ" dirty="0" smtClean="0">
                <a:latin typeface="Times New Roman" panose="02020603050405020304" pitchFamily="18" charset="0"/>
                <a:cs typeface="Times New Roman" panose="02020603050405020304" pitchFamily="18" charset="0"/>
              </a:rPr>
              <a:t> 5.1 – сурет.  </a:t>
            </a:r>
            <a:r>
              <a:rPr lang="kk-KZ" dirty="0">
                <a:solidFill>
                  <a:schemeClr val="tx1">
                    <a:lumMod val="10000"/>
                  </a:schemeClr>
                </a:solidFill>
                <a:latin typeface="Times New Roman" panose="02020603050405020304" pitchFamily="18" charset="0"/>
                <a:cs typeface="Times New Roman" panose="02020603050405020304" pitchFamily="18" charset="0"/>
              </a:rPr>
              <a:t>Аралас  типті  атмосфералық  деаэратордың  сүлбесі</a:t>
            </a:r>
            <a:endParaRPr lang="ru-RU" dirty="0">
              <a:solidFill>
                <a:schemeClr val="tx1">
                  <a:lumMod val="10000"/>
                </a:schemeClr>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339752" y="332656"/>
            <a:ext cx="4509953" cy="492443"/>
          </a:xfrm>
          <a:prstGeom prst="rect">
            <a:avLst/>
          </a:prstGeom>
        </p:spPr>
        <p:txBody>
          <a:bodyPr wrap="none">
            <a:spAutoFit/>
          </a:bodyPr>
          <a:lstStyle/>
          <a:p>
            <a:r>
              <a:rPr lang="kk-KZ" sz="2600" b="1" i="1" dirty="0">
                <a:solidFill>
                  <a:srgbClr val="000066"/>
                </a:solidFill>
                <a:latin typeface="Times New Roman" panose="02020603050405020304" pitchFamily="18" charset="0"/>
                <a:cs typeface="Times New Roman" panose="02020603050405020304" pitchFamily="18" charset="0"/>
              </a:rPr>
              <a:t>Газдарды судан десорбциялау</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51520" y="774960"/>
            <a:ext cx="8568952" cy="1446550"/>
          </a:xfrm>
          <a:prstGeom prst="rect">
            <a:avLst/>
          </a:prstGeom>
        </p:spPr>
        <p:txBody>
          <a:bodyPr wrap="square">
            <a:spAutoFit/>
          </a:bodyPr>
          <a:lstStyle/>
          <a:p>
            <a:pPr algn="just"/>
            <a:r>
              <a:rPr lang="kk-KZ" sz="2200" i="1" dirty="0" smtClean="0">
                <a:latin typeface="Times New Roman" panose="02020603050405020304" pitchFamily="18" charset="0"/>
                <a:cs typeface="Times New Roman" panose="02020603050405020304" pitchFamily="18" charset="0"/>
              </a:rPr>
              <a:t>      Термиялық </a:t>
            </a:r>
            <a:r>
              <a:rPr lang="kk-KZ" sz="2200" i="1" dirty="0">
                <a:latin typeface="Times New Roman" panose="02020603050405020304" pitchFamily="18" charset="0"/>
                <a:cs typeface="Times New Roman" panose="02020603050405020304" pitchFamily="18" charset="0"/>
              </a:rPr>
              <a:t>деаэрация</a:t>
            </a:r>
            <a:r>
              <a:rPr lang="kk-KZ" sz="2200" dirty="0">
                <a:latin typeface="Times New Roman" panose="02020603050405020304" pitchFamily="18" charset="0"/>
                <a:cs typeface="Times New Roman" panose="02020603050405020304" pitchFamily="18" charset="0"/>
              </a:rPr>
              <a:t> – ЖЭС және АЭС – да қолданылатын судан еріген газдарды жоюдың негізгі әдістерінің бірі болып табылады. Бұл әдіс станцияның сүлбесіне енгізіледі. Сонымен бірге, </a:t>
            </a:r>
            <a:r>
              <a:rPr lang="kk-KZ" sz="2200" i="1" dirty="0">
                <a:latin typeface="Times New Roman" panose="02020603050405020304" pitchFamily="18" charset="0"/>
                <a:cs typeface="Times New Roman" panose="02020603050405020304" pitchFamily="18" charset="0"/>
              </a:rPr>
              <a:t>деаэрация</a:t>
            </a:r>
            <a:r>
              <a:rPr lang="kk-KZ" sz="2200" dirty="0">
                <a:latin typeface="Times New Roman" panose="02020603050405020304" pitchFamily="18" charset="0"/>
                <a:cs typeface="Times New Roman" panose="02020603050405020304" pitchFamily="18" charset="0"/>
              </a:rPr>
              <a:t> судан кез – келеген газды жоятын әдістің бір түрі.</a:t>
            </a:r>
            <a:endParaRPr lang="ru-RU" sz="2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cstate="print"/>
          <a:srcRect/>
          <a:stretch>
            <a:fillRect/>
          </a:stretch>
        </p:blipFill>
        <p:spPr bwMode="auto">
          <a:xfrm>
            <a:off x="1475656" y="2708920"/>
            <a:ext cx="6048672" cy="3448804"/>
          </a:xfrm>
          <a:prstGeom prst="rect">
            <a:avLst/>
          </a:prstGeom>
          <a:noFill/>
          <a:ln w="9525">
            <a:noFill/>
            <a:miter lim="800000"/>
            <a:headEnd/>
            <a:tailEnd/>
          </a:ln>
        </p:spPr>
      </p:pic>
      <p:sp>
        <p:nvSpPr>
          <p:cNvPr id="63491" name="Rectangle 3"/>
          <p:cNvSpPr>
            <a:spLocks noChangeArrowheads="1"/>
          </p:cNvSpPr>
          <p:nvPr/>
        </p:nvSpPr>
        <p:spPr bwMode="auto">
          <a:xfrm>
            <a:off x="251520" y="6135687"/>
            <a:ext cx="853341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lumMod val="10000"/>
                  </a:schemeClr>
                </a:solidFill>
                <a:effectLst/>
                <a:latin typeface="KZ Times New Roman"/>
                <a:ea typeface="Times New Roman" pitchFamily="18" charset="0"/>
                <a:cs typeface="Arial" pitchFamily="34" charset="0"/>
              </a:rPr>
              <a:t> </a:t>
            </a:r>
            <a:r>
              <a:rPr kumimoji="0" lang="kk-KZ"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5.2.- сурет. Декарбонизатордың қабыршақты түрінің принципиалды сүлбесі</a:t>
            </a:r>
            <a:endParaRPr kumimoji="0" lang="kk-KZ"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395536" y="116632"/>
            <a:ext cx="8748463" cy="892552"/>
          </a:xfrm>
          <a:prstGeom prst="rect">
            <a:avLst/>
          </a:prstGeom>
        </p:spPr>
        <p:txBody>
          <a:bodyPr wrap="square">
            <a:spAutoFit/>
          </a:bodyPr>
          <a:lstStyle/>
          <a:p>
            <a:pPr algn="ctr"/>
            <a:r>
              <a:rPr lang="kk-KZ" sz="2600" b="1" i="1" dirty="0">
                <a:solidFill>
                  <a:srgbClr val="000066"/>
                </a:solidFill>
                <a:latin typeface="Times New Roman" panose="02020603050405020304" pitchFamily="18" charset="0"/>
                <a:cs typeface="Times New Roman" panose="02020603050405020304" pitchFamily="18" charset="0"/>
              </a:rPr>
              <a:t>Декарбонизаторлар. Көміртегі диоксидін декарбонизаторларда жою технологиясы.</a:t>
            </a:r>
            <a:endParaRPr lang="ru-RU" sz="2600" dirty="0">
              <a:solidFill>
                <a:srgbClr val="000066"/>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07504" y="1009184"/>
            <a:ext cx="8856984" cy="1446550"/>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Көмірқышылын </a:t>
            </a:r>
            <a:r>
              <a:rPr lang="kk-KZ" sz="2200" dirty="0">
                <a:latin typeface="Times New Roman" panose="02020603050405020304" pitchFamily="18" charset="0"/>
                <a:cs typeface="Times New Roman" panose="02020603050405020304" pitchFamily="18" charset="0"/>
              </a:rPr>
              <a:t>жою декарбонизаторлар деп аталатын аппараттарды жүреді, ал </a:t>
            </a:r>
            <a:r>
              <a:rPr lang="kk-KZ" sz="2200" dirty="0" smtClean="0">
                <a:latin typeface="Times New Roman" panose="02020603050405020304" pitchFamily="18" charset="0"/>
                <a:cs typeface="Times New Roman" panose="02020603050405020304" pitchFamily="18" charset="0"/>
              </a:rPr>
              <a:t>үрдістің </a:t>
            </a:r>
            <a:r>
              <a:rPr lang="kk-KZ" sz="2200" dirty="0">
                <a:latin typeface="Times New Roman" panose="02020603050405020304" pitchFamily="18" charset="0"/>
                <a:cs typeface="Times New Roman" panose="02020603050405020304" pitchFamily="18" charset="0"/>
              </a:rPr>
              <a:t>өзі </a:t>
            </a:r>
            <a:r>
              <a:rPr lang="kk-KZ" sz="2200" i="1" dirty="0">
                <a:latin typeface="Times New Roman" panose="02020603050405020304" pitchFamily="18" charset="0"/>
                <a:cs typeface="Times New Roman" panose="02020603050405020304" pitchFamily="18" charset="0"/>
              </a:rPr>
              <a:t>декарбонизациялау</a:t>
            </a:r>
            <a:r>
              <a:rPr lang="kk-KZ" sz="2200" dirty="0">
                <a:latin typeface="Times New Roman" panose="02020603050405020304" pitchFamily="18" charset="0"/>
                <a:cs typeface="Times New Roman" panose="02020603050405020304" pitchFamily="18" charset="0"/>
              </a:rPr>
              <a:t> деп аталады. </a:t>
            </a:r>
            <a:endParaRPr lang="kk-KZ" sz="2200" dirty="0" smtClean="0">
              <a:latin typeface="Times New Roman" panose="02020603050405020304" pitchFamily="18" charset="0"/>
              <a:cs typeface="Times New Roman" panose="02020603050405020304" pitchFamily="18" charset="0"/>
            </a:endParaRPr>
          </a:p>
          <a:p>
            <a:pPr algn="just"/>
            <a:r>
              <a:rPr lang="kk-KZ" sz="2200" dirty="0" smtClean="0">
                <a:latin typeface="Times New Roman" panose="02020603050405020304" pitchFamily="18" charset="0"/>
                <a:cs typeface="Times New Roman" panose="02020603050405020304" pitchFamily="18" charset="0"/>
              </a:rPr>
              <a:t>       Декарбонизатордың </a:t>
            </a:r>
            <a:r>
              <a:rPr lang="kk-KZ" sz="2200" dirty="0">
                <a:latin typeface="Times New Roman" panose="02020603050405020304" pitchFamily="18" charset="0"/>
                <a:cs typeface="Times New Roman" panose="02020603050405020304" pitchFamily="18" charset="0"/>
              </a:rPr>
              <a:t>қабыршақты түрінің принципиалды сүлбесі 5.2 – ші суретте бейнеленген</a:t>
            </a:r>
            <a:r>
              <a:rPr lang="kk-KZ" sz="2200" dirty="0" smtClean="0">
                <a:latin typeface="Times New Roman" panose="02020603050405020304" pitchFamily="18" charset="0"/>
                <a:cs typeface="Times New Roman" panose="02020603050405020304" pitchFamily="18" charset="0"/>
              </a:rPr>
              <a:t>.</a:t>
            </a:r>
            <a:endParaRPr lang="ru-RU" sz="2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916832"/>
            <a:ext cx="8712968" cy="830997"/>
          </a:xfrm>
          <a:prstGeom prst="rect">
            <a:avLst/>
          </a:prstGeom>
        </p:spPr>
        <p:txBody>
          <a:bodyPr wrap="square">
            <a:spAutoFit/>
          </a:bodyPr>
          <a:lstStyle/>
          <a:p>
            <a:pPr algn="just"/>
            <a:r>
              <a:rPr lang="kk-KZ" sz="2400" dirty="0" smtClean="0"/>
              <a:t>      </a:t>
            </a:r>
            <a:r>
              <a:rPr lang="kk-KZ" sz="2400" dirty="0" smtClean="0">
                <a:latin typeface="Times New Roman" panose="02020603050405020304" pitchFamily="18" charset="0"/>
                <a:cs typeface="Times New Roman" panose="02020603050405020304" pitchFamily="18" charset="0"/>
              </a:rPr>
              <a:t>Судағы </a:t>
            </a:r>
            <a:r>
              <a:rPr lang="kk-KZ" sz="2400" dirty="0">
                <a:latin typeface="Times New Roman" panose="02020603050405020304" pitchFamily="18" charset="0"/>
                <a:cs typeface="Times New Roman" panose="02020603050405020304" pitchFamily="18" charset="0"/>
              </a:rPr>
              <a:t>еріген агрессивті газдарды (оттегі мен көмірқышқылын) жоятын </a:t>
            </a:r>
            <a:r>
              <a:rPr lang="kk-KZ" sz="2400" dirty="0" smtClean="0">
                <a:latin typeface="Times New Roman" panose="02020603050405020304" pitchFamily="18" charset="0"/>
                <a:cs typeface="Times New Roman" panose="02020603050405020304" pitchFamily="18" charset="0"/>
              </a:rPr>
              <a:t>үрдіс?     </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755576" y="677887"/>
            <a:ext cx="7416824"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kk-KZ" sz="2400" b="1" dirty="0">
                <a:solidFill>
                  <a:srgbClr val="000066"/>
                </a:solidFill>
                <a:latin typeface="Times New Roman" panose="02020603050405020304" pitchFamily="18" charset="0"/>
                <a:cs typeface="Times New Roman" panose="02020603050405020304" pitchFamily="18" charset="0"/>
              </a:rPr>
              <a:t>Суды газдардан </a:t>
            </a:r>
            <a:r>
              <a:rPr lang="kk-KZ" sz="2400" b="1" dirty="0" smtClean="0">
                <a:solidFill>
                  <a:srgbClr val="000066"/>
                </a:solidFill>
                <a:latin typeface="Times New Roman" panose="02020603050405020304" pitchFamily="18" charset="0"/>
                <a:cs typeface="Times New Roman" panose="02020603050405020304" pitchFamily="18" charset="0"/>
              </a:rPr>
              <a:t>тазарту тақырыбы </a:t>
            </a:r>
            <a:r>
              <a:rPr lang="kk-KZ" sz="2400" b="1" dirty="0">
                <a:solidFill>
                  <a:srgbClr val="000066"/>
                </a:solidFill>
                <a:latin typeface="Times New Roman" pitchFamily="18" charset="0"/>
                <a:cs typeface="Times New Roman" pitchFamily="18" charset="0"/>
              </a:rPr>
              <a:t>бойынша сұрақ </a:t>
            </a:r>
            <a:endParaRPr lang="ru-RU" sz="2400" b="1" dirty="0">
              <a:solidFill>
                <a:srgbClr val="000066"/>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39552" y="3192016"/>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39552" y="4056112"/>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39552" y="4941168"/>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5" name="Прямоугольник 24"/>
          <p:cNvSpPr/>
          <p:nvPr/>
        </p:nvSpPr>
        <p:spPr>
          <a:xfrm>
            <a:off x="1115616" y="4839543"/>
            <a:ext cx="2225289"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2" action="ppaction://hlinksldjump"/>
              </a:rPr>
              <a:t>Электродиализ.</a:t>
            </a:r>
            <a:endParaRPr lang="ru-RU" sz="2400"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115616" y="3958191"/>
            <a:ext cx="2814360"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3" action="ppaction://hlinksldjump"/>
              </a:rPr>
              <a:t>Декарбонизациялау.</a:t>
            </a:r>
            <a:endParaRPr lang="ru-RU" sz="24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115616" y="3089551"/>
            <a:ext cx="1644553"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4" action="ppaction://hlinksldjump"/>
              </a:rPr>
              <a:t>Деаэрация.</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114116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85554"/>
            <a:ext cx="8352928" cy="830997"/>
          </a:xfrm>
          <a:prstGeom prst="rect">
            <a:avLst/>
          </a:prstGeom>
        </p:spPr>
        <p:txBody>
          <a:bodyPr wrap="square">
            <a:spAutoFit/>
          </a:bodyPr>
          <a:lstStyle/>
          <a:p>
            <a:pPr lvl="0" algn="just" fontAlgn="base">
              <a:spcBef>
                <a:spcPct val="0"/>
              </a:spcBef>
              <a:spcAft>
                <a:spcPct val="0"/>
              </a:spcAft>
            </a:pPr>
            <a:r>
              <a:rPr lang="kk-KZ" altLang="ru-RU" sz="2400" i="1" dirty="0">
                <a:latin typeface="Times New Roman" panose="02020603050405020304" pitchFamily="18" charset="0"/>
                <a:ea typeface="Times New Roman" pitchFamily="18" charset="0"/>
                <a:cs typeface="Times New Roman" panose="02020603050405020304" pitchFamily="18" charset="0"/>
              </a:rPr>
              <a:t>Деаэрация </a:t>
            </a:r>
            <a:r>
              <a:rPr lang="kk-KZ" altLang="ru-RU" sz="2400" dirty="0">
                <a:latin typeface="Times New Roman" panose="02020603050405020304" pitchFamily="18" charset="0"/>
                <a:ea typeface="Times New Roman" pitchFamily="18" charset="0"/>
                <a:cs typeface="Times New Roman" panose="02020603050405020304" pitchFamily="18" charset="0"/>
              </a:rPr>
              <a:t>(дегазация) – судағы еріген агрессивті газдарды (оттегі мен көмірқышқылын) жоятын үрдіс.</a:t>
            </a:r>
            <a:r>
              <a:rPr lang="ru-RU" altLang="ru-RU"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16621038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79512" y="242645"/>
            <a:ext cx="8568952" cy="95410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6 тақырып. </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Суытылған және айналымдағы суды өңдеу</a:t>
            </a:r>
            <a:endParaRPr kumimoji="0" lang="kk-KZ" sz="2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grpSp>
        <p:nvGrpSpPr>
          <p:cNvPr id="3" name="Group 11"/>
          <p:cNvGrpSpPr>
            <a:grpSpLocks/>
          </p:cNvGrpSpPr>
          <p:nvPr/>
        </p:nvGrpSpPr>
        <p:grpSpPr bwMode="auto">
          <a:xfrm>
            <a:off x="811840" y="2471936"/>
            <a:ext cx="288032" cy="308992"/>
            <a:chOff x="2078" y="1680"/>
            <a:chExt cx="1615" cy="1615"/>
          </a:xfrm>
        </p:grpSpPr>
        <p:sp>
          <p:nvSpPr>
            <p:cNvPr id="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9"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0" name="Group 11"/>
          <p:cNvGrpSpPr>
            <a:grpSpLocks/>
          </p:cNvGrpSpPr>
          <p:nvPr/>
        </p:nvGrpSpPr>
        <p:grpSpPr bwMode="auto">
          <a:xfrm>
            <a:off x="811840" y="3264024"/>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7" name="Group 11"/>
          <p:cNvGrpSpPr>
            <a:grpSpLocks/>
          </p:cNvGrpSpPr>
          <p:nvPr/>
        </p:nvGrpSpPr>
        <p:grpSpPr bwMode="auto">
          <a:xfrm>
            <a:off x="811840" y="4056112"/>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4" name="Прямоугольник 23"/>
          <p:cNvSpPr/>
          <p:nvPr/>
        </p:nvSpPr>
        <p:spPr>
          <a:xfrm>
            <a:off x="1259632" y="1506215"/>
            <a:ext cx="3904729" cy="461665"/>
          </a:xfrm>
          <a:prstGeom prst="rect">
            <a:avLst/>
          </a:prstGeom>
        </p:spPr>
        <p:txBody>
          <a:bodyPr wrap="square">
            <a:spAutoFit/>
          </a:bodyPr>
          <a:lstStyle/>
          <a:p>
            <a:pPr lvl="0"/>
            <a:r>
              <a:rPr lang="kk-KZ" sz="2400" b="1" i="1" dirty="0">
                <a:solidFill>
                  <a:prstClr val="black"/>
                </a:solidFill>
                <a:latin typeface="Times New Roman" panose="02020603050405020304" pitchFamily="18" charset="0"/>
                <a:cs typeface="Times New Roman" panose="02020603050405020304" pitchFamily="18" charset="0"/>
              </a:rPr>
              <a:t>Дәріс жоспары:</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1331640" y="3903439"/>
            <a:ext cx="7488832" cy="830997"/>
          </a:xfrm>
          <a:prstGeom prst="rect">
            <a:avLst/>
          </a:prstGeom>
        </p:spPr>
        <p:txBody>
          <a:bodyPr wrap="square">
            <a:spAutoFit/>
          </a:bodyPr>
          <a:lstStyle/>
          <a:p>
            <a:pPr lvl="0" algn="just"/>
            <a:r>
              <a:rPr lang="kk-KZ" sz="2400" dirty="0" smtClean="0">
                <a:latin typeface="Times New Roman" panose="02020603050405020304" pitchFamily="18" charset="0"/>
                <a:cs typeface="Times New Roman" panose="02020603050405020304" pitchFamily="18" charset="0"/>
                <a:hlinkClick r:id="rId2" action="ppaction://hlinksldjump"/>
              </a:rPr>
              <a:t>Салқындататан </a:t>
            </a:r>
            <a:r>
              <a:rPr lang="kk-KZ" sz="2400" dirty="0">
                <a:latin typeface="Times New Roman" panose="02020603050405020304" pitchFamily="18" charset="0"/>
                <a:cs typeface="Times New Roman" panose="02020603050405020304" pitchFamily="18" charset="0"/>
                <a:hlinkClick r:id="rId2" action="ppaction://hlinksldjump"/>
              </a:rPr>
              <a:t>және айналымдағы жүйелерде биологиялық түзілулерді болдырмау жолдары. </a:t>
            </a:r>
            <a:endParaRPr lang="ru-RU" sz="2400" b="1"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327026" y="2348880"/>
            <a:ext cx="5693245"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Қақтардың түзілуі мен олардың түрлері.</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331640" y="3140968"/>
            <a:ext cx="6624736"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Минералды қалдықтарды болдырмау жолдары.</a:t>
            </a:r>
            <a:endParaRPr lang="ru-RU" sz="2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017180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7583" y="1052736"/>
            <a:ext cx="8951881" cy="569910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1043608" y="331859"/>
            <a:ext cx="7344816" cy="52322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kk-KZ" sz="2800" b="1" i="1" dirty="0">
                <a:solidFill>
                  <a:srgbClr val="000066"/>
                </a:solidFill>
                <a:latin typeface="Times New Roman" panose="02020603050405020304" pitchFamily="18" charset="0"/>
                <a:cs typeface="Times New Roman" panose="02020603050405020304" pitchFamily="18" charset="0"/>
              </a:rPr>
              <a:t>Қақтардың түзілуі мен олардың </a:t>
            </a:r>
            <a:r>
              <a:rPr lang="kk-KZ" sz="2800" b="1" i="1" dirty="0" smtClean="0">
                <a:solidFill>
                  <a:srgbClr val="000066"/>
                </a:solidFill>
                <a:latin typeface="Times New Roman" panose="02020603050405020304" pitchFamily="18" charset="0"/>
                <a:cs typeface="Times New Roman" panose="02020603050405020304" pitchFamily="18" charset="0"/>
              </a:rPr>
              <a:t>түрлері</a:t>
            </a:r>
            <a:endParaRPr lang="ru-RU" sz="2800" b="1" i="1" dirty="0">
              <a:solidFill>
                <a:srgbClr val="000066"/>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251520" y="1138674"/>
            <a:ext cx="8620462" cy="51706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342900" algn="l"/>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Қақ дегеніміз</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қазандықтың немесе жылуалмастырғыштың қалыпты жұмысын бұзатын, суыту немесе қыздыру кезіндегі судың бетінде пайда болатын өте тығыз орналасқан шөгіндер.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Бу генераторларында болатын қақтар өзінің химиялық қасиетіне қарай келесі төрт топқа бөлінеуі мүмкін:</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Кальций мен магнийдің негізгі қосындысынан тұратын сілтілі қақтар.</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Темір қосындыларынан тұратын темір қышқылды қақтар.</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Мыстың кішкентай мөлшерінен тұратын мыстық қақтар.</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Құрамы әртүрлі болып келетін силикатты қақтар.</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30-50% кремнийдің екі тотығымен бірге силикатты қақтар құрамына алюминий, темір және натрий енуі мүмкін.</a:t>
            </a:r>
          </a:p>
          <a:p>
            <a:pPr marL="0" marR="0" lvl="0" indent="288925" algn="just" defTabSz="914400" rtl="0" eaLnBrk="0" fontAlgn="base" latinLnBrk="0" hangingPunct="0">
              <a:lnSpc>
                <a:spcPct val="100000"/>
              </a:lnSpc>
              <a:spcBef>
                <a:spcPct val="0"/>
              </a:spcBef>
              <a:spcAft>
                <a:spcPct val="0"/>
              </a:spcAft>
              <a:buClrTx/>
              <a:buSzTx/>
              <a:buFontTx/>
              <a:buNone/>
              <a:tabLst>
                <a:tab pos="342900"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Қақ шөгінділерінің ерекше қасиеті, қақтардың кеуектілігі мен олардың құрылымына қарай үлкен арақашықтықта өзгеретін аз жылуөткізгіштігі болып табылады.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051365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7582" y="836711"/>
            <a:ext cx="8951881" cy="5915133"/>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971600" y="116632"/>
            <a:ext cx="7416824" cy="492443"/>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2009775" algn="l"/>
              </a:tabLst>
            </a:pPr>
            <a:r>
              <a:rPr kumimoji="0" lang="kk-KZ" altLang="ru-RU" sz="26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Минеральды қалдақтарды болдырмау жолдары</a:t>
            </a:r>
            <a:endParaRPr kumimoji="0" lang="kk-KZ" altLang="ru-RU" sz="26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grpSp>
        <p:nvGrpSpPr>
          <p:cNvPr id="4" name="Группа 3"/>
          <p:cNvGrpSpPr/>
          <p:nvPr/>
        </p:nvGrpSpPr>
        <p:grpSpPr>
          <a:xfrm>
            <a:off x="358747" y="1208985"/>
            <a:ext cx="2248825" cy="1015999"/>
            <a:chOff x="11708" y="1224136"/>
            <a:chExt cx="2248825" cy="2031998"/>
          </a:xfrm>
          <a:solidFill>
            <a:srgbClr val="92D050"/>
          </a:solidFill>
        </p:grpSpPr>
        <p:sp>
          <p:nvSpPr>
            <p:cNvPr id="17" name="Скругленный прямоугольник 16"/>
            <p:cNvSpPr/>
            <p:nvPr/>
          </p:nvSpPr>
          <p:spPr>
            <a:xfrm>
              <a:off x="11708" y="1224136"/>
              <a:ext cx="2248825" cy="2031998"/>
            </a:xfrm>
            <a:prstGeom prst="roundRect">
              <a:avLst>
                <a:gd name="adj" fmla="val 1000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 name="Скругленный прямоугольник 4"/>
            <p:cNvSpPr/>
            <p:nvPr/>
          </p:nvSpPr>
          <p:spPr>
            <a:xfrm>
              <a:off x="71223" y="1588748"/>
              <a:ext cx="2129795" cy="123533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kk-KZ" sz="2400" b="1" i="1" kern="1200" dirty="0" smtClean="0">
                  <a:solidFill>
                    <a:schemeClr val="tx1"/>
                  </a:solidFill>
                  <a:latin typeface="Times New Roman" panose="02020603050405020304" pitchFamily="18" charset="0"/>
                  <a:cs typeface="Times New Roman" panose="02020603050405020304" pitchFamily="18" charset="0"/>
                </a:rPr>
                <a:t>Қышқылдау</a:t>
              </a:r>
              <a:endParaRPr lang="ru-RU" sz="2400" b="1" kern="1200" dirty="0">
                <a:solidFill>
                  <a:schemeClr val="tx1"/>
                </a:solidFill>
                <a:latin typeface="Times New Roman" panose="02020603050405020304" pitchFamily="18" charset="0"/>
                <a:cs typeface="Times New Roman" panose="02020603050405020304" pitchFamily="18" charset="0"/>
              </a:endParaRPr>
            </a:p>
          </p:txBody>
        </p:sp>
      </p:grpSp>
      <p:grpSp>
        <p:nvGrpSpPr>
          <p:cNvPr id="5" name="Группа 4"/>
          <p:cNvGrpSpPr/>
          <p:nvPr/>
        </p:nvGrpSpPr>
        <p:grpSpPr>
          <a:xfrm>
            <a:off x="2843808" y="1388422"/>
            <a:ext cx="476750" cy="557708"/>
            <a:chOff x="2485415" y="1961281"/>
            <a:chExt cx="476750" cy="557708"/>
          </a:xfrm>
          <a:solidFill>
            <a:srgbClr val="FF0000"/>
          </a:solidFill>
        </p:grpSpPr>
        <p:sp>
          <p:nvSpPr>
            <p:cNvPr id="15" name="Стрелка вправо 14"/>
            <p:cNvSpPr/>
            <p:nvPr/>
          </p:nvSpPr>
          <p:spPr>
            <a:xfrm>
              <a:off x="2485415" y="1961281"/>
              <a:ext cx="476750" cy="557708"/>
            </a:xfrm>
            <a:prstGeom prst="rightArrow">
              <a:avLst>
                <a:gd name="adj1" fmla="val 60000"/>
                <a:gd name="adj2" fmla="val 50000"/>
              </a:avLst>
            </a:prstGeom>
            <a:grp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 name="Стрелка вправо 6"/>
            <p:cNvSpPr/>
            <p:nvPr/>
          </p:nvSpPr>
          <p:spPr>
            <a:xfrm>
              <a:off x="2485415" y="2072823"/>
              <a:ext cx="333725" cy="3346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kern="1200">
                <a:solidFill>
                  <a:schemeClr val="accent3">
                    <a:lumMod val="50000"/>
                  </a:schemeClr>
                </a:solidFill>
              </a:endParaRPr>
            </a:p>
          </p:txBody>
        </p:sp>
      </p:grpSp>
      <p:grpSp>
        <p:nvGrpSpPr>
          <p:cNvPr id="6" name="Группа 5"/>
          <p:cNvGrpSpPr/>
          <p:nvPr/>
        </p:nvGrpSpPr>
        <p:grpSpPr>
          <a:xfrm>
            <a:off x="3447587" y="1208986"/>
            <a:ext cx="2248825" cy="960030"/>
            <a:chOff x="3160063" y="1224136"/>
            <a:chExt cx="2248825" cy="2031998"/>
          </a:xfrm>
          <a:solidFill>
            <a:srgbClr val="0070C0"/>
          </a:solidFill>
        </p:grpSpPr>
        <p:sp>
          <p:nvSpPr>
            <p:cNvPr id="13" name="Скругленный прямоугольник 12"/>
            <p:cNvSpPr/>
            <p:nvPr/>
          </p:nvSpPr>
          <p:spPr>
            <a:xfrm>
              <a:off x="3160063" y="1224136"/>
              <a:ext cx="2248825" cy="2031998"/>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4" name="Скругленный прямоугольник 8"/>
            <p:cNvSpPr/>
            <p:nvPr/>
          </p:nvSpPr>
          <p:spPr>
            <a:xfrm>
              <a:off x="3219578" y="1595599"/>
              <a:ext cx="2129795" cy="132176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kk-KZ" sz="2400" b="1" i="1" kern="1200" dirty="0" smtClean="0">
                  <a:solidFill>
                    <a:schemeClr val="tx1"/>
                  </a:solidFill>
                  <a:latin typeface="Times New Roman" panose="02020603050405020304" pitchFamily="18" charset="0"/>
                  <a:cs typeface="Times New Roman" panose="02020603050405020304" pitchFamily="18" charset="0"/>
                </a:rPr>
                <a:t>Әктеу</a:t>
              </a:r>
              <a:endParaRPr lang="ru-RU" sz="2400" b="1" kern="1200" dirty="0">
                <a:solidFill>
                  <a:schemeClr val="tx1"/>
                </a:solidFill>
                <a:latin typeface="Times New Roman" panose="02020603050405020304" pitchFamily="18" charset="0"/>
                <a:cs typeface="Times New Roman" panose="02020603050405020304" pitchFamily="18" charset="0"/>
              </a:endParaRPr>
            </a:p>
          </p:txBody>
        </p:sp>
      </p:grpSp>
      <p:grpSp>
        <p:nvGrpSpPr>
          <p:cNvPr id="7" name="Группа 6"/>
          <p:cNvGrpSpPr/>
          <p:nvPr/>
        </p:nvGrpSpPr>
        <p:grpSpPr>
          <a:xfrm>
            <a:off x="5868144" y="1360888"/>
            <a:ext cx="476750" cy="557708"/>
            <a:chOff x="5633771" y="1961281"/>
            <a:chExt cx="476750" cy="557708"/>
          </a:xfrm>
          <a:solidFill>
            <a:srgbClr val="FF0000"/>
          </a:solidFill>
        </p:grpSpPr>
        <p:sp>
          <p:nvSpPr>
            <p:cNvPr id="11" name="Стрелка вправо 10"/>
            <p:cNvSpPr/>
            <p:nvPr/>
          </p:nvSpPr>
          <p:spPr>
            <a:xfrm>
              <a:off x="5633771" y="1961281"/>
              <a:ext cx="476750" cy="557708"/>
            </a:xfrm>
            <a:prstGeom prst="rightArrow">
              <a:avLst>
                <a:gd name="adj1" fmla="val 60000"/>
                <a:gd name="adj2" fmla="val 50000"/>
              </a:avLst>
            </a:prstGeom>
            <a:grpFill/>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2" name="Стрелка вправо 10"/>
            <p:cNvSpPr/>
            <p:nvPr/>
          </p:nvSpPr>
          <p:spPr>
            <a:xfrm>
              <a:off x="5633771" y="2072823"/>
              <a:ext cx="333725" cy="3346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kern="1200"/>
            </a:p>
          </p:txBody>
        </p:sp>
      </p:grpSp>
      <p:grpSp>
        <p:nvGrpSpPr>
          <p:cNvPr id="8" name="Группа 7"/>
          <p:cNvGrpSpPr/>
          <p:nvPr/>
        </p:nvGrpSpPr>
        <p:grpSpPr>
          <a:xfrm>
            <a:off x="6406886" y="1196752"/>
            <a:ext cx="2248825" cy="956224"/>
            <a:chOff x="6308418" y="1026687"/>
            <a:chExt cx="2248825" cy="2426896"/>
          </a:xfrm>
          <a:solidFill>
            <a:schemeClr val="accent1"/>
          </a:solidFill>
        </p:grpSpPr>
        <p:sp>
          <p:nvSpPr>
            <p:cNvPr id="9" name="Скругленный прямоугольник 8"/>
            <p:cNvSpPr/>
            <p:nvPr/>
          </p:nvSpPr>
          <p:spPr>
            <a:xfrm>
              <a:off x="6308418" y="1026687"/>
              <a:ext cx="2248825" cy="2426896"/>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Скругленный прямоугольник 12"/>
            <p:cNvSpPr/>
            <p:nvPr/>
          </p:nvSpPr>
          <p:spPr>
            <a:xfrm>
              <a:off x="6374284" y="1092553"/>
              <a:ext cx="2117093" cy="22951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kk-KZ" sz="2400" b="1" i="1" kern="1200" dirty="0" smtClean="0">
                  <a:solidFill>
                    <a:schemeClr val="tx1"/>
                  </a:solidFill>
                  <a:latin typeface="Times New Roman" panose="02020603050405020304" pitchFamily="18" charset="0"/>
                  <a:cs typeface="Times New Roman" panose="02020603050405020304" pitchFamily="18" charset="0"/>
                </a:rPr>
                <a:t>Фосфаттау</a:t>
              </a:r>
              <a:r>
                <a:rPr lang="kk-KZ" sz="2400" b="1" kern="1200" dirty="0" smtClean="0">
                  <a:solidFill>
                    <a:schemeClr val="tx1"/>
                  </a:solidFill>
                  <a:latin typeface="Times New Roman" panose="02020603050405020304" pitchFamily="18" charset="0"/>
                  <a:cs typeface="Times New Roman" panose="02020603050405020304" pitchFamily="18" charset="0"/>
                </a:rPr>
                <a:t> </a:t>
              </a:r>
              <a:endParaRPr lang="ru-RU" sz="2400" b="1" kern="1200" dirty="0">
                <a:solidFill>
                  <a:schemeClr val="tx1"/>
                </a:solidFill>
                <a:latin typeface="Times New Roman" panose="02020603050405020304" pitchFamily="18" charset="0"/>
                <a:cs typeface="Times New Roman" panose="02020603050405020304" pitchFamily="18" charset="0"/>
              </a:endParaRPr>
            </a:p>
          </p:txBody>
        </p:sp>
      </p:grpSp>
      <p:sp>
        <p:nvSpPr>
          <p:cNvPr id="19" name="Rectangle 2"/>
          <p:cNvSpPr>
            <a:spLocks noChangeArrowheads="1"/>
          </p:cNvSpPr>
          <p:nvPr/>
        </p:nvSpPr>
        <p:spPr bwMode="auto">
          <a:xfrm>
            <a:off x="179512" y="2492891"/>
            <a:ext cx="8640452" cy="38164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Қышқылдау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кезінде қосылатын суға әдетте күкірт қышқылы қосылады. Бұл кезде 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2</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пайда болуымен НСО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иондары бөлшектелінеді. Осының салдарынан судың карбонаты қаттылығы төмендейді, ал ондағы бос көмір қышқылының концентрациясы жоғарлайды. </a:t>
            </a:r>
          </a:p>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Әктеу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кезінде</a:t>
            </a: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Са(ОН)</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әкпен суды өңдеу НСО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ионын бұзуға әкеледі. Қышқылдауға қарағанда бұның ерекшелігі, тек НСО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ионың аз мөлшері бұзылу кезінде әктеумен судың барлық ағынында биокарбонатты иондар толығымен жойылады.</a:t>
            </a:r>
            <a:endPar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Фосфаттау</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суға фосфат жіберу кальций корбанатындағы қақты түзу қасиетінен айыруға негізделген.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942978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51521" y="1618324"/>
            <a:ext cx="8712968" cy="4907020"/>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1043608" y="217716"/>
            <a:ext cx="7488832" cy="892552"/>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altLang="ru-RU" sz="2600" b="1" i="1" u="none" strike="noStrike" cap="none" normalizeH="0" baseline="0" dirty="0" smtClean="0">
                <a:ln>
                  <a:noFill/>
                </a:ln>
                <a:solidFill>
                  <a:srgbClr val="000066"/>
                </a:solidFill>
                <a:effectLst/>
                <a:latin typeface="Times New Roman" panose="02020603050405020304" pitchFamily="18" charset="0"/>
                <a:ea typeface="Times New Roman" pitchFamily="18" charset="0"/>
                <a:cs typeface="Times New Roman" panose="02020603050405020304" pitchFamily="18" charset="0"/>
              </a:rPr>
              <a:t>Салқындататан және айналымдағы жүйелерде биологиялық түзілулерді болдырмау жолдары</a:t>
            </a:r>
            <a:r>
              <a:rPr kumimoji="0" lang="ru-RU" altLang="ru-RU" sz="26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rPr>
              <a:t> </a:t>
            </a:r>
          </a:p>
        </p:txBody>
      </p:sp>
      <p:sp>
        <p:nvSpPr>
          <p:cNvPr id="4" name="Rectangle 2"/>
          <p:cNvSpPr>
            <a:spLocks noChangeArrowheads="1"/>
          </p:cNvSpPr>
          <p:nvPr/>
        </p:nvSpPr>
        <p:spPr bwMode="auto">
          <a:xfrm>
            <a:off x="323528" y="1988835"/>
            <a:ext cx="8496943" cy="38164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Минералды шөгіндерден басқа конденсаторлық түтіктерде органикалық шөгінділер жиі пайда болады. Олар түтіктердің ішкі беттерінде орналасатын, әртүрлі микроорганизм түрлерінен түзіледі. Қақтар күлгін жасыл немесе қызғылт қоңыр түс беретін қабықша түрінде болады. Мұндай түрдегі қақтардың түзілуі вакуумның жұмысын төмендетеді. Түтіктердегі микроорганизмдердің өсуімен күресу, суытылған суды хлорлау жолымен, яғни оған хлордың немесе хлорлы әкті енгізу.</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Хлор ор</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г</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аникалық</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қақтарды жоюға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әкелетін</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микроорганизмдерді</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өлтіреді</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Көптеген</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электр</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станцияларда</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конденсатор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түтіктерін</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резенке</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шариктермен</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тазалау</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әдісі</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ru-RU" altLang="ru-RU" sz="2200" b="0" i="0" u="none" strike="noStrike" cap="none" normalizeH="0" baseline="0" dirty="0" err="1"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енгізілген</a:t>
            </a:r>
            <a:r>
              <a:rPr kumimoji="0" lang="ru-RU"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55070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988840"/>
            <a:ext cx="8352928" cy="1200329"/>
          </a:xfrm>
          <a:prstGeom prst="rect">
            <a:avLst/>
          </a:prstGeom>
        </p:spPr>
        <p:txBody>
          <a:bodyPr wrap="square">
            <a:spAutoFit/>
          </a:bodyPr>
          <a:lstStyle/>
          <a:p>
            <a:pPr algn="just"/>
            <a:r>
              <a:rPr lang="kk-KZ" sz="2400" dirty="0" smtClean="0">
                <a:latin typeface="Times New Roman" panose="02020603050405020304" pitchFamily="18" charset="0"/>
                <a:cs typeface="Times New Roman" panose="02020603050405020304" pitchFamily="18" charset="0"/>
              </a:rPr>
              <a:t>    Судың </a:t>
            </a:r>
            <a:r>
              <a:rPr lang="kk-KZ" sz="2400" dirty="0">
                <a:latin typeface="Times New Roman" panose="02020603050405020304" pitchFamily="18" charset="0"/>
                <a:cs typeface="Times New Roman" panose="02020603050405020304" pitchFamily="18" charset="0"/>
              </a:rPr>
              <a:t>карбонаты қаттылығы төмендейді, ал ондағы бос көмір қышқылының концентрациясы </a:t>
            </a:r>
            <a:r>
              <a:rPr lang="kk-KZ" sz="2400" dirty="0" smtClean="0">
                <a:latin typeface="Times New Roman" panose="02020603050405020304" pitchFamily="18" charset="0"/>
                <a:cs typeface="Times New Roman" panose="02020603050405020304" pitchFamily="18" charset="0"/>
              </a:rPr>
              <a:t>жоғарлайды, бұл қандай әдіс?</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95536" y="677887"/>
            <a:ext cx="842493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Суытылған </a:t>
            </a:r>
            <a:r>
              <a:rPr lang="kk-KZ" sz="2400" b="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және айналымдағы суды </a:t>
            </a:r>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өңдеу </a:t>
            </a:r>
            <a:r>
              <a:rPr lang="kk-KZ" sz="2400" b="1" dirty="0" smtClean="0">
                <a:solidFill>
                  <a:srgbClr val="000066"/>
                </a:solidFill>
                <a:latin typeface="Times New Roman" panose="02020603050405020304" pitchFamily="18" charset="0"/>
                <a:cs typeface="Times New Roman" panose="02020603050405020304" pitchFamily="18" charset="0"/>
              </a:rPr>
              <a:t> тақырыбы </a:t>
            </a:r>
            <a:r>
              <a:rPr lang="kk-KZ" sz="2400" b="1" dirty="0">
                <a:solidFill>
                  <a:srgbClr val="000066"/>
                </a:solidFill>
                <a:latin typeface="Times New Roman" pitchFamily="18" charset="0"/>
                <a:cs typeface="Times New Roman" pitchFamily="18" charset="0"/>
              </a:rPr>
              <a:t>бойынша сұрақ </a:t>
            </a:r>
            <a:endParaRPr lang="ru-RU" sz="2400" b="1" dirty="0">
              <a:solidFill>
                <a:srgbClr val="000066"/>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39552" y="3531096"/>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39552" y="4416152"/>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39552" y="5280248"/>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5" name="Прямоугольник 24"/>
          <p:cNvSpPr/>
          <p:nvPr/>
        </p:nvSpPr>
        <p:spPr>
          <a:xfrm>
            <a:off x="1014906" y="5199583"/>
            <a:ext cx="1721369" cy="461665"/>
          </a:xfrm>
          <a:prstGeom prst="rect">
            <a:avLst/>
          </a:prstGeom>
        </p:spPr>
        <p:txBody>
          <a:bodyPr wrap="none">
            <a:spAutoFit/>
          </a:bodyPr>
          <a:lstStyle/>
          <a:p>
            <a:r>
              <a:rPr lang="kk-KZ" sz="2400" dirty="0" smtClean="0">
                <a:latin typeface="Times New Roman" panose="02020603050405020304" pitchFamily="18" charset="0"/>
                <a:cs typeface="Times New Roman" panose="02020603050405020304" pitchFamily="18" charset="0"/>
                <a:hlinkClick r:id="rId2" action="ppaction://hlinksldjump"/>
              </a:rPr>
              <a:t>Фосфаттау. </a:t>
            </a:r>
            <a:endParaRPr lang="ru-RU" sz="2400" dirty="0">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1043608" y="3429000"/>
            <a:ext cx="1821396" cy="461665"/>
          </a:xfrm>
          <a:prstGeom prst="rect">
            <a:avLst/>
          </a:prstGeom>
        </p:spPr>
        <p:txBody>
          <a:bodyPr wrap="none">
            <a:spAutoFit/>
          </a:bodyPr>
          <a:lstStyle/>
          <a:p>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Қышқылдау.</a:t>
            </a:r>
            <a:endParaRPr lang="ru-RU" sz="24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1043608" y="4293096"/>
            <a:ext cx="1092800" cy="461665"/>
          </a:xfrm>
          <a:prstGeom prst="rect">
            <a:avLst/>
          </a:prstGeom>
        </p:spPr>
        <p:txBody>
          <a:bodyPr wrap="none">
            <a:spAutoFit/>
          </a:bodyPr>
          <a:lstStyle/>
          <a:p>
            <a:r>
              <a:rPr lang="kk-KZ" sz="2400" dirty="0" smtClean="0">
                <a:solidFill>
                  <a:prstClr val="black"/>
                </a:solidFill>
                <a:latin typeface="Times New Roman" panose="02020603050405020304" pitchFamily="18" charset="0"/>
                <a:cs typeface="Times New Roman" panose="02020603050405020304" pitchFamily="18" charset="0"/>
                <a:hlinkClick r:id="rId2" action="ppaction://hlinksldjump"/>
              </a:rPr>
              <a:t>Әктеу.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60364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cstate="print"/>
          <a:srcRect l="9231" t="7547" r="4615" b="3774"/>
          <a:stretch>
            <a:fillRect/>
          </a:stretch>
        </p:blipFill>
        <p:spPr bwMode="auto">
          <a:xfrm>
            <a:off x="251520" y="692696"/>
            <a:ext cx="4176464" cy="4392488"/>
          </a:xfrm>
          <a:prstGeom prst="rect">
            <a:avLst/>
          </a:prstGeom>
          <a:noFill/>
          <a:ln w="9525">
            <a:noFill/>
            <a:miter lim="800000"/>
            <a:headEnd/>
            <a:tailEnd/>
          </a:ln>
        </p:spPr>
      </p:pic>
      <p:pic>
        <p:nvPicPr>
          <p:cNvPr id="54275" name="Picture 3"/>
          <p:cNvPicPr>
            <a:picLocks noChangeAspect="1" noChangeArrowheads="1"/>
          </p:cNvPicPr>
          <p:nvPr/>
        </p:nvPicPr>
        <p:blipFill>
          <a:blip r:embed="rId3" cstate="print"/>
          <a:srcRect/>
          <a:stretch>
            <a:fillRect/>
          </a:stretch>
        </p:blipFill>
        <p:spPr bwMode="auto">
          <a:xfrm>
            <a:off x="4499992" y="692696"/>
            <a:ext cx="4464496" cy="4392488"/>
          </a:xfrm>
          <a:prstGeom prst="rect">
            <a:avLst/>
          </a:prstGeom>
          <a:noFill/>
          <a:ln w="9525">
            <a:noFill/>
            <a:miter lim="800000"/>
            <a:headEnd/>
            <a:tailEnd/>
          </a:ln>
        </p:spPr>
      </p:pic>
      <p:sp>
        <p:nvSpPr>
          <p:cNvPr id="5" name="Прямоугольник 4"/>
          <p:cNvSpPr/>
          <p:nvPr/>
        </p:nvSpPr>
        <p:spPr>
          <a:xfrm>
            <a:off x="1259632" y="6413266"/>
            <a:ext cx="6415474" cy="400110"/>
          </a:xfrm>
          <a:prstGeom prst="rect">
            <a:avLst/>
          </a:prstGeom>
        </p:spPr>
        <p:txBody>
          <a:bodyPr wrap="none">
            <a:spAutoFit/>
          </a:bodyPr>
          <a:lstStyle/>
          <a:p>
            <a:pPr algn="ctr"/>
            <a:r>
              <a:rPr lang="kk-KZ" sz="2000" dirty="0" smtClean="0">
                <a:solidFill>
                  <a:schemeClr val="bg1">
                    <a:lumMod val="10000"/>
                  </a:schemeClr>
                </a:solidFill>
                <a:latin typeface="Times New Roman" pitchFamily="18" charset="0"/>
                <a:cs typeface="Times New Roman" pitchFamily="18" charset="0"/>
              </a:rPr>
              <a:t>1.1- сурет. КЭС </a:t>
            </a:r>
            <a:r>
              <a:rPr lang="kk-KZ" sz="2000" dirty="0">
                <a:solidFill>
                  <a:schemeClr val="bg1">
                    <a:lumMod val="10000"/>
                  </a:schemeClr>
                </a:solidFill>
                <a:latin typeface="Times New Roman" pitchFamily="18" charset="0"/>
                <a:cs typeface="Times New Roman" pitchFamily="18" charset="0"/>
              </a:rPr>
              <a:t>мен ЖЭС-дағы су айналымының сүлбесі</a:t>
            </a:r>
            <a:endParaRPr lang="ru-RU" sz="2000" dirty="0">
              <a:solidFill>
                <a:schemeClr val="bg1">
                  <a:lumMod val="10000"/>
                </a:schemeClr>
              </a:solidFill>
              <a:latin typeface="Times New Roman" pitchFamily="18" charset="0"/>
              <a:cs typeface="Times New Roman" pitchFamily="18" charset="0"/>
            </a:endParaRPr>
          </a:p>
        </p:txBody>
      </p:sp>
      <p:sp>
        <p:nvSpPr>
          <p:cNvPr id="6" name="Прямоугольник 5"/>
          <p:cNvSpPr/>
          <p:nvPr/>
        </p:nvSpPr>
        <p:spPr>
          <a:xfrm>
            <a:off x="0" y="4976008"/>
            <a:ext cx="8892480" cy="1477328"/>
          </a:xfrm>
          <a:prstGeom prst="rect">
            <a:avLst/>
          </a:prstGeom>
        </p:spPr>
        <p:txBody>
          <a:bodyPr wrap="square">
            <a:spAutoFit/>
          </a:bodyPr>
          <a:lstStyle/>
          <a:p>
            <a:pPr algn="ctr"/>
            <a:r>
              <a:rPr lang="kk-KZ" dirty="0" smtClean="0">
                <a:latin typeface="Times New Roman" pitchFamily="18" charset="0"/>
                <a:cs typeface="Times New Roman" pitchFamily="18" charset="0"/>
              </a:rPr>
              <a:t>1- сулы экономайзер; 2- булы қыздырғышты бу генераторы, 3-қоректік сорғы, 4-деаэратор; 5- конденсатты сорғы; 6- турбина конденсаторы; 7- булы турбина; 8-су дайындау қондырғысы; 9-үзіліссіз үрлеу кеңейткіші; 10-үрлену суын суытатын қондырғы; 11-буды қолданатын сыртқы тұтынушылар; 12-қайтымды конденсат багы; 13- қайтымды конденсат сорғысы</a:t>
            </a:r>
            <a:r>
              <a:rPr lang="kk-KZ" smtClean="0">
                <a:latin typeface="Times New Roman" pitchFamily="18" charset="0"/>
                <a:cs typeface="Times New Roman" pitchFamily="18" charset="0"/>
              </a:rPr>
              <a:t>; 14-генератор</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85943" y="620688"/>
            <a:ext cx="8640452" cy="1785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Қышқылдау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кезінде қосылатын суға әдетте күкірт қышқылы қосылады. Бұл кезде 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2</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пайда болуымен НСО</a:t>
            </a:r>
            <a:r>
              <a:rPr kumimoji="0" lang="kk-KZ" altLang="ru-RU" sz="2200" b="0" i="0" u="none" strike="noStrike" cap="none" normalizeH="0" baseline="-3000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  </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иондары бөлшектелінеді. Осының салдарынан судың карбонаты қаттылығы төмендейді, ал ондағы бос көмір қышқылының концентрациясы жоғарлайды. </a:t>
            </a:r>
          </a:p>
        </p:txBody>
      </p:sp>
    </p:spTree>
    <p:extLst>
      <p:ext uri="{BB962C8B-B14F-4D97-AF65-F5344CB8AC3E}">
        <p14:creationId xmlns:p14="http://schemas.microsoft.com/office/powerpoint/2010/main" xmlns="" val="10272977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971600" y="3068960"/>
            <a:ext cx="51723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88925"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marR="0" lvl="0" indent="0" algn="just" defTabSz="914400" rtl="0" eaLnBrk="0" fontAlgn="base" latinLnBrk="0" hangingPunct="0">
              <a:lnSpc>
                <a:spcPct val="100000"/>
              </a:lnSpc>
              <a:spcBef>
                <a:spcPct val="0"/>
              </a:spcBef>
              <a:spcAft>
                <a:spcPct val="0"/>
              </a:spcAft>
              <a:buClrTx/>
              <a:buSzTx/>
              <a:tabLst>
                <a:tab pos="342900" algn="l"/>
              </a:tabLst>
            </a:pPr>
            <a:r>
              <a:rPr kumimoji="0" lang="kk-KZ" altLang="ru-RU" sz="24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hlinkClick r:id="rId2" action="ppaction://hlinksldjump"/>
              </a:rPr>
              <a:t>Суды лезде қайнататын қондырғылар.</a:t>
            </a:r>
            <a:endParaRPr kumimoji="0" lang="ru-RU"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6" name="Rectangle 1"/>
          <p:cNvSpPr>
            <a:spLocks noChangeArrowheads="1"/>
          </p:cNvSpPr>
          <p:nvPr/>
        </p:nvSpPr>
        <p:spPr bwMode="auto">
          <a:xfrm>
            <a:off x="328849" y="385500"/>
            <a:ext cx="8155566" cy="52322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7 тақырып. </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Суды термикалық тұзсыздандыру</a:t>
            </a:r>
            <a:endParaRPr kumimoji="0" lang="kk-KZ" sz="44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565381" y="1571740"/>
            <a:ext cx="2645596" cy="461665"/>
          </a:xfrm>
          <a:prstGeom prst="rect">
            <a:avLst/>
          </a:prstGeom>
        </p:spPr>
        <p:txBody>
          <a:bodyPr wrap="none">
            <a:spAutoFit/>
          </a:bodyPr>
          <a:lstStyle/>
          <a:p>
            <a:pPr lvl="0" indent="288925" algn="just" fontAlgn="base">
              <a:spcBef>
                <a:spcPct val="0"/>
              </a:spcBef>
              <a:spcAft>
                <a:spcPct val="0"/>
              </a:spcAft>
              <a:tabLst>
                <a:tab pos="342900" algn="l"/>
              </a:tabLst>
            </a:pPr>
            <a:r>
              <a:rPr lang="kk-KZ" altLang="ru-RU" sz="2400" b="1" i="1" dirty="0">
                <a:solidFill>
                  <a:prstClr val="black"/>
                </a:solidFill>
                <a:latin typeface="Times New Roman" panose="02020603050405020304" pitchFamily="18" charset="0"/>
                <a:ea typeface="Times New Roman" pitchFamily="18" charset="0"/>
                <a:cs typeface="Times New Roman" panose="02020603050405020304" pitchFamily="18" charset="0"/>
              </a:rPr>
              <a:t>Дәріс жоспары:</a:t>
            </a:r>
            <a:endParaRPr lang="ru-RU" altLang="ru-RU" sz="2400" dirty="0">
              <a:solidFill>
                <a:prstClr val="black"/>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971600" y="2132855"/>
            <a:ext cx="7776864" cy="830997"/>
          </a:xfrm>
          <a:prstGeom prst="rect">
            <a:avLst/>
          </a:prstGeom>
        </p:spPr>
        <p:txBody>
          <a:bodyPr wrap="square">
            <a:spAutoFit/>
          </a:bodyPr>
          <a:lstStyle/>
          <a:p>
            <a:pPr lvl="0" algn="just" eaLnBrk="0" fontAlgn="base" hangingPunct="0">
              <a:spcBef>
                <a:spcPct val="0"/>
              </a:spcBef>
              <a:spcAft>
                <a:spcPct val="0"/>
              </a:spcAft>
              <a:tabLst>
                <a:tab pos="342900" algn="l"/>
              </a:tabLst>
            </a:pPr>
            <a:r>
              <a:rPr lang="kk-KZ" altLang="ru-RU" sz="2400" dirty="0">
                <a:solidFill>
                  <a:prstClr val="black"/>
                </a:solidFill>
                <a:latin typeface="Times New Roman" panose="02020603050405020304" pitchFamily="18" charset="0"/>
                <a:ea typeface="Times New Roman" pitchFamily="18" charset="0"/>
                <a:cs typeface="Times New Roman" panose="02020603050405020304" pitchFamily="18" charset="0"/>
                <a:hlinkClick r:id="rId3" action="ppaction://hlinksldjump"/>
              </a:rPr>
              <a:t>Электр станциялардың жылулық сүлбелеріне буландырғыштарды қосу.</a:t>
            </a:r>
            <a:r>
              <a:rPr lang="kk-KZ" altLang="ru-RU" sz="2400" b="1" i="1" dirty="0">
                <a:solidFill>
                  <a:prstClr val="black"/>
                </a:solidFill>
                <a:latin typeface="Times New Roman" panose="02020603050405020304" pitchFamily="18" charset="0"/>
                <a:ea typeface="Times New Roman" pitchFamily="18" charset="0"/>
                <a:cs typeface="Times New Roman" panose="02020603050405020304" pitchFamily="18" charset="0"/>
                <a:hlinkClick r:id="rId3" action="ppaction://hlinksldjump"/>
              </a:rPr>
              <a:t> </a:t>
            </a:r>
            <a:endParaRPr lang="ru-RU" altLang="ru-RU" sz="2400" dirty="0">
              <a:solidFill>
                <a:prstClr val="black"/>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971600" y="3975447"/>
            <a:ext cx="7140918" cy="461665"/>
          </a:xfrm>
          <a:prstGeom prst="rect">
            <a:avLst/>
          </a:prstGeom>
        </p:spPr>
        <p:txBody>
          <a:bodyPr wrap="square">
            <a:spAutoFit/>
          </a:bodyPr>
          <a:lstStyle/>
          <a:p>
            <a:pPr lvl="0" algn="just" eaLnBrk="0" fontAlgn="base" hangingPunct="0">
              <a:spcBef>
                <a:spcPct val="0"/>
              </a:spcBef>
              <a:spcAft>
                <a:spcPct val="0"/>
              </a:spcAft>
              <a:tabLst>
                <a:tab pos="342900" algn="l"/>
              </a:tabLst>
            </a:pPr>
            <a:r>
              <a:rPr lang="kk-KZ" altLang="ru-RU"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hlinkClick r:id="rId4" action="ppaction://hlinksldjump"/>
              </a:rPr>
              <a:t>Буландырғыш қондырғыларындағы буды тазалау</a:t>
            </a:r>
            <a:r>
              <a:rPr lang="kk-KZ" altLang="ru-RU"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hlinkClick r:id="rId4" action="ppaction://hlinksldjump"/>
              </a:rPr>
              <a:t>.</a:t>
            </a:r>
            <a:endParaRPr lang="kk-KZ" altLang="ru-RU" sz="2400" dirty="0">
              <a:solidFill>
                <a:prstClr val="black"/>
              </a:solidFill>
              <a:latin typeface="Times New Roman" panose="02020603050405020304" pitchFamily="18" charset="0"/>
              <a:cs typeface="Times New Roman" panose="02020603050405020304" pitchFamily="18" charset="0"/>
            </a:endParaRPr>
          </a:p>
        </p:txBody>
      </p:sp>
      <p:grpSp>
        <p:nvGrpSpPr>
          <p:cNvPr id="10" name="Group 11"/>
          <p:cNvGrpSpPr>
            <a:grpSpLocks/>
          </p:cNvGrpSpPr>
          <p:nvPr/>
        </p:nvGrpSpPr>
        <p:grpSpPr bwMode="auto">
          <a:xfrm>
            <a:off x="568502" y="2306960"/>
            <a:ext cx="288032" cy="308992"/>
            <a:chOff x="2078" y="1680"/>
            <a:chExt cx="1615" cy="1615"/>
          </a:xfrm>
        </p:grpSpPr>
        <p:sp>
          <p:nvSpPr>
            <p:cNvPr id="11"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2"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3"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4"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5"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6"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7" name="Group 11"/>
          <p:cNvGrpSpPr>
            <a:grpSpLocks/>
          </p:cNvGrpSpPr>
          <p:nvPr/>
        </p:nvGrpSpPr>
        <p:grpSpPr bwMode="auto">
          <a:xfrm>
            <a:off x="568502" y="3171056"/>
            <a:ext cx="288032" cy="308992"/>
            <a:chOff x="2078" y="1680"/>
            <a:chExt cx="1615" cy="1615"/>
          </a:xfrm>
        </p:grpSpPr>
        <p:sp>
          <p:nvSpPr>
            <p:cNvPr id="18"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9"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0"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1"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2"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3"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24" name="Group 11"/>
          <p:cNvGrpSpPr>
            <a:grpSpLocks/>
          </p:cNvGrpSpPr>
          <p:nvPr/>
        </p:nvGrpSpPr>
        <p:grpSpPr bwMode="auto">
          <a:xfrm>
            <a:off x="568502" y="4056112"/>
            <a:ext cx="288032" cy="308992"/>
            <a:chOff x="2078" y="1680"/>
            <a:chExt cx="1615" cy="1615"/>
          </a:xfrm>
        </p:grpSpPr>
        <p:sp>
          <p:nvSpPr>
            <p:cNvPr id="2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3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Tree>
    <p:extLst>
      <p:ext uri="{BB962C8B-B14F-4D97-AF65-F5344CB8AC3E}">
        <p14:creationId xmlns:p14="http://schemas.microsoft.com/office/powerpoint/2010/main" xmlns="" val="10824840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87583" y="1268759"/>
            <a:ext cx="8951881" cy="5483085"/>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675091" y="188640"/>
            <a:ext cx="7776864"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lgn="ctr" eaLnBrk="0" fontAlgn="base" hangingPunct="0">
              <a:spcBef>
                <a:spcPct val="0"/>
              </a:spcBef>
              <a:spcAft>
                <a:spcPct val="0"/>
              </a:spcAft>
              <a:tabLst>
                <a:tab pos="342900" algn="l"/>
              </a:tabLst>
            </a:pPr>
            <a:r>
              <a:rPr lang="kk-KZ" altLang="ru-RU" sz="2400" b="1" i="1" dirty="0">
                <a:solidFill>
                  <a:srgbClr val="000066"/>
                </a:solidFill>
                <a:latin typeface="Times New Roman" panose="02020603050405020304" pitchFamily="18" charset="0"/>
                <a:ea typeface="Times New Roman" pitchFamily="18" charset="0"/>
                <a:cs typeface="Times New Roman" panose="02020603050405020304" pitchFamily="18" charset="0"/>
              </a:rPr>
              <a:t>Электр станциялардың жылулық сүлбелеріне буландырғыштарды </a:t>
            </a:r>
            <a:r>
              <a:rPr lang="kk-KZ" altLang="ru-RU" sz="2400" b="1" i="1" dirty="0" smtClean="0">
                <a:solidFill>
                  <a:srgbClr val="000066"/>
                </a:solidFill>
                <a:latin typeface="Times New Roman" panose="02020603050405020304" pitchFamily="18" charset="0"/>
                <a:ea typeface="Times New Roman" pitchFamily="18" charset="0"/>
                <a:cs typeface="Times New Roman" panose="02020603050405020304" pitchFamily="18" charset="0"/>
              </a:rPr>
              <a:t>қосу</a:t>
            </a:r>
            <a:endParaRPr lang="ru-RU" altLang="ru-RU" sz="2400" b="1" i="1" dirty="0">
              <a:solidFill>
                <a:srgbClr val="000066"/>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flipH="1">
            <a:off x="251520" y="1794296"/>
            <a:ext cx="8496944" cy="4154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Тізбекті қосылған корпустарының сандарына қарай бір, екі немесе көпсатылы буландыру қондырғылары деп айырады. Бірсатылы қондырғыларды қолдану үнемді, өйткені онда 1т қыздырылатын будан тек қана 0,85-0,95 т дистиллят алуға болады. Көпсатылы қондырғылардың  әрбір сатыларындағы екінші рет қайталанатын бу, алдынғы сатыларында қыздырылған бу ретінде қолданылады. Буландыру қондығыларының саты санын көбейту 1 тонна алғашқы будан алынған дистиллят мөлшері 2,4 және 5 корпусты қондырғыларда сәйкесінше 1,4-1,65, 3,0-3,2 және 3,5-3,7 т құрайды.</a:t>
            </a:r>
            <a:endParaRPr kumimoji="0" lang="kk-KZ"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528962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cstate="print"/>
          <a:srcRect/>
          <a:stretch>
            <a:fillRect/>
          </a:stretch>
        </p:blipFill>
        <p:spPr bwMode="auto">
          <a:xfrm>
            <a:off x="2339752" y="1772816"/>
            <a:ext cx="4824536" cy="3528392"/>
          </a:xfrm>
          <a:prstGeom prst="rect">
            <a:avLst/>
          </a:prstGeom>
          <a:noFill/>
          <a:ln w="9525">
            <a:noFill/>
            <a:miter lim="800000"/>
            <a:headEnd/>
            <a:tailEnd/>
          </a:ln>
        </p:spPr>
      </p:pic>
      <p:sp>
        <p:nvSpPr>
          <p:cNvPr id="65539" name="Rectangle 3"/>
          <p:cNvSpPr>
            <a:spLocks noChangeArrowheads="1"/>
          </p:cNvSpPr>
          <p:nvPr/>
        </p:nvSpPr>
        <p:spPr bwMode="auto">
          <a:xfrm>
            <a:off x="395536" y="5356447"/>
            <a:ext cx="8424936"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7.1 – сурет. Бір корпусты буландырғыштың қосылу сүлбесі.</a:t>
            </a:r>
            <a:endParaRPr kumimoji="0" lang="ru-RU" b="0" i="0" u="none" strike="noStrike" cap="none" normalizeH="0" baseline="0" dirty="0" smtClean="0">
              <a:ln>
                <a:noFill/>
              </a:ln>
              <a:solidFill>
                <a:schemeClr val="bg1">
                  <a:lumMod val="10000"/>
                </a:schemeClr>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bg1">
                    <a:lumMod val="10000"/>
                  </a:schemeClr>
                </a:solidFill>
                <a:effectLst/>
                <a:latin typeface="Times New Roman" panose="02020603050405020304" pitchFamily="18" charset="0"/>
                <a:ea typeface="Times New Roman" pitchFamily="18" charset="0"/>
                <a:cs typeface="Times New Roman" panose="02020603050405020304" pitchFamily="18" charset="0"/>
              </a:rPr>
              <a:t>1 – алғашқы буды енгізу; 2 – екінші ретті  буды шығару; 3 – буландырғыштың корпусы; 4 – қыздыру жүйесі; 5 – беттік буды салқындатқыш; 6 – конденсат шығарғыш; 7 – дистиллят жинағыш; 8 – истиллятты айтайтын сорғы; 9 – буландырғыштың қоректік сорғысы; 10 – деңгей реттегіші; 11 – суытылатын суды енгізу; 12 – суытылатын суды шығару; 13 – үрлеугіш.</a:t>
            </a:r>
            <a:endParaRPr kumimoji="0" lang="kk-KZ" sz="3600" b="0" i="0" u="none" strike="noStrike" cap="none" normalizeH="0" baseline="0" dirty="0" smtClean="0">
              <a:ln>
                <a:noFill/>
              </a:ln>
              <a:solidFill>
                <a:schemeClr val="bg1">
                  <a:lumMod val="10000"/>
                </a:schemeClr>
              </a:solidFill>
              <a:effectLst/>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1852762" y="116632"/>
            <a:ext cx="5510483" cy="461665"/>
          </a:xfrm>
          <a:prstGeom prst="rect">
            <a:avLst/>
          </a:prstGeom>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anchor="ctr" anchorCtr="0" compatLnSpc="1">
            <a:prstTxWarp prst="textNoShape">
              <a:avLst/>
            </a:prstTxWarp>
            <a:spAutoFit/>
          </a:bodyPr>
          <a:lstStyle>
            <a:lvl1pPr indent="288925"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marR="0" lvl="0" indent="0" algn="just" defTabSz="914400" rtl="0" eaLnBrk="0" fontAlgn="base" latinLnBrk="0" hangingPunct="0">
              <a:lnSpc>
                <a:spcPct val="100000"/>
              </a:lnSpc>
              <a:spcBef>
                <a:spcPct val="0"/>
              </a:spcBef>
              <a:spcAft>
                <a:spcPct val="0"/>
              </a:spcAft>
              <a:buClrTx/>
              <a:buSzTx/>
              <a:tabLst>
                <a:tab pos="342900" algn="l"/>
              </a:tabLst>
            </a:pPr>
            <a:r>
              <a:rPr kumimoji="0" lang="kk-KZ" altLang="ru-RU" sz="2400" b="1" i="1" u="none" strike="noStrike" cap="none" normalizeH="0" baseline="0" dirty="0" smtClean="0">
                <a:ln>
                  <a:noFill/>
                </a:ln>
                <a:solidFill>
                  <a:srgbClr val="000066"/>
                </a:solidFill>
                <a:effectLst/>
                <a:latin typeface="Times New Roman" panose="02020603050405020304" pitchFamily="18" charset="0"/>
                <a:ea typeface="Times New Roman" pitchFamily="18" charset="0"/>
                <a:cs typeface="Times New Roman" panose="02020603050405020304" pitchFamily="18" charset="0"/>
              </a:rPr>
              <a:t>Суды лезде қайнататын қондырғылар</a:t>
            </a:r>
            <a:endParaRPr kumimoji="0" lang="ru-RU" altLang="ru-RU" sz="2400" b="1" i="1"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0" y="722313"/>
            <a:ext cx="9144000" cy="1446550"/>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Буландырғыштың </a:t>
            </a:r>
            <a:r>
              <a:rPr lang="kk-KZ" sz="2200" dirty="0">
                <a:latin typeface="Times New Roman" panose="02020603050405020304" pitchFamily="18" charset="0"/>
                <a:cs typeface="Times New Roman" panose="02020603050405020304" pitchFamily="18" charset="0"/>
              </a:rPr>
              <a:t>қыздыру жүйесіне енгізілетін қыздырылатын бу </a:t>
            </a:r>
            <a:r>
              <a:rPr lang="kk-KZ" sz="2200" i="1" dirty="0">
                <a:latin typeface="Times New Roman" panose="02020603050405020304" pitchFamily="18" charset="0"/>
                <a:cs typeface="Times New Roman" panose="02020603050405020304" pitchFamily="18" charset="0"/>
              </a:rPr>
              <a:t>алғашқы</a:t>
            </a:r>
            <a:r>
              <a:rPr lang="kk-KZ" sz="2200" dirty="0">
                <a:latin typeface="Times New Roman" panose="02020603050405020304" pitchFamily="18" charset="0"/>
                <a:cs typeface="Times New Roman" panose="02020603050405020304" pitchFamily="18" charset="0"/>
              </a:rPr>
              <a:t>, ал онда түзілетін </a:t>
            </a:r>
            <a:r>
              <a:rPr lang="kk-KZ" sz="2200" i="1" dirty="0">
                <a:latin typeface="Times New Roman" panose="02020603050405020304" pitchFamily="18" charset="0"/>
                <a:cs typeface="Times New Roman" panose="02020603050405020304" pitchFamily="18" charset="0"/>
              </a:rPr>
              <a:t>екінші ретті</a:t>
            </a:r>
            <a:r>
              <a:rPr lang="kk-KZ" sz="2200" dirty="0">
                <a:latin typeface="Times New Roman" panose="02020603050405020304" pitchFamily="18" charset="0"/>
                <a:cs typeface="Times New Roman" panose="02020603050405020304" pitchFamily="18" charset="0"/>
              </a:rPr>
              <a:t> деп аталады</a:t>
            </a:r>
            <a:r>
              <a:rPr lang="kk-KZ" sz="2200" dirty="0" smtClean="0">
                <a:latin typeface="Times New Roman" panose="02020603050405020304" pitchFamily="18" charset="0"/>
                <a:cs typeface="Times New Roman" panose="02020603050405020304" pitchFamily="18" charset="0"/>
              </a:rPr>
              <a:t>. </a:t>
            </a:r>
            <a:r>
              <a:rPr lang="ru-RU" sz="2200" dirty="0">
                <a:latin typeface="Times New Roman" panose="02020603050405020304" pitchFamily="18" charset="0"/>
                <a:cs typeface="Times New Roman" panose="02020603050405020304" pitchFamily="18" charset="0"/>
              </a:rPr>
              <a:t>7.1 – </a:t>
            </a:r>
            <a:r>
              <a:rPr lang="ru-RU" sz="2200" dirty="0" err="1">
                <a:latin typeface="Times New Roman" panose="02020603050405020304" pitchFamily="18" charset="0"/>
                <a:cs typeface="Times New Roman" panose="02020603050405020304" pitchFamily="18" charset="0"/>
              </a:rPr>
              <a:t>суретте</a:t>
            </a:r>
            <a:r>
              <a:rPr lang="ru-RU" sz="2200" dirty="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бір корпусты буландырғыштың қосылу сүлбесі бейнеленген. </a:t>
            </a:r>
            <a:endParaRPr lang="ru-RU" sz="2200" dirty="0">
              <a:latin typeface="Times New Roman" panose="02020603050405020304" pitchFamily="18" charset="0"/>
              <a:cs typeface="Times New Roman" panose="02020603050405020304" pitchFamily="18" charset="0"/>
            </a:endParaRPr>
          </a:p>
          <a:p>
            <a:pPr algn="just"/>
            <a:endParaRPr lang="ru-RU"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053715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0" y="44624"/>
            <a:ext cx="9036496" cy="1107996"/>
          </a:xfrm>
          <a:prstGeom prst="rect">
            <a:avLst/>
          </a:prstGeom>
        </p:spPr>
        <p:txBody>
          <a:bodyPr wrap="square">
            <a:spAutoFit/>
          </a:bodyPr>
          <a:lstStyle/>
          <a:p>
            <a:pPr algn="just"/>
            <a:r>
              <a:rPr lang="kk-KZ" sz="2200" dirty="0" smtClean="0">
                <a:latin typeface="Times New Roman" panose="02020603050405020304" pitchFamily="18" charset="0"/>
                <a:cs typeface="Times New Roman" panose="02020603050405020304" pitchFamily="18" charset="0"/>
              </a:rPr>
              <a:t>       7.2 </a:t>
            </a:r>
            <a:r>
              <a:rPr lang="kk-KZ" sz="2200" dirty="0">
                <a:latin typeface="Times New Roman" panose="02020603050405020304" pitchFamily="18" charset="0"/>
                <a:cs typeface="Times New Roman" panose="02020603050405020304" pitchFamily="18" charset="0"/>
              </a:rPr>
              <a:t>– суретте турбинаның сұрыпталған буымен жұмыс істейтін, корпустарының тізбекті қоректенуінің көп сатылы буландырғыш қондырғысының принципиалды сүлбесі бейнеленген</a:t>
            </a:r>
            <a:r>
              <a:rPr lang="kk-KZ" dirty="0"/>
              <a:t>. </a:t>
            </a:r>
            <a:endParaRPr lang="ru-RU" dirty="0"/>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91680" y="1152620"/>
            <a:ext cx="5905919" cy="3960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323528" y="5129316"/>
            <a:ext cx="8496944" cy="1107996"/>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7.2 – </a:t>
            </a:r>
            <a:r>
              <a:rPr lang="ru-RU" dirty="0" err="1">
                <a:latin typeface="Times New Roman" panose="02020603050405020304" pitchFamily="18" charset="0"/>
                <a:cs typeface="Times New Roman" panose="02020603050405020304" pitchFamily="18" charset="0"/>
              </a:rPr>
              <a:t>сурет</a:t>
            </a:r>
            <a:r>
              <a:rPr lang="ru-RU" dirty="0">
                <a:latin typeface="Times New Roman" panose="02020603050405020304" pitchFamily="18" charset="0"/>
                <a:cs typeface="Times New Roman" panose="02020603050405020304" pitchFamily="18" charset="0"/>
              </a:rPr>
              <a:t>.</a:t>
            </a:r>
            <a:r>
              <a:rPr lang="kk-KZ" dirty="0">
                <a:latin typeface="Times New Roman" panose="02020603050405020304" pitchFamily="18" charset="0"/>
                <a:cs typeface="Times New Roman" panose="02020603050405020304" pitchFamily="18" charset="0"/>
              </a:rPr>
              <a:t> Алты сатылы буландыру қондырғысының принципиалды сүлбесі.</a:t>
            </a:r>
            <a:endParaRPr lang="ru-RU" dirty="0">
              <a:latin typeface="Times New Roman" panose="02020603050405020304" pitchFamily="18" charset="0"/>
              <a:cs typeface="Times New Roman" panose="02020603050405020304" pitchFamily="18" charset="0"/>
            </a:endParaRPr>
          </a:p>
          <a:p>
            <a:pPr algn="ctr"/>
            <a:r>
              <a:rPr lang="kk-KZ" sz="1600" dirty="0">
                <a:latin typeface="Times New Roman" panose="02020603050405020304" pitchFamily="18" charset="0"/>
                <a:cs typeface="Times New Roman" panose="02020603050405020304" pitchFamily="18" charset="0"/>
              </a:rPr>
              <a:t>1 – турбина; 2-  төменгі қысымды деаэратор; 3 – химиялық өңделген суды қыздырғыш; 4 –  конденсатор; 5 - 10 буландырғыштар; 11– 15 қыздырғыштар; 16 – кейңейткішті бак; 17 – үрлеу суытқышы; 18 – бугенераторларының қорек суының деаэраторы.</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0191726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51521" y="980728"/>
            <a:ext cx="8640960" cy="5544616"/>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Прямоугольник 2"/>
          <p:cNvSpPr/>
          <p:nvPr/>
        </p:nvSpPr>
        <p:spPr>
          <a:xfrm>
            <a:off x="993063" y="260648"/>
            <a:ext cx="7140918"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eaLnBrk="0" fontAlgn="base" hangingPunct="0">
              <a:spcBef>
                <a:spcPct val="0"/>
              </a:spcBef>
              <a:spcAft>
                <a:spcPct val="0"/>
              </a:spcAft>
              <a:tabLst>
                <a:tab pos="342900" algn="l"/>
              </a:tabLst>
            </a:pPr>
            <a:r>
              <a:rPr lang="kk-KZ" altLang="ru-RU" sz="2400" b="1" i="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Буландырғыш қондырғыларындағы буды </a:t>
            </a:r>
            <a:r>
              <a:rPr lang="kk-KZ" altLang="ru-RU" sz="2400" b="1" i="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тазалау</a:t>
            </a:r>
            <a:endParaRPr lang="kk-KZ" altLang="ru-RU" sz="2400" b="1" i="1" dirty="0">
              <a:solidFill>
                <a:srgbClr val="000066"/>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395536" y="1052736"/>
            <a:ext cx="8496945" cy="550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88925"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Негізінде қыздырылған бумен қоректендірілетін бу бойынша бу түрлендіргіштер көп корпусты қондырғыларда паралелль қосылады. Буландыру қондырғыларында су режимдеріне қондырғы элементтерінің коррозиясы қыздыру бетіндегі шөгіндердің түзілуін қамтамасыздандыруы бойынша іс шаралар комплекстері қосылады.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Металдың қақсыз режимдері және коррозияның минимальды дәрежесі қоректендіру суларының сапасын қалыпты орындау кезінде қамтамасыздандырылады. Еркін көмірқышқыл болмаған кезде қаттылық 30мкг/кг –нан және оттегі құрамы 30 мкг-экв/к аспауы керек.</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Қоректік суларын дайындау мақсаты қоректендіру суларының трактыларында көмір қышқыл коррозияларын жою және дистилляттағы темір оксидтерінің құрамын төмендету үшін буландырғыштарда сутегі катионитінің сатысынан кейін декарбонизатырларда көмір қышқылын жоюмен қатар сутегі натрий-катион әдісі бойынша жүргізіледі.</a:t>
            </a:r>
            <a:endParaRPr kumimoji="0" lang="kk-KZ" altLang="ru-RU" sz="2200" b="1"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endParaRPr>
          </a:p>
        </p:txBody>
      </p:sp>
    </p:spTree>
    <p:extLst>
      <p:ext uri="{BB962C8B-B14F-4D97-AF65-F5344CB8AC3E}">
        <p14:creationId xmlns:p14="http://schemas.microsoft.com/office/powerpoint/2010/main" xmlns="" val="16150298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988840"/>
            <a:ext cx="8352928" cy="830997"/>
          </a:xfrm>
          <a:prstGeom prst="rect">
            <a:avLst/>
          </a:prstGeom>
        </p:spPr>
        <p:txBody>
          <a:bodyPr wrap="square">
            <a:spAutoFit/>
          </a:bodyPr>
          <a:lstStyle/>
          <a:p>
            <a:pPr algn="just"/>
            <a:r>
              <a:rPr lang="kk-KZ" altLang="ru-RU" sz="2400" dirty="0" smtClean="0">
                <a:latin typeface="Times New Roman" panose="02020603050405020304" pitchFamily="18" charset="0"/>
                <a:ea typeface="Times New Roman" panose="02020603050405020304" pitchFamily="18" charset="0"/>
                <a:cs typeface="Times New Roman" panose="02020603050405020304" pitchFamily="18" charset="0"/>
              </a:rPr>
              <a:t>       Бірсатылы қондырғыларда 1т </a:t>
            </a:r>
            <a:r>
              <a:rPr lang="kk-KZ" altLang="ru-RU" sz="2400" dirty="0">
                <a:latin typeface="Times New Roman" panose="02020603050405020304" pitchFamily="18" charset="0"/>
                <a:ea typeface="Times New Roman" panose="02020603050405020304" pitchFamily="18" charset="0"/>
                <a:cs typeface="Times New Roman" panose="02020603050405020304" pitchFamily="18" charset="0"/>
              </a:rPr>
              <a:t>қыздырылатын будан </a:t>
            </a:r>
            <a:r>
              <a:rPr lang="kk-KZ" altLang="ru-RU" sz="2400" dirty="0" smtClean="0">
                <a:latin typeface="Times New Roman" panose="02020603050405020304" pitchFamily="18" charset="0"/>
                <a:ea typeface="Times New Roman" panose="02020603050405020304" pitchFamily="18" charset="0"/>
                <a:cs typeface="Times New Roman" panose="02020603050405020304" pitchFamily="18" charset="0"/>
              </a:rPr>
              <a:t>қанша тонна дистиллят </a:t>
            </a:r>
            <a:r>
              <a:rPr lang="kk-KZ" altLang="ru-RU" sz="2400" dirty="0">
                <a:latin typeface="Times New Roman" panose="02020603050405020304" pitchFamily="18" charset="0"/>
                <a:ea typeface="Times New Roman" panose="02020603050405020304" pitchFamily="18" charset="0"/>
                <a:cs typeface="Times New Roman" panose="02020603050405020304" pitchFamily="18" charset="0"/>
              </a:rPr>
              <a:t>алуға </a:t>
            </a:r>
            <a:r>
              <a:rPr lang="kk-KZ" altLang="ru-RU" sz="2400" dirty="0" smtClean="0">
                <a:latin typeface="Times New Roman" panose="02020603050405020304" pitchFamily="18" charset="0"/>
                <a:ea typeface="Times New Roman" panose="02020603050405020304" pitchFamily="18" charset="0"/>
                <a:cs typeface="Times New Roman" panose="02020603050405020304" pitchFamily="18" charset="0"/>
              </a:rPr>
              <a:t>болады</a:t>
            </a:r>
            <a:r>
              <a:rPr lang="kk-KZ"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95536" y="677887"/>
            <a:ext cx="842493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       Суды </a:t>
            </a:r>
            <a:r>
              <a:rPr lang="kk-KZ" sz="2400" b="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термикалық тұзсыздандыру </a:t>
            </a:r>
            <a:r>
              <a:rPr lang="kk-KZ" sz="2400" b="1" dirty="0" smtClean="0">
                <a:solidFill>
                  <a:srgbClr val="000066"/>
                </a:solidFill>
                <a:latin typeface="Times New Roman" pitchFamily="18" charset="0"/>
                <a:cs typeface="Times New Roman" pitchFamily="18" charset="0"/>
              </a:rPr>
              <a:t>тақырыбы </a:t>
            </a:r>
            <a:r>
              <a:rPr lang="kk-KZ" sz="2400" b="1" dirty="0">
                <a:solidFill>
                  <a:srgbClr val="000066"/>
                </a:solidFill>
                <a:latin typeface="Times New Roman" pitchFamily="18" charset="0"/>
                <a:cs typeface="Times New Roman" pitchFamily="18" charset="0"/>
              </a:rPr>
              <a:t>бойынша </a:t>
            </a:r>
            <a:r>
              <a:rPr lang="kk-KZ" sz="2400" b="1" dirty="0" smtClean="0">
                <a:solidFill>
                  <a:srgbClr val="000066"/>
                </a:solidFill>
                <a:latin typeface="Times New Roman" pitchFamily="18" charset="0"/>
                <a:cs typeface="Times New Roman" pitchFamily="18" charset="0"/>
              </a:rPr>
              <a:t>сұрақ.</a:t>
            </a:r>
            <a:endParaRPr lang="ru-RU" sz="2400" b="1" dirty="0">
              <a:solidFill>
                <a:srgbClr val="000066"/>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39552" y="3531096"/>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39552" y="4416152"/>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39552" y="5280248"/>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8" name="Прямоугольник 27"/>
          <p:cNvSpPr/>
          <p:nvPr/>
        </p:nvSpPr>
        <p:spPr>
          <a:xfrm>
            <a:off x="975897" y="3429000"/>
            <a:ext cx="1629870" cy="461665"/>
          </a:xfrm>
          <a:prstGeom prst="rect">
            <a:avLst/>
          </a:prstGeom>
        </p:spPr>
        <p:txBody>
          <a:bodyPr wrap="none">
            <a:spAutoFit/>
          </a:bodyPr>
          <a:lstStyle/>
          <a:p>
            <a:r>
              <a:rPr lang="kk-KZ" altLang="ru-RU" sz="2400" dirty="0">
                <a:latin typeface="Times New Roman" panose="02020603050405020304" pitchFamily="18" charset="0"/>
                <a:ea typeface="Times New Roman" panose="02020603050405020304" pitchFamily="18" charset="0"/>
                <a:cs typeface="Times New Roman" panose="02020603050405020304" pitchFamily="18" charset="0"/>
                <a:hlinkClick r:id="rId2" action="ppaction://hlinksldjump"/>
              </a:rPr>
              <a:t>0,85-0,95 </a:t>
            </a:r>
            <a:r>
              <a:rPr lang="kk-KZ" altLang="ru-RU" sz="2400" dirty="0" smtClean="0">
                <a:latin typeface="Times New Roman" panose="02020603050405020304" pitchFamily="18" charset="0"/>
                <a:ea typeface="Times New Roman" panose="02020603050405020304" pitchFamily="18" charset="0"/>
                <a:cs typeface="Times New Roman" panose="02020603050405020304" pitchFamily="18" charset="0"/>
                <a:hlinkClick r:id="rId2" action="ppaction://hlinksldjump"/>
              </a:rPr>
              <a:t>т.</a:t>
            </a:r>
            <a:endParaRPr lang="ru-RU" sz="2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971600" y="4335487"/>
            <a:ext cx="2613408" cy="461665"/>
          </a:xfrm>
          <a:prstGeom prst="rect">
            <a:avLst/>
          </a:prstGeom>
        </p:spPr>
        <p:txBody>
          <a:bodyPr wrap="none">
            <a:spAutoFit/>
          </a:bodyPr>
          <a:lstStyle/>
          <a:p>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1,4-1,65т, </a:t>
            </a:r>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3,0-3,2 </a:t>
            </a:r>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т.</a:t>
            </a:r>
            <a:endParaRPr lang="ru-RU" sz="2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1106763" y="5127575"/>
            <a:ext cx="1399037" cy="461665"/>
          </a:xfrm>
          <a:prstGeom prst="rect">
            <a:avLst/>
          </a:prstGeom>
        </p:spPr>
        <p:txBody>
          <a:bodyPr wrap="non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3,5-3,7 </a:t>
            </a:r>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т. </a:t>
            </a:r>
            <a:endParaRPr lang="ru-RU"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83745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flipH="1">
            <a:off x="234578" y="1196752"/>
            <a:ext cx="8496944"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altLang="ru-RU"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Бірсатылы қондырғыларды қолдану үнемді, өйткені онда 1т қыздырылатын будан тек қана 0,85-0,95 т дистиллят алуға болады. </a:t>
            </a:r>
            <a:endParaRPr kumimoji="0" lang="kk-KZ"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31835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9552" y="332656"/>
            <a:ext cx="7848872" cy="138499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8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8 тақырып.</a:t>
            </a:r>
            <a:r>
              <a:rPr kumimoji="0" lang="kk-KZ" sz="2800" b="1"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 Электр станциялардағы су ағындары және оларды майсыздандыру технологиялары</a:t>
            </a:r>
            <a:endParaRPr kumimoji="0" lang="kk-KZ" sz="2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565381" y="2003788"/>
            <a:ext cx="2645596" cy="461665"/>
          </a:xfrm>
          <a:prstGeom prst="rect">
            <a:avLst/>
          </a:prstGeom>
        </p:spPr>
        <p:txBody>
          <a:bodyPr wrap="none">
            <a:spAutoFit/>
          </a:bodyPr>
          <a:lstStyle/>
          <a:p>
            <a:pPr lvl="0" indent="288925" algn="just" fontAlgn="base">
              <a:spcBef>
                <a:spcPct val="0"/>
              </a:spcBef>
              <a:spcAft>
                <a:spcPct val="0"/>
              </a:spcAft>
              <a:tabLst>
                <a:tab pos="342900" algn="l"/>
              </a:tabLst>
            </a:pPr>
            <a:r>
              <a:rPr lang="kk-KZ" altLang="ru-RU" sz="2400" b="1" i="1" dirty="0">
                <a:solidFill>
                  <a:prstClr val="black"/>
                </a:solidFill>
                <a:latin typeface="Times New Roman" panose="02020603050405020304" pitchFamily="18" charset="0"/>
                <a:ea typeface="Times New Roman" pitchFamily="18" charset="0"/>
                <a:cs typeface="Times New Roman" panose="02020603050405020304" pitchFamily="18" charset="0"/>
              </a:rPr>
              <a:t>Дәріс жоспары:</a:t>
            </a:r>
            <a:endParaRPr lang="ru-RU" altLang="ru-RU" sz="2400" dirty="0">
              <a:solidFill>
                <a:prstClr val="black"/>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68502" y="2924944"/>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68502" y="3645024"/>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68502" y="4437112"/>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5" name="Прямоугольник 24"/>
          <p:cNvSpPr/>
          <p:nvPr/>
        </p:nvSpPr>
        <p:spPr>
          <a:xfrm>
            <a:off x="1043608" y="2823319"/>
            <a:ext cx="5886400" cy="461665"/>
          </a:xfrm>
          <a:prstGeom prst="rect">
            <a:avLst/>
          </a:prstGeom>
        </p:spPr>
        <p:txBody>
          <a:bodyPr wrap="square">
            <a:spAutoFit/>
          </a:bodyPr>
          <a:lstStyle/>
          <a:p>
            <a:pPr lvl="0"/>
            <a:r>
              <a:rPr lang="kk-KZ" sz="2400" dirty="0">
                <a:latin typeface="Times New Roman" panose="02020603050405020304" pitchFamily="18" charset="0"/>
                <a:cs typeface="Times New Roman" panose="02020603050405020304" pitchFamily="18" charset="0"/>
                <a:hlinkClick r:id="rId2" action="ppaction://hlinksldjump"/>
              </a:rPr>
              <a:t>Суды дайындау және оның табиғатқа әсері</a:t>
            </a:r>
            <a:r>
              <a:rPr lang="kk-KZ" sz="2400" dirty="0" smtClean="0">
                <a:latin typeface="Times New Roman" panose="02020603050405020304" pitchFamily="18" charset="0"/>
                <a:cs typeface="Times New Roman" panose="02020603050405020304" pitchFamily="18" charset="0"/>
                <a:hlinkClick r:id="rId2" action="ppaction://hlinksldjump"/>
              </a:rPr>
              <a:t>.</a:t>
            </a:r>
            <a:endParaRPr lang="ru-RU" sz="2400" b="1" dirty="0">
              <a:latin typeface="Times New Roman" panose="02020603050405020304" pitchFamily="18" charset="0"/>
              <a:cs typeface="Times New Roman" panose="02020603050405020304" pitchFamily="18" charset="0"/>
            </a:endParaRPr>
          </a:p>
        </p:txBody>
      </p:sp>
      <p:grpSp>
        <p:nvGrpSpPr>
          <p:cNvPr id="26" name="Group 11"/>
          <p:cNvGrpSpPr>
            <a:grpSpLocks/>
          </p:cNvGrpSpPr>
          <p:nvPr/>
        </p:nvGrpSpPr>
        <p:grpSpPr bwMode="auto">
          <a:xfrm>
            <a:off x="611560" y="5144616"/>
            <a:ext cx="288032" cy="308992"/>
            <a:chOff x="2078" y="1680"/>
            <a:chExt cx="1615" cy="1615"/>
          </a:xfrm>
        </p:grpSpPr>
        <p:sp>
          <p:nvSpPr>
            <p:cNvPr id="27"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8"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9"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30"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31"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32"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33" name="Прямоугольник 32"/>
          <p:cNvSpPr/>
          <p:nvPr/>
        </p:nvSpPr>
        <p:spPr>
          <a:xfrm>
            <a:off x="1051709" y="5055567"/>
            <a:ext cx="6199584"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3" action="ppaction://hlinksldjump"/>
              </a:rPr>
              <a:t>Мұнай өнімдерімен ластанған ағынды сулар</a:t>
            </a:r>
            <a:r>
              <a:rPr lang="kk-KZ" sz="2400" dirty="0" smtClean="0">
                <a:solidFill>
                  <a:prstClr val="black"/>
                </a:solidFill>
                <a:latin typeface="Times New Roman" panose="02020603050405020304" pitchFamily="18" charset="0"/>
                <a:cs typeface="Times New Roman" panose="02020603050405020304" pitchFamily="18" charset="0"/>
                <a:hlinkClick r:id="rId3" action="ppaction://hlinksldjump"/>
              </a:rPr>
              <a:t>.</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1041598" y="4365104"/>
            <a:ext cx="7346826" cy="461665"/>
          </a:xfrm>
          <a:prstGeom prst="rect">
            <a:avLst/>
          </a:prstGeom>
        </p:spPr>
        <p:txBody>
          <a:bodyPr wrap="square">
            <a:spAutoFit/>
          </a:bodyPr>
          <a:lstStyle/>
          <a:p>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Суды дайындау қондырғыларындағы ағынды сулар. </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35" name="Прямоугольник 34"/>
          <p:cNvSpPr/>
          <p:nvPr/>
        </p:nvSpPr>
        <p:spPr>
          <a:xfrm>
            <a:off x="1043608" y="3615407"/>
            <a:ext cx="6552728" cy="461665"/>
          </a:xfrm>
          <a:prstGeom prst="rect">
            <a:avLst/>
          </a:prstGeom>
        </p:spPr>
        <p:txBody>
          <a:bodyPr wrap="square">
            <a:spAutoFit/>
          </a:bodyPr>
          <a:lstStyle/>
          <a:p>
            <a:pPr lvl="0"/>
            <a:r>
              <a:rPr lang="kk-KZ" sz="2400" dirty="0">
                <a:solidFill>
                  <a:prstClr val="black"/>
                </a:solidFill>
                <a:latin typeface="Times New Roman" panose="02020603050405020304" pitchFamily="18" charset="0"/>
                <a:cs typeface="Times New Roman" panose="02020603050405020304" pitchFamily="18" charset="0"/>
                <a:hlinkClick r:id="rId4" action="ppaction://hlinksldjump"/>
              </a:rPr>
              <a:t>Салқындататын жүйелердегі ағынды сулар. </a:t>
            </a:r>
            <a:endParaRPr lang="ru-RU" sz="2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2544587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1079612" y="188640"/>
            <a:ext cx="7128792"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571500" algn="l"/>
              </a:tabLst>
            </a:pPr>
            <a:r>
              <a:rPr kumimoji="0" lang="kk-KZ" sz="24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Суды дайындау және оның табиғатқа әсері</a:t>
            </a:r>
            <a:endParaRPr kumimoji="0" lang="kk-KZ" sz="40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33609" y="908720"/>
            <a:ext cx="8951881" cy="569910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6" name="Rectangle 3"/>
          <p:cNvSpPr>
            <a:spLocks noChangeArrowheads="1"/>
          </p:cNvSpPr>
          <p:nvPr/>
        </p:nvSpPr>
        <p:spPr bwMode="auto">
          <a:xfrm>
            <a:off x="261077" y="994658"/>
            <a:ext cx="8496944"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88000" algn="just" fontAlgn="base">
              <a:spcBef>
                <a:spcPct val="0"/>
              </a:spcBef>
              <a:spcAft>
                <a:spcPct val="0"/>
              </a:spcAft>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Сұйық қалдықтарының пайда болуынан қазіргі жылулық электр станцияларының қоймаларында ағынды сулар қолданылады. </a:t>
            </a:r>
            <a:r>
              <a:rPr lang="kk-KZ" sz="2200" dirty="0">
                <a:solidFill>
                  <a:schemeClr val="tx1">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Оларға келесілер </a:t>
            </a:r>
            <a:r>
              <a:rPr lang="kk-KZ" sz="2200" dirty="0" smtClean="0">
                <a:solidFill>
                  <a:schemeClr val="tx1">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жатады:</a:t>
            </a:r>
            <a:endPar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әртүрлі аппараттарды суытқаннан кейінгі немесе турбина конденсаторларындағы сулар;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ауа суытқыштарындағы майлар;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гидрокүлжойғыш (ГКЖ) жүйелерінен шығарылатын сулар;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жылукүшті қондырғыларды химиялық тазалаудан кейін өңдейтін ерітінділер немесе олардың консерванциялары;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су тазарту қондырғыларынан шығарылатын регенерациалы және шламды сулар;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ластанған мұнай ағыстары;</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tab pos="571500" algn="l"/>
              </a:tabLst>
            </a:pPr>
            <a:r>
              <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күкіртті мазуттарда жұмыс істейтін қазандық агрегаттарындағы судың экономайзерлерінің және ауа қыздырғыштарының сыртқы қыздыру беттерін жуған кезде туындайтын ерітінділер. </a:t>
            </a:r>
            <a:endPar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6300192" y="1628800"/>
            <a:ext cx="2448272" cy="14401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801" name="Rectangle 1"/>
          <p:cNvSpPr>
            <a:spLocks noChangeArrowheads="1"/>
          </p:cNvSpPr>
          <p:nvPr/>
        </p:nvSpPr>
        <p:spPr bwMode="auto">
          <a:xfrm>
            <a:off x="251520" y="365755"/>
            <a:ext cx="8352927" cy="83099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400" b="1" i="1" u="none" strike="noStrike" cap="none" normalizeH="0" baseline="0" dirty="0" smtClean="0">
                <a:ln>
                  <a:noFill/>
                </a:ln>
                <a:solidFill>
                  <a:srgbClr val="000066"/>
                </a:solidFill>
                <a:effectLst/>
                <a:latin typeface="Times New Roman" pitchFamily="18" charset="0"/>
                <a:ea typeface="Times New Roman" pitchFamily="18" charset="0"/>
                <a:cs typeface="Times New Roman" pitchFamily="18" charset="0"/>
              </a:rPr>
              <a:t>Табиғи сулардың қоспалары, сипаттамалары </a:t>
            </a:r>
          </a:p>
          <a:p>
            <a:pPr marL="0" marR="0" lvl="0" indent="0" algn="ctr" defTabSz="914400" rtl="0" eaLnBrk="1" fontAlgn="base" latinLnBrk="0" hangingPunct="1">
              <a:lnSpc>
                <a:spcPct val="100000"/>
              </a:lnSpc>
              <a:spcBef>
                <a:spcPct val="0"/>
              </a:spcBef>
              <a:spcAft>
                <a:spcPct val="0"/>
              </a:spcAft>
              <a:buClrTx/>
              <a:buSzTx/>
              <a:buFontTx/>
              <a:buNone/>
              <a:tabLst/>
            </a:pPr>
            <a:r>
              <a:rPr kumimoji="0" lang="kk-KZ" sz="2400" b="1" i="1" u="none" strike="noStrike" cap="none" normalizeH="0" baseline="0" dirty="0" smtClean="0">
                <a:ln>
                  <a:noFill/>
                </a:ln>
                <a:solidFill>
                  <a:srgbClr val="000066"/>
                </a:solidFill>
                <a:effectLst/>
                <a:latin typeface="Times New Roman" pitchFamily="18" charset="0"/>
                <a:ea typeface="Times New Roman" pitchFamily="18" charset="0"/>
                <a:cs typeface="Times New Roman" pitchFamily="18" charset="0"/>
              </a:rPr>
              <a:t>мен жіктелуі</a:t>
            </a:r>
            <a:endParaRPr kumimoji="0" lang="kk-KZ" sz="2400" b="0" i="0" u="none" strike="noStrike" cap="none" normalizeH="0" baseline="0" dirty="0" smtClean="0">
              <a:ln>
                <a:noFill/>
              </a:ln>
              <a:solidFill>
                <a:srgbClr val="000066"/>
              </a:solidFill>
              <a:effectLst/>
              <a:latin typeface="Times New Roman" pitchFamily="18" charset="0"/>
              <a:cs typeface="Times New Roman" pitchFamily="18" charset="0"/>
            </a:endParaRPr>
          </a:p>
        </p:txBody>
      </p:sp>
      <p:sp>
        <p:nvSpPr>
          <p:cNvPr id="3" name="Прямоугольник 2"/>
          <p:cNvSpPr/>
          <p:nvPr/>
        </p:nvSpPr>
        <p:spPr>
          <a:xfrm>
            <a:off x="467544" y="4005064"/>
            <a:ext cx="2502024" cy="432048"/>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kk-KZ" sz="2200" dirty="0" smtClean="0">
                <a:solidFill>
                  <a:schemeClr val="bg1">
                    <a:lumMod val="10000"/>
                  </a:schemeClr>
                </a:solidFill>
                <a:latin typeface="Times New Roman" pitchFamily="18" charset="0"/>
                <a:cs typeface="Times New Roman" pitchFamily="18" charset="0"/>
              </a:rPr>
              <a:t>Табиғаттағы сулар</a:t>
            </a:r>
            <a:endParaRPr lang="ru-RU" sz="2200" dirty="0">
              <a:solidFill>
                <a:schemeClr val="bg1">
                  <a:lumMod val="10000"/>
                </a:schemeClr>
              </a:solidFill>
              <a:latin typeface="Times New Roman" pitchFamily="18" charset="0"/>
              <a:cs typeface="Times New Roman" pitchFamily="18" charset="0"/>
            </a:endParaRPr>
          </a:p>
        </p:txBody>
      </p:sp>
      <p:sp>
        <p:nvSpPr>
          <p:cNvPr id="6" name="Прямоугольник 5"/>
          <p:cNvSpPr/>
          <p:nvPr/>
        </p:nvSpPr>
        <p:spPr>
          <a:xfrm>
            <a:off x="3779912" y="2278033"/>
            <a:ext cx="1944216" cy="430887"/>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lvl="0" algn="ctr"/>
            <a:r>
              <a:rPr lang="kk-KZ" sz="2200" dirty="0" smtClean="0">
                <a:solidFill>
                  <a:srgbClr val="FFE4F2">
                    <a:lumMod val="10000"/>
                  </a:srgbClr>
                </a:solidFill>
                <a:latin typeface="Times New Roman" pitchFamily="18" charset="0"/>
                <a:cs typeface="Times New Roman" pitchFamily="18" charset="0"/>
              </a:rPr>
              <a:t>атмосфералық</a:t>
            </a:r>
            <a:endParaRPr lang="ru-RU" sz="2200" dirty="0">
              <a:solidFill>
                <a:schemeClr val="bg1">
                  <a:lumMod val="10000"/>
                </a:schemeClr>
              </a:solidFill>
              <a:latin typeface="Times New Roman" pitchFamily="18" charset="0"/>
              <a:cs typeface="Times New Roman" pitchFamily="18" charset="0"/>
            </a:endParaRPr>
          </a:p>
        </p:txBody>
      </p:sp>
      <p:sp>
        <p:nvSpPr>
          <p:cNvPr id="7" name="Прямоугольник 6"/>
          <p:cNvSpPr/>
          <p:nvPr/>
        </p:nvSpPr>
        <p:spPr>
          <a:xfrm>
            <a:off x="4090528" y="3430161"/>
            <a:ext cx="913520" cy="430887"/>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kk-KZ" sz="2200" dirty="0" smtClean="0">
                <a:solidFill>
                  <a:srgbClr val="FFE4F2">
                    <a:lumMod val="10000"/>
                  </a:srgbClr>
                </a:solidFill>
                <a:latin typeface="Times New Roman" pitchFamily="18" charset="0"/>
                <a:cs typeface="Times New Roman" pitchFamily="18" charset="0"/>
              </a:rPr>
              <a:t>беттік</a:t>
            </a:r>
            <a:endParaRPr lang="ru-RU" dirty="0"/>
          </a:p>
        </p:txBody>
      </p:sp>
      <p:sp>
        <p:nvSpPr>
          <p:cNvPr id="8" name="Прямоугольник 7"/>
          <p:cNvSpPr/>
          <p:nvPr/>
        </p:nvSpPr>
        <p:spPr>
          <a:xfrm>
            <a:off x="3995936" y="4366265"/>
            <a:ext cx="1130181" cy="430887"/>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kk-KZ" sz="2200" dirty="0" smtClean="0">
                <a:solidFill>
                  <a:srgbClr val="FFE4F2">
                    <a:lumMod val="10000"/>
                  </a:srgbClr>
                </a:solidFill>
                <a:latin typeface="Times New Roman" pitchFamily="18" charset="0"/>
                <a:cs typeface="Times New Roman" pitchFamily="18" charset="0"/>
              </a:rPr>
              <a:t>теңіздік</a:t>
            </a:r>
            <a:endParaRPr lang="ru-RU" dirty="0"/>
          </a:p>
        </p:txBody>
      </p:sp>
      <p:sp>
        <p:nvSpPr>
          <p:cNvPr id="9" name="Прямоугольник 8"/>
          <p:cNvSpPr/>
          <p:nvPr/>
        </p:nvSpPr>
        <p:spPr>
          <a:xfrm>
            <a:off x="3923928" y="5302369"/>
            <a:ext cx="1275798" cy="430887"/>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lvl="0"/>
            <a:r>
              <a:rPr lang="kk-KZ" sz="2200" dirty="0" smtClean="0">
                <a:solidFill>
                  <a:srgbClr val="FFE4F2">
                    <a:lumMod val="10000"/>
                  </a:srgbClr>
                </a:solidFill>
                <a:latin typeface="Times New Roman" pitchFamily="18" charset="0"/>
                <a:cs typeface="Times New Roman" pitchFamily="18" charset="0"/>
              </a:rPr>
              <a:t>жер асты</a:t>
            </a:r>
            <a:endParaRPr lang="ru-RU" sz="2200" dirty="0">
              <a:solidFill>
                <a:srgbClr val="FFE4F2">
                  <a:lumMod val="10000"/>
                </a:srgbClr>
              </a:solidFill>
              <a:latin typeface="Times New Roman" pitchFamily="18" charset="0"/>
              <a:cs typeface="Times New Roman" pitchFamily="18" charset="0"/>
            </a:endParaRPr>
          </a:p>
        </p:txBody>
      </p:sp>
      <p:sp>
        <p:nvSpPr>
          <p:cNvPr id="11" name="Прямоугольник 10"/>
          <p:cNvSpPr/>
          <p:nvPr/>
        </p:nvSpPr>
        <p:spPr>
          <a:xfrm>
            <a:off x="6462464" y="1628800"/>
            <a:ext cx="2286000" cy="1446550"/>
          </a:xfrm>
          <a:prstGeom prst="rect">
            <a:avLst/>
          </a:prstGeom>
        </p:spPr>
        <p:txBody>
          <a:bodyPr>
            <a:spAutoFit/>
          </a:bodyPr>
          <a:lstStyle/>
          <a:p>
            <a:pPr lvl="0" algn="ctr"/>
            <a:r>
              <a:rPr lang="kk-KZ" sz="2200" dirty="0" smtClean="0">
                <a:solidFill>
                  <a:srgbClr val="FFE4F2">
                    <a:lumMod val="10000"/>
                  </a:srgbClr>
                </a:solidFill>
                <a:latin typeface="Times New Roman" pitchFamily="18" charset="0"/>
                <a:cs typeface="Times New Roman" pitchFamily="18" charset="0"/>
              </a:rPr>
              <a:t>су, жер бетіне түсетін біршама таза табиғи су болып табылады  </a:t>
            </a:r>
            <a:endParaRPr lang="ru-RU" sz="2200" dirty="0">
              <a:solidFill>
                <a:srgbClr val="FFE4F2">
                  <a:lumMod val="10000"/>
                </a:srgbClr>
              </a:solidFill>
              <a:latin typeface="Times New Roman" pitchFamily="18" charset="0"/>
              <a:cs typeface="Times New Roman" pitchFamily="18" charset="0"/>
            </a:endParaRPr>
          </a:p>
        </p:txBody>
      </p:sp>
      <p:cxnSp>
        <p:nvCxnSpPr>
          <p:cNvPr id="13" name="Прямая со стрелкой 12"/>
          <p:cNvCxnSpPr/>
          <p:nvPr/>
        </p:nvCxnSpPr>
        <p:spPr>
          <a:xfrm flipV="1">
            <a:off x="3131840" y="2492896"/>
            <a:ext cx="576064" cy="136815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Прямая со стрелкой 13"/>
          <p:cNvCxnSpPr/>
          <p:nvPr/>
        </p:nvCxnSpPr>
        <p:spPr>
          <a:xfrm>
            <a:off x="3275856" y="4589512"/>
            <a:ext cx="576064" cy="99972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Прямая со стрелкой 16"/>
          <p:cNvCxnSpPr/>
          <p:nvPr/>
        </p:nvCxnSpPr>
        <p:spPr>
          <a:xfrm flipV="1">
            <a:off x="3275856" y="3717032"/>
            <a:ext cx="648072" cy="28803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0" name="Прямая со стрелкой 19"/>
          <p:cNvCxnSpPr/>
          <p:nvPr/>
        </p:nvCxnSpPr>
        <p:spPr>
          <a:xfrm>
            <a:off x="3347864" y="4365104"/>
            <a:ext cx="504056" cy="21602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4" name="Прямая со стрелкой 23"/>
          <p:cNvCxnSpPr/>
          <p:nvPr/>
        </p:nvCxnSpPr>
        <p:spPr>
          <a:xfrm flipV="1">
            <a:off x="5796136" y="2348880"/>
            <a:ext cx="432048" cy="21602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8" name="Скругленный прямоугольник 27"/>
          <p:cNvSpPr/>
          <p:nvPr/>
        </p:nvSpPr>
        <p:spPr>
          <a:xfrm>
            <a:off x="6156176" y="3356992"/>
            <a:ext cx="2736304" cy="295232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kk-KZ" sz="2200" dirty="0" smtClean="0">
                <a:solidFill>
                  <a:schemeClr val="bg1">
                    <a:lumMod val="10000"/>
                  </a:schemeClr>
                </a:solidFill>
                <a:latin typeface="Times New Roman" pitchFamily="18" charset="0"/>
                <a:cs typeface="Times New Roman" pitchFamily="18" charset="0"/>
              </a:rPr>
              <a:t>біршама минералдылау және көп жағдайда техникалық мақсаттар үшін алдын-ала өңдеусіз қолданылмайды</a:t>
            </a:r>
            <a:endParaRPr lang="ru-RU" sz="2200" dirty="0">
              <a:solidFill>
                <a:schemeClr val="bg1">
                  <a:lumMod val="10000"/>
                </a:schemeClr>
              </a:solidFill>
              <a:latin typeface="Times New Roman" pitchFamily="18" charset="0"/>
              <a:cs typeface="Times New Roman" pitchFamily="18" charset="0"/>
            </a:endParaRPr>
          </a:p>
        </p:txBody>
      </p:sp>
      <p:cxnSp>
        <p:nvCxnSpPr>
          <p:cNvPr id="29" name="Прямая со стрелкой 28"/>
          <p:cNvCxnSpPr/>
          <p:nvPr/>
        </p:nvCxnSpPr>
        <p:spPr>
          <a:xfrm>
            <a:off x="5076056" y="3717032"/>
            <a:ext cx="864096" cy="57606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1" name="Прямая со стрелкой 30"/>
          <p:cNvCxnSpPr/>
          <p:nvPr/>
        </p:nvCxnSpPr>
        <p:spPr>
          <a:xfrm>
            <a:off x="5364088" y="4581128"/>
            <a:ext cx="576064"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3" name="Прямая со стрелкой 32"/>
          <p:cNvCxnSpPr/>
          <p:nvPr/>
        </p:nvCxnSpPr>
        <p:spPr>
          <a:xfrm flipV="1">
            <a:off x="5364088" y="4869160"/>
            <a:ext cx="576064" cy="64807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1079612" y="173251"/>
            <a:ext cx="7128792" cy="49244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lvl="0"/>
            <a:r>
              <a:rPr lang="kk-KZ" sz="2600" b="1" i="1" dirty="0">
                <a:solidFill>
                  <a:srgbClr val="000066"/>
                </a:solidFill>
                <a:latin typeface="Times New Roman" panose="02020603050405020304" pitchFamily="18" charset="0"/>
                <a:cs typeface="Times New Roman" panose="02020603050405020304" pitchFamily="18" charset="0"/>
              </a:rPr>
              <a:t>Салқындататын жүйелердегі ағынды </a:t>
            </a:r>
            <a:r>
              <a:rPr lang="kk-KZ" sz="2600" b="1" i="1" dirty="0" smtClean="0">
                <a:solidFill>
                  <a:srgbClr val="000066"/>
                </a:solidFill>
                <a:latin typeface="Times New Roman" panose="02020603050405020304" pitchFamily="18" charset="0"/>
                <a:cs typeface="Times New Roman" panose="02020603050405020304" pitchFamily="18" charset="0"/>
              </a:rPr>
              <a:t>сулар </a:t>
            </a:r>
            <a:endParaRPr lang="ru-RU" sz="2600" b="1" i="1" dirty="0">
              <a:solidFill>
                <a:srgbClr val="000066"/>
              </a:solidFill>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96059" y="908270"/>
            <a:ext cx="8951881" cy="569910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6" name="Rectangle 3"/>
          <p:cNvSpPr>
            <a:spLocks noChangeArrowheads="1"/>
          </p:cNvSpPr>
          <p:nvPr/>
        </p:nvSpPr>
        <p:spPr bwMode="auto">
          <a:xfrm>
            <a:off x="247474" y="1373006"/>
            <a:ext cx="8496944"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88000" algn="just" fontAlgn="base">
              <a:spcBef>
                <a:spcPct val="0"/>
              </a:spcBef>
              <a:spcAft>
                <a:spcPct val="0"/>
              </a:spcAft>
              <a:tabLst>
                <a:tab pos="571500" algn="l"/>
              </a:tabLst>
            </a:pPr>
            <a:r>
              <a:rPr lang="ru-RU" sz="2200" i="1" dirty="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Аппаратты суытқаннан кейін түзілетін судың мөлшері турбина конденсаторына келіп түскен өңделетін будың мөлшері негізінде анықталады. Яғни, конденсациялық жылулық электр станциялары мен атомдық электр станцияларындағы судың мөлшері келесі формула арқылы анықталады:</a:t>
            </a:r>
            <a:endParaRPr lang="ru-RU" sz="2200" b="1" dirty="0">
              <a:latin typeface="Times New Roman" panose="02020603050405020304" pitchFamily="18" charset="0"/>
              <a:cs typeface="Times New Roman" panose="02020603050405020304" pitchFamily="18" charset="0"/>
            </a:endParaRPr>
          </a:p>
          <a:p>
            <a:pPr lvl="0" indent="288000" algn="just" fontAlgn="base">
              <a:spcBef>
                <a:spcPct val="0"/>
              </a:spcBef>
              <a:spcAft>
                <a:spcPct val="0"/>
              </a:spcAft>
              <a:tabLst>
                <a:tab pos="571500" algn="l"/>
              </a:tabLst>
            </a:pPr>
            <a:endPar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graphicFrame>
        <p:nvGraphicFramePr>
          <p:cNvPr id="2" name="Объект 1"/>
          <p:cNvGraphicFramePr>
            <a:graphicFrameLocks noChangeAspect="1"/>
          </p:cNvGraphicFramePr>
          <p:nvPr>
            <p:extLst>
              <p:ext uri="{D42A27DB-BD31-4B8C-83A1-F6EECF244321}">
                <p14:modId xmlns:p14="http://schemas.microsoft.com/office/powerpoint/2010/main" xmlns="" val="3554599629"/>
              </p:ext>
            </p:extLst>
          </p:nvPr>
        </p:nvGraphicFramePr>
        <p:xfrm>
          <a:off x="3635896" y="3356992"/>
          <a:ext cx="1224643" cy="428625"/>
        </p:xfrm>
        <a:graphic>
          <a:graphicData uri="http://schemas.openxmlformats.org/presentationml/2006/ole">
            <p:oleObj spid="_x0000_s95276" r:id="rId3" imgW="571252" imgH="203112" progId="">
              <p:embed/>
            </p:oleObj>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xmlns="" val="4097941436"/>
              </p:ext>
            </p:extLst>
          </p:nvPr>
        </p:nvGraphicFramePr>
        <p:xfrm>
          <a:off x="539552" y="4363943"/>
          <a:ext cx="289193" cy="289193"/>
        </p:xfrm>
        <a:graphic>
          <a:graphicData uri="http://schemas.openxmlformats.org/presentationml/2006/ole">
            <p:oleObj spid="_x0000_s95277" r:id="rId4" imgW="164885" imgH="164885" progId="">
              <p:embed/>
            </p:oleObj>
          </a:graphicData>
        </a:graphic>
      </p:graphicFrame>
      <p:graphicFrame>
        <p:nvGraphicFramePr>
          <p:cNvPr id="4" name="Объект 3"/>
          <p:cNvGraphicFramePr>
            <a:graphicFrameLocks noChangeAspect="1"/>
          </p:cNvGraphicFramePr>
          <p:nvPr>
            <p:extLst>
              <p:ext uri="{D42A27DB-BD31-4B8C-83A1-F6EECF244321}">
                <p14:modId xmlns:p14="http://schemas.microsoft.com/office/powerpoint/2010/main" xmlns="" val="341275152"/>
              </p:ext>
            </p:extLst>
          </p:nvPr>
        </p:nvGraphicFramePr>
        <p:xfrm>
          <a:off x="585250" y="5307637"/>
          <a:ext cx="352450" cy="352450"/>
        </p:xfrm>
        <a:graphic>
          <a:graphicData uri="http://schemas.openxmlformats.org/presentationml/2006/ole">
            <p:oleObj spid="_x0000_s95278" r:id="rId5" imgW="177492" imgH="177492" progId="">
              <p:embed/>
            </p:oleObj>
          </a:graphicData>
        </a:graphic>
      </p:graphicFrame>
      <p:sp>
        <p:nvSpPr>
          <p:cNvPr id="7"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179512" y="3789040"/>
            <a:ext cx="173156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мұндағы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6"/>
          <p:cNvSpPr>
            <a:spLocks noChangeArrowheads="1"/>
          </p:cNvSpPr>
          <p:nvPr/>
        </p:nvSpPr>
        <p:spPr bwMode="auto">
          <a:xfrm>
            <a:off x="620543" y="4273187"/>
            <a:ext cx="8199929"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коэффициент, мұның мәні жылулық электростанциялар үшін 100-150-ге, ал атомдық электрстанциялар үшін 150-200-ге тең,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0" name="Rectangle 7"/>
          <p:cNvSpPr>
            <a:spLocks noChangeArrowheads="1"/>
          </p:cNvSpPr>
          <p:nvPr/>
        </p:nvSpPr>
        <p:spPr bwMode="auto">
          <a:xfrm>
            <a:off x="873282" y="5229200"/>
            <a:ext cx="290663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станция қуаты, МВт.</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612086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1079612" y="188640"/>
            <a:ext cx="7128792"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571500" algn="l"/>
              </a:tabLst>
            </a:pPr>
            <a:r>
              <a:rPr lang="kk-KZ" sz="2400" b="1" i="1" dirty="0">
                <a:solidFill>
                  <a:srgbClr val="000066"/>
                </a:solidFill>
                <a:latin typeface="Times New Roman" panose="02020603050405020304" pitchFamily="18" charset="0"/>
                <a:cs typeface="Times New Roman" panose="02020603050405020304" pitchFamily="18" charset="0"/>
              </a:rPr>
              <a:t>Суды дайындау қондырғыларындағы ағынды сулар</a:t>
            </a:r>
            <a:endParaRPr kumimoji="0" lang="kk-KZ" sz="4000" b="1" i="1"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33609" y="692696"/>
            <a:ext cx="8951881" cy="6093295"/>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6" name="Rectangle 3"/>
          <p:cNvSpPr>
            <a:spLocks noChangeArrowheads="1"/>
          </p:cNvSpPr>
          <p:nvPr/>
        </p:nvSpPr>
        <p:spPr bwMode="auto">
          <a:xfrm>
            <a:off x="283710" y="896641"/>
            <a:ext cx="8496944"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88000" algn="just"/>
            <a:r>
              <a:rPr lang="kk-KZ" sz="2000" dirty="0">
                <a:latin typeface="Times New Roman" panose="02020603050405020304" pitchFamily="18" charset="0"/>
                <a:cs typeface="Times New Roman" panose="02020603050405020304" pitchFamily="18" charset="0"/>
              </a:rPr>
              <a:t>Энерго объектілеріндегі және су дайындау қондырғыларындағы су ағындарының түрлері:</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1) Бірден суытылғанан кейінгі су ағындары.</a:t>
            </a:r>
            <a:r>
              <a:rPr lang="kk-KZ" sz="2000" i="1" dirty="0">
                <a:latin typeface="Times New Roman" panose="02020603050405020304" pitchFamily="18" charset="0"/>
                <a:cs typeface="Times New Roman" panose="02020603050405020304" pitchFamily="18" charset="0"/>
              </a:rPr>
              <a:t> </a:t>
            </a:r>
            <a:r>
              <a:rPr lang="kk-KZ" sz="2000" dirty="0">
                <a:latin typeface="Times New Roman" panose="02020603050405020304" pitchFamily="18" charset="0"/>
                <a:cs typeface="Times New Roman" panose="02020603050405020304" pitchFamily="18" charset="0"/>
              </a:rPr>
              <a:t>Химиялық құрамы өзгермейді, температурасы жоғарлайды, су дайындау қондырғыларында температураның жоғарылауы ескерілмейтін жерлердің барлығында бастапқы сумен бірдей қолданылады.</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2) Циркуляциялы жүйелеріндегі үрлемелі су</a:t>
            </a:r>
            <a:r>
              <a:rPr lang="kk-KZ" sz="2000" i="1" dirty="0">
                <a:latin typeface="Times New Roman" panose="02020603050405020304" pitchFamily="18" charset="0"/>
                <a:cs typeface="Times New Roman" panose="02020603050405020304" pitchFamily="18" charset="0"/>
              </a:rPr>
              <a:t>.</a:t>
            </a:r>
            <a:r>
              <a:rPr lang="kk-KZ" sz="2000" dirty="0">
                <a:latin typeface="Times New Roman" panose="02020603050405020304" pitchFamily="18" charset="0"/>
                <a:cs typeface="Times New Roman" panose="02020603050405020304" pitchFamily="18" charset="0"/>
              </a:rPr>
              <a:t> Ерітінді заттардың құрамы 10-15%-ға өседі, еркін СО</a:t>
            </a:r>
            <a:r>
              <a:rPr lang="kk-KZ" sz="2000" baseline="-25000" dirty="0">
                <a:latin typeface="Times New Roman" panose="02020603050405020304" pitchFamily="18" charset="0"/>
                <a:cs typeface="Times New Roman" panose="02020603050405020304" pitchFamily="18" charset="0"/>
              </a:rPr>
              <a:t>2</a:t>
            </a:r>
            <a:r>
              <a:rPr lang="kk-KZ" sz="2000" dirty="0">
                <a:latin typeface="Times New Roman" panose="02020603050405020304" pitchFamily="18" charset="0"/>
                <a:cs typeface="Times New Roman" panose="02020603050405020304" pitchFamily="18" charset="0"/>
              </a:rPr>
              <a:t> құрамы орнықты түрде 3-8 мг/л-ға және температурасы  5-10С</a:t>
            </a:r>
            <a:r>
              <a:rPr lang="kk-KZ" sz="2000" baseline="30000" dirty="0">
                <a:latin typeface="Times New Roman" panose="02020603050405020304" pitchFamily="18" charset="0"/>
                <a:cs typeface="Times New Roman" panose="02020603050405020304" pitchFamily="18" charset="0"/>
              </a:rPr>
              <a:t>0</a:t>
            </a:r>
            <a:r>
              <a:rPr lang="kk-KZ" sz="2000" dirty="0">
                <a:latin typeface="Times New Roman" panose="02020603050405020304" pitchFamily="18" charset="0"/>
                <a:cs typeface="Times New Roman" panose="02020603050405020304" pitchFamily="18" charset="0"/>
              </a:rPr>
              <a:t> төмендейді.</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3) Энерго объектінің негізгі</a:t>
            </a:r>
            <a:r>
              <a:rPr lang="kk-KZ" sz="2000" i="1" dirty="0">
                <a:latin typeface="Times New Roman" panose="02020603050405020304" pitchFamily="18" charset="0"/>
                <a:cs typeface="Times New Roman" panose="02020603050405020304" pitchFamily="18" charset="0"/>
              </a:rPr>
              <a:t> </a:t>
            </a:r>
            <a:r>
              <a:rPr lang="kk-KZ" sz="2000" dirty="0">
                <a:latin typeface="Times New Roman" panose="02020603050405020304" pitchFamily="18" charset="0"/>
                <a:cs typeface="Times New Roman" panose="02020603050405020304" pitchFamily="18" charset="0"/>
              </a:rPr>
              <a:t>корпусындағы сулар. Қоспаның химиялық құрамы бастапықмен салыстырғанда өзгермейді, температурасы біршама жоғары. Айналмалы механизмді подшипниктерінің майымен ластануы мүмкін. Циркуляциялы жүйелерде  суытылатын судың қоспасы ретінде, сол сияқты басқа да мақсаттарға қолдануға болады. </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4) Мазут шаруашылығынан шығарылатын су. Мөлшері шағын ғана, температурасы жоғары, мазут түсуі мүмкін. Химиялық құрамы өзгермейді. </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5) Қазандықтарды және су өткізгіштерді жуатын сулар. Ерітінді қоспаларының құрамы жоғары болғандықтан, қайтадан қолдану мүмкін емес.</a:t>
            </a:r>
            <a:endParaRPr lang="ru-RU" sz="2000" dirty="0">
              <a:latin typeface="Times New Roman" panose="02020603050405020304" pitchFamily="18" charset="0"/>
              <a:cs typeface="Times New Roman" panose="02020603050405020304" pitchFamily="18" charset="0"/>
            </a:endParaRPr>
          </a:p>
          <a:p>
            <a:pPr lvl="0" indent="288000" algn="just" fontAlgn="base">
              <a:spcBef>
                <a:spcPct val="0"/>
              </a:spcBef>
              <a:spcAft>
                <a:spcPct val="0"/>
              </a:spcAft>
              <a:tabLst>
                <a:tab pos="571500" algn="l"/>
              </a:tabLst>
            </a:pPr>
            <a:endParaRPr kumimoji="0" lang="kk-KZ" sz="2000"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612086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84615" y="260648"/>
            <a:ext cx="8951881" cy="6336704"/>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6" name="Rectangle 3"/>
          <p:cNvSpPr>
            <a:spLocks noChangeArrowheads="1"/>
          </p:cNvSpPr>
          <p:nvPr/>
        </p:nvSpPr>
        <p:spPr bwMode="auto">
          <a:xfrm>
            <a:off x="261077" y="302160"/>
            <a:ext cx="849694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88000" algn="just"/>
            <a:r>
              <a:rPr lang="kk-KZ" sz="2000" dirty="0">
                <a:latin typeface="Times New Roman" panose="02020603050405020304" pitchFamily="18" charset="0"/>
                <a:cs typeface="Times New Roman" panose="02020603050405020304" pitchFamily="18" charset="0"/>
              </a:rPr>
              <a:t>6) ГКҰ жүйелерінің сулары млдірлегеннен кейін қайтадан ГКҰ жүйелерінде қолданылуы керек.</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7) Қазандықтарды химиялық жуулардан кейінгі сулар мен шығарылған жуығыш және еркін консервантты ерітінділер. Әкпен нейтралдаудан және шығарылған судағы қышқыл заттарды хлормен бұзғанан кейін суды мөлдіреткіш және оны аэрациялау жүретін жер асты қазандықтарына жібереді. Одан кейін ағындар су сапасының төмендеуіне әсер етпейтіндей мөлшерде біртіндеп су қоймаларына беріледі, </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8) Тазалау кезінде мөлдірлендіргіш және мөлдірлендіру сүзгілерінде шығарылатын сулар салмағының ауыр болуына байланысты тұндырғаннан кейін қайтадан  мөлдірлендіру сүзгілеріне жібереді, ал тұндырылмаған сулар бірқалыпты мөлдірлендіргіштерге жіберіледі. Мөлдірлегіш үрлегіштеріндегі шламдар  вакуумдық сүзгілерге немесе пресс-сүзгілеріне жіберіледі.</a:t>
            </a:r>
            <a:endParaRPr lang="ru-RU" sz="2000" dirty="0">
              <a:latin typeface="Times New Roman" panose="02020603050405020304" pitchFamily="18" charset="0"/>
              <a:cs typeface="Times New Roman" panose="02020603050405020304" pitchFamily="18" charset="0"/>
            </a:endParaRPr>
          </a:p>
          <a:p>
            <a:pPr indent="288000" algn="just"/>
            <a:r>
              <a:rPr lang="kk-KZ" sz="2000" dirty="0">
                <a:latin typeface="Times New Roman" panose="02020603050405020304" pitchFamily="18" charset="0"/>
                <a:cs typeface="Times New Roman" panose="02020603050405020304" pitchFamily="18" charset="0"/>
              </a:rPr>
              <a:t>9) Өңдірілуі 50 м</a:t>
            </a:r>
            <a:r>
              <a:rPr lang="kk-KZ" sz="2000" baseline="30000" dirty="0">
                <a:latin typeface="Times New Roman" panose="02020603050405020304" pitchFamily="18" charset="0"/>
                <a:cs typeface="Times New Roman" panose="02020603050405020304" pitchFamily="18" charset="0"/>
              </a:rPr>
              <a:t>3</a:t>
            </a:r>
            <a:r>
              <a:rPr lang="kk-KZ" sz="2000" dirty="0">
                <a:latin typeface="Times New Roman" panose="02020603050405020304" pitchFamily="18" charset="0"/>
                <a:cs typeface="Times New Roman" panose="02020603050405020304" pitchFamily="18" charset="0"/>
              </a:rPr>
              <a:t>/сағ-тан жоғары су дайындау қондырғыларындағы Na катиондық сүзгілерінен кейін шығарылатын ерітінділер келесі түрде қолданылуы мүмкін: бірінше рет өңделген ерітінді көлемінің 30% ГКҰ кәріздік жүйесіне жіберіледі, өңделген ерітіндінің қалған 70% жинақталады және келесі сүзгілердің алдын ала регенерациясы үшін қайтадан қолданылады.</a:t>
            </a:r>
            <a:endParaRPr lang="ru-RU" sz="2000" dirty="0">
              <a:latin typeface="Times New Roman" panose="02020603050405020304" pitchFamily="18" charset="0"/>
              <a:cs typeface="Times New Roman" panose="02020603050405020304" pitchFamily="18" charset="0"/>
            </a:endParaRPr>
          </a:p>
          <a:p>
            <a:pPr lvl="0" indent="288000" algn="just" fontAlgn="base">
              <a:spcBef>
                <a:spcPct val="0"/>
              </a:spcBef>
              <a:spcAft>
                <a:spcPct val="0"/>
              </a:spcAft>
              <a:tabLst>
                <a:tab pos="571500" algn="l"/>
              </a:tabLst>
            </a:pPr>
            <a:endParaRPr kumimoji="0" lang="kk-KZ" sz="2000"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612086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1079612" y="173251"/>
            <a:ext cx="7128792" cy="49244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571500" algn="l"/>
              </a:tabLst>
            </a:pPr>
            <a:r>
              <a:rPr lang="kk-KZ" sz="2600" b="1" i="1" dirty="0">
                <a:solidFill>
                  <a:srgbClr val="000066"/>
                </a:solidFill>
                <a:latin typeface="Times New Roman" panose="02020603050405020304" pitchFamily="18" charset="0"/>
                <a:cs typeface="Times New Roman" panose="02020603050405020304" pitchFamily="18" charset="0"/>
              </a:rPr>
              <a:t>Мұнай өнімдерімен ластанған ағынды сулар</a:t>
            </a:r>
            <a:endParaRPr kumimoji="0" lang="kk-KZ" sz="2600" b="1" i="1"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33609" y="864097"/>
            <a:ext cx="8951881" cy="5733255"/>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2" name="Rectangle 1"/>
          <p:cNvSpPr>
            <a:spLocks noChangeArrowheads="1"/>
          </p:cNvSpPr>
          <p:nvPr/>
        </p:nvSpPr>
        <p:spPr bwMode="auto">
          <a:xfrm>
            <a:off x="251520" y="1124744"/>
            <a:ext cx="8496944" cy="4832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904875" algn="l"/>
              </a:tabLst>
              <a:defRPr>
                <a:solidFill>
                  <a:schemeClr val="tx1"/>
                </a:solidFill>
                <a:latin typeface="Arial" pitchFamily="34" charset="0"/>
                <a:cs typeface="Arial" pitchFamily="34" charset="0"/>
              </a:defRPr>
            </a:lvl1pPr>
            <a:lvl2pPr fontAlgn="base">
              <a:spcBef>
                <a:spcPct val="0"/>
              </a:spcBef>
              <a:spcAft>
                <a:spcPct val="0"/>
              </a:spcAft>
              <a:tabLst>
                <a:tab pos="904875" algn="l"/>
              </a:tabLst>
              <a:defRPr>
                <a:solidFill>
                  <a:schemeClr val="tx1"/>
                </a:solidFill>
                <a:latin typeface="Arial" pitchFamily="34" charset="0"/>
                <a:cs typeface="Arial" pitchFamily="34" charset="0"/>
              </a:defRPr>
            </a:lvl2pPr>
            <a:lvl3pPr fontAlgn="base">
              <a:spcBef>
                <a:spcPct val="0"/>
              </a:spcBef>
              <a:spcAft>
                <a:spcPct val="0"/>
              </a:spcAft>
              <a:tabLst>
                <a:tab pos="904875" algn="l"/>
              </a:tabLst>
              <a:defRPr>
                <a:solidFill>
                  <a:schemeClr val="tx1"/>
                </a:solidFill>
                <a:latin typeface="Arial" pitchFamily="34" charset="0"/>
                <a:cs typeface="Arial" pitchFamily="34" charset="0"/>
              </a:defRPr>
            </a:lvl3pPr>
            <a:lvl4pPr fontAlgn="base">
              <a:spcBef>
                <a:spcPct val="0"/>
              </a:spcBef>
              <a:spcAft>
                <a:spcPct val="0"/>
              </a:spcAft>
              <a:tabLst>
                <a:tab pos="904875" algn="l"/>
              </a:tabLst>
              <a:defRPr>
                <a:solidFill>
                  <a:schemeClr val="tx1"/>
                </a:solidFill>
                <a:latin typeface="Arial" pitchFamily="34" charset="0"/>
                <a:cs typeface="Arial" pitchFamily="34" charset="0"/>
              </a:defRPr>
            </a:lvl4pPr>
            <a:lvl5pPr fontAlgn="base">
              <a:spcBef>
                <a:spcPct val="0"/>
              </a:spcBef>
              <a:spcAft>
                <a:spcPct val="0"/>
              </a:spcAft>
              <a:tabLst>
                <a:tab pos="904875" algn="l"/>
              </a:tabLst>
              <a:defRPr>
                <a:solidFill>
                  <a:schemeClr val="tx1"/>
                </a:solidFill>
                <a:latin typeface="Arial" pitchFamily="34" charset="0"/>
                <a:cs typeface="Arial" pitchFamily="34" charset="0"/>
              </a:defRPr>
            </a:lvl5pPr>
            <a:lvl6pPr fontAlgn="base">
              <a:spcBef>
                <a:spcPct val="0"/>
              </a:spcBef>
              <a:spcAft>
                <a:spcPct val="0"/>
              </a:spcAft>
              <a:tabLst>
                <a:tab pos="904875" algn="l"/>
              </a:tabLst>
              <a:defRPr>
                <a:solidFill>
                  <a:schemeClr val="tx1"/>
                </a:solidFill>
                <a:latin typeface="Arial" pitchFamily="34" charset="0"/>
                <a:cs typeface="Arial" pitchFamily="34" charset="0"/>
              </a:defRPr>
            </a:lvl6pPr>
            <a:lvl7pPr fontAlgn="base">
              <a:spcBef>
                <a:spcPct val="0"/>
              </a:spcBef>
              <a:spcAft>
                <a:spcPct val="0"/>
              </a:spcAft>
              <a:tabLst>
                <a:tab pos="904875" algn="l"/>
              </a:tabLst>
              <a:defRPr>
                <a:solidFill>
                  <a:schemeClr val="tx1"/>
                </a:solidFill>
                <a:latin typeface="Arial" pitchFamily="34" charset="0"/>
                <a:cs typeface="Arial" pitchFamily="34" charset="0"/>
              </a:defRPr>
            </a:lvl7pPr>
            <a:lvl8pPr fontAlgn="base">
              <a:spcBef>
                <a:spcPct val="0"/>
              </a:spcBef>
              <a:spcAft>
                <a:spcPct val="0"/>
              </a:spcAft>
              <a:tabLst>
                <a:tab pos="904875" algn="l"/>
              </a:tabLst>
              <a:defRPr>
                <a:solidFill>
                  <a:schemeClr val="tx1"/>
                </a:solidFill>
                <a:latin typeface="Arial" pitchFamily="34" charset="0"/>
                <a:cs typeface="Arial" pitchFamily="34" charset="0"/>
              </a:defRPr>
            </a:lvl8pPr>
            <a:lvl9pPr fontAlgn="base">
              <a:spcBef>
                <a:spcPct val="0"/>
              </a:spcBef>
              <a:spcAft>
                <a:spcPct val="0"/>
              </a:spcAft>
              <a:tabLst>
                <a:tab pos="904875" algn="l"/>
              </a:tabLst>
              <a:defRPr>
                <a:solidFill>
                  <a:schemeClr val="tx1"/>
                </a:solidFill>
                <a:latin typeface="Arial" pitchFamily="34" charset="0"/>
                <a:cs typeface="Arial" pitchFamily="34" charset="0"/>
              </a:defRPr>
            </a:lvl9pPr>
          </a:lstStyle>
          <a:p>
            <a:pPr marL="0" marR="0" lvl="0" indent="360000" algn="just" defTabSz="914400" rtl="0" eaLnBrk="1" fontAlgn="base" latinLnBrk="0" hangingPunct="1">
              <a:lnSpc>
                <a:spcPct val="100000"/>
              </a:lnSpc>
              <a:spcBef>
                <a:spcPct val="0"/>
              </a:spcBef>
              <a:spcAft>
                <a:spcPct val="0"/>
              </a:spcAft>
              <a:buClrTx/>
              <a:buSzTx/>
              <a:buFontTx/>
              <a:buNone/>
              <a:tabLst>
                <a:tab pos="9048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Мұнай өнеркәсібінің ағын суларында мұнай түрлі химиялық заттар (фенолдар, тетраэтилқорғасын) болады.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360000" algn="just" defTabSz="914400" rtl="0" eaLnBrk="0" fontAlgn="base" latinLnBrk="0" hangingPunct="0">
              <a:lnSpc>
                <a:spcPct val="100000"/>
              </a:lnSpc>
              <a:spcBef>
                <a:spcPct val="0"/>
              </a:spcBef>
              <a:spcAft>
                <a:spcPct val="0"/>
              </a:spcAft>
              <a:buClrTx/>
              <a:buSzTx/>
              <a:buFontTx/>
              <a:buNone/>
              <a:tabLst>
                <a:tab pos="9048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Судағы еріген мұнай мөлшері едәуір. Ағын суларын жинап, оларды тазартуды мұнай химиялық қоспаларына және оны тазалау тәсілдеріне қарай жүргізеді.</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360000" algn="just" defTabSz="914400" rtl="0" eaLnBrk="0" fontAlgn="base" latinLnBrk="0" hangingPunct="0">
              <a:lnSpc>
                <a:spcPct val="100000"/>
              </a:lnSpc>
              <a:spcBef>
                <a:spcPct val="0"/>
              </a:spcBef>
              <a:spcAft>
                <a:spcPct val="0"/>
              </a:spcAft>
              <a:buClrTx/>
              <a:buSzTx/>
              <a:buFontTx/>
              <a:buNone/>
              <a:tabLst>
                <a:tab pos="9048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Ағын суларды жинау және тазалау жүйесін таңдалғанда мынадай негізгі ережелерді басшылыққа алады:</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360000" algn="just" defTabSz="914400" rtl="0" eaLnBrk="0" fontAlgn="base" latinLnBrk="0" hangingPunct="0">
              <a:lnSpc>
                <a:spcPct val="100000"/>
              </a:lnSpc>
              <a:spcBef>
                <a:spcPct val="0"/>
              </a:spcBef>
              <a:spcAft>
                <a:spcPct val="0"/>
              </a:spcAft>
              <a:buClrTx/>
              <a:buSzTx/>
              <a:buFontTx/>
              <a:buChar char="•"/>
              <a:tabLst>
                <a:tab pos="904875" algn="l"/>
              </a:tabLst>
            </a:pPr>
            <a:r>
              <a:rPr lang="kk-KZ" altLang="ru-RU" sz="2200" dirty="0">
                <a:latin typeface="Times New Roman" panose="02020603050405020304" pitchFamily="18" charset="0"/>
                <a:ea typeface="Times New Roman" pitchFamily="18" charset="0"/>
                <a:cs typeface="Times New Roman" panose="02020603050405020304" pitchFamily="18" charset="0"/>
              </a:rPr>
              <a:t>а</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ғын сулар мөлшерін барынша азайтып, ондағы қоспалардың құрамын кеміту қажеттілігі;</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360000" algn="just" defTabSz="914400" rtl="0" eaLnBrk="0" fontAlgn="base" latinLnBrk="0" hangingPunct="0">
              <a:lnSpc>
                <a:spcPct val="100000"/>
              </a:lnSpc>
              <a:spcBef>
                <a:spcPct val="0"/>
              </a:spcBef>
              <a:spcAft>
                <a:spcPct val="0"/>
              </a:spcAft>
              <a:buClrTx/>
              <a:buSzTx/>
              <a:buFontTx/>
              <a:buChar char="•"/>
              <a:tabLst>
                <a:tab pos="9048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ағын сулардан құнды қоспаларды алып тастап, оларды біртіндеп пайдаға асыру мүмкіндігін;</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360000" algn="just" defTabSz="914400" rtl="0" eaLnBrk="0" fontAlgn="base" latinLnBrk="0" hangingPunct="0">
              <a:lnSpc>
                <a:spcPct val="100000"/>
              </a:lnSpc>
              <a:spcBef>
                <a:spcPct val="0"/>
              </a:spcBef>
              <a:spcAft>
                <a:spcPct val="0"/>
              </a:spcAft>
              <a:buClrTx/>
              <a:buSzTx/>
              <a:buFontTx/>
              <a:buChar char="•"/>
              <a:tabLst>
                <a:tab pos="904875" algn="l"/>
              </a:tabLst>
            </a:pPr>
            <a:r>
              <a:rPr lang="kk-KZ" altLang="ru-RU" sz="2200" dirty="0">
                <a:latin typeface="Times New Roman" panose="02020603050405020304" pitchFamily="18" charset="0"/>
                <a:ea typeface="Times New Roman" pitchFamily="18" charset="0"/>
                <a:cs typeface="Times New Roman" panose="02020603050405020304" pitchFamily="18" charset="0"/>
              </a:rPr>
              <a:t>а</a:t>
            </a: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ғын суларды технологиялық процестер мен сумен қамтамасыз ету жүйелерінде қайта пайдалануды (бастапқы және тазаланған суларды).</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911019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35696" y="2247255"/>
            <a:ext cx="4923688" cy="461665"/>
          </a:xfrm>
          <a:prstGeom prst="rect">
            <a:avLst/>
          </a:prstGeom>
        </p:spPr>
        <p:txBody>
          <a:bodyPr wrap="square">
            <a:spAutoFit/>
          </a:bodyPr>
          <a:lstStyle/>
          <a:p>
            <a:pPr algn="just"/>
            <a:r>
              <a:rPr lang="kk-KZ" sz="2400" dirty="0">
                <a:latin typeface="Times New Roman" panose="02020603050405020304" pitchFamily="18" charset="0"/>
                <a:cs typeface="Times New Roman" panose="02020603050405020304" pitchFamily="18" charset="0"/>
              </a:rPr>
              <a:t>ө</a:t>
            </a:r>
            <a:r>
              <a:rPr lang="kk-KZ" sz="2400" dirty="0" smtClean="0">
                <a:latin typeface="Times New Roman" panose="02020603050405020304" pitchFamily="18" charset="0"/>
                <a:cs typeface="Times New Roman" panose="02020603050405020304" pitchFamily="18" charset="0"/>
              </a:rPr>
              <a:t>рнегіндегі       шама?</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95536" y="677887"/>
            <a:ext cx="8424936"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     Электр </a:t>
            </a:r>
            <a:r>
              <a:rPr lang="kk-KZ" sz="2400" b="1" dirty="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станциялардағы су ағындары және оларды майсыздандыру </a:t>
            </a:r>
            <a:r>
              <a:rPr lang="kk-KZ" sz="2400" b="1" dirty="0" smtClean="0">
                <a:solidFill>
                  <a:srgbClr val="000066"/>
                </a:solidFill>
                <a:latin typeface="Times New Roman" panose="02020603050405020304" pitchFamily="18" charset="0"/>
                <a:ea typeface="Times New Roman" panose="02020603050405020304" pitchFamily="18" charset="0"/>
                <a:cs typeface="Times New Roman" panose="02020603050405020304" pitchFamily="18" charset="0"/>
              </a:rPr>
              <a:t>технологиялары </a:t>
            </a:r>
            <a:r>
              <a:rPr lang="kk-KZ" sz="2400" b="1" dirty="0" smtClean="0">
                <a:solidFill>
                  <a:srgbClr val="000066"/>
                </a:solidFill>
                <a:latin typeface="Times New Roman" pitchFamily="18" charset="0"/>
                <a:cs typeface="Times New Roman" pitchFamily="18" charset="0"/>
              </a:rPr>
              <a:t>тақырыбы </a:t>
            </a:r>
            <a:r>
              <a:rPr lang="kk-KZ" sz="2400" b="1" dirty="0">
                <a:solidFill>
                  <a:srgbClr val="000066"/>
                </a:solidFill>
                <a:latin typeface="Times New Roman" pitchFamily="18" charset="0"/>
                <a:cs typeface="Times New Roman" pitchFamily="18" charset="0"/>
              </a:rPr>
              <a:t>бойынша </a:t>
            </a:r>
            <a:r>
              <a:rPr lang="kk-KZ" sz="2400" b="1" dirty="0" smtClean="0">
                <a:solidFill>
                  <a:srgbClr val="000066"/>
                </a:solidFill>
                <a:latin typeface="Times New Roman" pitchFamily="18" charset="0"/>
                <a:cs typeface="Times New Roman" pitchFamily="18" charset="0"/>
              </a:rPr>
              <a:t>сұрақ.</a:t>
            </a:r>
            <a:endParaRPr lang="ru-RU" sz="2400" b="1" dirty="0">
              <a:solidFill>
                <a:srgbClr val="000066"/>
              </a:solidFill>
              <a:latin typeface="Times New Roman" panose="02020603050405020304" pitchFamily="18" charset="0"/>
              <a:cs typeface="Times New Roman" panose="02020603050405020304" pitchFamily="18" charset="0"/>
            </a:endParaRPr>
          </a:p>
        </p:txBody>
      </p:sp>
      <p:grpSp>
        <p:nvGrpSpPr>
          <p:cNvPr id="4" name="Group 11"/>
          <p:cNvGrpSpPr>
            <a:grpSpLocks/>
          </p:cNvGrpSpPr>
          <p:nvPr/>
        </p:nvGrpSpPr>
        <p:grpSpPr bwMode="auto">
          <a:xfrm>
            <a:off x="539552" y="3531096"/>
            <a:ext cx="288032" cy="308992"/>
            <a:chOff x="2078" y="1680"/>
            <a:chExt cx="1615" cy="1615"/>
          </a:xfrm>
        </p:grpSpPr>
        <p:sp>
          <p:nvSpPr>
            <p:cNvPr id="5"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6"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7"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8"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9"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0"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1" name="Group 11"/>
          <p:cNvGrpSpPr>
            <a:grpSpLocks/>
          </p:cNvGrpSpPr>
          <p:nvPr/>
        </p:nvGrpSpPr>
        <p:grpSpPr bwMode="auto">
          <a:xfrm>
            <a:off x="539552" y="4416152"/>
            <a:ext cx="288032" cy="308992"/>
            <a:chOff x="2078" y="1680"/>
            <a:chExt cx="1615" cy="1615"/>
          </a:xfrm>
        </p:grpSpPr>
        <p:sp>
          <p:nvSpPr>
            <p:cNvPr id="12"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13"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14"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15"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16"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17"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grpSp>
        <p:nvGrpSpPr>
          <p:cNvPr id="18" name="Group 11"/>
          <p:cNvGrpSpPr>
            <a:grpSpLocks/>
          </p:cNvGrpSpPr>
          <p:nvPr/>
        </p:nvGrpSpPr>
        <p:grpSpPr bwMode="auto">
          <a:xfrm>
            <a:off x="539552" y="5280248"/>
            <a:ext cx="288032" cy="308992"/>
            <a:chOff x="2078" y="1680"/>
            <a:chExt cx="1615" cy="1615"/>
          </a:xfrm>
        </p:grpSpPr>
        <p:sp>
          <p:nvSpPr>
            <p:cNvPr id="19"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ru-RU"/>
            </a:p>
          </p:txBody>
        </p:sp>
        <p:sp>
          <p:nvSpPr>
            <p:cNvPr id="20"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ru-RU"/>
            </a:p>
          </p:txBody>
        </p:sp>
        <p:sp>
          <p:nvSpPr>
            <p:cNvPr id="21"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ru-RU"/>
            </a:p>
          </p:txBody>
        </p:sp>
        <p:sp>
          <p:nvSpPr>
            <p:cNvPr id="22"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ru-RU"/>
            </a:p>
          </p:txBody>
        </p:sp>
        <p:sp>
          <p:nvSpPr>
            <p:cNvPr id="23"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ru-RU"/>
            </a:p>
          </p:txBody>
        </p:sp>
        <p:sp>
          <p:nvSpPr>
            <p:cNvPr id="24" name="Oval 17"/>
            <p:cNvSpPr>
              <a:spLocks noChangeArrowheads="1"/>
            </p:cNvSpPr>
            <p:nvPr/>
          </p:nvSpPr>
          <p:spPr bwMode="gray">
            <a:xfrm>
              <a:off x="2337" y="2006"/>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ru-RU"/>
            </a:p>
          </p:txBody>
        </p:sp>
      </p:grpSp>
      <p:sp>
        <p:nvSpPr>
          <p:cNvPr id="28" name="Прямоугольник 27"/>
          <p:cNvSpPr/>
          <p:nvPr/>
        </p:nvSpPr>
        <p:spPr>
          <a:xfrm>
            <a:off x="975897" y="3429000"/>
            <a:ext cx="2051395" cy="461665"/>
          </a:xfrm>
          <a:prstGeom prst="rect">
            <a:avLst/>
          </a:prstGeom>
        </p:spPr>
        <p:txBody>
          <a:bodyPr wrap="none">
            <a:spAutoFit/>
          </a:bodyPr>
          <a:lstStyle/>
          <a:p>
            <a:r>
              <a:rPr lang="kk-KZ" sz="2400" dirty="0" smtClean="0">
                <a:latin typeface="Times New Roman" panose="02020603050405020304" pitchFamily="18" charset="0"/>
                <a:cs typeface="Times New Roman" panose="02020603050405020304" pitchFamily="18" charset="0"/>
                <a:hlinkClick r:id="rId3" action="ppaction://hlinksldjump"/>
              </a:rPr>
              <a:t>Коэффициент.</a:t>
            </a:r>
            <a:endParaRPr lang="ru-RU" sz="2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971600" y="4335487"/>
            <a:ext cx="2219454" cy="461665"/>
          </a:xfrm>
          <a:prstGeom prst="rect">
            <a:avLst/>
          </a:prstGeom>
        </p:spPr>
        <p:txBody>
          <a:bodyPr wrap="none">
            <a:spAutoFit/>
          </a:bodyPr>
          <a:lstStyle/>
          <a:p>
            <a:r>
              <a:rPr lang="kk-KZ" sz="2400" dirty="0">
                <a:latin typeface="Times New Roman" panose="02020603050405020304" pitchFamily="18" charset="0"/>
                <a:cs typeface="Times New Roman" panose="02020603050405020304" pitchFamily="18" charset="0"/>
                <a:hlinkClick r:id="rId4" action="ppaction://hlinksldjump"/>
              </a:rPr>
              <a:t>С</a:t>
            </a:r>
            <a:r>
              <a:rPr lang="kk-KZ" sz="2400" dirty="0" smtClean="0">
                <a:latin typeface="Times New Roman" panose="02020603050405020304" pitchFamily="18" charset="0"/>
                <a:cs typeface="Times New Roman" panose="02020603050405020304" pitchFamily="18" charset="0"/>
                <a:hlinkClick r:id="rId4" action="ppaction://hlinksldjump"/>
              </a:rPr>
              <a:t>танция қуаты.</a:t>
            </a:r>
            <a:endParaRPr lang="ru-RU" sz="2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971600" y="5127575"/>
            <a:ext cx="1802032" cy="461665"/>
          </a:xfrm>
          <a:prstGeom prst="rect">
            <a:avLst/>
          </a:prstGeom>
        </p:spPr>
        <p:txBody>
          <a:bodyPr wrap="none">
            <a:spAutoFit/>
          </a:bodyPr>
          <a:lstStyle/>
          <a:p>
            <a:pPr lvl="0"/>
            <a:r>
              <a:rPr lang="kk-KZ" sz="2400" dirty="0" smtClean="0">
                <a:latin typeface="Times New Roman" panose="02020603050405020304" pitchFamily="18" charset="0"/>
                <a:cs typeface="Times New Roman" panose="02020603050405020304" pitchFamily="18" charset="0"/>
                <a:hlinkClick r:id="rId3" action="ppaction://hlinksldjump"/>
              </a:rPr>
              <a:t>Су мөлшері.</a:t>
            </a:r>
            <a:endParaRPr lang="ru-RU" sz="2400" dirty="0">
              <a:solidFill>
                <a:prstClr val="black"/>
              </a:solidFill>
              <a:latin typeface="Times New Roman" panose="02020603050405020304" pitchFamily="18" charset="0"/>
              <a:cs typeface="Times New Roman" panose="02020603050405020304" pitchFamily="18" charset="0"/>
            </a:endParaRPr>
          </a:p>
        </p:txBody>
      </p:sp>
      <p:sp>
        <p:nvSpPr>
          <p:cNvPr id="2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6" name="Объект 25"/>
          <p:cNvGraphicFramePr>
            <a:graphicFrameLocks noChangeAspect="1"/>
          </p:cNvGraphicFramePr>
          <p:nvPr>
            <p:extLst>
              <p:ext uri="{D42A27DB-BD31-4B8C-83A1-F6EECF244321}">
                <p14:modId xmlns:p14="http://schemas.microsoft.com/office/powerpoint/2010/main" xmlns="" val="2833719929"/>
              </p:ext>
            </p:extLst>
          </p:nvPr>
        </p:nvGraphicFramePr>
        <p:xfrm>
          <a:off x="611560" y="2319264"/>
          <a:ext cx="1224136" cy="428448"/>
        </p:xfrm>
        <a:graphic>
          <a:graphicData uri="http://schemas.openxmlformats.org/presentationml/2006/ole">
            <p:oleObj spid="_x0000_s99355" r:id="rId5" imgW="571252" imgH="203112" progId="">
              <p:embed/>
            </p:oleObj>
          </a:graphicData>
        </a:graphic>
      </p:graphicFrame>
      <p:sp>
        <p:nvSpPr>
          <p:cNvPr id="2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9" name="Объект 28"/>
          <p:cNvGraphicFramePr>
            <a:graphicFrameLocks noChangeAspect="1"/>
          </p:cNvGraphicFramePr>
          <p:nvPr>
            <p:extLst>
              <p:ext uri="{D42A27DB-BD31-4B8C-83A1-F6EECF244321}">
                <p14:modId xmlns:p14="http://schemas.microsoft.com/office/powerpoint/2010/main" xmlns="" val="3898030125"/>
              </p:ext>
            </p:extLst>
          </p:nvPr>
        </p:nvGraphicFramePr>
        <p:xfrm>
          <a:off x="3514670" y="2276872"/>
          <a:ext cx="409258" cy="409258"/>
        </p:xfrm>
        <a:graphic>
          <a:graphicData uri="http://schemas.openxmlformats.org/presentationml/2006/ole">
            <p:oleObj spid="_x0000_s99356" r:id="rId6" imgW="177492" imgH="177492" progId="">
              <p:embed/>
            </p:oleObj>
          </a:graphicData>
        </a:graphic>
      </p:graphicFrame>
    </p:spTree>
    <p:extLst>
      <p:ext uri="{BB962C8B-B14F-4D97-AF65-F5344CB8AC3E}">
        <p14:creationId xmlns:p14="http://schemas.microsoft.com/office/powerpoint/2010/main" xmlns="" val="36010738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47474" y="1880837"/>
            <a:ext cx="8496944"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88000" algn="just" fontAlgn="base">
              <a:spcBef>
                <a:spcPct val="0"/>
              </a:spcBef>
              <a:spcAft>
                <a:spcPct val="0"/>
              </a:spcAft>
              <a:tabLst>
                <a:tab pos="571500" algn="l"/>
              </a:tabLst>
            </a:pPr>
            <a:r>
              <a:rPr lang="ru-RU" sz="2200" i="1" dirty="0">
                <a:latin typeface="Times New Roman" panose="02020603050405020304" pitchFamily="18" charset="0"/>
                <a:cs typeface="Times New Roman" panose="02020603050405020304" pitchFamily="18" charset="0"/>
              </a:rPr>
              <a:t> </a:t>
            </a:r>
            <a:r>
              <a:rPr lang="kk-KZ" sz="2200" dirty="0">
                <a:latin typeface="Times New Roman" panose="02020603050405020304" pitchFamily="18" charset="0"/>
                <a:cs typeface="Times New Roman" panose="02020603050405020304" pitchFamily="18" charset="0"/>
              </a:rPr>
              <a:t>Аппаратты суытқаннан кейін түзілетін судың мөлшері турбина конденсаторына келіп түскен өңделетін будың мөлшері негізінде анықталады. </a:t>
            </a:r>
            <a:endParaRPr kumimoji="0" lang="kk-KZ" sz="2200" b="0" i="0" u="none" strike="noStrike" cap="none" normalizeH="0" baseline="0" dirty="0" smtClean="0">
              <a:ln>
                <a:noFill/>
              </a:ln>
              <a:solidFill>
                <a:schemeClr val="tx1">
                  <a:lumMod val="10000"/>
                </a:schemeClr>
              </a:solidFill>
              <a:effectLst/>
              <a:latin typeface="Times New Roman" panose="02020603050405020304" pitchFamily="18" charset="0"/>
              <a:cs typeface="Times New Roman" panose="02020603050405020304" pitchFamily="18" charset="0"/>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xmlns="" val="2769211759"/>
              </p:ext>
            </p:extLst>
          </p:nvPr>
        </p:nvGraphicFramePr>
        <p:xfrm>
          <a:off x="3635896" y="3356992"/>
          <a:ext cx="1224643" cy="428625"/>
        </p:xfrm>
        <a:graphic>
          <a:graphicData uri="http://schemas.openxmlformats.org/presentationml/2006/ole">
            <p:oleObj spid="_x0000_s100357" r:id="rId3" imgW="571252" imgH="203112" progId="">
              <p:embed/>
            </p:oleObj>
          </a:graphicData>
        </a:graphic>
      </p:graphicFrame>
      <p:sp>
        <p:nvSpPr>
          <p:cNvPr id="4" name="Rectangle 5"/>
          <p:cNvSpPr>
            <a:spLocks noChangeArrowheads="1"/>
          </p:cNvSpPr>
          <p:nvPr/>
        </p:nvSpPr>
        <p:spPr bwMode="auto">
          <a:xfrm>
            <a:off x="179512" y="3789040"/>
            <a:ext cx="173156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288925"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мұндағы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Rectangle 6"/>
          <p:cNvSpPr>
            <a:spLocks noChangeArrowheads="1"/>
          </p:cNvSpPr>
          <p:nvPr/>
        </p:nvSpPr>
        <p:spPr bwMode="auto">
          <a:xfrm>
            <a:off x="620543" y="4273187"/>
            <a:ext cx="8199929"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 коэффициент, мұның мәні жылулық электростанциялар үшін 100-150-ге, ал атомдық электрстанциялар үшін 150-200-ге тең,   </a:t>
            </a:r>
            <a:endParaRPr kumimoji="0" lang="ru-RU"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6" name="Rectangle 7"/>
          <p:cNvSpPr>
            <a:spLocks noChangeArrowheads="1"/>
          </p:cNvSpPr>
          <p:nvPr/>
        </p:nvSpPr>
        <p:spPr bwMode="auto">
          <a:xfrm>
            <a:off x="873282" y="5229200"/>
            <a:ext cx="290663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009775" algn="l"/>
              </a:tabLst>
              <a:defRPr>
                <a:solidFill>
                  <a:schemeClr val="tx1"/>
                </a:solidFill>
                <a:latin typeface="Arial" pitchFamily="34" charset="0"/>
                <a:cs typeface="Arial" pitchFamily="34" charset="0"/>
              </a:defRPr>
            </a:lvl1pPr>
            <a:lvl2pPr fontAlgn="base">
              <a:spcBef>
                <a:spcPct val="0"/>
              </a:spcBef>
              <a:spcAft>
                <a:spcPct val="0"/>
              </a:spcAft>
              <a:tabLst>
                <a:tab pos="2009775" algn="l"/>
              </a:tabLst>
              <a:defRPr>
                <a:solidFill>
                  <a:schemeClr val="tx1"/>
                </a:solidFill>
                <a:latin typeface="Arial" pitchFamily="34" charset="0"/>
                <a:cs typeface="Arial" pitchFamily="34" charset="0"/>
              </a:defRPr>
            </a:lvl2pPr>
            <a:lvl3pPr fontAlgn="base">
              <a:spcBef>
                <a:spcPct val="0"/>
              </a:spcBef>
              <a:spcAft>
                <a:spcPct val="0"/>
              </a:spcAft>
              <a:tabLst>
                <a:tab pos="2009775" algn="l"/>
              </a:tabLst>
              <a:defRPr>
                <a:solidFill>
                  <a:schemeClr val="tx1"/>
                </a:solidFill>
                <a:latin typeface="Arial" pitchFamily="34" charset="0"/>
                <a:cs typeface="Arial" pitchFamily="34" charset="0"/>
              </a:defRPr>
            </a:lvl3pPr>
            <a:lvl4pPr fontAlgn="base">
              <a:spcBef>
                <a:spcPct val="0"/>
              </a:spcBef>
              <a:spcAft>
                <a:spcPct val="0"/>
              </a:spcAft>
              <a:tabLst>
                <a:tab pos="2009775" algn="l"/>
              </a:tabLst>
              <a:defRPr>
                <a:solidFill>
                  <a:schemeClr val="tx1"/>
                </a:solidFill>
                <a:latin typeface="Arial" pitchFamily="34" charset="0"/>
                <a:cs typeface="Arial" pitchFamily="34" charset="0"/>
              </a:defRPr>
            </a:lvl4pPr>
            <a:lvl5pPr fontAlgn="base">
              <a:spcBef>
                <a:spcPct val="0"/>
              </a:spcBef>
              <a:spcAft>
                <a:spcPct val="0"/>
              </a:spcAft>
              <a:tabLst>
                <a:tab pos="2009775" algn="l"/>
              </a:tabLst>
              <a:defRPr>
                <a:solidFill>
                  <a:schemeClr val="tx1"/>
                </a:solidFill>
                <a:latin typeface="Arial" pitchFamily="34" charset="0"/>
                <a:cs typeface="Arial" pitchFamily="34" charset="0"/>
              </a:defRPr>
            </a:lvl5pPr>
            <a:lvl6pPr fontAlgn="base">
              <a:spcBef>
                <a:spcPct val="0"/>
              </a:spcBef>
              <a:spcAft>
                <a:spcPct val="0"/>
              </a:spcAft>
              <a:tabLst>
                <a:tab pos="2009775" algn="l"/>
              </a:tabLst>
              <a:defRPr>
                <a:solidFill>
                  <a:schemeClr val="tx1"/>
                </a:solidFill>
                <a:latin typeface="Arial" pitchFamily="34" charset="0"/>
                <a:cs typeface="Arial" pitchFamily="34" charset="0"/>
              </a:defRPr>
            </a:lvl6pPr>
            <a:lvl7pPr fontAlgn="base">
              <a:spcBef>
                <a:spcPct val="0"/>
              </a:spcBef>
              <a:spcAft>
                <a:spcPct val="0"/>
              </a:spcAft>
              <a:tabLst>
                <a:tab pos="2009775" algn="l"/>
              </a:tabLst>
              <a:defRPr>
                <a:solidFill>
                  <a:schemeClr val="tx1"/>
                </a:solidFill>
                <a:latin typeface="Arial" pitchFamily="34" charset="0"/>
                <a:cs typeface="Arial" pitchFamily="34" charset="0"/>
              </a:defRPr>
            </a:lvl7pPr>
            <a:lvl8pPr fontAlgn="base">
              <a:spcBef>
                <a:spcPct val="0"/>
              </a:spcBef>
              <a:spcAft>
                <a:spcPct val="0"/>
              </a:spcAft>
              <a:tabLst>
                <a:tab pos="2009775" algn="l"/>
              </a:tabLst>
              <a:defRPr>
                <a:solidFill>
                  <a:schemeClr val="tx1"/>
                </a:solidFill>
                <a:latin typeface="Arial" pitchFamily="34" charset="0"/>
                <a:cs typeface="Arial" pitchFamily="34" charset="0"/>
              </a:defRPr>
            </a:lvl8pPr>
            <a:lvl9pPr fontAlgn="base">
              <a:spcBef>
                <a:spcPct val="0"/>
              </a:spcBef>
              <a:spcAft>
                <a:spcPct val="0"/>
              </a:spcAft>
              <a:tabLst>
                <a:tab pos="2009775" algn="l"/>
              </a:tabLs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009775" algn="l"/>
              </a:tabLst>
            </a:pPr>
            <a:r>
              <a:rPr kumimoji="0" lang="kk-KZ" altLang="ru-RU" sz="2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станция қуаты, МВт.</a:t>
            </a:r>
            <a:endParaRPr kumimoji="0" lang="kk-KZ" alt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7" name="Объект 6"/>
          <p:cNvGraphicFramePr>
            <a:graphicFrameLocks noChangeAspect="1"/>
          </p:cNvGraphicFramePr>
          <p:nvPr>
            <p:extLst>
              <p:ext uri="{D42A27DB-BD31-4B8C-83A1-F6EECF244321}">
                <p14:modId xmlns:p14="http://schemas.microsoft.com/office/powerpoint/2010/main" xmlns="" val="4097941436"/>
              </p:ext>
            </p:extLst>
          </p:nvPr>
        </p:nvGraphicFramePr>
        <p:xfrm>
          <a:off x="539750" y="4364038"/>
          <a:ext cx="288925" cy="288925"/>
        </p:xfrm>
        <a:graphic>
          <a:graphicData uri="http://schemas.openxmlformats.org/presentationml/2006/ole">
            <p:oleObj spid="_x0000_s100358" r:id="rId4" imgW="164885" imgH="164885" progId="">
              <p:embed/>
            </p:oleObj>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xmlns="" val="341275152"/>
              </p:ext>
            </p:extLst>
          </p:nvPr>
        </p:nvGraphicFramePr>
        <p:xfrm>
          <a:off x="585788" y="5307013"/>
          <a:ext cx="352425" cy="352425"/>
        </p:xfrm>
        <a:graphic>
          <a:graphicData uri="http://schemas.openxmlformats.org/presentationml/2006/ole">
            <p:oleObj spid="_x0000_s100359" r:id="rId5" imgW="177492" imgH="177492" progId="">
              <p:embed/>
            </p:oleObj>
          </a:graphicData>
        </a:graphic>
      </p:graphicFrame>
    </p:spTree>
    <p:extLst>
      <p:ext uri="{BB962C8B-B14F-4D97-AF65-F5344CB8AC3E}">
        <p14:creationId xmlns:p14="http://schemas.microsoft.com/office/powerpoint/2010/main" xmlns="" val="393501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251520" y="16450"/>
            <a:ext cx="8676456" cy="67249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260475" algn="l"/>
                <a:tab pos="1711325" algn="l"/>
              </a:tabLst>
            </a:pPr>
            <a:r>
              <a:rPr kumimoji="0" lang="kk-KZ" sz="2400" b="1"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a:t>
            </a:r>
            <a:r>
              <a:rPr kumimoji="0" lang="ru-MO" sz="2400" b="1" i="1" u="none" strike="noStrike" cap="none" normalizeH="0" baseline="0" dirty="0" err="1" smtClean="0">
                <a:ln>
                  <a:noFill/>
                </a:ln>
                <a:solidFill>
                  <a:srgbClr val="000066"/>
                </a:solidFill>
                <a:effectLst/>
                <a:latin typeface="Times New Roman" pitchFamily="18" charset="0"/>
                <a:ea typeface="Times New Roman" pitchFamily="18" charset="0"/>
                <a:cs typeface="Times New Roman" pitchFamily="18" charset="0"/>
              </a:rPr>
              <a:t>Әдебиеттер тізімі</a:t>
            </a:r>
            <a:r>
              <a:rPr kumimoji="0" lang="ru-RU" sz="2400" b="1" i="1" u="none" strike="noStrike" cap="none" normalizeH="0" baseline="0" dirty="0" smtClean="0">
                <a:ln>
                  <a:noFill/>
                </a:ln>
                <a:solidFill>
                  <a:srgbClr val="000066"/>
                </a:solidFill>
                <a:effectLst/>
                <a:latin typeface="Times New Roman" pitchFamily="18" charset="0"/>
                <a:ea typeface="Times New Roman" pitchFamily="18" charset="0"/>
                <a:cs typeface="Times New Roman" pitchFamily="18" charset="0"/>
              </a:rPr>
              <a:t>:</a:t>
            </a:r>
            <a:endParaRPr lang="ru-RU" sz="1400" i="1" dirty="0">
              <a:solidFill>
                <a:srgbClr val="000066"/>
              </a:solidFill>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1260475" algn="l"/>
                <a:tab pos="1711325" algn="l"/>
              </a:tabLst>
            </a:pPr>
            <a:endParaRPr kumimoji="0" lang="ru-RU" sz="1100" b="0" i="0" u="none" strike="noStrike" cap="none" normalizeH="0" baseline="0" dirty="0" smtClean="0">
              <a:ln>
                <a:noFill/>
              </a:ln>
              <a:solidFill>
                <a:schemeClr val="tx1">
                  <a:lumMod val="10000"/>
                </a:schemeClr>
              </a:solidFill>
              <a:effectLst/>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lang="kk-KZ" dirty="0" smtClean="0">
                <a:latin typeface="Times New Roman" panose="02020603050405020304" pitchFamily="18" charset="0"/>
                <a:cs typeface="Times New Roman" panose="02020603050405020304" pitchFamily="18" charset="0"/>
              </a:rPr>
              <a:t>Глазырин </a:t>
            </a:r>
            <a:r>
              <a:rPr lang="kk-KZ" dirty="0">
                <a:latin typeface="Times New Roman" panose="02020603050405020304" pitchFamily="18" charset="0"/>
                <a:cs typeface="Times New Roman" panose="02020603050405020304" pitchFamily="18" charset="0"/>
              </a:rPr>
              <a:t>А., Музыка Л., Қабдуәлиева М. Жылу электр станциялары мен өнекәсіп орындарына су дайындау. – Алматы: Республикалық баспа кабинеті, 1997-150 бет</a:t>
            </a:r>
            <a:r>
              <a:rPr lang="kk-KZ" dirty="0" smtClean="0">
                <a:latin typeface="Times New Roman" panose="02020603050405020304" pitchFamily="18" charset="0"/>
                <a:cs typeface="Times New Roman" panose="02020603050405020304" pitchFamily="18" charset="0"/>
              </a:rPr>
              <a:t>.</a:t>
            </a:r>
          </a:p>
          <a:p>
            <a:pPr marL="342900" indent="-342900" algn="just" eaLnBrk="0" fontAlgn="base" hangingPunct="0">
              <a:spcBef>
                <a:spcPct val="0"/>
              </a:spcBef>
              <a:spcAft>
                <a:spcPct val="0"/>
              </a:spcAft>
              <a:buFontTx/>
              <a:buAutoNum type="arabicPeriod"/>
              <a:tabLst>
                <a:tab pos="-1260475" algn="l"/>
                <a:tab pos="1711325" algn="l"/>
              </a:tabLst>
            </a:pPr>
            <a:r>
              <a:rPr lang="sr-Cyrl-CS" dirty="0">
                <a:latin typeface="Times New Roman" panose="02020603050405020304" pitchFamily="18" charset="0"/>
                <a:cs typeface="Times New Roman" panose="02020603050405020304" pitchFamily="18" charset="0"/>
              </a:rPr>
              <a:t>«Су дайындау</a:t>
            </a:r>
            <a:r>
              <a:rPr lang="kk-KZ" dirty="0">
                <a:latin typeface="Times New Roman" panose="02020603050405020304" pitchFamily="18" charset="0"/>
                <a:cs typeface="Times New Roman" panose="02020603050405020304" pitchFamily="18" charset="0"/>
              </a:rPr>
              <a:t>дың  физика-химиялық тәсілдері» пәні бойынша дәрістер курсы [Электрондық ресурс]: маман. </a:t>
            </a:r>
            <a:r>
              <a:rPr lang="ru-RU" dirty="0">
                <a:latin typeface="Times New Roman" panose="02020603050405020304" pitchFamily="18" charset="0"/>
                <a:cs typeface="Times New Roman" panose="02020603050405020304" pitchFamily="18" charset="0"/>
              </a:rPr>
              <a:t>050717 </a:t>
            </a:r>
            <a:r>
              <a:rPr lang="kk-KZ" dirty="0">
                <a:latin typeface="Times New Roman" panose="02020603050405020304" pitchFamily="18" charset="0"/>
                <a:cs typeface="Times New Roman" panose="02020603050405020304" pitchFamily="18" charset="0"/>
              </a:rPr>
              <a:t>«Жылуэнергетика» </a:t>
            </a:r>
            <a:r>
              <a:rPr lang="ru-RU" dirty="0">
                <a:latin typeface="Times New Roman" panose="02020603050405020304" pitchFamily="18" charset="0"/>
                <a:cs typeface="Times New Roman" panose="02020603050405020304" pitchFamily="18" charset="0"/>
              </a:rPr>
              <a:t>/ Г. А. Б</a:t>
            </a:r>
            <a:r>
              <a:rPr lang="kk-KZ" dirty="0">
                <a:latin typeface="Times New Roman" panose="02020603050405020304" pitchFamily="18" charset="0"/>
                <a:cs typeface="Times New Roman" panose="02020603050405020304" pitchFamily="18" charset="0"/>
              </a:rPr>
              <a:t>ұ</a:t>
            </a:r>
            <a:r>
              <a:rPr lang="ru-RU" dirty="0">
                <a:latin typeface="Times New Roman" panose="02020603050405020304" pitchFamily="18" charset="0"/>
                <a:cs typeface="Times New Roman" panose="02020603050405020304" pitchFamily="18" charset="0"/>
              </a:rPr>
              <a:t>л</a:t>
            </a:r>
            <a:r>
              <a:rPr lang="kk-KZ" dirty="0">
                <a:latin typeface="Times New Roman" panose="02020603050405020304" pitchFamily="18" charset="0"/>
                <a:cs typeface="Times New Roman" panose="02020603050405020304" pitchFamily="18" charset="0"/>
              </a:rPr>
              <a:t>қ</a:t>
            </a:r>
            <a:r>
              <a:rPr lang="ru-RU" dirty="0">
                <a:latin typeface="Times New Roman" panose="02020603050405020304" pitchFamily="18" charset="0"/>
                <a:cs typeface="Times New Roman" panose="02020603050405020304" pitchFamily="18" charset="0"/>
              </a:rPr>
              <a:t>а</a:t>
            </a:r>
            <a:r>
              <a:rPr lang="kk-KZ" dirty="0">
                <a:latin typeface="Times New Roman" panose="02020603050405020304" pitchFamily="18" charset="0"/>
                <a:cs typeface="Times New Roman" panose="02020603050405020304" pitchFamily="18" charset="0"/>
              </a:rPr>
              <a:t>йы</a:t>
            </a:r>
            <a:r>
              <a:rPr lang="ru-RU" dirty="0" err="1">
                <a:latin typeface="Times New Roman" panose="02020603050405020304" pitchFamily="18" charset="0"/>
                <a:cs typeface="Times New Roman" panose="02020603050405020304" pitchFamily="18" charset="0"/>
              </a:rPr>
              <a:t>рова</a:t>
            </a:r>
            <a:r>
              <a:rPr lang="ru-RU" dirty="0">
                <a:latin typeface="Times New Roman" panose="02020603050405020304" pitchFamily="18" charset="0"/>
                <a:cs typeface="Times New Roman" panose="02020603050405020304" pitchFamily="18" charset="0"/>
              </a:rPr>
              <a:t>; </a:t>
            </a:r>
            <a:r>
              <a:rPr lang="kk-KZ" dirty="0">
                <a:latin typeface="Times New Roman" panose="02020603050405020304" pitchFamily="18" charset="0"/>
                <a:cs typeface="Times New Roman" panose="02020603050405020304" pitchFamily="18" charset="0"/>
              </a:rPr>
              <a:t>Қарағанда мемлекеттік унив-ті</a:t>
            </a:r>
            <a:r>
              <a:rPr lang="ru-RU" dirty="0">
                <a:latin typeface="Times New Roman" panose="02020603050405020304" pitchFamily="18" charset="0"/>
                <a:cs typeface="Times New Roman" panose="02020603050405020304" pitchFamily="18" charset="0"/>
              </a:rPr>
              <a:t>. - Электрон. текстовые дан. (1,41Мб). - </a:t>
            </a:r>
            <a:r>
              <a:rPr lang="kk-KZ" dirty="0">
                <a:latin typeface="Times New Roman" panose="02020603050405020304" pitchFamily="18" charset="0"/>
                <a:cs typeface="Times New Roman" panose="02020603050405020304" pitchFamily="18" charset="0"/>
              </a:rPr>
              <a:t>Қарағанды</a:t>
            </a:r>
            <a:r>
              <a:rPr lang="ru-RU" dirty="0">
                <a:latin typeface="Times New Roman" panose="02020603050405020304" pitchFamily="18" charset="0"/>
                <a:cs typeface="Times New Roman" panose="02020603050405020304" pitchFamily="18" charset="0"/>
              </a:rPr>
              <a:t>, 2009. – 8</a:t>
            </a:r>
            <a:r>
              <a:rPr lang="kk-KZ" dirty="0">
                <a:latin typeface="Times New Roman" panose="02020603050405020304" pitchFamily="18" charset="0"/>
                <a:cs typeface="Times New Roman" panose="02020603050405020304" pitchFamily="18" charset="0"/>
              </a:rPr>
              <a:t> дәріс.</a:t>
            </a:r>
            <a:endParaRPr lang="ru-RU" dirty="0">
              <a:latin typeface="Times New Roman" panose="02020603050405020304" pitchFamily="18" charset="0"/>
              <a:cs typeface="Times New Roman" panose="02020603050405020304"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Копылов А.С.,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Лавыгин</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В.М., Очков В.Ф. Водоподготовка в энергетике: Учебное пособие для вузов.- М.: Издательство МЭИ, 2003.- 310 с.</a:t>
            </a:r>
            <a:endParaRPr lang="ru-RU" sz="1100" dirty="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Гужулов</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Э.П.,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Ненышев</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А.С. Водоподготовка и </a:t>
            </a:r>
            <a:r>
              <a:rPr kumimoji="0" lang="kk-KZ"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водно-химические режимы в теплоэнергетике. Учеб. пособие. – Омск: Изв-во ОмГТУ, 2005. – 384 с. </a:t>
            </a:r>
            <a:endParaRPr lang="ru-RU" sz="1100" dirty="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kk-KZ"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Стерман</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Л.С., Покровский В.Н. Физические и химические методы обработки воды на ТЭС. Учебник для вузов.- М.: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Энергоатомиздат</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1991.-328 с.</a:t>
            </a:r>
            <a:r>
              <a:rPr lang="ru-RU" sz="1100" dirty="0" smtClean="0">
                <a:solidFill>
                  <a:schemeClr val="tx1">
                    <a:lumMod val="10000"/>
                  </a:schemeClr>
                </a:solidFill>
                <a:latin typeface="Times New Roman" pitchFamily="18" charset="0"/>
                <a:cs typeface="Times New Roman" pitchFamily="18" charset="0"/>
              </a:rPr>
              <a:t>\</a:t>
            </a: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Громогласов А.А., Копылов А.С., Пильщиков А.П. Водоподготовка: Процессы и аппараты. Учебное пособие для вузов. -М.: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Энергоатомиздат</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1990.-272 с.</a:t>
            </a:r>
            <a:endParaRPr lang="ru-RU" sz="1100" dirty="0" smtClean="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Белан</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Ф.И. Водоподготовка.- М.: Энергия, 1979.- 208 с.</a:t>
            </a:r>
            <a:endParaRPr lang="ru-RU" sz="1100" dirty="0" smtClean="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Вихрев</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В.Ф.,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Шкроб</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М.С. Водоподготовка.- М.: Энергия, 1973.- 420 с.</a:t>
            </a:r>
            <a:endParaRPr lang="ru-RU" sz="1100" dirty="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Кишневский</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В.А. Современные методы обработки воды в энергетике:   Учебное пособие для вузов.- Одесса: ОГНУ, 1999.- 257 с.</a:t>
            </a:r>
            <a:endParaRPr lang="ru-RU" sz="1100" dirty="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Солодянников</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В.В. Расчет и математическое моделирование процессов водоподготовки. М.: </a:t>
            </a:r>
            <a:r>
              <a:rPr kumimoji="0" lang="ru-RU" b="0" i="0" u="none" strike="noStrike" cap="none" normalizeH="0" baseline="0" dirty="0" err="1" smtClean="0">
                <a:ln>
                  <a:noFill/>
                </a:ln>
                <a:solidFill>
                  <a:schemeClr val="tx1">
                    <a:lumMod val="10000"/>
                  </a:schemeClr>
                </a:solidFill>
                <a:effectLst/>
                <a:latin typeface="Times New Roman" pitchFamily="18" charset="0"/>
                <a:ea typeface="Times New Roman" pitchFamily="18" charset="0"/>
                <a:cs typeface="Times New Roman" pitchFamily="18" charset="0"/>
              </a:rPr>
              <a:t>Энергоатомиздат</a:t>
            </a: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2003. –320 с.</a:t>
            </a:r>
            <a:endParaRPr lang="ru-RU" sz="1100" dirty="0">
              <a:solidFill>
                <a:schemeClr val="tx1">
                  <a:lumMod val="10000"/>
                </a:schemeClr>
              </a:solidFill>
              <a:latin typeface="Times New Roman" pitchFamily="18" charset="0"/>
              <a:cs typeface="Times New Roman" pitchFamily="18" charset="0"/>
            </a:endParaRPr>
          </a:p>
          <a:p>
            <a:pPr marL="342900" lvl="0" indent="-342900" algn="just" eaLnBrk="0" fontAlgn="base" hangingPunct="0">
              <a:spcBef>
                <a:spcPct val="0"/>
              </a:spcBef>
              <a:spcAft>
                <a:spcPct val="0"/>
              </a:spcAft>
              <a:buAutoNum type="arabicPeriod"/>
              <a:tabLst>
                <a:tab pos="-1260475" algn="l"/>
                <a:tab pos="1711325" algn="l"/>
              </a:tabLst>
            </a:pPr>
            <a:r>
              <a:rPr kumimoji="0" lang="ru-RU" b="0" i="0" u="none" strike="noStrike" cap="none" normalizeH="0" baseline="0" dirty="0" smtClean="0">
                <a:ln>
                  <a:noFill/>
                </a:ln>
                <a:solidFill>
                  <a:schemeClr val="tx1">
                    <a:lumMod val="10000"/>
                  </a:schemeClr>
                </a:solidFill>
                <a:effectLst/>
                <a:latin typeface="Times New Roman" pitchFamily="18" charset="0"/>
                <a:ea typeface="Times New Roman" pitchFamily="18" charset="0"/>
                <a:cs typeface="Times New Roman" pitchFamily="18" charset="0"/>
              </a:rPr>
              <a:t> Лифшиц О.В. Справочник по водоподготовке котельных установок. –  М.: Энергия, 1976.- 456 с.</a:t>
            </a:r>
            <a:endParaRPr kumimoji="0" lang="ru-RU" sz="3200" b="0" i="0" u="none" strike="noStrike" cap="none" normalizeH="0" baseline="0" dirty="0" smtClean="0">
              <a:ln>
                <a:noFill/>
              </a:ln>
              <a:solidFill>
                <a:schemeClr val="tx1">
                  <a:lumMod val="10000"/>
                </a:schemeClr>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07504" y="188640"/>
            <a:ext cx="8856984" cy="6552728"/>
          </a:xfrm>
          <a:prstGeom prst="roundRect">
            <a:avLst>
              <a:gd name="adj" fmla="val 10000"/>
            </a:avLst>
          </a:prstGeom>
        </p:spPr>
        <p:style>
          <a:lnRef idx="1">
            <a:schemeClr val="dk1"/>
          </a:lnRef>
          <a:fillRef idx="1003">
            <a:schemeClr val="lt1"/>
          </a:fillRef>
          <a:effectRef idx="1">
            <a:schemeClr val="dk1"/>
          </a:effectRef>
          <a:fontRef idx="minor">
            <a:schemeClr val="dk1"/>
          </a:fontRef>
        </p:style>
      </p:sp>
      <p:sp>
        <p:nvSpPr>
          <p:cNvPr id="3" name="Rectangle 1"/>
          <p:cNvSpPr>
            <a:spLocks noChangeArrowheads="1"/>
          </p:cNvSpPr>
          <p:nvPr/>
        </p:nvSpPr>
        <p:spPr bwMode="auto">
          <a:xfrm>
            <a:off x="251520" y="288514"/>
            <a:ext cx="871296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Табиғи суды ластайтын қоспаларды, дисперстілігіне қарай </a:t>
            </a:r>
            <a:r>
              <a:rPr kumimoji="0" lang="kk-KZ" sz="2200" b="1"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3 топқа</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бөлуге болады, олар: </a:t>
            </a:r>
          </a:p>
          <a:p>
            <a:pPr marL="457200" marR="0" lvl="0" indent="-457200" algn="just" defTabSz="914400" rtl="0" eaLnBrk="1" fontAlgn="base" latinLnBrk="0" hangingPunct="1">
              <a:lnSpc>
                <a:spcPct val="100000"/>
              </a:lnSpc>
              <a:spcBef>
                <a:spcPct val="0"/>
              </a:spcBef>
              <a:spcAft>
                <a:spcPct val="0"/>
              </a:spcAft>
              <a:buClrTx/>
              <a:buSzTx/>
              <a:buFontTx/>
              <a:buAutoNum type="arabicParenR"/>
              <a:tabLst/>
            </a:pPr>
            <a:r>
              <a:rPr lang="kk-KZ" sz="2200" dirty="0" smtClean="0">
                <a:latin typeface="Times New Roman" panose="02020603050405020304" pitchFamily="18" charset="0"/>
                <a:cs typeface="Times New Roman" panose="02020603050405020304" pitchFamily="18" charset="0"/>
              </a:rPr>
              <a:t>бөлшектерінің </a:t>
            </a:r>
            <a:r>
              <a:rPr lang="kk-KZ" sz="2200" dirty="0">
                <a:latin typeface="Times New Roman" panose="02020603050405020304" pitchFamily="18" charset="0"/>
                <a:cs typeface="Times New Roman" panose="02020603050405020304" pitchFamily="18" charset="0"/>
              </a:rPr>
              <a:t>өлшемі </a:t>
            </a:r>
            <a:r>
              <a:rPr lang="ru-RU" sz="2200" dirty="0">
                <a:latin typeface="Times New Roman" panose="02020603050405020304" pitchFamily="18" charset="0"/>
                <a:cs typeface="Times New Roman" panose="02020603050405020304" pitchFamily="18" charset="0"/>
              </a:rPr>
              <a:t>100 </a:t>
            </a:r>
            <a:r>
              <a:rPr lang="ru-RU" sz="2200" dirty="0" err="1">
                <a:latin typeface="Times New Roman" panose="02020603050405020304" pitchFamily="18" charset="0"/>
                <a:cs typeface="Times New Roman" panose="02020603050405020304" pitchFamily="18" charset="0"/>
              </a:rPr>
              <a:t>ммк</a:t>
            </a:r>
            <a:r>
              <a:rPr lang="kk-KZ" sz="2200" dirty="0">
                <a:latin typeface="Times New Roman" panose="02020603050405020304" pitchFamily="18" charset="0"/>
                <a:cs typeface="Times New Roman" panose="02020603050405020304" pitchFamily="18" charset="0"/>
              </a:rPr>
              <a:t>-ден үлкен </a:t>
            </a:r>
            <a:r>
              <a:rPr lang="kk-KZ" sz="2200" dirty="0" smtClean="0">
                <a:latin typeface="Times New Roman" panose="02020603050405020304" pitchFamily="18" charset="0"/>
                <a:cs typeface="Times New Roman" panose="02020603050405020304" pitchFamily="18" charset="0"/>
              </a:rPr>
              <a:t>қатты </a:t>
            </a:r>
            <a:r>
              <a:rPr lang="kk-KZ" sz="2200" dirty="0">
                <a:latin typeface="Times New Roman" panose="02020603050405020304" pitchFamily="18" charset="0"/>
                <a:cs typeface="Times New Roman" panose="02020603050405020304" pitchFamily="18" charset="0"/>
              </a:rPr>
              <a:t>дисперсті </a:t>
            </a:r>
            <a:r>
              <a:rPr lang="kk-KZ" sz="2200" dirty="0" smtClean="0">
                <a:latin typeface="Times New Roman" panose="02020603050405020304" pitchFamily="18" charset="0"/>
                <a:cs typeface="Times New Roman" panose="02020603050405020304" pitchFamily="18" charset="0"/>
              </a:rPr>
              <a:t>заттар; </a:t>
            </a:r>
          </a:p>
          <a:p>
            <a:pPr marL="457200" marR="0" lvl="0" indent="-457200" algn="just" defTabSz="914400" rtl="0" eaLnBrk="1" fontAlgn="base" latinLnBrk="0" hangingPunct="1">
              <a:lnSpc>
                <a:spcPct val="100000"/>
              </a:lnSpc>
              <a:spcBef>
                <a:spcPct val="0"/>
              </a:spcBef>
              <a:spcAft>
                <a:spcPct val="0"/>
              </a:spcAft>
              <a:buClrTx/>
              <a:buSzTx/>
              <a:buFontTx/>
              <a:buAutoNum type="arabicParenR"/>
              <a:tabLst/>
            </a:pPr>
            <a:r>
              <a:rPr lang="kk-KZ" sz="2200" dirty="0" smtClean="0">
                <a:latin typeface="Times New Roman" panose="02020603050405020304" pitchFamily="18" charset="0"/>
                <a:cs typeface="Times New Roman" panose="02020603050405020304" pitchFamily="18" charset="0"/>
              </a:rPr>
              <a:t>бөлшектерінің </a:t>
            </a:r>
            <a:r>
              <a:rPr lang="kk-KZ" sz="2200" dirty="0">
                <a:latin typeface="Times New Roman" panose="02020603050405020304" pitchFamily="18" charset="0"/>
                <a:cs typeface="Times New Roman" panose="02020603050405020304" pitchFamily="18" charset="0"/>
              </a:rPr>
              <a:t>өлшемі 1-ден 100 ммк-ге дейін болатын коллоидты-дисперсті заттар</a:t>
            </a:r>
            <a:r>
              <a:rPr lang="kk-KZ" sz="2200" dirty="0" smtClean="0">
                <a:latin typeface="Times New Roman" panose="02020603050405020304" pitchFamily="18" charset="0"/>
                <a:cs typeface="Times New Roman" panose="02020603050405020304" pitchFamily="18" charset="0"/>
              </a:rPr>
              <a:t>; </a:t>
            </a:r>
          </a:p>
          <a:p>
            <a:pPr marL="457200" marR="0" lvl="0" indent="-457200" algn="just" defTabSz="914400" rtl="0" eaLnBrk="1" fontAlgn="base" latinLnBrk="0" hangingPunct="1">
              <a:lnSpc>
                <a:spcPct val="100000"/>
              </a:lnSpc>
              <a:spcBef>
                <a:spcPct val="0"/>
              </a:spcBef>
              <a:spcAft>
                <a:spcPct val="0"/>
              </a:spcAft>
              <a:buClrTx/>
              <a:buSzTx/>
              <a:buFontTx/>
              <a:buAutoNum type="arabicParenR"/>
              <a:tabLst/>
            </a:pPr>
            <a:r>
              <a:rPr lang="kk-KZ" sz="2200" dirty="0" smtClean="0">
                <a:latin typeface="Times New Roman" panose="02020603050405020304" pitchFamily="18" charset="0"/>
                <a:cs typeface="Times New Roman" panose="02020603050405020304" pitchFamily="18" charset="0"/>
              </a:rPr>
              <a:t>бөлшектерінің </a:t>
            </a:r>
            <a:r>
              <a:rPr lang="kk-KZ" sz="2200" dirty="0">
                <a:latin typeface="Times New Roman" panose="02020603050405020304" pitchFamily="18" charset="0"/>
                <a:cs typeface="Times New Roman" panose="02020603050405020304" pitchFamily="18" charset="0"/>
              </a:rPr>
              <a:t>өлшемі 1ммк-ден кіші болатын молекулярлы-дисперсті заттар.</a:t>
            </a:r>
            <a:endParaRPr lang="ru-RU" sz="2200" dirty="0">
              <a:latin typeface="Times New Roman" panose="02020603050405020304" pitchFamily="18" charset="0"/>
              <a:cs typeface="Times New Roman" panose="02020603050405020304"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Қатты дисперсті және коллоидты дисперсті қоспалар сумен бірге қосылып </a:t>
            </a:r>
            <a:r>
              <a:rPr kumimoji="0" lang="kk-KZ"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гетерогендік жүйені</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құрайды.</a:t>
            </a:r>
            <a:endParaRPr kumimoji="0" 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Қатты дисперсті заттар</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судағы құмның, саздың және де басқа минералдар мен органикалық заттардың суспензиясы түрінде механикалық қоспалар болып келетін судың лайлануымен сипатталады. </a:t>
            </a: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Коллоидты-дисперсті заттар</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бөлшектерінің шамасына қарай</a:t>
            </a:r>
            <a:r>
              <a:rPr kumimoji="0" lang="kk-KZ"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қатты дисперсті және молекулярлы-дисперсті заттар аралығындағы болады.. </a:t>
            </a:r>
            <a:endParaRPr kumimoji="0" lang="ru-RU"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1" i="1"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Молекулярлы-дисперсті заттарға</a:t>
            </a:r>
            <a:r>
              <a:rPr kumimoji="0" lang="kk-KZ" sz="22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 суда еритін тұздар, қышқылдар және сілтілер жатады.</a:t>
            </a:r>
            <a:endParaRPr kumimoji="0" lang="kk-KZ" sz="2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57919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Шестиугольник 1"/>
          <p:cNvSpPr/>
          <p:nvPr/>
        </p:nvSpPr>
        <p:spPr>
          <a:xfrm>
            <a:off x="683568" y="332656"/>
            <a:ext cx="8208912" cy="1152128"/>
          </a:xfrm>
          <a:prstGeom prst="hexag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kk-KZ" dirty="0" smtClean="0"/>
              <a:t> </a:t>
            </a:r>
            <a:endParaRPr lang="ru-RU" dirty="0"/>
          </a:p>
        </p:txBody>
      </p:sp>
      <p:sp>
        <p:nvSpPr>
          <p:cNvPr id="55297" name="Rectangle 1"/>
          <p:cNvSpPr>
            <a:spLocks noChangeArrowheads="1"/>
          </p:cNvSpPr>
          <p:nvPr/>
        </p:nvSpPr>
        <p:spPr bwMode="auto">
          <a:xfrm>
            <a:off x="827584" y="487125"/>
            <a:ext cx="784525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400" b="1" i="1"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Табиғи және технологиялық сулардың сапа көрсеткіштері</a:t>
            </a:r>
            <a:endParaRPr kumimoji="0" lang="kk-KZ" sz="40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endParaRPr>
          </a:p>
        </p:txBody>
      </p:sp>
      <p:sp>
        <p:nvSpPr>
          <p:cNvPr id="4" name="Скругленный прямоугольник 3"/>
          <p:cNvSpPr/>
          <p:nvPr/>
        </p:nvSpPr>
        <p:spPr>
          <a:xfrm>
            <a:off x="899592" y="1844824"/>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bg1">
                    <a:lumMod val="10000"/>
                  </a:schemeClr>
                </a:solidFill>
                <a:latin typeface="Times New Roman" pitchFamily="18" charset="0"/>
                <a:cs typeface="Times New Roman" pitchFamily="18" charset="0"/>
              </a:rPr>
              <a:t>Тұз құрамы</a:t>
            </a:r>
            <a:endParaRPr lang="ru-RU" sz="2200" dirty="0">
              <a:solidFill>
                <a:schemeClr val="bg1">
                  <a:lumMod val="10000"/>
                </a:schemeClr>
              </a:solidFill>
              <a:latin typeface="Times New Roman" pitchFamily="18" charset="0"/>
              <a:cs typeface="Times New Roman" pitchFamily="18" charset="0"/>
            </a:endParaRPr>
          </a:p>
        </p:txBody>
      </p:sp>
      <p:sp>
        <p:nvSpPr>
          <p:cNvPr id="5" name="Скругленный прямоугольник 4"/>
          <p:cNvSpPr/>
          <p:nvPr/>
        </p:nvSpPr>
        <p:spPr>
          <a:xfrm>
            <a:off x="899592" y="4365104"/>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smtClean="0">
                <a:solidFill>
                  <a:schemeClr val="bg1">
                    <a:lumMod val="10000"/>
                  </a:schemeClr>
                </a:solidFill>
                <a:latin typeface="Times New Roman" pitchFamily="18" charset="0"/>
                <a:cs typeface="Times New Roman" pitchFamily="18" charset="0"/>
              </a:rPr>
              <a:t>Сілтілік </a:t>
            </a:r>
            <a:endParaRPr lang="ru-RU" sz="2200" dirty="0">
              <a:solidFill>
                <a:schemeClr val="bg1">
                  <a:lumMod val="10000"/>
                </a:schemeClr>
              </a:solidFill>
              <a:latin typeface="Times New Roman" pitchFamily="18" charset="0"/>
              <a:cs typeface="Times New Roman" pitchFamily="18" charset="0"/>
            </a:endParaRPr>
          </a:p>
        </p:txBody>
      </p:sp>
      <p:sp>
        <p:nvSpPr>
          <p:cNvPr id="6" name="Скругленный прямоугольник 5"/>
          <p:cNvSpPr/>
          <p:nvPr/>
        </p:nvSpPr>
        <p:spPr>
          <a:xfrm>
            <a:off x="899592" y="3068960"/>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smtClean="0">
                <a:solidFill>
                  <a:schemeClr val="bg1">
                    <a:lumMod val="10000"/>
                  </a:schemeClr>
                </a:solidFill>
                <a:latin typeface="Times New Roman" pitchFamily="18" charset="0"/>
                <a:cs typeface="Times New Roman" pitchFamily="18" charset="0"/>
              </a:rPr>
              <a:t>Қаттылық  </a:t>
            </a:r>
            <a:endParaRPr lang="ru-RU" sz="2200" dirty="0">
              <a:solidFill>
                <a:schemeClr val="bg1">
                  <a:lumMod val="10000"/>
                </a:schemeClr>
              </a:solidFill>
              <a:latin typeface="Times New Roman" pitchFamily="18" charset="0"/>
              <a:cs typeface="Times New Roman" pitchFamily="18" charset="0"/>
            </a:endParaRPr>
          </a:p>
        </p:txBody>
      </p:sp>
      <p:sp>
        <p:nvSpPr>
          <p:cNvPr id="7" name="Скругленный прямоугольник 6"/>
          <p:cNvSpPr/>
          <p:nvPr/>
        </p:nvSpPr>
        <p:spPr>
          <a:xfrm>
            <a:off x="4788024" y="4365104"/>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tx1"/>
                </a:solidFill>
                <a:latin typeface="Times New Roman" panose="02020603050405020304" pitchFamily="18" charset="0"/>
                <a:cs typeface="Times New Roman" panose="02020603050405020304" pitchFamily="18" charset="0"/>
              </a:rPr>
              <a:t>Қ</a:t>
            </a:r>
            <a:r>
              <a:rPr lang="kk-KZ" sz="2200" dirty="0" smtClean="0">
                <a:solidFill>
                  <a:schemeClr val="tx1"/>
                </a:solidFill>
                <a:latin typeface="Times New Roman" panose="02020603050405020304" pitchFamily="18" charset="0"/>
                <a:cs typeface="Times New Roman" panose="02020603050405020304" pitchFamily="18" charset="0"/>
              </a:rPr>
              <a:t>ұрғақ </a:t>
            </a:r>
            <a:r>
              <a:rPr lang="kk-KZ" sz="2200" dirty="0">
                <a:solidFill>
                  <a:schemeClr val="tx1"/>
                </a:solidFill>
                <a:latin typeface="Times New Roman" panose="02020603050405020304" pitchFamily="18" charset="0"/>
                <a:cs typeface="Times New Roman" panose="02020603050405020304" pitchFamily="18" charset="0"/>
              </a:rPr>
              <a:t>қалдық </a:t>
            </a:r>
            <a:endParaRPr lang="ru-RU" sz="2200" dirty="0">
              <a:solidFill>
                <a:schemeClr val="tx1"/>
              </a:solidFill>
              <a:latin typeface="Times New Roman" pitchFamily="18" charset="0"/>
              <a:cs typeface="Times New Roman" pitchFamily="18" charset="0"/>
            </a:endParaRPr>
          </a:p>
        </p:txBody>
      </p:sp>
      <p:sp>
        <p:nvSpPr>
          <p:cNvPr id="8" name="Скругленный прямоугольник 7"/>
          <p:cNvSpPr/>
          <p:nvPr/>
        </p:nvSpPr>
        <p:spPr>
          <a:xfrm>
            <a:off x="4716016" y="1844824"/>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bg1">
                    <a:lumMod val="10000"/>
                  </a:schemeClr>
                </a:solidFill>
                <a:latin typeface="Times New Roman" pitchFamily="18" charset="0"/>
                <a:cs typeface="Times New Roman" pitchFamily="18" charset="0"/>
              </a:rPr>
              <a:t>Миниралды қалдық </a:t>
            </a:r>
            <a:endParaRPr lang="ru-RU" sz="2200" dirty="0">
              <a:solidFill>
                <a:schemeClr val="bg1">
                  <a:lumMod val="10000"/>
                </a:schemeClr>
              </a:solidFill>
              <a:latin typeface="Times New Roman" pitchFamily="18" charset="0"/>
              <a:cs typeface="Times New Roman" pitchFamily="18" charset="0"/>
            </a:endParaRPr>
          </a:p>
        </p:txBody>
      </p:sp>
      <p:sp>
        <p:nvSpPr>
          <p:cNvPr id="9" name="Скругленный прямоугольник 8"/>
          <p:cNvSpPr/>
          <p:nvPr/>
        </p:nvSpPr>
        <p:spPr>
          <a:xfrm>
            <a:off x="4788024" y="3068960"/>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tx1"/>
                </a:solidFill>
                <a:latin typeface="Times New Roman" panose="02020603050405020304" pitchFamily="18" charset="0"/>
                <a:cs typeface="Times New Roman" panose="02020603050405020304" pitchFamily="18" charset="0"/>
              </a:rPr>
              <a:t>Қышқылдану</a:t>
            </a:r>
            <a:endParaRPr lang="ru-RU" sz="2200" dirty="0">
              <a:solidFill>
                <a:schemeClr val="tx1"/>
              </a:solidFill>
              <a:latin typeface="Times New Roman" pitchFamily="18" charset="0"/>
              <a:cs typeface="Times New Roman" pitchFamily="18" charset="0"/>
            </a:endParaRPr>
          </a:p>
        </p:txBody>
      </p:sp>
      <p:sp>
        <p:nvSpPr>
          <p:cNvPr id="10" name="Скругленный прямоугольник 9"/>
          <p:cNvSpPr/>
          <p:nvPr/>
        </p:nvSpPr>
        <p:spPr>
          <a:xfrm>
            <a:off x="899592" y="5661248"/>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tx1"/>
                </a:solidFill>
                <a:latin typeface="Times New Roman" panose="02020603050405020304" pitchFamily="18" charset="0"/>
                <a:cs typeface="Times New Roman" panose="02020603050405020304" pitchFamily="18" charset="0"/>
              </a:rPr>
              <a:t>К</a:t>
            </a:r>
            <a:r>
              <a:rPr lang="kk-KZ" sz="2200" dirty="0" smtClean="0">
                <a:solidFill>
                  <a:schemeClr val="tx1"/>
                </a:solidFill>
                <a:latin typeface="Times New Roman" panose="02020603050405020304" pitchFamily="18" charset="0"/>
                <a:cs typeface="Times New Roman" panose="02020603050405020304" pitchFamily="18" charset="0"/>
              </a:rPr>
              <a:t>ремний </a:t>
            </a:r>
            <a:r>
              <a:rPr lang="kk-KZ" sz="2200" dirty="0">
                <a:solidFill>
                  <a:schemeClr val="tx1"/>
                </a:solidFill>
                <a:latin typeface="Times New Roman" panose="02020603050405020304" pitchFamily="18" charset="0"/>
                <a:cs typeface="Times New Roman" panose="02020603050405020304" pitchFamily="18" charset="0"/>
              </a:rPr>
              <a:t>мөлшері </a:t>
            </a:r>
            <a:endParaRPr lang="ru-RU" sz="2200"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4788024" y="5661248"/>
            <a:ext cx="360040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200" dirty="0">
                <a:solidFill>
                  <a:schemeClr val="bg1">
                    <a:lumMod val="10000"/>
                  </a:schemeClr>
                </a:solidFill>
                <a:latin typeface="Times New Roman" pitchFamily="18" charset="0"/>
                <a:cs typeface="Times New Roman" pitchFamily="18" charset="0"/>
              </a:rPr>
              <a:t>Мөлдірлік</a:t>
            </a:r>
            <a:endParaRPr lang="ru-RU" sz="2200" dirty="0">
              <a:solidFill>
                <a:schemeClr val="bg1">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830722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404663"/>
            <a:ext cx="8568952"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endParaRPr lang="kk-KZ" sz="2400" b="1" dirty="0" smtClean="0">
              <a:solidFill>
                <a:srgbClr val="C00000"/>
              </a:solidFill>
              <a:latin typeface="Times New Roman" pitchFamily="18" charset="0"/>
              <a:cs typeface="Times New Roman" pitchFamily="18" charset="0"/>
            </a:endParaRPr>
          </a:p>
          <a:p>
            <a:pPr lvl="0" algn="ctr"/>
            <a:r>
              <a:rPr lang="kk-KZ" sz="2600" b="1" dirty="0" smtClean="0">
                <a:solidFill>
                  <a:srgbClr val="000066"/>
                </a:solidFill>
                <a:latin typeface="Times New Roman" pitchFamily="18" charset="0"/>
                <a:cs typeface="Times New Roman" pitchFamily="18" charset="0"/>
              </a:rPr>
              <a:t>Жылуэнергетикада </a:t>
            </a:r>
            <a:r>
              <a:rPr lang="kk-KZ" sz="2600" b="1" dirty="0">
                <a:solidFill>
                  <a:srgbClr val="000066"/>
                </a:solidFill>
                <a:latin typeface="Times New Roman" pitchFamily="18" charset="0"/>
                <a:cs typeface="Times New Roman" pitchFamily="18" charset="0"/>
              </a:rPr>
              <a:t>суды </a:t>
            </a:r>
            <a:r>
              <a:rPr lang="kk-KZ" sz="2600" b="1" dirty="0" smtClean="0">
                <a:solidFill>
                  <a:srgbClr val="000066"/>
                </a:solidFill>
                <a:latin typeface="Times New Roman" pitchFamily="18" charset="0"/>
                <a:cs typeface="Times New Roman" pitchFamily="18" charset="0"/>
              </a:rPr>
              <a:t>қолдану </a:t>
            </a:r>
            <a:r>
              <a:rPr lang="kk-KZ" sz="2600" b="1" dirty="0">
                <a:solidFill>
                  <a:srgbClr val="000066"/>
                </a:solidFill>
                <a:latin typeface="Times New Roman" pitchFamily="18" charset="0"/>
                <a:cs typeface="Times New Roman" pitchFamily="18" charset="0"/>
              </a:rPr>
              <a:t>тақырыбы </a:t>
            </a:r>
            <a:endParaRPr lang="kk-KZ" sz="2600" b="1" dirty="0" smtClean="0">
              <a:solidFill>
                <a:srgbClr val="000066"/>
              </a:solidFill>
              <a:latin typeface="Times New Roman" pitchFamily="18" charset="0"/>
              <a:cs typeface="Times New Roman" pitchFamily="18" charset="0"/>
            </a:endParaRPr>
          </a:p>
          <a:p>
            <a:pPr lvl="0" algn="ctr"/>
            <a:r>
              <a:rPr lang="kk-KZ" sz="2600" b="1" dirty="0" smtClean="0">
                <a:solidFill>
                  <a:srgbClr val="000066"/>
                </a:solidFill>
                <a:latin typeface="Times New Roman" pitchFamily="18" charset="0"/>
                <a:cs typeface="Times New Roman" pitchFamily="18" charset="0"/>
              </a:rPr>
              <a:t>бойынша </a:t>
            </a:r>
            <a:r>
              <a:rPr lang="kk-KZ" sz="2600" b="1" dirty="0">
                <a:solidFill>
                  <a:srgbClr val="000066"/>
                </a:solidFill>
                <a:latin typeface="Times New Roman" pitchFamily="18" charset="0"/>
                <a:cs typeface="Times New Roman" pitchFamily="18" charset="0"/>
              </a:rPr>
              <a:t>сұрақ </a:t>
            </a:r>
            <a:endParaRPr lang="ru-RU" sz="2600" b="1" dirty="0">
              <a:solidFill>
                <a:srgbClr val="000066"/>
              </a:solidFill>
              <a:latin typeface="Times New Roman" pitchFamily="18" charset="0"/>
              <a:cs typeface="Times New Roman" pitchFamily="18" charset="0"/>
            </a:endParaRPr>
          </a:p>
          <a:p>
            <a:pPr algn="just"/>
            <a:endParaRPr lang="ru-RU" sz="2400" dirty="0"/>
          </a:p>
        </p:txBody>
      </p:sp>
      <p:sp>
        <p:nvSpPr>
          <p:cNvPr id="4" name="Прямоугольник 3"/>
          <p:cNvSpPr/>
          <p:nvPr/>
        </p:nvSpPr>
        <p:spPr>
          <a:xfrm>
            <a:off x="467544" y="2011487"/>
            <a:ext cx="8064896" cy="1169551"/>
          </a:xfrm>
          <a:prstGeom prst="rect">
            <a:avLst/>
          </a:prstGeom>
        </p:spPr>
        <p:txBody>
          <a:bodyPr wrap="square">
            <a:spAutoFit/>
          </a:bodyPr>
          <a:lstStyle/>
          <a:p>
            <a:pPr lvl="0" indent="288925" algn="just" fontAlgn="base">
              <a:spcBef>
                <a:spcPct val="0"/>
              </a:spcBef>
              <a:spcAft>
                <a:spcPct val="0"/>
              </a:spcAft>
            </a:pPr>
            <a:endParaRPr lang="kk-KZ" sz="2200" dirty="0" smtClean="0">
              <a:latin typeface="Times New Roman" pitchFamily="18" charset="0"/>
              <a:ea typeface="Times New Roman" pitchFamily="18" charset="0"/>
              <a:cs typeface="Times New Roman" pitchFamily="18" charset="0"/>
            </a:endParaRPr>
          </a:p>
          <a:p>
            <a:pPr lvl="0" indent="288925" algn="just" fontAlgn="base">
              <a:spcBef>
                <a:spcPct val="0"/>
              </a:spcBef>
              <a:spcAft>
                <a:spcPct val="0"/>
              </a:spcAft>
            </a:pPr>
            <a:r>
              <a:rPr lang="kk-KZ" sz="2400" dirty="0" smtClean="0">
                <a:latin typeface="Times New Roman" pitchFamily="18" charset="0"/>
                <a:ea typeface="Times New Roman" pitchFamily="18" charset="0"/>
                <a:cs typeface="Times New Roman" pitchFamily="18" charset="0"/>
              </a:rPr>
              <a:t>ЖЭС </a:t>
            </a:r>
            <a:r>
              <a:rPr lang="kk-KZ" sz="2400" dirty="0">
                <a:latin typeface="Times New Roman" pitchFamily="18" charset="0"/>
                <a:ea typeface="Times New Roman" pitchFamily="18" charset="0"/>
                <a:cs typeface="Times New Roman" pitchFamily="18" charset="0"/>
              </a:rPr>
              <a:t>циклдарындағы су айналымының типтік </a:t>
            </a:r>
            <a:r>
              <a:rPr lang="kk-KZ" sz="2400" dirty="0" smtClean="0">
                <a:latin typeface="Times New Roman" pitchFamily="18" charset="0"/>
                <a:ea typeface="Times New Roman" pitchFamily="18" charset="0"/>
                <a:cs typeface="Times New Roman" pitchFamily="18" charset="0"/>
              </a:rPr>
              <a:t>сүлбелеріндегі 2 </a:t>
            </a:r>
            <a:r>
              <a:rPr lang="kk-KZ" sz="2400" smtClean="0">
                <a:latin typeface="Times New Roman" pitchFamily="18" charset="0"/>
                <a:ea typeface="Times New Roman" pitchFamily="18" charset="0"/>
                <a:cs typeface="Times New Roman" pitchFamily="18" charset="0"/>
              </a:rPr>
              <a:t>саны қандай </a:t>
            </a:r>
            <a:r>
              <a:rPr lang="kk-KZ" sz="2400" dirty="0" smtClean="0">
                <a:latin typeface="Times New Roman" pitchFamily="18" charset="0"/>
                <a:ea typeface="Times New Roman" pitchFamily="18" charset="0"/>
                <a:cs typeface="Times New Roman" pitchFamily="18" charset="0"/>
              </a:rPr>
              <a:t>қондырғыны сипаттайды?</a:t>
            </a:r>
            <a:endParaRPr lang="kk-KZ" sz="2400" dirty="0">
              <a:latin typeface="Times New Roman" pitchFamily="18" charset="0"/>
              <a:cs typeface="Times New Roman" pitchFamily="18" charset="0"/>
            </a:endParaRPr>
          </a:p>
        </p:txBody>
      </p:sp>
      <p:grpSp>
        <p:nvGrpSpPr>
          <p:cNvPr id="5" name="Group 11"/>
          <p:cNvGrpSpPr>
            <a:grpSpLocks/>
          </p:cNvGrpSpPr>
          <p:nvPr/>
        </p:nvGrpSpPr>
        <p:grpSpPr bwMode="auto">
          <a:xfrm>
            <a:off x="585744" y="3700676"/>
            <a:ext cx="288032" cy="308992"/>
            <a:chOff x="2078" y="1680"/>
            <a:chExt cx="1615" cy="1615"/>
          </a:xfrm>
        </p:grpSpPr>
        <p:sp>
          <p:nvSpPr>
            <p:cNvPr id="6" name="Oval 12"/>
            <p:cNvSpPr>
              <a:spLocks noChangeArrowheads="1"/>
            </p:cNvSpPr>
            <p:nvPr/>
          </p:nvSpPr>
          <p:spPr bwMode="gray">
            <a:xfrm>
              <a:off x="2078" y="1680"/>
              <a:ext cx="1615" cy="161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7" name="Oval 13"/>
            <p:cNvSpPr>
              <a:spLocks noChangeArrowheads="1"/>
            </p:cNvSpPr>
            <p:nvPr/>
          </p:nvSpPr>
          <p:spPr bwMode="gray">
            <a:xfrm>
              <a:off x="2170" y="1771"/>
              <a:ext cx="1430" cy="143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8" name="Oval 14"/>
            <p:cNvSpPr>
              <a:spLocks noChangeArrowheads="1"/>
            </p:cNvSpPr>
            <p:nvPr/>
          </p:nvSpPr>
          <p:spPr bwMode="gray">
            <a:xfrm>
              <a:off x="2253" y="1855"/>
              <a:ext cx="1265" cy="126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pPr>
                <a:defRPr/>
              </a:pPr>
              <a:endParaRPr lang="ru-RU"/>
            </a:p>
          </p:txBody>
        </p:sp>
        <p:sp>
          <p:nvSpPr>
            <p:cNvPr id="9" name="Oval 15"/>
            <p:cNvSpPr>
              <a:spLocks noChangeArrowheads="1"/>
            </p:cNvSpPr>
            <p:nvPr/>
          </p:nvSpPr>
          <p:spPr bwMode="gray">
            <a:xfrm>
              <a:off x="2254" y="1856"/>
              <a:ext cx="1262" cy="1264"/>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endParaRPr lang="ru-RU"/>
            </a:p>
          </p:txBody>
        </p:sp>
        <p:sp>
          <p:nvSpPr>
            <p:cNvPr id="10" name="Oval 16"/>
            <p:cNvSpPr>
              <a:spLocks noChangeArrowheads="1"/>
            </p:cNvSpPr>
            <p:nvPr/>
          </p:nvSpPr>
          <p:spPr bwMode="gray">
            <a:xfrm>
              <a:off x="2334" y="1936"/>
              <a:ext cx="1097" cy="1104"/>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pPr>
                <a:defRPr/>
              </a:pPr>
              <a:endParaRPr lang="ru-RU"/>
            </a:p>
          </p:txBody>
        </p:sp>
        <p:sp>
          <p:nvSpPr>
            <p:cNvPr id="11" name="Oval 17"/>
            <p:cNvSpPr>
              <a:spLocks noChangeArrowheads="1"/>
            </p:cNvSpPr>
            <p:nvPr/>
          </p:nvSpPr>
          <p:spPr bwMode="gray">
            <a:xfrm>
              <a:off x="2337" y="2006"/>
              <a:ext cx="1096" cy="1098"/>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endParaRPr lang="ru-RU"/>
            </a:p>
          </p:txBody>
        </p:sp>
      </p:grpSp>
      <p:grpSp>
        <p:nvGrpSpPr>
          <p:cNvPr id="12" name="Group 11"/>
          <p:cNvGrpSpPr>
            <a:grpSpLocks/>
          </p:cNvGrpSpPr>
          <p:nvPr/>
        </p:nvGrpSpPr>
        <p:grpSpPr bwMode="auto">
          <a:xfrm>
            <a:off x="585744" y="4369708"/>
            <a:ext cx="288032" cy="308992"/>
            <a:chOff x="2078" y="1680"/>
            <a:chExt cx="1615" cy="1615"/>
          </a:xfrm>
        </p:grpSpPr>
        <p:sp>
          <p:nvSpPr>
            <p:cNvPr id="13" name="Oval 12"/>
            <p:cNvSpPr>
              <a:spLocks noChangeArrowheads="1"/>
            </p:cNvSpPr>
            <p:nvPr/>
          </p:nvSpPr>
          <p:spPr bwMode="gray">
            <a:xfrm>
              <a:off x="2078" y="1680"/>
              <a:ext cx="1615" cy="161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14" name="Oval 13"/>
            <p:cNvSpPr>
              <a:spLocks noChangeArrowheads="1"/>
            </p:cNvSpPr>
            <p:nvPr/>
          </p:nvSpPr>
          <p:spPr bwMode="gray">
            <a:xfrm>
              <a:off x="2170" y="1771"/>
              <a:ext cx="1430" cy="143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15" name="Oval 14"/>
            <p:cNvSpPr>
              <a:spLocks noChangeArrowheads="1"/>
            </p:cNvSpPr>
            <p:nvPr/>
          </p:nvSpPr>
          <p:spPr bwMode="gray">
            <a:xfrm>
              <a:off x="2253" y="1855"/>
              <a:ext cx="1265" cy="126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pPr>
                <a:defRPr/>
              </a:pPr>
              <a:endParaRPr lang="ru-RU"/>
            </a:p>
          </p:txBody>
        </p:sp>
        <p:sp>
          <p:nvSpPr>
            <p:cNvPr id="16" name="Oval 15"/>
            <p:cNvSpPr>
              <a:spLocks noChangeArrowheads="1"/>
            </p:cNvSpPr>
            <p:nvPr/>
          </p:nvSpPr>
          <p:spPr bwMode="gray">
            <a:xfrm>
              <a:off x="2254" y="1856"/>
              <a:ext cx="1262" cy="1264"/>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endParaRPr lang="ru-RU"/>
            </a:p>
          </p:txBody>
        </p:sp>
        <p:sp>
          <p:nvSpPr>
            <p:cNvPr id="17" name="Oval 16"/>
            <p:cNvSpPr>
              <a:spLocks noChangeArrowheads="1"/>
            </p:cNvSpPr>
            <p:nvPr/>
          </p:nvSpPr>
          <p:spPr bwMode="gray">
            <a:xfrm>
              <a:off x="2334" y="1936"/>
              <a:ext cx="1097" cy="1104"/>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pPr>
                <a:defRPr/>
              </a:pPr>
              <a:endParaRPr lang="ru-RU"/>
            </a:p>
          </p:txBody>
        </p:sp>
        <p:sp>
          <p:nvSpPr>
            <p:cNvPr id="18" name="Oval 17"/>
            <p:cNvSpPr>
              <a:spLocks noChangeArrowheads="1"/>
            </p:cNvSpPr>
            <p:nvPr/>
          </p:nvSpPr>
          <p:spPr bwMode="gray">
            <a:xfrm>
              <a:off x="2337" y="2006"/>
              <a:ext cx="1096" cy="1098"/>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endParaRPr lang="ru-RU"/>
            </a:p>
          </p:txBody>
        </p:sp>
      </p:grpSp>
      <p:grpSp>
        <p:nvGrpSpPr>
          <p:cNvPr id="19" name="Group 11"/>
          <p:cNvGrpSpPr>
            <a:grpSpLocks/>
          </p:cNvGrpSpPr>
          <p:nvPr/>
        </p:nvGrpSpPr>
        <p:grpSpPr bwMode="auto">
          <a:xfrm>
            <a:off x="585744" y="5068828"/>
            <a:ext cx="288032" cy="308992"/>
            <a:chOff x="2078" y="1680"/>
            <a:chExt cx="1615" cy="1615"/>
          </a:xfrm>
        </p:grpSpPr>
        <p:sp>
          <p:nvSpPr>
            <p:cNvPr id="20" name="Oval 12"/>
            <p:cNvSpPr>
              <a:spLocks noChangeArrowheads="1"/>
            </p:cNvSpPr>
            <p:nvPr/>
          </p:nvSpPr>
          <p:spPr bwMode="gray">
            <a:xfrm>
              <a:off x="2078" y="1680"/>
              <a:ext cx="1615" cy="161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21" name="Oval 13"/>
            <p:cNvSpPr>
              <a:spLocks noChangeArrowheads="1"/>
            </p:cNvSpPr>
            <p:nvPr/>
          </p:nvSpPr>
          <p:spPr bwMode="gray">
            <a:xfrm>
              <a:off x="2170" y="1771"/>
              <a:ext cx="1430" cy="143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ru-RU"/>
            </a:p>
          </p:txBody>
        </p:sp>
        <p:sp>
          <p:nvSpPr>
            <p:cNvPr id="22" name="Oval 14"/>
            <p:cNvSpPr>
              <a:spLocks noChangeArrowheads="1"/>
            </p:cNvSpPr>
            <p:nvPr/>
          </p:nvSpPr>
          <p:spPr bwMode="gray">
            <a:xfrm>
              <a:off x="2253" y="1855"/>
              <a:ext cx="1265" cy="1265"/>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pPr>
                <a:defRPr/>
              </a:pPr>
              <a:endParaRPr lang="ru-RU"/>
            </a:p>
          </p:txBody>
        </p:sp>
        <p:sp>
          <p:nvSpPr>
            <p:cNvPr id="23" name="Oval 15"/>
            <p:cNvSpPr>
              <a:spLocks noChangeArrowheads="1"/>
            </p:cNvSpPr>
            <p:nvPr/>
          </p:nvSpPr>
          <p:spPr bwMode="gray">
            <a:xfrm>
              <a:off x="2254" y="1856"/>
              <a:ext cx="1262" cy="1264"/>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spAutoFit/>
            </a:bodyPr>
            <a:lstStyle/>
            <a:p>
              <a:endParaRPr lang="ru-RU"/>
            </a:p>
          </p:txBody>
        </p:sp>
        <p:sp>
          <p:nvSpPr>
            <p:cNvPr id="24" name="Oval 16"/>
            <p:cNvSpPr>
              <a:spLocks noChangeArrowheads="1"/>
            </p:cNvSpPr>
            <p:nvPr/>
          </p:nvSpPr>
          <p:spPr bwMode="gray">
            <a:xfrm>
              <a:off x="2334" y="1936"/>
              <a:ext cx="1097" cy="1104"/>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pPr>
                <a:defRPr/>
              </a:pPr>
              <a:endParaRPr lang="ru-RU"/>
            </a:p>
          </p:txBody>
        </p:sp>
        <p:sp>
          <p:nvSpPr>
            <p:cNvPr id="25" name="Oval 17"/>
            <p:cNvSpPr>
              <a:spLocks noChangeArrowheads="1"/>
            </p:cNvSpPr>
            <p:nvPr/>
          </p:nvSpPr>
          <p:spPr bwMode="gray">
            <a:xfrm>
              <a:off x="2337" y="2006"/>
              <a:ext cx="1096" cy="1098"/>
            </a:xfrm>
            <a:prstGeom prst="ellipse">
              <a:avLst/>
            </a:prstGeom>
            <a:ln>
              <a:headEnd/>
              <a:tailEnd/>
            </a:ln>
          </p:spPr>
          <p:style>
            <a:lnRef idx="0">
              <a:schemeClr val="dk1"/>
            </a:lnRef>
            <a:fillRef idx="3">
              <a:schemeClr val="dk1"/>
            </a:fillRef>
            <a:effectRef idx="3">
              <a:schemeClr val="dk1"/>
            </a:effectRef>
            <a:fontRef idx="minor">
              <a:schemeClr val="lt1"/>
            </a:fontRef>
          </p:style>
          <p:txBody>
            <a:bodyPr anchor="ctr">
              <a:spAutoFit/>
            </a:bodyPr>
            <a:lstStyle/>
            <a:p>
              <a:endParaRPr lang="ru-RU"/>
            </a:p>
          </p:txBody>
        </p:sp>
      </p:grpSp>
      <p:sp>
        <p:nvSpPr>
          <p:cNvPr id="26" name="Прямоугольник 25"/>
          <p:cNvSpPr/>
          <p:nvPr/>
        </p:nvSpPr>
        <p:spPr>
          <a:xfrm>
            <a:off x="1233816" y="3603792"/>
            <a:ext cx="4858959"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kk-KZ" sz="2400" dirty="0">
                <a:latin typeface="Times New Roman" pitchFamily="18" charset="0"/>
                <a:cs typeface="Times New Roman" pitchFamily="18" charset="0"/>
                <a:hlinkClick r:id="rId2" action="ppaction://hlinksldjump"/>
              </a:rPr>
              <a:t>Булы қыздырғышты бу генераторы;</a:t>
            </a:r>
            <a:endParaRPr lang="ru-RU" sz="2400" dirty="0"/>
          </a:p>
        </p:txBody>
      </p:sp>
      <p:sp>
        <p:nvSpPr>
          <p:cNvPr id="27" name="Прямоугольник 26"/>
          <p:cNvSpPr/>
          <p:nvPr/>
        </p:nvSpPr>
        <p:spPr>
          <a:xfrm>
            <a:off x="1233816" y="4297700"/>
            <a:ext cx="1980479" cy="461665"/>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r>
              <a:rPr lang="kk-KZ" sz="2400" dirty="0" smtClean="0">
                <a:latin typeface="Times New Roman" pitchFamily="18" charset="0"/>
                <a:cs typeface="Times New Roman" pitchFamily="18" charset="0"/>
                <a:hlinkClick r:id="rId3" action="ppaction://hlinksldjump"/>
              </a:rPr>
              <a:t>Экономаизер;</a:t>
            </a:r>
            <a:endParaRPr lang="ru-RU" sz="2400" dirty="0"/>
          </a:p>
        </p:txBody>
      </p:sp>
      <p:sp>
        <p:nvSpPr>
          <p:cNvPr id="28" name="Прямоугольник 27"/>
          <p:cNvSpPr/>
          <p:nvPr/>
        </p:nvSpPr>
        <p:spPr>
          <a:xfrm>
            <a:off x="1187624" y="5014337"/>
            <a:ext cx="1603709"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kk-KZ" sz="2400" dirty="0" smtClean="0">
                <a:latin typeface="Times New Roman" panose="02020603050405020304" pitchFamily="18" charset="0"/>
                <a:cs typeface="Times New Roman" panose="02020603050405020304" pitchFamily="18" charset="0"/>
                <a:hlinkClick r:id="rId3" action="ppaction://hlinksldjump"/>
              </a:rPr>
              <a:t>Деаэратор.</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40177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1020</TotalTime>
  <Words>4165</Words>
  <Application>Microsoft Office PowerPoint</Application>
  <PresentationFormat>Экран (4:3)</PresentationFormat>
  <Paragraphs>355</Paragraphs>
  <Slides>66</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66</vt:i4>
      </vt:variant>
    </vt:vector>
  </HeadingPairs>
  <TitlesOfParts>
    <vt:vector size="69" baseType="lpstr">
      <vt:lpstr>Трек</vt:lpstr>
      <vt:lpstr>Формула</vt:lpstr>
      <vt:lpstr>Picture</vt:lpstr>
      <vt:lpstr>Қазақстан Республикасы білім және ғылым министрлігі         Академик Е.А. Бөкетов атындағы Қарағанды мемлекеттік университеті  Физика-техникалық факультеті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Adminnn</cp:lastModifiedBy>
  <cp:revision>101</cp:revision>
  <dcterms:created xsi:type="dcterms:W3CDTF">2013-06-26T17:57:26Z</dcterms:created>
  <dcterms:modified xsi:type="dcterms:W3CDTF">2020-06-22T15:34:47Z</dcterms:modified>
</cp:coreProperties>
</file>