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68" r:id="rId1"/>
  </p:sldMasterIdLst>
  <p:notesMasterIdLst>
    <p:notesMasterId r:id="rId73"/>
  </p:notesMasterIdLst>
  <p:sldIdLst>
    <p:sldId id="257" r:id="rId2"/>
    <p:sldId id="258" r:id="rId3"/>
    <p:sldId id="287" r:id="rId4"/>
    <p:sldId id="259" r:id="rId5"/>
    <p:sldId id="260" r:id="rId6"/>
    <p:sldId id="332" r:id="rId7"/>
    <p:sldId id="333" r:id="rId8"/>
    <p:sldId id="286" r:id="rId9"/>
    <p:sldId id="356" r:id="rId10"/>
    <p:sldId id="357" r:id="rId11"/>
    <p:sldId id="280" r:id="rId12"/>
    <p:sldId id="296" r:id="rId13"/>
    <p:sldId id="281" r:id="rId14"/>
    <p:sldId id="284" r:id="rId15"/>
    <p:sldId id="285" r:id="rId16"/>
    <p:sldId id="334" r:id="rId17"/>
    <p:sldId id="335" r:id="rId18"/>
    <p:sldId id="262" r:id="rId19"/>
    <p:sldId id="297" r:id="rId20"/>
    <p:sldId id="336" r:id="rId21"/>
    <p:sldId id="358" r:id="rId22"/>
    <p:sldId id="337" r:id="rId23"/>
    <p:sldId id="338" r:id="rId24"/>
    <p:sldId id="302" r:id="rId25"/>
    <p:sldId id="263" r:id="rId26"/>
    <p:sldId id="264" r:id="rId27"/>
    <p:sldId id="303" r:id="rId28"/>
    <p:sldId id="304" r:id="rId29"/>
    <p:sldId id="305" r:id="rId30"/>
    <p:sldId id="306" r:id="rId31"/>
    <p:sldId id="307" r:id="rId32"/>
    <p:sldId id="359" r:id="rId33"/>
    <p:sldId id="339" r:id="rId34"/>
    <p:sldId id="265" r:id="rId35"/>
    <p:sldId id="266" r:id="rId36"/>
    <p:sldId id="311" r:id="rId37"/>
    <p:sldId id="267" r:id="rId38"/>
    <p:sldId id="345" r:id="rId39"/>
    <p:sldId id="346" r:id="rId40"/>
    <p:sldId id="360" r:id="rId41"/>
    <p:sldId id="347" r:id="rId42"/>
    <p:sldId id="314" r:id="rId43"/>
    <p:sldId id="268" r:id="rId44"/>
    <p:sldId id="269" r:id="rId45"/>
    <p:sldId id="316" r:id="rId46"/>
    <p:sldId id="361" r:id="rId47"/>
    <p:sldId id="348" r:id="rId48"/>
    <p:sldId id="319" r:id="rId49"/>
    <p:sldId id="320" r:id="rId50"/>
    <p:sldId id="317" r:id="rId51"/>
    <p:sldId id="321" r:id="rId52"/>
    <p:sldId id="362" r:id="rId53"/>
    <p:sldId id="349" r:id="rId54"/>
    <p:sldId id="323" r:id="rId55"/>
    <p:sldId id="322" r:id="rId56"/>
    <p:sldId id="318" r:id="rId57"/>
    <p:sldId id="351" r:id="rId58"/>
    <p:sldId id="350" r:id="rId59"/>
    <p:sldId id="352" r:id="rId60"/>
    <p:sldId id="353" r:id="rId61"/>
    <p:sldId id="325" r:id="rId62"/>
    <p:sldId id="363" r:id="rId63"/>
    <p:sldId id="354" r:id="rId64"/>
    <p:sldId id="272" r:id="rId65"/>
    <p:sldId id="327" r:id="rId66"/>
    <p:sldId id="328" r:id="rId67"/>
    <p:sldId id="330" r:id="rId68"/>
    <p:sldId id="355" r:id="rId69"/>
    <p:sldId id="331" r:id="rId70"/>
    <p:sldId id="364" r:id="rId71"/>
    <p:sldId id="274" r:id="rId7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7C80"/>
    <a:srgbClr val="00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073" autoAdjust="0"/>
  </p:normalViewPr>
  <p:slideViewPr>
    <p:cSldViewPr>
      <p:cViewPr varScale="1">
        <p:scale>
          <a:sx n="62" d="100"/>
          <a:sy n="62" d="100"/>
        </p:scale>
        <p:origin x="-15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png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892E2E-587C-4E5C-9FD9-BA7B232F732E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4B5874-4EEC-4F17-AD40-E3B8B7E180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748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4B5874-4EEC-4F17-AD40-E3B8B7E180B6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8954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4B5874-4EEC-4F17-AD40-E3B8B7E180B6}" type="slidenum">
              <a:rPr lang="ru-RU" smtClean="0"/>
              <a:pPr/>
              <a:t>66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6159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4B5874-4EEC-4F17-AD40-E3B8B7E180B6}" type="slidenum">
              <a:rPr lang="ru-RU" smtClean="0"/>
              <a:pPr/>
              <a:t>67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6159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4B5874-4EEC-4F17-AD40-E3B8B7E180B6}" type="slidenum">
              <a:rPr lang="ru-RU" smtClean="0"/>
              <a:pPr/>
              <a:t>68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6159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C2A-EF1F-4498-85EA-EE3A9408FF26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178E9C3-5177-411A-98D0-A5E50928D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C2A-EF1F-4498-85EA-EE3A9408FF26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E9C3-5177-411A-98D0-A5E50928D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C2A-EF1F-4498-85EA-EE3A9408FF26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E9C3-5177-411A-98D0-A5E50928D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C2A-EF1F-4498-85EA-EE3A9408FF26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178E9C3-5177-411A-98D0-A5E50928D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C2A-EF1F-4498-85EA-EE3A9408FF26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E9C3-5177-411A-98D0-A5E50928D3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C2A-EF1F-4498-85EA-EE3A9408FF26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E9C3-5177-411A-98D0-A5E50928D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C2A-EF1F-4498-85EA-EE3A9408FF26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178E9C3-5177-411A-98D0-A5E50928D3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C2A-EF1F-4498-85EA-EE3A9408FF26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E9C3-5177-411A-98D0-A5E50928D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C2A-EF1F-4498-85EA-EE3A9408FF26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E9C3-5177-411A-98D0-A5E50928D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C2A-EF1F-4498-85EA-EE3A9408FF26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E9C3-5177-411A-98D0-A5E50928D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04C2A-EF1F-4498-85EA-EE3A9408FF26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8E9C3-5177-411A-98D0-A5E50928D3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6C04C2A-EF1F-4498-85EA-EE3A9408FF26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178E9C3-5177-411A-98D0-A5E50928D3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2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11.xml"/><Relationship Id="rId7" Type="http://schemas.openxmlformats.org/officeDocument/2006/relationships/slide" Target="slide4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1.xml"/><Relationship Id="rId5" Type="http://schemas.openxmlformats.org/officeDocument/2006/relationships/slide" Target="slide33.xml"/><Relationship Id="rId4" Type="http://schemas.openxmlformats.org/officeDocument/2006/relationships/slide" Target="slide22.xml"/><Relationship Id="rId9" Type="http://schemas.openxmlformats.org/officeDocument/2006/relationships/slide" Target="slide6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3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4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7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file:///E:\book\IMAGES\FORM\72_4.gif" TargetMode="External"/><Relationship Id="rId5" Type="http://schemas.openxmlformats.org/officeDocument/2006/relationships/image" Target="../media/image29.gif"/><Relationship Id="rId4" Type="http://schemas.openxmlformats.org/officeDocument/2006/relationships/image" Target="file:///E:\book\IMAGES\FORM\72_3.gif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0.xml"/><Relationship Id="rId4" Type="http://schemas.openxmlformats.org/officeDocument/2006/relationships/slide" Target="slide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4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slide" Target="slide5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55.xml"/><Relationship Id="rId4" Type="http://schemas.openxmlformats.org/officeDocument/2006/relationships/slide" Target="slide5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67.xml"/><Relationship Id="rId2" Type="http://schemas.openxmlformats.org/officeDocument/2006/relationships/slide" Target="slide6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65.xml"/><Relationship Id="rId4" Type="http://schemas.openxmlformats.org/officeDocument/2006/relationships/slide" Target="slide6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6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slide" Target="slide7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576064"/>
            <a:ext cx="8587680" cy="2708920"/>
          </a:xfrm>
        </p:spPr>
        <p:txBody>
          <a:bodyPr>
            <a:normAutofit/>
          </a:bodyPr>
          <a:lstStyle/>
          <a:p>
            <a:pPr algn="ctr"/>
            <a:r>
              <a:rPr lang="ru-MO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</a:t>
            </a:r>
            <a:r>
              <a:rPr lang="ru-MO" sz="20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науки</a:t>
            </a:r>
            <a:br>
              <a:rPr lang="ru-MO" sz="20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MO" sz="20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MO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Казахстан</a:t>
            </a:r>
            <a:r>
              <a:rPr lang="ru-RU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MO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Карагандинский государственный университет </a:t>
            </a:r>
            <a:r>
              <a:rPr lang="ru-RU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MO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имени </a:t>
            </a:r>
            <a:r>
              <a:rPr lang="ru-RU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академика </a:t>
            </a:r>
            <a:r>
              <a:rPr lang="ru-MO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Е.А. </a:t>
            </a:r>
            <a:r>
              <a:rPr lang="ru-MO" sz="20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Букетова</a:t>
            </a:r>
            <a:r>
              <a:rPr lang="ru-RU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MO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sz="2000" b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ФизикО-техничекий</a:t>
            </a:r>
            <a:r>
              <a:rPr lang="kk-KZ" sz="2000" b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000" b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факультет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7938" y="2852936"/>
            <a:ext cx="7982704" cy="864096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ФИЗИЧЕСКИЕ И ХИМИЧЕСКИЕ МЕТОДЫ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ОБРАБОТКИ ВОДЫ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500166" y="3786190"/>
            <a:ext cx="693895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MO" sz="2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sz="20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пециальность </a:t>
            </a:r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6B11201-Безопасность жизнедеятельности </a:t>
            </a:r>
            <a:endParaRPr lang="ru-RU" sz="20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защита окружающей среды</a:t>
            </a:r>
            <a:endParaRPr lang="ru-RU" sz="20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sr-Cyrl-CS" sz="2400" b="1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8992" y="6286520"/>
            <a:ext cx="2993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k-KZ" b="1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kk-KZ" b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Караганда 2020  </a:t>
            </a:r>
            <a:r>
              <a:rPr lang="kk-KZ" b="1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endParaRPr lang="ru-RU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5857892"/>
            <a:ext cx="26019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88925" algn="ctr" eaLnBrk="0" hangingPunct="0"/>
            <a:r>
              <a:rPr lang="kk-KZ" b="1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 занятий: </a:t>
            </a:r>
            <a:r>
              <a:rPr lang="kk-KZ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лекция</a:t>
            </a:r>
            <a:endParaRPr lang="kk-KZ" dirty="0">
              <a:solidFill>
                <a:schemeClr val="tx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4941168"/>
            <a:ext cx="82809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8925" algn="just" eaLnBrk="0" hangingPunct="0"/>
            <a:r>
              <a:rPr lang="ru-RU" sz="2000" b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</a:t>
            </a:r>
            <a:r>
              <a:rPr lang="kk-KZ" sz="2000" b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kk-KZ" sz="200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Булкаирова Г.А., старший преподаватель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афедры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инженерной теплофизики имени профессора Ж.С.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88925" algn="just" eaLnBrk="0" hangingPunct="0"/>
            <a:endParaRPr lang="ru-RU" sz="2000" dirty="0">
              <a:solidFill>
                <a:schemeClr val="bg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9231" t="7547" r="4615" b="3774"/>
          <a:stretch>
            <a:fillRect/>
          </a:stretch>
        </p:blipFill>
        <p:spPr bwMode="auto">
          <a:xfrm>
            <a:off x="2771800" y="404664"/>
            <a:ext cx="417646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0757" y="4797152"/>
            <a:ext cx="8892480" cy="10772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1- водяной экономайзер; 2- парогенератор с пароперегревателем, 3-питательный насос, 4-деаэратор; 5- конденсатный насос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6-конденсатор турбины; 7-паровая турбина;8- водоподготовительная установка; 9-расширитель непрерывной продувки; 10-охладитель продувочной воды; 11-внешние потребители пара; 12-бак обратного конденсата; 13- насос обратоного конденсата; 14-генератор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8143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394127" y="157863"/>
            <a:ext cx="5931752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en-US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Предварительная очистка</a:t>
            </a:r>
            <a:endParaRPr kumimoji="0" lang="kk-KZ" sz="2800" b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585744" y="1772816"/>
            <a:ext cx="288032" cy="308992"/>
            <a:chOff x="2078" y="1680"/>
            <a:chExt cx="1615" cy="1615"/>
          </a:xfrm>
        </p:grpSpPr>
        <p:sp>
          <p:nvSpPr>
            <p:cNvPr id="11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7" name="Group 11"/>
          <p:cNvGrpSpPr>
            <a:grpSpLocks/>
          </p:cNvGrpSpPr>
          <p:nvPr/>
        </p:nvGrpSpPr>
        <p:grpSpPr bwMode="auto">
          <a:xfrm>
            <a:off x="585744" y="2441848"/>
            <a:ext cx="288032" cy="308992"/>
            <a:chOff x="2078" y="1680"/>
            <a:chExt cx="1615" cy="1615"/>
          </a:xfrm>
        </p:grpSpPr>
        <p:sp>
          <p:nvSpPr>
            <p:cNvPr id="18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2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24" name="Group 11"/>
          <p:cNvGrpSpPr>
            <a:grpSpLocks/>
          </p:cNvGrpSpPr>
          <p:nvPr/>
        </p:nvGrpSpPr>
        <p:grpSpPr bwMode="auto">
          <a:xfrm>
            <a:off x="585744" y="3140968"/>
            <a:ext cx="288032" cy="308992"/>
            <a:chOff x="2078" y="1680"/>
            <a:chExt cx="1615" cy="1615"/>
          </a:xfrm>
        </p:grpSpPr>
        <p:sp>
          <p:nvSpPr>
            <p:cNvPr id="25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9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31" name="Group 11"/>
          <p:cNvGrpSpPr>
            <a:grpSpLocks/>
          </p:cNvGrpSpPr>
          <p:nvPr/>
        </p:nvGrpSpPr>
        <p:grpSpPr bwMode="auto">
          <a:xfrm>
            <a:off x="585744" y="3819128"/>
            <a:ext cx="288032" cy="308992"/>
            <a:chOff x="2078" y="1680"/>
            <a:chExt cx="1615" cy="1615"/>
          </a:xfrm>
        </p:grpSpPr>
        <p:sp>
          <p:nvSpPr>
            <p:cNvPr id="32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36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38" name="Group 11"/>
          <p:cNvGrpSpPr>
            <a:grpSpLocks/>
          </p:cNvGrpSpPr>
          <p:nvPr/>
        </p:nvGrpSpPr>
        <p:grpSpPr bwMode="auto">
          <a:xfrm>
            <a:off x="626604" y="4704184"/>
            <a:ext cx="288032" cy="308992"/>
            <a:chOff x="2078" y="1680"/>
            <a:chExt cx="1615" cy="1615"/>
          </a:xfrm>
        </p:grpSpPr>
        <p:sp>
          <p:nvSpPr>
            <p:cNvPr id="39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43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4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998032" y="908720"/>
            <a:ext cx="21291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лекции: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231040" y="1671191"/>
            <a:ext cx="31289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Основные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положения.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231040" y="2332720"/>
            <a:ext cx="34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Механизм коагуляции.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231751" y="3068960"/>
            <a:ext cx="2197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Известкование.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247875" y="3756166"/>
            <a:ext cx="76446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Удаление  из воды  грубодисперсных и коллоидных веществ фильтрованием. 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231751" y="4623519"/>
            <a:ext cx="5267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Устройство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осветлительных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 фильтров.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01445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9810" y="260648"/>
            <a:ext cx="8856984" cy="655272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3" name="Прямоугольник 2"/>
          <p:cNvSpPr/>
          <p:nvPr/>
        </p:nvSpPr>
        <p:spPr>
          <a:xfrm>
            <a:off x="2771800" y="632301"/>
            <a:ext cx="3960440" cy="49244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6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Основные положение</a:t>
            </a:r>
            <a:r>
              <a:rPr lang="kk-KZ" sz="2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6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8032" y="1402664"/>
            <a:ext cx="867645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обработке природных вод для тепловых электростанций необходимо прежде всего удалить грубодисперсные и коллоидные примеси, являющиеся причиной образования в котлах вторичной накипи, ухудшения качества пара, а также загрязнения эбонитовых материалов. Удаление из воды грубодисперсных и коллоидных примесей достигается осветлением ее путем отстаивания и фильтрования. 	</a:t>
            </a:r>
          </a:p>
          <a:p>
            <a:pPr indent="360000" algn="just"/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Отстаивание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воды является естественным процессом, при котором взвешенные в воде грубодисперсные частицы с плотностью, превышающей плотность воды, осаждаются под действием силы тяжести. Скорость оседания тем больше, чем больше размеры частиц и их плотность. </a:t>
            </a:r>
          </a:p>
          <a:p>
            <a:pPr indent="360000" algn="just"/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Осветление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воды осуществляют в отстойниках и осветлителях, в которых вода пропускается снизу вверх через слой хлопьевидного осадка (шлама). </a:t>
            </a:r>
          </a:p>
        </p:txBody>
      </p:sp>
    </p:spTree>
    <p:extLst>
      <p:ext uri="{BB962C8B-B14F-4D97-AF65-F5344CB8AC3E}">
        <p14:creationId xmlns:p14="http://schemas.microsoft.com/office/powerpoint/2010/main" xmlns="" val="31646074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20111" y="158761"/>
            <a:ext cx="8856984" cy="655272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5" name="Прямоугольник 4"/>
          <p:cNvSpPr/>
          <p:nvPr/>
        </p:nvSpPr>
        <p:spPr>
          <a:xfrm>
            <a:off x="2915816" y="332656"/>
            <a:ext cx="3389711" cy="4924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 коагуляции</a:t>
            </a:r>
            <a:endParaRPr lang="ru-RU" sz="26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049492"/>
            <a:ext cx="8837837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Коагулированием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технологический процесс обработки воды реагентами, приводящий к коагуляции ее коллоидных примесей.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indent="360000" algn="just"/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Коагуляция</a:t>
            </a:r>
            <a:r>
              <a:rPr 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физико-химический процесс слипания (укрупнения) коллоидных частиц, завершающийся выпадением их в осадок, удаляемый осаждением или фильтрованием. Реагенты, применяемые для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коагулирования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называются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коагулянтами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000" algn="just"/>
            <a:r>
              <a:rPr lang="kk-K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осуществления технологического процесса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коагулирования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содержащихся в воде коллоидных примесей в качестве коагулянтов применяют сернокислый алюминий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,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сернокислое закисное железо 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хлорное железо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FeCl</a:t>
            </a:r>
            <a:r>
              <a:rPr lang="ru-RU" sz="22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16202483"/>
              </p:ext>
            </p:extLst>
          </p:nvPr>
        </p:nvGraphicFramePr>
        <p:xfrm>
          <a:off x="2411760" y="4149080"/>
          <a:ext cx="1440160" cy="348670"/>
        </p:xfrm>
        <a:graphic>
          <a:graphicData uri="http://schemas.openxmlformats.org/presentationml/2006/ole">
            <p:oleObj spid="_x0000_s70920" name="Формула" r:id="rId3" imgW="901309" imgH="215806" progId="Equation.3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07504" y="4387751"/>
            <a:ext cx="883783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реакций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гидролиза: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4876981"/>
              </p:ext>
            </p:extLst>
          </p:nvPr>
        </p:nvGraphicFramePr>
        <p:xfrm>
          <a:off x="5076056" y="3789040"/>
          <a:ext cx="1944216" cy="345450"/>
        </p:xfrm>
        <a:graphic>
          <a:graphicData uri="http://schemas.openxmlformats.org/presentationml/2006/ole">
            <p:oleObj spid="_x0000_s70921" name="Формула" r:id="rId4" imgW="1168400" imgH="228600" progId="Equation.3">
              <p:embed/>
            </p:oleObj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90604486"/>
              </p:ext>
            </p:extLst>
          </p:nvPr>
        </p:nvGraphicFramePr>
        <p:xfrm>
          <a:off x="2339752" y="4869160"/>
          <a:ext cx="4824538" cy="406111"/>
        </p:xfrm>
        <a:graphic>
          <a:graphicData uri="http://schemas.openxmlformats.org/presentationml/2006/ole">
            <p:oleObj spid="_x0000_s70922" name="Формула" r:id="rId5" imgW="2476500" imgH="203200" progId="Equation.3">
              <p:embed/>
            </p:oleObj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25093656"/>
              </p:ext>
            </p:extLst>
          </p:nvPr>
        </p:nvGraphicFramePr>
        <p:xfrm>
          <a:off x="2483768" y="5378872"/>
          <a:ext cx="4324833" cy="426392"/>
        </p:xfrm>
        <a:graphic>
          <a:graphicData uri="http://schemas.openxmlformats.org/presentationml/2006/ole">
            <p:oleObj spid="_x0000_s70923" name="Формула" r:id="rId6" imgW="2032000" imgH="203200" progId="Equation.3">
              <p:embed/>
            </p:oleObj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96696593"/>
              </p:ext>
            </p:extLst>
          </p:nvPr>
        </p:nvGraphicFramePr>
        <p:xfrm>
          <a:off x="2367659" y="5890956"/>
          <a:ext cx="1892598" cy="418364"/>
        </p:xfrm>
        <a:graphic>
          <a:graphicData uri="http://schemas.openxmlformats.org/presentationml/2006/ole">
            <p:oleObj spid="_x0000_s70924" name="Формула" r:id="rId7" imgW="901309" imgH="203112" progId="Equation.3">
              <p:embed/>
            </p:oleObj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11389806"/>
              </p:ext>
            </p:extLst>
          </p:nvPr>
        </p:nvGraphicFramePr>
        <p:xfrm>
          <a:off x="4324312" y="5877272"/>
          <a:ext cx="419611" cy="314708"/>
        </p:xfrm>
        <a:graphic>
          <a:graphicData uri="http://schemas.openxmlformats.org/presentationml/2006/ole">
            <p:oleObj spid="_x0000_s70925" name="Picture" r:id="rId8" imgW="191150" imgH="140385" progId="Word.Picture.8">
              <p:embed/>
            </p:oleObj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8517726"/>
              </p:ext>
            </p:extLst>
          </p:nvPr>
        </p:nvGraphicFramePr>
        <p:xfrm>
          <a:off x="4743923" y="5877272"/>
          <a:ext cx="2204341" cy="399061"/>
        </p:xfrm>
        <a:graphic>
          <a:graphicData uri="http://schemas.openxmlformats.org/presentationml/2006/ole">
            <p:oleObj spid="_x0000_s70926" name="Формула" r:id="rId9" imgW="1104900" imgH="203200" progId="Equation.3">
              <p:embed/>
            </p:oleObj>
          </a:graphicData>
        </a:graphic>
      </p:graphicFrame>
      <p:sp>
        <p:nvSpPr>
          <p:cNvPr id="20" name="Rectangle 13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" name="Rectangle 140"/>
          <p:cNvSpPr>
            <a:spLocks noChangeArrowheads="1"/>
          </p:cNvSpPr>
          <p:nvPr/>
        </p:nvSpPr>
        <p:spPr bwMode="auto">
          <a:xfrm>
            <a:off x="7596336" y="4482867"/>
            <a:ext cx="110684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88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2889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(2.1)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88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141"/>
          <p:cNvSpPr>
            <a:spLocks noChangeArrowheads="1"/>
          </p:cNvSpPr>
          <p:nvPr/>
        </p:nvSpPr>
        <p:spPr bwMode="auto">
          <a:xfrm>
            <a:off x="7596336" y="5036865"/>
            <a:ext cx="936104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88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2889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(2.2)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88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142"/>
          <p:cNvSpPr>
            <a:spLocks noChangeArrowheads="1"/>
          </p:cNvSpPr>
          <p:nvPr/>
        </p:nvSpPr>
        <p:spPr bwMode="auto">
          <a:xfrm>
            <a:off x="0" y="1057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" name="Rectangle 143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8925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44"/>
          <p:cNvSpPr>
            <a:spLocks noChangeArrowheads="1"/>
          </p:cNvSpPr>
          <p:nvPr/>
        </p:nvSpPr>
        <p:spPr bwMode="auto">
          <a:xfrm>
            <a:off x="7092280" y="5885807"/>
            <a:ext cx="122413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8925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(2.3)</a:t>
            </a:r>
          </a:p>
        </p:txBody>
      </p:sp>
    </p:spTree>
    <p:extLst>
      <p:ext uri="{BB962C8B-B14F-4D97-AF65-F5344CB8AC3E}">
        <p14:creationId xmlns:p14="http://schemas.microsoft.com/office/powerpoint/2010/main" xmlns="" val="3521885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89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  <a:cs typeface="Arial" pitchFamily="34" charset="0"/>
              </a:rPr>
              <a:t>.</a:t>
            </a:r>
            <a:endParaRPr kumimoji="0" lang="kk-KZ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4615" y="260648"/>
            <a:ext cx="8951881" cy="655272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11" name="Прямоугольник 10"/>
          <p:cNvSpPr/>
          <p:nvPr/>
        </p:nvSpPr>
        <p:spPr>
          <a:xfrm>
            <a:off x="3059832" y="344269"/>
            <a:ext cx="2423036" cy="49244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Известкование</a:t>
            </a:r>
            <a:endParaRPr lang="ru-RU" sz="26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504" y="772403"/>
            <a:ext cx="89289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Известкование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применяется в тех случаях, когда необходимо снизить щелочность исходной воды. Достаточно глубокое умягчение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воды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не достигается. Процессы, имеющие место при обработке воды известью, могут быть представлены следующими уравнениями в ионной форме: </a:t>
            </a:r>
          </a:p>
          <a:p>
            <a:pPr algn="just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1519" y="4300641"/>
            <a:ext cx="878497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8000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рассмотрения этих реакций следует, что при известковании карбонатная жесткость (щелочность) исходной воды разрушается; значение ее снижается до 0,7-1 мг-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экв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/л; происходит удаление из воды магния, если ведется гидратный режим с достаточным избытком ОН-; удаляется растворенная в воде углекислота; сухой остаток известкованной воды снижается; общая жесткость известкованной воды также уменьшается.  </a:t>
            </a:r>
          </a:p>
          <a:p>
            <a:pPr indent="288000" algn="just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8645637"/>
              </p:ext>
            </p:extLst>
          </p:nvPr>
        </p:nvGraphicFramePr>
        <p:xfrm>
          <a:off x="3203848" y="2379756"/>
          <a:ext cx="3220142" cy="1697316"/>
        </p:xfrm>
        <a:graphic>
          <a:graphicData uri="http://schemas.openxmlformats.org/presentationml/2006/ole">
            <p:oleObj spid="_x0000_s63691" name="Формула" r:id="rId3" imgW="1930400" imgH="1016000" progId="Equation.3">
              <p:embed/>
            </p:oleObj>
          </a:graphicData>
        </a:graphic>
      </p:graphicFrame>
      <p:sp>
        <p:nvSpPr>
          <p:cNvPr id="19" name="Rectangle 5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6561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4615" y="158761"/>
            <a:ext cx="8951881" cy="655272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8" name="Прямоугольник 7"/>
          <p:cNvSpPr/>
          <p:nvPr/>
        </p:nvSpPr>
        <p:spPr>
          <a:xfrm>
            <a:off x="800458" y="304200"/>
            <a:ext cx="7651646" cy="89255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Удаление  из воды  грубодисперсных и коллоидных </a:t>
            </a:r>
            <a:endParaRPr lang="ru-RU" sz="26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 фильтрованием</a:t>
            </a:r>
            <a:endParaRPr lang="ru-RU" sz="26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219105" y="1260624"/>
            <a:ext cx="8814351" cy="461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88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/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 осветления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воды при фильтровании объясняется прилипанием взвешенных частиц к зернам фильтрующего слоя и ранее прилипшим частицам под действием молекулярных сил притяжения.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Явление прилипания мельчайших частиц, содержащихся в воде, к поверхности зерен фильтрующего материала получило название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контактной коагуляции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Сооружения, специально предназначенные для очистки воды с использованием явления контактной коагуляции, называются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контактными осветлителями,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них вода сразу после смешивания с коагулянтом проходит через слой песка. 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фильтрования можно вычислить по формуле:</a:t>
            </a:r>
          </a:p>
          <a:p>
            <a:pPr algn="just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Rectangle 16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60293452"/>
              </p:ext>
            </p:extLst>
          </p:nvPr>
        </p:nvGraphicFramePr>
        <p:xfrm>
          <a:off x="3590925" y="4941168"/>
          <a:ext cx="1934824" cy="432048"/>
        </p:xfrm>
        <a:graphic>
          <a:graphicData uri="http://schemas.openxmlformats.org/presentationml/2006/ole">
            <p:oleObj spid="_x0000_s64688" name="Формула" r:id="rId3" imgW="977476" imgH="215806" progId="Equation.3">
              <p:embed/>
            </p:oleObj>
          </a:graphicData>
        </a:graphic>
      </p:graphicFrame>
      <p:sp>
        <p:nvSpPr>
          <p:cNvPr id="25" name="Rectangle 144"/>
          <p:cNvSpPr>
            <a:spLocks noChangeArrowheads="1"/>
          </p:cNvSpPr>
          <p:nvPr/>
        </p:nvSpPr>
        <p:spPr bwMode="auto">
          <a:xfrm>
            <a:off x="7090393" y="4869160"/>
            <a:ext cx="122413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8925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(2.4)</a:t>
            </a:r>
          </a:p>
        </p:txBody>
      </p:sp>
      <p:sp>
        <p:nvSpPr>
          <p:cNvPr id="5" name="Rectangle 162"/>
          <p:cNvSpPr>
            <a:spLocks noChangeArrowheads="1"/>
          </p:cNvSpPr>
          <p:nvPr/>
        </p:nvSpPr>
        <p:spPr bwMode="auto">
          <a:xfrm>
            <a:off x="539552" y="5551875"/>
            <a:ext cx="716291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где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Q</a:t>
            </a: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- часовое количество фильтруемой воды м</a:t>
            </a:r>
            <a:r>
              <a:rPr kumimoji="0" lang="ru-RU" altLang="ru-RU" sz="2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3</a:t>
            </a: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/ч;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F</a:t>
            </a: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 – площадь фильтрования в свету м</a:t>
            </a:r>
            <a:r>
              <a:rPr kumimoji="0" lang="ru-RU" altLang="ru-RU" sz="2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2</a:t>
            </a: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.          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27024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6059" y="160764"/>
            <a:ext cx="8951881" cy="655272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39226" y="160764"/>
            <a:ext cx="858124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88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2889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Фильтрование воды происходит за счет разности давлений над (</a:t>
            </a:r>
            <a:r>
              <a:rPr kumimoji="0" lang="en-US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p</a:t>
            </a:r>
            <a:r>
              <a:rPr kumimoji="0" lang="en-US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anose="02020603050405020304" pitchFamily="18" charset="0"/>
                <a:sym typeface="Symbol" pitchFamily="18" charset="2"/>
              </a:rPr>
              <a:t></a:t>
            </a: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) и под (</a:t>
            </a:r>
            <a:r>
              <a:rPr kumimoji="0" lang="en-US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anose="02020603050405020304" pitchFamily="18" charset="0"/>
                <a:sym typeface="Symbol" pitchFamily="18" charset="2"/>
              </a:rPr>
              <a:t>p</a:t>
            </a: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) фильтрующим слоем (рис. 2.1):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anose="02020603050405020304" pitchFamily="18" charset="0"/>
              <a:sym typeface="Symbol" pitchFamily="18" charset="2"/>
            </a:endParaRPr>
          </a:p>
          <a:p>
            <a:pPr marL="0" marR="0" lvl="0" indent="288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anose="02020603050405020304" pitchFamily="18" charset="0"/>
              <a:sym typeface="Symbol" pitchFamily="18" charset="2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9237549"/>
              </p:ext>
            </p:extLst>
          </p:nvPr>
        </p:nvGraphicFramePr>
        <p:xfrm>
          <a:off x="3563888" y="1131640"/>
          <a:ext cx="1259632" cy="353144"/>
        </p:xfrm>
        <a:graphic>
          <a:graphicData uri="http://schemas.openxmlformats.org/presentationml/2006/ole">
            <p:oleObj spid="_x0000_s100372" name="Формула" r:id="rId3" imgW="863225" imgH="228501" progId="Equation.3">
              <p:embed/>
            </p:oleObj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89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0356" name="Picture 4" descr="рис_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27" t="9291" r="73763" b="47720"/>
          <a:stretch>
            <a:fillRect/>
          </a:stretch>
        </p:blipFill>
        <p:spPr bwMode="auto">
          <a:xfrm>
            <a:off x="3851920" y="2411596"/>
            <a:ext cx="1584176" cy="2997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275856" y="5363924"/>
            <a:ext cx="266429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89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Рисунок 2.1.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39226" y="1579439"/>
            <a:ext cx="880871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  Величина </a:t>
            </a: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</a:t>
            </a:r>
            <a:r>
              <a:rPr kumimoji="0" lang="en-US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p</a:t>
            </a: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называется перепадом давления или потерей напора в фильтре.   </a:t>
            </a:r>
          </a:p>
        </p:txBody>
      </p:sp>
    </p:spTree>
    <p:extLst>
      <p:ext uri="{BB962C8B-B14F-4D97-AF65-F5344CB8AC3E}">
        <p14:creationId xmlns:p14="http://schemas.microsoft.com/office/powerpoint/2010/main" xmlns="" val="40281475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83196" y="168921"/>
            <a:ext cx="8951881" cy="655272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06942597"/>
              </p:ext>
            </p:extLst>
          </p:nvPr>
        </p:nvGraphicFramePr>
        <p:xfrm>
          <a:off x="3289396" y="692696"/>
          <a:ext cx="2019737" cy="720080"/>
        </p:xfrm>
        <a:graphic>
          <a:graphicData uri="http://schemas.openxmlformats.org/presentationml/2006/ole">
            <p:oleObj spid="_x0000_s101419" name="Формула" r:id="rId3" imgW="1091726" imgH="393529" progId="Equation.3">
              <p:embed/>
            </p:oleObj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51520" y="188640"/>
            <a:ext cx="571457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88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2889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Расход воды на промывку одного фильтра: 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88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144"/>
          <p:cNvSpPr>
            <a:spLocks noChangeArrowheads="1"/>
          </p:cNvSpPr>
          <p:nvPr/>
        </p:nvSpPr>
        <p:spPr bwMode="auto">
          <a:xfrm>
            <a:off x="7524328" y="837873"/>
            <a:ext cx="122413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8925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(2.5)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611560" y="1413937"/>
            <a:ext cx="676773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где </a:t>
            </a:r>
            <a:r>
              <a:rPr kumimoji="0" lang="en-US" altLang="ru-RU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f</a:t>
            </a: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– площадь одного фильтра.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251520" y="1795463"/>
            <a:ext cx="879642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Период работы фильтра от начала одной промывки до начала следующей называется </a:t>
            </a:r>
            <a:r>
              <a:rPr kumimoji="0" lang="ru-RU" altLang="ru-RU" sz="2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фильтроциклом</a:t>
            </a:r>
            <a:r>
              <a:rPr kumimoji="0" lang="ru-RU" altLang="ru-RU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582684" y="2545810"/>
            <a:ext cx="3374257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Грязеемкости</a:t>
            </a: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фильтра Г</a:t>
            </a:r>
            <a:r>
              <a:rPr kumimoji="0" lang="ru-RU" altLang="ru-RU" sz="2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Rectangle 144"/>
          <p:cNvSpPr>
            <a:spLocks noChangeArrowheads="1"/>
          </p:cNvSpPr>
          <p:nvPr/>
        </p:nvSpPr>
        <p:spPr bwMode="auto">
          <a:xfrm>
            <a:off x="7524328" y="3249560"/>
            <a:ext cx="122413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8925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(2.6)         </a:t>
            </a: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05662484"/>
              </p:ext>
            </p:extLst>
          </p:nvPr>
        </p:nvGraphicFramePr>
        <p:xfrm>
          <a:off x="3588251" y="3168964"/>
          <a:ext cx="1967498" cy="823995"/>
        </p:xfrm>
        <a:graphic>
          <a:graphicData uri="http://schemas.openxmlformats.org/presentationml/2006/ole">
            <p:oleObj spid="_x0000_s101420" name="Формула" r:id="rId4" imgW="1117600" imgH="469900" progId="Equation.3">
              <p:embed/>
            </p:oleObj>
          </a:graphicData>
        </a:graphic>
      </p:graphicFrame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539552" y="3992959"/>
            <a:ext cx="435587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89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где </a:t>
            </a:r>
          </a:p>
          <a:p>
            <a:pPr marL="0" marR="0" lvl="0" indent="2889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Q</a:t>
            </a:r>
            <a:r>
              <a:rPr kumimoji="0" lang="ru-RU" altLang="ru-RU" sz="2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ф   </a:t>
            </a: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– объем фильтруемой воды;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856655" y="4725144"/>
            <a:ext cx="810783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ru-RU" sz="22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V</a:t>
            </a:r>
            <a:r>
              <a:rPr lang="ru-RU" altLang="ru-RU" sz="2200" baseline="-30000" dirty="0" err="1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ф.м</a:t>
            </a:r>
            <a:r>
              <a:rPr lang="ru-RU" altLang="ru-RU" sz="2200" baseline="-300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22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dirty="0" smtClean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- </a:t>
            </a: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основных размеров фильтра;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200" dirty="0" err="1" smtClean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2200" baseline="-30000" dirty="0" err="1" smtClean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вв</a:t>
            </a:r>
            <a:r>
              <a:rPr lang="ru-RU" altLang="ru-RU" sz="2200" dirty="0" smtClean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  - </a:t>
            </a:r>
            <a:r>
              <a:rPr lang="ru-RU" altLang="ru-RU" sz="22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концентрации взвешенных </a:t>
            </a:r>
            <a:r>
              <a:rPr lang="ru-RU" altLang="ru-RU" sz="2200" dirty="0" smtClean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веществ </a:t>
            </a: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 фильтруемой воде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10024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4615" y="158761"/>
            <a:ext cx="8951881" cy="655272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2" name="Прямоугольник 1"/>
          <p:cNvSpPr/>
          <p:nvPr/>
        </p:nvSpPr>
        <p:spPr>
          <a:xfrm>
            <a:off x="1115616" y="416277"/>
            <a:ext cx="7560840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</a:t>
            </a:r>
            <a:r>
              <a:rPr lang="ru-RU" sz="2800" b="1" i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осветлительных</a:t>
            </a:r>
            <a:r>
              <a:rPr lang="ru-RU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фильтров</a:t>
            </a:r>
            <a:endParaRPr lang="ru-RU" sz="26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512" y="1003375"/>
            <a:ext cx="885698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880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Осветлителыше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фильтры (рис.2.2) делятся на открытые (безнапорные) и закрытые (напорные). </a:t>
            </a:r>
            <a:endParaRPr kumimoji="0" lang="kk-KZ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4449" y="1844825"/>
            <a:ext cx="4289843" cy="33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827584" y="5299173"/>
            <a:ext cx="770485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88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2.2. Схемы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осветлительных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фильтров.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 -  однопоточный,  однослойный,   напорный:   б  -открытый;   в-двухслойный   с   последовательным   расположением   слоев;   г   -двухслойный     с     параллельным     включением     слоев;   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 -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двухпоточный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 - горизонтальный.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4615" y="158761"/>
            <a:ext cx="8951881" cy="655272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7504" y="188640"/>
            <a:ext cx="8834561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88925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Однослойный вертикальный закрытый фильтр является наиболее распространенным типом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осветлительного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фильтра на водоподготовительных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установках (рисунок 2.3). </a:t>
            </a:r>
            <a:endParaRPr kumimoji="0" lang="kk-KZ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68760"/>
            <a:ext cx="5915081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769519" y="5085184"/>
            <a:ext cx="39244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2.3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Осветлительный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фильтр.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71593" y="5453642"/>
            <a:ext cx="847047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 2, 3 –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задвижки,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бетонная подушка, 5 - дренажная устройства,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–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распределительное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воздуха,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фильтрующий материал,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воронка для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распределения фильтруемой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воды,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9 -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воздушная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трубка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отвода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воздуха,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люк предназначены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осмотра и ремонта фильтра,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11 -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люк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выгрузки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7129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39752" y="404664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Тематика курса: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323528" y="1268760"/>
            <a:ext cx="381000" cy="360040"/>
            <a:chOff x="2078" y="1680"/>
            <a:chExt cx="1615" cy="1615"/>
          </a:xfrm>
        </p:grpSpPr>
        <p:sp>
          <p:nvSpPr>
            <p:cNvPr id="5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9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25" name="Group 11"/>
          <p:cNvGrpSpPr>
            <a:grpSpLocks/>
          </p:cNvGrpSpPr>
          <p:nvPr/>
        </p:nvGrpSpPr>
        <p:grpSpPr bwMode="auto">
          <a:xfrm>
            <a:off x="323528" y="1895872"/>
            <a:ext cx="360040" cy="381000"/>
            <a:chOff x="2078" y="1680"/>
            <a:chExt cx="1615" cy="1615"/>
          </a:xfrm>
        </p:grpSpPr>
        <p:sp>
          <p:nvSpPr>
            <p:cNvPr id="26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30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32" name="Group 11"/>
          <p:cNvGrpSpPr>
            <a:grpSpLocks/>
          </p:cNvGrpSpPr>
          <p:nvPr/>
        </p:nvGrpSpPr>
        <p:grpSpPr bwMode="auto">
          <a:xfrm>
            <a:off x="323528" y="2492896"/>
            <a:ext cx="381000" cy="360040"/>
            <a:chOff x="2078" y="1680"/>
            <a:chExt cx="1615" cy="1615"/>
          </a:xfrm>
        </p:grpSpPr>
        <p:sp>
          <p:nvSpPr>
            <p:cNvPr id="33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37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39" name="Group 11"/>
          <p:cNvGrpSpPr>
            <a:grpSpLocks/>
          </p:cNvGrpSpPr>
          <p:nvPr/>
        </p:nvGrpSpPr>
        <p:grpSpPr bwMode="auto">
          <a:xfrm>
            <a:off x="323528" y="3140968"/>
            <a:ext cx="381000" cy="360040"/>
            <a:chOff x="2078" y="1680"/>
            <a:chExt cx="1615" cy="1615"/>
          </a:xfrm>
        </p:grpSpPr>
        <p:sp>
          <p:nvSpPr>
            <p:cNvPr id="40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44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46" name="Group 11"/>
          <p:cNvGrpSpPr>
            <a:grpSpLocks/>
          </p:cNvGrpSpPr>
          <p:nvPr/>
        </p:nvGrpSpPr>
        <p:grpSpPr bwMode="auto">
          <a:xfrm>
            <a:off x="323528" y="3789040"/>
            <a:ext cx="381000" cy="360040"/>
            <a:chOff x="2078" y="1680"/>
            <a:chExt cx="1615" cy="1615"/>
          </a:xfrm>
        </p:grpSpPr>
        <p:sp>
          <p:nvSpPr>
            <p:cNvPr id="47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1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2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53" name="Group 11"/>
          <p:cNvGrpSpPr>
            <a:grpSpLocks/>
          </p:cNvGrpSpPr>
          <p:nvPr/>
        </p:nvGrpSpPr>
        <p:grpSpPr bwMode="auto">
          <a:xfrm>
            <a:off x="323528" y="4365104"/>
            <a:ext cx="381000" cy="360040"/>
            <a:chOff x="2078" y="1680"/>
            <a:chExt cx="1615" cy="1615"/>
          </a:xfrm>
        </p:grpSpPr>
        <p:sp>
          <p:nvSpPr>
            <p:cNvPr id="54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58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60" name="Group 11"/>
          <p:cNvGrpSpPr>
            <a:grpSpLocks/>
          </p:cNvGrpSpPr>
          <p:nvPr/>
        </p:nvGrpSpPr>
        <p:grpSpPr bwMode="auto">
          <a:xfrm>
            <a:off x="323528" y="5013176"/>
            <a:ext cx="381000" cy="360040"/>
            <a:chOff x="2078" y="1680"/>
            <a:chExt cx="1615" cy="1615"/>
          </a:xfrm>
        </p:grpSpPr>
        <p:sp>
          <p:nvSpPr>
            <p:cNvPr id="61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5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67" name="Group 11"/>
          <p:cNvGrpSpPr>
            <a:grpSpLocks/>
          </p:cNvGrpSpPr>
          <p:nvPr/>
        </p:nvGrpSpPr>
        <p:grpSpPr bwMode="auto">
          <a:xfrm>
            <a:off x="323528" y="5661248"/>
            <a:ext cx="381000" cy="360040"/>
            <a:chOff x="2078" y="1680"/>
            <a:chExt cx="1615" cy="1615"/>
          </a:xfrm>
        </p:grpSpPr>
        <p:sp>
          <p:nvSpPr>
            <p:cNvPr id="68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72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3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080120" y="1196752"/>
            <a:ext cx="72362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Тема 1. </a:t>
            </a:r>
            <a:r>
              <a:rPr lang="ru-MO"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Введение</a:t>
            </a:r>
            <a:r>
              <a:rPr lang="ru-MO" sz="2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Использование воды 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теплоэнергетике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80120" y="1854624"/>
            <a:ext cx="47243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Тема 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2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Предварительная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очистка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80119" y="2483604"/>
            <a:ext cx="618513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Тема 3.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Обработка воды методом ионного обмена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98195" y="3089096"/>
            <a:ext cx="601910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Тема 4.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Мембранные методы очистки воды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15616" y="3717032"/>
            <a:ext cx="44298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Тема 5.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 Удаление газов из воды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52127" y="4355812"/>
            <a:ext cx="812574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Тема 6.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Обработка охлаждающей и циркуляционной воды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15616" y="5003884"/>
            <a:ext cx="581742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Тема 7.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Термическое обессоливание воды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1152127" y="5599642"/>
            <a:ext cx="76683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sldjump"/>
              </a:rPr>
              <a:t>Тема    8. 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sldjump"/>
              </a:rPr>
              <a:t>Стоки    электростанций    и    технологии  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9" action="ppaction://hlinksldjump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sldjump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sldjump"/>
              </a:rPr>
              <a:t>их обезвреживания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650884"/>
            <a:ext cx="8568952" cy="49244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kk-KZ" sz="26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Вопрос по теме</a:t>
            </a:r>
            <a:r>
              <a:rPr lang="ru-RU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Предварительная очистка</a:t>
            </a:r>
          </a:p>
        </p:txBody>
      </p: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585744" y="3356992"/>
            <a:ext cx="288032" cy="308992"/>
            <a:chOff x="2078" y="1680"/>
            <a:chExt cx="1615" cy="1615"/>
          </a:xfrm>
        </p:grpSpPr>
        <p:sp>
          <p:nvSpPr>
            <p:cNvPr id="6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0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585744" y="4221088"/>
            <a:ext cx="288032" cy="308992"/>
            <a:chOff x="2078" y="1680"/>
            <a:chExt cx="1615" cy="1615"/>
          </a:xfrm>
        </p:grpSpPr>
        <p:sp>
          <p:nvSpPr>
            <p:cNvPr id="13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9" name="Group 11"/>
          <p:cNvGrpSpPr>
            <a:grpSpLocks/>
          </p:cNvGrpSpPr>
          <p:nvPr/>
        </p:nvGrpSpPr>
        <p:grpSpPr bwMode="auto">
          <a:xfrm>
            <a:off x="585744" y="5068828"/>
            <a:ext cx="288032" cy="308992"/>
            <a:chOff x="2078" y="1680"/>
            <a:chExt cx="1615" cy="1615"/>
          </a:xfrm>
        </p:grpSpPr>
        <p:sp>
          <p:nvSpPr>
            <p:cNvPr id="20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4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043608" y="4983559"/>
            <a:ext cx="2592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Фильтрование.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115616" y="3255367"/>
            <a:ext cx="31026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Коагулирование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115616" y="4119463"/>
            <a:ext cx="22910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Известкование.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15516" y="1805915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Технологический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обработки воды реагентами, приводящий к коагуляции ее коллоидных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примесей: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21120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980728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Коагулированием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технологический процесс обработки воды реагентами, приводящий к коагуляции ее коллоидных примесей.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1330197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61611" y="529516"/>
            <a:ext cx="8396786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3</a:t>
            </a:r>
            <a:r>
              <a:rPr lang="ru-RU" sz="28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Обработка воды методом ионного обмена</a:t>
            </a:r>
            <a:endParaRPr kumimoji="0" lang="kk-KZ" sz="2800" b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585744" y="2196279"/>
            <a:ext cx="288032" cy="308992"/>
            <a:chOff x="2078" y="1680"/>
            <a:chExt cx="1615" cy="1615"/>
          </a:xfrm>
        </p:grpSpPr>
        <p:sp>
          <p:nvSpPr>
            <p:cNvPr id="11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7" name="Group 11"/>
          <p:cNvGrpSpPr>
            <a:grpSpLocks/>
          </p:cNvGrpSpPr>
          <p:nvPr/>
        </p:nvGrpSpPr>
        <p:grpSpPr bwMode="auto">
          <a:xfrm>
            <a:off x="599636" y="3213048"/>
            <a:ext cx="288032" cy="308992"/>
            <a:chOff x="2078" y="1680"/>
            <a:chExt cx="1615" cy="1615"/>
          </a:xfrm>
        </p:grpSpPr>
        <p:sp>
          <p:nvSpPr>
            <p:cNvPr id="18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2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24" name="Group 11"/>
          <p:cNvGrpSpPr>
            <a:grpSpLocks/>
          </p:cNvGrpSpPr>
          <p:nvPr/>
        </p:nvGrpSpPr>
        <p:grpSpPr bwMode="auto">
          <a:xfrm>
            <a:off x="585744" y="3897045"/>
            <a:ext cx="288032" cy="308992"/>
            <a:chOff x="2078" y="1680"/>
            <a:chExt cx="1615" cy="1615"/>
          </a:xfrm>
        </p:grpSpPr>
        <p:sp>
          <p:nvSpPr>
            <p:cNvPr id="25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9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31" name="Group 11"/>
          <p:cNvGrpSpPr>
            <a:grpSpLocks/>
          </p:cNvGrpSpPr>
          <p:nvPr/>
        </p:nvGrpSpPr>
        <p:grpSpPr bwMode="auto">
          <a:xfrm>
            <a:off x="585744" y="4575205"/>
            <a:ext cx="288032" cy="308992"/>
            <a:chOff x="2078" y="1680"/>
            <a:chExt cx="1615" cy="1615"/>
          </a:xfrm>
        </p:grpSpPr>
        <p:sp>
          <p:nvSpPr>
            <p:cNvPr id="32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36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998032" y="1311151"/>
            <a:ext cx="21291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лекции: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3111351"/>
            <a:ext cx="6624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Технологическая характеристика ионитов.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95458" y="3789040"/>
            <a:ext cx="25176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Катионирование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4479503"/>
            <a:ext cx="23839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Анионирование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196340" y="2085362"/>
            <a:ext cx="73361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Общие сведения об ионитах и закономерностях ионообменных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процессов.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99046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4615" y="158761"/>
            <a:ext cx="8951881" cy="655272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3" name="Прямоугольник 2"/>
          <p:cNvSpPr/>
          <p:nvPr/>
        </p:nvSpPr>
        <p:spPr>
          <a:xfrm>
            <a:off x="467544" y="520224"/>
            <a:ext cx="8280920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сведения об ионитах и закономерностях ионообменных </a:t>
            </a:r>
            <a:r>
              <a:rPr lang="ru-RU" sz="28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процессов</a:t>
            </a:r>
            <a:endParaRPr lang="ru-RU" sz="28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01805" y="2030024"/>
            <a:ext cx="8568952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88925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Обработка воды методами ионного обмена основана на способности некоторых практически нерастворимых в воде веществ, называемых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ионообменными материалами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ионитами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изменять в желаемом направлении ионный состав воды.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88925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 результате обработки воды методами ионного обмена происходит обмен катионов, то такой процесс называется </a:t>
            </a:r>
            <a:r>
              <a:rPr lang="ru-RU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катионированием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же при этом происходит обмен анионов, то такой процесс называется </a:t>
            </a:r>
            <a:r>
              <a:rPr lang="ru-RU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анионированием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88925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рабочего цикла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ионитных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фильтров определяется обменной емкостью ионита, т.е. способностью его к ионному обмену.</a:t>
            </a:r>
          </a:p>
          <a:p>
            <a:pPr lvl="0" indent="288925" algn="just" fontAlgn="base">
              <a:spcBef>
                <a:spcPct val="0"/>
              </a:spcBef>
              <a:spcAft>
                <a:spcPct val="0"/>
              </a:spcAft>
            </a:pPr>
            <a:endParaRPr kumimoji="0" lang="kk-KZ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4477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0323" y="107396"/>
            <a:ext cx="8951881" cy="655272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99592" y="457508"/>
            <a:ext cx="7632848" cy="52322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Технологическая характеристика </a:t>
            </a:r>
            <a:r>
              <a:rPr lang="ru-RU" sz="28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ионитов</a:t>
            </a:r>
            <a:endParaRPr lang="ru-RU" sz="28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79512" y="1138386"/>
            <a:ext cx="8676456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88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/>
            <a:r>
              <a:rPr kumimoji="0" lang="kk-KZ" altLang="ru-RU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ионитов используются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сульфоуголь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синтетические смолы, относящиеся к разряду пластических масс (полимеров).</a:t>
            </a:r>
          </a:p>
          <a:p>
            <a:pPr lvl="0" algn="just" eaLnBrk="0" hangingPunct="0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Вещества, состоящие из таких молекул – гигантов, получили название высокомолекулярных веществ. Иониты, относящиеся к высокомолекулярным веществам, характеризуются следующими специфическими свойствами: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набухаемостью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нерастворимостью в воде и способностью к реакциям ионного обмена.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hangingPunct="0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объемов одной и той же массы ионита в набухшем и воздушно-сухом состоянии называется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коэффициентом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набухания:</a:t>
            </a:r>
            <a:r>
              <a:rPr kumimoji="0" lang="kk-KZ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                                     </a:t>
            </a:r>
            <a:endParaRPr kumimoji="0" lang="kk-KZ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7941746"/>
              </p:ext>
            </p:extLst>
          </p:nvPr>
        </p:nvGraphicFramePr>
        <p:xfrm>
          <a:off x="4264372" y="4293096"/>
          <a:ext cx="985312" cy="864096"/>
        </p:xfrm>
        <a:graphic>
          <a:graphicData uri="http://schemas.openxmlformats.org/presentationml/2006/ole">
            <p:oleObj spid="_x0000_s76854" name="Формула" r:id="rId3" imgW="520560" imgH="457200" progId="Equation.3">
              <p:embed/>
            </p:oleObj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962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  <a:cs typeface="Times New Roman" pitchFamily="18" charset="0"/>
              </a:rPr>
              <a:t>                                                    </a:t>
            </a:r>
            <a: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0"/>
          <p:cNvSpPr>
            <a:spLocks noChangeArrowheads="1"/>
          </p:cNvSpPr>
          <p:nvPr/>
        </p:nvSpPr>
        <p:spPr bwMode="auto">
          <a:xfrm>
            <a:off x="611560" y="4919850"/>
            <a:ext cx="97570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7131634"/>
              </p:ext>
            </p:extLst>
          </p:nvPr>
        </p:nvGraphicFramePr>
        <p:xfrm>
          <a:off x="701860" y="5324404"/>
          <a:ext cx="885402" cy="416659"/>
        </p:xfrm>
        <a:graphic>
          <a:graphicData uri="http://schemas.openxmlformats.org/presentationml/2006/ole">
            <p:oleObj spid="_x0000_s76855" name="Формула" r:id="rId4" imgW="482391" imgH="228501" progId="Equation.3">
              <p:embed/>
            </p:oleObj>
          </a:graphicData>
        </a:graphic>
      </p:graphicFrame>
      <p:sp>
        <p:nvSpPr>
          <p:cNvPr id="9" name="Rectangle 31"/>
          <p:cNvSpPr>
            <a:spLocks noChangeArrowheads="1"/>
          </p:cNvSpPr>
          <p:nvPr/>
        </p:nvSpPr>
        <p:spPr bwMode="auto">
          <a:xfrm>
            <a:off x="279486" y="5301208"/>
            <a:ext cx="8685002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                     - насыпные плотности ионита в воздушно-сухом и набухшем состояниях, т.е. вы</a:t>
            </a:r>
            <a:r>
              <a:rPr kumimoji="0" lang="ru-RU" altLang="ko-K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раженные в килограммах сухого ионита массы 1м</a:t>
            </a:r>
            <a:r>
              <a:rPr kumimoji="0" lang="ru-RU" altLang="ko-KR" sz="2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3</a:t>
            </a:r>
            <a:r>
              <a:rPr kumimoji="0" lang="ru-RU" altLang="ko-K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, воздушно-сухого и набухшего ионитов, кг/м</a:t>
            </a:r>
            <a:r>
              <a:rPr kumimoji="0" lang="ru-RU" altLang="ko-KR" sz="2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3</a:t>
            </a:r>
            <a:r>
              <a:rPr kumimoji="0" lang="ru-RU" altLang="ko-K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.</a:t>
            </a:r>
            <a:endParaRPr kumimoji="0" lang="ru-RU" altLang="ko-KR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515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179512" y="106761"/>
            <a:ext cx="88862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kk-K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3.1-суретте </a:t>
            </a:r>
            <a:r>
              <a:rPr lang="kk-KZ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қарапайым түрдегі ионит молекуласының құрылымдық сүлбесі бейнеленген.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44502439"/>
              </p:ext>
            </p:extLst>
          </p:nvPr>
        </p:nvGraphicFramePr>
        <p:xfrm>
          <a:off x="1085296" y="1196752"/>
          <a:ext cx="6561571" cy="3528392"/>
        </p:xfrm>
        <a:graphic>
          <a:graphicData uri="http://schemas.openxmlformats.org/presentationml/2006/ole">
            <p:oleObj spid="_x0000_s57396" name="Picture" r:id="rId3" imgW="1527454" imgH="1007653" progId="Word.Picture.8">
              <p:embed/>
            </p:oleObj>
          </a:graphicData>
        </a:graphic>
      </p:graphicFrame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287016" y="4874384"/>
            <a:ext cx="885698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3.1. Схема структуры молекулы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ионита.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</a:pPr>
            <a:r>
              <a:rPr lang="kk-KZ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1–твёрдый многоатомный каркас ионита; 2–связанны е с каркасом неподвижные ионы активных групп (функциональные группы); 3–ограниченно подвижные ионы активных групп, способные к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обмену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</a:pPr>
            <a:r>
              <a:rPr lang="kk-KZ" sz="1600" dirty="0" smtClea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endParaRPr lang="kk-KZ" sz="160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9775" algn="l"/>
              </a:tabLst>
            </a:pPr>
            <a:endParaRPr kumimoji="0" lang="kk-KZ" i="0" u="none" strike="noStrike" cap="none" normalizeH="0" baseline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9_5"/>
          <p:cNvPicPr>
            <a:picLocks noChangeAspect="1" noChangeArrowheads="1"/>
          </p:cNvPicPr>
          <p:nvPr/>
        </p:nvPicPr>
        <p:blipFill>
          <a:blip r:embed="rId2" cstate="print"/>
          <a:srcRect l="7402" t="3882" r="58073" b="21025"/>
          <a:stretch>
            <a:fillRect/>
          </a:stretch>
        </p:blipFill>
        <p:spPr bwMode="auto">
          <a:xfrm>
            <a:off x="2627784" y="2113923"/>
            <a:ext cx="3998340" cy="3401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899592" y="5515197"/>
            <a:ext cx="748883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3.2. Схема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ионитного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фильтра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10000"/>
                  </a:schemeClr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 2  - вход и выход обрабатываемой воды; 3, 4 – вход и выход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вхрыхляющей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воды; 5 – вход регенерационного раствора; 6 – спуск в кан</a:t>
            </a:r>
            <a:r>
              <a:rPr lang="ru-RU" sz="1600" dirty="0"/>
              <a:t>ализацию; 7 – воздушник; 8, 9 – краны для отбора проб.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17206"/>
            <a:ext cx="871296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dirty="0" smtClean="0"/>
              <a:t>     </a:t>
            </a:r>
            <a:r>
              <a:rPr lang="ru-RU" sz="2400" dirty="0"/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Полный цикл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ионитного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фильтра (рис.3.2) включает рабочий период эксплуатации фильтра и период его регенерации, состоящий из взрыхления, пропуска регенерационного раствора  и отмывки.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504" y="175279"/>
            <a:ext cx="8951881" cy="655272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3" name="Прямоугольник 2"/>
          <p:cNvSpPr/>
          <p:nvPr/>
        </p:nvSpPr>
        <p:spPr>
          <a:xfrm>
            <a:off x="3707904" y="563776"/>
            <a:ext cx="2724720" cy="49244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600" b="1" i="1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Катионирование</a:t>
            </a:r>
            <a:endParaRPr lang="ru-RU" sz="26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4087" y="1186588"/>
            <a:ext cx="8807865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88925"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/>
            <a:r>
              <a:rPr kumimoji="0" lang="kk-KZ" altLang="ru-RU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Катионированием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процесс обмена катионов между веществами (электролитами), растворенными в воде, и твердым нерастворимым веществом, погруженным в эту воду и называемым катионитом.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Катион, который отдает катионит в раствор взамен поглощаемых катионов, называется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обменным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47864" y="3550373"/>
            <a:ext cx="1944216" cy="52669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Катиондау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99592" y="5068558"/>
            <a:ext cx="1944216" cy="59269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alt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натрий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47864" y="5051932"/>
            <a:ext cx="1944216" cy="60931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водород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868144" y="5049373"/>
            <a:ext cx="1944216" cy="6118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kk-KZ" altLang="ru-RU" sz="22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kk-KZ" alt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аммоний</a:t>
            </a:r>
            <a:r>
              <a:rPr lang="ru-RU" alt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 стрелкой 11"/>
          <p:cNvCxnSpPr>
            <a:endCxn id="8" idx="0"/>
          </p:cNvCxnSpPr>
          <p:nvPr/>
        </p:nvCxnSpPr>
        <p:spPr>
          <a:xfrm>
            <a:off x="4319972" y="4459755"/>
            <a:ext cx="0" cy="59217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7" idx="0"/>
          </p:cNvCxnSpPr>
          <p:nvPr/>
        </p:nvCxnSpPr>
        <p:spPr>
          <a:xfrm flipH="1">
            <a:off x="1871700" y="4459755"/>
            <a:ext cx="2196244" cy="60880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9" idx="0"/>
          </p:cNvCxnSpPr>
          <p:nvPr/>
        </p:nvCxnSpPr>
        <p:spPr>
          <a:xfrm>
            <a:off x="4632388" y="4459755"/>
            <a:ext cx="2207864" cy="5896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268893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2169" y="158761"/>
            <a:ext cx="8951881" cy="655272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4615" y="260648"/>
            <a:ext cx="873585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indent="288925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натрий-</a:t>
            </a:r>
            <a:r>
              <a:rPr 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катионировании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обменным катионом является натрий. При фильтровании жесткой воды через слой натрий-катионита происходит обмен катионов натрия на кальций 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магний</a:t>
            </a:r>
            <a:r>
              <a:rPr kumimoji="0" lang="kk-KZ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kk-KZ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5358888"/>
              </p:ext>
            </p:extLst>
          </p:nvPr>
        </p:nvGraphicFramePr>
        <p:xfrm>
          <a:off x="2400315" y="1484784"/>
          <a:ext cx="4092908" cy="857705"/>
        </p:xfrm>
        <a:graphic>
          <a:graphicData uri="http://schemas.openxmlformats.org/presentationml/2006/ole">
            <p:oleObj spid="_x0000_s81029" name="Формула" r:id="rId3" imgW="2590800" imgH="546100" progId="Equation.3">
              <p:embed/>
            </p:oleObj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alt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KZ Times New Roman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  <a:cs typeface="Times New Roman" pitchFamily="18" charset="0"/>
              </a:rPr>
              <a:t>            </a:t>
            </a:r>
            <a:endParaRPr kumimoji="0" lang="kk-KZ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15516" y="2558514"/>
            <a:ext cx="8712968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indent="288925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водород-</a:t>
            </a:r>
            <a:r>
              <a:rPr 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катионировании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обменным катионом является катион водорода. При водород-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катионировании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щелочность обрабатываемой воды полностью удаляется, вследствие чего происходит снижение ее сухого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остатка</a:t>
            </a:r>
            <a:r>
              <a:rPr kumimoji="0" lang="kk-KZ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kk-KZ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31979520"/>
              </p:ext>
            </p:extLst>
          </p:nvPr>
        </p:nvGraphicFramePr>
        <p:xfrm>
          <a:off x="2478344" y="4077072"/>
          <a:ext cx="4187311" cy="1728192"/>
        </p:xfrm>
        <a:graphic>
          <a:graphicData uri="http://schemas.openxmlformats.org/presentationml/2006/ole">
            <p:oleObj spid="_x0000_s81030" name="Формула" r:id="rId4" imgW="2438400" imgH="110490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831458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4615" y="158761"/>
            <a:ext cx="8951881" cy="655272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3" name="Прямоугольник 2"/>
          <p:cNvSpPr/>
          <p:nvPr/>
        </p:nvSpPr>
        <p:spPr>
          <a:xfrm>
            <a:off x="168067" y="563776"/>
            <a:ext cx="858039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Аммоний-</a:t>
            </a:r>
            <a:r>
              <a:rPr 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катионирование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нашло применение при обработке воды для промышленных котельных. Оно состоит в том, что все катионы, присутствующие в обрабатываемой воде, заменяются при фильтровании ее через слой катионита катионом аммония.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03666161"/>
              </p:ext>
            </p:extLst>
          </p:nvPr>
        </p:nvGraphicFramePr>
        <p:xfrm>
          <a:off x="2123728" y="1988840"/>
          <a:ext cx="5864636" cy="1763353"/>
        </p:xfrm>
        <a:graphic>
          <a:graphicData uri="http://schemas.openxmlformats.org/presentationml/2006/ole">
            <p:oleObj spid="_x0000_s79910" name="Формула" r:id="rId3" imgW="2819400" imgH="850900" progId="Equation.3">
              <p:embed/>
            </p:oleObj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68067" y="4339843"/>
            <a:ext cx="8807865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88925"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в умягченной воде присутствуют главным образом соли аммония, вследствие чего жесткость аммоний-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катионированной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воды делается незначительной. </a:t>
            </a:r>
          </a:p>
          <a:p>
            <a:pPr marL="0" marR="0" lvl="0" indent="2889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9775" algn="l"/>
              </a:tabLst>
            </a:pP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8495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17"/>
          <p:cNvSpPr>
            <a:spLocks noChangeArrowheads="1"/>
          </p:cNvSpPr>
          <p:nvPr/>
        </p:nvSpPr>
        <p:spPr bwMode="gray">
          <a:xfrm>
            <a:off x="444510" y="2939553"/>
            <a:ext cx="258561" cy="259033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8" name="Oval 17"/>
          <p:cNvSpPr>
            <a:spLocks noChangeArrowheads="1"/>
          </p:cNvSpPr>
          <p:nvPr/>
        </p:nvSpPr>
        <p:spPr bwMode="gray">
          <a:xfrm>
            <a:off x="444509" y="3783714"/>
            <a:ext cx="258561" cy="259033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9" name="Oval 17"/>
          <p:cNvSpPr>
            <a:spLocks noChangeArrowheads="1"/>
          </p:cNvSpPr>
          <p:nvPr/>
        </p:nvSpPr>
        <p:spPr bwMode="gray">
          <a:xfrm>
            <a:off x="465665" y="4554063"/>
            <a:ext cx="258561" cy="259033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80120" y="620688"/>
            <a:ext cx="7236296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1. </a:t>
            </a:r>
            <a:r>
              <a:rPr lang="ru-MO" sz="2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  <a:r>
              <a:rPr lang="ru-MO" sz="28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воды в </a:t>
            </a:r>
            <a:r>
              <a:rPr lang="ru-RU" sz="28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теплоэнергетике</a:t>
            </a:r>
            <a:endParaRPr lang="ru-RU" sz="28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80120" y="1988840"/>
            <a:ext cx="2411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лекции: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80120" y="5294583"/>
            <a:ext cx="7668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Показатели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качества природных и технологических вод.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80120" y="2780928"/>
            <a:ext cx="7668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Типичные схемы обращение воды в циклах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ТЭС.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80120" y="3501008"/>
            <a:ext cx="67778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Источники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загрязнения и методы обработки воды на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ТЭС и АЭС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gray">
          <a:xfrm>
            <a:off x="490541" y="5358716"/>
            <a:ext cx="258561" cy="259033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43608" y="4437112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Примеси природных вод, характеристика, классификация.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91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4615" y="305272"/>
            <a:ext cx="8951881" cy="655272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563888" y="548681"/>
            <a:ext cx="2512226" cy="49244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600" b="1" i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Анионирование</a:t>
            </a:r>
            <a:endParaRPr kumimoji="0" lang="ru-RU" altLang="ru-RU" sz="26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87585" y="1182811"/>
            <a:ext cx="8804895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88925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Обессоливание воды по методу ионного обмена связано с использованием процесса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аниоиирования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наряду с рассмотренным выше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катионированием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Анионированием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называется процесс обмена анионов между растворенными в воде электролитами и твердым зернистым веществом, погруженным в эту воду и называемым анионитом. В качестве обменного чаще всего используется анион ОН</a:t>
            </a:r>
            <a:r>
              <a:rPr lang="ru-RU" sz="2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хотя могут использоваться и другие анионы, например </a:t>
            </a:r>
            <a:endParaRPr kumimoji="0" lang="kk-KZ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79512" y="3581722"/>
            <a:ext cx="8804895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88925"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Аниониты представляют собой искусственно приготовленные материалы. Они делятся на две группы: слабоосновные и сильноосновные. Слабоосновные аниониты способны к поглощению анионов только сильных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кислот (    </a:t>
            </a:r>
            <a:r>
              <a:rPr lang="ru-RU" altLang="ru-RU" sz="2200" dirty="0" smtClean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                   ; анионы </a:t>
            </a:r>
            <a:r>
              <a:rPr lang="ru-RU" altLang="ru-RU" sz="2200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слабых </a:t>
            </a:r>
            <a:r>
              <a:rPr lang="ru-RU" altLang="ru-RU" sz="2200" dirty="0" smtClean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кислот</a:t>
            </a:r>
          </a:p>
          <a:p>
            <a:pPr lvl="0" algn="just"/>
            <a:r>
              <a:rPr lang="ru-RU" altLang="ru-RU" sz="2200" dirty="0" smtClean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                    и </a:t>
            </a:r>
            <a:r>
              <a:rPr lang="ru-RU" alt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др.) ими практически не задерживаются. </a:t>
            </a:r>
            <a:endParaRPr lang="ru-RU" alt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2200" dirty="0" smtClean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способны задерживать из воды 70-90 % органических веществ, которые в последующем в значительной мере удаляются при регенерации.</a:t>
            </a:r>
            <a:endParaRPr lang="ru-RU" altLang="ru-RU" sz="2200" dirty="0"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lvl="0" algn="just"/>
            <a:endParaRPr kumimoji="0" lang="kk-KZ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2980" name="Picture 36" descr="71_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242176"/>
            <a:ext cx="1689051" cy="36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82" name="Picture 38" descr="E:\book\IMAGES\FORM\72_3.gif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698135"/>
            <a:ext cx="1466674" cy="35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981" name="Picture 37" descr="E:\book\IMAGES\FORM\72_4.gif"/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5009126"/>
            <a:ext cx="1368152" cy="356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753509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811840" y="3048000"/>
            <a:ext cx="288032" cy="308992"/>
            <a:chOff x="2078" y="1680"/>
            <a:chExt cx="1615" cy="1615"/>
          </a:xfrm>
        </p:grpSpPr>
        <p:sp>
          <p:nvSpPr>
            <p:cNvPr id="4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811840" y="3840088"/>
            <a:ext cx="288032" cy="308992"/>
            <a:chOff x="2078" y="1680"/>
            <a:chExt cx="1615" cy="1615"/>
          </a:xfrm>
        </p:grpSpPr>
        <p:sp>
          <p:nvSpPr>
            <p:cNvPr id="11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7" name="Group 11"/>
          <p:cNvGrpSpPr>
            <a:grpSpLocks/>
          </p:cNvGrpSpPr>
          <p:nvPr/>
        </p:nvGrpSpPr>
        <p:grpSpPr bwMode="auto">
          <a:xfrm>
            <a:off x="811840" y="4632176"/>
            <a:ext cx="288032" cy="308992"/>
            <a:chOff x="2078" y="1680"/>
            <a:chExt cx="1615" cy="1615"/>
          </a:xfrm>
        </p:grpSpPr>
        <p:sp>
          <p:nvSpPr>
            <p:cNvPr id="18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2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683034" y="1700808"/>
            <a:ext cx="77773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елочность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обрабатываемой воды полностью удаляется, вследствие чего происходит снижение ее сухого остатка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>
            <a:hlinkClick r:id="rId2" action="ppaction://hlinksldjump"/>
          </p:cNvPr>
          <p:cNvSpPr/>
          <p:nvPr/>
        </p:nvSpPr>
        <p:spPr>
          <a:xfrm>
            <a:off x="1403648" y="2996952"/>
            <a:ext cx="3580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атрий-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катиони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рование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403648" y="3745956"/>
            <a:ext cx="3673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Водород-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катионирование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403648" y="4571836"/>
            <a:ext cx="36218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Аммоний-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катиоирoвание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15516" y="650884"/>
            <a:ext cx="8568952" cy="49244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kk-KZ" sz="26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Вопрос по теме</a:t>
            </a:r>
            <a:r>
              <a:rPr lang="ru-RU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Обработка воды методом ионного обмена</a:t>
            </a:r>
          </a:p>
        </p:txBody>
      </p:sp>
    </p:spTree>
    <p:extLst>
      <p:ext uri="{BB962C8B-B14F-4D97-AF65-F5344CB8AC3E}">
        <p14:creationId xmlns:p14="http://schemas.microsoft.com/office/powerpoint/2010/main" xmlns="" val="122959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052736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88925"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При водород -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катионировании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щелочность обрабатываемой воды полностью удаляется, вследствие чего происходит снижение ее сухого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остатка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89819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70500" y="529516"/>
            <a:ext cx="7379008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28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Мембранные методы очистки воды</a:t>
            </a:r>
            <a:endParaRPr kumimoji="0" lang="kk-KZ" sz="2800" b="0" i="1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585744" y="2471936"/>
            <a:ext cx="288032" cy="308992"/>
            <a:chOff x="2078" y="1680"/>
            <a:chExt cx="1615" cy="1615"/>
          </a:xfrm>
        </p:grpSpPr>
        <p:sp>
          <p:nvSpPr>
            <p:cNvPr id="11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7" name="Group 11"/>
          <p:cNvGrpSpPr>
            <a:grpSpLocks/>
          </p:cNvGrpSpPr>
          <p:nvPr/>
        </p:nvGrpSpPr>
        <p:grpSpPr bwMode="auto">
          <a:xfrm>
            <a:off x="599636" y="3213048"/>
            <a:ext cx="288032" cy="308992"/>
            <a:chOff x="2078" y="1680"/>
            <a:chExt cx="1615" cy="1615"/>
          </a:xfrm>
        </p:grpSpPr>
        <p:sp>
          <p:nvSpPr>
            <p:cNvPr id="18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2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24" name="Group 11"/>
          <p:cNvGrpSpPr>
            <a:grpSpLocks/>
          </p:cNvGrpSpPr>
          <p:nvPr/>
        </p:nvGrpSpPr>
        <p:grpSpPr bwMode="auto">
          <a:xfrm>
            <a:off x="585744" y="3897045"/>
            <a:ext cx="288032" cy="308992"/>
            <a:chOff x="2078" y="1680"/>
            <a:chExt cx="1615" cy="1615"/>
          </a:xfrm>
        </p:grpSpPr>
        <p:sp>
          <p:nvSpPr>
            <p:cNvPr id="25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9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998032" y="1311151"/>
            <a:ext cx="21291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лекции: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3111351"/>
            <a:ext cx="6624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Технология электродиализа.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95458" y="3789040"/>
            <a:ext cx="48254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Мембранная очистка сточных вод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196340" y="2391271"/>
            <a:ext cx="43837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Принцип обратного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осмоса.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79260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2290246" y="265585"/>
            <a:ext cx="4287712" cy="4924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</a:pPr>
            <a:r>
              <a:rPr lang="ru-RU" sz="2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обратного </a:t>
            </a:r>
            <a:r>
              <a:rPr lang="ru-RU" sz="26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осмоса</a:t>
            </a:r>
            <a:endParaRPr kumimoji="0" lang="kk-KZ" sz="2600" b="1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147024"/>
            <a:ext cx="6408712" cy="3234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79512" y="980728"/>
            <a:ext cx="885698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Осмос (от греческого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ōsmós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толчок, давление) – самопроизвольный перенос вещества через полупроницаемую мембрану, разделяющую два раствора различной концентрации или чистый растворитель и проницаемую только для растворителя (рис. 4.1). Вследствие этого возникает осмотическое давление, которое иногда достигает несколько десятков атмосфер.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77070" y="6372036"/>
            <a:ext cx="2160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4.1.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Осмос.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     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Антиэффектом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отношению к осмосу является обратный осмос (рис. 4.2). Это метод очистки растворителей от растворенных примесей, заключающийся в их подаче под давлением на полупроницаемую мембрану.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5651956"/>
            <a:ext cx="3219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4.2. Обратный осмос.</a:t>
            </a:r>
          </a:p>
        </p:txBody>
      </p:sp>
      <p:pic>
        <p:nvPicPr>
          <p:cNvPr id="102402" name="Picture 2" descr="Рис. 5. Обратный осмос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88840"/>
            <a:ext cx="6541766" cy="348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7582" y="199117"/>
            <a:ext cx="8951881" cy="655272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95070" y="324038"/>
            <a:ext cx="8136904" cy="6633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88925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Обратным осмосом удается «отфильтровывать» частицы размером менее 10 А. Вплотную к обратному осмосу прилегают еще несколько мембранных методов, сходных с ним по своей сути и отличающиеся размером «пор». Это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нанофильтрация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(8 – 70 А), ультрафильтрация (от 30 до 1000 А), микрофильтрация (0,05 – 1,2 мкм). Эти процессы имеют аппаратурное оформление сходное с тем, которое используется для проведения обратного осмоса, но решают несколько иные задачи. Лишь </a:t>
            </a:r>
            <a:r>
              <a:rPr 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нанофильтрация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отделять ионы, но не все и не так хорошо, как обратный осмос. </a:t>
            </a:r>
            <a:r>
              <a:rPr 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Ультрафильтрационные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мембраны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задерживают тонкодисперсные и коллоидные примеси.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Микрофильтрация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близка к процессам механического фильтрования.</a:t>
            </a:r>
          </a:p>
          <a:p>
            <a:pPr marL="0" marR="0" lvl="0" indent="288925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519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2460861" y="204029"/>
            <a:ext cx="4304192" cy="4924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</a:pPr>
            <a:r>
              <a:rPr lang="ru-RU" sz="2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электродиализа</a:t>
            </a:r>
            <a:endParaRPr kumimoji="0" lang="kk-KZ" sz="26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6021288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4.3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Схема работы электродиализной установки с чередующимися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катионобменными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анионобменными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мембранами.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686306"/>
            <a:ext cx="82809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Электродиализ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комбинированный метод, в котором сочетаются электролиз и диализ.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Электродиализ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другой вариант мембранного метода очистки воды, в котором движущей силой процесса является электрическое поле. </a:t>
            </a:r>
          </a:p>
        </p:txBody>
      </p:sp>
      <p:pic>
        <p:nvPicPr>
          <p:cNvPr id="103426" name="Picture 2" descr="Рис. 6. Схема работы электродиализной установки с чередующимися катионобменными и анионобменными мембранами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132857"/>
            <a:ext cx="5904656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7582" y="199117"/>
            <a:ext cx="8951881" cy="655272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298598" y="332656"/>
            <a:ext cx="655272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600" b="1" i="1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Мембранная очистка сточных вод</a:t>
            </a:r>
            <a:r>
              <a:rPr kumimoji="0" lang="ru-RU" altLang="ru-RU" sz="26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7504" y="667435"/>
            <a:ext cx="8972077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000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большинстве промышленных объектов для очистки поверхностного стока, последние 15-20 лет, применяются очистные сооружения проточного типа, представляющие собой горизонтальные отстойники, секции которых в конце дополнены кассетными фильтрами (Рис.4.4). 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0829" y="2481259"/>
            <a:ext cx="7705385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61247" y="5013176"/>
            <a:ext cx="827034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Рисунок 4.6. Горизонтальный отстойник, сблокированный с кассетным фильтром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925139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811840" y="3048000"/>
            <a:ext cx="288032" cy="308992"/>
            <a:chOff x="2078" y="1680"/>
            <a:chExt cx="1615" cy="1615"/>
          </a:xfrm>
        </p:grpSpPr>
        <p:sp>
          <p:nvSpPr>
            <p:cNvPr id="4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8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811840" y="3840088"/>
            <a:ext cx="288032" cy="308992"/>
            <a:chOff x="2078" y="1680"/>
            <a:chExt cx="1615" cy="1615"/>
          </a:xfrm>
        </p:grpSpPr>
        <p:sp>
          <p:nvSpPr>
            <p:cNvPr id="11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7" name="Group 11"/>
          <p:cNvGrpSpPr>
            <a:grpSpLocks/>
          </p:cNvGrpSpPr>
          <p:nvPr/>
        </p:nvGrpSpPr>
        <p:grpSpPr bwMode="auto">
          <a:xfrm>
            <a:off x="811840" y="4632176"/>
            <a:ext cx="288032" cy="308992"/>
            <a:chOff x="2078" y="1680"/>
            <a:chExt cx="1615" cy="1615"/>
          </a:xfrm>
        </p:grpSpPr>
        <p:sp>
          <p:nvSpPr>
            <p:cNvPr id="18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2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683034" y="1700808"/>
            <a:ext cx="77773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очистки воды, в котором движущей силой процесса является электрическое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поле: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>
            <a:hlinkClick r:id="rId2" action="ppaction://hlinksldjump"/>
          </p:cNvPr>
          <p:cNvSpPr/>
          <p:nvPr/>
        </p:nvSpPr>
        <p:spPr>
          <a:xfrm>
            <a:off x="1403648" y="2996952"/>
            <a:ext cx="11910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Осмос.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403648" y="3745956"/>
            <a:ext cx="25405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Обратный осмос.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403648" y="4571836"/>
            <a:ext cx="22356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Электродиализ.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15516" y="650884"/>
            <a:ext cx="8568952" cy="49244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kk-KZ" sz="26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Вопрос по теме</a:t>
            </a:r>
            <a:r>
              <a:rPr lang="ru-RU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Мембранные методы очистки </a:t>
            </a:r>
            <a:r>
              <a:rPr 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воды</a:t>
            </a:r>
            <a:endParaRPr lang="kk-KZ" sz="2400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012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>
            <a:off x="395536" y="1628800"/>
            <a:ext cx="8136904" cy="1008112"/>
          </a:xfrm>
          <a:prstGeom prst="flowChartPunchedTape">
            <a:avLst/>
          </a:prstGeom>
          <a:solidFill>
            <a:schemeClr val="bg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 </a:t>
            </a:r>
            <a:endParaRPr lang="ru-RU" dirty="0"/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251520" y="1747555"/>
            <a:ext cx="820814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Вода после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надлежащей обработки (очистки) используется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следующих целей</a:t>
            </a:r>
            <a:r>
              <a:rPr kumimoji="0" lang="kk-KZ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:</a:t>
            </a:r>
            <a:endParaRPr kumimoji="0" lang="kk-KZ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7504" y="2833254"/>
            <a:ext cx="2232248" cy="3476066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ис-ходного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ве-щества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получения пара в котлах,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паро-генераторах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ядерных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-торах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кипящего типа,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испари-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телях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паропре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-образователях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020272" y="2833254"/>
            <a:ext cx="2016224" cy="347606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теплоносителя в тепловых сетях и системах горячего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водоснаб-жения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83768" y="2833254"/>
            <a:ext cx="2088724" cy="3476066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конденсации отработавшего в паровых турбинах пара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6016" y="2833254"/>
            <a:ext cx="2160240" cy="3476066"/>
          </a:xfrm>
          <a:prstGeom prst="roundRect">
            <a:avLst/>
          </a:prstGeom>
          <a:solidFill>
            <a:srgbClr val="00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охлаждения различных аппаратов и агрегатов ТЭС и АЭС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074419" y="404664"/>
            <a:ext cx="6996146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88925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Типичные схемы обращение воды в циклах ТЭС</a:t>
            </a:r>
            <a:endParaRPr kumimoji="0" lang="kk-KZ" sz="2400" b="1" i="1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Электродиализ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другой вариант мембранного метода очистки воды, в котором движущей силой процесса является электрическое поле. </a:t>
            </a:r>
          </a:p>
        </p:txBody>
      </p:sp>
    </p:spTree>
    <p:extLst>
      <p:ext uri="{BB962C8B-B14F-4D97-AF65-F5344CB8AC3E}">
        <p14:creationId xmlns:p14="http://schemas.microsoft.com/office/powerpoint/2010/main" xmlns="" val="37882961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639708" y="529516"/>
            <a:ext cx="5440592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28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Удаление газов из </a:t>
            </a:r>
            <a:r>
              <a:rPr lang="ru-RU" sz="28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воды</a:t>
            </a:r>
            <a:endParaRPr kumimoji="0" lang="kk-KZ" sz="2800" b="0" i="1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585744" y="2471936"/>
            <a:ext cx="288032" cy="308992"/>
            <a:chOff x="2078" y="1680"/>
            <a:chExt cx="1615" cy="1615"/>
          </a:xfrm>
        </p:grpSpPr>
        <p:sp>
          <p:nvSpPr>
            <p:cNvPr id="11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7" name="Group 11"/>
          <p:cNvGrpSpPr>
            <a:grpSpLocks/>
          </p:cNvGrpSpPr>
          <p:nvPr/>
        </p:nvGrpSpPr>
        <p:grpSpPr bwMode="auto">
          <a:xfrm>
            <a:off x="599636" y="3213048"/>
            <a:ext cx="288032" cy="308992"/>
            <a:chOff x="2078" y="1680"/>
            <a:chExt cx="1615" cy="1615"/>
          </a:xfrm>
        </p:grpSpPr>
        <p:sp>
          <p:nvSpPr>
            <p:cNvPr id="18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2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24" name="Group 11"/>
          <p:cNvGrpSpPr>
            <a:grpSpLocks/>
          </p:cNvGrpSpPr>
          <p:nvPr/>
        </p:nvGrpSpPr>
        <p:grpSpPr bwMode="auto">
          <a:xfrm>
            <a:off x="585744" y="3897045"/>
            <a:ext cx="288032" cy="308992"/>
            <a:chOff x="2078" y="1680"/>
            <a:chExt cx="1615" cy="1615"/>
          </a:xfrm>
        </p:grpSpPr>
        <p:sp>
          <p:nvSpPr>
            <p:cNvPr id="25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9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998032" y="1527175"/>
            <a:ext cx="21291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лекции: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3111351"/>
            <a:ext cx="6624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Технология удаления газов в деаэраторах.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95458" y="3789040"/>
            <a:ext cx="76250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Технология удаление свободной углекислоты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декарбонизаторах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196340" y="2391271"/>
            <a:ext cx="43837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Основные положения.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12322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7582" y="199117"/>
            <a:ext cx="8951881" cy="655272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793369" y="439580"/>
            <a:ext cx="3687099" cy="49244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indent="288925" algn="ctr"/>
            <a:r>
              <a:rPr lang="ru-RU" sz="2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положения</a:t>
            </a:r>
            <a:endParaRPr kumimoji="0" lang="kk-KZ" altLang="ru-RU" sz="26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7038" y="1154037"/>
            <a:ext cx="8712968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60000" algn="just"/>
            <a:r>
              <a:rPr kumimoji="0" lang="kk-KZ" altLang="ru-RU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  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Удаление из воды растворенных газов — важная часть комплексного технологического процесса обработки воды, реализуемого на ТЭС и АЭС. Необходимость этого процесса вызвана стремлением уменьшить интенсивность коррозии вну­тренних поверхностей теплосилового оборудования под дей­ствием растворенных в теплоносителе агрессивных газов. </a:t>
            </a:r>
          </a:p>
          <a:p>
            <a:pPr indent="360000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эффективный способ удаления растворенных га­зов из воды — десорбция (термическая деаэрация). </a:t>
            </a:r>
          </a:p>
          <a:p>
            <a:pPr lvl="0" indent="3600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Деаэрацией (дегазацией)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воды называется процесс, имеющий целью удаление из нее растворенных агрессивных газов — кислорода и углекислоты.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0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Деаэрация     воды осуществляется термическим способом,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обескислороживание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химическим и десорбционным.</a:t>
            </a:r>
          </a:p>
          <a:p>
            <a:pPr lvl="0" indent="360000" algn="just" fontAlgn="base">
              <a:spcBef>
                <a:spcPct val="0"/>
              </a:spcBef>
              <a:spcAft>
                <a:spcPct val="0"/>
              </a:spcAft>
            </a:pP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08933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334478"/>
            <a:ext cx="5904656" cy="3542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67544" y="6011996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5.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Схема атмосферного деаэратора смешивающего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116632"/>
            <a:ext cx="621580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удаления газов в </a:t>
            </a:r>
            <a:r>
              <a:rPr lang="ru-RU" sz="26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деаэраторах</a:t>
            </a:r>
            <a:endParaRPr lang="ru-RU" sz="26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548680"/>
            <a:ext cx="8928992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Термическая деаэрация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основной способ удаления из воды растворенных газов, применяемый на ТЭС и АЭС. Это обусловлено тем, что данный способ органически входит в тепловую схему станции.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Деаэрация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универ­сальный способ удаления из воды любого газа, так как в дан­ном случае обеспечиваются все условия, необходимые для повышения эффекта дегазации.</a:t>
            </a:r>
          </a:p>
          <a:p>
            <a:pPr algn="just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9772" y="2636912"/>
            <a:ext cx="4032448" cy="3448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251520" y="6218728"/>
            <a:ext cx="853341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5.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Принципиальная схема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декарбонизатора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endParaRPr kumimoji="0" lang="kk-KZ" b="0" i="0" u="none" strike="noStrike" cap="none" normalizeH="0" baseline="0" dirty="0" smtClean="0">
              <a:ln>
                <a:noFill/>
              </a:ln>
              <a:solidFill>
                <a:schemeClr val="tx1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16632"/>
            <a:ext cx="87484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удаление свободной углекислоты в </a:t>
            </a:r>
            <a:r>
              <a:rPr lang="ru-RU" sz="2800" b="1" i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декарбонизаторах</a:t>
            </a:r>
            <a:r>
              <a:rPr lang="ru-RU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009184"/>
            <a:ext cx="885698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Удаление углекислоты производится в аппаратах, назы­ваемых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декарбонизаторами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сам процесс носит название декарбонизации.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Принципиаль­ная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декарбонизатора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пленочного типа изображена на рис. 5.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916832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kk-KZ" sz="2400" dirty="0" smtClean="0"/>
              <a:t>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удаление растворенных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агрессивных газов — кислорода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углекислоты</a:t>
            </a: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677887"/>
            <a:ext cx="7416824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kk-KZ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Вопрос по </a:t>
            </a:r>
            <a:r>
              <a:rPr lang="kk-KZ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теме </a:t>
            </a:r>
            <a:r>
              <a:rPr lang="ru-RU" sz="24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Удаление газов из воды</a:t>
            </a:r>
            <a:endParaRPr lang="ru-RU" sz="24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39552" y="3192016"/>
            <a:ext cx="288032" cy="308992"/>
            <a:chOff x="2078" y="1680"/>
            <a:chExt cx="1615" cy="1615"/>
          </a:xfrm>
        </p:grpSpPr>
        <p:sp>
          <p:nvSpPr>
            <p:cNvPr id="5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9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1" name="Group 11"/>
          <p:cNvGrpSpPr>
            <a:grpSpLocks/>
          </p:cNvGrpSpPr>
          <p:nvPr/>
        </p:nvGrpSpPr>
        <p:grpSpPr bwMode="auto">
          <a:xfrm>
            <a:off x="539552" y="4056112"/>
            <a:ext cx="288032" cy="308992"/>
            <a:chOff x="2078" y="1680"/>
            <a:chExt cx="1615" cy="1615"/>
          </a:xfrm>
        </p:grpSpPr>
        <p:sp>
          <p:nvSpPr>
            <p:cNvPr id="12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8" name="Group 11"/>
          <p:cNvGrpSpPr>
            <a:grpSpLocks/>
          </p:cNvGrpSpPr>
          <p:nvPr/>
        </p:nvGrpSpPr>
        <p:grpSpPr bwMode="auto">
          <a:xfrm>
            <a:off x="539552" y="4941168"/>
            <a:ext cx="288032" cy="308992"/>
            <a:chOff x="2078" y="1680"/>
            <a:chExt cx="1615" cy="1615"/>
          </a:xfrm>
        </p:grpSpPr>
        <p:sp>
          <p:nvSpPr>
            <p:cNvPr id="19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3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988376" y="3111351"/>
            <a:ext cx="16445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k-KZ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Деаэрация.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971600" y="3933056"/>
            <a:ext cx="25622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k-KZ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Декарбонизация.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043608" y="4869160"/>
            <a:ext cx="22356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k-KZ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Электродиализ.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141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08720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600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Деаэрацией (дегазацией)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воды называется процесс, имеющий целью удаление из нее растворенных агрессивных газов — кислорода и углекислоты. </a:t>
            </a:r>
          </a:p>
        </p:txBody>
      </p:sp>
    </p:spTree>
    <p:extLst>
      <p:ext uri="{BB962C8B-B14F-4D97-AF65-F5344CB8AC3E}">
        <p14:creationId xmlns:p14="http://schemas.microsoft.com/office/powerpoint/2010/main" xmlns="" val="142839041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3529" y="314073"/>
            <a:ext cx="8496943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6</a:t>
            </a:r>
            <a:r>
              <a:rPr lang="ru-RU" sz="28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Обработка охлаждающей и циркуляционной воды</a:t>
            </a:r>
            <a:endParaRPr kumimoji="0" lang="kk-KZ" sz="2800" b="0" i="1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585744" y="2471936"/>
            <a:ext cx="288032" cy="308992"/>
            <a:chOff x="2078" y="1680"/>
            <a:chExt cx="1615" cy="1615"/>
          </a:xfrm>
        </p:grpSpPr>
        <p:sp>
          <p:nvSpPr>
            <p:cNvPr id="11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7" name="Group 11"/>
          <p:cNvGrpSpPr>
            <a:grpSpLocks/>
          </p:cNvGrpSpPr>
          <p:nvPr/>
        </p:nvGrpSpPr>
        <p:grpSpPr bwMode="auto">
          <a:xfrm>
            <a:off x="599636" y="3408040"/>
            <a:ext cx="288032" cy="308992"/>
            <a:chOff x="2078" y="1680"/>
            <a:chExt cx="1615" cy="1615"/>
          </a:xfrm>
        </p:grpSpPr>
        <p:sp>
          <p:nvSpPr>
            <p:cNvPr id="18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2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24" name="Group 11"/>
          <p:cNvGrpSpPr>
            <a:grpSpLocks/>
          </p:cNvGrpSpPr>
          <p:nvPr/>
        </p:nvGrpSpPr>
        <p:grpSpPr bwMode="auto">
          <a:xfrm>
            <a:off x="611560" y="4344144"/>
            <a:ext cx="288032" cy="308992"/>
            <a:chOff x="2078" y="1680"/>
            <a:chExt cx="1615" cy="1615"/>
          </a:xfrm>
        </p:grpSpPr>
        <p:sp>
          <p:nvSpPr>
            <p:cNvPr id="25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9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998032" y="1527175"/>
            <a:ext cx="21291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лекции: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3246075"/>
            <a:ext cx="6624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Предотвращение образования минеральных отложении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95458" y="4182179"/>
            <a:ext cx="76250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Предотвращение биологических обрастаний систем охлаждения и циркуляции.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196340" y="2391271"/>
            <a:ext cx="59679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Образование и характер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отложений.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220164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7583" y="1052736"/>
            <a:ext cx="8951881" cy="569910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3" name="Прямоугольник 2"/>
          <p:cNvSpPr/>
          <p:nvPr/>
        </p:nvSpPr>
        <p:spPr>
          <a:xfrm>
            <a:off x="1043608" y="331859"/>
            <a:ext cx="7344816" cy="49244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и характер отложений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51520" y="1477230"/>
            <a:ext cx="8620462" cy="449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88925"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Отложения на поверхностях нагрева бывают весьма разнообразными по химическому составу, структуре, плотности и коэффициенту теплопроводности.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Химический состав накипей, образующихся ,в паровых котлах, весьма разнообразен. Однако они могут быть разделены на следующие четыре группы: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Щелочноземельные накипи, состоящие в основном из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соединений кальция и магния.</a:t>
            </a:r>
          </a:p>
          <a:p>
            <a:pPr lvl="0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Железоокисные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накипи, состоящие из соединений железа.</a:t>
            </a:r>
          </a:p>
          <a:p>
            <a:pPr lvl="0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Медные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накипи, содержащие значительную долю меди.</a:t>
            </a:r>
          </a:p>
          <a:p>
            <a:pPr lvl="0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Силикатные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накипи, имеющие различный состав.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Наряду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двуокисью кремния (30—50%) в состав силикатных накипей могут входить также алюминии, железо и натрий.</a:t>
            </a:r>
          </a:p>
        </p:txBody>
      </p:sp>
    </p:spTree>
    <p:extLst>
      <p:ext uri="{BB962C8B-B14F-4D97-AF65-F5344CB8AC3E}">
        <p14:creationId xmlns:p14="http://schemas.microsoft.com/office/powerpoint/2010/main" xmlns="" val="310513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7582" y="1196751"/>
            <a:ext cx="8951881" cy="5472609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55577" y="88176"/>
            <a:ext cx="7900134" cy="892552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algn="ctr"/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Предотвращение образования минеральных отложении</a:t>
            </a:r>
            <a:endParaRPr kumimoji="0" lang="kk-KZ" altLang="ru-RU" sz="26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8747" y="1208985"/>
            <a:ext cx="2248825" cy="1015999"/>
          </a:xfrm>
          <a:prstGeom prst="roundRect">
            <a:avLst>
              <a:gd name="adj" fmla="val 10000"/>
            </a:avLst>
          </a:prstGeom>
          <a:solidFill>
            <a:srgbClr val="92D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5" name="Группа 4"/>
          <p:cNvGrpSpPr/>
          <p:nvPr/>
        </p:nvGrpSpPr>
        <p:grpSpPr>
          <a:xfrm>
            <a:off x="2843808" y="1388422"/>
            <a:ext cx="476750" cy="557708"/>
            <a:chOff x="2485415" y="1961281"/>
            <a:chExt cx="476750" cy="557708"/>
          </a:xfrm>
          <a:solidFill>
            <a:srgbClr val="FF0000"/>
          </a:solidFill>
        </p:grpSpPr>
        <p:sp>
          <p:nvSpPr>
            <p:cNvPr id="15" name="Стрелка вправо 14"/>
            <p:cNvSpPr/>
            <p:nvPr/>
          </p:nvSpPr>
          <p:spPr>
            <a:xfrm>
              <a:off x="2485415" y="1961281"/>
              <a:ext cx="476750" cy="557708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трелка вправо 6"/>
            <p:cNvSpPr/>
            <p:nvPr/>
          </p:nvSpPr>
          <p:spPr>
            <a:xfrm>
              <a:off x="2485415" y="2072823"/>
              <a:ext cx="333725" cy="33462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300" kern="120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Скругленный прямоугольник 12"/>
          <p:cNvSpPr/>
          <p:nvPr/>
        </p:nvSpPr>
        <p:spPr>
          <a:xfrm>
            <a:off x="3447587" y="1208986"/>
            <a:ext cx="2248825" cy="960030"/>
          </a:xfrm>
          <a:prstGeom prst="roundRect">
            <a:avLst>
              <a:gd name="adj" fmla="val 10000"/>
            </a:avLst>
          </a:prstGeom>
          <a:solidFill>
            <a:srgbClr val="0070C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7" name="Группа 6"/>
          <p:cNvGrpSpPr/>
          <p:nvPr/>
        </p:nvGrpSpPr>
        <p:grpSpPr>
          <a:xfrm>
            <a:off x="5868144" y="1360888"/>
            <a:ext cx="476750" cy="557708"/>
            <a:chOff x="5633771" y="1961281"/>
            <a:chExt cx="476750" cy="557708"/>
          </a:xfrm>
          <a:solidFill>
            <a:srgbClr val="FF0000"/>
          </a:solidFill>
        </p:grpSpPr>
        <p:sp>
          <p:nvSpPr>
            <p:cNvPr id="11" name="Стрелка вправо 10"/>
            <p:cNvSpPr/>
            <p:nvPr/>
          </p:nvSpPr>
          <p:spPr>
            <a:xfrm>
              <a:off x="5633771" y="1961281"/>
              <a:ext cx="476750" cy="557708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трелка вправо 10"/>
            <p:cNvSpPr/>
            <p:nvPr/>
          </p:nvSpPr>
          <p:spPr>
            <a:xfrm>
              <a:off x="5633771" y="2072823"/>
              <a:ext cx="333725" cy="33462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300" kern="1200"/>
            </a:p>
          </p:txBody>
        </p:sp>
      </p:grpSp>
      <p:sp>
        <p:nvSpPr>
          <p:cNvPr id="9" name="Скругленный прямоугольник 8"/>
          <p:cNvSpPr/>
          <p:nvPr/>
        </p:nvSpPr>
        <p:spPr>
          <a:xfrm>
            <a:off x="6406886" y="1196752"/>
            <a:ext cx="2557602" cy="956224"/>
          </a:xfrm>
          <a:prstGeom prst="roundRect">
            <a:avLst>
              <a:gd name="adj" fmla="val 10000"/>
            </a:avLst>
          </a:pr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ru-RU" sz="22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179512" y="2831446"/>
            <a:ext cx="8640452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88925"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0097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подкислении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добавляемую воду вводят обычно серную кислоту. При этом происходит разрушение иона НСО-, с образованием С0</a:t>
            </a:r>
            <a:r>
              <a:rPr lang="ru-RU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Обработка воды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известью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(ОН)</a:t>
            </a:r>
            <a:r>
              <a:rPr lang="ru-RU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также приводит к разрушению иона НС0</a:t>
            </a:r>
            <a:r>
              <a:rPr lang="ru-RU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отличие от подкисления, при котором разрушается лишь небольшая часть ионов НС0</a:t>
            </a:r>
            <a:r>
              <a:rPr lang="ru-RU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известкованием удаляются все бикарбонатные ионы и из всего потока воды.</a:t>
            </a:r>
          </a:p>
          <a:p>
            <a:pPr lvl="0" algn="just"/>
            <a:r>
              <a:rPr lang="ru-RU" sz="2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Фосфатирование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основано на том, что введенные в воду фосфаты лишают карбонат кальция его накипеобразующих свойств.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75365" y="1499964"/>
            <a:ext cx="186127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одкисление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91880" y="1499964"/>
            <a:ext cx="20961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звесткование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466650" y="1485945"/>
            <a:ext cx="239104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Фосфатирование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4297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 l="9231" t="7547" r="4615" b="3774"/>
          <a:stretch>
            <a:fillRect/>
          </a:stretch>
        </p:blipFill>
        <p:spPr bwMode="auto">
          <a:xfrm>
            <a:off x="251520" y="692696"/>
            <a:ext cx="417646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692696"/>
            <a:ext cx="446449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34875" y="5111718"/>
            <a:ext cx="5386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1.1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Схемы обращения воды на КЭС и ТЭЦ.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5520134"/>
            <a:ext cx="88924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1- водяной экономайзер; 2- парогенератор с пароперегревателем, 3-питательный насос, 4-деаэратор; 5- конденсатный насос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6-конденсатор турбины; 7-паровая турбина;8- водоподготовительная установка; 9-расширитель непрерывной продувки; 10-охладитель продувочной воды; 11-внешние потребители пара; 12-бак обратного конденсата; 13- насос обратоного конденсата; 14-генератор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1" y="1618324"/>
            <a:ext cx="8712968" cy="4907020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43608" y="186938"/>
            <a:ext cx="7488832" cy="954107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Предотвращение биологических обрастаний систем охлаждения и циркуляции</a:t>
            </a:r>
            <a:endParaRPr kumimoji="0" lang="ru-RU" altLang="ru-RU" sz="26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23528" y="1819557"/>
            <a:ext cx="8496943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88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Эффективным способом борьбы с биологическими обрастаниями конденсаторных трубок является обработка охлаждающей воды хлором, в присутствии которого микроорганизмы погибают. Хлорирование производится периодически. Продолжительность хлорирования прини­мается от 10 до 20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мин,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интервалы между подачами хлора в воду от 2 до 24 ч в зависимости от степени за­грязнения воды органическими веществами, видов раз­вивающихся в охлаждающей системе микроорганизмов и интенсивности их развития. Режим хлорирования обычно подбирается опытным путем.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электростанциях небольшой и средней мощности для хлорирования охлаждающей воды может применять­ся хлорная известь в виде раствора соответствующей концентрации. </a:t>
            </a:r>
            <a:endParaRPr kumimoji="0" lang="kk-KZ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507023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988840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арбонатная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жесткость воды уменьшается,   а   концентрация   в   ней   свободной   углекислоты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возрастает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677887"/>
            <a:ext cx="8424936" cy="86177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kk-KZ" sz="26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Вопрос по теме</a:t>
            </a:r>
            <a:r>
              <a:rPr lang="ru-RU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Обработка охлаждающей и циркуляционной воды</a:t>
            </a:r>
            <a:endParaRPr lang="kk-KZ" sz="2400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39552" y="3531096"/>
            <a:ext cx="288032" cy="308992"/>
            <a:chOff x="2078" y="1680"/>
            <a:chExt cx="1615" cy="1615"/>
          </a:xfrm>
        </p:grpSpPr>
        <p:sp>
          <p:nvSpPr>
            <p:cNvPr id="5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9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1" name="Group 11"/>
          <p:cNvGrpSpPr>
            <a:grpSpLocks/>
          </p:cNvGrpSpPr>
          <p:nvPr/>
        </p:nvGrpSpPr>
        <p:grpSpPr bwMode="auto">
          <a:xfrm>
            <a:off x="539552" y="4416152"/>
            <a:ext cx="288032" cy="308992"/>
            <a:chOff x="2078" y="1680"/>
            <a:chExt cx="1615" cy="1615"/>
          </a:xfrm>
        </p:grpSpPr>
        <p:sp>
          <p:nvSpPr>
            <p:cNvPr id="12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8" name="Group 11"/>
          <p:cNvGrpSpPr>
            <a:grpSpLocks/>
          </p:cNvGrpSpPr>
          <p:nvPr/>
        </p:nvGrpSpPr>
        <p:grpSpPr bwMode="auto">
          <a:xfrm>
            <a:off x="539552" y="5280248"/>
            <a:ext cx="288032" cy="308992"/>
            <a:chOff x="2078" y="1680"/>
            <a:chExt cx="1615" cy="1615"/>
          </a:xfrm>
        </p:grpSpPr>
        <p:sp>
          <p:nvSpPr>
            <p:cNvPr id="19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3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1014906" y="5199583"/>
            <a:ext cx="25630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Фосфатирование.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043608" y="3429000"/>
            <a:ext cx="19936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Подкисление.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043608" y="4293096"/>
            <a:ext cx="2274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Известкование.</a:t>
            </a:r>
            <a:r>
              <a:rPr lang="kk-K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036459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548680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Известкованием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удаляются все бикарбонатные ионы и из всего потока воды.</a:t>
            </a:r>
          </a:p>
        </p:txBody>
      </p:sp>
    </p:spTree>
    <p:extLst>
      <p:ext uri="{BB962C8B-B14F-4D97-AF65-F5344CB8AC3E}">
        <p14:creationId xmlns:p14="http://schemas.microsoft.com/office/powerpoint/2010/main" xmlns="" val="292078307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3529" y="529516"/>
            <a:ext cx="8496943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28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2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Термическое обессоливание воды</a:t>
            </a:r>
            <a:endParaRPr kumimoji="0" lang="kk-KZ" sz="2800" b="0" i="1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585744" y="2471936"/>
            <a:ext cx="288032" cy="308992"/>
            <a:chOff x="2078" y="1680"/>
            <a:chExt cx="1615" cy="1615"/>
          </a:xfrm>
        </p:grpSpPr>
        <p:sp>
          <p:nvSpPr>
            <p:cNvPr id="11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7" name="Group 11"/>
          <p:cNvGrpSpPr>
            <a:grpSpLocks/>
          </p:cNvGrpSpPr>
          <p:nvPr/>
        </p:nvGrpSpPr>
        <p:grpSpPr bwMode="auto">
          <a:xfrm>
            <a:off x="599636" y="3408040"/>
            <a:ext cx="288032" cy="308992"/>
            <a:chOff x="2078" y="1680"/>
            <a:chExt cx="1615" cy="1615"/>
          </a:xfrm>
        </p:grpSpPr>
        <p:sp>
          <p:nvSpPr>
            <p:cNvPr id="18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2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24" name="Group 11"/>
          <p:cNvGrpSpPr>
            <a:grpSpLocks/>
          </p:cNvGrpSpPr>
          <p:nvPr/>
        </p:nvGrpSpPr>
        <p:grpSpPr bwMode="auto">
          <a:xfrm>
            <a:off x="611560" y="4344144"/>
            <a:ext cx="288032" cy="308992"/>
            <a:chOff x="2078" y="1680"/>
            <a:chExt cx="1615" cy="1615"/>
          </a:xfrm>
        </p:grpSpPr>
        <p:sp>
          <p:nvSpPr>
            <p:cNvPr id="25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9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998032" y="1527175"/>
            <a:ext cx="21291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лекции: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2309971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Включение испарителей в тепловую схему электростанций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1" name="Group 11"/>
          <p:cNvGrpSpPr>
            <a:grpSpLocks/>
          </p:cNvGrpSpPr>
          <p:nvPr/>
        </p:nvGrpSpPr>
        <p:grpSpPr bwMode="auto">
          <a:xfrm>
            <a:off x="611560" y="5208240"/>
            <a:ext cx="288032" cy="308992"/>
            <a:chOff x="2078" y="1680"/>
            <a:chExt cx="1615" cy="1615"/>
          </a:xfrm>
        </p:grpSpPr>
        <p:sp>
          <p:nvSpPr>
            <p:cNvPr id="32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36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259632" y="5118283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Схемы испарительных и паропреобразовательных установок.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4263479"/>
            <a:ext cx="7272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Конструкции испарителей и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паропреобразователей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59632" y="3284984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Термическое обессолившие в испарителях кипящего типа и аппаратах мгновенного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вскипания.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974927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7583" y="1268759"/>
            <a:ext cx="8951881" cy="5483085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3" name="Прямоугольник 2"/>
          <p:cNvSpPr/>
          <p:nvPr/>
        </p:nvSpPr>
        <p:spPr>
          <a:xfrm>
            <a:off x="675091" y="188640"/>
            <a:ext cx="7776864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r>
              <a:rPr lang="ru-RU" sz="24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испарителей в тепловую схему электростанций</a:t>
            </a:r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 flipH="1">
            <a:off x="251520" y="1609631"/>
            <a:ext cx="8496944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6000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количества последовательно включенных корпусов различают одно-, двух- или многоступенчатые испарительные установки. Применение одноступенчатых установок экономически менее целесообразно, так как в них на 1 т греющего пара можно получить лишь 0,85— 0,95 т дистиллята. В многоступенчатой установке вторичный пар каждой ступени используется в качестве греющего пара последующей ступени. С увеличением числа ступеней испарительной установки количество дистиллята, получаемого с 1 т первичного пара, составляет соответственно 1,4— 1,65, 3,0—3,2 и 3,5—3,7 т с двух-, четырех- и пятикорпусной установок.</a:t>
            </a:r>
          </a:p>
        </p:txBody>
      </p:sp>
    </p:spTree>
    <p:extLst>
      <p:ext uri="{BB962C8B-B14F-4D97-AF65-F5344CB8AC3E}">
        <p14:creationId xmlns:p14="http://schemas.microsoft.com/office/powerpoint/2010/main" xmlns="" val="425289625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4448" y="2132856"/>
            <a:ext cx="423377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395536" y="5233337"/>
            <a:ext cx="842493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7.1. Схема включения однокорпусного испарителя.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1— подвод первичною пара; 2— отвод вторичного пара; 3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корпус испарителя; 4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нагревательная система; 5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поверхностный пароохладитель; 6 — конденсатоотводчик; 7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сборник ди­стиллята; 8 — насос для перекачки дистиллята; 9 — питательный насос испа­рителя; 10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регулятор уровня; 11— подвод охлаждающей воды; 12— отвод охлаждающей воды; 13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продувка.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51520" y="44624"/>
            <a:ext cx="8712968" cy="892552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88925"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Термическое обессолившие в испарителях кипящего типа и аппаратах мгновенного </a:t>
            </a:r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вскипания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075383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052736"/>
            <a:ext cx="87129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Греющий пар, подводимый в нагревательную си­стему испарителя, называется первичным, а обра­зующийся в нем — вторичным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рисунке 7.1 показана схема включения однокорпусного испарителя.</a:t>
            </a:r>
          </a:p>
          <a:p>
            <a:pPr indent="360000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537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4624"/>
            <a:ext cx="903649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рисунке 7.2. изображена принципиальная    схема    шести ступенчатой испарительной установки с последовательным питанием корпусов, работающая на отборном паре турбины.</a:t>
            </a:r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52620"/>
            <a:ext cx="5905919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3528" y="5129316"/>
            <a:ext cx="849694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7.2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Принципиальная    схема    шести ступенчатой испарительной установки.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— турбина;  2-деаэратор нижнего давления;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—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подогрева­тель химически обработанной поды; 4 — конденсатор; 5-10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испарители; 10-15 - подогреватели,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— расширительный бак; 17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охладитель продувки; 18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деаэратор питательной воды парогенераторов.</a:t>
            </a:r>
          </a:p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191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1" y="980728"/>
            <a:ext cx="8640960" cy="5544616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3" name="Прямоугольник 2"/>
          <p:cNvSpPr/>
          <p:nvPr/>
        </p:nvSpPr>
        <p:spPr>
          <a:xfrm>
            <a:off x="993062" y="260648"/>
            <a:ext cx="7539377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r>
              <a:rPr lang="ru-RU" sz="24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Конструкции испарителей и </a:t>
            </a:r>
            <a:r>
              <a:rPr lang="ru-RU" sz="2400" b="1" i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паропреобразователей</a:t>
            </a:r>
            <a:endParaRPr lang="kk-KZ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51520" y="933688"/>
            <a:ext cx="8496945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88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Нагревательная система испарителей н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паропреоб­разователей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обычно выполняется из труб. Испарители, в которых греющий пар проходит внутри труб, а испа­ряемая вода омывает эти трубы снаружи, называются паротрубными. Испарители же, в которых греющий пар проходит   внутри   труб, называются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водотрубными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564904"/>
            <a:ext cx="3914198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45205" y="5993214"/>
            <a:ext cx="747121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89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Рисунок  7.3.  Горизонтальный  паротрубный секционный  испаритель.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287399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5324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Водотрубный испаритель, изображенный на рис. 7.4</a:t>
            </a:r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4707" y="764703"/>
            <a:ext cx="4250215" cy="4970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5734997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7.4. Вертикальный водотрубный испаритель с одноступенчатой промывкой пара. </a:t>
            </a:r>
          </a:p>
        </p:txBody>
      </p:sp>
    </p:spTree>
    <p:extLst>
      <p:ext uri="{BB962C8B-B14F-4D97-AF65-F5344CB8AC3E}">
        <p14:creationId xmlns:p14="http://schemas.microsoft.com/office/powerpoint/2010/main" xmlns="" val="41181202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88640"/>
            <a:ext cx="76328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Схемы испарительных и паропреобразовательных установок</a:t>
            </a:r>
            <a:endParaRPr lang="ru-RU" sz="26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1" y="980728"/>
            <a:ext cx="8640960" cy="5544616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5" name="Прямоугольник 4"/>
          <p:cNvSpPr/>
          <p:nvPr/>
        </p:nvSpPr>
        <p:spPr>
          <a:xfrm>
            <a:off x="395536" y="1052736"/>
            <a:ext cx="828092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Подготовку питательной воды для испарителей можно осущест­влять по одной из следующих схем:</a:t>
            </a:r>
          </a:p>
          <a:p>
            <a:pPr indent="360000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	Схема двухступенчатого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катионирования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предварительным известкованием и коагуляцией, по без магнезиального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обескремнивания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позволяет получить воду с остаточной жесткостью до 5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мкг-</a:t>
            </a:r>
            <a:r>
              <a:rPr 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экв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/кг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щелочностью около 0,8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мг-</a:t>
            </a:r>
            <a:r>
              <a:rPr 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экв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/кг.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000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	Схема последовательного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катионирования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«голодной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регенерацией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Н-катионита позволяет получить умягченную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воду примерно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такого же качества, как и предыдущая схема.</a:t>
            </a:r>
          </a:p>
          <a:p>
            <a:pPr indent="360000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	Обработка воды по схеме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ионирования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основана на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последовательном пропускании исходной воды через фильтр с анионитом, содержащим обменный ион хлора, а затем через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фильтр с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-катионитом.</a:t>
            </a:r>
          </a:p>
        </p:txBody>
      </p:sp>
    </p:spTree>
    <p:extLst>
      <p:ext uri="{BB962C8B-B14F-4D97-AF65-F5344CB8AC3E}">
        <p14:creationId xmlns:p14="http://schemas.microsoft.com/office/powerpoint/2010/main" xmlns="" val="2290785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251520" y="365756"/>
            <a:ext cx="8352927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загрязнения и методы обработки воды </a:t>
            </a:r>
            <a:endParaRPr lang="ru-RU" sz="2400" b="1" i="1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ТЭС и </a:t>
            </a:r>
            <a:r>
              <a:rPr 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АЭС</a:t>
            </a:r>
            <a:endParaRPr kumimoji="0" lang="kk-KZ" sz="24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07504" y="1484784"/>
            <a:ext cx="8856984" cy="5256583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51520" y="1599758"/>
            <a:ext cx="8496944" cy="449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0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Существуют несколько источников загрязнений теплоносителя в пароводяных трактах ТЭС и АЭС: 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примеси добавочной воды, вводимой в цикл для покрытия внутренних и внешних потерь пара и конденсата; 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присосы в конденсат пара охлаждающей воды в конденсаторах или сетевой воды в теплообменниках;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примеси загрязненного конденсата, возвращаемого от внешних потребителей пара на ТЭЦ; 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примеси, искусственно вводимые в пароводяной тракт для коррекции водного режима (фосфаты, гидразин, аммиак, другие разнообразные добавки); 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продукты коррозии конструкционных материалов, переходящие в теплоноситель. 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53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-99392"/>
            <a:ext cx="878497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Наиболее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рациональным и экономичным методом глубокого умягчения морской воды является термохимический метод с приме­нением предварительного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известкования (рисунок 7.5).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980728"/>
            <a:ext cx="3528392" cy="3825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4721076"/>
            <a:ext cx="892899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7.5.  Схема   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термоумягчителя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подвод известкованной мор­ской воды; 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—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распыливающее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водяное сопло; .3 —наконечник сопла; 4 — подвод пара; 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—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кольцевой коллектор пара; 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—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конденсатор; 7 —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барботажная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даровая труба;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—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отвод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термоумягченной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воды;  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дроссель­ный вентиль; 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дырчатый лист; 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верхний конус; 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—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опускная труба; 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13- 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камера для сбора шлама из трубы; 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конус-диффузор; 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ниж­ний корпус для сбора шлама; 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лаз; 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—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успокоительная труба; 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—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водоуказательне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стекло; 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отбор импульса на сниженный указатель уровня; 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—отбор проб на указатель уровня; 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—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продувка из ниж­него конуса; 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—продувка из камеры для сбора шлама; </a:t>
            </a:r>
            <a:r>
              <a:rPr lang="ru-RU" sz="1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—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удаление неконденсирующихся </a:t>
            </a:r>
          </a:p>
        </p:txBody>
      </p:sp>
    </p:spTree>
    <p:extLst>
      <p:ext uri="{BB962C8B-B14F-4D97-AF65-F5344CB8AC3E}">
        <p14:creationId xmlns:p14="http://schemas.microsoft.com/office/powerpoint/2010/main" xmlns="" val="425992279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988840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тонн дистиллята можно получить из 1 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греющего пара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применяя одноступенчатых установок</a:t>
            </a: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39552" y="3531096"/>
            <a:ext cx="288032" cy="308992"/>
            <a:chOff x="2078" y="1680"/>
            <a:chExt cx="1615" cy="1615"/>
          </a:xfrm>
        </p:grpSpPr>
        <p:sp>
          <p:nvSpPr>
            <p:cNvPr id="5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9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1" name="Group 11"/>
          <p:cNvGrpSpPr>
            <a:grpSpLocks/>
          </p:cNvGrpSpPr>
          <p:nvPr/>
        </p:nvGrpSpPr>
        <p:grpSpPr bwMode="auto">
          <a:xfrm>
            <a:off x="539552" y="4416152"/>
            <a:ext cx="288032" cy="308992"/>
            <a:chOff x="2078" y="1680"/>
            <a:chExt cx="1615" cy="1615"/>
          </a:xfrm>
        </p:grpSpPr>
        <p:sp>
          <p:nvSpPr>
            <p:cNvPr id="12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8" name="Group 11"/>
          <p:cNvGrpSpPr>
            <a:grpSpLocks/>
          </p:cNvGrpSpPr>
          <p:nvPr/>
        </p:nvGrpSpPr>
        <p:grpSpPr bwMode="auto">
          <a:xfrm>
            <a:off x="539552" y="5280248"/>
            <a:ext cx="288032" cy="308992"/>
            <a:chOff x="2078" y="1680"/>
            <a:chExt cx="1615" cy="1615"/>
          </a:xfrm>
        </p:grpSpPr>
        <p:sp>
          <p:nvSpPr>
            <p:cNvPr id="19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3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975897" y="3429000"/>
            <a:ext cx="16298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0,85-0,95 </a:t>
            </a:r>
            <a:r>
              <a:rPr lang="kk-KZ" alt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т.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971600" y="4335487"/>
            <a:ext cx="2613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1,4-1,65т, </a:t>
            </a:r>
            <a:r>
              <a:rPr lang="kk-KZ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3,0-3,2 </a:t>
            </a:r>
            <a:r>
              <a:rPr lang="kk-K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т.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106763" y="5127575"/>
            <a:ext cx="13990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k-KZ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3,5-3,7 </a:t>
            </a:r>
            <a:r>
              <a:rPr lang="kk-K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т.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15516" y="650884"/>
            <a:ext cx="8568952" cy="49244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kk-KZ" sz="26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Вопрос по теме</a:t>
            </a:r>
            <a:r>
              <a:rPr lang="ru-RU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Термическое обессоливание </a:t>
            </a:r>
            <a:r>
              <a:rPr lang="ru-RU" sz="24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воды</a:t>
            </a:r>
            <a:endParaRPr lang="kk-KZ" sz="2400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37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836712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одноступенчатых установок экономически менее целесообразно, так как в них на 1 т греющего пара можно получить лишь 0,85— 0,95 т дистиллята.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26675789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23529" y="314073"/>
            <a:ext cx="8496943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28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2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Стоки    электростанций    и    технологии    их обезвреживания</a:t>
            </a:r>
            <a:endParaRPr kumimoji="0" lang="kk-KZ" sz="2800" b="0" i="1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585744" y="2276872"/>
            <a:ext cx="288032" cy="308992"/>
            <a:chOff x="2078" y="1680"/>
            <a:chExt cx="1615" cy="1615"/>
          </a:xfrm>
        </p:grpSpPr>
        <p:sp>
          <p:nvSpPr>
            <p:cNvPr id="11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7" name="Group 11"/>
          <p:cNvGrpSpPr>
            <a:grpSpLocks/>
          </p:cNvGrpSpPr>
          <p:nvPr/>
        </p:nvGrpSpPr>
        <p:grpSpPr bwMode="auto">
          <a:xfrm>
            <a:off x="599636" y="3140968"/>
            <a:ext cx="288032" cy="308992"/>
            <a:chOff x="2078" y="1680"/>
            <a:chExt cx="1615" cy="1615"/>
          </a:xfrm>
        </p:grpSpPr>
        <p:sp>
          <p:nvSpPr>
            <p:cNvPr id="18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2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24" name="Group 11"/>
          <p:cNvGrpSpPr>
            <a:grpSpLocks/>
          </p:cNvGrpSpPr>
          <p:nvPr/>
        </p:nvGrpSpPr>
        <p:grpSpPr bwMode="auto">
          <a:xfrm>
            <a:off x="611560" y="4026024"/>
            <a:ext cx="288032" cy="308992"/>
            <a:chOff x="2078" y="1680"/>
            <a:chExt cx="1615" cy="1615"/>
          </a:xfrm>
        </p:grpSpPr>
        <p:sp>
          <p:nvSpPr>
            <p:cNvPr id="25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9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998032" y="1527175"/>
            <a:ext cx="21291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лекции: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1" name="Group 11"/>
          <p:cNvGrpSpPr>
            <a:grpSpLocks/>
          </p:cNvGrpSpPr>
          <p:nvPr/>
        </p:nvGrpSpPr>
        <p:grpSpPr bwMode="auto">
          <a:xfrm>
            <a:off x="611560" y="4818112"/>
            <a:ext cx="288032" cy="308992"/>
            <a:chOff x="2078" y="1680"/>
            <a:chExt cx="1615" cy="1615"/>
          </a:xfrm>
        </p:grpSpPr>
        <p:sp>
          <p:nvSpPr>
            <p:cNvPr id="32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36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1209674" y="2132856"/>
            <a:ext cx="74667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Водоподготовка и ее влияние на окружающую среду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209674" y="4695527"/>
            <a:ext cx="72507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Сточные воды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водоподготовителъных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 установок.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209675" y="3903439"/>
            <a:ext cx="63039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Стоки, загрязненные нефтепродуктами.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179158" y="3035316"/>
            <a:ext cx="49050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Сточные воды систем охлаждения.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870878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755576" y="173253"/>
            <a:ext cx="7905878" cy="4924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2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Водоподготовка и ее влияние на окружающую среду</a:t>
            </a:r>
            <a:endParaRPr kumimoji="0" lang="kk-KZ" sz="26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609" y="908720"/>
            <a:ext cx="8951881" cy="569910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79512" y="1045180"/>
            <a:ext cx="880597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88000" algn="just" fontAlgn="base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Эксплуатация      современных      тепловых      электрических станций   сопряжена   с   появлением   ряда   жидких   отходов   — сточных вод. К ним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относятся:</a:t>
            </a: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571500" algn="l"/>
              </a:tabLst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воды после охлаждения различных аппаратов—конденсаторов турбин, масло- и воздухоохладителей, движущихся механизмов и пр.;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571500" algn="l"/>
              </a:tabLst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сбросные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воды из систем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гидрозо­лоудаления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(ГЗУ); 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571500" algn="l"/>
              </a:tabLst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отработавшие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растворы   после  химических очисток   теплосилового   оборудования   или   его   консервации;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571500" algn="l"/>
              </a:tabLst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регенерационные  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   шламовые    воды    от   водоочистительных установок;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нефтезагрязненные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стоки;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571500" algn="l"/>
              </a:tabLst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растворы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возникающие при обмывках наружных поверхностей нагрева главным образом воз­духоподогревателей  и  водяных экономайзеров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котлоагрегатов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работающих на сернистом мазуте. </a:t>
            </a:r>
            <a:endParaRPr kumimoji="0" lang="kk-KZ" sz="2200" b="0" i="0" u="none" strike="noStrike" cap="none" normalizeH="0" baseline="0" dirty="0" smtClean="0">
              <a:ln>
                <a:noFill/>
              </a:ln>
              <a:solidFill>
                <a:schemeClr val="tx1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1079612" y="173252"/>
            <a:ext cx="7128792" cy="4924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2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Сточные воды систем охлаждения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6059" y="908270"/>
            <a:ext cx="8951881" cy="5699108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7504" y="1038795"/>
            <a:ext cx="8800466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88000" algn="just" fontAlgn="base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вод, образующихся после охлаждения аппаратуры, определяется в основном количеством отработавшего пара, поступающего в конденсаторы турбин. Следовательно, больше всего этих вод на конденсационных ТЭС и АЭС, где часовое количество воды, охлаждающей конденсаторы турбин,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т/ч, может быть найдено по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формуле</a:t>
            </a:r>
            <a:r>
              <a:rPr lang="kk-KZ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88000" algn="just" fontAlgn="base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endParaRPr kumimoji="0" lang="kk-KZ" sz="2200" b="0" i="0" u="none" strike="noStrike" cap="none" normalizeH="0" baseline="0" dirty="0" smtClean="0">
              <a:ln>
                <a:noFill/>
              </a:ln>
              <a:solidFill>
                <a:schemeClr val="tx1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54599629"/>
              </p:ext>
            </p:extLst>
          </p:nvPr>
        </p:nvGraphicFramePr>
        <p:xfrm>
          <a:off x="3635896" y="3356992"/>
          <a:ext cx="1224643" cy="428625"/>
        </p:xfrm>
        <a:graphic>
          <a:graphicData uri="http://schemas.openxmlformats.org/presentationml/2006/ole">
            <p:oleObj spid="_x0000_s95315" r:id="rId3" imgW="571252" imgH="203112" progId="">
              <p:embed/>
            </p:oleObj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755576" y="4029165"/>
            <a:ext cx="81523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мощность станции, МВт,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коэффициент, значение которого находится для ТЭС в интервале 100—150, а для   АЭС   150—200. </a:t>
            </a:r>
          </a:p>
        </p:txBody>
      </p:sp>
    </p:spTree>
    <p:extLst>
      <p:ext uri="{BB962C8B-B14F-4D97-AF65-F5344CB8AC3E}">
        <p14:creationId xmlns:p14="http://schemas.microsoft.com/office/powerpoint/2010/main" xmlns="" val="56120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1079612" y="173251"/>
            <a:ext cx="7128792" cy="4924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2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Стоки, загрязненные </a:t>
            </a:r>
            <a:r>
              <a:rPr lang="ru-RU" sz="26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нефтепродуктами</a:t>
            </a:r>
            <a:endParaRPr kumimoji="0" lang="kk-KZ" sz="2600" b="1" i="1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609" y="692696"/>
            <a:ext cx="8951881" cy="6093295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68067" y="922650"/>
            <a:ext cx="8724413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60000"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Загрязнение воды нефтепродуктами на ТЭС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эксплуатации и  ремонте  мазутного хозяйства; 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счет утечек трансформаторного и турбинного масел из маслосистем турбин, генераторов и возбудителей;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потерь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масла при ремонте обору­дования;  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аварийного 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упуска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и  розлива   масла   и   мазута; 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утечках  из  систем   охлаждения  подшипников  различных  вра­щающихся механизмов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Сооружения для очистки сточных вод от нефтепродуктов  в  настоящее время  имеются  на  многих  ТЭС; однако    на    большинстве    электростанций    внутрицеховая     и внутриплощадочная     канализация     остаются     совмещенными, поэтому    все    потоки    поступают    в    промышленно-дождевую канализацию и без очистки сбрасываются в водоемы.</a:t>
            </a:r>
          </a:p>
          <a:p>
            <a:pPr lvl="0" indent="360000" algn="just" fontAlgn="base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endParaRPr kumimoji="0" lang="kk-KZ" sz="2200" b="0" i="0" u="none" strike="noStrike" cap="none" normalizeH="0" baseline="0" dirty="0" smtClean="0">
              <a:ln>
                <a:noFill/>
              </a:ln>
              <a:solidFill>
                <a:schemeClr val="tx1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120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827584" y="44624"/>
            <a:ext cx="7524836" cy="4924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2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Сточные воды </a:t>
            </a:r>
            <a:r>
              <a:rPr lang="ru-RU" sz="2600" b="1" i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водоподготовителъных</a:t>
            </a:r>
            <a:r>
              <a:rPr lang="ru-RU" sz="2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установок</a:t>
            </a:r>
            <a:endParaRPr kumimoji="0" lang="kk-KZ" sz="2600" b="1" i="1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609" y="620688"/>
            <a:ext cx="8951881" cy="6120680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41530" y="637520"/>
            <a:ext cx="8643960" cy="537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48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48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48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48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48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48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48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48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48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/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сточных вод ВПУ и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энергообъектов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вода после прямоточного охлаждения,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имический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</a:t>
            </a:r>
            <a:b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меняется, повышается температура,	может быть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использована наравне с исходной везде, где не играет роль повышенная температура или она желательна (на ВПУ);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продувочная	вода	циркуляционных систем. Содержание растворенных веществ повышается на 10—50%, содержание свободной </a:t>
            </a:r>
            <a:r>
              <a:rPr lang="kk-KZ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</a:t>
            </a:r>
            <a:r>
              <a:rPr lang="kk-KZ" sz="19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устойчиво снижается до 3—8 мг/л, температура на 5—10°С.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сбросные воды основного корпуса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энергообъекта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химический состав примесей практически не меняется по сравнению с исходной, температура несколько выше.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сбросные воды мазутных хозяйств, количество невелико, температура выше исходной, возможны залповые попадания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мазутахимический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 практически не меняется.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обмывочные воды котлов и РВП. В связи с повышением содержания растворенных (кислых или щелочных) примесей повторное использование невозможно.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110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84615" y="116632"/>
            <a:ext cx="8951881" cy="6597353"/>
          </a:xfrm>
          <a:prstGeom prst="roundRect">
            <a:avLst>
              <a:gd name="adj" fmla="val 10000"/>
            </a:avLst>
          </a:prstGeom>
        </p:spPr>
        <p:style>
          <a:lnRef idx="1">
            <a:schemeClr val="dk1"/>
          </a:lnRef>
          <a:fillRef idx="1003">
            <a:schemeClr val="lt1"/>
          </a:fillRef>
          <a:effectRef idx="1">
            <a:schemeClr val="dk1"/>
          </a:effectRef>
          <a:fontRef idx="minor">
            <a:schemeClr val="dk1"/>
          </a:fontRef>
        </p:style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38575" y="714356"/>
            <a:ext cx="8643960" cy="535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48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48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48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48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48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48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48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48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48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воды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 ГЗУ после осветления на картах должны повторно    использоваться в системе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ГЗУ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сбросные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моющие растворы и отмывочные воды после химических промывок котлов и сбросные консервационные растворы.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сбросные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воды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предочисток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осветлителей и осветительных фильтров — содержат взвесь и могут после отстоя снова направляться на осветительные фильтры, а без отстоя — равномерно в осветлители.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бросные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растворы после 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катионитных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фильтров ВПУ производительностью больше 50 м</a:t>
            </a:r>
            <a:r>
              <a:rPr lang="ru-RU" sz="19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/ч должны быть использованы следующим образом: первые 30 % объема отработанного раствора, сбрасываются в канализационную систему ГЗУ и др. последующие 70 %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объема отработанного раствора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собираются и используются повторно для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предварительной регенерации следующего фильтра.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тмывочные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воды после регенерации Н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а-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катионитных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фильтров используются для взрыхления и предварительной</a:t>
            </a:r>
            <a:b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отмывки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отрегенерированного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-катионита.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kumimoji="0" lang="kk-KZ" alt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200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2247255"/>
            <a:ext cx="4923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где      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869811"/>
            <a:ext cx="8424936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/>
            <a:r>
              <a:rPr lang="kk-KZ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Вопрос по </a:t>
            </a:r>
            <a:r>
              <a:rPr lang="kk-KZ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теме </a:t>
            </a:r>
            <a:r>
              <a:rPr lang="ru-RU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Стоки    электростанций    и    технологии    их </a:t>
            </a:r>
            <a:r>
              <a:rPr lang="ru-RU" sz="24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обезвреживания</a:t>
            </a:r>
            <a:endParaRPr lang="kk-KZ" sz="2400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39552" y="3171056"/>
            <a:ext cx="288032" cy="308992"/>
            <a:chOff x="2078" y="1680"/>
            <a:chExt cx="1615" cy="1615"/>
          </a:xfrm>
        </p:grpSpPr>
        <p:sp>
          <p:nvSpPr>
            <p:cNvPr id="5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9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1" name="Group 11"/>
          <p:cNvGrpSpPr>
            <a:grpSpLocks/>
          </p:cNvGrpSpPr>
          <p:nvPr/>
        </p:nvGrpSpPr>
        <p:grpSpPr bwMode="auto">
          <a:xfrm>
            <a:off x="539552" y="4056112"/>
            <a:ext cx="288032" cy="308992"/>
            <a:chOff x="2078" y="1680"/>
            <a:chExt cx="1615" cy="1615"/>
          </a:xfrm>
        </p:grpSpPr>
        <p:sp>
          <p:nvSpPr>
            <p:cNvPr id="12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8" name="Group 11"/>
          <p:cNvGrpSpPr>
            <a:grpSpLocks/>
          </p:cNvGrpSpPr>
          <p:nvPr/>
        </p:nvGrpSpPr>
        <p:grpSpPr bwMode="auto">
          <a:xfrm>
            <a:off x="539552" y="4920208"/>
            <a:ext cx="288032" cy="308992"/>
            <a:chOff x="2078" y="1680"/>
            <a:chExt cx="1615" cy="1615"/>
          </a:xfrm>
        </p:grpSpPr>
        <p:sp>
          <p:nvSpPr>
            <p:cNvPr id="19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3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975897" y="3068960"/>
            <a:ext cx="2051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Коэффициент.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971600" y="3975447"/>
            <a:ext cx="28061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ощность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станции</a:t>
            </a: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971600" y="4767535"/>
            <a:ext cx="37115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Ч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асовое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количество воды</a:t>
            </a: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6" name="Объект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33719929"/>
              </p:ext>
            </p:extLst>
          </p:nvPr>
        </p:nvGraphicFramePr>
        <p:xfrm>
          <a:off x="611560" y="2319264"/>
          <a:ext cx="1224136" cy="428448"/>
        </p:xfrm>
        <a:graphic>
          <a:graphicData uri="http://schemas.openxmlformats.org/presentationml/2006/ole">
            <p:oleObj spid="_x0000_s99387" r:id="rId5" imgW="571252" imgH="203112" progId="">
              <p:embed/>
            </p:oleObj>
          </a:graphicData>
        </a:graphic>
      </p:graphicFrame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9" name="Объект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19214606"/>
              </p:ext>
            </p:extLst>
          </p:nvPr>
        </p:nvGraphicFramePr>
        <p:xfrm>
          <a:off x="2599669" y="2315903"/>
          <a:ext cx="409258" cy="409258"/>
        </p:xfrm>
        <a:graphic>
          <a:graphicData uri="http://schemas.openxmlformats.org/presentationml/2006/ole">
            <p:oleObj spid="_x0000_s99388" r:id="rId6" imgW="177492" imgH="177492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0107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6300192" y="1412776"/>
            <a:ext cx="2448272" cy="17641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251520" y="334980"/>
            <a:ext cx="8352927" cy="89255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Примеси природных вод, характеристика, </a:t>
            </a:r>
            <a:r>
              <a:rPr lang="ru-RU" sz="26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</a:t>
            </a:r>
            <a:endParaRPr lang="ru-RU" sz="26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005064"/>
            <a:ext cx="2502024" cy="7694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природе различают воду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2278033"/>
            <a:ext cx="1944216" cy="430887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атмосферную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07532" y="3286145"/>
            <a:ext cx="2063963" cy="43088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поверхностную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95936" y="4366265"/>
            <a:ext cx="1464440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грунтовую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23928" y="5302369"/>
            <a:ext cx="1266693" cy="4308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морскую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381328" y="1268760"/>
            <a:ext cx="228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вода,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выпадающая на земную поверхность, является наиболее чистой природной водой</a:t>
            </a:r>
            <a:endParaRPr lang="ru-RU" sz="2000" dirty="0">
              <a:solidFill>
                <a:srgbClr val="FFE4F2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3131840" y="2492896"/>
            <a:ext cx="576064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275856" y="4589512"/>
            <a:ext cx="576064" cy="9997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3275856" y="3717032"/>
            <a:ext cx="648072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347864" y="4365104"/>
            <a:ext cx="504056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5796136" y="2348880"/>
            <a:ext cx="432048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" name="Скругленный прямоугольник 27"/>
          <p:cNvSpPr/>
          <p:nvPr/>
        </p:nvSpPr>
        <p:spPr>
          <a:xfrm>
            <a:off x="6012160" y="3284984"/>
            <a:ext cx="2880320" cy="350100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минерализованными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чем атмосферная вода, и в большинстве случаев не могут непосредственно, без предварительной обработки применяться для технических целей</a:t>
            </a:r>
            <a:endParaRPr lang="ru-RU" sz="2000" dirty="0">
              <a:solidFill>
                <a:schemeClr val="bg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5076056" y="3717032"/>
            <a:ext cx="864096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364088" y="4581128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5364088" y="4869160"/>
            <a:ext cx="576064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8297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85479715"/>
              </p:ext>
            </p:extLst>
          </p:nvPr>
        </p:nvGraphicFramePr>
        <p:xfrm>
          <a:off x="3607130" y="2420888"/>
          <a:ext cx="1224643" cy="428625"/>
        </p:xfrm>
        <a:graphic>
          <a:graphicData uri="http://schemas.openxmlformats.org/presentationml/2006/ole">
            <p:oleObj spid="_x0000_s151554" r:id="rId3" imgW="571252" imgH="203112" progId="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55576" y="3206586"/>
            <a:ext cx="81523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мощность станции, МВт,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коэффициент, значение которого находится для ТЭС в интервале 100—150, а для   АЭС   150—200. </a:t>
            </a:r>
          </a:p>
        </p:txBody>
      </p:sp>
    </p:spTree>
    <p:extLst>
      <p:ext uri="{BB962C8B-B14F-4D97-AF65-F5344CB8AC3E}">
        <p14:creationId xmlns:p14="http://schemas.microsoft.com/office/powerpoint/2010/main" xmlns="" val="167984222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251520" y="154950"/>
            <a:ext cx="8676456" cy="6447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260475" algn="l"/>
                <a:tab pos="1711325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Список литературы:</a:t>
            </a:r>
            <a:endParaRPr lang="ru-RU" sz="1400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260475" algn="l"/>
                <a:tab pos="1711325" algn="l"/>
              </a:tabLst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  <a:tabLst>
                <a:tab pos="-1260475" algn="l"/>
                <a:tab pos="17113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Копылов А.С.,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Лавыгин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В.М., Очков В.Ф. Водоподготовка в энергетике: Учебное пособие для вузов.- М.: Издательство МЭИ, 2003.- 310 с.</a:t>
            </a:r>
            <a:endParaRPr lang="ru-RU" sz="1100" dirty="0">
              <a:solidFill>
                <a:schemeClr val="tx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  <a:tabLst>
                <a:tab pos="-1260475" algn="l"/>
                <a:tab pos="1711325" algn="l"/>
              </a:tabLst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Гужулов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Э.П.,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Ненышев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А.С. Водоподготовка и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водно-химические режимы в теплоэнергетике. Учеб. пособие. – Омск: Изв-во ОмГТУ, 2005. – 384 с. </a:t>
            </a:r>
            <a:endParaRPr lang="ru-RU" sz="1100" dirty="0">
              <a:solidFill>
                <a:schemeClr val="tx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  <a:tabLst>
                <a:tab pos="-1260475" algn="l"/>
                <a:tab pos="1711325" algn="l"/>
              </a:tabLst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Стерман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Л.С., Покровский В.Н. Физические и химические методы обработки воды на ТЭС. Учебник для вузов.- М.: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Энергоатомиздат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1991.-328 с.</a:t>
            </a:r>
            <a:r>
              <a:rPr lang="ru-RU" sz="1100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\</a:t>
            </a: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  <a:tabLst>
                <a:tab pos="-1260475" algn="l"/>
                <a:tab pos="17113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Громогласов А.А., Копылов А.С., Пильщиков А.П. Водоподготовка: Процессы и аппараты. Учебное пособие для вузов. -М.: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Энергоатомиздат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1990.-272 с.</a:t>
            </a:r>
            <a:endParaRPr lang="ru-RU" sz="1100" dirty="0" smtClean="0">
              <a:solidFill>
                <a:schemeClr val="tx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  <a:tabLst>
                <a:tab pos="-1260475" algn="l"/>
                <a:tab pos="17113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Белан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Ф.И. Водоподготовка.- М.: Энергия, 1979.- 208 с.</a:t>
            </a:r>
            <a:endParaRPr lang="ru-RU" sz="1100" dirty="0" smtClean="0">
              <a:solidFill>
                <a:schemeClr val="tx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  <a:tabLst>
                <a:tab pos="-1260475" algn="l"/>
                <a:tab pos="1711325" algn="l"/>
              </a:tabLst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Вихрев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В.Ф.,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Шкроб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М.С. Водоподготовка.- М.: Энергия, 1973.- 420 с.</a:t>
            </a:r>
            <a:endParaRPr lang="ru-RU" sz="1100" dirty="0">
              <a:solidFill>
                <a:schemeClr val="tx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  <a:tabLst>
                <a:tab pos="-1260475" algn="l"/>
                <a:tab pos="17113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Кишневский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В.А. Современные методы обработки воды в энергетике:   Учебное пособие для вузов.- Одесса: ОГНУ, 1999.- 257 с.</a:t>
            </a:r>
            <a:endParaRPr lang="ru-RU" sz="1100" dirty="0">
              <a:solidFill>
                <a:schemeClr val="tx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  <a:tabLst>
                <a:tab pos="-1260475" algn="l"/>
                <a:tab pos="1711325" algn="l"/>
              </a:tabLst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Солодянников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В.В. Расчет и математическое моделирование процессов водоподготовки. М.: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Энергоатомиздат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2003. –320 с.</a:t>
            </a:r>
            <a:endParaRPr lang="ru-RU" sz="1100" dirty="0">
              <a:solidFill>
                <a:schemeClr val="tx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AutoNum type="arabicPeriod"/>
              <a:tabLst>
                <a:tab pos="-1260475" algn="l"/>
                <a:tab pos="17113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Лифшиц О.В. Справочник по водоподготовке котельных установок. –  М.: Энергия, 1976.- 456 с.</a:t>
            </a:r>
            <a:endParaRPr lang="ru-RU" sz="3200" dirty="0">
              <a:solidFill>
                <a:schemeClr val="tx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-1260475" algn="l"/>
                <a:tab pos="171132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 лекций по дисциплине "Физико-химические методы подготовки воды" [Электронный ресурс]: спец. 050717 "Теплоэнергетика"/ Г. А.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Булкаирова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Карагандинский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гос.ун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-т. - Электрон. текстовые дан. (1,41Мб). - Караганда, 2009. - 8 лекций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-1260475" algn="l"/>
                <a:tab pos="1711325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32656"/>
            <a:ext cx="8208912" cy="1152128"/>
          </a:xfrm>
          <a:prstGeom prst="hexag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 </a:t>
            </a:r>
            <a:endParaRPr lang="ru-RU" dirty="0"/>
          </a:p>
        </p:txBody>
      </p:sp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827584" y="425571"/>
            <a:ext cx="78452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качества природных и технологических вод</a:t>
            </a:r>
            <a:endParaRPr kumimoji="0" lang="kk-KZ" sz="28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99592" y="1844824"/>
            <a:ext cx="360040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Солесодержание </a:t>
            </a:r>
            <a:endParaRPr lang="ru-RU" sz="2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99592" y="4293096"/>
            <a:ext cx="360040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елочность </a:t>
            </a:r>
            <a:endParaRPr lang="ru-RU" sz="2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99592" y="3068960"/>
            <a:ext cx="360040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Минеральный остаток </a:t>
            </a:r>
            <a:endParaRPr lang="ru-RU" sz="2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88024" y="4293096"/>
            <a:ext cx="360040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Кремнесодержание</a:t>
            </a:r>
            <a:endParaRPr lang="ru-RU" sz="2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16016" y="1844824"/>
            <a:ext cx="360040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Сухой остаток </a:t>
            </a:r>
            <a:endParaRPr lang="ru-RU" sz="2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88024" y="3068960"/>
            <a:ext cx="360040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Жесткость</a:t>
            </a:r>
            <a:endParaRPr lang="ru-RU" sz="2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99592" y="5517232"/>
            <a:ext cx="360040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Прозрачность</a:t>
            </a:r>
            <a:endParaRPr lang="ru-RU" sz="2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68018" y="5517232"/>
            <a:ext cx="360040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кисляемость</a:t>
            </a:r>
            <a:endParaRPr lang="ru-RU" sz="2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307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516" y="650884"/>
            <a:ext cx="8568952" cy="49244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kk-KZ" sz="26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Вопрос по теме </a:t>
            </a:r>
            <a:r>
              <a:rPr lang="ru-RU" sz="24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воды в </a:t>
            </a:r>
            <a:r>
              <a:rPr lang="ru-RU" sz="24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теплоэнергетике</a:t>
            </a:r>
            <a:endParaRPr lang="ru-RU" sz="24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844824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88925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 под номером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в схеме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обращения воды в рабочем цикле ТЭС с конденсационной турбиной (КЭС). </a:t>
            </a:r>
            <a:endParaRPr lang="kk-KZ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585744" y="3356992"/>
            <a:ext cx="288032" cy="308992"/>
            <a:chOff x="2078" y="1680"/>
            <a:chExt cx="1615" cy="1615"/>
          </a:xfrm>
        </p:grpSpPr>
        <p:sp>
          <p:nvSpPr>
            <p:cNvPr id="6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0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585744" y="4221088"/>
            <a:ext cx="288032" cy="308992"/>
            <a:chOff x="2078" y="1680"/>
            <a:chExt cx="1615" cy="1615"/>
          </a:xfrm>
        </p:grpSpPr>
        <p:sp>
          <p:nvSpPr>
            <p:cNvPr id="13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grpSp>
        <p:nvGrpSpPr>
          <p:cNvPr id="19" name="Group 11"/>
          <p:cNvGrpSpPr>
            <a:grpSpLocks/>
          </p:cNvGrpSpPr>
          <p:nvPr/>
        </p:nvGrpSpPr>
        <p:grpSpPr bwMode="auto">
          <a:xfrm>
            <a:off x="585744" y="5068828"/>
            <a:ext cx="288032" cy="308992"/>
            <a:chOff x="2078" y="1680"/>
            <a:chExt cx="1615" cy="1615"/>
          </a:xfrm>
        </p:grpSpPr>
        <p:sp>
          <p:nvSpPr>
            <p:cNvPr id="20" name="Oval 1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Oval 14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1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24" name="Oval 16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Oval 17"/>
            <p:cNvSpPr>
              <a:spLocks noChangeArrowheads="1"/>
            </p:cNvSpPr>
            <p:nvPr/>
          </p:nvSpPr>
          <p:spPr bwMode="gray">
            <a:xfrm>
              <a:off x="2337" y="2006"/>
              <a:ext cx="1096" cy="1098"/>
            </a:xfrm>
            <a:prstGeom prst="ellipse">
              <a:avLst/>
            </a:prstGeom>
            <a:ln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043608" y="4916155"/>
            <a:ext cx="22034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Д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еаэратор</a:t>
            </a:r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115616" y="3255367"/>
            <a:ext cx="31026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k-KZ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одяной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экономайер</a:t>
            </a:r>
            <a:r>
              <a:rPr lang="kk-KZ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.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115616" y="4119463"/>
            <a:ext cx="51125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Парогенератор </a:t>
            </a:r>
            <a:r>
              <a:rPr lang="kk-KZ" sz="2400" dirty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с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пароперегревателем.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89855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1281</TotalTime>
  <Words>4191</Words>
  <Application>Microsoft Office PowerPoint</Application>
  <PresentationFormat>Экран (4:3)</PresentationFormat>
  <Paragraphs>351</Paragraphs>
  <Slides>71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71</vt:i4>
      </vt:variant>
    </vt:vector>
  </HeadingPairs>
  <TitlesOfParts>
    <vt:vector size="74" baseType="lpstr">
      <vt:lpstr>Трек</vt:lpstr>
      <vt:lpstr>Формула</vt:lpstr>
      <vt:lpstr>Picture</vt:lpstr>
      <vt:lpstr>Министерство образования и науки  Республики Казахстан Карагандинский государственный университет  имени академика Е.А. Букетова   ФизикО-техничекий факультет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Adminnn</cp:lastModifiedBy>
  <cp:revision>137</cp:revision>
  <dcterms:created xsi:type="dcterms:W3CDTF">2013-06-26T17:57:26Z</dcterms:created>
  <dcterms:modified xsi:type="dcterms:W3CDTF">2020-06-22T15:36:18Z</dcterms:modified>
</cp:coreProperties>
</file>