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6"/>
  </p:notesMasterIdLst>
  <p:sldIdLst>
    <p:sldId id="338" r:id="rId2"/>
    <p:sldId id="263" r:id="rId3"/>
    <p:sldId id="366" r:id="rId4"/>
    <p:sldId id="390" r:id="rId5"/>
    <p:sldId id="418" r:id="rId6"/>
    <p:sldId id="302" r:id="rId7"/>
    <p:sldId id="391" r:id="rId8"/>
    <p:sldId id="392" r:id="rId9"/>
    <p:sldId id="393" r:id="rId10"/>
    <p:sldId id="394" r:id="rId11"/>
    <p:sldId id="395" r:id="rId12"/>
    <p:sldId id="396" r:id="rId13"/>
    <p:sldId id="305" r:id="rId14"/>
    <p:sldId id="308" r:id="rId15"/>
    <p:sldId id="311" r:id="rId16"/>
    <p:sldId id="397" r:id="rId17"/>
    <p:sldId id="398" r:id="rId18"/>
    <p:sldId id="399" r:id="rId19"/>
    <p:sldId id="400" r:id="rId20"/>
    <p:sldId id="401" r:id="rId21"/>
    <p:sldId id="402" r:id="rId22"/>
    <p:sldId id="403" r:id="rId23"/>
    <p:sldId id="404" r:id="rId24"/>
    <p:sldId id="405" r:id="rId25"/>
    <p:sldId id="406" r:id="rId26"/>
    <p:sldId id="368" r:id="rId27"/>
    <p:sldId id="369" r:id="rId28"/>
    <p:sldId id="370" r:id="rId29"/>
    <p:sldId id="358" r:id="rId30"/>
    <p:sldId id="412" r:id="rId31"/>
    <p:sldId id="413" r:id="rId32"/>
    <p:sldId id="313" r:id="rId33"/>
    <p:sldId id="314" r:id="rId34"/>
    <p:sldId id="315" r:id="rId35"/>
    <p:sldId id="316" r:id="rId36"/>
    <p:sldId id="407" r:id="rId37"/>
    <p:sldId id="408" r:id="rId38"/>
    <p:sldId id="409" r:id="rId39"/>
    <p:sldId id="410" r:id="rId40"/>
    <p:sldId id="411" r:id="rId41"/>
    <p:sldId id="414" r:id="rId42"/>
    <p:sldId id="371" r:id="rId43"/>
    <p:sldId id="372" r:id="rId44"/>
    <p:sldId id="417" r:id="rId45"/>
    <p:sldId id="416" r:id="rId46"/>
    <p:sldId id="357" r:id="rId47"/>
    <p:sldId id="420" r:id="rId48"/>
    <p:sldId id="320" r:id="rId49"/>
    <p:sldId id="322" r:id="rId50"/>
    <p:sldId id="323" r:id="rId51"/>
    <p:sldId id="415" r:id="rId52"/>
    <p:sldId id="374" r:id="rId53"/>
    <p:sldId id="375" r:id="rId54"/>
    <p:sldId id="376" r:id="rId5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24" autoAdjust="0"/>
  </p:normalViewPr>
  <p:slideViewPr>
    <p:cSldViewPr>
      <p:cViewPr>
        <p:scale>
          <a:sx n="69" d="100"/>
          <a:sy n="69" d="100"/>
        </p:scale>
        <p:origin x="-1920" y="-3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902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F7578D2-40A8-403A-A9CC-26BBCA55C15E}" type="datetimeFigureOut">
              <a:rPr lang="ru-RU"/>
              <a:pPr>
                <a:defRPr/>
              </a:pPr>
              <a:t>30.06.2020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D72C4BA-4735-43E0-B9EE-EBFC2BE2E4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2312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31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AC1CA6-BE67-4622-BD6E-9AE431B9833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31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AC1CA6-BE67-4622-BD6E-9AE431B9833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31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AC1CA6-BE67-4622-BD6E-9AE431B9833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31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AC1CA6-BE67-4622-BD6E-9AE431B9833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31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AC1CA6-BE67-4622-BD6E-9AE431B9833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31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AC1CA6-BE67-4622-BD6E-9AE431B9833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31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AC1CA6-BE67-4622-BD6E-9AE431B9833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72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D5C7EC5-9655-4C8A-A7D4-63BB2D68C2B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102C0-E521-44A2-BCAE-AE0DB3084178}" type="datetimeFigureOut">
              <a:rPr lang="ru-RU"/>
              <a:pPr>
                <a:defRPr/>
              </a:pPr>
              <a:t>30.06.2020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A9966-F2E7-418C-87C5-2B8724500B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899D4-54BC-48DD-A1F2-6F339F93C8F0}" type="datetimeFigureOut">
              <a:rPr lang="ru-RU"/>
              <a:pPr>
                <a:defRPr/>
              </a:pPr>
              <a:t>30.06.2020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F5B22-1124-4A83-BD8A-49D95AAFAF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CBB0B-A244-4423-A925-1CBA24811C4E}" type="datetimeFigureOut">
              <a:rPr lang="ru-RU"/>
              <a:pPr>
                <a:defRPr/>
              </a:pPr>
              <a:t>30.06.2020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315C3-4B0E-494E-8F66-4C7D17001B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ED368-E1DA-4375-8E6D-F6447A4D9FB5}" type="datetimeFigureOut">
              <a:rPr lang="ru-RU"/>
              <a:pPr>
                <a:defRPr/>
              </a:pPr>
              <a:t>30.06.2020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EF3C4-1506-4F70-9F1B-907A3B868E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AB0DC-008F-4398-9D93-2572505C2573}" type="datetimeFigureOut">
              <a:rPr lang="ru-RU"/>
              <a:pPr>
                <a:defRPr/>
              </a:pPr>
              <a:t>30.06.2020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533C9-FBCD-4BC0-81E0-E3C8BD8B75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3EB0D-7D92-4519-AB0E-38072AD00B3B}" type="datetimeFigureOut">
              <a:rPr lang="ru-RU"/>
              <a:pPr>
                <a:defRPr/>
              </a:pPr>
              <a:t>30.06.2020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16C21-E5C4-49AA-A025-6C7D864994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5F3FC-ADD6-4A48-BE7F-B9D2987AC30D}" type="datetimeFigureOut">
              <a:rPr lang="ru-RU"/>
              <a:pPr>
                <a:defRPr/>
              </a:pPr>
              <a:t>30.06.2020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78698-F789-445D-B2E9-2254FFE263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C5CF1-7255-4E85-9C91-65B02343EAA1}" type="datetimeFigureOut">
              <a:rPr lang="ru-RU"/>
              <a:pPr>
                <a:defRPr/>
              </a:pPr>
              <a:t>30.06.2020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B9BF1-DC33-452E-981F-8250D2A074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B96E0-32B1-4505-B0E1-2CD33D38EDE9}" type="datetimeFigureOut">
              <a:rPr lang="ru-RU"/>
              <a:pPr>
                <a:defRPr/>
              </a:pPr>
              <a:t>30.06.2020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08A4A-EADF-4496-83D2-34090A6DAE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46628-51F2-4643-8496-0883329FA457}" type="datetimeFigureOut">
              <a:rPr lang="ru-RU"/>
              <a:pPr>
                <a:defRPr/>
              </a:pPr>
              <a:t>30.06.2020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7271C-7BB4-483B-A2EE-597FE56D31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C9534-A0D5-4AFB-8CA5-5AACBDBF48FF}" type="datetimeFigureOut">
              <a:rPr lang="ru-RU"/>
              <a:pPr>
                <a:defRPr/>
              </a:pPr>
              <a:t>30.06.2020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4CE76-CF19-4244-A791-52B03B5DC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584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029305-99AE-4CDA-95AD-D2F2492739AB}" type="datetimeFigureOut">
              <a:rPr lang="ru-RU"/>
              <a:pPr>
                <a:defRPr/>
              </a:pPr>
              <a:t>30.06.2020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BAD0CF3-C861-4613-8F4B-8534C85E5C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88" r:id="rId2"/>
    <p:sldLayoutId id="2147483687" r:id="rId3"/>
    <p:sldLayoutId id="2147483686" r:id="rId4"/>
    <p:sldLayoutId id="2147483685" r:id="rId5"/>
    <p:sldLayoutId id="2147483684" r:id="rId6"/>
    <p:sldLayoutId id="2147483683" r:id="rId7"/>
    <p:sldLayoutId id="2147483682" r:id="rId8"/>
    <p:sldLayoutId id="2147483681" r:id="rId9"/>
    <p:sldLayoutId id="2147483680" r:id="rId10"/>
    <p:sldLayoutId id="21474836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6.xml"/><Relationship Id="rId4" Type="http://schemas.openxmlformats.org/officeDocument/2006/relationships/slide" Target="slide2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5450" y="4005263"/>
            <a:ext cx="8034338" cy="1938337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kk-K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Мамандық</a:t>
            </a: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kk-K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6В04201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Құқықтану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kk-KZ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kk-K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Рустембекова Д.К.,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PhD</a:t>
            </a: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докторы, конституциялық және халықаралық құқық кафедрасының доценті</a:t>
            </a:r>
          </a:p>
          <a:p>
            <a:pPr algn="just" eaLnBrk="1" hangingPunct="1">
              <a:lnSpc>
                <a:spcPct val="90000"/>
              </a:lnSpc>
            </a:pPr>
            <a:r>
              <a:rPr lang="kk-K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Сабақ түрі: </a:t>
            </a: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дәріс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1187450" y="333375"/>
            <a:ext cx="741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b="1">
                <a:latin typeface="Times New Roman" pitchFamily="18" charset="0"/>
                <a:cs typeface="Times New Roman" pitchFamily="18" charset="0"/>
              </a:rPr>
              <a:t>Қазақстан Республикасы Білім және ғылым министрлігі </a:t>
            </a:r>
            <a:endParaRPr lang="en-US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b="1">
                <a:latin typeface="Times New Roman" pitchFamily="18" charset="0"/>
              </a:rPr>
              <a:t>Е.А. Бөкетов атындағы Қарағанды мемлекеттік университеті</a:t>
            </a:r>
            <a:r>
              <a:rPr lang="kk-KZ">
                <a:latin typeface="Times New Roman" pitchFamily="18" charset="0"/>
              </a:rPr>
              <a:t> 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387" name="TextBox 8"/>
          <p:cNvSpPr txBox="1">
            <a:spLocks noChangeArrowheads="1"/>
          </p:cNvSpPr>
          <p:nvPr/>
        </p:nvSpPr>
        <p:spPr bwMode="auto">
          <a:xfrm>
            <a:off x="6084888" y="6134100"/>
            <a:ext cx="23006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Қарағанды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2020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Прямоугольник 6"/>
          <p:cNvSpPr>
            <a:spLocks noChangeArrowheads="1"/>
          </p:cNvSpPr>
          <p:nvPr/>
        </p:nvSpPr>
        <p:spPr bwMode="auto">
          <a:xfrm>
            <a:off x="611560" y="2024063"/>
            <a:ext cx="799269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Конституциялық заңнаманың өзекті мәселелері </a:t>
            </a:r>
            <a:endParaRPr lang="kk-KZ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555873"/>
            <a:ext cx="8064896" cy="640879"/>
          </a:xfr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09538" indent="0" algn="ctr" eaLnBrk="1" hangingPunct="1">
              <a:buClr>
                <a:srgbClr val="9BBB59"/>
              </a:buClr>
              <a:buNone/>
              <a:tabLst>
                <a:tab pos="627063" algn="l"/>
              </a:tabLst>
              <a:defRPr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altLang="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әдістері</a:t>
            </a:r>
            <a:endParaRPr lang="ru-RU" altLang="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827584" y="1340768"/>
            <a:ext cx="8064896" cy="1944216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Міндеттеу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әдісі</a:t>
            </a:r>
            <a:endParaRPr lang="ru-RU" altLang="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Тыйым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салу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әдісі</a:t>
            </a:r>
            <a:endParaRPr lang="ru-RU" altLang="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Рұқсат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беру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әдісі</a:t>
            </a:r>
            <a:endParaRPr lang="ru-RU" altLang="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Тану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әдісі</a:t>
            </a:r>
            <a:endParaRPr lang="ru-RU" altLang="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538" indent="0" algn="just" eaLnBrk="1" hangingPunct="1">
              <a:buClr>
                <a:srgbClr val="9BBB59"/>
              </a:buClr>
              <a:buNone/>
              <a:tabLst>
                <a:tab pos="627063" algn="l"/>
              </a:tabLst>
              <a:defRPr/>
            </a:pPr>
            <a:endParaRPr lang="en-US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538" indent="0" algn="just" eaLnBrk="1" hangingPunct="1">
              <a:buClr>
                <a:srgbClr val="9BBB59"/>
              </a:buClr>
              <a:buFont typeface="Arial" charset="0"/>
              <a:buNone/>
              <a:tabLst>
                <a:tab pos="627063" algn="l"/>
              </a:tabLst>
              <a:defRPr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429824288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611560" y="404664"/>
            <a:ext cx="8208912" cy="6264696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538" indent="0" algn="just" eaLnBrk="1" hangingPunct="1">
              <a:buClr>
                <a:srgbClr val="9BBB59"/>
              </a:buClr>
              <a:buNone/>
              <a:tabLst>
                <a:tab pos="627063" algn="l"/>
              </a:tabLst>
              <a:defRPr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" sz="24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Міндеттеу</a:t>
            </a:r>
            <a:r>
              <a:rPr lang="ru-RU" altLang="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әдісі</a:t>
            </a:r>
            <a:r>
              <a:rPr lang="ru-RU" altLang="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органдарға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қатысты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да,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олардың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қызметінің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барлық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салаларында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жеке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тұлғаларға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қатысты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қолданылады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Республикасы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Конституциясының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6, 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18-баптары)</a:t>
            </a:r>
          </a:p>
          <a:p>
            <a:pPr marL="109538" indent="0" algn="just" eaLnBrk="1" hangingPunct="1">
              <a:buClr>
                <a:srgbClr val="9BBB59"/>
              </a:buClr>
              <a:buNone/>
              <a:tabLst>
                <a:tab pos="627063" algn="l"/>
              </a:tabLst>
              <a:defRPr/>
            </a:pP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Тыйым</a:t>
            </a:r>
            <a:r>
              <a:rPr lang="en-US" altLang="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салу</a:t>
            </a:r>
            <a:r>
              <a:rPr lang="en-US" altLang="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әдісі</a:t>
            </a:r>
            <a:r>
              <a:rPr lang="kk-KZ" altLang="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к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өбінесе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органдарға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қоғамдық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құрылымдарға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қатысты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қолданылады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шектеулі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жағдайларда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азаматтарға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қатысты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қолданылады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Республикасы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Конституциясының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39-бабының 3-тармағы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109538" indent="0" algn="just" eaLnBrk="1" hangingPunct="1">
              <a:buClr>
                <a:srgbClr val="9BBB59"/>
              </a:buClr>
              <a:buNone/>
              <a:tabLst>
                <a:tab pos="627063" algn="l"/>
              </a:tabLst>
              <a:defRPr/>
            </a:pP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Рұқсат</a:t>
            </a:r>
            <a:r>
              <a:rPr lang="en-US" altLang="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беру</a:t>
            </a:r>
            <a:r>
              <a:rPr lang="en-US" altLang="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әдісі</a:t>
            </a:r>
            <a:r>
              <a:rPr lang="kk-KZ" altLang="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а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дамның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азаматтың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мәртебесін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белгілеу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Республикасы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Конституциясының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21-бабы),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органдардың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өкілеттіктерін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айқындау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кезінде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қолданылады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Республикасы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Конституциясының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53-бабының 4-тармағы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109538" indent="0" algn="just" eaLnBrk="1" hangingPunct="1">
              <a:buClr>
                <a:srgbClr val="9BBB59"/>
              </a:buClr>
              <a:buNone/>
              <a:tabLst>
                <a:tab pos="627063" algn="l"/>
              </a:tabLst>
              <a:defRPr/>
            </a:pPr>
            <a:r>
              <a:rPr lang="kk-KZ" altLang="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" sz="24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Тану</a:t>
            </a:r>
            <a:r>
              <a:rPr lang="en-US" altLang="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әдісі</a:t>
            </a:r>
            <a:r>
              <a:rPr lang="kk-KZ" altLang="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адамның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табиғи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құқықтарын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тану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Республикасы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Конституциясының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12-бабының 2-тармағы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en-US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538" indent="0" algn="just" eaLnBrk="1" hangingPunct="1">
              <a:buClr>
                <a:srgbClr val="9BBB59"/>
              </a:buClr>
              <a:buFont typeface="Arial" charset="0"/>
              <a:buNone/>
              <a:tabLst>
                <a:tab pos="627063" algn="l"/>
              </a:tabLst>
              <a:defRPr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153772221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555873"/>
            <a:ext cx="8064896" cy="1144935"/>
          </a:xfr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09538" indent="0" algn="ctr" eaLnBrk="1" hangingPunct="1">
              <a:buClr>
                <a:srgbClr val="9BBB59"/>
              </a:buClr>
              <a:buNone/>
              <a:tabLst>
                <a:tab pos="627063" algn="l"/>
              </a:tabLst>
              <a:defRPr/>
            </a:pPr>
            <a:r>
              <a:rPr lang="ru-RU" altLang="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" b="1" dirty="0">
                <a:latin typeface="Times New Roman" pitchFamily="18" charset="0"/>
                <a:cs typeface="Times New Roman" pitchFamily="18" charset="0"/>
              </a:rPr>
              <a:t>ҚР </a:t>
            </a:r>
            <a:r>
              <a:rPr lang="ru-RU" altLang="" b="1" dirty="0" err="1"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b="1" dirty="0" err="1"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altLang="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b="1" dirty="0" err="1">
                <a:latin typeface="Times New Roman" pitchFamily="18" charset="0"/>
                <a:cs typeface="Times New Roman" pitchFamily="18" charset="0"/>
              </a:rPr>
              <a:t>қайнар</a:t>
            </a:r>
            <a:r>
              <a:rPr lang="ru-RU" altLang="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b="1" dirty="0" err="1">
                <a:latin typeface="Times New Roman" pitchFamily="18" charset="0"/>
                <a:cs typeface="Times New Roman" pitchFamily="18" charset="0"/>
              </a:rPr>
              <a:t>көздері</a:t>
            </a:r>
            <a:r>
              <a:rPr lang="ru-RU" altLang="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b="1" dirty="0" err="1" smtClean="0">
                <a:latin typeface="Times New Roman" pitchFamily="18" charset="0"/>
                <a:cs typeface="Times New Roman" pitchFamily="18" charset="0"/>
              </a:rPr>
              <a:t>ұғымы</a:t>
            </a:r>
            <a:endParaRPr lang="kk-KZ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827584" y="1988840"/>
            <a:ext cx="8064896" cy="1944216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ru-RU" altLang="" sz="2400" dirty="0" err="1">
                <a:latin typeface="Symusic" pitchFamily="2" charset="0"/>
              </a:rPr>
              <a:t>Қазақстан</a:t>
            </a:r>
            <a:r>
              <a:rPr lang="ru-RU" altLang="" sz="2400" dirty="0">
                <a:latin typeface="Symusic" pitchFamily="2" charset="0"/>
              </a:rPr>
              <a:t> </a:t>
            </a:r>
            <a:r>
              <a:rPr lang="ru-RU" altLang="" sz="2400" dirty="0" err="1">
                <a:latin typeface="Symusic" pitchFamily="2" charset="0"/>
              </a:rPr>
              <a:t>Республикасының</a:t>
            </a:r>
            <a:r>
              <a:rPr lang="ru-RU" altLang="" sz="2400" dirty="0">
                <a:latin typeface="Symusic" pitchFamily="2" charset="0"/>
              </a:rPr>
              <a:t> </a:t>
            </a:r>
            <a:r>
              <a:rPr lang="ru-RU" altLang="" sz="2400" dirty="0" err="1" smtClean="0">
                <a:latin typeface="Symusic" pitchFamily="2" charset="0"/>
              </a:rPr>
              <a:t>Конституциясы</a:t>
            </a:r>
            <a:endParaRPr lang="ru-RU" altLang="" sz="2400" dirty="0">
              <a:latin typeface="Symusic" pitchFamily="2" charset="0"/>
            </a:endParaRPr>
          </a:p>
          <a:p>
            <a:pPr eaLnBrk="1" hangingPunct="1"/>
            <a:r>
              <a:rPr lang="ru-RU" altLang="" sz="2400" dirty="0" err="1">
                <a:latin typeface="Symusic" pitchFamily="2" charset="0"/>
              </a:rPr>
              <a:t>Конституциялық</a:t>
            </a:r>
            <a:r>
              <a:rPr lang="ru-RU" altLang="" sz="2400" dirty="0">
                <a:latin typeface="Symusic" pitchFamily="2" charset="0"/>
              </a:rPr>
              <a:t> </a:t>
            </a:r>
            <a:r>
              <a:rPr lang="ru-RU" altLang="" sz="2400" dirty="0" err="1">
                <a:latin typeface="Symusic" pitchFamily="2" charset="0"/>
              </a:rPr>
              <a:t>заңдар</a:t>
            </a:r>
            <a:endParaRPr lang="ru-RU" altLang="" sz="2400" dirty="0">
              <a:latin typeface="Symusic" pitchFamily="2" charset="0"/>
            </a:endParaRPr>
          </a:p>
          <a:p>
            <a:pPr eaLnBrk="1" hangingPunct="1"/>
            <a:r>
              <a:rPr lang="ru-RU" altLang="" sz="2400" dirty="0" err="1">
                <a:latin typeface="Symusic" pitchFamily="2" charset="0"/>
              </a:rPr>
              <a:t>Заңдар</a:t>
            </a:r>
            <a:endParaRPr lang="ru-RU" altLang="" sz="2400" dirty="0">
              <a:latin typeface="Symusic" pitchFamily="2" charset="0"/>
            </a:endParaRPr>
          </a:p>
          <a:p>
            <a:pPr eaLnBrk="1" hangingPunct="1"/>
            <a:r>
              <a:rPr lang="ru-RU" altLang="" sz="2400" dirty="0" err="1">
                <a:latin typeface="Symusic" pitchFamily="2" charset="0"/>
              </a:rPr>
              <a:t>Халықаралық</a:t>
            </a:r>
            <a:r>
              <a:rPr lang="ru-RU" altLang="" sz="2400" dirty="0">
                <a:latin typeface="Symusic" pitchFamily="2" charset="0"/>
              </a:rPr>
              <a:t> </a:t>
            </a:r>
            <a:r>
              <a:rPr lang="ru-RU" altLang="" sz="2400" dirty="0" err="1" smtClean="0">
                <a:latin typeface="Symusic" pitchFamily="2" charset="0"/>
              </a:rPr>
              <a:t>шарттар</a:t>
            </a:r>
            <a:endParaRPr lang="ru-RU" altLang="" sz="2400" dirty="0" smtClean="0">
              <a:latin typeface="Symusic" pitchFamily="2" charset="0"/>
            </a:endParaRPr>
          </a:p>
          <a:p>
            <a:pPr eaLnBrk="1" hangingPunct="1"/>
            <a:endParaRPr lang="ru-RU" altLang="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538" indent="0" algn="just" eaLnBrk="1" hangingPunct="1">
              <a:buClr>
                <a:srgbClr val="9BBB59"/>
              </a:buClr>
              <a:buNone/>
              <a:tabLst>
                <a:tab pos="627063" algn="l"/>
              </a:tabLst>
              <a:defRPr/>
            </a:pPr>
            <a:endParaRPr lang="en-US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538" indent="0" algn="just" eaLnBrk="1" hangingPunct="1">
              <a:buClr>
                <a:srgbClr val="9BBB59"/>
              </a:buClr>
              <a:buFont typeface="Arial" charset="0"/>
              <a:buNone/>
              <a:tabLst>
                <a:tab pos="627063" algn="l"/>
              </a:tabLst>
              <a:defRPr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5560485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Заголовок 1"/>
          <p:cNvSpPr>
            <a:spLocks noGrp="1"/>
          </p:cNvSpPr>
          <p:nvPr>
            <p:ph type="title"/>
          </p:nvPr>
        </p:nvSpPr>
        <p:spPr>
          <a:xfrm>
            <a:off x="493713" y="476250"/>
            <a:ext cx="8229600" cy="1728614"/>
          </a:xfrm>
        </p:spPr>
        <p:txBody>
          <a:bodyPr/>
          <a:lstStyle/>
          <a:p>
            <a:pPr eaLnBrk="1" hangingPunct="1"/>
            <a:r>
              <a:rPr lang="ru-RU" altLang="" sz="3200" b="1" i="1" dirty="0" err="1">
                <a:solidFill>
                  <a:schemeClr val="dk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Қазақстан</a:t>
            </a:r>
            <a:r>
              <a:rPr lang="ru-RU" altLang="" sz="3200" b="1" i="1" dirty="0">
                <a:solidFill>
                  <a:schemeClr val="dk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altLang="" sz="3200" b="1" i="1" dirty="0" err="1">
                <a:solidFill>
                  <a:schemeClr val="dk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Республикасының</a:t>
            </a:r>
            <a:r>
              <a:rPr lang="ru-RU" altLang="" sz="3200" b="1" i="1" dirty="0">
                <a:solidFill>
                  <a:schemeClr val="dk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altLang="" sz="3200" b="1" i="1" dirty="0" err="1" smtClean="0">
                <a:solidFill>
                  <a:schemeClr val="dk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Конституциясы</a:t>
            </a:r>
            <a:r>
              <a:rPr lang="ru-RU" altLang="" sz="3200" b="1" i="1" dirty="0" smtClean="0">
                <a:solidFill>
                  <a:schemeClr val="dk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altLang="" sz="3200" b="1" dirty="0" smtClean="0">
                <a:solidFill>
                  <a:schemeClr val="dk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- </a:t>
            </a:r>
            <a:r>
              <a:rPr lang="ru-RU" altLang="" sz="3200" dirty="0" err="1" smtClean="0">
                <a:solidFill>
                  <a:schemeClr val="dk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конституциялық</a:t>
            </a:r>
            <a:r>
              <a:rPr lang="ru-RU" altLang="" sz="3200" dirty="0" smtClean="0">
                <a:solidFill>
                  <a:schemeClr val="dk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altLang="" sz="3200" dirty="0" err="1">
                <a:solidFill>
                  <a:schemeClr val="dk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құқықтың</a:t>
            </a:r>
            <a:r>
              <a:rPr lang="ru-RU" altLang="" sz="3200" dirty="0">
                <a:solidFill>
                  <a:schemeClr val="dk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altLang="" sz="3200" dirty="0" err="1">
                <a:solidFill>
                  <a:schemeClr val="dk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негізгі</a:t>
            </a:r>
            <a:r>
              <a:rPr lang="ru-RU" altLang="" sz="3200" dirty="0">
                <a:solidFill>
                  <a:schemeClr val="dk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altLang="" sz="3200" dirty="0" err="1">
                <a:solidFill>
                  <a:schemeClr val="dk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көзі</a:t>
            </a:r>
            <a:endParaRPr lang="ru-RU" sz="3200" dirty="0">
              <a:solidFill>
                <a:schemeClr val="dk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5" name="Picture 2" descr="http://www.nashaagasha.org/wp-content/uploads/2010/07/1251209668_konstitutsi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786063"/>
            <a:ext cx="4500563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Содержимое 2"/>
          <p:cNvSpPr>
            <a:spLocks noGrp="1"/>
          </p:cNvSpPr>
          <p:nvPr>
            <p:ph idx="4294967295"/>
          </p:nvPr>
        </p:nvSpPr>
        <p:spPr>
          <a:xfrm>
            <a:off x="468313" y="1236663"/>
            <a:ext cx="8424862" cy="2552377"/>
          </a:xfrm>
        </p:spPr>
        <p:txBody>
          <a:bodyPr/>
          <a:lstStyle/>
          <a:p>
            <a:pPr marL="0" indent="0" algn="just" eaLnBrk="1" hangingPunct="1">
              <a:buNone/>
            </a:pPr>
            <a:r>
              <a:rPr lang="kk-KZ" altLang="" sz="27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Олардың</a:t>
            </a:r>
            <a:r>
              <a:rPr lang="ru-RU" altLang="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қабылдануы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тізбесі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Конституцияда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көзделген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мысалы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Конституцияның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92-бабы).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Конституцияда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арнайы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айтылған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үшін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маңызды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әдеттегі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заңдармен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салыстырғанда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неғұрлым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күрделі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мәселелер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қабылданады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Депутаттардың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жалпы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санының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2/3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дауысы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қабылданады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88" y="357188"/>
            <a:ext cx="8229600" cy="665162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Конституциялық</a:t>
            </a:r>
            <a:r>
              <a:rPr lang="ru-RU" altLang="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заңдар</a:t>
            </a:r>
            <a:endParaRPr lang="ru-RU" sz="32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http://www.inform.kz/fotoarticles/201005051503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583" y="4352691"/>
            <a:ext cx="2071687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http://i.focus.ua/img/a/5/0/53605.jpg?124843889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49" y="4256647"/>
            <a:ext cx="2428875" cy="157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трелка вниз 5"/>
          <p:cNvSpPr/>
          <p:nvPr/>
        </p:nvSpPr>
        <p:spPr>
          <a:xfrm>
            <a:off x="4283968" y="5988050"/>
            <a:ext cx="428625" cy="4873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Содержимое 2"/>
          <p:cNvSpPr>
            <a:spLocks noGrp="1"/>
          </p:cNvSpPr>
          <p:nvPr>
            <p:ph idx="4294967295"/>
          </p:nvPr>
        </p:nvSpPr>
        <p:spPr>
          <a:xfrm>
            <a:off x="395288" y="764704"/>
            <a:ext cx="8569325" cy="1944216"/>
          </a:xfrm>
        </p:spPr>
        <p:txBody>
          <a:bodyPr/>
          <a:lstStyle/>
          <a:p>
            <a:pPr marL="0" indent="0" algn="just" eaLnBrk="1" hangingPunct="1">
              <a:lnSpc>
                <a:spcPct val="80000"/>
              </a:lnSpc>
              <a:buNone/>
              <a:tabLst>
                <a:tab pos="0" algn="l"/>
              </a:tabLst>
            </a:pPr>
            <a:r>
              <a:rPr lang="ru-RU" altLang="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Заңдар</a:t>
            </a:r>
            <a:r>
              <a:rPr lang="ru-RU" altLang="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әдетте</a:t>
            </a:r>
            <a:r>
              <a:rPr lang="ru-RU" altLang="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altLang="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</a:t>
            </a:r>
            <a:r>
              <a:rPr lang="ru-RU" altLang="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Парламентінің</a:t>
            </a:r>
            <a:r>
              <a:rPr lang="ru-RU" altLang="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депутаттары</a:t>
            </a:r>
            <a:r>
              <a:rPr lang="ru-RU" altLang="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қарапайым</a:t>
            </a:r>
            <a:r>
              <a:rPr lang="ru-RU" altLang="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көпшілік</a:t>
            </a:r>
            <a:r>
              <a:rPr lang="ru-RU" altLang="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дауыспен</a:t>
            </a:r>
            <a:r>
              <a:rPr lang="ru-RU" altLang="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қабылданады</a:t>
            </a:r>
            <a:r>
              <a:rPr lang="ru-RU" altLang="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- 50%+1 </a:t>
            </a:r>
            <a:r>
              <a:rPr lang="ru-RU" altLang="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дауыс</a:t>
            </a:r>
            <a:endParaRPr lang="ru-RU" altLang="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2" descr="http://ru.cga.kz/pic/img/zak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140968"/>
            <a:ext cx="3065463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Содержимое 2"/>
          <p:cNvSpPr>
            <a:spLocks noGrp="1"/>
          </p:cNvSpPr>
          <p:nvPr>
            <p:ph idx="4294967295"/>
          </p:nvPr>
        </p:nvSpPr>
        <p:spPr>
          <a:xfrm>
            <a:off x="683567" y="980728"/>
            <a:ext cx="7992889" cy="5112568"/>
          </a:xfrm>
        </p:spPr>
        <p:txBody>
          <a:bodyPr/>
          <a:lstStyle/>
          <a:p>
            <a:r>
              <a:rPr lang="ru-RU" altLang="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ҚР </a:t>
            </a:r>
            <a:r>
              <a:rPr lang="ru-RU" altLang="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Парламенті</a:t>
            </a:r>
            <a:r>
              <a:rPr lang="ru-RU" altLang="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Палаталарының</a:t>
            </a:r>
            <a:r>
              <a:rPr lang="ru-RU" altLang="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қаулылары</a:t>
            </a:r>
            <a:endParaRPr lang="ru-RU" altLang="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ҚР </a:t>
            </a:r>
            <a:r>
              <a:rPr lang="ru-RU" altLang="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Үкіметінің</a:t>
            </a:r>
            <a:r>
              <a:rPr lang="ru-RU" altLang="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қаулылары</a:t>
            </a:r>
            <a:r>
              <a:rPr lang="ru-RU" altLang="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министрліктер</a:t>
            </a:r>
            <a:r>
              <a:rPr lang="ru-RU" altLang="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altLang="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ведомстволардың</a:t>
            </a:r>
            <a:r>
              <a:rPr lang="ru-RU" altLang="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актілері</a:t>
            </a:r>
            <a:r>
              <a:rPr lang="ru-RU" altLang="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Нормативтік</a:t>
            </a:r>
            <a:r>
              <a:rPr lang="ru-RU" altLang="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ұйғарымдар</a:t>
            </a:r>
            <a:r>
              <a:rPr lang="ru-RU" altLang="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құқық</a:t>
            </a:r>
            <a:r>
              <a:rPr lang="ru-RU" altLang="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нормалары</a:t>
            </a:r>
            <a:r>
              <a:rPr lang="ru-RU" altLang="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altLang="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Конституциялық</a:t>
            </a:r>
            <a:r>
              <a:rPr lang="ru-RU" altLang="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Кеңестің</a:t>
            </a:r>
            <a:r>
              <a:rPr lang="ru-RU" altLang="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ҚР </a:t>
            </a:r>
            <a:r>
              <a:rPr lang="ru-RU" altLang="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Жоғарғы</a:t>
            </a:r>
            <a:r>
              <a:rPr lang="ru-RU" altLang="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Сотының</a:t>
            </a:r>
            <a:r>
              <a:rPr lang="ru-RU" altLang="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altLang="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ҚР ОСК </a:t>
            </a:r>
            <a:r>
              <a:rPr lang="ru-RU" altLang="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нормативтік</a:t>
            </a:r>
            <a:r>
              <a:rPr lang="ru-RU" altLang="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қаулылары</a:t>
            </a:r>
            <a:endParaRPr lang="ru-RU" altLang="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Georgia" pitchFamily="18" charset="0"/>
              <a:buNone/>
              <a:tabLst>
                <a:tab pos="0" algn="l"/>
              </a:tabLst>
            </a:pPr>
            <a:endParaRPr lang="ru-RU" sz="2000" dirty="0" smtClean="0">
              <a:solidFill>
                <a:schemeClr val="bg2"/>
              </a:solidFill>
              <a:latin typeface="Times New Roman" pitchFamily="18" charset="0"/>
              <a:ea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4375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Содержимое 2"/>
          <p:cNvSpPr>
            <a:spLocks noGrp="1"/>
          </p:cNvSpPr>
          <p:nvPr>
            <p:ph idx="4294967295"/>
          </p:nvPr>
        </p:nvSpPr>
        <p:spPr>
          <a:xfrm>
            <a:off x="395288" y="1309688"/>
            <a:ext cx="8569325" cy="1759272"/>
          </a:xfrm>
        </p:spPr>
        <p:txBody>
          <a:bodyPr/>
          <a:lstStyle/>
          <a:p>
            <a:pPr algn="just" eaLnBrk="1" hangingPunct="1"/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мемлекетаралық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деңгейде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ратификацияланған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Мемлекетішілік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құқық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нормаларының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халықаралық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құқық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нормаларының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коллизиясы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кезінде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соңғысы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басымдық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береді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35013" y="357188"/>
            <a:ext cx="8229600" cy="665162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altLang="" sz="3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Халықаралық</a:t>
            </a:r>
            <a:r>
              <a:rPr lang="ru-RU" altLang="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3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шарттар</a:t>
            </a:r>
            <a:endParaRPr lang="ru-RU" altLang="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0" descr="http://pioss.net/uploads/images/b/5/f/b/3/22a390cde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34812">
            <a:off x="151497" y="3537546"/>
            <a:ext cx="2928958" cy="1921398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Picture 12" descr="http://pozakonu.com.ua/wp-content/uploads/2009/10/grazhdanskoje_prav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349" y="4810180"/>
            <a:ext cx="1990725" cy="149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http://www.forumtvm.ru/_files/upload/pictures/tiny_mce/main/news/02_07_2010/02_07_2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31484">
            <a:off x="5896645" y="3380604"/>
            <a:ext cx="2928958" cy="1948702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1923960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Содержимое 2"/>
          <p:cNvSpPr>
            <a:spLocks noGrp="1"/>
          </p:cNvSpPr>
          <p:nvPr>
            <p:ph idx="4294967295"/>
          </p:nvPr>
        </p:nvSpPr>
        <p:spPr>
          <a:xfrm>
            <a:off x="467544" y="1700808"/>
            <a:ext cx="8569325" cy="1759272"/>
          </a:xfrm>
        </p:spPr>
        <p:txBody>
          <a:bodyPr/>
          <a:lstStyle/>
          <a:p>
            <a:pPr algn="just" eaLnBrk="1" hangingPunct="1">
              <a:buFont typeface="Georgia" pitchFamily="18" charset="0"/>
              <a:buNone/>
            </a:pPr>
            <a:r>
              <a:rPr lang="ru-RU" altLang="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ҚР </a:t>
            </a:r>
            <a:r>
              <a:rPr lang="ru-RU" altLang="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конституциялық</a:t>
            </a:r>
            <a:r>
              <a:rPr lang="ru-RU" altLang="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құқық</a:t>
            </a:r>
            <a:r>
              <a:rPr lang="ru-RU" altLang="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жүйесі</a:t>
            </a:r>
            <a:r>
              <a:rPr lang="ru-RU" altLang="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altLang="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ішкі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құрылымын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сипаттайтын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оны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құқықтың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басқа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салаларынан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оқшаулайтын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институттар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жиынтығы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576" y="620688"/>
            <a:ext cx="8229600" cy="665162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altLang="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ҚР </a:t>
            </a:r>
            <a:r>
              <a:rPr lang="ru-RU" altLang="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конституциялық</a:t>
            </a:r>
            <a:r>
              <a:rPr lang="ru-RU" altLang="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құқық</a:t>
            </a:r>
            <a:r>
              <a:rPr lang="ru-RU" altLang="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жүйесі</a:t>
            </a:r>
            <a:endParaRPr lang="ru-RU" altLang="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2723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Содержимое 2"/>
          <p:cNvSpPr>
            <a:spLocks noGrp="1"/>
          </p:cNvSpPr>
          <p:nvPr>
            <p:ph idx="4294967295"/>
          </p:nvPr>
        </p:nvSpPr>
        <p:spPr>
          <a:xfrm>
            <a:off x="467544" y="1772816"/>
            <a:ext cx="8569325" cy="1903288"/>
          </a:xfrm>
        </p:spPr>
        <p:txBody>
          <a:bodyPr/>
          <a:lstStyle/>
          <a:p>
            <a:pPr eaLnBrk="1" hangingPunct="1"/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конституциялық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құрылыс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негіздері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/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тұлғаның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конституциялық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мәртебесі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/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әкімшілік-аумақтық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құрылымы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/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органдарының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жүйесі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357188"/>
            <a:ext cx="8425061" cy="1055588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altLang="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Конституциялық</a:t>
            </a:r>
            <a:r>
              <a:rPr lang="ru-RU" altLang="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құқық</a:t>
            </a:r>
            <a:r>
              <a:rPr lang="ru-RU" altLang="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институттарының</a:t>
            </a:r>
            <a:r>
              <a:rPr lang="ru-RU" altLang="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жүйесі</a:t>
            </a:r>
            <a:endParaRPr lang="ru-RU" altLang="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5975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Курсты</a:t>
            </a:r>
            <a:r>
              <a:rPr lang="kk-KZ" sz="3600" b="1" smtClean="0">
                <a:latin typeface="Times New Roman" pitchFamily="18" charset="0"/>
                <a:cs typeface="Times New Roman" pitchFamily="18" charset="0"/>
              </a:rPr>
              <a:t>ң тақырыптық жоспары</a:t>
            </a:r>
            <a:endParaRPr lang="ru-RU" sz="36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Объект 2"/>
          <p:cNvSpPr>
            <a:spLocks noGrp="1"/>
          </p:cNvSpPr>
          <p:nvPr>
            <p:ph idx="1"/>
          </p:nvPr>
        </p:nvSpPr>
        <p:spPr>
          <a:xfrm>
            <a:off x="395288" y="1341438"/>
            <a:ext cx="8291512" cy="5183187"/>
          </a:xfrm>
        </p:spPr>
        <p:txBody>
          <a:bodyPr/>
          <a:lstStyle/>
          <a:p>
            <a:pPr algn="just" eaLnBrk="1" hangingPunct="1"/>
            <a:r>
              <a:rPr lang="kk-KZ" sz="2400" b="1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Тақырып 1.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Конституциялық құқықтың пәні, әдісі және қайнар көзі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kk-KZ" sz="2400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Тақырып 2.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Қазақстан Республикасының конституциялық дамуының кейбір мәселелері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kk-KZ" sz="2400" b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Тақырып 3.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Азаматтықтың конституциялық-құқықтық негіздері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Содержимое 2"/>
          <p:cNvSpPr>
            <a:spLocks noGrp="1"/>
          </p:cNvSpPr>
          <p:nvPr>
            <p:ph idx="4294967295"/>
          </p:nvPr>
        </p:nvSpPr>
        <p:spPr>
          <a:xfrm>
            <a:off x="539552" y="1628800"/>
            <a:ext cx="8417522" cy="2695376"/>
          </a:xfrm>
        </p:spPr>
        <p:txBody>
          <a:bodyPr/>
          <a:lstStyle/>
          <a:p>
            <a:pPr marL="0" indent="0" algn="just" eaLnBrk="1" hangingPunct="1">
              <a:buNone/>
            </a:pPr>
            <a:r>
              <a:rPr lang="ru-RU" altLang="" sz="2400" b="1" i="1" dirty="0">
                <a:latin typeface="Times New Roman" pitchFamily="18" charset="0"/>
                <a:cs typeface="Times New Roman" pitchFamily="18" charset="0"/>
              </a:rPr>
              <a:t> ҚР </a:t>
            </a:r>
            <a:r>
              <a:rPr lang="ru-RU" altLang="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Конституциялық</a:t>
            </a:r>
            <a:r>
              <a:rPr lang="ru-RU" altLang="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нормалары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азаматтық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қоғамды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ұйымдастыру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пен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жеке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тұлғаның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өзара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байланысы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мемлекеттің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аумақтық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құрылымы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органдарының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ұйымдастырылуы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қызметі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негіздерінен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туындайтын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қатынастарды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реттейтін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белгілеген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жалпыға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міндетті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мінез-құлық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ережелері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528" y="357188"/>
            <a:ext cx="8641085" cy="1055588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altLang="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ҚР </a:t>
            </a:r>
            <a:r>
              <a:rPr lang="ru-RU" altLang="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конституциялық-құқықтық</a:t>
            </a:r>
            <a:r>
              <a:rPr lang="ru-RU" altLang="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нормалары</a:t>
            </a:r>
            <a:endParaRPr lang="ru-RU" altLang="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2944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Содержимое 2"/>
          <p:cNvSpPr>
            <a:spLocks noGrp="1"/>
          </p:cNvSpPr>
          <p:nvPr>
            <p:ph idx="4294967295"/>
          </p:nvPr>
        </p:nvSpPr>
        <p:spPr>
          <a:xfrm>
            <a:off x="546967" y="1628800"/>
            <a:ext cx="8273505" cy="4207544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ru-RU" altLang="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Басқару</a:t>
            </a:r>
            <a:r>
              <a:rPr lang="ru-RU" altLang="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нормалары</a:t>
            </a:r>
            <a:r>
              <a:rPr lang="ru-RU" altLang="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субъектілердің</a:t>
            </a:r>
            <a:r>
              <a:rPr lang="ru-RU" altLang="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оларда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көзделген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іс-әрекеттерді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жүзеге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асыру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құқығын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бекітетін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олардың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өкілеттіктерінің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шеңберін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айқындайтын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нормалар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Міндеттейтін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нормалар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субъектілердің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мінез-құлқын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іс-әрекеттерін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осы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нормалардың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белгілеулерімен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сәйкестендіру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міндеттерін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бекітетін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нормалар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Тыйым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салатын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нормалар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оларда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көзделген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белгілі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іс-әрекеттер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жасауға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тыйым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салуларды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қамтитын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нормалар</a:t>
            </a:r>
            <a:r>
              <a:rPr lang="ru-RU" altLang="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Олар</a:t>
            </a:r>
            <a:r>
              <a:rPr lang="ru-RU" altLang="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мемлекеттің</a:t>
            </a:r>
            <a:r>
              <a:rPr lang="ru-RU" altLang="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конституциялық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ұстанымдарын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заңдылық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пен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құқықтық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тәртіпті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қорғауға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бағытталған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3608" y="357188"/>
            <a:ext cx="7776864" cy="983580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altLang="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Конституциялық</a:t>
            </a:r>
            <a:r>
              <a:rPr lang="ru-RU" altLang="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құқықтық</a:t>
            </a:r>
            <a:r>
              <a:rPr lang="ru-RU" altLang="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нормаларды</a:t>
            </a:r>
            <a:r>
              <a:rPr lang="ru-RU" altLang="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жіктеу</a:t>
            </a:r>
            <a:endParaRPr lang="ru-RU" altLang="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2758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Содержимое 2"/>
          <p:cNvSpPr>
            <a:spLocks noGrp="1"/>
          </p:cNvSpPr>
          <p:nvPr>
            <p:ph idx="4294967295"/>
          </p:nvPr>
        </p:nvSpPr>
        <p:spPr>
          <a:xfrm>
            <a:off x="539551" y="1556792"/>
            <a:ext cx="8208913" cy="4207544"/>
          </a:xfrm>
        </p:spPr>
        <p:txBody>
          <a:bodyPr/>
          <a:lstStyle/>
          <a:p>
            <a:pPr marL="273050" indent="-273050" eaLnBrk="1" hangingPunct="1">
              <a:buFont typeface="Wingdings 2" pitchFamily="18" charset="2"/>
              <a:buChar char=""/>
            </a:pPr>
            <a:r>
              <a:rPr lang="ru-RU" altLang="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Императивтік</a:t>
            </a:r>
            <a:r>
              <a:rPr lang="ru-RU" altLang="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нормалар</a:t>
            </a:r>
            <a:r>
              <a:rPr lang="ru-RU" altLang="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олар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белгілеген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ережелерді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қолдануда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субъектінің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қалауы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еркіндігіне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жол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бермейтін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нормалар</a:t>
            </a:r>
            <a:r>
              <a:rPr lang="ru-RU" altLang="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73050" indent="-273050" eaLnBrk="1" hangingPunct="1">
              <a:buFont typeface="Wingdings 2" pitchFamily="18" charset="2"/>
              <a:buChar char=""/>
            </a:pPr>
            <a:r>
              <a:rPr lang="ru-RU" altLang="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Диспозитивтік</a:t>
            </a:r>
            <a:r>
              <a:rPr lang="ru-RU" altLang="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нормалар</a:t>
            </a:r>
            <a:r>
              <a:rPr lang="ru-RU" altLang="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нормада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көрсетілген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шарттар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жағдайларды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ескере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субъектінің</a:t>
            </a:r>
            <a:r>
              <a:rPr lang="ru-RU" altLang="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іс-қимыл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нұсқасын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таңдау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мүмкіндігін</a:t>
            </a:r>
            <a:r>
              <a:rPr lang="ru-RU" altLang="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көздейтін</a:t>
            </a:r>
            <a:r>
              <a:rPr lang="ru-RU" altLang="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нормалар</a:t>
            </a:r>
            <a:r>
              <a:rPr lang="ru-RU" altLang="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35013" y="357188"/>
            <a:ext cx="8229600" cy="983580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altLang="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Ондағы</a:t>
            </a:r>
            <a:r>
              <a:rPr lang="ru-RU" altLang="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нұсқамалардың</a:t>
            </a:r>
            <a:r>
              <a:rPr lang="ru-RU" altLang="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анықталу</a:t>
            </a:r>
            <a:r>
              <a:rPr lang="ru-RU" altLang="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дәрежесі</a:t>
            </a:r>
            <a:r>
              <a:rPr lang="ru-RU" altLang="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altLang="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8725515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Содержимое 2"/>
          <p:cNvSpPr>
            <a:spLocks noGrp="1"/>
          </p:cNvSpPr>
          <p:nvPr>
            <p:ph idx="4294967295"/>
          </p:nvPr>
        </p:nvSpPr>
        <p:spPr>
          <a:xfrm>
            <a:off x="395536" y="1700808"/>
            <a:ext cx="8569325" cy="2160240"/>
          </a:xfrm>
        </p:spPr>
        <p:txBody>
          <a:bodyPr/>
          <a:lstStyle/>
          <a:p>
            <a:pPr marL="0" indent="720725" algn="just" eaLnBrk="1" hangingPunct="1">
              <a:buFont typeface="Georgia" pitchFamily="18" charset="0"/>
              <a:buNone/>
            </a:pPr>
            <a:r>
              <a:rPr lang="ru-RU" altLang="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Конституциялық-құқықтық</a:t>
            </a:r>
            <a:r>
              <a:rPr lang="ru-RU" altLang="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қатынастар</a:t>
            </a:r>
            <a:r>
              <a:rPr lang="ru-RU" altLang="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билікті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жүзеге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асыру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процесінде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туындайтын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конституциялық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заңмен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реттелетін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жеке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адамның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мемлекетпен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өзара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әрекеттесуі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кезінде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туындайтын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нақты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әлеуметтік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қатынастар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35013" y="357188"/>
            <a:ext cx="8229600" cy="1055588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60363" indent="-360363" eaLnBrk="1" hangingPunct="1">
              <a:tabLst>
                <a:tab pos="360363" algn="l"/>
              </a:tabLst>
            </a:pPr>
            <a:r>
              <a:rPr lang="ru-RU" altLang="" sz="3600" b="1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altLang="" sz="3600" b="1" dirty="0" smtClean="0">
                <a:latin typeface="Times New Roman" pitchFamily="18" charset="0"/>
                <a:cs typeface="Times New Roman" pitchFamily="18" charset="0"/>
              </a:rPr>
              <a:t>ҚР </a:t>
            </a:r>
            <a:r>
              <a:rPr lang="ru-RU" altLang="" sz="3600" b="1" dirty="0" err="1" smtClean="0">
                <a:latin typeface="Times New Roman" pitchFamily="18" charset="0"/>
                <a:cs typeface="Times New Roman" pitchFamily="18" charset="0"/>
              </a:rPr>
              <a:t>конституциялық-құқықтық</a:t>
            </a:r>
            <a:r>
              <a:rPr lang="ru-RU" altLang="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қатынастар</a:t>
            </a:r>
            <a:endParaRPr lang="ru-RU" altLang="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9348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Содержимое 2"/>
          <p:cNvSpPr>
            <a:spLocks noGrp="1"/>
          </p:cNvSpPr>
          <p:nvPr>
            <p:ph idx="4294967295"/>
          </p:nvPr>
        </p:nvSpPr>
        <p:spPr>
          <a:xfrm>
            <a:off x="395536" y="1412776"/>
            <a:ext cx="8569325" cy="2448272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олар 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конституциялық құқықтың пәнін құрайтын ерекше мазмұнмен, қатынастардың ерекше саласымен </a:t>
            </a: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ерекшеленеді;</a:t>
            </a:r>
          </a:p>
          <a:p>
            <a:pPr algn="just" eaLnBrk="1" hangingPunct="1">
              <a:lnSpc>
                <a:spcPct val="80000"/>
              </a:lnSpc>
            </a:pPr>
            <a:r>
              <a:rPr lang="en-US" altLang="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рекше 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субъективті </a:t>
            </a: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құрамы. 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Конституциялық құқықтық қатынастардың субъектілері арасында құқықтық қатынастардың басқа түрлеріне қатыса алмайтындар </a:t>
            </a: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бар;</a:t>
            </a:r>
          </a:p>
          <a:p>
            <a:pPr algn="just" eaLnBrk="1" hangingPunct="1">
              <a:lnSpc>
                <a:spcPct val="80000"/>
              </a:lnSpc>
            </a:pP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құқықтық 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қатынас түрлерінің едәуір алуан түрлілігі</a:t>
            </a:r>
            <a:endParaRPr lang="en-US" altLang="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35013" y="357188"/>
            <a:ext cx="8229600" cy="911572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altLang="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Конституциялық</a:t>
            </a:r>
            <a:r>
              <a:rPr lang="ru-RU" altLang="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қатынастардың</a:t>
            </a:r>
            <a:r>
              <a:rPr lang="ru-RU" altLang="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ерекшелігі</a:t>
            </a:r>
            <a:endParaRPr lang="ru-RU" altLang="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static.zakon.kz/img/040214/0402142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149080"/>
            <a:ext cx="2071688" cy="198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09492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Содержимое 2"/>
          <p:cNvSpPr>
            <a:spLocks noGrp="1"/>
          </p:cNvSpPr>
          <p:nvPr>
            <p:ph idx="4294967295"/>
          </p:nvPr>
        </p:nvSpPr>
        <p:spPr>
          <a:xfrm>
            <a:off x="899592" y="1700808"/>
            <a:ext cx="7920880" cy="1872208"/>
          </a:xfrm>
        </p:spPr>
        <p:txBody>
          <a:bodyPr/>
          <a:lstStyle/>
          <a:p>
            <a:pPr algn="just" eaLnBrk="1" hangingPunct="1"/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бұл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олардың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конституциялық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құқықтық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нормаларға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сәйкес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заңды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құқықтары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міндеттері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туындайтын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олардың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қатысушылары</a:t>
            </a:r>
            <a:endParaRPr lang="ru-RU" altLang="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35013" y="357188"/>
            <a:ext cx="8229600" cy="1127596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altLang="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Конституциялық-құқықтық</a:t>
            </a:r>
            <a:r>
              <a:rPr lang="ru-RU" altLang="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қатынастардың</a:t>
            </a:r>
            <a:r>
              <a:rPr lang="ru-RU" altLang="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субъектілері</a:t>
            </a:r>
            <a:endParaRPr lang="ru-RU" altLang="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94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Түйіндеме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730" name="Объект 2"/>
          <p:cNvSpPr>
            <a:spLocks noGrp="1"/>
          </p:cNvSpPr>
          <p:nvPr>
            <p:ph idx="1"/>
          </p:nvPr>
        </p:nvSpPr>
        <p:spPr>
          <a:xfrm>
            <a:off x="683568" y="1600201"/>
            <a:ext cx="8003232" cy="2188840"/>
          </a:xfrm>
        </p:spPr>
        <p:txBody>
          <a:bodyPr/>
          <a:lstStyle/>
          <a:p>
            <a:pPr marL="0" indent="0" algn="just" eaLnBrk="1" hangingPunct="1">
              <a:buNone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Бұл тақырыпта к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онституциялық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ұғымы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мәні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құқығының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әдістер</a:t>
            </a:r>
            <a:r>
              <a:rPr lang="kk-KZ" altLang="" sz="2400" dirty="0" smtClean="0">
                <a:latin typeface="Times New Roman" pitchFamily="18" charset="0"/>
                <a:cs typeface="Times New Roman" pitchFamily="18" charset="0"/>
              </a:rPr>
              <a:t>і,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қайнар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көздері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жүйесі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конституциялық-құқықтық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нормалары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қатынастар</a:t>
            </a:r>
            <a:r>
              <a:rPr lang="kk-KZ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сипатталды.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Заголовок 1"/>
          <p:cNvSpPr>
            <a:spLocks noGrp="1"/>
          </p:cNvSpPr>
          <p:nvPr>
            <p:ph type="title"/>
          </p:nvPr>
        </p:nvSpPr>
        <p:spPr>
          <a:xfrm>
            <a:off x="663575" y="188913"/>
            <a:ext cx="8229600" cy="1143000"/>
          </a:xfrm>
        </p:spPr>
        <p:txBody>
          <a:bodyPr/>
          <a:lstStyle/>
          <a:p>
            <a:pPr eaLnBrk="1" hangingPunct="1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Бақылау сұрақтары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754" name="Объект 2"/>
          <p:cNvSpPr>
            <a:spLocks noGrp="1"/>
          </p:cNvSpPr>
          <p:nvPr>
            <p:ph idx="1"/>
          </p:nvPr>
        </p:nvSpPr>
        <p:spPr>
          <a:xfrm>
            <a:off x="611560" y="1600200"/>
            <a:ext cx="8075240" cy="4525963"/>
          </a:xfrm>
        </p:spPr>
        <p:txBody>
          <a:bodyPr/>
          <a:lstStyle/>
          <a:p>
            <a:pPr marL="360363" indent="-360363" algn="just" eaLnBrk="1" hangingPunct="1">
              <a:buFont typeface="Calibri" pitchFamily="34" charset="0"/>
              <a:buAutoNum type="arabicPeriod"/>
              <a:tabLst>
                <a:tab pos="360363" algn="l"/>
              </a:tabLst>
            </a:pP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ұғымы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мәні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әдістері</a:t>
            </a:r>
            <a:endParaRPr lang="kk-KZ" altLang="" sz="2400" dirty="0">
              <a:latin typeface="Times New Roman" pitchFamily="18" charset="0"/>
              <a:cs typeface="Times New Roman" pitchFamily="18" charset="0"/>
            </a:endParaRPr>
          </a:p>
          <a:p>
            <a:pPr marL="360363" indent="-360363" algn="just" eaLnBrk="1" hangingPunct="1">
              <a:buFont typeface="Calibri" pitchFamily="34" charset="0"/>
              <a:buAutoNum type="arabicPeriod"/>
              <a:tabLst>
                <a:tab pos="360363" algn="l"/>
              </a:tabLst>
            </a:pP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ҚР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қайнар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көздері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жүйесі</a:t>
            </a:r>
            <a:endParaRPr lang="kk-KZ" sz="2400" dirty="0">
              <a:latin typeface="Times New Roman" pitchFamily="18" charset="0"/>
              <a:cs typeface="Times New Roman" pitchFamily="18" charset="0"/>
            </a:endParaRPr>
          </a:p>
          <a:p>
            <a:pPr marL="360363" indent="-360363" algn="just" eaLnBrk="1" hangingPunct="1">
              <a:buFont typeface="Calibri" pitchFamily="34" charset="0"/>
              <a:buAutoNum type="arabicPeriod"/>
              <a:tabLst>
                <a:tab pos="360363" algn="l"/>
              </a:tabLst>
            </a:pP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ҚР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конституциялық-құқықтық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нормалары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қатынастар</a:t>
            </a:r>
            <a:endParaRPr lang="ru-RU" altLang="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Заголовок 1"/>
          <p:cNvSpPr>
            <a:spLocks noGrp="1"/>
          </p:cNvSpPr>
          <p:nvPr>
            <p:ph type="title"/>
          </p:nvPr>
        </p:nvSpPr>
        <p:spPr>
          <a:xfrm>
            <a:off x="539552" y="188641"/>
            <a:ext cx="8218934" cy="1224136"/>
          </a:xfrm>
        </p:spPr>
        <p:txBody>
          <a:bodyPr/>
          <a:lstStyle/>
          <a:p>
            <a:pPr algn="l"/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Қазақстан Республикасының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Конституциясы неше бөлімнен тұрады?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77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А) 9 бөлімнен 98 баптан тұрады</a:t>
            </a:r>
            <a:endParaRPr lang="kk-KZ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</a:pPr>
            <a:r>
              <a:rPr lang="kk-KZ" sz="2400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В)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8 бөлімнен 80 баптап тұрады</a:t>
            </a:r>
            <a:endParaRPr lang="kk-KZ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</a:pPr>
            <a:r>
              <a:rPr lang="kk-KZ" sz="2400" dirty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С)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7 бөлімнен 72 баптан тұрады</a:t>
            </a:r>
            <a:endParaRPr lang="kk-KZ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</a:pPr>
            <a:r>
              <a:rPr lang="kk-KZ" sz="2400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Д)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5 бөлімнен 25 баптан тұрады</a:t>
            </a:r>
            <a:endParaRPr lang="kk-KZ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</a:pPr>
            <a:r>
              <a:rPr lang="kk-KZ" sz="2400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Е)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3 бөлімнен 15 баптан тұрады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Заголовок 1"/>
          <p:cNvSpPr>
            <a:spLocks noGrp="1"/>
          </p:cNvSpPr>
          <p:nvPr>
            <p:ph type="title"/>
          </p:nvPr>
        </p:nvSpPr>
        <p:spPr>
          <a:xfrm>
            <a:off x="565150" y="524550"/>
            <a:ext cx="8229600" cy="1656482"/>
          </a:xfrm>
        </p:spPr>
        <p:txBody>
          <a:bodyPr/>
          <a:lstStyle/>
          <a:p>
            <a:pPr eaLnBrk="1" hangingPunct="1"/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дамуының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кейбір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мәселелері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803" name="Прямоугольник 3"/>
          <p:cNvSpPr>
            <a:spLocks noChangeArrowheads="1"/>
          </p:cNvSpPr>
          <p:nvPr/>
        </p:nvSpPr>
        <p:spPr bwMode="auto">
          <a:xfrm>
            <a:off x="6516216" y="5574654"/>
            <a:ext cx="17751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Тақырып 2</a:t>
            </a:r>
            <a:endParaRPr lang="ru-RU" sz="2400" b="1" dirty="0">
              <a:latin typeface="Calibri" pitchFamily="34" charset="0"/>
            </a:endParaRPr>
          </a:p>
        </p:txBody>
      </p:sp>
      <p:pic>
        <p:nvPicPr>
          <p:cNvPr id="2052" name="Picture 4" descr="Визовая поддержка в казахста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524975"/>
            <a:ext cx="47625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bukhar-zhirau.kz/files/gerb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24975"/>
            <a:ext cx="1571625" cy="160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/>
          <a:lstStyle/>
          <a:p>
            <a:pPr eaLnBrk="1" hangingPunct="1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Конституциялық құқықтың пәні, әдісі және қайнар көзі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515" name="Прямоугольник 4"/>
          <p:cNvSpPr>
            <a:spLocks noChangeArrowheads="1"/>
          </p:cNvSpPr>
          <p:nvPr/>
        </p:nvSpPr>
        <p:spPr bwMode="auto">
          <a:xfrm>
            <a:off x="6444208" y="5713633"/>
            <a:ext cx="17751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Тақырып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Calibri" pitchFamily="34" charset="0"/>
            </a:endParaRPr>
          </a:p>
        </p:txBody>
      </p:sp>
      <p:pic>
        <p:nvPicPr>
          <p:cNvPr id="24578" name="Picture 2" descr="Эксперт рассказал о важных поправках в Конституцию РК по вопросам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895917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424936" cy="4968552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  <a:tabLst>
                <a:tab pos="360363" algn="l"/>
              </a:tabLst>
            </a:pP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Жоспар</a:t>
            </a: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80000"/>
              </a:lnSpc>
              <a:buNone/>
              <a:tabLst>
                <a:tab pos="360363" algn="l"/>
              </a:tabLst>
            </a:pPr>
            <a:endParaRPr lang="ru-RU" altLang="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69875" indent="-269875" algn="just">
              <a:lnSpc>
                <a:spcPct val="80000"/>
              </a:lnSpc>
              <a:buFontTx/>
              <a:buAutoNum type="arabicPeriod"/>
              <a:tabLst>
                <a:tab pos="360363" algn="l"/>
              </a:tabLst>
            </a:pP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Алаш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партиясының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бағдарламалық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құжаттарындағы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конституционализм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идеялары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69875" indent="-269875" algn="just">
              <a:lnSpc>
                <a:spcPct val="80000"/>
              </a:lnSpc>
              <a:buFontTx/>
              <a:buAutoNum type="arabicPeriod"/>
              <a:tabLst>
                <a:tab pos="360363" algn="l"/>
              </a:tabLst>
            </a:pP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1937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КСР-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нің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Конституциясы</a:t>
            </a:r>
            <a:endParaRPr lang="ru-RU" altLang="" sz="2400" dirty="0">
              <a:latin typeface="Times New Roman" pitchFamily="18" charset="0"/>
              <a:cs typeface="Times New Roman" pitchFamily="18" charset="0"/>
            </a:endParaRPr>
          </a:p>
          <a:p>
            <a:pPr marL="269875" indent="-269875" algn="just">
              <a:lnSpc>
                <a:spcPct val="80000"/>
              </a:lnSpc>
              <a:buFontTx/>
              <a:buAutoNum type="arabicPeriod"/>
              <a:tabLst>
                <a:tab pos="360363" algn="l"/>
              </a:tabLst>
            </a:pP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1978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КСР-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нің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Конституциясы</a:t>
            </a:r>
            <a:endParaRPr lang="ru-RU" altLang="" sz="2400" dirty="0">
              <a:latin typeface="Times New Roman" pitchFamily="18" charset="0"/>
              <a:cs typeface="Times New Roman" pitchFamily="18" charset="0"/>
            </a:endParaRPr>
          </a:p>
          <a:p>
            <a:pPr marL="269875" indent="-269875" algn="just">
              <a:lnSpc>
                <a:spcPct val="80000"/>
              </a:lnSpc>
              <a:buFontTx/>
              <a:buAutoNum type="arabicPeriod"/>
              <a:tabLst>
                <a:tab pos="360363" algn="l"/>
              </a:tabLst>
            </a:pP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реформаның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өтпелі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кезеңі</a:t>
            </a:r>
            <a:endParaRPr lang="ru-RU" altLang="" sz="2400" dirty="0">
              <a:latin typeface="Times New Roman" pitchFamily="18" charset="0"/>
              <a:cs typeface="Times New Roman" pitchFamily="18" charset="0"/>
            </a:endParaRPr>
          </a:p>
          <a:p>
            <a:pPr marL="269875" indent="-269875" algn="just">
              <a:lnSpc>
                <a:spcPct val="80000"/>
              </a:lnSpc>
              <a:buFontTx/>
              <a:buAutoNum type="arabicPeriod"/>
              <a:tabLst>
                <a:tab pos="360363" algn="l"/>
              </a:tabLst>
            </a:pP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Қазақстанда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1988-1990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жылдар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егемендік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КСР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декларациясы</a:t>
            </a:r>
            <a:endParaRPr lang="ru-RU" altLang="" sz="2400" dirty="0">
              <a:latin typeface="Times New Roman" pitchFamily="18" charset="0"/>
              <a:cs typeface="Times New Roman" pitchFamily="18" charset="0"/>
            </a:endParaRPr>
          </a:p>
          <a:p>
            <a:pPr marL="269875" indent="-269875" algn="just">
              <a:lnSpc>
                <a:spcPct val="80000"/>
              </a:lnSpc>
              <a:buFontTx/>
              <a:buAutoNum type="arabicPeriod"/>
              <a:tabLst>
                <a:tab pos="360363" algn="l"/>
              </a:tabLst>
            </a:pP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1991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тәуелсіздік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заңы</a:t>
            </a:r>
            <a:endParaRPr lang="ru-RU" altLang="" sz="2400" dirty="0">
              <a:latin typeface="Times New Roman" pitchFamily="18" charset="0"/>
              <a:cs typeface="Times New Roman" pitchFamily="18" charset="0"/>
            </a:endParaRPr>
          </a:p>
          <a:p>
            <a:pPr marL="269875" indent="-269875" algn="just">
              <a:lnSpc>
                <a:spcPct val="80000"/>
              </a:lnSpc>
              <a:buFontTx/>
              <a:buAutoNum type="arabicPeriod"/>
              <a:tabLst>
                <a:tab pos="360363" algn="l"/>
              </a:tabLst>
            </a:pP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1993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Конституциясы</a:t>
            </a:r>
            <a:endParaRPr lang="ru-RU" altLang="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69875" indent="-269875" algn="just">
              <a:lnSpc>
                <a:spcPct val="80000"/>
              </a:lnSpc>
              <a:buFontTx/>
              <a:buAutoNum type="arabicPeriod"/>
              <a:tabLst>
                <a:tab pos="360363" algn="l"/>
              </a:tabLst>
            </a:pP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1995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Конституциясы</a:t>
            </a:r>
            <a:endParaRPr lang="kk-KZ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89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Объект 2"/>
          <p:cNvSpPr>
            <a:spLocks noGrp="1"/>
          </p:cNvSpPr>
          <p:nvPr>
            <p:ph idx="1"/>
          </p:nvPr>
        </p:nvSpPr>
        <p:spPr>
          <a:xfrm>
            <a:off x="179512" y="0"/>
            <a:ext cx="8856984" cy="6858000"/>
          </a:xfrm>
        </p:spPr>
        <p:txBody>
          <a:bodyPr/>
          <a:lstStyle/>
          <a:p>
            <a:pPr marL="0" indent="0" algn="ctr">
              <a:buNone/>
            </a:pP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Әдебиет</a:t>
            </a:r>
            <a:endParaRPr lang="kk-KZ" sz="3600" b="1" dirty="0">
              <a:latin typeface="Times New Roman" pitchFamily="18" charset="0"/>
              <a:cs typeface="Times New Roman" pitchFamily="18" charset="0"/>
            </a:endParaRPr>
          </a:p>
          <a:p>
            <a:pPr marL="269875" indent="-269875" algn="just">
              <a:buFontTx/>
              <a:buAutoNum type="arabicPeriod"/>
            </a:pP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ҚазССР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егемендігі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декларация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жөнінде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ҚазССР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Жоғарғы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Советінің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1990ж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. 25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қазандағы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№307-ХІІ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Қаулысы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(Казахстанская 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правда, 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28  октября 1990 г.)</a:t>
            </a:r>
            <a:endParaRPr lang="ru-RU" altLang="" sz="2400" dirty="0">
              <a:latin typeface="Times New Roman" pitchFamily="18" charset="0"/>
              <a:cs typeface="Times New Roman" pitchFamily="18" charset="0"/>
            </a:endParaRPr>
          </a:p>
          <a:p>
            <a:pPr marL="269875" indent="-269875" algn="just">
              <a:buFontTx/>
              <a:buAutoNum type="arabicPeriod"/>
            </a:pP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Конституциясы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, Алматы: "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Жеті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жарғы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", 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1993ж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69875" indent="-269875" algn="just">
              <a:buFontTx/>
              <a:buAutoNum type="arabicPeriod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Конституциясы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1995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30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тамыз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(2019.23.03.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берілген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өзгерістер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толықтыруларымен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//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https://online.zakon.kz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269875" indent="-269875" algn="just">
              <a:buFontTx/>
              <a:buAutoNum type="arabicPeriod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Конституциясына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өзгерістер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толықтырулар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енгізу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1998 ж. 7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қазандағы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№ 284-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Заңы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(Казахстанская правда, 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8 октября 1998 г.).</a:t>
            </a:r>
            <a:endParaRPr lang="ru-RU" altLang="" sz="2400" dirty="0">
              <a:latin typeface="Times New Roman" pitchFamily="18" charset="0"/>
              <a:cs typeface="Times New Roman" pitchFamily="18" charset="0"/>
            </a:endParaRPr>
          </a:p>
          <a:p>
            <a:pPr marL="269875" indent="-269875" algn="just">
              <a:buFontTx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Конституциясына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өзгерістер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толықтырулар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енгізу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2007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21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мамырдағы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№ 254-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Заңы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(Казахстанская правда, 22 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2009 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г.).</a:t>
            </a:r>
            <a:endParaRPr lang="ru-RU" altLang="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064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8137525" cy="1872208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Алаш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партиясының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бағдарламалық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құжаттарындағы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конституционализм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идеялары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85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564904"/>
            <a:ext cx="8281987" cy="2736304"/>
          </a:xfrm>
        </p:spPr>
        <p:txBody>
          <a:bodyPr/>
          <a:lstStyle/>
          <a:p>
            <a:pPr algn="just"/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Партияның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негізін</a:t>
            </a:r>
            <a:r>
              <a:rPr lang="ru-RU" altLang="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қалаушылар</a:t>
            </a:r>
            <a:r>
              <a:rPr lang="ru-RU" altLang="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А.Бөкейханов</a:t>
            </a:r>
            <a:r>
              <a:rPr lang="ru-RU" altLang="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А.Байтұрсынов</a:t>
            </a:r>
            <a:r>
              <a:rPr lang="ru-RU" altLang="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М. </a:t>
            </a:r>
            <a:r>
              <a:rPr lang="ru-RU" altLang="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Дулатов</a:t>
            </a:r>
            <a:r>
              <a:rPr lang="ru-RU" altLang="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Е. </a:t>
            </a:r>
            <a:r>
              <a:rPr lang="ru-RU" altLang="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Гумаров</a:t>
            </a:r>
            <a:r>
              <a:rPr lang="ru-RU" altLang="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Е. </a:t>
            </a:r>
            <a:r>
              <a:rPr lang="ru-RU" altLang="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Тұрмұхамедов</a:t>
            </a:r>
            <a:r>
              <a:rPr lang="ru-RU" altLang="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Ғ.Жүндібаев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altLang="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Бірімжанов</a:t>
            </a:r>
            <a:r>
              <a:rPr lang="ru-RU" altLang="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1905 </a:t>
            </a:r>
            <a:r>
              <a:rPr lang="ru-RU" altLang="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altLang="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Семей </a:t>
            </a:r>
            <a:r>
              <a:rPr lang="ru-RU" altLang="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облысының</a:t>
            </a:r>
            <a:r>
              <a:rPr lang="ru-RU" altLang="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тұрғындары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қол</a:t>
            </a:r>
            <a:r>
              <a:rPr lang="ru-RU" altLang="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қойған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Қоянды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петициясы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танымалысы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болды</a:t>
            </a:r>
            <a:r>
              <a:rPr lang="ru-RU" altLang="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Петиция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Алихан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Бөкейханов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Ахмет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Байтұрсынов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Мыржақып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Дулатов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Жақып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Ақпаевпен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жазылған</a:t>
            </a:r>
            <a:r>
              <a:rPr lang="ru-RU" altLang="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өңдірілген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аударылған</a:t>
            </a:r>
            <a:r>
              <a:rPr lang="ru-RU" altLang="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764704"/>
            <a:ext cx="8208392" cy="4203352"/>
          </a:xfrm>
        </p:spPr>
        <p:txBody>
          <a:bodyPr/>
          <a:lstStyle/>
          <a:p>
            <a:pPr algn="just" eaLnBrk="1" hangingPunct="1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ХХ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ғасырдың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басында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ұлттық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зиялы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қауым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өкілдері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қараған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мәселе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тәуелсіз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мемлекеттілікті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құру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мәселесі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болды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1917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жылдың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21-28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шілдесінде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Орынборда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Бірінші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Бүкілқазақтық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Съез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өтті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тәуелсіз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ұлттық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партия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құруға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ниет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білдірді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just" eaLnBrk="1" hangingPunct="1"/>
            <a:endParaRPr lang="kk-KZ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1917 жылғы 21-28 шілдеде Орынборда Бірінші Бүкілқазақтық Сеездің тарихы, содан кейін ұлттық ұлттық партияның құдасы нұрға айналды.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620688"/>
            <a:ext cx="8640763" cy="5688632"/>
          </a:xfrm>
        </p:spPr>
        <p:txBody>
          <a:bodyPr/>
          <a:lstStyle/>
          <a:p>
            <a:pPr marL="26988" algn="just" eaLnBrk="1" hangingPunct="1">
              <a:spcBef>
                <a:spcPct val="0"/>
              </a:spcBef>
            </a:pP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Алаш партиясының конституциялық доктринасының өте прогрессивті элементі президенттік институтты енгізу болды. Президент - сайланған лауазым, оны құрылтай жиналысы және Мемлекеттік Дума мерзімге сайлайды. Президент министрлер кеңесі арқылы басқарады. Осылайша, парламенттік республика болды.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kk-KZ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988" algn="just" eaLnBrk="1" hangingPunct="1">
              <a:spcBef>
                <a:spcPct val="0"/>
              </a:spcBef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Алаш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қазақтарының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автономиялық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ұлттық-демократиялық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мемлекет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құрудағы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Алаш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үкіметі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1917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желтоқсаннан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1919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желтоқсанға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дейінгі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азаматтық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соғыс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кезінде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жылға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созылды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988" algn="just" eaLnBrk="1" hangingPunct="1">
              <a:spcBef>
                <a:spcPct val="0"/>
              </a:spcBef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988" algn="just" eaLnBrk="1" hangingPunct="1">
              <a:spcBef>
                <a:spcPct val="0"/>
              </a:spcBef>
            </a:pP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1918 жылы 22 қазанда (4 қараша) Омбыдағы Уақытша Бүкілресейлік Үкіметтің (анықтаманың) жарлығымен ресми және заңды түрде тоқтатты.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Заголовок 1"/>
          <p:cNvSpPr>
            <a:spLocks noGrp="1"/>
          </p:cNvSpPr>
          <p:nvPr>
            <p:ph type="title"/>
          </p:nvPr>
        </p:nvSpPr>
        <p:spPr>
          <a:xfrm>
            <a:off x="752836" y="228600"/>
            <a:ext cx="7964127" cy="1400200"/>
          </a:xfrm>
        </p:spPr>
        <p:txBody>
          <a:bodyPr/>
          <a:lstStyle/>
          <a:p>
            <a:pPr eaLnBrk="1" hangingPunct="1"/>
            <a:r>
              <a:rPr lang="ru-RU" altLang="" sz="3600" b="1" dirty="0" smtClean="0">
                <a:latin typeface="Times New Roman" pitchFamily="18" charset="0"/>
                <a:cs typeface="Times New Roman" pitchFamily="18" charset="0"/>
              </a:rPr>
              <a:t>2. 1937 </a:t>
            </a:r>
            <a:r>
              <a:rPr lang="ru-RU" altLang="" sz="3600" b="1" dirty="0" err="1" smtClean="0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 smtClean="0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altLang="" sz="3600" b="1" dirty="0" smtClean="0">
                <a:latin typeface="Times New Roman" pitchFamily="18" charset="0"/>
                <a:cs typeface="Times New Roman" pitchFamily="18" charset="0"/>
              </a:rPr>
              <a:t> КСР-</a:t>
            </a:r>
            <a:r>
              <a:rPr lang="ru-RU" altLang="" sz="3600" b="1" dirty="0" err="1" smtClean="0">
                <a:latin typeface="Times New Roman" pitchFamily="18" charset="0"/>
                <a:cs typeface="Times New Roman" pitchFamily="18" charset="0"/>
              </a:rPr>
              <a:t>нің</a:t>
            </a:r>
            <a:r>
              <a:rPr lang="ru-RU" altLang="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 smtClean="0">
                <a:latin typeface="Times New Roman" pitchFamily="18" charset="0"/>
                <a:cs typeface="Times New Roman" pitchFamily="18" charset="0"/>
              </a:rPr>
              <a:t>Конституциясы</a:t>
            </a: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752836" y="1844824"/>
            <a:ext cx="8183563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/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Қазақ КСР-нің Конституциясы </a:t>
            </a: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(Негізгі Заң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1937 жылы 26 наурызда </a:t>
            </a: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Бүкілқазақтық Кеңестердің 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 съезінде </a:t>
            </a: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қабылданды. 1937 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жылғы </a:t>
            </a: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жеңімпаз социализм конституциясы деп аталып және 1-бап 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Қазақ ССР-ін жұмысшылар мен шаруалардың социалистік мемлекеті деп </a:t>
            </a: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бекіткен.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Заголовок 1"/>
          <p:cNvSpPr>
            <a:spLocks noGrp="1"/>
          </p:cNvSpPr>
          <p:nvPr>
            <p:ph type="title"/>
          </p:nvPr>
        </p:nvSpPr>
        <p:spPr>
          <a:xfrm>
            <a:off x="323528" y="228600"/>
            <a:ext cx="8393435" cy="1400200"/>
          </a:xfrm>
        </p:spPr>
        <p:txBody>
          <a:bodyPr/>
          <a:lstStyle/>
          <a:p>
            <a:pPr marL="269875" indent="-269875">
              <a:lnSpc>
                <a:spcPct val="80000"/>
              </a:lnSpc>
              <a:tabLst>
                <a:tab pos="360363" algn="l"/>
              </a:tabLst>
            </a:pP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" sz="3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1978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КСР-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нің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Конституциясы</a:t>
            </a:r>
            <a:endParaRPr lang="ru-RU" altLang="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98876" y="1700808"/>
            <a:ext cx="8183563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kk-KZ" sz="2400" dirty="0">
                <a:latin typeface="Times New Roman" pitchFamily="18" charset="0"/>
                <a:ea typeface="+mn-ea"/>
                <a:cs typeface="Times New Roman" pitchFamily="18" charset="0"/>
              </a:rPr>
              <a:t>Конституциялық эволюцияның келесі қадамы 1977 жылғы КСРО Конституциясын қабылдау болды, сәйкесінше Қазақ КСР Конституциясы 1978 жылы 20 сәуірде 9-шақырылған Қазақ КСР Жоғарғы Кеңесінің кезектен тыс сессиясында қабылданды. Конституцияның қабылдануы елдегі саяси режимдегі айтарлықтай өзгерістерге байланысты болды. Қазақ КСР Конституциясы. - Алма-Ата: Политидат, 1978.</a:t>
            </a:r>
          </a:p>
        </p:txBody>
      </p:sp>
    </p:spTree>
    <p:extLst>
      <p:ext uri="{BB962C8B-B14F-4D97-AF65-F5344CB8AC3E}">
        <p14:creationId xmlns:p14="http://schemas.microsoft.com/office/powerpoint/2010/main" val="394251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Заголовок 1"/>
          <p:cNvSpPr>
            <a:spLocks noGrp="1"/>
          </p:cNvSpPr>
          <p:nvPr>
            <p:ph type="title"/>
          </p:nvPr>
        </p:nvSpPr>
        <p:spPr>
          <a:xfrm>
            <a:off x="555302" y="404664"/>
            <a:ext cx="8393435" cy="1400200"/>
          </a:xfrm>
        </p:spPr>
        <p:txBody>
          <a:bodyPr/>
          <a:lstStyle/>
          <a:p>
            <a:pPr marL="269875" indent="-269875">
              <a:lnSpc>
                <a:spcPct val="80000"/>
              </a:lnSpc>
              <a:tabLst>
                <a:tab pos="360363" algn="l"/>
              </a:tabLst>
            </a:pPr>
            <a:r>
              <a:rPr lang="ru-RU" altLang="" sz="36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реформаның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өтпелі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кезеңі</a:t>
            </a:r>
            <a:endParaRPr lang="ru-RU" altLang="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187624" y="1988840"/>
            <a:ext cx="7416824" cy="189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" altLang="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Қайта құру курсының нәтижесі Кеңес Одағының</a:t>
            </a:r>
            <a:r>
              <a:rPr kumimoji="0" lang="kk-KZ" altLang="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– шын мәнінде, қазіргі кезеңнің соңғы империясының ыдырауы және соның үзінділерінде (мүмкін негізінде) егеменді және тәуелсіз мемлекеттердің қалыптасуы болды.</a:t>
            </a:r>
            <a:r>
              <a:rPr kumimoji="0" lang="kk-KZ" altLang="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3264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Заголовок 1"/>
          <p:cNvSpPr>
            <a:spLocks noGrp="1"/>
          </p:cNvSpPr>
          <p:nvPr>
            <p:ph type="title"/>
          </p:nvPr>
        </p:nvSpPr>
        <p:spPr>
          <a:xfrm>
            <a:off x="467544" y="516632"/>
            <a:ext cx="8393435" cy="1400200"/>
          </a:xfrm>
        </p:spPr>
        <p:txBody>
          <a:bodyPr/>
          <a:lstStyle/>
          <a:p>
            <a:pPr marL="269875" indent="-269875">
              <a:lnSpc>
                <a:spcPct val="80000"/>
              </a:lnSpc>
              <a:tabLst>
                <a:tab pos="360363" algn="l"/>
              </a:tabLst>
            </a:pP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" sz="3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Қазақстанда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1988-1990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жылдар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егемендік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КСР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декларациясы</a:t>
            </a:r>
            <a:endParaRPr lang="ru-RU" altLang="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148524" y="2132856"/>
            <a:ext cx="7416824" cy="2539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Жоғарғы Кеңес 1990 жылы 25 қазанда «Қазақ КСР-нің мемлекеттік егемендігі туралы» Қазақ КСР Декларациясын қабылдады</a:t>
            </a: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кету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керек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бұрын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Кеңес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одағында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мұндай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саяси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құжатты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қабылдау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тәжірибесі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болмаған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kumimoji="0" lang="kk-KZ" altLang="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38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Заголовок 1"/>
          <p:cNvSpPr>
            <a:spLocks noGrp="1"/>
          </p:cNvSpPr>
          <p:nvPr>
            <p:ph type="title"/>
          </p:nvPr>
        </p:nvSpPr>
        <p:spPr>
          <a:xfrm>
            <a:off x="323528" y="228600"/>
            <a:ext cx="8393435" cy="1904256"/>
          </a:xfrm>
        </p:spPr>
        <p:txBody>
          <a:bodyPr/>
          <a:lstStyle/>
          <a:p>
            <a:pPr marL="269875" indent="-269875">
              <a:lnSpc>
                <a:spcPct val="80000"/>
              </a:lnSpc>
              <a:tabLst>
                <a:tab pos="360363" algn="l"/>
              </a:tabLst>
            </a:pPr>
            <a:r>
              <a:rPr lang="ru-RU" altLang="" sz="3600" b="1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1991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тәуелсіздік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altLang="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" sz="3600" b="1" dirty="0" err="1" smtClean="0"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 smtClean="0">
                <a:latin typeface="Times New Roman" pitchFamily="18" charset="0"/>
                <a:cs typeface="Times New Roman" pitchFamily="18" charset="0"/>
              </a:rPr>
              <a:t>заңы</a:t>
            </a:r>
            <a:endParaRPr lang="ru-RU" altLang="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148524" y="2420888"/>
            <a:ext cx="7416824" cy="189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1991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жылғы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желтоқсанда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Жоғарғы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Кеңес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қабылдаған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Республикасының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тәуелсіздігі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Конституциялық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заңның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Республикасының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Конституциясын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әзірлеу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процесіне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айтарлықтай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әсер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еткені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kk-KZ" altLang="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64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3600"/>
          </a:xfrm>
        </p:spPr>
        <p:txBody>
          <a:bodyPr/>
          <a:lstStyle/>
          <a:p>
            <a:pPr algn="l" eaLnBrk="1" hangingPunct="1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Жоспар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538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640763" cy="3383905"/>
          </a:xfrm>
        </p:spPr>
        <p:txBody>
          <a:bodyPr/>
          <a:lstStyle/>
          <a:p>
            <a:pPr marL="360363" indent="-360363" algn="just" eaLnBrk="1" hangingPunct="1">
              <a:buFont typeface="Calibri" pitchFamily="34" charset="0"/>
              <a:buAutoNum type="arabicPeriod"/>
              <a:tabLst>
                <a:tab pos="360363" algn="l"/>
              </a:tabLst>
            </a:pP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ұғымы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мәні</a:t>
            </a:r>
            <a:endParaRPr lang="kk-KZ" altLang="" sz="2400" dirty="0">
              <a:latin typeface="Times New Roman" pitchFamily="18" charset="0"/>
              <a:cs typeface="Times New Roman" pitchFamily="18" charset="0"/>
            </a:endParaRPr>
          </a:p>
          <a:p>
            <a:pPr marL="360363" indent="-360363" algn="just" eaLnBrk="1" hangingPunct="1">
              <a:buFont typeface="Calibri" pitchFamily="34" charset="0"/>
              <a:buAutoNum type="arabicPeriod"/>
              <a:tabLst>
                <a:tab pos="360363" algn="l"/>
              </a:tabLst>
            </a:pP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құқығының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әдістер</a:t>
            </a:r>
            <a:r>
              <a:rPr lang="kk-KZ" altLang="" sz="2400" dirty="0" smtClean="0">
                <a:latin typeface="Times New Roman" pitchFamily="18" charset="0"/>
                <a:cs typeface="Times New Roman" pitchFamily="18" charset="0"/>
              </a:rPr>
              <a:t>і</a:t>
            </a:r>
            <a:endParaRPr lang="ru-RU" altLang="" sz="2400" dirty="0">
              <a:latin typeface="Times New Roman" pitchFamily="18" charset="0"/>
              <a:cs typeface="Times New Roman" pitchFamily="18" charset="0"/>
            </a:endParaRPr>
          </a:p>
          <a:p>
            <a:pPr marL="360363" indent="-360363" algn="just" eaLnBrk="1" hangingPunct="1">
              <a:buFont typeface="Calibri" pitchFamily="34" charset="0"/>
              <a:buAutoNum type="arabicPeriod"/>
              <a:tabLst>
                <a:tab pos="360363" algn="l"/>
              </a:tabLst>
            </a:pP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ҚР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қайнар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көздері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ұғымы</a:t>
            </a:r>
            <a:endParaRPr lang="kk-KZ" sz="2400" dirty="0">
              <a:latin typeface="Times New Roman" pitchFamily="18" charset="0"/>
              <a:cs typeface="Times New Roman" pitchFamily="18" charset="0"/>
            </a:endParaRPr>
          </a:p>
          <a:p>
            <a:pPr marL="360363" indent="-360363" algn="just" eaLnBrk="1" hangingPunct="1">
              <a:buFont typeface="Calibri" pitchFamily="34" charset="0"/>
              <a:buAutoNum type="arabicPeriod"/>
              <a:tabLst>
                <a:tab pos="360363" algn="l"/>
              </a:tabLst>
            </a:pP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ҚР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жүйесі</a:t>
            </a:r>
            <a:endParaRPr lang="kk-KZ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60363" indent="-360363" algn="just" eaLnBrk="1" hangingPunct="1">
              <a:buFont typeface="Calibri" pitchFamily="34" charset="0"/>
              <a:buAutoNum type="arabicPeriod"/>
              <a:tabLst>
                <a:tab pos="360363" algn="l"/>
              </a:tabLst>
            </a:pP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ҚР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конституциялық-құқықтық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нормалары</a:t>
            </a:r>
            <a:endParaRPr lang="ru-RU" altLang="" sz="2400" dirty="0">
              <a:latin typeface="Times New Roman" pitchFamily="18" charset="0"/>
              <a:cs typeface="Times New Roman" pitchFamily="18" charset="0"/>
            </a:endParaRPr>
          </a:p>
          <a:p>
            <a:pPr marL="360363" indent="-360363" algn="just" eaLnBrk="1" hangingPunct="1">
              <a:buFont typeface="Calibri" pitchFamily="34" charset="0"/>
              <a:buAutoNum type="arabicPeriod"/>
              <a:tabLst>
                <a:tab pos="360363" algn="l"/>
              </a:tabLst>
            </a:pP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ҚР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конституциялық-құқықтық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қатынастар</a:t>
            </a:r>
            <a:endParaRPr lang="ru-RU" altLang="" sz="2400" dirty="0">
              <a:latin typeface="Times New Roman" pitchFamily="18" charset="0"/>
              <a:cs typeface="Times New Roman" pitchFamily="18" charset="0"/>
            </a:endParaRPr>
          </a:p>
          <a:p>
            <a:pPr marL="360363" indent="-360363" algn="just" eaLnBrk="1" hangingPunct="1">
              <a:buFont typeface="Wingdings" pitchFamily="2" charset="2"/>
              <a:buAutoNum type="arabicPeriod"/>
              <a:tabLst>
                <a:tab pos="360363" algn="l"/>
              </a:tabLst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360363" indent="-360363" eaLnBrk="1" hangingPunct="1">
              <a:buFont typeface="Arial" charset="0"/>
              <a:buNone/>
              <a:tabLst>
                <a:tab pos="360363" algn="l"/>
              </a:tabLst>
            </a:pPr>
            <a:endParaRPr lang="kk-KZ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16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393435" cy="1400200"/>
          </a:xfrm>
        </p:spPr>
        <p:txBody>
          <a:bodyPr/>
          <a:lstStyle/>
          <a:p>
            <a:pPr marL="269875" indent="-269875">
              <a:lnSpc>
                <a:spcPct val="80000"/>
              </a:lnSpc>
              <a:tabLst>
                <a:tab pos="360363" algn="l"/>
              </a:tabLst>
            </a:pP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" sz="3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1993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 smtClean="0">
                <a:latin typeface="Times New Roman" pitchFamily="18" charset="0"/>
                <a:cs typeface="Times New Roman" pitchFamily="18" charset="0"/>
              </a:rPr>
              <a:t>Конституциясы</a:t>
            </a:r>
            <a:endParaRPr lang="ru-RU" altLang="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115344" y="1988840"/>
            <a:ext cx="7416824" cy="189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конституциялық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жүйе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негіздерінің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алғашқы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ережелеріне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сәйкес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өзін-өзі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анықтаған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ұлтының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мемлекеттілігінің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нысаны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ретінде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танылды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көпұлтты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kk-KZ" altLang="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88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393435" cy="1296144"/>
          </a:xfrm>
        </p:spPr>
        <p:txBody>
          <a:bodyPr/>
          <a:lstStyle/>
          <a:p>
            <a:pPr marL="269875" indent="-269875">
              <a:lnSpc>
                <a:spcPct val="80000"/>
              </a:lnSpc>
              <a:tabLst>
                <a:tab pos="360363" algn="l"/>
              </a:tabLst>
            </a:pPr>
            <a:r>
              <a:rPr lang="ru-RU" altLang="" sz="3600" b="1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1995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altLang="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3600" b="1" dirty="0" err="1" smtClean="0">
                <a:latin typeface="Times New Roman" pitchFamily="18" charset="0"/>
                <a:cs typeface="Times New Roman" pitchFamily="18" charset="0"/>
              </a:rPr>
              <a:t>Конституциясы</a:t>
            </a:r>
            <a:endParaRPr lang="ru-RU" altLang="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115344" y="2317522"/>
            <a:ext cx="7416824" cy="2262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1995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жылғы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Республикасының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Конституциясы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қазіргі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конституционализмнің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моделіне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жалпы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принциптерді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конституционализмнің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қазақстандық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моделіне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нақты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қағидаларды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көрсетті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kumimoji="0" lang="kk-KZ" altLang="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9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sz="3600" b="1" smtClean="0">
                <a:latin typeface="Times New Roman" pitchFamily="18" charset="0"/>
                <a:cs typeface="Times New Roman" pitchFamily="18" charset="0"/>
              </a:rPr>
              <a:t>Түйіндеме</a:t>
            </a:r>
            <a:endParaRPr lang="ru-RU" sz="36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946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764904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buNone/>
              <a:tabLst>
                <a:tab pos="360363" algn="l"/>
              </a:tabLst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Бұл тақырыпта 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Алаш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партиясының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бағдарламалық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құжаттарындағы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конституционализм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идеялары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, 1937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1978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жылдардағы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КСР-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нің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Конституциялары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реформаның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өтпелі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кезеңдері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, «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егемендік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КСР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декларациясы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, 1991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тәуелсіздік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заңы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1993, 1995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жж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Конституциялары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на сипаттама берілді. 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Бақылау сұрақтары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970" name="Объект 2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2332856"/>
          </a:xfrm>
        </p:spPr>
        <p:txBody>
          <a:bodyPr/>
          <a:lstStyle/>
          <a:p>
            <a:pPr marL="269875" indent="-269875" algn="just">
              <a:lnSpc>
                <a:spcPct val="80000"/>
              </a:lnSpc>
              <a:buFontTx/>
              <a:buAutoNum type="arabicPeriod"/>
              <a:tabLst>
                <a:tab pos="360363" algn="l"/>
              </a:tabLst>
            </a:pP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Алаш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партиясының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бағдарламалық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құжаттарындағы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конституционализм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идеялары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69875" indent="-269875" algn="just">
              <a:lnSpc>
                <a:spcPct val="80000"/>
              </a:lnSpc>
              <a:buFontTx/>
              <a:buAutoNum type="arabicPeriod"/>
              <a:tabLst>
                <a:tab pos="360363" algn="l"/>
              </a:tabLst>
            </a:pP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1937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КСР-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нің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Конституциясы</a:t>
            </a:r>
            <a:endParaRPr lang="ru-RU" altLang="" sz="2400" dirty="0">
              <a:latin typeface="Times New Roman" pitchFamily="18" charset="0"/>
              <a:cs typeface="Times New Roman" pitchFamily="18" charset="0"/>
            </a:endParaRPr>
          </a:p>
          <a:p>
            <a:pPr marL="269875" indent="-269875" algn="just">
              <a:lnSpc>
                <a:spcPct val="80000"/>
              </a:lnSpc>
              <a:buFontTx/>
              <a:buAutoNum type="arabicPeriod"/>
              <a:tabLst>
                <a:tab pos="360363" algn="l"/>
              </a:tabLst>
            </a:pP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1978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КСР-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нің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Конституциясы</a:t>
            </a:r>
            <a:endParaRPr lang="ru-RU" altLang="" sz="2400" dirty="0">
              <a:latin typeface="Times New Roman" pitchFamily="18" charset="0"/>
              <a:cs typeface="Times New Roman" pitchFamily="18" charset="0"/>
            </a:endParaRPr>
          </a:p>
          <a:p>
            <a:pPr marL="269875" indent="-269875" algn="just">
              <a:lnSpc>
                <a:spcPct val="80000"/>
              </a:lnSpc>
              <a:buFontTx/>
              <a:buAutoNum type="arabicPeriod"/>
              <a:tabLst>
                <a:tab pos="360363" algn="l"/>
              </a:tabLst>
            </a:pP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1993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Конституциясы</a:t>
            </a:r>
            <a:endParaRPr lang="ru-RU" altLang="" sz="2400" dirty="0">
              <a:latin typeface="Times New Roman" pitchFamily="18" charset="0"/>
              <a:cs typeface="Times New Roman" pitchFamily="18" charset="0"/>
            </a:endParaRPr>
          </a:p>
          <a:p>
            <a:pPr marL="269875" indent="-269875" algn="just">
              <a:lnSpc>
                <a:spcPct val="80000"/>
              </a:lnSpc>
              <a:buFontTx/>
              <a:buAutoNum type="arabicPeriod"/>
              <a:tabLst>
                <a:tab pos="360363" algn="l"/>
              </a:tabLst>
            </a:pP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1995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Конституциясы</a:t>
            </a:r>
            <a:endParaRPr lang="kk-KZ" sz="2400" dirty="0">
              <a:latin typeface="Times New Roman" pitchFamily="18" charset="0"/>
              <a:cs typeface="Times New Roman" pitchFamily="18" charset="0"/>
            </a:endParaRPr>
          </a:p>
          <a:p>
            <a:pPr marL="360363" indent="-360363" algn="just" eaLnBrk="1" hangingPunct="1">
              <a:buFont typeface="Calibri" pitchFamily="34" charset="0"/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Қазақ ССР-нің мемлекеттік егемендігі туралы Декларация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қашан қабылданды?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18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А) 16 желтоқсан 1991 жылы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B)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30 тамыз 1995 жылы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C)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7 қазан 1990 жылы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Д) 25 қазан 1990 жылы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de-DE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E)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25 қазан 1991 жылы</a:t>
            </a:r>
            <a:endParaRPr lang="kk-KZ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68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Заголовок 1"/>
          <p:cNvSpPr>
            <a:spLocks noGrp="1"/>
          </p:cNvSpPr>
          <p:nvPr>
            <p:ph type="title"/>
          </p:nvPr>
        </p:nvSpPr>
        <p:spPr>
          <a:xfrm>
            <a:off x="565150" y="524550"/>
            <a:ext cx="8229600" cy="1656482"/>
          </a:xfrm>
        </p:spPr>
        <p:txBody>
          <a:bodyPr/>
          <a:lstStyle/>
          <a:p>
            <a:r>
              <a:rPr lang="kk-KZ" sz="3600" b="1" dirty="0">
                <a:latin typeface="Times New Roman" pitchFamily="18" charset="0"/>
                <a:cs typeface="Times New Roman" pitchFamily="18" charset="0"/>
              </a:rPr>
              <a:t>Азаматтықтың конституциялық-құқықтық негіздері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803" name="Прямоугольник 3"/>
          <p:cNvSpPr>
            <a:spLocks noChangeArrowheads="1"/>
          </p:cNvSpPr>
          <p:nvPr/>
        </p:nvSpPr>
        <p:spPr bwMode="auto">
          <a:xfrm>
            <a:off x="6372200" y="5805487"/>
            <a:ext cx="17751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Тақырып 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dirty="0">
              <a:latin typeface="Calibri" pitchFamily="34" charset="0"/>
            </a:endParaRPr>
          </a:p>
        </p:txBody>
      </p:sp>
      <p:pic>
        <p:nvPicPr>
          <p:cNvPr id="16386" name="Picture 2" descr="В Казахстане изменились правила приема заявлений по приему и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019" y="2276872"/>
            <a:ext cx="5625764" cy="316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543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Заголовок 1"/>
          <p:cNvSpPr>
            <a:spLocks noGrp="1"/>
          </p:cNvSpPr>
          <p:nvPr>
            <p:ph type="title"/>
          </p:nvPr>
        </p:nvSpPr>
        <p:spPr>
          <a:xfrm>
            <a:off x="395288" y="274638"/>
            <a:ext cx="8229600" cy="778098"/>
          </a:xfrm>
        </p:spPr>
        <p:txBody>
          <a:bodyPr/>
          <a:lstStyle/>
          <a:p>
            <a:pPr algn="l" eaLnBrk="1" hangingPunct="1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Жоспар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042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496622" cy="2232248"/>
          </a:xfrm>
        </p:spPr>
        <p:txBody>
          <a:bodyPr/>
          <a:lstStyle/>
          <a:p>
            <a:pPr marL="457200" indent="-457200" algn="just">
              <a:buFont typeface="+mj-lt"/>
              <a:buAutoNum type="arabicPeriod"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Азаматтық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ұғымы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Республикасының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азаматтығы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қағидаттары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Республикасының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азаматтығын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негіздері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Республикасының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азаматтығын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тоқтатудың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негіздері</a:t>
            </a:r>
            <a:endParaRPr lang="ru-RU" altLang="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Заголовок 1"/>
          <p:cNvSpPr>
            <a:spLocks noGrp="1"/>
          </p:cNvSpPr>
          <p:nvPr>
            <p:ph type="title"/>
          </p:nvPr>
        </p:nvSpPr>
        <p:spPr>
          <a:xfrm>
            <a:off x="395288" y="274638"/>
            <a:ext cx="8229600" cy="778098"/>
          </a:xfrm>
        </p:spPr>
        <p:txBody>
          <a:bodyPr/>
          <a:lstStyle/>
          <a:p>
            <a:pPr algn="l" eaLnBrk="1" hangingPunct="1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Әдебиет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042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496622" cy="5400599"/>
          </a:xfrm>
        </p:spPr>
        <p:txBody>
          <a:bodyPr/>
          <a:lstStyle/>
          <a:p>
            <a:pPr marL="457200" indent="-457200" algn="just" eaLnBrk="1" hangingPunct="1">
              <a:buFont typeface="+mj-lt"/>
              <a:buAutoNum type="arabicPeriod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Конституциясы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1995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30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тамыз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(2019.23.03.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берілген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өзгерістер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толықтыруларымен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//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https://online.zakon.kz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lnSpc>
                <a:spcPct val="80000"/>
              </a:lnSpc>
              <a:buFont typeface="+mj-lt"/>
              <a:buAutoNum type="arabicPeriod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азаматтығы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1991 ж. 20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желтоқсандағы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№ 1017-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XII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Заңы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(2020.13.05.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берілген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өзгерістер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толықтыруларымен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//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https://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online.zakon.kz</a:t>
            </a:r>
            <a:endParaRPr lang="ru-RU" altLang="" sz="24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lnSpc>
                <a:spcPct val="80000"/>
              </a:lnSpc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Жеке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заңды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тұлғалардың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өтініштерін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қарау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тәртібі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2007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12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қаңтардағы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№ 221-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Заңы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(2020.01.01.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берілген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өзгерістер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толықтырулармен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//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https://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online.zakon.kz</a:t>
            </a:r>
            <a:endParaRPr lang="ru-RU" altLang="" sz="24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lnSpc>
                <a:spcPct val="80000"/>
              </a:lnSpc>
              <a:buFont typeface="+mj-lt"/>
              <a:buAutoNum type="arabicPeriod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Республикасы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Президентінің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жанындағы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Адам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құқықтары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жөніндегі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комиссия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Республикасы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Президентінің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2003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19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наурыздағы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№ 1042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Жарлығы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(2019.28.10.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берілген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өзгерістер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толықтыруларымен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//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https://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online.zakon.kz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87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Заголовок 1"/>
          <p:cNvSpPr>
            <a:spLocks noGrp="1"/>
          </p:cNvSpPr>
          <p:nvPr>
            <p:ph type="title"/>
          </p:nvPr>
        </p:nvSpPr>
        <p:spPr>
          <a:xfrm>
            <a:off x="683568" y="1196975"/>
            <a:ext cx="8352482" cy="2088009"/>
          </a:xfrm>
        </p:spPr>
        <p:txBody>
          <a:bodyPr/>
          <a:lstStyle/>
          <a:p>
            <a:pPr algn="just" eaLnBrk="1" hangingPunct="1"/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 Республикасының азаматтығы дегеніміз - бұл олардың өзара құқықтары мен міндеттерінің жиынтығын білдіретін адам мен мемлекет арасындағы тұрақты саяси және құқықтық қатынастар.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066" name="Заголовок 1"/>
          <p:cNvSpPr>
            <a:spLocks/>
          </p:cNvSpPr>
          <p:nvPr/>
        </p:nvSpPr>
        <p:spPr bwMode="auto">
          <a:xfrm>
            <a:off x="457200" y="274638"/>
            <a:ext cx="8435975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Азаматтық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ұғымы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Гражданство казахстана в 2020 году - как получить, республики, 2,3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0000">
            <a:off x="5242256" y="3890843"/>
            <a:ext cx="3436818" cy="257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Содержимое 2"/>
          <p:cNvSpPr>
            <a:spLocks noGrp="1"/>
          </p:cNvSpPr>
          <p:nvPr>
            <p:ph idx="1"/>
          </p:nvPr>
        </p:nvSpPr>
        <p:spPr>
          <a:xfrm>
            <a:off x="425797" y="1700808"/>
            <a:ext cx="8568630" cy="3816770"/>
          </a:xfrm>
        </p:spPr>
        <p:txBody>
          <a:bodyPr/>
          <a:lstStyle/>
          <a:p>
            <a:pPr marL="273050" indent="-273050" algn="just" eaLnBrk="1" hangingPunct="1">
              <a:lnSpc>
                <a:spcPct val="80000"/>
              </a:lnSpc>
              <a:buClr>
                <a:srgbClr val="9BBB59"/>
              </a:buClr>
              <a:buFont typeface="Wingdings 2" pitchFamily="18" charset="2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бірлік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қағидасы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algn="just" eaLnBrk="1" hangingPunct="1">
              <a:lnSpc>
                <a:spcPct val="80000"/>
              </a:lnSpc>
              <a:buClr>
                <a:srgbClr val="9BBB59"/>
              </a:buClr>
              <a:buFont typeface="Wingdings 2" pitchFamily="18" charset="2"/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algn="just" eaLnBrk="1" hangingPunct="1">
              <a:lnSpc>
                <a:spcPct val="80000"/>
              </a:lnSpc>
              <a:buClr>
                <a:srgbClr val="9BBB59"/>
              </a:buClr>
              <a:buFont typeface="Wingdings 2" pitchFamily="18" charset="2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моно-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азаматтық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algn="just" eaLnBrk="1" hangingPunct="1">
              <a:lnSpc>
                <a:spcPct val="80000"/>
              </a:lnSpc>
              <a:buClr>
                <a:srgbClr val="9BBB59"/>
              </a:buClr>
              <a:buFont typeface="Wingdings 2" pitchFamily="18" charset="2"/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algn="just" eaLnBrk="1" hangingPunct="1">
              <a:lnSpc>
                <a:spcPct val="80000"/>
              </a:lnSpc>
              <a:buClr>
                <a:srgbClr val="9BBB59"/>
              </a:buClr>
              <a:buFont typeface="Wingdings 2" pitchFamily="18" charset="2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теңдік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қағидасы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273050" indent="-273050" algn="just" eaLnBrk="1" hangingPunct="1">
              <a:lnSpc>
                <a:spcPct val="80000"/>
              </a:lnSpc>
              <a:buClr>
                <a:srgbClr val="9BBB59"/>
              </a:buClr>
              <a:buFont typeface="Wingdings 2" pitchFamily="18" charset="2"/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algn="just" eaLnBrk="1" hangingPunct="1">
              <a:lnSpc>
                <a:spcPct val="80000"/>
              </a:lnSpc>
              <a:buClr>
                <a:srgbClr val="9BBB59"/>
              </a:buClr>
              <a:buFont typeface="Wingdings 2" pitchFamily="18" charset="2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азаматтығынан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айырудың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мүмкін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еместігі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қағидасы</a:t>
            </a:r>
            <a:endParaRPr lang="kk-KZ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449832" y="2059137"/>
            <a:ext cx="4286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449834" y="2852936"/>
            <a:ext cx="4286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395932" y="3501008"/>
            <a:ext cx="5000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093" name="Заголовок 1"/>
          <p:cNvSpPr>
            <a:spLocks/>
          </p:cNvSpPr>
          <p:nvPr/>
        </p:nvSpPr>
        <p:spPr bwMode="auto">
          <a:xfrm>
            <a:off x="600075" y="274638"/>
            <a:ext cx="8220075" cy="99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азаматтығы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қағидаттары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395932" y="4259089"/>
            <a:ext cx="5000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Заголовок 1"/>
          <p:cNvSpPr>
            <a:spLocks noGrp="1"/>
          </p:cNvSpPr>
          <p:nvPr>
            <p:ph type="title"/>
          </p:nvPr>
        </p:nvSpPr>
        <p:spPr>
          <a:xfrm>
            <a:off x="395288" y="44450"/>
            <a:ext cx="8229600" cy="863600"/>
          </a:xfrm>
        </p:spPr>
        <p:txBody>
          <a:bodyPr/>
          <a:lstStyle/>
          <a:p>
            <a:pPr algn="l" eaLnBrk="1" hangingPunct="1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Әдебиет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538" name="Объект 2"/>
          <p:cNvSpPr>
            <a:spLocks noGrp="1"/>
          </p:cNvSpPr>
          <p:nvPr>
            <p:ph idx="1"/>
          </p:nvPr>
        </p:nvSpPr>
        <p:spPr>
          <a:xfrm>
            <a:off x="323529" y="980728"/>
            <a:ext cx="8424936" cy="5040560"/>
          </a:xfrm>
        </p:spPr>
        <p:txBody>
          <a:bodyPr/>
          <a:lstStyle/>
          <a:p>
            <a:pPr marL="360363" indent="-360363" algn="just" eaLnBrk="1" hangingPunct="1">
              <a:buFont typeface="Wingdings" pitchFamily="2" charset="2"/>
              <a:buAutoNum type="arabicPeriod"/>
              <a:tabLst>
                <a:tab pos="360363" algn="l"/>
              </a:tabLs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Конституция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Республики Казахстан. Конституция принята на республиканском референдуме 30 августа 1995 года: научное издание. - Алматы: Юрист, 201</a:t>
            </a: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- 32с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60363" indent="-360363" algn="just" eaLnBrk="1" hangingPunct="1">
              <a:buFont typeface="Wingdings" pitchFamily="2" charset="2"/>
              <a:buAutoNum type="arabicPeriod"/>
              <a:tabLst>
                <a:tab pos="360363" algn="l"/>
              </a:tabLst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Қазақстан Республикасының Конституциясы. Ғылыми-практикалық түсіндірме. – Астана, 2018. – 664 б.</a:t>
            </a:r>
            <a:endParaRPr lang="kk-KZ" sz="2400" dirty="0">
              <a:latin typeface="Times New Roman" pitchFamily="18" charset="0"/>
              <a:cs typeface="Times New Roman" pitchFamily="18" charset="0"/>
            </a:endParaRPr>
          </a:p>
          <a:p>
            <a:pPr marL="360363" indent="-360363" algn="just" eaLnBrk="1" hangingPunct="1">
              <a:buFont typeface="Wingdings" pitchFamily="2" charset="2"/>
              <a:buAutoNum type="arabicPeriod"/>
              <a:tabLst>
                <a:tab pos="360363" algn="l"/>
              </a:tabLst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Мами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К.А., Рогов И.И., Малиновский В.А. Республика Казахстан: хроника утверждения конституционализма. – Алматы: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университеті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2019. – 726 с.</a:t>
            </a:r>
          </a:p>
          <a:p>
            <a:pPr marL="360363" indent="-360363" algn="just" eaLnBrk="1" hangingPunct="1">
              <a:buFont typeface="Wingdings" pitchFamily="2" charset="2"/>
              <a:buAutoNum type="arabicPeriod"/>
              <a:tabLst>
                <a:tab pos="360363" algn="l"/>
              </a:tabLst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Сравнительное конституционное право / Под ред. д-ра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юрид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наук, проф.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А.И.Ковлера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д-ра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юрид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наук, проф.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В.Е.Чиркина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отв.ред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.), д</a:t>
            </a: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ю.н</a:t>
            </a: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Ю.А.Юдина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.–М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.: Ин-т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государства и права РАН;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Изд.фирма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«Манускрипт», 201</a:t>
            </a: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729с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 marL="0" indent="0" algn="just" eaLnBrk="1" hangingPunct="1">
              <a:buNone/>
              <a:tabLst>
                <a:tab pos="360363" algn="l"/>
              </a:tabLst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46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Содержимое 2"/>
          <p:cNvSpPr>
            <a:spLocks noGrp="1"/>
          </p:cNvSpPr>
          <p:nvPr>
            <p:ph idx="1"/>
          </p:nvPr>
        </p:nvSpPr>
        <p:spPr>
          <a:xfrm>
            <a:off x="452453" y="1700808"/>
            <a:ext cx="8512036" cy="280831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тууы 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бойынша; </a:t>
            </a:r>
            <a:endParaRPr lang="kk-KZ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Қазақстан Республикасының азаматтығына қабылдау нәтижесінде</a:t>
            </a: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eaLnBrk="1" hangingPunct="1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Республикасының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мемлекетаралық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келісімдерінде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белгіленген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негіздер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немесе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тәртіп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осы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Заңда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көзделген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өзге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негіздер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baseline="-25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114" name="Прямоугольник 1"/>
          <p:cNvSpPr>
            <a:spLocks noChangeArrowheads="1"/>
          </p:cNvSpPr>
          <p:nvPr/>
        </p:nvSpPr>
        <p:spPr bwMode="auto">
          <a:xfrm>
            <a:off x="323850" y="260350"/>
            <a:ext cx="84248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азаматтығын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негіздері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За три года в Казахстане выявлены пять тысяч лиц без гражданства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653136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Содержимое 2"/>
          <p:cNvSpPr>
            <a:spLocks noGrp="1"/>
          </p:cNvSpPr>
          <p:nvPr>
            <p:ph idx="1"/>
          </p:nvPr>
        </p:nvSpPr>
        <p:spPr>
          <a:xfrm>
            <a:off x="323850" y="1460678"/>
            <a:ext cx="8713787" cy="5208681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kk-K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kk-KZ" sz="20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Қазақстан Республикасының азаматтығынан </a:t>
            </a:r>
            <a:r>
              <a:rPr lang="kk-KZ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шығу - </a:t>
            </a:r>
            <a:r>
              <a:rPr lang="kk-K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заңда </a:t>
            </a:r>
            <a:r>
              <a:rPr lang="kk-K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белгіленген тәртіппен адамның өтініші негізінде Қазақстан Республикасының азаматтығынан шығуға жол </a:t>
            </a:r>
            <a:r>
              <a:rPr lang="kk-K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беріледі.</a:t>
            </a:r>
            <a:endParaRPr lang="kk-KZ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азаматтығынан</a:t>
            </a: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айырылған</a:t>
            </a: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кезде</a:t>
            </a: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buAutoNum type="arabicPeriod"/>
            </a:pPr>
            <a:r>
              <a:rPr lang="kk-K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 </a:t>
            </a:r>
            <a:r>
              <a:rPr lang="kk-K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Республикасының мемлекетаралық келісімдерінде көзделген жағдайларды қоспағанда</a:t>
            </a:r>
            <a:r>
              <a:rPr lang="kk-K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басқа </a:t>
            </a:r>
            <a:r>
              <a:rPr lang="kk-K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мемлекеттің </a:t>
            </a:r>
            <a:r>
              <a:rPr lang="kk-K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әскери </a:t>
            </a:r>
            <a:r>
              <a:rPr lang="kk-K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қызметіне</a:t>
            </a:r>
            <a:r>
              <a:rPr lang="kk-K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күзет қызметіне, полицияға, әділет органдарына немесе </a:t>
            </a:r>
            <a:r>
              <a:rPr lang="kk-K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билік </a:t>
            </a:r>
            <a:r>
              <a:rPr lang="kk-K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және басқару органдарына кіру нәтижесінде</a:t>
            </a:r>
            <a:r>
              <a:rPr lang="kk-K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>
              <a:buAutoNum type="arabicPeriod"/>
            </a:pPr>
            <a:r>
              <a:rPr lang="kk-K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егер Қазақстан Республикасының азаматтығы көрінеу жалған ақпарат немесе жалған құжаттар ұсыну нәтижесінде алынған болса</a:t>
            </a:r>
            <a:r>
              <a:rPr lang="kk-K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>
              <a:buAutoNum type="arabicPeriod"/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Республикасының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мемлекетаралық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шарттарында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көзделген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негіздер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>
              <a:buAutoNum type="arabicPeriod"/>
            </a:pPr>
            <a:r>
              <a:rPr lang="kk-K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егер Қазақстан Республикасынан тыс жерде тұрақты тұратын адам үш жыл бойы дәлелді себепсіз консулдыққа тіркелмеген </a:t>
            </a:r>
            <a:r>
              <a:rPr lang="kk-KZ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болса;</a:t>
            </a:r>
          </a:p>
          <a:p>
            <a:pPr eaLnBrk="1" hangingPunct="1">
              <a:buAutoNum type="arabicPeriod"/>
            </a:pPr>
            <a:r>
              <a:rPr lang="kk-K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егер адам басқа мемлекеттің азаматтығын алған болса.</a:t>
            </a:r>
            <a:endParaRPr lang="ru-RU" sz="2000" b="1" baseline="-25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114" name="Прямоугольник 1"/>
          <p:cNvSpPr>
            <a:spLocks noChangeArrowheads="1"/>
          </p:cNvSpPr>
          <p:nvPr/>
        </p:nvSpPr>
        <p:spPr bwMode="auto">
          <a:xfrm>
            <a:off x="323850" y="260350"/>
            <a:ext cx="84248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азаматтығын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тоқтатудың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негіздері</a:t>
            </a:r>
            <a:endParaRPr lang="ru-RU" altLang="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867212"/>
      </p:ext>
    </p:extLst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Түйіндеме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138" name="Объект 2"/>
          <p:cNvSpPr>
            <a:spLocks noGrp="1"/>
          </p:cNvSpPr>
          <p:nvPr>
            <p:ph idx="1"/>
          </p:nvPr>
        </p:nvSpPr>
        <p:spPr>
          <a:xfrm>
            <a:off x="611560" y="1600200"/>
            <a:ext cx="807524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Бұл тақырыпта</a:t>
            </a: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азаматтық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ұғымы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азаматтығы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қағидаттары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азаматтығын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тоқтатудың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негіздері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туралы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баяндалды.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Бақылау сұрақтары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6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0363" indent="-360363" algn="just" eaLnBrk="1" hangingPunct="1">
              <a:buFont typeface="Calibri" pitchFamily="34" charset="0"/>
              <a:buAutoNum type="arabicPeriod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азаматтығы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қағидаттары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60363" indent="-360363" algn="just" eaLnBrk="1" hangingPunct="1">
              <a:buFont typeface="Calibri" pitchFamily="34" charset="0"/>
              <a:buAutoNum type="arabicPeriod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азаматтығын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негіздері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60363" indent="-360363" algn="just" eaLnBrk="1" hangingPunct="1">
              <a:buFont typeface="Calibri" pitchFamily="34" charset="0"/>
              <a:buAutoNum type="arabicPeriod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азаматтығын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тоқтатудың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негіздері</a:t>
            </a:r>
            <a:endParaRPr lang="ru-RU" altLang="" sz="2400" dirty="0">
              <a:latin typeface="Times New Roman" pitchFamily="18" charset="0"/>
              <a:cs typeface="Times New Roman" pitchFamily="18" charset="0"/>
            </a:endParaRPr>
          </a:p>
          <a:p>
            <a:pPr marL="360363" indent="-360363" algn="just" eaLnBrk="1" hangingPunct="1">
              <a:buFont typeface="Calibri" pitchFamily="34" charset="0"/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/>
          <a:lstStyle/>
          <a:p>
            <a:pPr algn="l" eaLnBrk="1" hangingPunct="1"/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азаматтығы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1991 ж. 20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желтоқсандағы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№1017-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XII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Заңына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өзгерістер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толықтырулар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қашан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енгізілді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sp>
        <p:nvSpPr>
          <p:cNvPr id="93186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А) 15 шілде 2018 жылы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B)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25 қаңтар 2019 жылы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C)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13 мамыр 2020 жылы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D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) 17 қазан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2016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жылы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de-DE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E)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25 қараша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2015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жылы</a:t>
            </a:r>
            <a:endParaRPr lang="kk-KZ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4350" y="548680"/>
            <a:ext cx="8352928" cy="856903"/>
          </a:xfr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 eaLnBrk="1" hangingPunct="1">
              <a:buClr>
                <a:srgbClr val="9BBB59"/>
              </a:buClr>
              <a:buNone/>
              <a:tabLst>
                <a:tab pos="442913" algn="l"/>
                <a:tab pos="627063" algn="l"/>
              </a:tabLs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altLang="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ұғымы</a:t>
            </a:r>
            <a:r>
              <a:rPr lang="ru-RU" altLang="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altLang="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мәні</a:t>
            </a:r>
            <a:r>
              <a:rPr lang="ru-RU" altLang="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http://www.vuso.at.ua/zvuki/ves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882571"/>
            <a:ext cx="3048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683675" y="1578315"/>
            <a:ext cx="8064896" cy="2304256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538" indent="0" algn="just" eaLnBrk="1" hangingPunct="1">
              <a:buClr>
                <a:srgbClr val="9BBB59"/>
              </a:buClr>
              <a:buFont typeface="Arial" charset="0"/>
              <a:buNone/>
              <a:tabLst>
                <a:tab pos="627063" algn="l"/>
              </a:tabLst>
              <a:defRPr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" sz="24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altLang="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ҚР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құрылысының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негіздерін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азамат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мәртебесін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құрылым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билік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жергілікті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басқару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өзін-өзі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басқару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органдарының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жүйесін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реттейтін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құқықтық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нормалардың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жиынтығын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білдіретін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саласы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09538" indent="0" algn="just" eaLnBrk="1" hangingPunct="1">
              <a:buClr>
                <a:srgbClr val="9BBB59"/>
              </a:buClr>
              <a:buFont typeface="Arial" charset="0"/>
              <a:buNone/>
              <a:tabLst>
                <a:tab pos="627063" algn="l"/>
              </a:tabLst>
              <a:defRPr/>
            </a:pPr>
            <a:endParaRPr lang="en-US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538" indent="0" algn="just" eaLnBrk="1" hangingPunct="1">
              <a:buClr>
                <a:srgbClr val="9BBB59"/>
              </a:buClr>
              <a:buFont typeface="Arial" charset="0"/>
              <a:buNone/>
              <a:tabLst>
                <a:tab pos="627063" algn="l"/>
              </a:tabLst>
              <a:defRPr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555873"/>
            <a:ext cx="8136904" cy="2369071"/>
          </a:xfr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09538" indent="0" algn="just" eaLnBrk="1" hangingPunct="1">
              <a:buClr>
                <a:srgbClr val="9BBB59"/>
              </a:buClr>
              <a:buNone/>
              <a:tabLst>
                <a:tab pos="627063" algn="l"/>
              </a:tabLst>
              <a:defRPr/>
            </a:pPr>
            <a:r>
              <a:rPr lang="ru-RU" altLang="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" sz="24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altLang="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пәні</a:t>
            </a:r>
            <a:r>
              <a:rPr lang="ru-RU" altLang="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мемлекет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пен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қоғам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құрылымының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негізін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құрайтын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билікті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жүзеге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асырумен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тікелей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нормаларымен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реттелетін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қоғамдық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қатынастар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538" indent="0" algn="just" eaLnBrk="1" hangingPunct="1">
              <a:buClr>
                <a:srgbClr val="9BBB59"/>
              </a:buClr>
              <a:buFont typeface="Arial" charset="0"/>
              <a:buNone/>
              <a:tabLst>
                <a:tab pos="627063" algn="l"/>
              </a:tabLst>
              <a:defRPr/>
            </a:pPr>
            <a:endParaRPr lang="en-US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538" indent="0" algn="just" eaLnBrk="1" hangingPunct="1">
              <a:buClr>
                <a:srgbClr val="9BBB59"/>
              </a:buClr>
              <a:buFont typeface="Arial" charset="0"/>
              <a:buNone/>
              <a:tabLst>
                <a:tab pos="627063" algn="l"/>
              </a:tabLst>
              <a:defRPr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pic>
        <p:nvPicPr>
          <p:cNvPr id="1026" name="Picture 2" descr="Книга &quot;Конституция Республики Казахстан&quot; - Купить и скачать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780928"/>
            <a:ext cx="1809750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618435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692696"/>
            <a:ext cx="8136904" cy="1720999"/>
          </a:xfr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09538" indent="0" algn="just" eaLnBrk="1" hangingPunct="1">
              <a:buClr>
                <a:srgbClr val="9BBB59"/>
              </a:buClr>
              <a:buNone/>
              <a:tabLst>
                <a:tab pos="627063" algn="l"/>
              </a:tabLst>
              <a:defRPr/>
            </a:pPr>
            <a:r>
              <a:rPr lang="ru-RU" altLang="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" sz="24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altLang="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altLang="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саласы</a:t>
            </a:r>
            <a:r>
              <a:rPr lang="ru-RU" altLang="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altLang="" sz="2400" i="1" dirty="0"/>
              <a:t> </a:t>
            </a:r>
            <a:r>
              <a:rPr lang="ru-RU" altLang="" sz="2400" i="1" dirty="0" smtClean="0"/>
              <a:t>-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құқықтық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жүйенің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дербес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бөлігі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біртекті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қоғамдық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қатынастарды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әдіспен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реттейтін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құқықтық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latin typeface="Times New Roman" pitchFamily="18" charset="0"/>
                <a:cs typeface="Times New Roman" pitchFamily="18" charset="0"/>
              </a:rPr>
              <a:t>нормалардың</a:t>
            </a:r>
            <a:r>
              <a:rPr lang="ru-RU" altLang="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 smtClean="0">
                <a:latin typeface="Times New Roman" pitchFamily="18" charset="0"/>
                <a:cs typeface="Times New Roman" pitchFamily="18" charset="0"/>
              </a:rPr>
              <a:t>жиынтығы</a:t>
            </a:r>
            <a:r>
              <a:rPr lang="ru-RU" altLang="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" sz="2400" dirty="0">
              <a:latin typeface="Times New Roman" pitchFamily="18" charset="0"/>
              <a:cs typeface="Times New Roman" pitchFamily="18" charset="0"/>
            </a:endParaRPr>
          </a:p>
          <a:p>
            <a:pPr marL="109538" indent="0" algn="just" eaLnBrk="1" hangingPunct="1">
              <a:buClr>
                <a:srgbClr val="9BBB59"/>
              </a:buClr>
              <a:buNone/>
              <a:tabLst>
                <a:tab pos="627063" algn="l"/>
              </a:tabLst>
              <a:defRPr/>
            </a:pPr>
            <a:endParaRPr lang="ru-RU" altLang="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538" indent="0" algn="just" eaLnBrk="1" hangingPunct="1">
              <a:buClr>
                <a:srgbClr val="9BBB59"/>
              </a:buClr>
              <a:buFont typeface="Arial" charset="0"/>
              <a:buNone/>
              <a:tabLst>
                <a:tab pos="627063" algn="l"/>
              </a:tabLst>
              <a:defRPr/>
            </a:pPr>
            <a:endParaRPr lang="en-US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538" indent="0" algn="just" eaLnBrk="1" hangingPunct="1">
              <a:buClr>
                <a:srgbClr val="9BBB59"/>
              </a:buClr>
              <a:buFont typeface="Arial" charset="0"/>
              <a:buNone/>
              <a:tabLst>
                <a:tab pos="627063" algn="l"/>
              </a:tabLst>
              <a:defRPr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pic>
        <p:nvPicPr>
          <p:cNvPr id="4" name="Picture 7" descr="http://balychok.kz/uploads/posts/1231129407_zak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540000">
            <a:off x="6522814" y="2865921"/>
            <a:ext cx="1504298" cy="186533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60261175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555873"/>
            <a:ext cx="8064896" cy="1216943"/>
          </a:xfr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09538" indent="0" algn="ctr" eaLnBrk="1" hangingPunct="1">
              <a:buClr>
                <a:srgbClr val="9BBB59"/>
              </a:buClr>
              <a:buNone/>
              <a:tabLst>
                <a:tab pos="627063" algn="l"/>
              </a:tabLst>
              <a:defRPr/>
            </a:pP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ru-RU" altLang="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altLang="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құқығының</a:t>
            </a:r>
            <a:r>
              <a:rPr lang="ru-RU" altLang="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әдістері</a:t>
            </a:r>
            <a:endParaRPr lang="ru-RU" altLang="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827584" y="2060848"/>
            <a:ext cx="7920880" cy="1656184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538" indent="0" algn="just" eaLnBrk="1" hangingPunct="1">
              <a:buClr>
                <a:srgbClr val="9BBB59"/>
              </a:buClr>
              <a:buNone/>
              <a:tabLst>
                <a:tab pos="627063" algn="l"/>
              </a:tabLst>
              <a:defRPr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Конституциялық</a:t>
            </a:r>
            <a:r>
              <a:rPr lang="ru-RU" altLang="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altLang="" sz="2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әдісі</a:t>
            </a:r>
            <a:r>
              <a:rPr lang="ru-RU" altLang="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b="1" dirty="0" smtClean="0"/>
              <a:t>-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конституциялық-құқықтық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қатынастарды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реттеу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тәсілдері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тәсілдерінің</a:t>
            </a:r>
            <a:r>
              <a:rPr lang="ru-RU" altLang="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жиынтығы</a:t>
            </a:r>
            <a:r>
              <a:rPr lang="ru-RU" altLang="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13839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1706</TotalTime>
  <Words>1766</Words>
  <Application>Microsoft Office PowerPoint</Application>
  <PresentationFormat>Экран (4:3)</PresentationFormat>
  <Paragraphs>216</Paragraphs>
  <Slides>54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Тема Office</vt:lpstr>
      <vt:lpstr>Презентация PowerPoint</vt:lpstr>
      <vt:lpstr>Курстың тақырыптық жоспары</vt:lpstr>
      <vt:lpstr>Конституциялық құқықтың пәні, әдісі және қайнар көзі</vt:lpstr>
      <vt:lpstr>Жоспар</vt:lpstr>
      <vt:lpstr>Әдебиет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Қазақстан Республикасының Конституциясы - конституциялық құқықтың негізгі көзі</vt:lpstr>
      <vt:lpstr>Конституциялық заңдар</vt:lpstr>
      <vt:lpstr>Презентация PowerPoint</vt:lpstr>
      <vt:lpstr>Презентация PowerPoint</vt:lpstr>
      <vt:lpstr>Халықаралық шарттар</vt:lpstr>
      <vt:lpstr>4. ҚР конституциялық құқық жүйесі</vt:lpstr>
      <vt:lpstr>Конституциялық құқық институттарының жүйесі</vt:lpstr>
      <vt:lpstr>5. ҚР конституциялық-құқықтық нормалары</vt:lpstr>
      <vt:lpstr>Конституциялық құқықтық нормаларды жіктеу</vt:lpstr>
      <vt:lpstr>Ондағы нұсқамалардың анықталу дәрежесі бойынша:</vt:lpstr>
      <vt:lpstr>6. ҚР конституциялық-құқықтық қатынастар</vt:lpstr>
      <vt:lpstr>Конституциялық қатынастардың ерекшелігі</vt:lpstr>
      <vt:lpstr>Конституциялық-құқықтық қатынастардың субъектілері</vt:lpstr>
      <vt:lpstr>Түйіндеме</vt:lpstr>
      <vt:lpstr>Бақылау сұрақтары</vt:lpstr>
      <vt:lpstr>Қазақстан Республикасының Конституциясы неше бөлімнен тұрады?</vt:lpstr>
      <vt:lpstr>Қазақстан Республикасының конституциялық дамуының кейбір мәселелері</vt:lpstr>
      <vt:lpstr>Презентация PowerPoint</vt:lpstr>
      <vt:lpstr>Презентация PowerPoint</vt:lpstr>
      <vt:lpstr>1. Алаш партиясының бағдарламалық құжаттарындағы конституционализм идеялары</vt:lpstr>
      <vt:lpstr>Презентация PowerPoint</vt:lpstr>
      <vt:lpstr>Презентация PowerPoint</vt:lpstr>
      <vt:lpstr>2. 1937 жылғы Қазақ КСР-нің Конституциясы</vt:lpstr>
      <vt:lpstr>3. 1978 жылғы Қазақ КСР-нің Конституциясы</vt:lpstr>
      <vt:lpstr>4. Конституциялық реформаның өтпелі кезеңі</vt:lpstr>
      <vt:lpstr>5. Қазақстанда 1988-1990 жылдар. «Мемлекеттік егемендік туралы» Қазақ КСР декларациясы</vt:lpstr>
      <vt:lpstr>6. 1991 жылғы Қазақстан Республикасының «Мемлекеттік тәуелсіздік туралы»  Конституциялық заңы</vt:lpstr>
      <vt:lpstr>7. 1993 жылғы Қазақстан Республикасының Конституциясы</vt:lpstr>
      <vt:lpstr>8. 1995 жылғы Қазақстан Республикасының Конституциясы</vt:lpstr>
      <vt:lpstr>Түйіндеме</vt:lpstr>
      <vt:lpstr>Бақылау сұрақтары</vt:lpstr>
      <vt:lpstr>Қазақ ССР-нің мемлекеттік егемендігі туралы Декларация қашан қабылданды?</vt:lpstr>
      <vt:lpstr>Азаматтықтың конституциялық-құқықтық негіздері</vt:lpstr>
      <vt:lpstr>Жоспар</vt:lpstr>
      <vt:lpstr>Әдебиет</vt:lpstr>
      <vt:lpstr>Қазақстан Республикасының азаматтығы дегеніміз - бұл олардың өзара құқықтары мен міндеттерінің жиынтығын білдіретін адам мен мемлекет арасындағы тұрақты саяси және құқықтық қатынастар.</vt:lpstr>
      <vt:lpstr>Презентация PowerPoint</vt:lpstr>
      <vt:lpstr>Презентация PowerPoint</vt:lpstr>
      <vt:lpstr>Презентация PowerPoint</vt:lpstr>
      <vt:lpstr>Түйіндеме</vt:lpstr>
      <vt:lpstr>Бақылау сұрақтары</vt:lpstr>
      <vt:lpstr>Қазақстан Республикасының азаматтығы туралы 1991 ж. 20 желтоқсандағы Қазақстан Республикасының №1017-XII Заңына соңғы өзгерістер мен толықтырулар қашан енгізілді?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Nur</dc:creator>
  <cp:lastModifiedBy>Пользователь Windows</cp:lastModifiedBy>
  <cp:revision>138</cp:revision>
  <dcterms:created xsi:type="dcterms:W3CDTF">2014-06-16T13:33:53Z</dcterms:created>
  <dcterms:modified xsi:type="dcterms:W3CDTF">2020-06-30T11:45:31Z</dcterms:modified>
</cp:coreProperties>
</file>