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37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2" r:id="rId14"/>
    <p:sldId id="353" r:id="rId15"/>
    <p:sldId id="354" r:id="rId16"/>
    <p:sldId id="355" r:id="rId17"/>
    <p:sldId id="29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kaz/docs/Z150000043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kaz/docs/Z150000043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kaz/docs/Z150000043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25000" lnSpcReduction="20000"/>
          </a:bodyPr>
          <a:lstStyle/>
          <a:p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 Республикасы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ғылым министрлігі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Бөкетов атындағы Қарағанды мемлекеттік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алулар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</a:t>
            </a:r>
            <a:r>
              <a:rPr lang="kk-KZ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 бойынша</a:t>
            </a:r>
            <a:endParaRPr 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Мультимедиялық презентациялар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(дәріс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мамандығы: 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</a:t>
            </a:r>
            <a:r>
              <a:rPr lang="kk-KZ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аудит»</a:t>
            </a:r>
          </a:p>
          <a:p>
            <a:endParaRPr lang="ru-RU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6. Тауарлық биржалар арқылы бір көзден әдісімен мемлекеттік сатып алулар</a:t>
            </a:r>
            <a:endParaRPr 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sz="2800" dirty="0" smtClean="0"/>
              <a:t> 14) </a:t>
            </a:r>
            <a:r>
              <a:rPr lang="ru-RU" sz="2800" dirty="0" err="1" smtClean="0"/>
              <a:t>монетарлық қызметті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Қазақстан Республикасының Ұлттық қорын және бірыңғай жинақтаушы зейнетақы қорының зейнетақы активтерін</a:t>
            </a:r>
            <a:r>
              <a:rPr lang="ru-RU" sz="2800" dirty="0" smtClean="0"/>
              <a:t> </a:t>
            </a:r>
            <a:r>
              <a:rPr lang="ru-RU" sz="2800" dirty="0" err="1" smtClean="0"/>
              <a:t>басқару жөніндегі қызметті жүзеге асыру</a:t>
            </a:r>
            <a:r>
              <a:rPr lang="ru-RU" sz="2800" dirty="0" smtClean="0"/>
              <a:t> </a:t>
            </a:r>
            <a:r>
              <a:rPr lang="ru-RU" sz="2800" dirty="0" err="1" smtClean="0"/>
              <a:t>үшін қажетті 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15) </a:t>
            </a:r>
            <a:r>
              <a:rPr lang="ru-RU" sz="2800" dirty="0" err="1" smtClean="0"/>
              <a:t>Қазақстан Республикасының сайлау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республикалық </a:t>
            </a:r>
            <a:r>
              <a:rPr lang="ru-RU" sz="2800" dirty="0" smtClean="0"/>
              <a:t>референдум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заңнамасында көзделген 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 Қазақстан Республикасының Үкіметі бекіткен</a:t>
            </a:r>
            <a:r>
              <a:rPr lang="ru-RU" sz="2800" dirty="0" smtClean="0"/>
              <a:t> </a:t>
            </a:r>
            <a:r>
              <a:rPr lang="ru-RU" sz="2800" dirty="0" err="1" smtClean="0"/>
              <a:t>тізбе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16)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ведомстволық наградаларды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олардың құжаттарын</a:t>
            </a:r>
            <a:r>
              <a:rPr lang="ru-RU" sz="2800" dirty="0" smtClean="0"/>
              <a:t>, </a:t>
            </a:r>
            <a:r>
              <a:rPr lang="ru-RU" sz="2800" dirty="0" err="1" smtClean="0"/>
              <a:t>Қазақстан Республикасы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Парламенті</a:t>
            </a:r>
            <a:r>
              <a:rPr lang="ru-RU" sz="2800" dirty="0" smtClean="0"/>
              <a:t> </a:t>
            </a:r>
            <a:r>
              <a:rPr lang="ru-RU" sz="2800" dirty="0" err="1" smtClean="0"/>
              <a:t>депутатының омырауға тағатын белгісін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оның құжатын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сенім</a:t>
            </a:r>
            <a:r>
              <a:rPr lang="ru-RU" sz="2800" dirty="0" smtClean="0"/>
              <a:t> </a:t>
            </a:r>
            <a:r>
              <a:rPr lang="ru-RU" sz="2800" dirty="0" err="1" smtClean="0"/>
              <a:t>таңбаларын</a:t>
            </a:r>
            <a:r>
              <a:rPr lang="ru-RU" sz="2800" dirty="0" smtClean="0"/>
              <a:t>, </a:t>
            </a:r>
            <a:r>
              <a:rPr lang="ru-RU" sz="2800" dirty="0" err="1" smtClean="0"/>
              <a:t>Қазақстан Республикасы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азаматтарының паспорттарын</a:t>
            </a:r>
            <a:r>
              <a:rPr lang="ru-RU" sz="2800" dirty="0" smtClean="0"/>
              <a:t>, </a:t>
            </a:r>
            <a:r>
              <a:rPr lang="ru-RU" sz="2800" dirty="0" err="1" smtClean="0"/>
              <a:t>жеке</a:t>
            </a:r>
            <a:r>
              <a:rPr lang="ru-RU" sz="2800" dirty="0" smtClean="0"/>
              <a:t> </a:t>
            </a:r>
            <a:r>
              <a:rPr lang="ru-RU" sz="2800" dirty="0" err="1" smtClean="0"/>
              <a:t>куәліктерін</a:t>
            </a:r>
            <a:r>
              <a:rPr lang="ru-RU" sz="2800" dirty="0" smtClean="0"/>
              <a:t>, </a:t>
            </a:r>
            <a:r>
              <a:rPr lang="ru-RU" sz="2800" dirty="0" err="1" smtClean="0"/>
              <a:t>шетелдіктің Қазақстан Республикасында</a:t>
            </a:r>
            <a:r>
              <a:rPr lang="ru-RU" sz="2800" dirty="0" smtClean="0"/>
              <a:t> </a:t>
            </a:r>
            <a:r>
              <a:rPr lang="ru-RU" sz="2800" dirty="0" err="1" smtClean="0"/>
              <a:t>тұруға ықтиярхатын</a:t>
            </a:r>
            <a:r>
              <a:rPr lang="ru-RU" sz="2800" dirty="0" smtClean="0"/>
              <a:t>, </a:t>
            </a:r>
            <a:r>
              <a:rPr lang="ru-RU" sz="2800" dirty="0" err="1" smtClean="0"/>
              <a:t>азаматтығы жоқ адамның куәлігін</a:t>
            </a:r>
            <a:r>
              <a:rPr lang="ru-RU" sz="2800" dirty="0" smtClean="0"/>
              <a:t>, </a:t>
            </a:r>
            <a:r>
              <a:rPr lang="ru-RU" sz="2800" dirty="0" err="1" smtClean="0"/>
              <a:t>азаматтық </a:t>
            </a:r>
            <a:r>
              <a:rPr lang="ru-RU" sz="2800" dirty="0" smtClean="0"/>
              <a:t>хал </a:t>
            </a:r>
            <a:r>
              <a:rPr lang="ru-RU" sz="2800" dirty="0" err="1" smtClean="0"/>
              <a:t>актілерін</a:t>
            </a:r>
            <a:r>
              <a:rPr lang="ru-RU" sz="2800" dirty="0" smtClean="0"/>
              <a:t> </a:t>
            </a:r>
            <a:r>
              <a:rPr lang="ru-RU" sz="2800" dirty="0" err="1" smtClean="0"/>
              <a:t>тіркеу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куәліктерді дайындау</a:t>
            </a:r>
            <a:r>
              <a:rPr lang="ru-RU" sz="2800" dirty="0" smtClean="0"/>
              <a:t> </a:t>
            </a:r>
            <a:r>
              <a:rPr lang="ru-RU" sz="2800" dirty="0" err="1" smtClean="0"/>
              <a:t>жөніндегі көрсетілетін қызметтерді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sz="2800" dirty="0" smtClean="0"/>
              <a:t>  17) </a:t>
            </a:r>
            <a:r>
              <a:rPr lang="ru-RU" sz="2800" dirty="0" err="1" smtClean="0"/>
              <a:t>Қазақстан Республикасының Үкіметі бекіткен</a:t>
            </a:r>
            <a:r>
              <a:rPr lang="ru-RU" sz="2800" dirty="0" smtClean="0"/>
              <a:t> </a:t>
            </a:r>
            <a:r>
              <a:rPr lang="ru-RU" sz="2800" dirty="0" err="1" smtClean="0"/>
              <a:t>тізбе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халықаралық шарттарына</a:t>
            </a:r>
            <a:r>
              <a:rPr lang="ru-RU" sz="2800" dirty="0" smtClean="0"/>
              <a:t> </a:t>
            </a:r>
            <a:r>
              <a:rPr lang="ru-RU" sz="2800" dirty="0" err="1" smtClean="0"/>
              <a:t>сәйкес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Қазақстан Республикасы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мүшесі 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табылатын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халықаралық ұйымдар қаржыландыратын инвестициялық жобаларды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іске</a:t>
            </a:r>
            <a:r>
              <a:rPr lang="ru-RU" sz="2800" dirty="0" smtClean="0"/>
              <a:t> </a:t>
            </a:r>
            <a:r>
              <a:rPr lang="ru-RU" sz="2800" dirty="0" err="1" smtClean="0"/>
              <a:t>асыру</a:t>
            </a:r>
            <a:r>
              <a:rPr lang="ru-RU" sz="2800" dirty="0" smtClean="0"/>
              <a:t> </a:t>
            </a:r>
            <a:r>
              <a:rPr lang="ru-RU" sz="2800" dirty="0" err="1" smtClean="0"/>
              <a:t>шеңберінде жүзеге асырылатын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18) </a:t>
            </a:r>
            <a:r>
              <a:rPr lang="ru-RU" sz="2800" dirty="0" err="1" smtClean="0"/>
              <a:t>мемлекеттер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мемлекеттерд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ң үк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меттер</a:t>
            </a:r>
            <a:r>
              <a:rPr lang="en-US" sz="2800" dirty="0" err="1" smtClean="0"/>
              <a:t>i</a:t>
            </a:r>
            <a:r>
              <a:rPr lang="en-US" sz="2800" dirty="0" smtClean="0"/>
              <a:t>, </a:t>
            </a:r>
            <a:r>
              <a:rPr lang="ru-RU" sz="2800" dirty="0" err="1" smtClean="0"/>
              <a:t>халықаралық және 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ұйымдар</a:t>
            </a:r>
            <a:r>
              <a:rPr lang="ru-RU" sz="2800" dirty="0" smtClean="0"/>
              <a:t>, </a:t>
            </a:r>
            <a:r>
              <a:rPr lang="ru-RU" sz="2800" dirty="0" err="1" smtClean="0"/>
              <a:t>қызмет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қайырымдылық және халықаралық сипаттағы шетелд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үк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метт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емес</a:t>
            </a:r>
            <a:r>
              <a:rPr lang="ru-RU" sz="2800" dirty="0" smtClean="0"/>
              <a:t> </a:t>
            </a:r>
            <a:r>
              <a:rPr lang="ru-RU" sz="2800" dirty="0" err="1" smtClean="0"/>
              <a:t>қоғамдық ұйымдар </a:t>
            </a:r>
            <a:r>
              <a:rPr lang="ru-RU" sz="2800" dirty="0" smtClean="0"/>
              <a:t>мен </a:t>
            </a:r>
            <a:r>
              <a:rPr lang="ru-RU" sz="2800" dirty="0" err="1" smtClean="0"/>
              <a:t>қорлар өтеус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з</a:t>
            </a:r>
            <a:r>
              <a:rPr lang="ru-RU" sz="2800" dirty="0" smtClean="0"/>
              <a:t> нег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зде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Үк</a:t>
            </a:r>
            <a:r>
              <a:rPr lang="en-US" sz="2800" dirty="0" err="1" smtClean="0"/>
              <a:t>i</a:t>
            </a:r>
            <a:r>
              <a:rPr lang="ru-RU" sz="2800" dirty="0" smtClean="0"/>
              <a:t>мет</a:t>
            </a:r>
            <a:r>
              <a:rPr lang="en-US" sz="2800" dirty="0" err="1" smtClean="0"/>
              <a:t>i</a:t>
            </a:r>
            <a:r>
              <a:rPr lang="ru-RU" sz="2800" dirty="0" smtClean="0"/>
              <a:t>не </a:t>
            </a:r>
            <a:r>
              <a:rPr lang="ru-RU" sz="2800" dirty="0" err="1" smtClean="0"/>
              <a:t>беретін</a:t>
            </a:r>
            <a:r>
              <a:rPr lang="ru-RU" sz="2800" dirty="0" smtClean="0"/>
              <a:t> грант </a:t>
            </a:r>
            <a:r>
              <a:rPr lang="ru-RU" sz="2800" dirty="0" err="1" smtClean="0"/>
              <a:t>ақшаларын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оларды</a:t>
            </a:r>
            <a:r>
              <a:rPr lang="ru-RU" sz="2800" dirty="0" smtClean="0"/>
              <a:t> беру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кел</a:t>
            </a:r>
            <a:r>
              <a:rPr lang="en-US" sz="2800" dirty="0" err="1" smtClean="0"/>
              <a:t>i</a:t>
            </a:r>
            <a:r>
              <a:rPr lang="ru-RU" sz="2800" dirty="0" smtClean="0"/>
              <a:t>с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мдерде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жұмыстарды, көрсетілетін қызметтерд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алудың өзге рәс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мдер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көзделген жағдайларда, </a:t>
            </a:r>
            <a:r>
              <a:rPr lang="ru-RU" sz="2800" dirty="0" smtClean="0"/>
              <a:t>осы </a:t>
            </a:r>
            <a:r>
              <a:rPr lang="ru-RU" sz="2800" dirty="0" err="1" smtClean="0"/>
              <a:t>гранттарды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қоса қаржыландыруға бөл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нетін</a:t>
            </a:r>
            <a:r>
              <a:rPr lang="ru-RU" sz="2800" dirty="0" smtClean="0"/>
              <a:t> </a:t>
            </a:r>
            <a:r>
              <a:rPr lang="ru-RU" sz="2800" dirty="0" err="1" smtClean="0"/>
              <a:t>ақшаны пайдаланумен</a:t>
            </a:r>
            <a:r>
              <a:rPr lang="ru-RU" sz="2800" dirty="0" smtClean="0"/>
              <a:t> </a:t>
            </a:r>
            <a:r>
              <a:rPr lang="ru-RU" sz="2800" dirty="0" err="1" smtClean="0"/>
              <a:t>байланысты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жұмыстарды, көрсетілетін қызметтерд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19) </a:t>
            </a:r>
            <a:r>
              <a:rPr lang="ru-RU" sz="2800" dirty="0" err="1" smtClean="0"/>
              <a:t>жеке</a:t>
            </a:r>
            <a:r>
              <a:rPr lang="ru-RU" sz="2800" dirty="0" smtClean="0"/>
              <a:t> </a:t>
            </a:r>
            <a:r>
              <a:rPr lang="ru-RU" sz="2800" dirty="0" err="1" smtClean="0"/>
              <a:t>тұлғалар үшін 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б</a:t>
            </a:r>
            <a:r>
              <a:rPr lang="en-US" sz="2800" dirty="0" err="1" smtClean="0"/>
              <a:t>i</a:t>
            </a:r>
            <a:r>
              <a:rPr lang="ru-RU" sz="2800" dirty="0" smtClean="0"/>
              <a:t>л</a:t>
            </a:r>
            <a:r>
              <a:rPr lang="en-US" sz="2800" dirty="0" err="1" smtClean="0"/>
              <a:t>i</a:t>
            </a:r>
            <a:r>
              <a:rPr lang="ru-RU" sz="2800" dirty="0" smtClean="0"/>
              <a:t>м беру </a:t>
            </a:r>
            <a:r>
              <a:rPr lang="ru-RU" sz="2800" dirty="0" err="1" smtClean="0"/>
              <a:t>тапсырысына</a:t>
            </a:r>
            <a:r>
              <a:rPr lang="ru-RU" sz="2800" dirty="0" smtClean="0"/>
              <a:t> </a:t>
            </a:r>
            <a:r>
              <a:rPr lang="ru-RU" sz="2800" dirty="0" err="1" smtClean="0"/>
              <a:t>байланысты</a:t>
            </a:r>
            <a:r>
              <a:rPr lang="ru-RU" sz="2800" dirty="0" smtClean="0"/>
              <a:t> </a:t>
            </a:r>
            <a:r>
              <a:rPr lang="ru-RU" sz="2800" dirty="0" err="1" smtClean="0"/>
              <a:t>көрсетілетін қызметтерд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(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жеке</a:t>
            </a:r>
            <a:r>
              <a:rPr lang="ru-RU" sz="2800" dirty="0" smtClean="0"/>
              <a:t> </a:t>
            </a:r>
            <a:r>
              <a:rPr lang="ru-RU" sz="2800" dirty="0" err="1" smtClean="0"/>
              <a:t>тұлға білім</a:t>
            </a:r>
            <a:r>
              <a:rPr lang="ru-RU" sz="2800" dirty="0" smtClean="0"/>
              <a:t> беру </a:t>
            </a:r>
            <a:r>
              <a:rPr lang="ru-RU" sz="2800" dirty="0" err="1" smtClean="0"/>
              <a:t>ұйымын өзі таңдаса</a:t>
            </a:r>
            <a:r>
              <a:rPr lang="ru-RU" sz="2800" dirty="0" smtClean="0"/>
              <a:t>);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 fontScale="77500" lnSpcReduction="20000"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 smtClean="0"/>
              <a:t> 20) </a:t>
            </a:r>
            <a:r>
              <a:rPr lang="ru-RU" dirty="0" err="1" smtClean="0"/>
              <a:t>жұмыскерлерді шетелде</a:t>
            </a:r>
            <a:r>
              <a:rPr lang="ru-RU" dirty="0" smtClean="0"/>
              <a:t> </a:t>
            </a:r>
            <a:r>
              <a:rPr lang="ru-RU" dirty="0" err="1" smtClean="0"/>
              <a:t>даярлау</a:t>
            </a:r>
            <a:r>
              <a:rPr lang="ru-RU" dirty="0" smtClean="0"/>
              <a:t>, </a:t>
            </a:r>
            <a:r>
              <a:rPr lang="ru-RU" dirty="0" err="1" smtClean="0"/>
              <a:t>қайта даярлау</a:t>
            </a:r>
            <a:r>
              <a:rPr lang="ru-RU" dirty="0" smtClean="0"/>
              <a:t> </a:t>
            </a:r>
            <a:r>
              <a:rPr lang="ru-RU" dirty="0" err="1" smtClean="0"/>
              <a:t>және олардың біліктілігін</a:t>
            </a:r>
            <a:r>
              <a:rPr lang="ru-RU" dirty="0" smtClean="0"/>
              <a:t> </a:t>
            </a:r>
            <a:r>
              <a:rPr lang="ru-RU" dirty="0" err="1" smtClean="0"/>
              <a:t>арттыру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көрсетілетін қызметтерді 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21) </a:t>
            </a:r>
            <a:r>
              <a:rPr lang="ru-RU" dirty="0" err="1" smtClean="0"/>
              <a:t>Қазақстан Республикасының азаматтарын</a:t>
            </a:r>
            <a:r>
              <a:rPr lang="ru-RU" dirty="0" smtClean="0"/>
              <a:t> </a:t>
            </a:r>
            <a:r>
              <a:rPr lang="ru-RU" dirty="0" err="1" smtClean="0"/>
              <a:t>шетелде</a:t>
            </a:r>
            <a:r>
              <a:rPr lang="ru-RU" dirty="0" smtClean="0"/>
              <a:t> </a:t>
            </a:r>
            <a:r>
              <a:rPr lang="ru-RU" dirty="0" err="1" smtClean="0"/>
              <a:t>емдеу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көрсетілетін қызметтерді</a:t>
            </a:r>
            <a:r>
              <a:rPr lang="ru-RU" dirty="0" smtClean="0"/>
              <a:t>, </a:t>
            </a:r>
            <a:r>
              <a:rPr lang="ru-RU" dirty="0" err="1" smtClean="0"/>
              <a:t>сондай-ақ оларды</a:t>
            </a:r>
            <a:r>
              <a:rPr lang="ru-RU" dirty="0" smtClean="0"/>
              <a:t> </a:t>
            </a:r>
            <a:r>
              <a:rPr lang="ru-RU" dirty="0" err="1" smtClean="0"/>
              <a:t>тасымалдау</a:t>
            </a:r>
            <a:r>
              <a:rPr lang="ru-RU" dirty="0" smtClean="0"/>
              <a:t> </a:t>
            </a:r>
            <a:r>
              <a:rPr lang="ru-RU" dirty="0" err="1" smtClean="0"/>
              <a:t>және олармен</a:t>
            </a:r>
            <a:r>
              <a:rPr lang="ru-RU" dirty="0" smtClean="0"/>
              <a:t> </a:t>
            </a:r>
            <a:r>
              <a:rPr lang="ru-RU" dirty="0" err="1" smtClean="0"/>
              <a:t>бірге</a:t>
            </a:r>
            <a:r>
              <a:rPr lang="ru-RU" dirty="0" smtClean="0"/>
              <a:t> </a:t>
            </a:r>
            <a:r>
              <a:rPr lang="ru-RU" dirty="0" err="1" smtClean="0"/>
              <a:t>еріп</a:t>
            </a:r>
            <a:r>
              <a:rPr lang="ru-RU" dirty="0" smtClean="0"/>
              <a:t> </a:t>
            </a:r>
            <a:r>
              <a:rPr lang="ru-RU" dirty="0" err="1" smtClean="0"/>
              <a:t>жүру бойынша</a:t>
            </a:r>
            <a:r>
              <a:rPr lang="ru-RU" dirty="0" smtClean="0"/>
              <a:t> </a:t>
            </a:r>
            <a:r>
              <a:rPr lang="ru-RU" dirty="0" err="1" smtClean="0"/>
              <a:t>көрсетілетін қызметтерді 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22) </a:t>
            </a:r>
            <a:r>
              <a:rPr lang="ru-RU" dirty="0" err="1" smtClean="0"/>
              <a:t>адвокаттардың Қазақстан Республикасының заңдарына сәйкес ақы төлеуден босатылған адамдарға көрсететін қызметтерін 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23) </a:t>
            </a:r>
            <a:r>
              <a:rPr lang="ru-RU" dirty="0" err="1" smtClean="0"/>
              <a:t>Қазақстан Республикасының шетелдегі</a:t>
            </a:r>
            <a:r>
              <a:rPr lang="ru-RU" dirty="0" smtClean="0"/>
              <a:t> </a:t>
            </a:r>
            <a:r>
              <a:rPr lang="ru-RU" dirty="0" err="1" smtClean="0"/>
              <a:t>мекемелерінің</a:t>
            </a:r>
            <a:r>
              <a:rPr lang="ru-RU" dirty="0" smtClean="0"/>
              <a:t>, </a:t>
            </a:r>
            <a:r>
              <a:rPr lang="ru-RU" dirty="0" err="1" smtClean="0"/>
              <a:t>олардың атынан</a:t>
            </a:r>
            <a:r>
              <a:rPr lang="ru-RU" dirty="0" smtClean="0"/>
              <a:t> </a:t>
            </a:r>
            <a:r>
              <a:rPr lang="ru-RU" dirty="0" err="1" smtClean="0"/>
              <a:t>әрекет ететін</a:t>
            </a:r>
            <a:r>
              <a:rPr lang="ru-RU" dirty="0" smtClean="0"/>
              <a:t> </a:t>
            </a:r>
            <a:r>
              <a:rPr lang="ru-RU" dirty="0" err="1" smtClean="0"/>
              <a:t>тапсырыс</a:t>
            </a:r>
            <a:r>
              <a:rPr lang="ru-RU" dirty="0" smtClean="0"/>
              <a:t> </a:t>
            </a:r>
            <a:r>
              <a:rPr lang="ru-RU" dirty="0" err="1" smtClean="0"/>
              <a:t>берушілердің оқшауланған бөлімшелерінің шет</a:t>
            </a:r>
            <a:r>
              <a:rPr lang="ru-RU" dirty="0" smtClean="0"/>
              <a:t> </a:t>
            </a:r>
            <a:r>
              <a:rPr lang="ru-RU" dirty="0" err="1" smtClean="0"/>
              <a:t>мемлекеттің аумағында өз қызметін қамтамасыз ету</a:t>
            </a:r>
            <a:r>
              <a:rPr lang="ru-RU" dirty="0" smtClean="0"/>
              <a:t> </a:t>
            </a:r>
            <a:r>
              <a:rPr lang="ru-RU" dirty="0" err="1" smtClean="0"/>
              <a:t>үшін</a:t>
            </a:r>
            <a:r>
              <a:rPr lang="ru-RU" dirty="0" smtClean="0"/>
              <a:t>, </a:t>
            </a:r>
            <a:r>
              <a:rPr lang="ru-RU" dirty="0" err="1" smtClean="0"/>
              <a:t>сондай-ақ бітімгершілік</a:t>
            </a:r>
            <a:r>
              <a:rPr lang="ru-RU" dirty="0" smtClean="0"/>
              <a:t> </a:t>
            </a:r>
            <a:r>
              <a:rPr lang="ru-RU" dirty="0" err="1" smtClean="0"/>
              <a:t>операциялар</a:t>
            </a:r>
            <a:r>
              <a:rPr lang="ru-RU" dirty="0" smtClean="0"/>
              <a:t> </a:t>
            </a:r>
            <a:r>
              <a:rPr lang="ru-RU" dirty="0" err="1" smtClean="0"/>
              <a:t>мақсаттары үшін тауарларды</a:t>
            </a:r>
            <a:r>
              <a:rPr lang="ru-RU" dirty="0" smtClean="0"/>
              <a:t>, </a:t>
            </a:r>
            <a:r>
              <a:rPr lang="ru-RU" dirty="0" err="1" smtClean="0"/>
              <a:t>жұмыстарды</a:t>
            </a:r>
            <a:r>
              <a:rPr lang="ru-RU" dirty="0" smtClean="0"/>
              <a:t>, </a:t>
            </a:r>
            <a:r>
              <a:rPr lang="ru-RU" dirty="0" err="1" smtClean="0"/>
              <a:t>көрсетілетін қызметтерді сатып</a:t>
            </a:r>
            <a:r>
              <a:rPr lang="ru-RU" dirty="0" smtClean="0"/>
              <a:t> </a:t>
            </a:r>
            <a:r>
              <a:rPr lang="ru-RU" dirty="0" err="1" smtClean="0"/>
              <a:t>алуы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192688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smtClean="0"/>
              <a:t> Осы </a:t>
            </a:r>
            <a:r>
              <a:rPr lang="ru-RU" sz="2800" dirty="0" err="1" smtClean="0"/>
              <a:t>Заңның </a:t>
            </a:r>
            <a:r>
              <a:rPr lang="ru-RU" sz="2800" dirty="0" smtClean="0"/>
              <a:t>39-бабының </a:t>
            </a:r>
            <a:r>
              <a:rPr lang="ru-RU" sz="2800" dirty="0" smtClean="0">
                <a:hlinkClick r:id="rId2"/>
              </a:rPr>
              <a:t>2-тармағында</a:t>
            </a:r>
            <a:r>
              <a:rPr lang="ru-RU" sz="2800" dirty="0" smtClean="0"/>
              <a:t> </a:t>
            </a:r>
            <a:r>
              <a:rPr lang="ru-RU" sz="2800" dirty="0" err="1" smtClean="0"/>
              <a:t>көзделген жағдайларда</a:t>
            </a:r>
            <a:r>
              <a:rPr lang="ru-RU" sz="2800" dirty="0" smtClean="0"/>
              <a:t>,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көзден 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жүзеге асыру</a:t>
            </a:r>
            <a:r>
              <a:rPr lang="ru-RU" sz="2800" dirty="0" smtClean="0"/>
              <a:t> </a:t>
            </a:r>
            <a:r>
              <a:rPr lang="ru-RU" sz="2800" dirty="0" err="1" smtClean="0"/>
              <a:t>кезінде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ұйымдастырушы әлеуетті өнім берушіге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веб-порталы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арқылы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алуға қатысуға шақырту жібереді</a:t>
            </a:r>
            <a:r>
              <a:rPr lang="ru-RU" sz="2800" dirty="0" smtClean="0"/>
              <a:t>, </a:t>
            </a:r>
            <a:r>
              <a:rPr lang="ru-RU" sz="2800" dirty="0" err="1" smtClean="0"/>
              <a:t>онда</a:t>
            </a:r>
            <a:r>
              <a:rPr lang="ru-RU" sz="2800" dirty="0" smtClean="0"/>
              <a:t> </a:t>
            </a:r>
            <a:r>
              <a:rPr lang="ru-RU" sz="2800" dirty="0" err="1" smtClean="0"/>
              <a:t>мынадай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мәліметтер</a:t>
            </a:r>
            <a:r>
              <a:rPr lang="ru-RU" sz="2800" dirty="0" smtClean="0"/>
              <a:t>:</a:t>
            </a:r>
          </a:p>
          <a:p>
            <a:pPr fontAlgn="base"/>
            <a:r>
              <a:rPr lang="ru-RU" sz="2800" dirty="0" smtClean="0"/>
              <a:t>      1)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ұйымдастырушының атауы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тұрған жері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2)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алынатын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тауарлардың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жұмыстардың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қызметтердің сипаты</a:t>
            </a:r>
            <a:r>
              <a:rPr lang="ru-RU" sz="2800" dirty="0" smtClean="0"/>
              <a:t> мен </a:t>
            </a:r>
            <a:r>
              <a:rPr lang="ru-RU" sz="2800" dirty="0" err="1" smtClean="0"/>
              <a:t>талап</a:t>
            </a:r>
            <a:r>
              <a:rPr lang="ru-RU" sz="2800" dirty="0" smtClean="0"/>
              <a:t> </a:t>
            </a:r>
            <a:r>
              <a:rPr lang="ru-RU" sz="2800" dirty="0" err="1" smtClean="0"/>
              <a:t>етілетін</a:t>
            </a:r>
            <a:r>
              <a:rPr lang="ru-RU" sz="2800" dirty="0" smtClean="0"/>
              <a:t> </a:t>
            </a:r>
            <a:r>
              <a:rPr lang="ru-RU" sz="2800" dirty="0" err="1" smtClean="0"/>
              <a:t>функционалдық</a:t>
            </a:r>
            <a:r>
              <a:rPr lang="ru-RU" sz="2800" dirty="0" smtClean="0"/>
              <a:t>, </a:t>
            </a:r>
            <a:r>
              <a:rPr lang="ru-RU" sz="2800" dirty="0" err="1" smtClean="0"/>
              <a:t>техникалық</a:t>
            </a:r>
            <a:r>
              <a:rPr lang="ru-RU" sz="2800" dirty="0" smtClean="0"/>
              <a:t>, </a:t>
            </a:r>
            <a:r>
              <a:rPr lang="ru-RU" sz="2800" dirty="0" err="1" smtClean="0"/>
              <a:t>сапалық және пайдалану</a:t>
            </a:r>
            <a:r>
              <a:rPr lang="ru-RU" sz="2800" dirty="0" smtClean="0"/>
              <a:t> </a:t>
            </a:r>
            <a:r>
              <a:rPr lang="ru-RU" sz="2800" dirty="0" err="1" smtClean="0"/>
              <a:t>сипаттамалары</a:t>
            </a:r>
            <a:r>
              <a:rPr lang="ru-RU" sz="2800" dirty="0" smtClean="0"/>
              <a:t>, </a:t>
            </a:r>
            <a:r>
              <a:rPr lang="ru-RU" sz="2800" dirty="0" err="1" smtClean="0"/>
              <a:t>техникалық өзіндік ерекшеліктері</a:t>
            </a:r>
            <a:r>
              <a:rPr lang="ru-RU" sz="2800" dirty="0" smtClean="0"/>
              <a:t> </a:t>
            </a:r>
            <a:r>
              <a:rPr lang="ru-RU" sz="2800" dirty="0" err="1" smtClean="0"/>
              <a:t>қамтылуға тиіс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 </a:t>
            </a:r>
            <a:r>
              <a:rPr lang="ru-RU" dirty="0" err="1" smtClean="0"/>
              <a:t>Жобалау-сметалық құжаттаманы талап</a:t>
            </a:r>
            <a:r>
              <a:rPr lang="ru-RU" dirty="0" smtClean="0"/>
              <a:t> </a:t>
            </a:r>
            <a:r>
              <a:rPr lang="ru-RU" dirty="0" err="1" smtClean="0"/>
              <a:t>ететін</a:t>
            </a:r>
            <a:r>
              <a:rPr lang="ru-RU" dirty="0" smtClean="0"/>
              <a:t> </a:t>
            </a:r>
            <a:r>
              <a:rPr lang="ru-RU" dirty="0" err="1" smtClean="0"/>
              <a:t>жұмыстарды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</a:t>
            </a:r>
            <a:r>
              <a:rPr lang="ru-RU" dirty="0" smtClean="0"/>
              <a:t> </a:t>
            </a:r>
            <a:r>
              <a:rPr lang="ru-RU" dirty="0" err="1" smtClean="0"/>
              <a:t>жүзеге асыру</a:t>
            </a:r>
            <a:r>
              <a:rPr lang="ru-RU" dirty="0" smtClean="0"/>
              <a:t>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шақыртуда сатып</a:t>
            </a:r>
            <a:r>
              <a:rPr lang="ru-RU" dirty="0" smtClean="0"/>
              <a:t> </a:t>
            </a:r>
            <a:r>
              <a:rPr lang="ru-RU" dirty="0" err="1" smtClean="0"/>
              <a:t>алынатын</a:t>
            </a:r>
            <a:r>
              <a:rPr lang="ru-RU" dirty="0" smtClean="0"/>
              <a:t> </a:t>
            </a:r>
            <a:r>
              <a:rPr lang="ru-RU" dirty="0" err="1" smtClean="0"/>
              <a:t>жұмыстардың сипаты</a:t>
            </a:r>
            <a:r>
              <a:rPr lang="ru-RU" dirty="0" smtClean="0"/>
              <a:t> мен </a:t>
            </a:r>
            <a:r>
              <a:rPr lang="ru-RU" dirty="0" err="1" smtClean="0"/>
              <a:t>талап</a:t>
            </a:r>
            <a:r>
              <a:rPr lang="ru-RU" dirty="0" smtClean="0"/>
              <a:t> </a:t>
            </a:r>
            <a:r>
              <a:rPr lang="ru-RU" dirty="0" err="1" smtClean="0"/>
              <a:t>етілетін</a:t>
            </a:r>
            <a:r>
              <a:rPr lang="ru-RU" dirty="0" smtClean="0"/>
              <a:t> </a:t>
            </a:r>
            <a:r>
              <a:rPr lang="ru-RU" dirty="0" err="1" smtClean="0"/>
              <a:t>функционалдық</a:t>
            </a:r>
            <a:r>
              <a:rPr lang="ru-RU" dirty="0" smtClean="0"/>
              <a:t>, </a:t>
            </a:r>
            <a:r>
              <a:rPr lang="ru-RU" dirty="0" err="1" smtClean="0"/>
              <a:t>техникалық</a:t>
            </a:r>
            <a:r>
              <a:rPr lang="ru-RU" dirty="0" smtClean="0"/>
              <a:t>, </a:t>
            </a:r>
            <a:r>
              <a:rPr lang="ru-RU" dirty="0" err="1" smtClean="0"/>
              <a:t>сапалық және пайдалану</a:t>
            </a:r>
            <a:r>
              <a:rPr lang="ru-RU" dirty="0" smtClean="0"/>
              <a:t> </a:t>
            </a:r>
            <a:r>
              <a:rPr lang="ru-RU" dirty="0" err="1" smtClean="0"/>
              <a:t>сипаттамаларының орнына</a:t>
            </a:r>
            <a:r>
              <a:rPr lang="ru-RU" dirty="0" smtClean="0"/>
              <a:t> </a:t>
            </a:r>
            <a:r>
              <a:rPr lang="ru-RU" dirty="0" err="1" smtClean="0"/>
              <a:t>белгіленген</a:t>
            </a:r>
            <a:r>
              <a:rPr lang="ru-RU" dirty="0" smtClean="0"/>
              <a:t> </a:t>
            </a:r>
            <a:r>
              <a:rPr lang="ru-RU" dirty="0" err="1" smtClean="0"/>
              <a:t>тәртіппен бекітілген</a:t>
            </a:r>
            <a:r>
              <a:rPr lang="ru-RU" dirty="0" smtClean="0"/>
              <a:t> </a:t>
            </a:r>
            <a:r>
              <a:rPr lang="ru-RU" dirty="0" err="1" smtClean="0"/>
              <a:t>жобалау-сметалық құжаттама қамтылуға тиіс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3) </a:t>
            </a:r>
            <a:r>
              <a:rPr lang="ru-RU" dirty="0" err="1" smtClean="0"/>
              <a:t>өткізілетін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алудың нысанасы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табылатын</a:t>
            </a:r>
            <a:r>
              <a:rPr lang="ru-RU" dirty="0" smtClean="0"/>
              <a:t> </a:t>
            </a:r>
            <a:r>
              <a:rPr lang="ru-RU" dirty="0" err="1" smtClean="0"/>
              <a:t>тауар</a:t>
            </a:r>
            <a:r>
              <a:rPr lang="ru-RU" dirty="0" smtClean="0"/>
              <a:t> саны, </a:t>
            </a:r>
            <a:r>
              <a:rPr lang="ru-RU" dirty="0" err="1" smtClean="0"/>
              <a:t>орындалатын</a:t>
            </a:r>
            <a:r>
              <a:rPr lang="ru-RU" dirty="0" smtClean="0"/>
              <a:t> </a:t>
            </a:r>
            <a:r>
              <a:rPr lang="ru-RU" dirty="0" err="1" smtClean="0"/>
              <a:t>жұмыстар, көрсетілетін қызметтер көлемі;</a:t>
            </a:r>
            <a:endParaRPr lang="ru-RU" dirty="0" smtClean="0"/>
          </a:p>
          <a:p>
            <a:pPr fontAlgn="base"/>
            <a:r>
              <a:rPr lang="ru-RU" dirty="0" smtClean="0"/>
              <a:t>      4) </a:t>
            </a:r>
            <a:r>
              <a:rPr lang="ru-RU" dirty="0" err="1" smtClean="0"/>
              <a:t>тауарды</a:t>
            </a:r>
            <a:r>
              <a:rPr lang="ru-RU" dirty="0" smtClean="0"/>
              <a:t> беру, </a:t>
            </a:r>
            <a:r>
              <a:rPr lang="ru-RU" dirty="0" err="1" smtClean="0"/>
              <a:t>жұмыстарды орындау</a:t>
            </a:r>
            <a:r>
              <a:rPr lang="ru-RU" dirty="0" smtClean="0"/>
              <a:t>, </a:t>
            </a:r>
            <a:r>
              <a:rPr lang="ru-RU" dirty="0" err="1" smtClean="0"/>
              <a:t>қызметтерді көрсету орны</a:t>
            </a:r>
            <a:r>
              <a:rPr lang="ru-RU" dirty="0" smtClean="0"/>
              <a:t>;</a:t>
            </a:r>
          </a:p>
          <a:p>
            <a:pPr fontAlgn="base"/>
            <a:r>
              <a:rPr lang="ru-RU" dirty="0" smtClean="0"/>
              <a:t>      5) </a:t>
            </a:r>
            <a:r>
              <a:rPr lang="ru-RU" dirty="0" err="1" smtClean="0"/>
              <a:t>тауарды</a:t>
            </a:r>
            <a:r>
              <a:rPr lang="ru-RU" dirty="0" smtClean="0"/>
              <a:t> </a:t>
            </a:r>
            <a:r>
              <a:rPr lang="ru-RU" dirty="0" err="1" smtClean="0"/>
              <a:t>берудің</a:t>
            </a:r>
            <a:r>
              <a:rPr lang="ru-RU" dirty="0" smtClean="0"/>
              <a:t>, </a:t>
            </a:r>
            <a:r>
              <a:rPr lang="ru-RU" dirty="0" err="1" smtClean="0"/>
              <a:t>жұмыстарды орындаудың</a:t>
            </a:r>
            <a:r>
              <a:rPr lang="ru-RU" dirty="0" smtClean="0"/>
              <a:t>, </a:t>
            </a:r>
            <a:r>
              <a:rPr lang="ru-RU" dirty="0" err="1" smtClean="0"/>
              <a:t>қызметтер көрсетудің талап</a:t>
            </a:r>
            <a:r>
              <a:rPr lang="ru-RU" dirty="0" smtClean="0"/>
              <a:t> </a:t>
            </a:r>
            <a:r>
              <a:rPr lang="ru-RU" dirty="0" err="1" smtClean="0"/>
              <a:t>етілетін</a:t>
            </a:r>
            <a:r>
              <a:rPr lang="ru-RU" dirty="0" smtClean="0"/>
              <a:t> </a:t>
            </a:r>
            <a:r>
              <a:rPr lang="ru-RU" dirty="0" err="1" smtClean="0"/>
              <a:t>мерзімдері</a:t>
            </a:r>
            <a:r>
              <a:rPr lang="ru-RU" dirty="0" smtClean="0"/>
              <a:t>, </a:t>
            </a:r>
            <a:r>
              <a:rPr lang="ru-RU" dirty="0" err="1" smtClean="0"/>
              <a:t>ұсынылатын тауарлардың</a:t>
            </a:r>
            <a:r>
              <a:rPr lang="ru-RU" dirty="0" smtClean="0"/>
              <a:t>, </a:t>
            </a:r>
            <a:r>
              <a:rPr lang="ru-RU" dirty="0" err="1" smtClean="0"/>
              <a:t>жұмыстардың</a:t>
            </a:r>
            <a:r>
              <a:rPr lang="ru-RU" dirty="0" smtClean="0"/>
              <a:t>, </a:t>
            </a:r>
            <a:r>
              <a:rPr lang="ru-RU" dirty="0" err="1" smtClean="0"/>
              <a:t>көрсетілетін қызметтердің сапасына</a:t>
            </a:r>
            <a:r>
              <a:rPr lang="ru-RU" dirty="0" smtClean="0"/>
              <a:t> </a:t>
            </a:r>
            <a:r>
              <a:rPr lang="ru-RU" dirty="0" err="1" smtClean="0"/>
              <a:t>кепілдік</a:t>
            </a:r>
            <a:r>
              <a:rPr lang="ru-RU" dirty="0" smtClean="0"/>
              <a:t> беру;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480720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көзден 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тәсілімен өткізілетін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алудың нысанасы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табылатын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беруді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 орындауды</a:t>
            </a:r>
            <a:r>
              <a:rPr lang="ru-RU" sz="2800" dirty="0" smtClean="0"/>
              <a:t>, </a:t>
            </a:r>
            <a:r>
              <a:rPr lang="ru-RU" sz="2800" dirty="0" err="1" smtClean="0"/>
              <a:t>қызметтер көрсетуді жүзеге асыруға ниет</a:t>
            </a:r>
            <a:r>
              <a:rPr lang="ru-RU" sz="2800" dirty="0" smtClean="0"/>
              <a:t> </a:t>
            </a:r>
            <a:r>
              <a:rPr lang="ru-RU" sz="2800" dirty="0" err="1" smtClean="0"/>
              <a:t>білдірген</a:t>
            </a:r>
            <a:r>
              <a:rPr lang="ru-RU" sz="2800" dirty="0" smtClean="0"/>
              <a:t> </a:t>
            </a:r>
            <a:r>
              <a:rPr lang="ru-RU" sz="2800" dirty="0" err="1" smtClean="0"/>
              <a:t>әлеуетті 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мынадай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ақпаратты:</a:t>
            </a:r>
            <a:endParaRPr lang="ru-RU" sz="2800" dirty="0" smtClean="0"/>
          </a:p>
          <a:p>
            <a:pPr fontAlgn="base"/>
            <a:r>
              <a:rPr lang="ru-RU" sz="2800" dirty="0" smtClean="0"/>
              <a:t>      1) </a:t>
            </a:r>
            <a:r>
              <a:rPr lang="ru-RU" sz="2800" dirty="0" err="1" smtClean="0"/>
              <a:t>әлеуетті 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жұмыстардың </a:t>
            </a:r>
            <a:r>
              <a:rPr lang="ru-RU" sz="2800" dirty="0" smtClean="0"/>
              <a:t>не </a:t>
            </a:r>
            <a:r>
              <a:rPr lang="ru-RU" sz="2800" dirty="0" err="1" smtClean="0"/>
              <a:t>көрсетілетін қызметтердің қосалқы мердігерлері</a:t>
            </a:r>
            <a:r>
              <a:rPr lang="ru-RU" sz="2800" dirty="0" smtClean="0"/>
              <a:t> </a:t>
            </a:r>
            <a:r>
              <a:rPr lang="ru-RU" sz="2800" dirty="0" err="1" smtClean="0"/>
              <a:t>ретінде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тартуды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көздейтін тұлғаларды көрсете отырып</a:t>
            </a:r>
            <a:r>
              <a:rPr lang="ru-RU" sz="2800" dirty="0" smtClean="0"/>
              <a:t>, </a:t>
            </a:r>
            <a:r>
              <a:rPr lang="ru-RU" sz="2800" dirty="0" err="1" smtClean="0"/>
              <a:t>әлеуетті өнім 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ұсынатын тауарлардың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жұмыстардың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қызметтердің сипаттамасын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2)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көзден 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Заңның </a:t>
            </a:r>
            <a:r>
              <a:rPr lang="ru-RU" sz="2800" dirty="0" smtClean="0"/>
              <a:t>39-бабы </a:t>
            </a:r>
            <a:r>
              <a:rPr lang="ru-RU" sz="2800" dirty="0" smtClean="0">
                <a:hlinkClick r:id="rId2"/>
              </a:rPr>
              <a:t>2-тармағының</a:t>
            </a:r>
            <a:r>
              <a:rPr lang="ru-RU" sz="2800" dirty="0" smtClean="0"/>
              <a:t> 2) </a:t>
            </a:r>
            <a:r>
              <a:rPr lang="ru-RU" sz="2800" dirty="0" err="1" smtClean="0"/>
              <a:t>тармақшасы негізінде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жүзеге асырылатын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жағдайды қоспағанда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fontAlgn="base"/>
            <a:r>
              <a:rPr lang="ru-RU" sz="2800" b="1" dirty="0" err="1" smtClean="0"/>
              <a:t>Тауар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биржалары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арқылы тауарларды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мемлекеттік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сатып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алуды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жүзеге асыру</a:t>
            </a:r>
            <a:endParaRPr lang="ru-RU" sz="2800" dirty="0" smtClean="0"/>
          </a:p>
          <a:p>
            <a:pPr fontAlgn="base"/>
            <a:r>
              <a:rPr lang="ru-RU" sz="2800" dirty="0" smtClean="0"/>
              <a:t>      1. </a:t>
            </a:r>
            <a:r>
              <a:rPr lang="ru-RU" sz="2800" dirty="0" err="1" smtClean="0"/>
              <a:t>Тауар</a:t>
            </a:r>
            <a:r>
              <a:rPr lang="ru-RU" sz="2800" dirty="0" smtClean="0"/>
              <a:t> </a:t>
            </a:r>
            <a:r>
              <a:rPr lang="ru-RU" sz="2800" dirty="0" err="1" smtClean="0"/>
              <a:t>биржалары</a:t>
            </a:r>
            <a:r>
              <a:rPr lang="ru-RU" sz="2800" dirty="0" smtClean="0"/>
              <a:t> </a:t>
            </a:r>
            <a:r>
              <a:rPr lang="ru-RU" sz="2800" dirty="0" err="1" smtClean="0"/>
              <a:t>арқылы тауарларды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тауар</a:t>
            </a:r>
            <a:r>
              <a:rPr lang="ru-RU" sz="2800" dirty="0" smtClean="0"/>
              <a:t> </a:t>
            </a:r>
            <a:r>
              <a:rPr lang="ru-RU" sz="2800" dirty="0" err="1" smtClean="0"/>
              <a:t>биржалары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заңнамасына сәйкес биржалық тауарлар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тізбесі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қосарлы қарсы </a:t>
            </a:r>
            <a:r>
              <a:rPr lang="ru-RU" sz="2800" dirty="0" smtClean="0"/>
              <a:t>аукцион </a:t>
            </a:r>
            <a:r>
              <a:rPr lang="ru-RU" sz="2800" dirty="0" err="1" smtClean="0"/>
              <a:t>режимінде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жүзеге асырылады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2. 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 </a:t>
            </a:r>
            <a:r>
              <a:rPr lang="ru-RU" sz="2800" dirty="0" err="1" smtClean="0"/>
              <a:t>биржалық тауарлар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тізбесіне</a:t>
            </a:r>
            <a:r>
              <a:rPr lang="ru-RU" sz="2800" dirty="0" smtClean="0"/>
              <a:t> </a:t>
            </a:r>
            <a:r>
              <a:rPr lang="ru-RU" sz="2800" dirty="0" err="1" smtClean="0"/>
              <a:t>енгізілген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алудың жылдық көлемі биржалық тауарлар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тізбесінде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көзделген партияның ең төмен мөлшерінен аспаған жағдайда, 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жүзеге асырудың өзге тәсілін таңдауға құқылы.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Қорытынды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err="1" smtClean="0"/>
              <a:t>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туралы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шартты</a:t>
            </a:r>
            <a:r>
              <a:rPr lang="ru-RU" sz="2400" dirty="0" smtClean="0"/>
              <a:t> </a:t>
            </a:r>
            <a:r>
              <a:rPr lang="ru-RU" sz="2400" dirty="0" err="1" smtClean="0"/>
              <a:t>тікелей</a:t>
            </a:r>
            <a:r>
              <a:rPr lang="ru-RU" sz="2400" dirty="0" smtClean="0"/>
              <a:t> </a:t>
            </a:r>
            <a:r>
              <a:rPr lang="ru-RU" sz="2400" dirty="0" err="1" smtClean="0"/>
              <a:t>жасасу</a:t>
            </a:r>
            <a:r>
              <a:rPr lang="ru-RU" sz="2400" dirty="0" smtClean="0"/>
              <a:t> </a:t>
            </a:r>
            <a:r>
              <a:rPr lang="ru-RU" sz="2400" dirty="0" err="1" smtClean="0"/>
              <a:t>арқылы бір</a:t>
            </a:r>
            <a:r>
              <a:rPr lang="ru-RU" sz="2400" dirty="0" smtClean="0"/>
              <a:t> </a:t>
            </a:r>
            <a:r>
              <a:rPr lang="ru-RU" sz="2400" dirty="0" err="1" smtClean="0"/>
              <a:t>көзден алу</a:t>
            </a:r>
            <a:r>
              <a:rPr lang="ru-RU" sz="2400" dirty="0" smtClean="0"/>
              <a:t> </a:t>
            </a:r>
            <a:r>
              <a:rPr lang="ru-RU" sz="2400" dirty="0" err="1" smtClean="0"/>
              <a:t>тәсілімен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мынадай</a:t>
            </a:r>
            <a:r>
              <a:rPr lang="ru-RU" sz="2400" dirty="0" smtClean="0"/>
              <a:t> </a:t>
            </a:r>
            <a:r>
              <a:rPr lang="ru-RU" sz="2400" dirty="0" err="1" smtClean="0"/>
              <a:t>жағдайларда жүзеге асырылады</a:t>
            </a:r>
            <a:r>
              <a:rPr lang="ru-RU" sz="2400" dirty="0" smtClean="0"/>
              <a:t>:</a:t>
            </a:r>
          </a:p>
          <a:p>
            <a:pPr fontAlgn="base"/>
            <a:r>
              <a:rPr lang="ru-RU" sz="2400" dirty="0" smtClean="0"/>
              <a:t>      1) </a:t>
            </a:r>
            <a:r>
              <a:rPr lang="ru-RU" sz="2400" dirty="0" err="1" smtClean="0"/>
              <a:t>табиғи </a:t>
            </a:r>
            <a:r>
              <a:rPr lang="ru-RU" sz="2400" dirty="0" smtClean="0"/>
              <a:t>монополия </a:t>
            </a:r>
            <a:r>
              <a:rPr lang="ru-RU" sz="2400" dirty="0" err="1" smtClean="0"/>
              <a:t>салаларына</a:t>
            </a:r>
            <a:r>
              <a:rPr lang="ru-RU" sz="2400" dirty="0" smtClean="0"/>
              <a:t> </a:t>
            </a:r>
            <a:r>
              <a:rPr lang="ru-RU" sz="2400" dirty="0" err="1" smtClean="0"/>
              <a:t>жататын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көрсетілетін қызметтерді</a:t>
            </a:r>
            <a:r>
              <a:rPr lang="ru-RU" sz="2400" dirty="0" smtClean="0"/>
              <a:t>, </a:t>
            </a:r>
            <a:r>
              <a:rPr lang="ru-RU" sz="2400" dirty="0" err="1" smtClean="0"/>
              <a:t>сондай-ақ энергиямен</a:t>
            </a:r>
            <a:r>
              <a:rPr lang="ru-RU" sz="2400" dirty="0" smtClean="0"/>
              <a:t> </a:t>
            </a:r>
            <a:r>
              <a:rPr lang="ru-RU" sz="2400" dirty="0" err="1" smtClean="0"/>
              <a:t>жабдықтау қызметтерін көрсетуді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немесе</a:t>
            </a:r>
            <a:r>
              <a:rPr lang="ru-RU" sz="2400" dirty="0" smtClean="0"/>
              <a:t> </a:t>
            </a:r>
            <a:r>
              <a:rPr lang="ru-RU" sz="2400" dirty="0" err="1" smtClean="0"/>
              <a:t>электр</a:t>
            </a:r>
            <a:r>
              <a:rPr lang="ru-RU" sz="2400" dirty="0" smtClean="0"/>
              <a:t> </a:t>
            </a:r>
            <a:r>
              <a:rPr lang="ru-RU" sz="2400" dirty="0" err="1" smtClean="0"/>
              <a:t>энергиясын</a:t>
            </a:r>
            <a:r>
              <a:rPr lang="ru-RU" sz="2400" dirty="0" smtClean="0"/>
              <a:t> </a:t>
            </a:r>
            <a:r>
              <a:rPr lang="ru-RU" sz="2400" dirty="0" err="1" smtClean="0"/>
              <a:t>кепілдендірген</a:t>
            </a:r>
            <a:r>
              <a:rPr lang="ru-RU" sz="2400" dirty="0" smtClean="0"/>
              <a:t> </a:t>
            </a:r>
            <a:r>
              <a:rPr lang="ru-RU" sz="2400" dirty="0" err="1" smtClean="0"/>
              <a:t>берушімен</a:t>
            </a:r>
            <a:r>
              <a:rPr lang="ru-RU" sz="2400" dirty="0" smtClean="0"/>
              <a:t> </a:t>
            </a:r>
            <a:r>
              <a:rPr lang="ru-RU" sz="2400" dirty="0" err="1" smtClean="0"/>
              <a:t>электр</a:t>
            </a:r>
            <a:r>
              <a:rPr lang="ru-RU" sz="2400" dirty="0" smtClean="0"/>
              <a:t> </a:t>
            </a:r>
            <a:r>
              <a:rPr lang="ru-RU" sz="2400" dirty="0" err="1" smtClean="0"/>
              <a:t>энергиясын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алу-сату</a:t>
            </a:r>
            <a:r>
              <a:rPr lang="ru-RU" sz="2400" dirty="0" smtClean="0"/>
              <a:t>;</a:t>
            </a:r>
          </a:p>
          <a:p>
            <a:pPr fontAlgn="base"/>
            <a:r>
              <a:rPr lang="ru-RU" sz="2400" dirty="0" smtClean="0"/>
              <a:t>      2) </a:t>
            </a:r>
            <a:r>
              <a:rPr lang="ru-RU" sz="2400" dirty="0" err="1" smtClean="0"/>
              <a:t>Қазақстан Республикасының заңнамасында белгіленген</a:t>
            </a:r>
            <a:r>
              <a:rPr lang="ru-RU" sz="2400" dirty="0" smtClean="0"/>
              <a:t> </a:t>
            </a:r>
            <a:r>
              <a:rPr lang="ru-RU" sz="2400" dirty="0" err="1" smtClean="0"/>
              <a:t>бағалар</a:t>
            </a:r>
            <a:r>
              <a:rPr lang="ru-RU" sz="2400" dirty="0" smtClean="0"/>
              <a:t>, </a:t>
            </a:r>
            <a:r>
              <a:rPr lang="ru-RU" sz="2400" dirty="0" err="1" smtClean="0"/>
              <a:t>тарифтер</a:t>
            </a:r>
            <a:r>
              <a:rPr lang="ru-RU" sz="2400" dirty="0" smtClean="0"/>
              <a:t> </a:t>
            </a:r>
            <a:r>
              <a:rPr lang="ru-RU" sz="2400" dirty="0" err="1" smtClean="0"/>
              <a:t>бойынша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жұмыстарды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;</a:t>
            </a:r>
          </a:p>
          <a:p>
            <a:pPr fontAlgn="base"/>
            <a:r>
              <a:rPr lang="ru-RU" sz="2400" dirty="0" smtClean="0"/>
              <a:t>      3)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алынатын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тауарларға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қызметтерге қатысты ерекше</a:t>
            </a:r>
            <a:r>
              <a:rPr lang="ru-RU" sz="2400" dirty="0" smtClean="0"/>
              <a:t> </a:t>
            </a:r>
            <a:r>
              <a:rPr lang="ru-RU" sz="2400" dirty="0" err="1" smtClean="0"/>
              <a:t>құқықтарға ие</a:t>
            </a:r>
            <a:r>
              <a:rPr lang="ru-RU" sz="2400" dirty="0" smtClean="0"/>
              <a:t> </a:t>
            </a:r>
            <a:r>
              <a:rPr lang="ru-RU" sz="2400" dirty="0" err="1" smtClean="0"/>
              <a:t>тұлғадан зияткерлік</a:t>
            </a:r>
            <a:r>
              <a:rPr lang="ru-RU" sz="2400" dirty="0" smtClean="0"/>
              <a:t> </a:t>
            </a:r>
            <a:r>
              <a:rPr lang="ru-RU" sz="2400" dirty="0" err="1" smtClean="0"/>
              <a:t>меншік</a:t>
            </a:r>
            <a:r>
              <a:rPr lang="ru-RU" sz="2400" dirty="0" smtClean="0"/>
              <a:t> </a:t>
            </a:r>
            <a:r>
              <a:rPr lang="ru-RU" sz="2400" dirty="0" err="1" smtClean="0"/>
              <a:t>объектілері</a:t>
            </a:r>
            <a:r>
              <a:rPr lang="ru-RU" sz="2400" dirty="0" smtClean="0"/>
              <a:t> </a:t>
            </a:r>
            <a:r>
              <a:rPr lang="ru-RU" sz="2400" dirty="0" err="1" smtClean="0"/>
              <a:t>болып</a:t>
            </a:r>
            <a:r>
              <a:rPr lang="ru-RU" sz="2400" dirty="0" smtClean="0"/>
              <a:t> </a:t>
            </a:r>
            <a:r>
              <a:rPr lang="ru-RU" sz="2400" dirty="0" err="1" smtClean="0"/>
              <a:t>табылатын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;</a:t>
            </a:r>
          </a:p>
          <a:p>
            <a:pPr algn="just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Тауарлық биржалар арқылы бір көзден әдісімен мемлекеттік сатып алулар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62500" lnSpcReduction="20000"/>
          </a:bodyPr>
          <a:lstStyle/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Қарастырылатын сұрақтар: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1. Бір көзден әдісімен мемлекеттік сатып алуларды жүзеге асыруға негіздер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2. Жүзеге аспаған мемлекеттік сатып алулар бойынша бір көзден әдісімен мемлекеттік сатып алуларды жүзеге асыру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3. Мемлекеттік сатып алулар туралы келісім-шартты жасау жолымен бір көзден әдісімен мемлекеттік сатып алуларды жүзеге асыру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sz="2800" b="1" dirty="0" err="1" smtClean="0"/>
              <a:t>Бір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көзден алу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тәсілімен мемлекеттік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сатып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алуды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жүзеге асыру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негіздері</a:t>
            </a:r>
            <a:endParaRPr lang="ru-RU" sz="2800" dirty="0" smtClean="0"/>
          </a:p>
          <a:p>
            <a:pPr fontAlgn="base"/>
            <a:r>
              <a:rPr lang="ru-RU" sz="2800" dirty="0" smtClean="0"/>
              <a:t>      1.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көзден 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баптың </a:t>
            </a:r>
            <a:r>
              <a:rPr lang="ru-RU" sz="2800" dirty="0" smtClean="0"/>
              <a:t>2 </a:t>
            </a:r>
            <a:r>
              <a:rPr lang="ru-RU" sz="2800" dirty="0" err="1" smtClean="0"/>
              <a:t>және </a:t>
            </a:r>
            <a:r>
              <a:rPr lang="ru-RU" sz="2800" dirty="0" smtClean="0"/>
              <a:t>3-тармақтарында </a:t>
            </a:r>
            <a:r>
              <a:rPr lang="ru-RU" sz="2800" dirty="0" err="1" smtClean="0"/>
              <a:t>көзделген жағдайларда жүзеге асырылады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2. </a:t>
            </a:r>
            <a:r>
              <a:rPr lang="ru-RU" sz="2800" dirty="0" err="1" smtClean="0"/>
              <a:t>Өткізілмеген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б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р</a:t>
            </a:r>
            <a:r>
              <a:rPr lang="ru-RU" sz="2800" dirty="0" smtClean="0"/>
              <a:t> </a:t>
            </a:r>
            <a:r>
              <a:rPr lang="ru-RU" sz="2800" dirty="0" err="1" smtClean="0"/>
              <a:t>көзден 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тәс</a:t>
            </a:r>
            <a:r>
              <a:rPr lang="en-US" sz="2800" dirty="0" err="1" smtClean="0"/>
              <a:t>i</a:t>
            </a:r>
            <a:r>
              <a:rPr lang="ru-RU" sz="2800" dirty="0" smtClean="0"/>
              <a:t>л</a:t>
            </a:r>
            <a:r>
              <a:rPr lang="en-US" sz="2800" dirty="0" err="1" smtClean="0"/>
              <a:t>i</a:t>
            </a:r>
            <a:r>
              <a:rPr lang="ru-RU" sz="2800" dirty="0" smtClean="0"/>
              <a:t>мен </a:t>
            </a:r>
            <a:r>
              <a:rPr lang="ru-RU" sz="2800" dirty="0" err="1" smtClean="0"/>
              <a:t>мемлекетт</a:t>
            </a:r>
            <a:r>
              <a:rPr lang="en-US" sz="2800" dirty="0" err="1" smtClean="0"/>
              <a:t>i</a:t>
            </a:r>
            <a:r>
              <a:rPr lang="ru-RU" sz="2800" dirty="0" smtClean="0"/>
              <a:t>к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, </a:t>
            </a:r>
            <a:r>
              <a:rPr lang="ru-RU" sz="2800" dirty="0" err="1" smtClean="0"/>
              <a:t>егер</a:t>
            </a:r>
            <a:r>
              <a:rPr lang="ru-RU" sz="2800" dirty="0" smtClean="0"/>
              <a:t>:</a:t>
            </a:r>
          </a:p>
          <a:p>
            <a:pPr fontAlgn="base"/>
            <a:r>
              <a:rPr lang="ru-RU" sz="2800" dirty="0" smtClean="0"/>
              <a:t>      1) осы </a:t>
            </a:r>
            <a:r>
              <a:rPr lang="ru-RU" sz="2800" dirty="0" err="1" smtClean="0"/>
              <a:t>Заңда көзделген жағдайларда </a:t>
            </a:r>
            <a:r>
              <a:rPr lang="ru-RU" sz="2800" dirty="0" smtClean="0"/>
              <a:t>конкурс (аукцион) </a:t>
            </a:r>
            <a:r>
              <a:rPr lang="ru-RU" sz="2800" dirty="0" err="1" smtClean="0"/>
              <a:t>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өткізілмеді деп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танылған жағдайда жүзеге асырылады</a:t>
            </a:r>
            <a:r>
              <a:rPr lang="ru-RU" sz="2800" dirty="0" smtClean="0"/>
              <a:t>. Осы </a:t>
            </a:r>
            <a:r>
              <a:rPr lang="ru-RU" sz="2800" dirty="0" err="1" smtClean="0"/>
              <a:t>ереже</a:t>
            </a:r>
            <a:r>
              <a:rPr lang="ru-RU" sz="2800" dirty="0" smtClean="0"/>
              <a:t> конкурс (аукцион) </a:t>
            </a:r>
            <a:r>
              <a:rPr lang="ru-RU" sz="2800" dirty="0" err="1" smtClean="0"/>
              <a:t>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Қазақстан Республикасының заңдарына сәйкес жарамсыз</a:t>
            </a:r>
            <a:r>
              <a:rPr lang="ru-RU" sz="2800" dirty="0" smtClean="0"/>
              <a:t> </a:t>
            </a:r>
            <a:r>
              <a:rPr lang="ru-RU" sz="2800" dirty="0" err="1" smtClean="0"/>
              <a:t>деп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танылған жағдайларға қолданылмайды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fontAlgn="base"/>
            <a:r>
              <a:rPr lang="ru-RU" sz="2800" dirty="0" smtClean="0"/>
              <a:t>   2) осы </a:t>
            </a:r>
            <a:r>
              <a:rPr lang="ru-RU" sz="2800" dirty="0" err="1" smtClean="0"/>
              <a:t>Заңда көзделген жағдайларда баға ұсыныстарын сұрату тәсілімен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өткізілмеді деп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танылған немесе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ұйымдастырушы қабылдаған</a:t>
            </a:r>
            <a:r>
              <a:rPr lang="ru-RU" sz="2800" dirty="0" smtClean="0"/>
              <a:t>, </a:t>
            </a:r>
            <a:r>
              <a:rPr lang="ru-RU" sz="2800" dirty="0" err="1" smtClean="0"/>
              <a:t>осы</a:t>
            </a:r>
            <a:r>
              <a:rPr lang="ru-RU" sz="2800" dirty="0" smtClean="0"/>
              <a:t> </a:t>
            </a:r>
            <a:r>
              <a:rPr lang="ru-RU" sz="2800" dirty="0" err="1" smtClean="0"/>
              <a:t>Заңның </a:t>
            </a:r>
            <a:r>
              <a:rPr lang="ru-RU" sz="2800" dirty="0" smtClean="0"/>
              <a:t>38-бабының </a:t>
            </a:r>
            <a:r>
              <a:rPr lang="ru-RU" sz="2800" dirty="0" smtClean="0">
                <a:hlinkClick r:id="rId2"/>
              </a:rPr>
              <a:t>8</a:t>
            </a:r>
            <a:r>
              <a:rPr lang="ru-RU" sz="2800" dirty="0" smtClean="0"/>
              <a:t> </a:t>
            </a:r>
            <a:r>
              <a:rPr lang="ru-RU" sz="2800" dirty="0" err="1" smtClean="0"/>
              <a:t>және</a:t>
            </a:r>
            <a:r>
              <a:rPr lang="ru-RU" sz="2800" dirty="0" smtClean="0"/>
              <a:t> </a:t>
            </a:r>
            <a:r>
              <a:rPr lang="ru-RU" sz="2800" dirty="0" smtClean="0">
                <a:hlinkClick r:id="rId2"/>
              </a:rPr>
              <a:t>10-тармақтарында</a:t>
            </a:r>
            <a:r>
              <a:rPr lang="ru-RU" sz="2800" dirty="0" smtClean="0"/>
              <a:t> </a:t>
            </a:r>
            <a:r>
              <a:rPr lang="ru-RU" sz="2800" dirty="0" err="1" smtClean="0"/>
              <a:t>көзделген шаралар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шартты</a:t>
            </a:r>
            <a:r>
              <a:rPr lang="ru-RU" sz="2800" dirty="0" smtClean="0"/>
              <a:t> </a:t>
            </a:r>
            <a:r>
              <a:rPr lang="ru-RU" sz="2800" dirty="0" err="1" smtClean="0"/>
              <a:t>жасасуға алып</a:t>
            </a:r>
            <a:r>
              <a:rPr lang="ru-RU" sz="2800" dirty="0" smtClean="0"/>
              <a:t> </a:t>
            </a:r>
            <a:r>
              <a:rPr lang="ru-RU" sz="2800" dirty="0" err="1" smtClean="0"/>
              <a:t>келмеген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жағдайда жүзеге асырылады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smtClean="0"/>
              <a:t>    3. </a:t>
            </a:r>
            <a:r>
              <a:rPr lang="ru-RU" sz="2400" dirty="0" err="1" smtClean="0"/>
              <a:t>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туралы</a:t>
            </a:r>
            <a:r>
              <a:rPr lang="ru-RU" sz="2400" dirty="0" smtClean="0"/>
              <a:t> </a:t>
            </a:r>
            <a:r>
              <a:rPr lang="ru-RU" sz="2400" dirty="0" err="1" smtClean="0"/>
              <a:t>шартты</a:t>
            </a:r>
            <a:r>
              <a:rPr lang="ru-RU" sz="2400" dirty="0" smtClean="0"/>
              <a:t> </a:t>
            </a:r>
            <a:r>
              <a:rPr lang="ru-RU" sz="2400" dirty="0" err="1" smtClean="0"/>
              <a:t>тікелей</a:t>
            </a:r>
            <a:r>
              <a:rPr lang="ru-RU" sz="2400" dirty="0" smtClean="0"/>
              <a:t> </a:t>
            </a:r>
            <a:r>
              <a:rPr lang="ru-RU" sz="2400" dirty="0" err="1" smtClean="0"/>
              <a:t>жасасу</a:t>
            </a:r>
            <a:r>
              <a:rPr lang="ru-RU" sz="2400" dirty="0" smtClean="0"/>
              <a:t> </a:t>
            </a:r>
            <a:r>
              <a:rPr lang="ru-RU" sz="2400" dirty="0" err="1" smtClean="0"/>
              <a:t>арқылы бір</a:t>
            </a:r>
            <a:r>
              <a:rPr lang="ru-RU" sz="2400" dirty="0" smtClean="0"/>
              <a:t> </a:t>
            </a:r>
            <a:r>
              <a:rPr lang="ru-RU" sz="2400" dirty="0" err="1" smtClean="0"/>
              <a:t>көзден алу</a:t>
            </a:r>
            <a:r>
              <a:rPr lang="ru-RU" sz="2400" dirty="0" smtClean="0"/>
              <a:t> </a:t>
            </a:r>
            <a:r>
              <a:rPr lang="ru-RU" sz="2400" dirty="0" err="1" smtClean="0"/>
              <a:t>тәсілімен мемлекеттік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мынадай</a:t>
            </a:r>
            <a:r>
              <a:rPr lang="ru-RU" sz="2400" dirty="0" smtClean="0"/>
              <a:t> </a:t>
            </a:r>
            <a:r>
              <a:rPr lang="ru-RU" sz="2400" dirty="0" err="1" smtClean="0"/>
              <a:t>жағдайларда жүзеге асырылады</a:t>
            </a:r>
            <a:r>
              <a:rPr lang="ru-RU" sz="2400" dirty="0" smtClean="0"/>
              <a:t>:</a:t>
            </a:r>
          </a:p>
          <a:p>
            <a:pPr fontAlgn="base"/>
            <a:r>
              <a:rPr lang="ru-RU" sz="2400" dirty="0" smtClean="0"/>
              <a:t>      1) </a:t>
            </a:r>
            <a:r>
              <a:rPr lang="ru-RU" sz="2400" dirty="0" err="1" smtClean="0"/>
              <a:t>табиғи </a:t>
            </a:r>
            <a:r>
              <a:rPr lang="ru-RU" sz="2400" dirty="0" smtClean="0"/>
              <a:t>монополия </a:t>
            </a:r>
            <a:r>
              <a:rPr lang="ru-RU" sz="2400" dirty="0" err="1" smtClean="0"/>
              <a:t>салаларына</a:t>
            </a:r>
            <a:r>
              <a:rPr lang="ru-RU" sz="2400" dirty="0" smtClean="0"/>
              <a:t> </a:t>
            </a:r>
            <a:r>
              <a:rPr lang="ru-RU" sz="2400" dirty="0" err="1" smtClean="0"/>
              <a:t>жататын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көрсетілетін қызметтерді</a:t>
            </a:r>
            <a:r>
              <a:rPr lang="ru-RU" sz="2400" dirty="0" smtClean="0"/>
              <a:t>, </a:t>
            </a:r>
            <a:r>
              <a:rPr lang="ru-RU" sz="2400" dirty="0" err="1" smtClean="0"/>
              <a:t>сондай-ақ энергиямен</a:t>
            </a:r>
            <a:r>
              <a:rPr lang="ru-RU" sz="2400" dirty="0" smtClean="0"/>
              <a:t> </a:t>
            </a:r>
            <a:r>
              <a:rPr lang="ru-RU" sz="2400" dirty="0" err="1" smtClean="0"/>
              <a:t>жабдықтау қызметтерін көрсетуді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 </a:t>
            </a:r>
            <a:r>
              <a:rPr lang="ru-RU" sz="2400" dirty="0" err="1" smtClean="0"/>
              <a:t>немесе</a:t>
            </a:r>
            <a:r>
              <a:rPr lang="ru-RU" sz="2400" dirty="0" smtClean="0"/>
              <a:t> </a:t>
            </a:r>
            <a:r>
              <a:rPr lang="ru-RU" sz="2400" dirty="0" err="1" smtClean="0"/>
              <a:t>электр</a:t>
            </a:r>
            <a:r>
              <a:rPr lang="ru-RU" sz="2400" dirty="0" smtClean="0"/>
              <a:t> </a:t>
            </a:r>
            <a:r>
              <a:rPr lang="ru-RU" sz="2400" dirty="0" err="1" smtClean="0"/>
              <a:t>энергиясын</a:t>
            </a:r>
            <a:r>
              <a:rPr lang="ru-RU" sz="2400" dirty="0" smtClean="0"/>
              <a:t> </a:t>
            </a:r>
            <a:r>
              <a:rPr lang="ru-RU" sz="2400" dirty="0" err="1" smtClean="0"/>
              <a:t>кепілдендірген</a:t>
            </a:r>
            <a:r>
              <a:rPr lang="ru-RU" sz="2400" dirty="0" smtClean="0"/>
              <a:t> </a:t>
            </a:r>
            <a:r>
              <a:rPr lang="ru-RU" sz="2400" dirty="0" err="1" smtClean="0"/>
              <a:t>берушімен</a:t>
            </a:r>
            <a:r>
              <a:rPr lang="ru-RU" sz="2400" dirty="0" smtClean="0"/>
              <a:t> </a:t>
            </a:r>
            <a:r>
              <a:rPr lang="ru-RU" sz="2400" dirty="0" err="1" smtClean="0"/>
              <a:t>электр</a:t>
            </a:r>
            <a:r>
              <a:rPr lang="ru-RU" sz="2400" dirty="0" smtClean="0"/>
              <a:t> </a:t>
            </a:r>
            <a:r>
              <a:rPr lang="ru-RU" sz="2400" dirty="0" err="1" smtClean="0"/>
              <a:t>энергиясын</a:t>
            </a:r>
            <a:r>
              <a:rPr lang="ru-RU" sz="2400" dirty="0" smtClean="0"/>
              <a:t>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алу-сату</a:t>
            </a:r>
            <a:r>
              <a:rPr lang="ru-RU" sz="2400" dirty="0" smtClean="0"/>
              <a:t>;</a:t>
            </a:r>
          </a:p>
          <a:p>
            <a:pPr fontAlgn="base"/>
            <a:r>
              <a:rPr lang="ru-RU" sz="2400" dirty="0" smtClean="0"/>
              <a:t>      2) </a:t>
            </a:r>
            <a:r>
              <a:rPr lang="ru-RU" sz="2400" dirty="0" err="1" smtClean="0"/>
              <a:t>Қазақстан Республикасының заңнамасында белгіленген</a:t>
            </a:r>
            <a:r>
              <a:rPr lang="ru-RU" sz="2400" dirty="0" smtClean="0"/>
              <a:t> </a:t>
            </a:r>
            <a:r>
              <a:rPr lang="ru-RU" sz="2400" dirty="0" err="1" smtClean="0"/>
              <a:t>бағалар</a:t>
            </a:r>
            <a:r>
              <a:rPr lang="ru-RU" sz="2400" dirty="0" smtClean="0"/>
              <a:t>, </a:t>
            </a:r>
            <a:r>
              <a:rPr lang="ru-RU" sz="2400" dirty="0" err="1" smtClean="0"/>
              <a:t>тарифтер</a:t>
            </a:r>
            <a:r>
              <a:rPr lang="ru-RU" sz="2400" dirty="0" smtClean="0"/>
              <a:t> </a:t>
            </a:r>
            <a:r>
              <a:rPr lang="ru-RU" sz="2400" dirty="0" err="1" smtClean="0"/>
              <a:t>бойынша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жұмыстарды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;</a:t>
            </a:r>
          </a:p>
          <a:p>
            <a:pPr fontAlgn="base"/>
            <a:r>
              <a:rPr lang="ru-RU" sz="2400" dirty="0" smtClean="0"/>
              <a:t>      3) </a:t>
            </a:r>
            <a:r>
              <a:rPr lang="ru-RU" sz="2400" dirty="0" err="1" smtClean="0"/>
              <a:t>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алынатын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тауарларға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қызметтерге қатысты ерекше</a:t>
            </a:r>
            <a:r>
              <a:rPr lang="ru-RU" sz="2400" dirty="0" smtClean="0"/>
              <a:t> </a:t>
            </a:r>
            <a:r>
              <a:rPr lang="ru-RU" sz="2400" dirty="0" err="1" smtClean="0"/>
              <a:t>құқықтарға ие</a:t>
            </a:r>
            <a:r>
              <a:rPr lang="ru-RU" sz="2400" dirty="0" smtClean="0"/>
              <a:t> </a:t>
            </a:r>
            <a:r>
              <a:rPr lang="ru-RU" sz="2400" dirty="0" err="1" smtClean="0"/>
              <a:t>тұлғадан зияткерлік</a:t>
            </a:r>
            <a:r>
              <a:rPr lang="ru-RU" sz="2400" dirty="0" smtClean="0"/>
              <a:t> </a:t>
            </a:r>
            <a:r>
              <a:rPr lang="ru-RU" sz="2400" dirty="0" err="1" smtClean="0"/>
              <a:t>меншік</a:t>
            </a:r>
            <a:r>
              <a:rPr lang="ru-RU" sz="2400" dirty="0" smtClean="0"/>
              <a:t> </a:t>
            </a:r>
            <a:r>
              <a:rPr lang="ru-RU" sz="2400" dirty="0" err="1" smtClean="0"/>
              <a:t>объектілері</a:t>
            </a:r>
            <a:r>
              <a:rPr lang="ru-RU" sz="2400" dirty="0" smtClean="0"/>
              <a:t> </a:t>
            </a:r>
            <a:r>
              <a:rPr lang="ru-RU" sz="2400" dirty="0" err="1" smtClean="0"/>
              <a:t>болып</a:t>
            </a:r>
            <a:r>
              <a:rPr lang="ru-RU" sz="2400" dirty="0" smtClean="0"/>
              <a:t> </a:t>
            </a:r>
            <a:r>
              <a:rPr lang="ru-RU" sz="2400" dirty="0" err="1" smtClean="0"/>
              <a:t>табылатын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тауарларды</a:t>
            </a:r>
            <a:r>
              <a:rPr lang="ru-RU" sz="2400" dirty="0" smtClean="0"/>
              <a:t>, </a:t>
            </a:r>
            <a:r>
              <a:rPr lang="ru-RU" sz="2400" dirty="0" err="1" smtClean="0"/>
              <a:t>көрсетілетін қызметтерді сатып</a:t>
            </a:r>
            <a:r>
              <a:rPr lang="ru-RU" sz="2400" dirty="0" smtClean="0"/>
              <a:t> </a:t>
            </a:r>
            <a:r>
              <a:rPr lang="ru-RU" sz="2400" dirty="0" err="1" smtClean="0"/>
              <a:t>алу</a:t>
            </a:r>
            <a:r>
              <a:rPr lang="ru-RU" sz="2400" dirty="0" smtClean="0"/>
              <a:t>;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4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dirty="0" smtClean="0"/>
              <a:t>  4) </a:t>
            </a:r>
            <a:r>
              <a:rPr lang="ru-RU" dirty="0" err="1" smtClean="0"/>
              <a:t>еңсерілмейтін күш мән-жайлары туындауы</a:t>
            </a:r>
            <a:r>
              <a:rPr lang="ru-RU" dirty="0" smtClean="0"/>
              <a:t> </a:t>
            </a:r>
            <a:r>
              <a:rPr lang="ru-RU" dirty="0" err="1" smtClean="0"/>
              <a:t>салдарынан</a:t>
            </a:r>
            <a:r>
              <a:rPr lang="ru-RU" dirty="0" smtClean="0"/>
              <a:t>, </a:t>
            </a:r>
            <a:r>
              <a:rPr lang="ru-RU" dirty="0" err="1" smtClean="0"/>
              <a:t>оның ішінде</a:t>
            </a:r>
            <a:r>
              <a:rPr lang="ru-RU" dirty="0" smtClean="0"/>
              <a:t> </a:t>
            </a:r>
            <a:r>
              <a:rPr lang="ru-RU" dirty="0" err="1" smtClean="0"/>
              <a:t>төтенше жағдайлардың салдарларын</a:t>
            </a:r>
            <a:r>
              <a:rPr lang="ru-RU" dirty="0" smtClean="0"/>
              <a:t> </a:t>
            </a:r>
            <a:r>
              <a:rPr lang="ru-RU" dirty="0" err="1" smtClean="0"/>
              <a:t>оқшаулау және </a:t>
            </a:r>
            <a:r>
              <a:rPr lang="ru-RU" dirty="0" smtClean="0"/>
              <a:t>(</a:t>
            </a:r>
            <a:r>
              <a:rPr lang="ru-RU" dirty="0" err="1" smtClean="0"/>
              <a:t>немесе</a:t>
            </a:r>
            <a:r>
              <a:rPr lang="ru-RU" dirty="0" smtClean="0"/>
              <a:t>) </a:t>
            </a:r>
            <a:r>
              <a:rPr lang="ru-RU" dirty="0" err="1" smtClean="0"/>
              <a:t>жою</a:t>
            </a:r>
            <a:r>
              <a:rPr lang="ru-RU" dirty="0" smtClean="0"/>
              <a:t> </a:t>
            </a:r>
            <a:r>
              <a:rPr lang="ru-RU" dirty="0" err="1" smtClean="0"/>
              <a:t>үш</a:t>
            </a:r>
            <a:r>
              <a:rPr lang="en-US" dirty="0" err="1" smtClean="0"/>
              <a:t>i</a:t>
            </a:r>
            <a:r>
              <a:rPr lang="ru-RU" dirty="0" err="1" smtClean="0"/>
              <a:t>н</a:t>
            </a:r>
            <a:r>
              <a:rPr lang="ru-RU" dirty="0" smtClean="0"/>
              <a:t>, </a:t>
            </a:r>
            <a:r>
              <a:rPr lang="ru-RU" dirty="0" err="1" smtClean="0"/>
              <a:t>электр</a:t>
            </a:r>
            <a:r>
              <a:rPr lang="ru-RU" dirty="0" smtClean="0"/>
              <a:t> </a:t>
            </a:r>
            <a:r>
              <a:rPr lang="ru-RU" dirty="0" err="1" smtClean="0"/>
              <a:t>энергетикасы</a:t>
            </a:r>
            <a:r>
              <a:rPr lang="ru-RU" dirty="0" smtClean="0"/>
              <a:t> объект</a:t>
            </a:r>
            <a:r>
              <a:rPr lang="en-US" dirty="0" err="1" smtClean="0"/>
              <a:t>i</a:t>
            </a:r>
            <a:r>
              <a:rPr lang="ru-RU" dirty="0" err="1" smtClean="0"/>
              <a:t>лер</a:t>
            </a:r>
            <a:r>
              <a:rPr lang="en-US" dirty="0" err="1" smtClean="0"/>
              <a:t>i</a:t>
            </a:r>
            <a:r>
              <a:rPr lang="ru-RU" dirty="0" err="1" smtClean="0"/>
              <a:t>ндег</a:t>
            </a:r>
            <a:r>
              <a:rPr lang="en-US" dirty="0" err="1" smtClean="0"/>
              <a:t>i</a:t>
            </a:r>
            <a:r>
              <a:rPr lang="en-US" dirty="0" smtClean="0"/>
              <a:t>, </a:t>
            </a:r>
            <a:r>
              <a:rPr lang="ru-RU" dirty="0" smtClean="0"/>
              <a:t>т</a:t>
            </a:r>
            <a:r>
              <a:rPr lang="en-US" dirty="0" err="1" smtClean="0"/>
              <a:t>i</a:t>
            </a:r>
            <a:r>
              <a:rPr lang="ru-RU" dirty="0" err="1" smtClean="0"/>
              <a:t>рш</a:t>
            </a:r>
            <a:r>
              <a:rPr lang="en-US" dirty="0" err="1" smtClean="0"/>
              <a:t>i</a:t>
            </a:r>
            <a:r>
              <a:rPr lang="ru-RU" dirty="0" smtClean="0"/>
              <a:t>л</a:t>
            </a:r>
            <a:r>
              <a:rPr lang="en-US" dirty="0" err="1" smtClean="0"/>
              <a:t>i</a:t>
            </a:r>
            <a:r>
              <a:rPr lang="ru-RU" dirty="0" smtClean="0"/>
              <a:t>кт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ru-RU" dirty="0" err="1" smtClean="0"/>
              <a:t>қамтамасыз етет</a:t>
            </a:r>
            <a:r>
              <a:rPr lang="en-US" dirty="0" err="1" smtClean="0"/>
              <a:t>i</a:t>
            </a:r>
            <a:r>
              <a:rPr lang="ru-RU" dirty="0" err="1" smtClean="0"/>
              <a:t>н</a:t>
            </a:r>
            <a:r>
              <a:rPr lang="ru-RU" dirty="0" smtClean="0"/>
              <a:t> </a:t>
            </a:r>
            <a:r>
              <a:rPr lang="ru-RU" dirty="0" err="1" smtClean="0"/>
              <a:t>коммуникациялық жүйелердег</a:t>
            </a:r>
            <a:r>
              <a:rPr lang="en-US" dirty="0" err="1" smtClean="0"/>
              <a:t>i</a:t>
            </a:r>
            <a:r>
              <a:rPr lang="en-US" dirty="0" smtClean="0"/>
              <a:t>, </a:t>
            </a:r>
            <a:r>
              <a:rPr lang="ru-RU" dirty="0" smtClean="0"/>
              <a:t>тем</a:t>
            </a:r>
            <a:r>
              <a:rPr lang="en-US" dirty="0" err="1" smtClean="0"/>
              <a:t>i</a:t>
            </a:r>
            <a:r>
              <a:rPr lang="ru-RU" dirty="0" err="1" smtClean="0"/>
              <a:t>ржол</a:t>
            </a:r>
            <a:r>
              <a:rPr lang="ru-RU" dirty="0" smtClean="0"/>
              <a:t>, </a:t>
            </a:r>
            <a:r>
              <a:rPr lang="ru-RU" dirty="0" err="1" smtClean="0"/>
              <a:t>әуе, </a:t>
            </a:r>
            <a:r>
              <a:rPr lang="ru-RU" dirty="0" smtClean="0"/>
              <a:t>автомобиль, </a:t>
            </a:r>
            <a:r>
              <a:rPr lang="en-US" dirty="0" smtClean="0"/>
              <a:t>c</a:t>
            </a:r>
            <a:r>
              <a:rPr lang="ru-RU" dirty="0" smtClean="0"/>
              <a:t>у </a:t>
            </a:r>
            <a:r>
              <a:rPr lang="ru-RU" dirty="0" err="1" smtClean="0"/>
              <a:t>көл</a:t>
            </a:r>
            <a:r>
              <a:rPr lang="en-US" dirty="0" err="1" smtClean="0"/>
              <a:t>i</a:t>
            </a:r>
            <a:r>
              <a:rPr lang="ru-RU" dirty="0" smtClean="0"/>
              <a:t>г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ru-RU" dirty="0" smtClean="0"/>
              <a:t>объект</a:t>
            </a:r>
            <a:r>
              <a:rPr lang="en-US" dirty="0" err="1" smtClean="0"/>
              <a:t>i</a:t>
            </a:r>
            <a:r>
              <a:rPr lang="ru-RU" dirty="0" err="1" smtClean="0"/>
              <a:t>лер</a:t>
            </a:r>
            <a:r>
              <a:rPr lang="en-US" dirty="0" err="1" smtClean="0"/>
              <a:t>i</a:t>
            </a:r>
            <a:r>
              <a:rPr lang="ru-RU" dirty="0" err="1" smtClean="0"/>
              <a:t>ндег</a:t>
            </a:r>
            <a:r>
              <a:rPr lang="en-US" dirty="0" err="1" smtClean="0"/>
              <a:t>i</a:t>
            </a:r>
            <a:r>
              <a:rPr lang="en-US" dirty="0" smtClean="0"/>
              <a:t>, </a:t>
            </a:r>
            <a:r>
              <a:rPr lang="ru-RU" dirty="0" err="1" smtClean="0"/>
              <a:t>тазарту</a:t>
            </a:r>
            <a:r>
              <a:rPr lang="ru-RU" dirty="0" smtClean="0"/>
              <a:t> </a:t>
            </a:r>
            <a:r>
              <a:rPr lang="ru-RU" dirty="0" err="1" smtClean="0"/>
              <a:t>құрылыстарындағы, мұнай құбыржолдарындағы, </a:t>
            </a:r>
            <a:r>
              <a:rPr lang="ru-RU" dirty="0" smtClean="0"/>
              <a:t>газ </a:t>
            </a:r>
            <a:r>
              <a:rPr lang="ru-RU" dirty="0" err="1" smtClean="0"/>
              <a:t>құбыржолдарындағы аварияларды</a:t>
            </a:r>
            <a:r>
              <a:rPr lang="ru-RU" dirty="0" smtClean="0"/>
              <a:t> </a:t>
            </a:r>
            <a:r>
              <a:rPr lang="ru-RU" dirty="0" err="1" smtClean="0"/>
              <a:t>жою</a:t>
            </a:r>
            <a:r>
              <a:rPr lang="ru-RU" dirty="0" smtClean="0"/>
              <a:t> </a:t>
            </a:r>
            <a:r>
              <a:rPr lang="ru-RU" dirty="0" err="1" smtClean="0"/>
              <a:t>үш</a:t>
            </a:r>
            <a:r>
              <a:rPr lang="en-US" dirty="0" err="1" smtClean="0"/>
              <a:t>i</a:t>
            </a:r>
            <a:r>
              <a:rPr lang="ru-RU" dirty="0" err="1" smtClean="0"/>
              <a:t>н</a:t>
            </a:r>
            <a:r>
              <a:rPr lang="ru-RU" dirty="0" smtClean="0"/>
              <a:t> </a:t>
            </a:r>
            <a:r>
              <a:rPr lang="ru-RU" dirty="0" err="1" smtClean="0"/>
              <a:t>және жедел</a:t>
            </a:r>
            <a:r>
              <a:rPr lang="ru-RU" dirty="0" smtClean="0"/>
              <a:t> </a:t>
            </a:r>
            <a:r>
              <a:rPr lang="ru-RU" dirty="0" err="1" smtClean="0"/>
              <a:t>медициналық араласу</a:t>
            </a:r>
            <a:r>
              <a:rPr lang="ru-RU" dirty="0" smtClean="0"/>
              <a:t> </a:t>
            </a:r>
            <a:r>
              <a:rPr lang="ru-RU" dirty="0" err="1" smtClean="0"/>
              <a:t>қажеттілігі үшін;</a:t>
            </a:r>
            <a:endParaRPr lang="ru-RU" dirty="0" smtClean="0"/>
          </a:p>
          <a:p>
            <a:pPr fontAlgn="base"/>
            <a:r>
              <a:rPr lang="ru-RU" dirty="0" smtClean="0"/>
              <a:t>      5) </a:t>
            </a:r>
            <a:r>
              <a:rPr lang="ru-RU" dirty="0" err="1" smtClean="0"/>
              <a:t>саяси</a:t>
            </a:r>
            <a:r>
              <a:rPr lang="ru-RU" dirty="0" smtClean="0"/>
              <a:t>, </a:t>
            </a:r>
            <a:r>
              <a:rPr lang="ru-RU" dirty="0" err="1" smtClean="0"/>
              <a:t>экономикалық және әлеуметтік тұрақтылыққа</a:t>
            </a:r>
            <a:r>
              <a:rPr lang="ru-RU" dirty="0" smtClean="0"/>
              <a:t>, </a:t>
            </a:r>
            <a:r>
              <a:rPr lang="ru-RU" dirty="0" err="1" smtClean="0"/>
              <a:t>адамдардың өмірі </a:t>
            </a:r>
            <a:r>
              <a:rPr lang="ru-RU" dirty="0" smtClean="0"/>
              <a:t>мен </a:t>
            </a:r>
            <a:r>
              <a:rPr lang="ru-RU" dirty="0" err="1" smtClean="0"/>
              <a:t>денсаулығына қауіп төндіретін ахуал</a:t>
            </a:r>
            <a:r>
              <a:rPr lang="ru-RU" dirty="0" smtClean="0"/>
              <a:t> </a:t>
            </a:r>
            <a:r>
              <a:rPr lang="ru-RU" dirty="0" err="1" smtClean="0"/>
              <a:t>туындаған жағдайларда</a:t>
            </a:r>
            <a:r>
              <a:rPr lang="ru-RU" dirty="0" smtClean="0"/>
              <a:t>, </a:t>
            </a:r>
            <a:r>
              <a:rPr lang="ru-RU" dirty="0" err="1" smtClean="0"/>
              <a:t>Қазақстан Республикасы</a:t>
            </a:r>
            <a:r>
              <a:rPr lang="ru-RU" dirty="0" smtClean="0"/>
              <a:t> </a:t>
            </a:r>
            <a:r>
              <a:rPr lang="ru-RU" dirty="0" err="1" smtClean="0"/>
              <a:t>Үкіметінің резервінен</a:t>
            </a:r>
            <a:r>
              <a:rPr lang="ru-RU" dirty="0" smtClean="0"/>
              <a:t> </a:t>
            </a:r>
            <a:r>
              <a:rPr lang="ru-RU" dirty="0" err="1" smtClean="0"/>
              <a:t>бөлінген ақша есебінен</a:t>
            </a:r>
            <a:r>
              <a:rPr lang="ru-RU" dirty="0" smtClean="0"/>
              <a:t> </a:t>
            </a:r>
            <a:r>
              <a:rPr lang="ru-RU" dirty="0" err="1" smtClean="0"/>
              <a:t>тауарларды</a:t>
            </a:r>
            <a:r>
              <a:rPr lang="ru-RU" dirty="0" smtClean="0"/>
              <a:t>, </a:t>
            </a:r>
            <a:r>
              <a:rPr lang="ru-RU" dirty="0" err="1" smtClean="0"/>
              <a:t>жұмыстарды</a:t>
            </a:r>
            <a:r>
              <a:rPr lang="ru-RU" dirty="0" smtClean="0"/>
              <a:t>, </a:t>
            </a:r>
            <a:r>
              <a:rPr lang="ru-RU" dirty="0" err="1" smtClean="0"/>
              <a:t>көрсетілетін қызметтерді 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;</a:t>
            </a:r>
          </a:p>
          <a:p>
            <a:pPr marL="514350" indent="-51435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800" dirty="0" smtClean="0"/>
              <a:t> 6) </a:t>
            </a:r>
            <a:r>
              <a:rPr lang="ru-RU" sz="2800" dirty="0" err="1" smtClean="0"/>
              <a:t>нарыққа реттеушілік</a:t>
            </a:r>
            <a:r>
              <a:rPr lang="ru-RU" sz="2800" dirty="0" smtClean="0"/>
              <a:t> </a:t>
            </a:r>
            <a:r>
              <a:rPr lang="ru-RU" sz="2800" dirty="0" err="1" smtClean="0"/>
              <a:t>әсер ету</a:t>
            </a:r>
            <a:r>
              <a:rPr lang="ru-RU" sz="2800" dirty="0" smtClean="0"/>
              <a:t> </a:t>
            </a:r>
            <a:r>
              <a:rPr lang="ru-RU" sz="2800" dirty="0" err="1" smtClean="0"/>
              <a:t>үшін 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материалдық резервке</a:t>
            </a:r>
            <a:r>
              <a:rPr lang="ru-RU" sz="2800" dirty="0" smtClean="0"/>
              <a:t> </a:t>
            </a:r>
            <a:r>
              <a:rPr lang="ru-RU" sz="2800" dirty="0" err="1" smtClean="0"/>
              <a:t>тауарлар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7)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материалдық резервтің материалдық құндылықтарын сақтау жөніндегі көрсетілетін қызметтерді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8)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материалдық резервтің жаңарту тәртібімен шығарылатын материалдық құндылықтарын бірінші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кезектегі</a:t>
            </a:r>
            <a:r>
              <a:rPr lang="ru-RU" sz="2800" dirty="0" smtClean="0"/>
              <a:t> </a:t>
            </a:r>
            <a:r>
              <a:rPr lang="ru-RU" sz="2800" dirty="0" err="1" smtClean="0"/>
              <a:t>тәртіппен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9) </a:t>
            </a:r>
            <a:r>
              <a:rPr lang="ru-RU" sz="2800" dirty="0" err="1" smtClean="0"/>
              <a:t>жедел-іздестіру</a:t>
            </a:r>
            <a:r>
              <a:rPr lang="ru-RU" sz="2800" dirty="0" smtClean="0"/>
              <a:t>, </a:t>
            </a:r>
            <a:r>
              <a:rPr lang="ru-RU" sz="2800" dirty="0" err="1" smtClean="0"/>
              <a:t>қарсы барлау</a:t>
            </a:r>
            <a:r>
              <a:rPr lang="ru-RU" sz="2800" dirty="0" smtClean="0"/>
              <a:t> </a:t>
            </a:r>
            <a:r>
              <a:rPr lang="ru-RU" sz="2800" dirty="0" err="1" smtClean="0"/>
              <a:t>қызметін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тергеу</a:t>
            </a:r>
            <a:r>
              <a:rPr lang="ru-RU" sz="2800" dirty="0" smtClean="0"/>
              <a:t> </a:t>
            </a:r>
            <a:r>
              <a:rPr lang="ru-RU" sz="2800" dirty="0" err="1" smtClean="0"/>
              <a:t>іс-қимылдарын жүзеге асыру</a:t>
            </a:r>
            <a:r>
              <a:rPr lang="ru-RU" sz="2800" dirty="0" smtClean="0"/>
              <a:t> </a:t>
            </a:r>
            <a:r>
              <a:rPr lang="ru-RU" sz="2800" dirty="0" err="1" smtClean="0"/>
              <a:t>үшін Қазақстан Республикасының заңнамасына сәйкес бұларды жүзеге асыруға уәкілеттік берілген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органдардың</a:t>
            </a:r>
            <a:r>
              <a:rPr lang="ru-RU" sz="2800" dirty="0" smtClean="0"/>
              <a:t>:</a:t>
            </a:r>
          </a:p>
          <a:p>
            <a:pPr fontAlgn="base"/>
            <a:r>
              <a:rPr lang="ru-RU" sz="2800" dirty="0" smtClean="0"/>
              <a:t>  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fontAlgn="base"/>
            <a:r>
              <a:rPr lang="ru-RU" sz="2800" dirty="0" smtClean="0"/>
              <a:t>  9-1) </a:t>
            </a:r>
            <a:r>
              <a:rPr lang="ru-RU" sz="2800" dirty="0" err="1" smtClean="0"/>
              <a:t>терроризмнің</a:t>
            </a:r>
            <a:r>
              <a:rPr lang="ru-RU" sz="2800" dirty="0" smtClean="0"/>
              <a:t>, </a:t>
            </a:r>
            <a:r>
              <a:rPr lang="ru-RU" sz="2800" dirty="0" err="1" smtClean="0"/>
              <a:t>экстремизмнің алдын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, </a:t>
            </a:r>
            <a:r>
              <a:rPr lang="ru-RU" sz="2800" dirty="0" err="1" smtClean="0"/>
              <a:t>жолын</a:t>
            </a:r>
            <a:r>
              <a:rPr lang="ru-RU" sz="2800" dirty="0" smtClean="0"/>
              <a:t> </a:t>
            </a:r>
            <a:r>
              <a:rPr lang="ru-RU" sz="2800" dirty="0" err="1" smtClean="0"/>
              <a:t>кесу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оларға қарсы іс-қимыл жөніндегі қызметті жүзеге асыру</a:t>
            </a:r>
            <a:r>
              <a:rPr lang="ru-RU" sz="2800" dirty="0" smtClean="0"/>
              <a:t> </a:t>
            </a:r>
            <a:r>
              <a:rPr lang="ru-RU" sz="2800" dirty="0" err="1" smtClean="0"/>
              <a:t>үшін қажетті тауарларды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жұмыстарды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көрсетілетін қызметтерді Қазақстан Республикасының заңнамасына сәйкес </a:t>
            </a:r>
            <a:r>
              <a:rPr lang="ru-RU" sz="2800" dirty="0" smtClean="0"/>
              <a:t>оны </a:t>
            </a:r>
            <a:r>
              <a:rPr lang="ru-RU" sz="2800" dirty="0" err="1" smtClean="0"/>
              <a:t>жүзеге асыруға уәкілеттік берілген</a:t>
            </a:r>
            <a:r>
              <a:rPr lang="ru-RU" sz="2800" dirty="0" smtClean="0"/>
              <a:t> </a:t>
            </a:r>
            <a:r>
              <a:rPr lang="ru-RU" sz="2800" dirty="0" err="1" smtClean="0"/>
              <a:t>органдардың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алуы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10) </a:t>
            </a:r>
            <a:r>
              <a:rPr lang="ru-RU" sz="2800" dirty="0" err="1" smtClean="0"/>
              <a:t>табиғат пайдалану</a:t>
            </a:r>
            <a:r>
              <a:rPr lang="ru-RU" sz="2800" dirty="0" smtClean="0"/>
              <a:t> </a:t>
            </a:r>
            <a:r>
              <a:rPr lang="ru-RU" sz="2800" dirty="0" err="1" smtClean="0"/>
              <a:t>құқығын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11) </a:t>
            </a:r>
            <a:r>
              <a:rPr lang="ru-RU" sz="2800" dirty="0" err="1" smtClean="0"/>
              <a:t>рейтингтік</a:t>
            </a:r>
            <a:r>
              <a:rPr lang="ru-RU" sz="2800" dirty="0" smtClean="0"/>
              <a:t> </a:t>
            </a:r>
            <a:r>
              <a:rPr lang="ru-RU" sz="2800" dirty="0" err="1" smtClean="0"/>
              <a:t>агенттіктер</a:t>
            </a:r>
            <a:r>
              <a:rPr lang="ru-RU" sz="2800" dirty="0" smtClean="0"/>
              <a:t> </a:t>
            </a:r>
            <a:r>
              <a:rPr lang="ru-RU" sz="2800" dirty="0" err="1" smtClean="0"/>
              <a:t>көрсететін қызметтерді</a:t>
            </a:r>
            <a:r>
              <a:rPr lang="ru-RU" sz="2800" dirty="0" smtClean="0"/>
              <a:t>, </a:t>
            </a:r>
            <a:r>
              <a:rPr lang="ru-RU" sz="2800" dirty="0" err="1" smtClean="0"/>
              <a:t>қаржылық көрсетілетін қызметтерді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12) </a:t>
            </a:r>
            <a:r>
              <a:rPr lang="ru-RU" sz="2800" dirty="0" err="1" smtClean="0"/>
              <a:t>зағип және көзі нашар</a:t>
            </a:r>
            <a:r>
              <a:rPr lang="ru-RU" sz="2800" dirty="0" smtClean="0"/>
              <a:t> </a:t>
            </a:r>
            <a:r>
              <a:rPr lang="ru-RU" sz="2800" dirty="0" err="1" smtClean="0"/>
              <a:t>көретін азаматтар</a:t>
            </a:r>
            <a:r>
              <a:rPr lang="ru-RU" sz="2800" dirty="0" smtClean="0"/>
              <a:t> </a:t>
            </a:r>
            <a:r>
              <a:rPr lang="ru-RU" sz="2800" dirty="0" err="1" smtClean="0"/>
              <a:t>үшін мамандандырылған </a:t>
            </a:r>
            <a:r>
              <a:rPr lang="ru-RU" sz="2800" dirty="0" smtClean="0"/>
              <a:t>к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тапханалардың көрсетілетін қызметтерін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13) </a:t>
            </a:r>
            <a:r>
              <a:rPr lang="ru-RU" sz="2800" dirty="0" err="1" smtClean="0"/>
              <a:t>бағалы қағаздарды</a:t>
            </a:r>
            <a:r>
              <a:rPr lang="ru-RU" sz="2800" dirty="0" smtClean="0"/>
              <a:t>, </a:t>
            </a:r>
            <a:r>
              <a:rPr lang="ru-RU" sz="2800" dirty="0" err="1" smtClean="0"/>
              <a:t>заңды тұлғалардың жарғылық капиталындағы үлестерді 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262</Words>
  <Application>Microsoft Office PowerPoint</Application>
  <PresentationFormat>Экран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Тауарлық биржалар арқылы бір көзден әдісімен мемлекеттік сатып алулар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Қорытынды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User</cp:lastModifiedBy>
  <cp:revision>301</cp:revision>
  <dcterms:created xsi:type="dcterms:W3CDTF">2017-12-23T13:28:19Z</dcterms:created>
  <dcterms:modified xsi:type="dcterms:W3CDTF">2020-06-17T16:55:22Z</dcterms:modified>
</cp:coreProperties>
</file>