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37" r:id="rId2"/>
    <p:sldId id="256" r:id="rId3"/>
    <p:sldId id="25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8" r:id="rId12"/>
    <p:sldId id="345" r:id="rId13"/>
    <p:sldId id="346" r:id="rId14"/>
    <p:sldId id="347" r:id="rId15"/>
    <p:sldId id="296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  Республикасы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ғылым министрлігі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Бөкетов атындағы Қарағанды мемлекеттік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алулар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 бойынша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Мультимедиялық презентациялар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(дәріс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мамандығы:</a:t>
            </a: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6В04107-Мемлекеттік </a:t>
            </a:r>
            <a:r>
              <a:rPr lang="kk-KZ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</a:t>
            </a:r>
            <a:endParaRPr lang="ru-RU" sz="4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kk-KZ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4. </a:t>
            </a:r>
            <a:r>
              <a:rPr lang="kk-KZ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Мемлекеттік сатып алуларды конкурс әдісімен жүзеге асыру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4176464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800" dirty="0" smtClean="0"/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Біліктілікті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іріктеумен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жүргізілетін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алуға білікті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тізіліміне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енгізілген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қатысады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Конкурстық құжаттар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(21-бап)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ұйымдастырушы конкурстық құжаттаманы Қазақстан Республикасының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құпиялар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заңнамасының талаптарын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ескере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жүзеге 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қағидаларында айқындалған конкурстық құжаттаманың электрондық нысаны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 және орыс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тілдерінде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әзірлейді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Конкурстық құжаттамада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Заңның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9-бабында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белгіленген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біліктілік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талаптарынан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мыналар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ұйымдастырушының атауы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орналасқан жері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алынатын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тауарлардың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қызметтердің талап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етілетін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функционалдық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техникалық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сапалық және пайдалану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сипаттамаларын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көрсете отырып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техникалық өзіндік ерекшелігі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қамтылуға тиіс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   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3)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өткізілетін мемлекеттік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алудың нысанасы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тауардың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саны,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орындалатын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жұмыстардың, көрсетілетін қызметтердің көлемі;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4)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тауарды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беру,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жұмыстарды орындау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қызметтер көрсету орны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5)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тауарды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жұмыстарды орындаудың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қызметтер көрсетудің талап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етілетін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мерзімдері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ұсынылатын тауарлардың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қызметтердің сапасына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кепілдік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беру;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төлем шарттары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шарттың жобасы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бағадан басқа өлшемшарттар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соның 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жеңімпазы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ішінде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әрбір осындай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өлшемшарттардың салыстырмалы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мәні және шартты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бағаны есептеу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өлшемшарты айқындалады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баға ұсынысының мазмұнына қойылатын талаптар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ішінде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алынатын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тауарлардың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қызметтердің бағаларынан басқа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қосылған құн салығының сомасы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шегеріле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тасымалдау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сақтандыру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кедендік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баждарды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салықтар 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алымдарды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төлеу шығыстарын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сондай-ақ тауарларды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беру,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 орындау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қызметтерді көрсету шарттарында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көзделген өзге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шығыстарды көрсету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5436" cy="5929354"/>
          </a:xfrm>
        </p:spPr>
        <p:txBody>
          <a:bodyPr>
            <a:noAutofit/>
          </a:bodyPr>
          <a:lstStyle/>
          <a:p>
            <a:r>
              <a:rPr lang="en-US" sz="2400" dirty="0" smtClean="0"/>
              <a:t> </a:t>
            </a:r>
            <a:r>
              <a:rPr lang="en-US" sz="2800" dirty="0" smtClean="0"/>
              <a:t>    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конкурсқа қатысушының конкурстық баға ұсынысы көрсетілуге тиіс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валюта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валюталар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және оларды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салыстыру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бағалау мақсатында шартты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бағаны бірыңғай валютаға сәйкес келтіру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үшін қолданылатын бағам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10)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Республикасының тіл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заңнамасына сәйкес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және ұсыну тіліне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қойылатын талаптар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11)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өтінімді қамтамасыз етуді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шарттары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оның мазмұны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   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берушінің өтінімді ұсынудың соңғы мерзімі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өткенге дейін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өз өтінімін өзгерту 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қайтарып 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құқығын көрсету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13)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ұсыну тәртібі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 және соңғы мерзімі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конкурсқа қатысуға өтінімдердің талап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етілетін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қолданылу мерзімі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жобасын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талқылау тәртібі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15)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ашу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күні және уақыты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16)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ашу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қарау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баға ұсыныстарын бағалау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салыстыру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рәсімдерінің сипаты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17)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ұйымдастырушының атынан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өкілдік етуге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уәкілетті өкілдері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мәліметтер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18)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шарттың орындалуын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қамтамасыз 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көлемі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енгізудің тәсілі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19)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өткізілетін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алудың нысанасы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 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алуға бөлінген сомалар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мәліметтер қамтылуға тиіс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3. Конкурстық құжаттар жобасын алдын ала талқылау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(22-бап).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52528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Конкурстық құжаттаманы бекітудің міндетті талабы әлеуетті өнім берушілердің конкурстық құжаттаманың жобасын алдын ала талқылауы болып табылады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Тапсырыс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беруші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ұйымдастырушы ескертулер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болған кезде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 алдын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талқылау мерзімі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өткен күннен бастап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жұмыс күні ішінде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шешімдердің бірін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қабылдайды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жобасына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өзгерістер және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толықтырулар енгізеді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жобасына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ескертпелерді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қабылдамай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қабылдамау себептерінің негіздемелерін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3)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ережелеріне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түсінік береді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Мемлекеттік сатып алуларды конкурс әдісімен жүзеге асыру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ұсынатын күннің соңғы мерзімі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жобасын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талқылау хаттамасын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сондай-ақ конкурстық құжаттаманың мәтінін орналастырған күннен бастап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кемінде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күнтізбелік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бес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күн болуға тиіс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баптың талаптары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мыналарға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Республикасының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құпиялар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заңнамасына сәйкес олар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мәліметтер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құпияларды құрайтын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Республикасының Үкіметі айқындаған таралуы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шектеулі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қызметтік ақпаратты қамтитын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құжаттамада техникалық өзіндік ерекшеліктің орнына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Республикасының заңнамасына сәйкес сараптамадан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өткен жобалау-сметалық құжаттама қамтылатындықтан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жобалау-сметалық құжаттаманы талап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алуға қолданылмайды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ұйымдастырушы конкурстық құжаттаманың жобасы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бекітілген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күннен бастап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 жұмыс күнінен кешіктірмей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жүзеге 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хабарландыру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мәтінін орналастыруға міндетті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(24-бап).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 әлеуетті өнім берушінің конкурстық құжаттамада белгіленген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талаптарға және шарттарға келісім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білдіру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түрі, сондай-ақ әлеуетті өнім берушінің біліктілік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талаптары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Заңның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6-бабында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белгіленген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шектеулерге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сәйкестігін растайтын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мәліметтер алуға келісім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білдіру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түрі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92688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 әлеуетті өнім берушінің: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Заңның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6-бабында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көзделген шектеулерді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бұзушылықтардың болмағандығы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өзінің және тапсырыс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берушінің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ұйымдастырушының арасында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Заңда тыйым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салынған қарым-қатынастардың болмағандығы 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3)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Заңның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43-бабының 19-тармағында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көрсетілген фактілер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анықталған жағдайда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Қазақстан Республикасының заңдарында белгіленген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тәртіппен бұзуға келісуі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растауды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қамтуға тиіс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берушінің конкурсқа қатысуға өтінімі мынадай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бұрын өтінім берген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қабылдаудың соңғы мерзімі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өткеннен кейін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келіп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түскен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баға ұсынысы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 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үшін бөлінген сомадан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түскен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 ұсыну мерзімінің аяқталуынан кешіктірмей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енгізілген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өтінімді өзгертуге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толықтыруға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өзі енгізген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өтінімді қамтамасыз етуді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қайтарып 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құқығын жоғалтпастан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өзінің конкурсқа қатысуға өтінімін қайтарып алуға құқылы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Әлеуетті өнім беруші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өтінімді қамтамасыз етуді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жеңімпазы 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айқындалған жағдайда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жасасатындығының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жасасқан жағдайда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құжаттамада белгіленген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шарттардың орындалуын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қамтамасыз етуді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оны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мерзімдері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талаптарды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түрде орындайтындығының кепілі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енгізеді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Қарастырылатын сұрақтар: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жүзеге асыру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2. Конкурстық құжаттар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3. Конкурстық құжаттар жобасын алдын ала талқылау 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100" b="1" dirty="0" smtClean="0">
                <a:latin typeface="Times New Roman" pitchFamily="18" charset="0"/>
                <a:cs typeface="Times New Roman" pitchFamily="18" charset="0"/>
              </a:rPr>
              <a:t>4. Конкурсқа қатысуға өтініш</a:t>
            </a: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Конкурс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жүзеге асыру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Біртекті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табылмайтын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жұмыстарды, көрсетілетін қызметтерді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жүзеге 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ұйымдастырушы осындай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көрсетілетін қызметтерді конкурстық құжаттамада лоттарға міндетті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түрде бөле отырып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көрсетілген тәсілмен бірыңғай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ұйымдастыруға және өткізуге құқылы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кемінде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болған жағдайда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өткізілетін лотта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тауарды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орынды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көрсетуге жол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беріледі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764592"/>
            <a:ext cx="8483272" cy="5905984"/>
            <a:chOff x="540" y="583"/>
            <a:chExt cx="10140" cy="6797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274" y="1010"/>
                <a:ext cx="1119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ж.к.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798" y="583"/>
              <a:ext cx="3271" cy="11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ru-RU" sz="16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Конкурстық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құжаттаманың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жобасын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алдын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ала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latin typeface="Times New Roman" pitchFamily="18" charset="0"/>
                  <a:cs typeface="Times New Roman" pitchFamily="18" charset="0"/>
                </a:rPr>
                <a:t>талқылауы</a:t>
              </a:r>
              <a:endPara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798" y="2400"/>
                <a:ext cx="3271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Өзгерістер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және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толықтырулар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енгіз</a:t>
                </a:r>
                <a:r>
                  <a:rPr lang="kk-KZ" sz="2000" b="1" dirty="0" smtClean="0">
                    <a:latin typeface="Times New Roman" pitchFamily="18" charset="0"/>
                    <a:cs typeface="Times New Roman" pitchFamily="18" charset="0"/>
                  </a:rPr>
                  <a:t>у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884" y="2400"/>
                <a:ext cx="3185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endParaRPr kumimoji="0" lang="ru-RU" sz="16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 fontAlgn="base">
                  <a:spcBef>
                    <a:spcPct val="0"/>
                  </a:spcBef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3.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Өтінім қабылдау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540" y="5925"/>
              <a:ext cx="3705" cy="1455"/>
              <a:chOff x="540" y="2400"/>
              <a:chExt cx="3705" cy="1455"/>
            </a:xfrm>
          </p:grpSpPr>
          <p:sp>
            <p:nvSpPr>
              <p:cNvPr id="1039" name="AutoShape 15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0" name="Text Box 16"/>
              <p:cNvSpPr txBox="1">
                <a:spLocks noChangeArrowheads="1"/>
              </p:cNvSpPr>
              <p:nvPr/>
            </p:nvSpPr>
            <p:spPr bwMode="auto">
              <a:xfrm>
                <a:off x="970" y="2400"/>
                <a:ext cx="3099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4.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Алдын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ала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жіберу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lang="kk-KZ" sz="2000" b="1" dirty="0" smtClean="0">
                    <a:latin typeface="Times New Roman" pitchFamily="18" charset="0"/>
                    <a:cs typeface="Times New Roman" pitchFamily="18" charset="0"/>
                  </a:rPr>
                  <a:t>Ө. берушілердің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ескертулер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мен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толықтырулар алу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7725" y="2129"/>
              <a:ext cx="2910" cy="1893"/>
              <a:chOff x="7725" y="485"/>
              <a:chExt cx="2910" cy="1573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485"/>
                <a:ext cx="2910" cy="157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Конкурстық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құжаттаманың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жобасын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алдын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ала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талқылау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хаттамасы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7770" y="4367"/>
              <a:ext cx="2910" cy="1254"/>
              <a:chOff x="7770" y="827"/>
              <a:chExt cx="2910" cy="1254"/>
            </a:xfrm>
          </p:grpSpPr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9" name="Text Box 25"/>
              <p:cNvSpPr txBox="1"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endParaRPr lang="kk-KZ" sz="2000" dirty="0" smtClean="0"/>
              </a:p>
              <a:p>
                <a:pPr lvl="0" algn="ctr" fontAlgn="base">
                  <a:spcBef>
                    <a:spcPct val="0"/>
                  </a:spcBef>
                </a:pP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Ашу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000" b="1" dirty="0" err="1" smtClean="0">
                    <a:latin typeface="Times New Roman" pitchFamily="18" charset="0"/>
                    <a:cs typeface="Times New Roman" pitchFamily="18" charset="0"/>
                  </a:rPr>
                  <a:t>хаттамасы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7725" y="5925"/>
              <a:ext cx="2910" cy="1254"/>
              <a:chOff x="7725" y="666"/>
              <a:chExt cx="2910" cy="1254"/>
            </a:xfrm>
          </p:grpSpPr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2" name="Text Box 28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Алдын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ала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жіберу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хаттамасы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5175" y="2387"/>
              <a:ext cx="1304" cy="1267"/>
              <a:chOff x="5175" y="653"/>
              <a:chExt cx="1304" cy="1267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53"/>
                <a:ext cx="1304" cy="1267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8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ж.к.</a:t>
                </a:r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274" y="913"/>
                <a:ext cx="1020" cy="78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15 к.к.</a:t>
                </a:r>
              </a:p>
            </p:txBody>
          </p:sp>
        </p:grpSp>
        <p:grpSp>
          <p:nvGrpSpPr>
            <p:cNvPr id="13" name="Group 35"/>
            <p:cNvGrpSpPr>
              <a:grpSpLocks/>
            </p:cNvGrpSpPr>
            <p:nvPr/>
          </p:nvGrpSpPr>
          <p:grpSpPr bwMode="auto">
            <a:xfrm>
              <a:off x="5175" y="5871"/>
              <a:ext cx="1275" cy="1254"/>
              <a:chOff x="5175" y="666"/>
              <a:chExt cx="1275" cy="1254"/>
            </a:xfrm>
          </p:grpSpPr>
          <p:sp>
            <p:nvSpPr>
              <p:cNvPr id="1060" name="Oval 36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1" name="Text Box 37"/>
              <p:cNvSpPr txBox="1">
                <a:spLocks noChangeArrowheads="1"/>
              </p:cNvSpPr>
              <p:nvPr/>
            </p:nvSpPr>
            <p:spPr bwMode="auto">
              <a:xfrm>
                <a:off x="5313" y="883"/>
                <a:ext cx="1020" cy="78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10 ж.к.</a:t>
                </a: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1835696" y="188640"/>
            <a:ext cx="547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Конкурстық тәртібі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404664"/>
            <a:ext cx="8640960" cy="5472608"/>
            <a:chOff x="540" y="666"/>
            <a:chExt cx="10095" cy="504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274" y="924"/>
                <a:ext cx="1059" cy="7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 ж.к.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1142" y="666"/>
              <a:ext cx="2410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</a:pPr>
              <a:r>
                <a: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5. 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Ескертулер</a:t>
              </a:r>
              <a:endParaRPr lang="ru-RU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</a:pP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түзету</a:t>
              </a:r>
              <a:endParaRPr lang="ru-RU" sz="20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1056" y="2400"/>
                <a:ext cx="2496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6. </a:t>
                </a: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Төзімділік 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  <a:p>
                <a:pPr lvl="0" algn="ctr" fontAlgn="base">
                  <a:spcBef>
                    <a:spcPct val="0"/>
                  </a:spcBef>
                </a:pP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сынақ</a:t>
                </a:r>
                <a:endParaRPr lang="ru-RU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 fontAlgn="base">
                  <a:spcBef>
                    <a:spcPct val="0"/>
                  </a:spcBef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Допуск </a:t>
                </a: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–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проверка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7.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 тур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 algn="ctr" fontAlgn="base">
                  <a:spcBef>
                    <a:spcPct val="0"/>
                  </a:spcBef>
                </a:pP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Түзетілген құжаттар</a:t>
                </a:r>
                <a:endParaRPr lang="ru-RU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 fontAlgn="base">
                  <a:spcBef>
                    <a:spcPct val="0"/>
                  </a:spcBef>
                </a:pP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мерзімінде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725" y="2346"/>
              <a:ext cx="2910" cy="3311"/>
              <a:chOff x="7725" y="666"/>
              <a:chExt cx="2910" cy="2751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2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 fontAlgn="base">
                  <a:spcBef>
                    <a:spcPct val="0"/>
                  </a:spcBef>
                </a:pP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Мемлекеттік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сатып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алу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қорытындысы туралы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хаттама</a:t>
                </a: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5175" y="2400"/>
              <a:ext cx="1275" cy="1254"/>
              <a:chOff x="5175" y="666"/>
              <a:chExt cx="1275" cy="1254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ж.к.</a:t>
                </a:r>
              </a:p>
            </p:txBody>
          </p:sp>
        </p:grp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мин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 fontAlgn="base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қарау, конкурсқа қатысушылардың конкурстық баға ұсыныстарын бағалау және салыстыру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сондай-ақ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жеңімпазын айқындау конкурстық құжаттамада көзделген әрбір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жүзеге асырылады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4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Конкурсқа қатысуға өтінімдерді қарау қорытындысы бойынша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біліктілік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талаптары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конкурстық құжаттаманың талаптарына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сәйкес 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айқындалған әлеуетті өнім берушілер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тәсілімен мемлекеттік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алуға қатысады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   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753</Words>
  <Application>Microsoft Office PowerPoint</Application>
  <PresentationFormat>Экран (4:3)</PresentationFormat>
  <Paragraphs>125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Мемлекеттік сатып алуларды конкурс әдісімен жүзеге асыру</vt:lpstr>
      <vt:lpstr>Слайд 3</vt:lpstr>
      <vt:lpstr>1. Конкурс тәсілімен мемлекеттік сатып алуды жүзеге асыру </vt:lpstr>
      <vt:lpstr>Слайд 5</vt:lpstr>
      <vt:lpstr>Слайд 6</vt:lpstr>
      <vt:lpstr>Слайд 7</vt:lpstr>
      <vt:lpstr>Слайд 8</vt:lpstr>
      <vt:lpstr>Слайд 9</vt:lpstr>
      <vt:lpstr>Слайд 10</vt:lpstr>
      <vt:lpstr>2. Конкурстық құжаттар (21-бап)</vt:lpstr>
      <vt:lpstr>Слайд 12</vt:lpstr>
      <vt:lpstr>Слайд 13</vt:lpstr>
      <vt:lpstr>Слайд 14</vt:lpstr>
      <vt:lpstr>Слайд 15</vt:lpstr>
      <vt:lpstr>Слайд 16</vt:lpstr>
      <vt:lpstr>Слайд 17</vt:lpstr>
      <vt:lpstr> 3. Конкурстық құжаттар жобасын алдын ала талқылау (22-бап). </vt:lpstr>
      <vt:lpstr>Слайд 19</vt:lpstr>
      <vt:lpstr>Слайд 20</vt:lpstr>
      <vt:lpstr>Слайд 21</vt:lpstr>
      <vt:lpstr>Слайд 22</vt:lpstr>
      <vt:lpstr> 4. Конкурсқа қатысуға өтінім (24-бап). 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User</cp:lastModifiedBy>
  <cp:revision>336</cp:revision>
  <dcterms:created xsi:type="dcterms:W3CDTF">2017-12-23T13:28:19Z</dcterms:created>
  <dcterms:modified xsi:type="dcterms:W3CDTF">2020-06-17T16:52:50Z</dcterms:modified>
</cp:coreProperties>
</file>