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337" r:id="rId2"/>
    <p:sldId id="256" r:id="rId3"/>
    <p:sldId id="257" r:id="rId4"/>
    <p:sldId id="340" r:id="rId5"/>
    <p:sldId id="341" r:id="rId6"/>
    <p:sldId id="342" r:id="rId7"/>
    <p:sldId id="343" r:id="rId8"/>
    <p:sldId id="344" r:id="rId9"/>
    <p:sldId id="345" r:id="rId10"/>
    <p:sldId id="346" r:id="rId11"/>
    <p:sldId id="347" r:id="rId12"/>
    <p:sldId id="348" r:id="rId13"/>
    <p:sldId id="349" r:id="rId14"/>
    <p:sldId id="350" r:id="rId15"/>
    <p:sldId id="351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2" d="100"/>
          <a:sy n="82" d="100"/>
        </p:scale>
        <p:origin x="-153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0011430-CE5D-4E85-8D88-B3E7AC504615}" type="datetimeFigureOut">
              <a:rPr lang="ru-RU" smtClean="0"/>
              <a:pPr/>
              <a:t>17.06.2020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A8651BD-54AA-448E-9CA0-5879DE50899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17.06.2020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17.06.2020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17.06.2020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17.06.2020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17.06.2020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17.06.2020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17.06.2020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17.06.2020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17.06.2020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17.06.2020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17.06.2020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17.06.2020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3528" y="332656"/>
            <a:ext cx="8496944" cy="6192688"/>
          </a:xfrm>
        </p:spPr>
        <p:txBody>
          <a:bodyPr>
            <a:normAutofit fontScale="25000" lnSpcReduction="20000"/>
          </a:bodyPr>
          <a:lstStyle/>
          <a:p>
            <a:r>
              <a:rPr lang="ru-RU" sz="6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Қазақстан  Республикасы</a:t>
            </a:r>
            <a:r>
              <a:rPr lang="ru-RU" sz="6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6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білім</a:t>
            </a:r>
            <a:r>
              <a:rPr lang="ru-RU" sz="6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6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және ғылым министрлігі</a:t>
            </a:r>
            <a:endParaRPr lang="ru-RU" sz="6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6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Е.А. </a:t>
            </a:r>
            <a:r>
              <a:rPr lang="ru-RU" sz="6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Бөкетов атындағы Қарағанды мемлекеттік</a:t>
            </a:r>
            <a:r>
              <a:rPr lang="ru-RU" sz="6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6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университеті</a:t>
            </a:r>
            <a:endParaRPr lang="ru-RU" sz="6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6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r>
              <a:rPr lang="ru-RU" sz="6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r>
              <a:rPr lang="ru-RU" sz="64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Атабаева</a:t>
            </a:r>
            <a:r>
              <a:rPr lang="ru-RU" sz="6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64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Асия</a:t>
            </a:r>
            <a:r>
              <a:rPr lang="ru-RU" sz="6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64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Кайрошовна</a:t>
            </a:r>
            <a:endParaRPr lang="ru-RU" sz="6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6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r>
              <a:rPr lang="ru-RU" sz="9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 </a:t>
            </a:r>
          </a:p>
          <a:p>
            <a:r>
              <a:rPr lang="ru-RU" sz="9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96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Мемлекеттік</a:t>
            </a:r>
            <a:r>
              <a:rPr lang="ru-RU" sz="9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96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сатып</a:t>
            </a:r>
            <a:r>
              <a:rPr lang="ru-RU" sz="9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96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алулар</a:t>
            </a:r>
            <a:r>
              <a:rPr lang="ru-RU" sz="9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аудит</a:t>
            </a:r>
            <a:r>
              <a:rPr lang="kk-KZ" sz="9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sz="9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» </a:t>
            </a:r>
            <a:r>
              <a:rPr lang="ru-RU" sz="96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пәні бойынша</a:t>
            </a:r>
            <a:endParaRPr lang="ru-RU" sz="96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96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Мультимедиялық презентациялар</a:t>
            </a:r>
            <a:r>
              <a:rPr lang="ru-RU" sz="9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96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(дәріс</a:t>
            </a:r>
            <a:r>
              <a:rPr lang="ru-RU" sz="9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ru-RU" sz="96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9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r>
              <a:rPr lang="ru-RU" sz="9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r>
              <a:rPr lang="ru-RU" sz="96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мамандығы: </a:t>
            </a:r>
            <a:r>
              <a:rPr lang="ru-RU" sz="9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«6B0410</a:t>
            </a:r>
            <a:r>
              <a:rPr lang="kk-KZ" sz="9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7</a:t>
            </a:r>
            <a:r>
              <a:rPr lang="ru-RU" sz="9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9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96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Мемлекеттік</a:t>
            </a:r>
            <a:r>
              <a:rPr lang="ru-RU" sz="9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аудит»</a:t>
            </a:r>
          </a:p>
          <a:p>
            <a:r>
              <a:rPr lang="ru-RU" sz="9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r>
              <a:rPr lang="ru-RU" sz="9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r>
              <a:rPr lang="ru-RU" sz="9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96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Тақыры</a:t>
            </a:r>
            <a:r>
              <a:rPr lang="ru-MO" sz="96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MO" sz="9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1</a:t>
            </a:r>
            <a:r>
              <a:rPr lang="ru-MO" sz="9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kk-KZ" sz="9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Қазақстан Республикасындағы мемлекеттік сатып алуларды құқықтық реттеу</a:t>
            </a:r>
            <a:endParaRPr lang="ru-RU" sz="96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60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6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endParaRPr lang="ru-RU" sz="36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36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64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Караганда </a:t>
            </a:r>
            <a:r>
              <a:rPr lang="ru-RU" sz="64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2020</a:t>
            </a:r>
            <a:endParaRPr lang="ru-RU" sz="64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404664"/>
            <a:ext cx="8640960" cy="6192688"/>
          </a:xfrm>
        </p:spPr>
        <p:txBody>
          <a:bodyPr>
            <a:normAutofit/>
          </a:bodyPr>
          <a:lstStyle/>
          <a:p>
            <a:pPr algn="just"/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Мемлекеттік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сатып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алудың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жылдық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жоспарын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тапсырыс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беруші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тиісті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бюджет (даму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жоспары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қаржыландыру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жоспары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негізінде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осы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Қағидаларға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1-қосымшаға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сәйкес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нысан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бойынша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әзірлейді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және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бекітеді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332656"/>
            <a:ext cx="8640960" cy="6264696"/>
          </a:xfrm>
        </p:spPr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ru-RU" sz="3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400" dirty="0" err="1">
                <a:latin typeface="Times New Roman" pitchFamily="18" charset="0"/>
                <a:cs typeface="Times New Roman" pitchFamily="18" charset="0"/>
              </a:rPr>
              <a:t>Мемлекеттік</a:t>
            </a:r>
            <a:r>
              <a:rPr lang="ru-RU" sz="3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400" dirty="0" err="1">
                <a:latin typeface="Times New Roman" pitchFamily="18" charset="0"/>
                <a:cs typeface="Times New Roman" pitchFamily="18" charset="0"/>
              </a:rPr>
              <a:t>сатып</a:t>
            </a:r>
            <a:r>
              <a:rPr lang="ru-RU" sz="3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400" dirty="0" err="1">
                <a:latin typeface="Times New Roman" pitchFamily="18" charset="0"/>
                <a:cs typeface="Times New Roman" pitchFamily="18" charset="0"/>
              </a:rPr>
              <a:t>алудың</a:t>
            </a:r>
            <a:r>
              <a:rPr lang="ru-RU" sz="3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400" dirty="0" err="1">
                <a:latin typeface="Times New Roman" pitchFamily="18" charset="0"/>
                <a:cs typeface="Times New Roman" pitchFamily="18" charset="0"/>
              </a:rPr>
              <a:t>жылдық</a:t>
            </a:r>
            <a:r>
              <a:rPr lang="ru-RU" sz="3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400" dirty="0" err="1">
                <a:latin typeface="Times New Roman" pitchFamily="18" charset="0"/>
                <a:cs typeface="Times New Roman" pitchFamily="18" charset="0"/>
              </a:rPr>
              <a:t>жоспары</a:t>
            </a:r>
            <a:r>
              <a:rPr lang="ru-RU" sz="3400" dirty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ru-RU" sz="3400" dirty="0" err="1">
                <a:latin typeface="Times New Roman" pitchFamily="18" charset="0"/>
                <a:cs typeface="Times New Roman" pitchFamily="18" charset="0"/>
              </a:rPr>
              <a:t>мемлекеттік</a:t>
            </a:r>
            <a:r>
              <a:rPr lang="ru-RU" sz="3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400" dirty="0" err="1">
                <a:latin typeface="Times New Roman" pitchFamily="18" charset="0"/>
                <a:cs typeface="Times New Roman" pitchFamily="18" charset="0"/>
              </a:rPr>
              <a:t>сатып</a:t>
            </a:r>
            <a:r>
              <a:rPr lang="ru-RU" sz="3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400" dirty="0" err="1">
                <a:latin typeface="Times New Roman" pitchFamily="18" charset="0"/>
                <a:cs typeface="Times New Roman" pitchFamily="18" charset="0"/>
              </a:rPr>
              <a:t>алудың</a:t>
            </a:r>
            <a:r>
              <a:rPr lang="ru-RU" sz="3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400" dirty="0" err="1">
                <a:latin typeface="Times New Roman" pitchFamily="18" charset="0"/>
                <a:cs typeface="Times New Roman" pitchFamily="18" charset="0"/>
              </a:rPr>
              <a:t>алдын</a:t>
            </a:r>
            <a:r>
              <a:rPr lang="ru-RU" sz="3400" dirty="0">
                <a:latin typeface="Times New Roman" pitchFamily="18" charset="0"/>
                <a:cs typeface="Times New Roman" pitchFamily="18" charset="0"/>
              </a:rPr>
              <a:t> ала </a:t>
            </a:r>
            <a:r>
              <a:rPr lang="ru-RU" sz="3400" dirty="0" err="1">
                <a:latin typeface="Times New Roman" pitchFamily="18" charset="0"/>
                <a:cs typeface="Times New Roman" pitchFamily="18" charset="0"/>
              </a:rPr>
              <a:t>жылдық</a:t>
            </a:r>
            <a:r>
              <a:rPr lang="ru-RU" sz="3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400" dirty="0" err="1">
                <a:latin typeface="Times New Roman" pitchFamily="18" charset="0"/>
                <a:cs typeface="Times New Roman" pitchFamily="18" charset="0"/>
              </a:rPr>
              <a:t>жоспары</a:t>
            </a:r>
            <a:r>
              <a:rPr lang="ru-RU" sz="3400" dirty="0"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ru-RU" sz="3400" dirty="0" err="1">
                <a:latin typeface="Times New Roman" pitchFamily="18" charset="0"/>
                <a:cs typeface="Times New Roman" pitchFamily="18" charset="0"/>
              </a:rPr>
              <a:t>мынадай</a:t>
            </a:r>
            <a:r>
              <a:rPr lang="ru-RU" sz="3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400" dirty="0" err="1">
                <a:latin typeface="Times New Roman" pitchFamily="18" charset="0"/>
                <a:cs typeface="Times New Roman" pitchFamily="18" charset="0"/>
              </a:rPr>
              <a:t>мәліметтерді</a:t>
            </a:r>
            <a:r>
              <a:rPr lang="ru-RU" sz="3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400" dirty="0" err="1">
                <a:latin typeface="Times New Roman" pitchFamily="18" charset="0"/>
                <a:cs typeface="Times New Roman" pitchFamily="18" charset="0"/>
              </a:rPr>
              <a:t>қамтиды</a:t>
            </a:r>
            <a:r>
              <a:rPr lang="ru-RU" sz="3400" dirty="0">
                <a:latin typeface="Times New Roman" pitchFamily="18" charset="0"/>
                <a:cs typeface="Times New Roman" pitchFamily="18" charset="0"/>
              </a:rPr>
              <a:t>: </a:t>
            </a:r>
            <a:endParaRPr lang="ru-RU" sz="3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1)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мемлекеттік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сатып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алудың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сәйкестендіру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коды;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қосылған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құн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салығын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есепке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алмағанда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мемлекеттік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сатып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алуды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жүзеге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асыру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үшін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бөлінген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соманы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қоса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алғанда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анықтамалыққа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сәйкес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тауарлардың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жұмыстардың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көрсетілетін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қызметтердің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номенклатурасы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мемлекеттік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сатып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алуды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жүзеге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асыру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тәсілі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мен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мерзімдері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;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тауарларды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берудің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жұмыстарды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орындаудың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қызметтерді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көрсетудің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жоспарланған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мерзімдері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мен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орны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;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Заңның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43-бабында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көзделген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жағдайларда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әрбір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қаржы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жылына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бөлінген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және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көзделген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сомалар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шегінде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кестеге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және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жылдар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бойынша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бөлуге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сәйкес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тауарларды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берудің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жұмыстарды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орындаудың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қызметтерді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көрсетудің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жоспарланған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мерзімдері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6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Заңның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51-бабына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сәйкес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мемлекеттік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сатып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алуды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жүзеге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асыру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шарттары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.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332656"/>
            <a:ext cx="8784976" cy="6264696"/>
          </a:xfrm>
        </p:spPr>
        <p:txBody>
          <a:bodyPr>
            <a:normAutofit/>
          </a:bodyPr>
          <a:lstStyle/>
          <a:p>
            <a:pPr algn="just"/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Тапсырыс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беруші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мемлекетт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к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сатып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алудың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жылдық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жоспары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мемлекеттік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сатып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алудың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алдын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ала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жылдық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жоспары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) бек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тілген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күннен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бастап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бес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жұмыс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күн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ш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нде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уәкілетті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органға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мемлекеттік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сатып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алу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веб-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порталын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пайдаланбай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ұсынылатын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Қазақстан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Республикасының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мемлекеттік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құпиялар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туралы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заңнамасына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сәйкес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мемлекеттік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құпияларды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құрайтын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мәліметтерді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және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немесе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таралуы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шектеулі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қызметтік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ақпаратты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қамтитын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мәліметтерді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қоспағанда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, оны веб-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порталда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орналастырады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332656"/>
            <a:ext cx="8712968" cy="6192688"/>
          </a:xfrm>
        </p:spPr>
        <p:txBody>
          <a:bodyPr>
            <a:normAutofit fontScale="77500" lnSpcReduction="20000"/>
          </a:bodyPr>
          <a:lstStyle/>
          <a:p>
            <a:r>
              <a:rPr lang="ru-RU" dirty="0" err="1"/>
              <a:t>Тапсырыс</a:t>
            </a:r>
            <a:r>
              <a:rPr lang="ru-RU" dirty="0"/>
              <a:t> </a:t>
            </a:r>
            <a:r>
              <a:rPr lang="ru-RU" dirty="0" err="1"/>
              <a:t>беруші</a:t>
            </a:r>
            <a:r>
              <a:rPr lang="ru-RU" dirty="0"/>
              <a:t> </a:t>
            </a:r>
            <a:r>
              <a:rPr lang="ru-RU" dirty="0" err="1"/>
              <a:t>Заңның</a:t>
            </a:r>
            <a:r>
              <a:rPr lang="ru-RU" dirty="0"/>
              <a:t> 5-бабының 10-тармағына </a:t>
            </a:r>
            <a:r>
              <a:rPr lang="ru-RU" dirty="0" err="1"/>
              <a:t>сәйкес</a:t>
            </a:r>
            <a:r>
              <a:rPr lang="ru-RU" dirty="0"/>
              <a:t> </a:t>
            </a:r>
            <a:r>
              <a:rPr lang="ru-RU" dirty="0" err="1"/>
              <a:t>шарт</a:t>
            </a:r>
            <a:r>
              <a:rPr lang="ru-RU" dirty="0"/>
              <a:t> </a:t>
            </a:r>
            <a:r>
              <a:rPr lang="ru-RU" dirty="0" err="1"/>
              <a:t>жасасқанға</a:t>
            </a:r>
            <a:r>
              <a:rPr lang="ru-RU" dirty="0"/>
              <a:t> </a:t>
            </a:r>
            <a:r>
              <a:rPr lang="ru-RU" dirty="0" err="1"/>
              <a:t>дейін</a:t>
            </a:r>
            <a:r>
              <a:rPr lang="ru-RU" dirty="0"/>
              <a:t>:</a:t>
            </a:r>
          </a:p>
          <a:p>
            <a:r>
              <a:rPr lang="ru-RU" dirty="0"/>
              <a:t>      1) </a:t>
            </a:r>
            <a:r>
              <a:rPr lang="ru-RU" dirty="0" err="1"/>
              <a:t>Қазақстан</a:t>
            </a:r>
            <a:r>
              <a:rPr lang="ru-RU" dirty="0"/>
              <a:t> </a:t>
            </a:r>
            <a:r>
              <a:rPr lang="ru-RU" dirty="0" err="1"/>
              <a:t>Республикасының</a:t>
            </a:r>
            <a:r>
              <a:rPr lang="ru-RU" dirty="0"/>
              <a:t> </a:t>
            </a:r>
            <a:r>
              <a:rPr lang="ru-RU" dirty="0" err="1"/>
              <a:t>заңнамасына</a:t>
            </a:r>
            <a:r>
              <a:rPr lang="ru-RU" dirty="0"/>
              <a:t> </a:t>
            </a:r>
            <a:r>
              <a:rPr lang="ru-RU" dirty="0" err="1"/>
              <a:t>сәйкес</a:t>
            </a:r>
            <a:r>
              <a:rPr lang="ru-RU" dirty="0"/>
              <a:t> </a:t>
            </a:r>
            <a:r>
              <a:rPr lang="ru-RU" dirty="0" err="1"/>
              <a:t>тиісті</a:t>
            </a:r>
            <a:r>
              <a:rPr lang="ru-RU" dirty="0"/>
              <a:t> </a:t>
            </a:r>
            <a:r>
              <a:rPr lang="ru-RU" dirty="0" err="1"/>
              <a:t>бюджетті</a:t>
            </a:r>
            <a:r>
              <a:rPr lang="ru-RU" dirty="0"/>
              <a:t> </a:t>
            </a:r>
            <a:r>
              <a:rPr lang="ru-RU" dirty="0" err="1"/>
              <a:t>нақтылау</a:t>
            </a:r>
            <a:r>
              <a:rPr lang="ru-RU" dirty="0"/>
              <a:t> (</a:t>
            </a:r>
            <a:r>
              <a:rPr lang="ru-RU" dirty="0" err="1"/>
              <a:t>түзету</a:t>
            </a:r>
            <a:r>
              <a:rPr lang="ru-RU" dirty="0"/>
              <a:t>), бюджет </a:t>
            </a:r>
            <a:r>
              <a:rPr lang="ru-RU" dirty="0" err="1"/>
              <a:t>жобасын</a:t>
            </a:r>
            <a:r>
              <a:rPr lang="ru-RU" dirty="0"/>
              <a:t> </a:t>
            </a:r>
            <a:r>
              <a:rPr lang="ru-RU" dirty="0" err="1"/>
              <a:t>бекіту</a:t>
            </a:r>
            <a:r>
              <a:rPr lang="ru-RU" dirty="0"/>
              <a:t> </a:t>
            </a:r>
            <a:r>
              <a:rPr lang="ru-RU" dirty="0" err="1"/>
              <a:t>кезінде</a:t>
            </a:r>
            <a:r>
              <a:rPr lang="ru-RU" dirty="0"/>
              <a:t> </a:t>
            </a:r>
            <a:r>
              <a:rPr lang="ru-RU" dirty="0" err="1"/>
              <a:t>болған</a:t>
            </a:r>
            <a:r>
              <a:rPr lang="ru-RU" dirty="0"/>
              <a:t> </a:t>
            </a:r>
            <a:r>
              <a:rPr lang="ru-RU" dirty="0" err="1"/>
              <a:t>мемлекеттік</a:t>
            </a:r>
            <a:r>
              <a:rPr lang="ru-RU" dirty="0"/>
              <a:t> </a:t>
            </a:r>
            <a:r>
              <a:rPr lang="ru-RU" dirty="0" err="1"/>
              <a:t>сатып</a:t>
            </a:r>
            <a:r>
              <a:rPr lang="ru-RU" dirty="0"/>
              <a:t> </a:t>
            </a:r>
            <a:r>
              <a:rPr lang="ru-RU" dirty="0" err="1"/>
              <a:t>алудың</a:t>
            </a:r>
            <a:r>
              <a:rPr lang="ru-RU" dirty="0"/>
              <a:t> </a:t>
            </a:r>
            <a:r>
              <a:rPr lang="ru-RU" dirty="0" err="1"/>
              <a:t>бекітілген</a:t>
            </a:r>
            <a:r>
              <a:rPr lang="ru-RU" dirty="0"/>
              <a:t> (</a:t>
            </a:r>
            <a:r>
              <a:rPr lang="ru-RU" dirty="0" err="1"/>
              <a:t>нақтыланған</a:t>
            </a:r>
            <a:r>
              <a:rPr lang="ru-RU" dirty="0"/>
              <a:t>) </a:t>
            </a:r>
            <a:r>
              <a:rPr lang="ru-RU" dirty="0" err="1"/>
              <a:t>жылдық</a:t>
            </a:r>
            <a:r>
              <a:rPr lang="ru-RU" dirty="0"/>
              <a:t> </a:t>
            </a:r>
            <a:r>
              <a:rPr lang="ru-RU" dirty="0" err="1"/>
              <a:t>жоспарында</a:t>
            </a:r>
            <a:r>
              <a:rPr lang="ru-RU" dirty="0"/>
              <a:t> (</a:t>
            </a:r>
            <a:r>
              <a:rPr lang="ru-RU" dirty="0" err="1"/>
              <a:t>мемлекеттік</a:t>
            </a:r>
            <a:r>
              <a:rPr lang="ru-RU" dirty="0"/>
              <a:t> </a:t>
            </a:r>
            <a:r>
              <a:rPr lang="ru-RU" dirty="0" err="1"/>
              <a:t>сатып</a:t>
            </a:r>
            <a:r>
              <a:rPr lang="ru-RU" dirty="0"/>
              <a:t> </a:t>
            </a:r>
            <a:r>
              <a:rPr lang="ru-RU" dirty="0" err="1"/>
              <a:t>алудың</a:t>
            </a:r>
            <a:r>
              <a:rPr lang="ru-RU" dirty="0"/>
              <a:t> </a:t>
            </a:r>
            <a:r>
              <a:rPr lang="ru-RU" dirty="0" err="1"/>
              <a:t>алдын</a:t>
            </a:r>
            <a:r>
              <a:rPr lang="ru-RU" dirty="0"/>
              <a:t> ала </a:t>
            </a:r>
            <a:r>
              <a:rPr lang="ru-RU" dirty="0" err="1"/>
              <a:t>жылдық</a:t>
            </a:r>
            <a:r>
              <a:rPr lang="ru-RU" dirty="0"/>
              <a:t> </a:t>
            </a:r>
            <a:r>
              <a:rPr lang="ru-RU" dirty="0" err="1"/>
              <a:t>жоспарында</a:t>
            </a:r>
            <a:r>
              <a:rPr lang="ru-RU" dirty="0"/>
              <a:t>) </a:t>
            </a:r>
            <a:r>
              <a:rPr lang="ru-RU" dirty="0" err="1"/>
              <a:t>көзделген</a:t>
            </a:r>
            <a:r>
              <a:rPr lang="ru-RU" dirty="0"/>
              <a:t> </a:t>
            </a:r>
            <a:r>
              <a:rPr lang="ru-RU" dirty="0" err="1"/>
              <a:t>тауарларды</a:t>
            </a:r>
            <a:r>
              <a:rPr lang="ru-RU" dirty="0"/>
              <a:t>, </a:t>
            </a:r>
            <a:r>
              <a:rPr lang="ru-RU" dirty="0" err="1"/>
              <a:t>жұмыстарды</a:t>
            </a:r>
            <a:r>
              <a:rPr lang="ru-RU" dirty="0"/>
              <a:t>, </a:t>
            </a:r>
            <a:r>
              <a:rPr lang="ru-RU" dirty="0" err="1"/>
              <a:t>көрсетілетін</a:t>
            </a:r>
            <a:r>
              <a:rPr lang="ru-RU" dirty="0"/>
              <a:t> </a:t>
            </a:r>
            <a:r>
              <a:rPr lang="ru-RU" dirty="0" err="1"/>
              <a:t>қызметтерді</a:t>
            </a:r>
            <a:r>
              <a:rPr lang="ru-RU" dirty="0"/>
              <a:t> </a:t>
            </a:r>
            <a:r>
              <a:rPr lang="ru-RU" dirty="0" err="1"/>
              <a:t>сатып</a:t>
            </a:r>
            <a:r>
              <a:rPr lang="ru-RU" dirty="0"/>
              <a:t> </a:t>
            </a:r>
            <a:r>
              <a:rPr lang="ru-RU" dirty="0" err="1"/>
              <a:t>алуға</a:t>
            </a:r>
            <a:r>
              <a:rPr lang="ru-RU" dirty="0"/>
              <a:t> </a:t>
            </a:r>
            <a:r>
              <a:rPr lang="ru-RU" dirty="0" err="1"/>
              <a:t>арналған</a:t>
            </a:r>
            <a:r>
              <a:rPr lang="ru-RU" dirty="0"/>
              <a:t> </a:t>
            </a:r>
            <a:r>
              <a:rPr lang="ru-RU" dirty="0" err="1"/>
              <a:t>шығыстар</a:t>
            </a:r>
            <a:r>
              <a:rPr lang="ru-RU" dirty="0"/>
              <a:t> </a:t>
            </a:r>
            <a:r>
              <a:rPr lang="ru-RU" dirty="0" err="1"/>
              <a:t>қысқартылған</a:t>
            </a:r>
            <a:r>
              <a:rPr lang="ru-RU" dirty="0"/>
              <a:t> (</a:t>
            </a:r>
            <a:r>
              <a:rPr lang="ru-RU" dirty="0" err="1"/>
              <a:t>енгізілмеген</a:t>
            </a:r>
            <a:r>
              <a:rPr lang="ru-RU" dirty="0"/>
              <a:t>);</a:t>
            </a:r>
          </a:p>
          <a:p>
            <a:r>
              <a:rPr lang="ru-RU" dirty="0"/>
              <a:t>      2) </a:t>
            </a:r>
            <a:r>
              <a:rPr lang="ru-RU" dirty="0" err="1"/>
              <a:t>Қазақстан</a:t>
            </a:r>
            <a:r>
              <a:rPr lang="ru-RU" dirty="0"/>
              <a:t> </a:t>
            </a:r>
            <a:r>
              <a:rPr lang="ru-RU" dirty="0" err="1"/>
              <a:t>Республикасының</a:t>
            </a:r>
            <a:r>
              <a:rPr lang="ru-RU" dirty="0"/>
              <a:t> </a:t>
            </a:r>
            <a:r>
              <a:rPr lang="ru-RU" dirty="0" err="1"/>
              <a:t>заңнамасына</a:t>
            </a:r>
            <a:r>
              <a:rPr lang="ru-RU" dirty="0"/>
              <a:t> </a:t>
            </a:r>
            <a:r>
              <a:rPr lang="ru-RU" dirty="0" err="1"/>
              <a:t>сәйкес</a:t>
            </a:r>
            <a:r>
              <a:rPr lang="ru-RU" dirty="0"/>
              <a:t> </a:t>
            </a:r>
            <a:r>
              <a:rPr lang="ru-RU" dirty="0" err="1"/>
              <a:t>мемлекеттік</a:t>
            </a:r>
            <a:r>
              <a:rPr lang="ru-RU" dirty="0"/>
              <a:t> </a:t>
            </a:r>
            <a:r>
              <a:rPr lang="ru-RU" dirty="0" err="1"/>
              <a:t>органның</a:t>
            </a:r>
            <a:r>
              <a:rPr lang="ru-RU" dirty="0"/>
              <a:t> </a:t>
            </a:r>
            <a:r>
              <a:rPr lang="ru-RU" dirty="0" err="1"/>
              <a:t>стратегиялық</a:t>
            </a:r>
            <a:r>
              <a:rPr lang="ru-RU" dirty="0"/>
              <a:t> </a:t>
            </a:r>
            <a:r>
              <a:rPr lang="ru-RU" dirty="0" err="1"/>
              <a:t>жоспарына</a:t>
            </a:r>
            <a:r>
              <a:rPr lang="ru-RU" dirty="0"/>
              <a:t>, </a:t>
            </a:r>
            <a:r>
              <a:rPr lang="ru-RU" dirty="0" err="1"/>
              <a:t>тапсырыс</a:t>
            </a:r>
            <a:r>
              <a:rPr lang="ru-RU" dirty="0"/>
              <a:t> </a:t>
            </a:r>
            <a:r>
              <a:rPr lang="ru-RU" dirty="0" err="1"/>
              <a:t>берушінің</a:t>
            </a:r>
            <a:r>
              <a:rPr lang="ru-RU" dirty="0"/>
              <a:t> </a:t>
            </a:r>
            <a:r>
              <a:rPr lang="ru-RU" dirty="0" err="1"/>
              <a:t>бюджетіне</a:t>
            </a:r>
            <a:r>
              <a:rPr lang="ru-RU" dirty="0"/>
              <a:t> (даму </a:t>
            </a:r>
            <a:r>
              <a:rPr lang="ru-RU" dirty="0" err="1"/>
              <a:t>жоспарына</a:t>
            </a:r>
            <a:r>
              <a:rPr lang="ru-RU" dirty="0"/>
              <a:t>) </a:t>
            </a:r>
            <a:r>
              <a:rPr lang="ru-RU" dirty="0" err="1"/>
              <a:t>мемлекеттік</a:t>
            </a:r>
            <a:r>
              <a:rPr lang="ru-RU" dirty="0"/>
              <a:t> </a:t>
            </a:r>
            <a:r>
              <a:rPr lang="ru-RU" dirty="0" err="1"/>
              <a:t>сатып</a:t>
            </a:r>
            <a:r>
              <a:rPr lang="ru-RU" dirty="0"/>
              <a:t> </a:t>
            </a:r>
            <a:r>
              <a:rPr lang="ru-RU" dirty="0" err="1"/>
              <a:t>алудың</a:t>
            </a:r>
            <a:r>
              <a:rPr lang="ru-RU" dirty="0"/>
              <a:t> </a:t>
            </a:r>
            <a:r>
              <a:rPr lang="ru-RU" dirty="0" err="1"/>
              <a:t>бекітілген</a:t>
            </a:r>
            <a:r>
              <a:rPr lang="ru-RU" dirty="0"/>
              <a:t> (</a:t>
            </a:r>
            <a:r>
              <a:rPr lang="ru-RU" dirty="0" err="1"/>
              <a:t>нақтыланған</a:t>
            </a:r>
            <a:r>
              <a:rPr lang="ru-RU" dirty="0"/>
              <a:t>) </a:t>
            </a:r>
            <a:r>
              <a:rPr lang="ru-RU" dirty="0" err="1"/>
              <a:t>жылдық</a:t>
            </a:r>
            <a:r>
              <a:rPr lang="ru-RU" dirty="0"/>
              <a:t> </a:t>
            </a:r>
            <a:r>
              <a:rPr lang="ru-RU" dirty="0" err="1"/>
              <a:t>жоспарында</a:t>
            </a:r>
            <a:r>
              <a:rPr lang="ru-RU" dirty="0"/>
              <a:t> (</a:t>
            </a:r>
            <a:r>
              <a:rPr lang="ru-RU" dirty="0" err="1"/>
              <a:t>мемлекеттік</a:t>
            </a:r>
            <a:r>
              <a:rPr lang="ru-RU" dirty="0"/>
              <a:t> </a:t>
            </a:r>
            <a:r>
              <a:rPr lang="ru-RU" dirty="0" err="1"/>
              <a:t>сатып</a:t>
            </a:r>
            <a:r>
              <a:rPr lang="ru-RU" dirty="0"/>
              <a:t> </a:t>
            </a:r>
            <a:r>
              <a:rPr lang="ru-RU" dirty="0" err="1"/>
              <a:t>алудың</a:t>
            </a:r>
            <a:r>
              <a:rPr lang="ru-RU" dirty="0"/>
              <a:t> </a:t>
            </a:r>
            <a:r>
              <a:rPr lang="ru-RU" dirty="0" err="1"/>
              <a:t>алдын</a:t>
            </a:r>
            <a:r>
              <a:rPr lang="ru-RU" dirty="0"/>
              <a:t> ала </a:t>
            </a:r>
            <a:r>
              <a:rPr lang="ru-RU" dirty="0" err="1"/>
              <a:t>жылдық</a:t>
            </a:r>
            <a:r>
              <a:rPr lang="ru-RU" dirty="0"/>
              <a:t> </a:t>
            </a:r>
            <a:r>
              <a:rPr lang="ru-RU" dirty="0" err="1"/>
              <a:t>жоспарында</a:t>
            </a:r>
            <a:r>
              <a:rPr lang="ru-RU" dirty="0"/>
              <a:t>) </a:t>
            </a:r>
            <a:r>
              <a:rPr lang="ru-RU" dirty="0" err="1"/>
              <a:t>көзделген</a:t>
            </a:r>
            <a:r>
              <a:rPr lang="ru-RU" dirty="0"/>
              <a:t> </a:t>
            </a:r>
            <a:r>
              <a:rPr lang="ru-RU" dirty="0" err="1"/>
              <a:t>тауарларды</a:t>
            </a:r>
            <a:r>
              <a:rPr lang="ru-RU" dirty="0"/>
              <a:t>, </a:t>
            </a:r>
            <a:r>
              <a:rPr lang="ru-RU" dirty="0" err="1"/>
              <a:t>жұмыстарды</a:t>
            </a:r>
            <a:r>
              <a:rPr lang="ru-RU" dirty="0"/>
              <a:t>, </a:t>
            </a:r>
            <a:r>
              <a:rPr lang="ru-RU" dirty="0" err="1"/>
              <a:t>көрсетілетін</a:t>
            </a:r>
            <a:r>
              <a:rPr lang="ru-RU" dirty="0"/>
              <a:t> </a:t>
            </a:r>
            <a:r>
              <a:rPr lang="ru-RU" dirty="0" err="1"/>
              <a:t>қызметтерді</a:t>
            </a:r>
            <a:r>
              <a:rPr lang="ru-RU" dirty="0"/>
              <a:t> </a:t>
            </a:r>
            <a:r>
              <a:rPr lang="ru-RU" dirty="0" err="1"/>
              <a:t>сатып</a:t>
            </a:r>
            <a:r>
              <a:rPr lang="ru-RU" dirty="0"/>
              <a:t> </a:t>
            </a:r>
            <a:r>
              <a:rPr lang="ru-RU" dirty="0" err="1"/>
              <a:t>алу</a:t>
            </a:r>
            <a:r>
              <a:rPr lang="ru-RU" dirty="0"/>
              <a:t> </a:t>
            </a:r>
            <a:r>
              <a:rPr lang="ru-RU" dirty="0" err="1"/>
              <a:t>қажеттігін</a:t>
            </a:r>
            <a:r>
              <a:rPr lang="ru-RU" dirty="0"/>
              <a:t> </a:t>
            </a:r>
            <a:r>
              <a:rPr lang="ru-RU" dirty="0" err="1"/>
              <a:t>жоққа</a:t>
            </a:r>
            <a:r>
              <a:rPr lang="ru-RU" dirty="0"/>
              <a:t> </a:t>
            </a:r>
            <a:r>
              <a:rPr lang="ru-RU" dirty="0" err="1"/>
              <a:t>шығаратын</a:t>
            </a:r>
            <a:r>
              <a:rPr lang="ru-RU" dirty="0"/>
              <a:t> </a:t>
            </a:r>
            <a:r>
              <a:rPr lang="ru-RU" dirty="0" err="1"/>
              <a:t>өзгерістер</a:t>
            </a:r>
            <a:r>
              <a:rPr lang="ru-RU" dirty="0"/>
              <a:t> мен </a:t>
            </a:r>
            <a:r>
              <a:rPr lang="ru-RU" dirty="0" err="1"/>
              <a:t>толықтырулар</a:t>
            </a:r>
            <a:r>
              <a:rPr lang="ru-RU" dirty="0"/>
              <a:t> </a:t>
            </a:r>
            <a:r>
              <a:rPr lang="ru-RU" dirty="0" err="1"/>
              <a:t>енгізілген</a:t>
            </a:r>
            <a:r>
              <a:rPr lang="ru-RU" dirty="0"/>
              <a:t> </a:t>
            </a:r>
            <a:r>
              <a:rPr lang="ru-RU" dirty="0" err="1"/>
              <a:t>жағдайларда</a:t>
            </a:r>
            <a:r>
              <a:rPr lang="ru-RU" dirty="0"/>
              <a:t>, </a:t>
            </a:r>
            <a:r>
              <a:rPr lang="ru-RU" dirty="0" err="1"/>
              <a:t>мемлекеттік</a:t>
            </a:r>
            <a:r>
              <a:rPr lang="ru-RU" dirty="0"/>
              <a:t> </a:t>
            </a:r>
            <a:r>
              <a:rPr lang="ru-RU" dirty="0" err="1"/>
              <a:t>сатып</a:t>
            </a:r>
            <a:r>
              <a:rPr lang="ru-RU" dirty="0"/>
              <a:t> </a:t>
            </a:r>
            <a:r>
              <a:rPr lang="ru-RU" dirty="0" err="1"/>
              <a:t>алуды</a:t>
            </a:r>
            <a:r>
              <a:rPr lang="ru-RU" dirty="0"/>
              <a:t> </a:t>
            </a:r>
            <a:r>
              <a:rPr lang="ru-RU" dirty="0" err="1"/>
              <a:t>жүзеге</a:t>
            </a:r>
            <a:r>
              <a:rPr lang="ru-RU" dirty="0"/>
              <a:t> </a:t>
            </a:r>
            <a:r>
              <a:rPr lang="ru-RU" dirty="0" err="1"/>
              <a:t>асырудан</a:t>
            </a:r>
            <a:r>
              <a:rPr lang="ru-RU" dirty="0"/>
              <a:t> бас </a:t>
            </a:r>
            <a:r>
              <a:rPr lang="ru-RU" dirty="0" err="1"/>
              <a:t>тартуға</a:t>
            </a:r>
            <a:r>
              <a:rPr lang="ru-RU" dirty="0"/>
              <a:t> </a:t>
            </a:r>
            <a:r>
              <a:rPr lang="ru-RU" dirty="0" err="1"/>
              <a:t>құқылы</a:t>
            </a:r>
            <a:r>
              <a:rPr lang="ru-RU" dirty="0"/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dirty="0" err="1">
                <a:latin typeface="Times New Roman" pitchFamily="18" charset="0"/>
                <a:cs typeface="Times New Roman" pitchFamily="18" charset="0"/>
              </a:rPr>
              <a:t>Тапсырыс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беруші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не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ұйымдастырушы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осы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Қағидалардың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18-тармағында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көрсетілген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шешім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қабылдаған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күннен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бастап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бес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жұмыс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күні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ішінде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      1)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өткізілетін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мемлекеттік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сатып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алуға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қатысатын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тұлғаларды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қабылданған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шешім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туралы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хабардар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етеді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      2)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конкурсқа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аукционға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қатысуға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енгізілген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өтінімдерді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қамтамасыз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етуді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қайтарады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654032"/>
          </a:xfrm>
        </p:spPr>
        <p:txBody>
          <a:bodyPr>
            <a:normAutofit/>
          </a:bodyPr>
          <a:lstStyle/>
          <a:p>
            <a:r>
              <a:rPr lang="kk-KZ" sz="3600" dirty="0" smtClean="0">
                <a:latin typeface="Times New Roman" pitchFamily="18" charset="0"/>
                <a:cs typeface="Times New Roman" pitchFamily="18" charset="0"/>
              </a:rPr>
              <a:t>Қортынды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642918"/>
            <a:ext cx="8715436" cy="5929354"/>
          </a:xfrm>
        </p:spPr>
        <p:txBody>
          <a:bodyPr>
            <a:noAutofit/>
          </a:bodyPr>
          <a:lstStyle/>
          <a:p>
            <a:pPr algn="just"/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тапсырыс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беруші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мемлекеттік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сатып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алуды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жүзеге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асыру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туралы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шешімді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мемлекеттік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сатып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алудың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бекітілген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немесе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нақтыланған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жылдық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жоспары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мемлекеттік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сатып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алудың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алдын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ала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жоспары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негізінде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қабылдайды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Мемлекеттік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сатып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алудың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жылдық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жоспарын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тапсырыс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беруші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тиісті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бюджет (даму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жоспары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қаржыландыру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жоспары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негізінде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осы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Қағидаларға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1-қосымшаға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сәйкес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нысан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бойынша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әзірлейді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және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бекітеді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Тапсырыс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беруші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мемлекетт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к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сатып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алудың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жылдық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жоспары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мемлекеттік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сатып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алудың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алдын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ала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жылдық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жоспары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) бек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тілген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күннен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бастап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бес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жұмыс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күн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ш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нде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уәкілетті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органға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мемлекеттік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сатып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алу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веб-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порталын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пайдаланбай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ұсынылатын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Қазақстан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Республикасының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мемлекеттік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құпиялар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туралы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заңнамасына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сәйкес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мемлекеттік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құпияларды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құрайтын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мәліметтерді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және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немесе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таралуы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шектеулі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қызметтік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ақпаратты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қамтитын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мәліметтерді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қоспағанда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, оны веб-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порталда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орналастырады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kk-KZ" b="1" dirty="0" smtClean="0">
                <a:latin typeface="Times New Roman" pitchFamily="18" charset="0"/>
                <a:cs typeface="Times New Roman" pitchFamily="18" charset="0"/>
              </a:rPr>
              <a:t>Қазақстан Республикасындағы мемлекеттік сатып алуларды құқықтық реттеу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Та</a:t>
            </a:r>
            <a:r>
              <a:rPr lang="kk-KZ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қырып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1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332656"/>
            <a:ext cx="8712968" cy="6408712"/>
          </a:xfrm>
        </p:spPr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План :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kk-KZ" sz="3100" b="1" dirty="0" smtClean="0">
                <a:latin typeface="Times New Roman" pitchFamily="18" charset="0"/>
                <a:cs typeface="Times New Roman" pitchFamily="18" charset="0"/>
              </a:rPr>
              <a:t>1. Мемлекеттік сатып алулар аясының негізгі түсініктері</a:t>
            </a:r>
            <a:endParaRPr lang="ru-RU" sz="31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kk-KZ" sz="3100" b="1" dirty="0" smtClean="0">
                <a:latin typeface="Times New Roman" pitchFamily="18" charset="0"/>
                <a:cs typeface="Times New Roman" pitchFamily="18" charset="0"/>
              </a:rPr>
              <a:t>2. Мемлекеттік сатып алуларды жоспарлау </a:t>
            </a:r>
            <a:endParaRPr lang="ru-RU" sz="31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kk-KZ" sz="3100" b="1" dirty="0" smtClean="0">
                <a:latin typeface="Times New Roman" pitchFamily="18" charset="0"/>
                <a:cs typeface="Times New Roman" pitchFamily="18" charset="0"/>
              </a:rPr>
              <a:t>3. Мемлекеттік сатып алуларды жүзеге асыру қағидалары мен үдерісі</a:t>
            </a:r>
            <a:endParaRPr lang="ru-RU" sz="3100" b="1" dirty="0" smtClean="0">
              <a:latin typeface="Times New Roman" pitchFamily="18" charset="0"/>
              <a:cs typeface="Times New Roman" pitchFamily="18" charset="0"/>
            </a:endParaRPr>
          </a:p>
          <a:p>
            <a:pPr marL="457200" lvl="0" indent="-457200">
              <a:buNone/>
            </a:pPr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Литература: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Закон Республики Казахстан от 4 декабря 2015 года № 434-V «О государственных закупках» (с изменениями по состоянию на 03.07.2017 г.);</a:t>
            </a:r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buFont typeface="+mj-lt"/>
              <a:buAutoNum type="arabicPeriod"/>
            </a:pP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Дёгтев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Г.В., Гладилина И.П., Акимов Н.А., Банников П.А. Управление закупками товаров, работ, услуг для обеспечения государственных нужд: учебно-методическое пособие. – М.: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Моск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гор.ун-т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управления Правительства Москвы, 2013. – 120с.;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Доронин, С. Н.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Госзакупки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: законодательная основа, механизмы реализации,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риск-ориентированная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технология управления [Текст]: монография / С. Н. Доронин, Н. А.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Рыхтикова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, А. О. Васильев. - М. : ФОРУМ: ИНФРА-М, 2013. - 231 с. 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94122"/>
          </a:xfrm>
          <a:solidFill>
            <a:srgbClr val="00B0F0"/>
          </a:solidFill>
        </p:spPr>
        <p:txBody>
          <a:bodyPr>
            <a:normAutofit fontScale="90000"/>
          </a:bodyPr>
          <a:lstStyle/>
          <a:p>
            <a:r>
              <a:rPr lang="ru-RU" sz="4000" b="1" dirty="0" smtClean="0"/>
              <a:t/>
            </a:r>
            <a:br>
              <a:rPr lang="ru-RU" sz="4000" b="1" dirty="0" smtClean="0"/>
            </a:b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1.</a:t>
            </a:r>
            <a:r>
              <a:rPr lang="ru-RU" dirty="0" smtClean="0"/>
              <a:t>Жалпы </a:t>
            </a:r>
            <a:r>
              <a:rPr lang="ru-RU" dirty="0" err="1"/>
              <a:t>ережелер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1412776"/>
            <a:ext cx="8686800" cy="5112568"/>
          </a:xfrm>
        </p:spPr>
        <p:txBody>
          <a:bodyPr>
            <a:normAutofit lnSpcReduction="10000"/>
          </a:bodyPr>
          <a:lstStyle/>
          <a:p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1) веб-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порталда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тіркелу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мемлекеттік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сатып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алу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жүйесі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субъектісінің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веб-портал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арқылы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мемлекеттік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сатып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алуға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қол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жеткізуі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2) веб-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порталға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қатысушы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– веб-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порталда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тіркеуден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өткен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тапсырыс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беруші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мемлекеттік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сатып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алуды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ұйымдастырушы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бірыңғай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ұйымдастырушы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әлеуетті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өнім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беруші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3)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мемлекеттік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сатып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алу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веб-порталы (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бұдан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әрі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– веб-портал) –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мемлекеттік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сатып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алудың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электрондық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қызметтеріне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бірыңғай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қол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жеткізу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нүктесін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ұсынатын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мемлекеттік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органның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ақпараттық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жүйесі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;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76672"/>
            <a:ext cx="8229600" cy="5649491"/>
          </a:xfrm>
        </p:spPr>
        <p:txBody>
          <a:bodyPr>
            <a:normAutofit fontScale="77500" lnSpcReduction="20000"/>
          </a:bodyPr>
          <a:lstStyle/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4)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мемлекеттік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сатып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алуды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ұйымдастырушы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бұдан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әрі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ұйымдастырушы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) –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тапсырыс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берушінің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лауазымды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тұлғасы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не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құрылымдық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бөлімшесі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немесе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осы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Қағидаларда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белгіленген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тәртіппен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мемлекеттік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сатып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алуды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ұйымдастыру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және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өткізу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рәсімдерін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орындауды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жүзеге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асыру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үшін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айқындалған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заңды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тұлға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мемлекеттік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сатып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алуды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бірыңғай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ұйымдастырушы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бұдан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әрі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бірыңғай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ұйымдастырушы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) –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Заңның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8-бабының 1)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тармақшасына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сәйкес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Қазақстан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Республикасының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Үкіметі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облыстың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республикалық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маңызы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бар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қаланың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және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астананың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әкімдігі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немесе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аудан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қала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қаладағы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аудан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әкімдігі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айқындаған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мемлекеттік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сатып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алуды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ұйымдастыру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және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өткізу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рәсімдерін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орындауды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жүзеге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асыратын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заңды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тұлға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;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48680"/>
            <a:ext cx="8229600" cy="5577483"/>
          </a:xfrm>
        </p:spPr>
        <p:txBody>
          <a:bodyPr>
            <a:normAutofit fontScale="85000" lnSpcReduction="20000"/>
          </a:bodyPr>
          <a:lstStyle/>
          <a:p>
            <a:pPr algn="just"/>
            <a:r>
              <a:rPr lang="ru-RU" dirty="0">
                <a:latin typeface="Times New Roman" pitchFamily="18" charset="0"/>
                <a:cs typeface="Times New Roman" pitchFamily="18" charset="0"/>
              </a:rPr>
              <a:t>6)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мемлекетт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к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сатып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алу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саласындағы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уәк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летт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орган (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бұдан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әр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уәк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летт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орган) –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мемлекетт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к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сатып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алу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саласында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басшылықты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жүзеге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асыратын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мемлекетт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к орган;</a:t>
            </a:r>
          </a:p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7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мемлекетт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к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сатып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алу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саласындағы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бірыңғай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оператор (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бұдан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әрі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бірыңғай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оператор) –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мемлекеттік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сатып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алу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саласындағы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уәкілетті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орган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айқындаған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акцияларының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жарғылық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капиталға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қатысу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үлестерінің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жалғыз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менш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к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иес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мемлекет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болып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табылатын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заңды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тұлға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8)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мемлекетт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к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сатып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алу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туралы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шарт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бұдан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әрі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шарт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) –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Заңда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көзделген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жағдайларды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қоспағанда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тапсырыс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беруші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мен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өнім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беруші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арасында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веб-портал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арқылы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жасалған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электрондық-цифрлық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қолтаңбалармен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куәландырылған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азаматтық-құқықтық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шарт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;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332656"/>
            <a:ext cx="8640960" cy="6264696"/>
          </a:xfrm>
        </p:spPr>
        <p:txBody>
          <a:bodyPr>
            <a:normAutofit fontScale="85000" lnSpcReduction="20000"/>
          </a:bodyPr>
          <a:lstStyle/>
          <a:p>
            <a:r>
              <a:rPr lang="ru-RU" sz="3000" dirty="0">
                <a:latin typeface="Times New Roman" pitchFamily="18" charset="0"/>
                <a:cs typeface="Times New Roman" pitchFamily="18" charset="0"/>
              </a:rPr>
              <a:t> 9) </a:t>
            </a:r>
            <a:r>
              <a:rPr lang="ru-RU" sz="3000" dirty="0" err="1">
                <a:latin typeface="Times New Roman" pitchFamily="18" charset="0"/>
                <a:cs typeface="Times New Roman" pitchFamily="18" charset="0"/>
              </a:rPr>
              <a:t>электрондық</a:t>
            </a:r>
            <a:r>
              <a:rPr lang="ru-RU" sz="3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000" dirty="0" err="1">
                <a:latin typeface="Times New Roman" pitchFamily="18" charset="0"/>
                <a:cs typeface="Times New Roman" pitchFamily="18" charset="0"/>
              </a:rPr>
              <a:t>құжат</a:t>
            </a:r>
            <a:r>
              <a:rPr lang="ru-RU" sz="3000" dirty="0"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sz="3000" dirty="0" err="1">
                <a:latin typeface="Times New Roman" pitchFamily="18" charset="0"/>
                <a:cs typeface="Times New Roman" pitchFamily="18" charset="0"/>
              </a:rPr>
              <a:t>өзіндегі</a:t>
            </a:r>
            <a:r>
              <a:rPr lang="ru-RU" sz="3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000" dirty="0" err="1">
                <a:latin typeface="Times New Roman" pitchFamily="18" charset="0"/>
                <a:cs typeface="Times New Roman" pitchFamily="18" charset="0"/>
              </a:rPr>
              <a:t>ақпарат</a:t>
            </a:r>
            <a:r>
              <a:rPr lang="ru-RU" sz="3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000" dirty="0" err="1">
                <a:latin typeface="Times New Roman" pitchFamily="18" charset="0"/>
                <a:cs typeface="Times New Roman" pitchFamily="18" charset="0"/>
              </a:rPr>
              <a:t>электрондық</a:t>
            </a:r>
            <a:r>
              <a:rPr lang="ru-RU" sz="3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000" dirty="0" err="1">
                <a:latin typeface="Times New Roman" pitchFamily="18" charset="0"/>
                <a:cs typeface="Times New Roman" pitchFamily="18" charset="0"/>
              </a:rPr>
              <a:t>цифрлық</a:t>
            </a:r>
            <a:r>
              <a:rPr lang="ru-RU" sz="3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000" dirty="0" err="1">
                <a:latin typeface="Times New Roman" pitchFamily="18" charset="0"/>
                <a:cs typeface="Times New Roman" pitchFamily="18" charset="0"/>
              </a:rPr>
              <a:t>нысанда</a:t>
            </a:r>
            <a:r>
              <a:rPr lang="ru-RU" sz="3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000" dirty="0" err="1">
                <a:latin typeface="Times New Roman" pitchFamily="18" charset="0"/>
                <a:cs typeface="Times New Roman" pitchFamily="18" charset="0"/>
              </a:rPr>
              <a:t>ұсынылған</a:t>
            </a:r>
            <a:r>
              <a:rPr lang="ru-RU" sz="3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000" dirty="0" err="1">
                <a:latin typeface="Times New Roman" pitchFamily="18" charset="0"/>
                <a:cs typeface="Times New Roman" pitchFamily="18" charset="0"/>
              </a:rPr>
              <a:t>және</a:t>
            </a:r>
            <a:r>
              <a:rPr lang="ru-RU" sz="3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000" dirty="0" err="1">
                <a:latin typeface="Times New Roman" pitchFamily="18" charset="0"/>
                <a:cs typeface="Times New Roman" pitchFamily="18" charset="0"/>
              </a:rPr>
              <a:t>электрондық-цифрлық</a:t>
            </a:r>
            <a:r>
              <a:rPr lang="ru-RU" sz="3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000" dirty="0" err="1">
                <a:latin typeface="Times New Roman" pitchFamily="18" charset="0"/>
                <a:cs typeface="Times New Roman" pitchFamily="18" charset="0"/>
              </a:rPr>
              <a:t>қолтаңба</a:t>
            </a:r>
            <a:r>
              <a:rPr lang="ru-RU" sz="3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000" dirty="0" err="1">
                <a:latin typeface="Times New Roman" pitchFamily="18" charset="0"/>
                <a:cs typeface="Times New Roman" pitchFamily="18" charset="0"/>
              </a:rPr>
              <a:t>арқылы</a:t>
            </a:r>
            <a:r>
              <a:rPr lang="ru-RU" sz="3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000" dirty="0" err="1">
                <a:latin typeface="Times New Roman" pitchFamily="18" charset="0"/>
                <a:cs typeface="Times New Roman" pitchFamily="18" charset="0"/>
              </a:rPr>
              <a:t>куәландырылған</a:t>
            </a:r>
            <a:r>
              <a:rPr lang="ru-RU" sz="3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000" dirty="0" err="1">
                <a:latin typeface="Times New Roman" pitchFamily="18" charset="0"/>
                <a:cs typeface="Times New Roman" pitchFamily="18" charset="0"/>
              </a:rPr>
              <a:t>құжат</a:t>
            </a:r>
            <a:r>
              <a:rPr lang="ru-RU" sz="3000" dirty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r>
              <a:rPr lang="ru-RU" sz="3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000" dirty="0" smtClean="0">
                <a:latin typeface="Times New Roman" pitchFamily="18" charset="0"/>
                <a:cs typeface="Times New Roman" pitchFamily="18" charset="0"/>
              </a:rPr>
              <a:t>10</a:t>
            </a:r>
            <a:r>
              <a:rPr lang="ru-RU" sz="3000" dirty="0"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ru-RU" sz="3000" dirty="0" err="1">
                <a:latin typeface="Times New Roman" pitchFamily="18" charset="0"/>
                <a:cs typeface="Times New Roman" pitchFamily="18" charset="0"/>
              </a:rPr>
              <a:t>құжаттың</a:t>
            </a:r>
            <a:r>
              <a:rPr lang="ru-RU" sz="3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000" dirty="0" err="1">
                <a:latin typeface="Times New Roman" pitchFamily="18" charset="0"/>
                <a:cs typeface="Times New Roman" pitchFamily="18" charset="0"/>
              </a:rPr>
              <a:t>электрондық</a:t>
            </a:r>
            <a:r>
              <a:rPr lang="ru-RU" sz="3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000" dirty="0" err="1">
                <a:latin typeface="Times New Roman" pitchFamily="18" charset="0"/>
                <a:cs typeface="Times New Roman" pitchFamily="18" charset="0"/>
              </a:rPr>
              <a:t>көшірмесі</a:t>
            </a:r>
            <a:r>
              <a:rPr lang="ru-RU" sz="3000" dirty="0"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sz="3000" dirty="0" err="1">
                <a:latin typeface="Times New Roman" pitchFamily="18" charset="0"/>
                <a:cs typeface="Times New Roman" pitchFamily="18" charset="0"/>
              </a:rPr>
              <a:t>өтініш</a:t>
            </a:r>
            <a:r>
              <a:rPr lang="ru-RU" sz="3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000" dirty="0" err="1">
                <a:latin typeface="Times New Roman" pitchFamily="18" charset="0"/>
                <a:cs typeface="Times New Roman" pitchFamily="18" charset="0"/>
              </a:rPr>
              <a:t>берушінің</a:t>
            </a:r>
            <a:r>
              <a:rPr lang="ru-RU" sz="3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000" dirty="0" err="1">
                <a:latin typeface="Times New Roman" pitchFamily="18" charset="0"/>
                <a:cs typeface="Times New Roman" pitchFamily="18" charset="0"/>
              </a:rPr>
              <a:t>немесе</a:t>
            </a:r>
            <a:r>
              <a:rPr lang="ru-RU" sz="3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000" dirty="0" err="1">
                <a:latin typeface="Times New Roman" pitchFamily="18" charset="0"/>
                <a:cs typeface="Times New Roman" pitchFamily="18" charset="0"/>
              </a:rPr>
              <a:t>аталған</a:t>
            </a:r>
            <a:r>
              <a:rPr lang="ru-RU" sz="3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000" dirty="0" err="1">
                <a:latin typeface="Times New Roman" pitchFamily="18" charset="0"/>
                <a:cs typeface="Times New Roman" pitchFamily="18" charset="0"/>
              </a:rPr>
              <a:t>құжатты</a:t>
            </a:r>
            <a:r>
              <a:rPr lang="ru-RU" sz="3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000" dirty="0" err="1">
                <a:latin typeface="Times New Roman" pitchFamily="18" charset="0"/>
                <a:cs typeface="Times New Roman" pitchFamily="18" charset="0"/>
              </a:rPr>
              <a:t>куәландыруға</a:t>
            </a:r>
            <a:r>
              <a:rPr lang="ru-RU" sz="3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000" dirty="0" err="1">
                <a:latin typeface="Times New Roman" pitchFamily="18" charset="0"/>
                <a:cs typeface="Times New Roman" pitchFamily="18" charset="0"/>
              </a:rPr>
              <a:t>өкілеттіктері</a:t>
            </a:r>
            <a:r>
              <a:rPr lang="ru-RU" sz="3000" dirty="0">
                <a:latin typeface="Times New Roman" pitchFamily="18" charset="0"/>
                <a:cs typeface="Times New Roman" pitchFamily="18" charset="0"/>
              </a:rPr>
              <a:t> бар </a:t>
            </a:r>
            <a:r>
              <a:rPr lang="ru-RU" sz="3000" dirty="0" err="1">
                <a:latin typeface="Times New Roman" pitchFamily="18" charset="0"/>
                <a:cs typeface="Times New Roman" pitchFamily="18" charset="0"/>
              </a:rPr>
              <a:t>адамның</a:t>
            </a:r>
            <a:r>
              <a:rPr lang="ru-RU" sz="3000" dirty="0">
                <a:latin typeface="Times New Roman" pitchFamily="18" charset="0"/>
                <a:cs typeface="Times New Roman" pitchFamily="18" charset="0"/>
              </a:rPr>
              <a:t> не </a:t>
            </a:r>
            <a:r>
              <a:rPr lang="ru-RU" sz="3000" dirty="0" err="1">
                <a:latin typeface="Times New Roman" pitchFamily="18" charset="0"/>
                <a:cs typeface="Times New Roman" pitchFamily="18" charset="0"/>
              </a:rPr>
              <a:t>мемлекеттік</a:t>
            </a:r>
            <a:r>
              <a:rPr lang="ru-RU" sz="3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000" dirty="0" err="1">
                <a:latin typeface="Times New Roman" pitchFamily="18" charset="0"/>
                <a:cs typeface="Times New Roman" pitchFamily="18" charset="0"/>
              </a:rPr>
              <a:t>көрсетілетін</a:t>
            </a:r>
            <a:r>
              <a:rPr lang="ru-RU" sz="3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000" dirty="0" err="1">
                <a:latin typeface="Times New Roman" pitchFamily="18" charset="0"/>
                <a:cs typeface="Times New Roman" pitchFamily="18" charset="0"/>
              </a:rPr>
              <a:t>қызметтерді</a:t>
            </a:r>
            <a:r>
              <a:rPr lang="ru-RU" sz="3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000" dirty="0" err="1">
                <a:latin typeface="Times New Roman" pitchFamily="18" charset="0"/>
                <a:cs typeface="Times New Roman" pitchFamily="18" charset="0"/>
              </a:rPr>
              <a:t>алушының</a:t>
            </a:r>
            <a:r>
              <a:rPr lang="ru-RU" sz="3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000" dirty="0" err="1">
                <a:latin typeface="Times New Roman" pitchFamily="18" charset="0"/>
                <a:cs typeface="Times New Roman" pitchFamily="18" charset="0"/>
              </a:rPr>
              <a:t>өзінің</a:t>
            </a:r>
            <a:r>
              <a:rPr lang="ru-RU" sz="3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000" dirty="0" err="1">
                <a:latin typeface="Times New Roman" pitchFamily="18" charset="0"/>
                <a:cs typeface="Times New Roman" pitchFamily="18" charset="0"/>
              </a:rPr>
              <a:t>жеке</a:t>
            </a:r>
            <a:r>
              <a:rPr lang="ru-RU" sz="3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000" dirty="0" err="1">
                <a:latin typeface="Times New Roman" pitchFamily="18" charset="0"/>
                <a:cs typeface="Times New Roman" pitchFamily="18" charset="0"/>
              </a:rPr>
              <a:t>қатысуы</a:t>
            </a:r>
            <a:r>
              <a:rPr lang="ru-RU" sz="3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000" dirty="0" err="1">
                <a:latin typeface="Times New Roman" pitchFamily="18" charset="0"/>
                <a:cs typeface="Times New Roman" pitchFamily="18" charset="0"/>
              </a:rPr>
              <a:t>кезінде</a:t>
            </a:r>
            <a:r>
              <a:rPr lang="ru-RU" sz="3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000" dirty="0" err="1">
                <a:latin typeface="Times New Roman" pitchFamily="18" charset="0"/>
                <a:cs typeface="Times New Roman" pitchFamily="18" charset="0"/>
              </a:rPr>
              <a:t>берген</a:t>
            </a:r>
            <a:r>
              <a:rPr lang="ru-RU" sz="3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000" dirty="0" err="1">
                <a:latin typeface="Times New Roman" pitchFamily="18" charset="0"/>
                <a:cs typeface="Times New Roman" pitchFamily="18" charset="0"/>
              </a:rPr>
              <a:t>жазбаша</a:t>
            </a:r>
            <a:r>
              <a:rPr lang="ru-RU" sz="3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000" dirty="0" err="1">
                <a:latin typeface="Times New Roman" pitchFamily="18" charset="0"/>
                <a:cs typeface="Times New Roman" pitchFamily="18" charset="0"/>
              </a:rPr>
              <a:t>келісімі</a:t>
            </a:r>
            <a:r>
              <a:rPr lang="ru-RU" sz="3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000" dirty="0" err="1">
                <a:latin typeface="Times New Roman" pitchFamily="18" charset="0"/>
                <a:cs typeface="Times New Roman" pitchFamily="18" charset="0"/>
              </a:rPr>
              <a:t>негізінде</a:t>
            </a:r>
            <a:r>
              <a:rPr lang="ru-RU" sz="3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000" dirty="0" err="1">
                <a:latin typeface="Times New Roman" pitchFamily="18" charset="0"/>
                <a:cs typeface="Times New Roman" pitchFamily="18" charset="0"/>
              </a:rPr>
              <a:t>халыққа</a:t>
            </a:r>
            <a:r>
              <a:rPr lang="ru-RU" sz="3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000" dirty="0" err="1">
                <a:latin typeface="Times New Roman" pitchFamily="18" charset="0"/>
                <a:cs typeface="Times New Roman" pitchFamily="18" charset="0"/>
              </a:rPr>
              <a:t>қызмет</a:t>
            </a:r>
            <a:r>
              <a:rPr lang="ru-RU" sz="3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000" dirty="0" err="1">
                <a:latin typeface="Times New Roman" pitchFamily="18" charset="0"/>
                <a:cs typeface="Times New Roman" pitchFamily="18" charset="0"/>
              </a:rPr>
              <a:t>көрсету</a:t>
            </a:r>
            <a:r>
              <a:rPr lang="ru-RU" sz="3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000" dirty="0" err="1">
                <a:latin typeface="Times New Roman" pitchFamily="18" charset="0"/>
                <a:cs typeface="Times New Roman" pitchFamily="18" charset="0"/>
              </a:rPr>
              <a:t>орталығының</a:t>
            </a:r>
            <a:r>
              <a:rPr lang="ru-RU" sz="3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000" dirty="0" err="1">
                <a:latin typeface="Times New Roman" pitchFamily="18" charset="0"/>
                <a:cs typeface="Times New Roman" pitchFamily="18" charset="0"/>
              </a:rPr>
              <a:t>уәкілеттік</a:t>
            </a:r>
            <a:r>
              <a:rPr lang="ru-RU" sz="3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000" dirty="0" err="1">
                <a:latin typeface="Times New Roman" pitchFamily="18" charset="0"/>
                <a:cs typeface="Times New Roman" pitchFamily="18" charset="0"/>
              </a:rPr>
              <a:t>берілген</a:t>
            </a:r>
            <a:r>
              <a:rPr lang="ru-RU" sz="3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000" dirty="0" err="1">
                <a:latin typeface="Times New Roman" pitchFamily="18" charset="0"/>
                <a:cs typeface="Times New Roman" pitchFamily="18" charset="0"/>
              </a:rPr>
              <a:t>қызметкерінің</a:t>
            </a:r>
            <a:r>
              <a:rPr lang="ru-RU" sz="3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000" dirty="0" err="1">
                <a:latin typeface="Times New Roman" pitchFamily="18" charset="0"/>
                <a:cs typeface="Times New Roman" pitchFamily="18" charset="0"/>
              </a:rPr>
              <a:t>электрондық</a:t>
            </a:r>
            <a:r>
              <a:rPr lang="ru-RU" sz="3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000" dirty="0" err="1">
                <a:latin typeface="Times New Roman" pitchFamily="18" charset="0"/>
                <a:cs typeface="Times New Roman" pitchFamily="18" charset="0"/>
              </a:rPr>
              <a:t>цифрлық</a:t>
            </a:r>
            <a:r>
              <a:rPr lang="ru-RU" sz="3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000" dirty="0" err="1">
                <a:latin typeface="Times New Roman" pitchFamily="18" charset="0"/>
                <a:cs typeface="Times New Roman" pitchFamily="18" charset="0"/>
              </a:rPr>
              <a:t>қолтаңбасымен</a:t>
            </a:r>
            <a:r>
              <a:rPr lang="ru-RU" sz="3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000" dirty="0" err="1">
                <a:latin typeface="Times New Roman" pitchFamily="18" charset="0"/>
                <a:cs typeface="Times New Roman" pitchFamily="18" charset="0"/>
              </a:rPr>
              <a:t>куәландырылған</a:t>
            </a:r>
            <a:r>
              <a:rPr lang="ru-RU" sz="30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3000" dirty="0" err="1">
                <a:latin typeface="Times New Roman" pitchFamily="18" charset="0"/>
                <a:cs typeface="Times New Roman" pitchFamily="18" charset="0"/>
              </a:rPr>
              <a:t>түпнұсқа</a:t>
            </a:r>
            <a:r>
              <a:rPr lang="ru-RU" sz="3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000" dirty="0" err="1">
                <a:latin typeface="Times New Roman" pitchFamily="18" charset="0"/>
                <a:cs typeface="Times New Roman" pitchFamily="18" charset="0"/>
              </a:rPr>
              <a:t>құжаттың</a:t>
            </a:r>
            <a:r>
              <a:rPr lang="ru-RU" sz="3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000" dirty="0" err="1">
                <a:latin typeface="Times New Roman" pitchFamily="18" charset="0"/>
                <a:cs typeface="Times New Roman" pitchFamily="18" charset="0"/>
              </a:rPr>
              <a:t>түрін</a:t>
            </a:r>
            <a:r>
              <a:rPr lang="ru-RU" sz="3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000" dirty="0" err="1">
                <a:latin typeface="Times New Roman" pitchFamily="18" charset="0"/>
                <a:cs typeface="Times New Roman" pitchFamily="18" charset="0"/>
              </a:rPr>
              <a:t>және</a:t>
            </a:r>
            <a:r>
              <a:rPr lang="ru-RU" sz="3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000" dirty="0" err="1">
                <a:latin typeface="Times New Roman" pitchFamily="18" charset="0"/>
                <a:cs typeface="Times New Roman" pitchFamily="18" charset="0"/>
              </a:rPr>
              <a:t>ондағы</a:t>
            </a:r>
            <a:r>
              <a:rPr lang="ru-RU" sz="3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000" dirty="0" err="1">
                <a:latin typeface="Times New Roman" pitchFamily="18" charset="0"/>
                <a:cs typeface="Times New Roman" pitchFamily="18" charset="0"/>
              </a:rPr>
              <a:t>ақпаратты</a:t>
            </a:r>
            <a:r>
              <a:rPr lang="ru-RU" sz="3000" dirty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ru-RU" sz="3000" dirty="0" err="1">
                <a:latin typeface="Times New Roman" pitchFamily="18" charset="0"/>
                <a:cs typeface="Times New Roman" pitchFamily="18" charset="0"/>
              </a:rPr>
              <a:t>деректерді</a:t>
            </a:r>
            <a:r>
              <a:rPr lang="ru-RU" sz="3000" dirty="0"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ru-RU" sz="3000" dirty="0" err="1">
                <a:latin typeface="Times New Roman" pitchFamily="18" charset="0"/>
                <a:cs typeface="Times New Roman" pitchFamily="18" charset="0"/>
              </a:rPr>
              <a:t>электрондық</a:t>
            </a:r>
            <a:r>
              <a:rPr lang="ru-RU" sz="3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000" dirty="0" err="1">
                <a:latin typeface="Times New Roman" pitchFamily="18" charset="0"/>
                <a:cs typeface="Times New Roman" pitchFamily="18" charset="0"/>
              </a:rPr>
              <a:t>цифрлық</a:t>
            </a:r>
            <a:r>
              <a:rPr lang="ru-RU" sz="3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000" dirty="0" err="1">
                <a:latin typeface="Times New Roman" pitchFamily="18" charset="0"/>
                <a:cs typeface="Times New Roman" pitchFamily="18" charset="0"/>
              </a:rPr>
              <a:t>нысанда</a:t>
            </a:r>
            <a:r>
              <a:rPr lang="ru-RU" sz="3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000" dirty="0" err="1">
                <a:latin typeface="Times New Roman" pitchFamily="18" charset="0"/>
                <a:cs typeface="Times New Roman" pitchFamily="18" charset="0"/>
              </a:rPr>
              <a:t>толығымен</a:t>
            </a:r>
            <a:r>
              <a:rPr lang="ru-RU" sz="3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000" dirty="0" err="1">
                <a:latin typeface="Times New Roman" pitchFamily="18" charset="0"/>
                <a:cs typeface="Times New Roman" pitchFamily="18" charset="0"/>
              </a:rPr>
              <a:t>көрсетет</a:t>
            </a:r>
            <a:r>
              <a:rPr lang="en-US" sz="3000" dirty="0" err="1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sz="3000" dirty="0">
                <a:latin typeface="Times New Roman" pitchFamily="18" charset="0"/>
                <a:cs typeface="Times New Roman" pitchFamily="18" charset="0"/>
              </a:rPr>
              <a:t>н </a:t>
            </a:r>
            <a:r>
              <a:rPr lang="ru-RU" sz="3000" dirty="0" err="1">
                <a:latin typeface="Times New Roman" pitchFamily="18" charset="0"/>
                <a:cs typeface="Times New Roman" pitchFamily="18" charset="0"/>
              </a:rPr>
              <a:t>құжат</a:t>
            </a:r>
            <a:r>
              <a:rPr lang="ru-RU" sz="3000" dirty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r>
              <a:rPr lang="ru-RU" sz="3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000" dirty="0" smtClean="0">
                <a:latin typeface="Times New Roman" pitchFamily="18" charset="0"/>
                <a:cs typeface="Times New Roman" pitchFamily="18" charset="0"/>
              </a:rPr>
              <a:t>11</a:t>
            </a:r>
            <a:r>
              <a:rPr lang="ru-RU" sz="3000" dirty="0"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ru-RU" sz="3000" dirty="0" err="1">
                <a:latin typeface="Times New Roman" pitchFamily="18" charset="0"/>
                <a:cs typeface="Times New Roman" pitchFamily="18" charset="0"/>
              </a:rPr>
              <a:t>уәкілетті</a:t>
            </a:r>
            <a:r>
              <a:rPr lang="ru-RU" sz="3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000" dirty="0" err="1">
                <a:latin typeface="Times New Roman" pitchFamily="18" charset="0"/>
                <a:cs typeface="Times New Roman" pitchFamily="18" charset="0"/>
              </a:rPr>
              <a:t>өкіл</a:t>
            </a:r>
            <a:r>
              <a:rPr lang="ru-RU" sz="3000" dirty="0">
                <a:latin typeface="Times New Roman" pitchFamily="18" charset="0"/>
                <a:cs typeface="Times New Roman" pitchFamily="18" charset="0"/>
              </a:rPr>
              <a:t> – веб-</a:t>
            </a:r>
            <a:r>
              <a:rPr lang="ru-RU" sz="3000" dirty="0" err="1">
                <a:latin typeface="Times New Roman" pitchFamily="18" charset="0"/>
                <a:cs typeface="Times New Roman" pitchFamily="18" charset="0"/>
              </a:rPr>
              <a:t>порталға</a:t>
            </a:r>
            <a:r>
              <a:rPr lang="ru-RU" sz="3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000" dirty="0" err="1">
                <a:latin typeface="Times New Roman" pitchFamily="18" charset="0"/>
                <a:cs typeface="Times New Roman" pitchFamily="18" charset="0"/>
              </a:rPr>
              <a:t>қатысушының</a:t>
            </a:r>
            <a:r>
              <a:rPr lang="ru-RU" sz="3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000" dirty="0" err="1">
                <a:latin typeface="Times New Roman" pitchFamily="18" charset="0"/>
                <a:cs typeface="Times New Roman" pitchFamily="18" charset="0"/>
              </a:rPr>
              <a:t>бірінші</a:t>
            </a:r>
            <a:r>
              <a:rPr lang="ru-RU" sz="3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000" dirty="0" err="1">
                <a:latin typeface="Times New Roman" pitchFamily="18" charset="0"/>
                <a:cs typeface="Times New Roman" pitchFamily="18" charset="0"/>
              </a:rPr>
              <a:t>басшысының</a:t>
            </a:r>
            <a:r>
              <a:rPr lang="ru-RU" sz="3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000" dirty="0" err="1">
                <a:latin typeface="Times New Roman" pitchFamily="18" charset="0"/>
                <a:cs typeface="Times New Roman" pitchFamily="18" charset="0"/>
              </a:rPr>
              <a:t>тиісті</a:t>
            </a:r>
            <a:r>
              <a:rPr lang="ru-RU" sz="3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000" dirty="0" err="1">
                <a:latin typeface="Times New Roman" pitchFamily="18" charset="0"/>
                <a:cs typeface="Times New Roman" pitchFamily="18" charset="0"/>
              </a:rPr>
              <a:t>шешімімен</a:t>
            </a:r>
            <a:r>
              <a:rPr lang="ru-RU" sz="3000" dirty="0">
                <a:latin typeface="Times New Roman" pitchFamily="18" charset="0"/>
                <a:cs typeface="Times New Roman" pitchFamily="18" charset="0"/>
              </a:rPr>
              <a:t> веб-</a:t>
            </a:r>
            <a:r>
              <a:rPr lang="ru-RU" sz="3000" dirty="0" err="1">
                <a:latin typeface="Times New Roman" pitchFamily="18" charset="0"/>
                <a:cs typeface="Times New Roman" pitchFamily="18" charset="0"/>
              </a:rPr>
              <a:t>порталда</a:t>
            </a:r>
            <a:r>
              <a:rPr lang="ru-RU" sz="3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000" dirty="0" err="1">
                <a:latin typeface="Times New Roman" pitchFamily="18" charset="0"/>
                <a:cs typeface="Times New Roman" pitchFamily="18" charset="0"/>
              </a:rPr>
              <a:t>барлық</a:t>
            </a:r>
            <a:r>
              <a:rPr lang="ru-RU" sz="3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000" dirty="0" err="1">
                <a:latin typeface="Times New Roman" pitchFamily="18" charset="0"/>
                <a:cs typeface="Times New Roman" pitchFamily="18" charset="0"/>
              </a:rPr>
              <a:t>іс-қимылдарды</a:t>
            </a:r>
            <a:r>
              <a:rPr lang="ru-RU" sz="3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000" dirty="0" err="1">
                <a:latin typeface="Times New Roman" pitchFamily="18" charset="0"/>
                <a:cs typeface="Times New Roman" pitchFamily="18" charset="0"/>
              </a:rPr>
              <a:t>атқаруға</a:t>
            </a:r>
            <a:r>
              <a:rPr lang="ru-RU" sz="30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3000" dirty="0" err="1">
                <a:latin typeface="Times New Roman" pitchFamily="18" charset="0"/>
                <a:cs typeface="Times New Roman" pitchFamily="18" charset="0"/>
              </a:rPr>
              <a:t>соның</a:t>
            </a:r>
            <a:r>
              <a:rPr lang="ru-RU" sz="3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000" dirty="0" err="1">
                <a:latin typeface="Times New Roman" pitchFamily="18" charset="0"/>
                <a:cs typeface="Times New Roman" pitchFamily="18" charset="0"/>
              </a:rPr>
              <a:t>ішінде</a:t>
            </a:r>
            <a:r>
              <a:rPr lang="ru-RU" sz="3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000" dirty="0" err="1">
                <a:latin typeface="Times New Roman" pitchFamily="18" charset="0"/>
                <a:cs typeface="Times New Roman" pitchFamily="18" charset="0"/>
              </a:rPr>
              <a:t>электрондық</a:t>
            </a:r>
            <a:r>
              <a:rPr lang="ru-RU" sz="3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000" dirty="0" err="1">
                <a:latin typeface="Times New Roman" pitchFamily="18" charset="0"/>
                <a:cs typeface="Times New Roman" pitchFamily="18" charset="0"/>
              </a:rPr>
              <a:t>құжаттардың</a:t>
            </a:r>
            <a:r>
              <a:rPr lang="ru-RU" sz="3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000" dirty="0" err="1">
                <a:latin typeface="Times New Roman" pitchFamily="18" charset="0"/>
                <a:cs typeface="Times New Roman" pitchFamily="18" charset="0"/>
              </a:rPr>
              <a:t>көшірмелерін</a:t>
            </a:r>
            <a:r>
              <a:rPr lang="ru-RU" sz="3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000" dirty="0" err="1">
                <a:latin typeface="Times New Roman" pitchFamily="18" charset="0"/>
                <a:cs typeface="Times New Roman" pitchFamily="18" charset="0"/>
              </a:rPr>
              <a:t>куәландыруға</a:t>
            </a:r>
            <a:r>
              <a:rPr lang="ru-RU" sz="3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000" dirty="0" err="1">
                <a:latin typeface="Times New Roman" pitchFamily="18" charset="0"/>
                <a:cs typeface="Times New Roman" pitchFamily="18" charset="0"/>
              </a:rPr>
              <a:t>уәкілеттілік</a:t>
            </a:r>
            <a:r>
              <a:rPr lang="ru-RU" sz="3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000" dirty="0" err="1">
                <a:latin typeface="Times New Roman" pitchFamily="18" charset="0"/>
                <a:cs typeface="Times New Roman" pitchFamily="18" charset="0"/>
              </a:rPr>
              <a:t>берілген</a:t>
            </a:r>
            <a:r>
              <a:rPr lang="ru-RU" sz="3000" dirty="0">
                <a:latin typeface="Times New Roman" pitchFamily="18" charset="0"/>
                <a:cs typeface="Times New Roman" pitchFamily="18" charset="0"/>
              </a:rPr>
              <a:t> веб-</a:t>
            </a:r>
            <a:r>
              <a:rPr lang="ru-RU" sz="3000" dirty="0" err="1">
                <a:latin typeface="Times New Roman" pitchFamily="18" charset="0"/>
                <a:cs typeface="Times New Roman" pitchFamily="18" charset="0"/>
              </a:rPr>
              <a:t>порталға</a:t>
            </a:r>
            <a:r>
              <a:rPr lang="ru-RU" sz="3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000" dirty="0" err="1">
                <a:latin typeface="Times New Roman" pitchFamily="18" charset="0"/>
                <a:cs typeface="Times New Roman" pitchFamily="18" charset="0"/>
              </a:rPr>
              <a:t>қатысушының</a:t>
            </a:r>
            <a:r>
              <a:rPr lang="ru-RU" sz="3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000" dirty="0" err="1">
                <a:latin typeface="Times New Roman" pitchFamily="18" charset="0"/>
                <a:cs typeface="Times New Roman" pitchFamily="18" charset="0"/>
              </a:rPr>
              <a:t>қолданушысы</a:t>
            </a:r>
            <a:r>
              <a:rPr lang="ru-RU" sz="30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Rectangle 3"/>
          <p:cNvSpPr>
            <a:spLocks noGrp="1"/>
          </p:cNvSpPr>
          <p:nvPr>
            <p:ph type="body" idx="4294967295"/>
          </p:nvPr>
        </p:nvSpPr>
        <p:spPr>
          <a:xfrm>
            <a:off x="395536" y="260648"/>
            <a:ext cx="8208912" cy="862906"/>
          </a:xfrm>
        </p:spPr>
        <p:txBody>
          <a:bodyPr>
            <a:normAutofit fontScale="92500" lnSpcReduction="10000"/>
          </a:bodyPr>
          <a:lstStyle/>
          <a:p>
            <a:pPr algn="ctr">
              <a:lnSpc>
                <a:spcPct val="80000"/>
              </a:lnSpc>
              <a:buNone/>
            </a:pP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Мемлекетт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к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сатып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алуды</a:t>
            </a: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80000"/>
              </a:lnSpc>
              <a:buNone/>
            </a:pP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Жалпы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ережелеры</a:t>
            </a: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588224" y="6309320"/>
            <a:ext cx="228338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(составлено автором)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539552" y="2636912"/>
            <a:ext cx="2520280" cy="86409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КОНКУРС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3275856" y="2636912"/>
            <a:ext cx="2520280" cy="86409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ПОСТАВЩИК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6012160" y="2636912"/>
            <a:ext cx="2520280" cy="86409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ЦЕНОВОЕ ПРЕДЛОЖЕНИЕ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3275856" y="1412776"/>
            <a:ext cx="2520280" cy="86409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ЗАКАЗЧИК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539552" y="3933056"/>
            <a:ext cx="2520280" cy="86409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АУКЦИОН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3275856" y="3933056"/>
            <a:ext cx="2520280" cy="86409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ОРГАНИЗАТОР</a:t>
            </a:r>
            <a:endParaRPr lang="ru-RU" sz="2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6012160" y="3933056"/>
            <a:ext cx="2520280" cy="86409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ИЗ ОДНОГО ИСТОЧНИКА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3275856" y="5013176"/>
            <a:ext cx="2520280" cy="86409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БИРЖА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rgbClr val="00B0F0"/>
          </a:solidFill>
        </p:spPr>
        <p:txBody>
          <a:bodyPr>
            <a:normAutofit/>
          </a:bodyPr>
          <a:lstStyle/>
          <a:p>
            <a:r>
              <a:rPr lang="ru-RU" sz="3200" b="1" dirty="0" smtClean="0"/>
              <a:t>2. </a:t>
            </a:r>
            <a:r>
              <a:rPr lang="ru-RU" sz="3200" b="1" dirty="0" err="1"/>
              <a:t>Мемлекеттік</a:t>
            </a:r>
            <a:r>
              <a:rPr lang="ru-RU" sz="3200" b="1" dirty="0"/>
              <a:t> </a:t>
            </a:r>
            <a:r>
              <a:rPr lang="ru-RU" sz="3200" b="1" dirty="0" err="1"/>
              <a:t>сатып</a:t>
            </a:r>
            <a:r>
              <a:rPr lang="ru-RU" sz="3200" b="1" dirty="0"/>
              <a:t> </a:t>
            </a:r>
            <a:r>
              <a:rPr lang="ru-RU" sz="3200" b="1" dirty="0" err="1"/>
              <a:t>алуды</a:t>
            </a:r>
            <a:r>
              <a:rPr lang="ru-RU" sz="3200" b="1" dirty="0"/>
              <a:t> </a:t>
            </a:r>
            <a:r>
              <a:rPr lang="ru-RU" sz="3200" b="1" dirty="0" err="1"/>
              <a:t>жоспарлау</a:t>
            </a:r>
            <a:endParaRPr lang="ru-RU" sz="32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1600200"/>
            <a:ext cx="8712968" cy="4853136"/>
          </a:xfrm>
        </p:spPr>
        <p:txBody>
          <a:bodyPr>
            <a:normAutofit/>
          </a:bodyPr>
          <a:lstStyle/>
          <a:p>
            <a:pPr algn="just"/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тапсырыс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беруші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мемлекеттік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сатып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алуды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жүзеге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асыру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туралы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шешімді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мемлекеттік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сатып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алудың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бекітілген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немесе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нақтыланған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жылдық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жоспары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мемлекеттік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сатып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алудың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алдын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ала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жоспары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негізінде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қабылдайды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625</TotalTime>
  <Words>1139</Words>
  <Application>Microsoft Office PowerPoint</Application>
  <PresentationFormat>Экран (4:3)</PresentationFormat>
  <Paragraphs>78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Слайд 1</vt:lpstr>
      <vt:lpstr>Қазақстан Республикасындағы мемлекеттік сатып алуларды құқықтық реттеу</vt:lpstr>
      <vt:lpstr>Слайд 3</vt:lpstr>
      <vt:lpstr> 1.Жалпы ережелер</vt:lpstr>
      <vt:lpstr>Слайд 5</vt:lpstr>
      <vt:lpstr>Слайд 6</vt:lpstr>
      <vt:lpstr>Слайд 7</vt:lpstr>
      <vt:lpstr>Слайд 8</vt:lpstr>
      <vt:lpstr>2. Мемлекеттік сатып алуды жоспарлау</vt:lpstr>
      <vt:lpstr>Слайд 10</vt:lpstr>
      <vt:lpstr>Слайд 11</vt:lpstr>
      <vt:lpstr>Слайд 12</vt:lpstr>
      <vt:lpstr>Слайд 13</vt:lpstr>
      <vt:lpstr>Слайд 14</vt:lpstr>
      <vt:lpstr>Қортынды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Зарождение и развитие учета в Древнем мире</dc:title>
  <dc:creator>Пользователь</dc:creator>
  <cp:lastModifiedBy>User</cp:lastModifiedBy>
  <cp:revision>229</cp:revision>
  <dcterms:created xsi:type="dcterms:W3CDTF">2017-12-23T13:28:19Z</dcterms:created>
  <dcterms:modified xsi:type="dcterms:W3CDTF">2020-06-17T16:44:45Z</dcterms:modified>
</cp:coreProperties>
</file>