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6" r:id="rId2"/>
    <p:sldId id="297" r:id="rId3"/>
    <p:sldId id="298" r:id="rId4"/>
    <p:sldId id="299" r:id="rId5"/>
    <p:sldId id="305" r:id="rId6"/>
    <p:sldId id="271" r:id="rId7"/>
    <p:sldId id="272" r:id="rId8"/>
    <p:sldId id="273" r:id="rId9"/>
    <p:sldId id="300" r:id="rId10"/>
    <p:sldId id="301" r:id="rId11"/>
    <p:sldId id="306" r:id="rId12"/>
    <p:sldId id="274" r:id="rId13"/>
    <p:sldId id="275" r:id="rId14"/>
    <p:sldId id="262" r:id="rId15"/>
    <p:sldId id="276" r:id="rId16"/>
    <p:sldId id="277" r:id="rId17"/>
    <p:sldId id="263" r:id="rId18"/>
    <p:sldId id="302" r:id="rId19"/>
    <p:sldId id="307" r:id="rId20"/>
    <p:sldId id="278" r:id="rId21"/>
    <p:sldId id="280" r:id="rId22"/>
    <p:sldId id="281" r:id="rId23"/>
    <p:sldId id="282" r:id="rId24"/>
    <p:sldId id="283" r:id="rId25"/>
    <p:sldId id="284" r:id="rId26"/>
    <p:sldId id="285" r:id="rId27"/>
    <p:sldId id="286" r:id="rId28"/>
    <p:sldId id="303" r:id="rId29"/>
    <p:sldId id="309" r:id="rId30"/>
    <p:sldId id="308" r:id="rId31"/>
    <p:sldId id="264" r:id="rId32"/>
    <p:sldId id="279" r:id="rId33"/>
    <p:sldId id="292" r:id="rId34"/>
    <p:sldId id="287" r:id="rId35"/>
    <p:sldId id="288" r:id="rId36"/>
    <p:sldId id="265" r:id="rId37"/>
    <p:sldId id="304" r:id="rId38"/>
    <p:sldId id="310" r:id="rId39"/>
    <p:sldId id="289" r:id="rId40"/>
    <p:sldId id="290" r:id="rId41"/>
    <p:sldId id="293" r:id="rId42"/>
    <p:sldId id="294" r:id="rId43"/>
    <p:sldId id="295" r:id="rId4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77" d="100"/>
          <a:sy n="77" d="100"/>
        </p:scale>
        <p:origin x="64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AB860F-0619-4BAC-BB48-7E352F75CE03}" type="doc">
      <dgm:prSet loTypeId="urn:microsoft.com/office/officeart/2008/layout/HorizontalMultiLevelHierarchy" loCatId="hierarchy" qsTypeId="urn:microsoft.com/office/officeart/2005/8/quickstyle/simple5" qsCatId="simple" csTypeId="urn:microsoft.com/office/officeart/2005/8/colors/accent1_2" csCatId="accent1" phldr="1"/>
      <dgm:spPr/>
      <dgm:t>
        <a:bodyPr/>
        <a:lstStyle/>
        <a:p>
          <a:endParaRPr lang="ru-RU"/>
        </a:p>
      </dgm:t>
    </dgm:pt>
    <dgm:pt modelId="{9F427CD5-4DA0-4020-8E00-2CD3CD8B3B44}">
      <dgm:prSet phldrT="[Текст]"/>
      <dgm:spPr/>
      <dgm:t>
        <a:bodyPr/>
        <a:lstStyle/>
        <a:p>
          <a:r>
            <a:rPr lang="ru-RU" dirty="0" smtClean="0">
              <a:effectLst>
                <a:outerShdw blurRad="38100" dist="38100" dir="2700000" algn="tl">
                  <a:srgbClr val="000000">
                    <a:alpha val="43137"/>
                  </a:srgbClr>
                </a:outerShdw>
              </a:effectLst>
            </a:rPr>
            <a:t>Традиционный этап развития</a:t>
          </a:r>
          <a:endParaRPr lang="ru-RU" dirty="0">
            <a:effectLst>
              <a:outerShdw blurRad="38100" dist="38100" dir="2700000" algn="tl">
                <a:srgbClr val="000000">
                  <a:alpha val="43137"/>
                </a:srgbClr>
              </a:outerShdw>
            </a:effectLst>
          </a:endParaRPr>
        </a:p>
      </dgm:t>
    </dgm:pt>
    <dgm:pt modelId="{30A38690-26EC-45DB-B365-B7ECC74B9F09}" type="parTrans" cxnId="{AAEBEE08-2D94-46E9-948B-B019B50C1A3F}">
      <dgm:prSet/>
      <dgm:spPr/>
      <dgm:t>
        <a:bodyPr/>
        <a:lstStyle/>
        <a:p>
          <a:endParaRPr lang="ru-RU"/>
        </a:p>
      </dgm:t>
    </dgm:pt>
    <dgm:pt modelId="{22E020D8-6490-4D05-B248-88528311073D}" type="sibTrans" cxnId="{AAEBEE08-2D94-46E9-948B-B019B50C1A3F}">
      <dgm:prSet/>
      <dgm:spPr/>
      <dgm:t>
        <a:bodyPr/>
        <a:lstStyle/>
        <a:p>
          <a:endParaRPr lang="ru-RU"/>
        </a:p>
      </dgm:t>
    </dgm:pt>
    <dgm:pt modelId="{F67D4AE8-D255-465B-9CF5-A97CEF9881BD}">
      <dgm:prSet phldrT="[Текст]"/>
      <dgm:spPr/>
      <dgm:t>
        <a:bodyPr/>
        <a:lstStyle/>
        <a:p>
          <a:r>
            <a:rPr lang="ru-RU" dirty="0" smtClean="0">
              <a:effectLst>
                <a:outerShdw blurRad="38100" dist="38100" dir="2700000" algn="tl">
                  <a:srgbClr val="000000">
                    <a:alpha val="43137"/>
                  </a:srgbClr>
                </a:outerShdw>
              </a:effectLst>
            </a:rPr>
            <a:t>Обучение отдельным видам речевой деятельности и аспектам языка</a:t>
          </a:r>
          <a:endParaRPr lang="ru-RU" dirty="0">
            <a:effectLst>
              <a:outerShdw blurRad="38100" dist="38100" dir="2700000" algn="tl">
                <a:srgbClr val="000000">
                  <a:alpha val="43137"/>
                </a:srgbClr>
              </a:outerShdw>
            </a:effectLst>
          </a:endParaRPr>
        </a:p>
      </dgm:t>
    </dgm:pt>
    <dgm:pt modelId="{F359B163-D6D0-4811-9711-7FF213194BFA}" type="parTrans" cxnId="{EEA0FECC-502F-46E8-8C3F-D0BA9AFFF6C1}">
      <dgm:prSet/>
      <dgm:spPr/>
      <dgm:t>
        <a:bodyPr/>
        <a:lstStyle/>
        <a:p>
          <a:endParaRPr lang="ru-RU"/>
        </a:p>
      </dgm:t>
    </dgm:pt>
    <dgm:pt modelId="{9EFF5067-0F33-4F02-A047-DB4BC1E6E649}" type="sibTrans" cxnId="{EEA0FECC-502F-46E8-8C3F-D0BA9AFFF6C1}">
      <dgm:prSet/>
      <dgm:spPr/>
      <dgm:t>
        <a:bodyPr/>
        <a:lstStyle/>
        <a:p>
          <a:endParaRPr lang="ru-RU"/>
        </a:p>
      </dgm:t>
    </dgm:pt>
    <dgm:pt modelId="{3944A54D-95B7-4887-8429-48CE439F74E6}">
      <dgm:prSet phldrT="[Текст]"/>
      <dgm:spPr/>
      <dgm:t>
        <a:bodyPr/>
        <a:lstStyle/>
        <a:p>
          <a:r>
            <a:rPr lang="ru-RU" dirty="0" smtClean="0">
              <a:effectLst>
                <a:outerShdw blurRad="38100" dist="38100" dir="2700000" algn="tl">
                  <a:srgbClr val="000000">
                    <a:alpha val="43137"/>
                  </a:srgbClr>
                </a:outerShdw>
              </a:effectLst>
            </a:rPr>
            <a:t>Тренировочные и </a:t>
          </a:r>
          <a:r>
            <a:rPr lang="ru-RU" dirty="0" err="1" smtClean="0">
              <a:effectLst>
                <a:outerShdw blurRad="38100" dist="38100" dir="2700000" algn="tl">
                  <a:srgbClr val="000000">
                    <a:alpha val="43137"/>
                  </a:srgbClr>
                </a:outerShdw>
              </a:effectLst>
            </a:rPr>
            <a:t>тренировочно</a:t>
          </a:r>
          <a:r>
            <a:rPr lang="ru-RU" dirty="0" smtClean="0">
              <a:effectLst>
                <a:outerShdw blurRad="38100" dist="38100" dir="2700000" algn="tl">
                  <a:srgbClr val="000000">
                    <a:alpha val="43137"/>
                  </a:srgbClr>
                </a:outerShdw>
              </a:effectLst>
            </a:rPr>
            <a:t>-контролирующие программы</a:t>
          </a:r>
          <a:endParaRPr lang="ru-RU" dirty="0">
            <a:effectLst>
              <a:outerShdw blurRad="38100" dist="38100" dir="2700000" algn="tl">
                <a:srgbClr val="000000">
                  <a:alpha val="43137"/>
                </a:srgbClr>
              </a:outerShdw>
            </a:effectLst>
          </a:endParaRPr>
        </a:p>
      </dgm:t>
    </dgm:pt>
    <dgm:pt modelId="{595666DB-E7CD-4875-832C-0A0F631F3E65}" type="parTrans" cxnId="{21F84BF4-179E-4C58-BF30-367B619ED974}">
      <dgm:prSet/>
      <dgm:spPr/>
      <dgm:t>
        <a:bodyPr/>
        <a:lstStyle/>
        <a:p>
          <a:endParaRPr lang="ru-RU"/>
        </a:p>
      </dgm:t>
    </dgm:pt>
    <dgm:pt modelId="{60E72807-D421-4D61-814C-894216F0B6BC}" type="sibTrans" cxnId="{21F84BF4-179E-4C58-BF30-367B619ED974}">
      <dgm:prSet/>
      <dgm:spPr/>
      <dgm:t>
        <a:bodyPr/>
        <a:lstStyle/>
        <a:p>
          <a:endParaRPr lang="ru-RU"/>
        </a:p>
      </dgm:t>
    </dgm:pt>
    <dgm:pt modelId="{7BA42E44-7F1B-4450-BBBC-88C709D8BE8E}">
      <dgm:prSet phldrT="[Текст]"/>
      <dgm:spPr/>
      <dgm:t>
        <a:bodyPr/>
        <a:lstStyle/>
        <a:p>
          <a:r>
            <a:rPr lang="ru-RU" dirty="0" smtClean="0">
              <a:effectLst>
                <a:outerShdw blurRad="38100" dist="38100" dir="2700000" algn="tl">
                  <a:srgbClr val="000000">
                    <a:alpha val="43137"/>
                  </a:srgbClr>
                </a:outerShdw>
              </a:effectLst>
            </a:rPr>
            <a:t>Использование разнообразных прикладных программ</a:t>
          </a:r>
          <a:endParaRPr lang="ru-RU" dirty="0">
            <a:effectLst>
              <a:outerShdw blurRad="38100" dist="38100" dir="2700000" algn="tl">
                <a:srgbClr val="000000">
                  <a:alpha val="43137"/>
                </a:srgbClr>
              </a:outerShdw>
            </a:effectLst>
          </a:endParaRPr>
        </a:p>
      </dgm:t>
    </dgm:pt>
    <dgm:pt modelId="{8A4F80F1-319E-4D52-B687-D0E85FE5FE6C}" type="parTrans" cxnId="{2D535083-CDA8-44F2-81EE-9FC5B51BC9A7}">
      <dgm:prSet/>
      <dgm:spPr/>
      <dgm:t>
        <a:bodyPr/>
        <a:lstStyle/>
        <a:p>
          <a:endParaRPr lang="ru-RU"/>
        </a:p>
      </dgm:t>
    </dgm:pt>
    <dgm:pt modelId="{17BC9AA0-92CC-49C8-9634-1AB1E827D850}" type="sibTrans" cxnId="{2D535083-CDA8-44F2-81EE-9FC5B51BC9A7}">
      <dgm:prSet/>
      <dgm:spPr/>
      <dgm:t>
        <a:bodyPr/>
        <a:lstStyle/>
        <a:p>
          <a:endParaRPr lang="ru-RU"/>
        </a:p>
      </dgm:t>
    </dgm:pt>
    <dgm:pt modelId="{1BF033B2-18A4-424F-833D-06A3CDDCC232}" type="pres">
      <dgm:prSet presAssocID="{51AB860F-0619-4BAC-BB48-7E352F75CE03}" presName="Name0" presStyleCnt="0">
        <dgm:presLayoutVars>
          <dgm:chPref val="1"/>
          <dgm:dir/>
          <dgm:animOne val="branch"/>
          <dgm:animLvl val="lvl"/>
          <dgm:resizeHandles val="exact"/>
        </dgm:presLayoutVars>
      </dgm:prSet>
      <dgm:spPr/>
      <dgm:t>
        <a:bodyPr/>
        <a:lstStyle/>
        <a:p>
          <a:endParaRPr lang="ru-RU"/>
        </a:p>
      </dgm:t>
    </dgm:pt>
    <dgm:pt modelId="{5362D879-F2C6-4A59-90E0-107F36AC32AE}" type="pres">
      <dgm:prSet presAssocID="{9F427CD5-4DA0-4020-8E00-2CD3CD8B3B44}" presName="root1" presStyleCnt="0"/>
      <dgm:spPr/>
    </dgm:pt>
    <dgm:pt modelId="{C3E6C706-6596-4F94-954E-9AD77CB2504B}" type="pres">
      <dgm:prSet presAssocID="{9F427CD5-4DA0-4020-8E00-2CD3CD8B3B44}" presName="LevelOneTextNode" presStyleLbl="node0" presStyleIdx="0" presStyleCnt="1">
        <dgm:presLayoutVars>
          <dgm:chPref val="3"/>
        </dgm:presLayoutVars>
      </dgm:prSet>
      <dgm:spPr/>
      <dgm:t>
        <a:bodyPr/>
        <a:lstStyle/>
        <a:p>
          <a:endParaRPr lang="ru-RU"/>
        </a:p>
      </dgm:t>
    </dgm:pt>
    <dgm:pt modelId="{842AE9D8-7970-4B81-90D8-5993C0AD4D79}" type="pres">
      <dgm:prSet presAssocID="{9F427CD5-4DA0-4020-8E00-2CD3CD8B3B44}" presName="level2hierChild" presStyleCnt="0"/>
      <dgm:spPr/>
    </dgm:pt>
    <dgm:pt modelId="{516C8936-60F8-44AB-9128-946795595184}" type="pres">
      <dgm:prSet presAssocID="{F359B163-D6D0-4811-9711-7FF213194BFA}" presName="conn2-1" presStyleLbl="parChTrans1D2" presStyleIdx="0" presStyleCnt="3"/>
      <dgm:spPr/>
      <dgm:t>
        <a:bodyPr/>
        <a:lstStyle/>
        <a:p>
          <a:endParaRPr lang="ru-RU"/>
        </a:p>
      </dgm:t>
    </dgm:pt>
    <dgm:pt modelId="{BEF473A6-1E61-4275-9782-53F5D240382F}" type="pres">
      <dgm:prSet presAssocID="{F359B163-D6D0-4811-9711-7FF213194BFA}" presName="connTx" presStyleLbl="parChTrans1D2" presStyleIdx="0" presStyleCnt="3"/>
      <dgm:spPr/>
      <dgm:t>
        <a:bodyPr/>
        <a:lstStyle/>
        <a:p>
          <a:endParaRPr lang="ru-RU"/>
        </a:p>
      </dgm:t>
    </dgm:pt>
    <dgm:pt modelId="{05642B2B-F822-4CC7-A569-EB9D89CE8837}" type="pres">
      <dgm:prSet presAssocID="{F67D4AE8-D255-465B-9CF5-A97CEF9881BD}" presName="root2" presStyleCnt="0"/>
      <dgm:spPr/>
    </dgm:pt>
    <dgm:pt modelId="{AA6C4AD3-2046-4387-9D7A-2E69EC129D7A}" type="pres">
      <dgm:prSet presAssocID="{F67D4AE8-D255-465B-9CF5-A97CEF9881BD}" presName="LevelTwoTextNode" presStyleLbl="node2" presStyleIdx="0" presStyleCnt="3">
        <dgm:presLayoutVars>
          <dgm:chPref val="3"/>
        </dgm:presLayoutVars>
      </dgm:prSet>
      <dgm:spPr/>
      <dgm:t>
        <a:bodyPr/>
        <a:lstStyle/>
        <a:p>
          <a:endParaRPr lang="ru-RU"/>
        </a:p>
      </dgm:t>
    </dgm:pt>
    <dgm:pt modelId="{7968C984-53BC-40E9-A253-C83C0A1699D7}" type="pres">
      <dgm:prSet presAssocID="{F67D4AE8-D255-465B-9CF5-A97CEF9881BD}" presName="level3hierChild" presStyleCnt="0"/>
      <dgm:spPr/>
    </dgm:pt>
    <dgm:pt modelId="{F6B3BCEB-D6D5-4C46-A7DB-E7A77D0A289F}" type="pres">
      <dgm:prSet presAssocID="{595666DB-E7CD-4875-832C-0A0F631F3E65}" presName="conn2-1" presStyleLbl="parChTrans1D2" presStyleIdx="1" presStyleCnt="3"/>
      <dgm:spPr/>
      <dgm:t>
        <a:bodyPr/>
        <a:lstStyle/>
        <a:p>
          <a:endParaRPr lang="ru-RU"/>
        </a:p>
      </dgm:t>
    </dgm:pt>
    <dgm:pt modelId="{9EE34F79-37AD-4177-8696-AD3E02630638}" type="pres">
      <dgm:prSet presAssocID="{595666DB-E7CD-4875-832C-0A0F631F3E65}" presName="connTx" presStyleLbl="parChTrans1D2" presStyleIdx="1" presStyleCnt="3"/>
      <dgm:spPr/>
      <dgm:t>
        <a:bodyPr/>
        <a:lstStyle/>
        <a:p>
          <a:endParaRPr lang="ru-RU"/>
        </a:p>
      </dgm:t>
    </dgm:pt>
    <dgm:pt modelId="{ADD94313-491E-4E80-BEEA-941D4A5C0774}" type="pres">
      <dgm:prSet presAssocID="{3944A54D-95B7-4887-8429-48CE439F74E6}" presName="root2" presStyleCnt="0"/>
      <dgm:spPr/>
    </dgm:pt>
    <dgm:pt modelId="{A2F408D2-EFA1-405A-AD3C-443D5E37B816}" type="pres">
      <dgm:prSet presAssocID="{3944A54D-95B7-4887-8429-48CE439F74E6}" presName="LevelTwoTextNode" presStyleLbl="node2" presStyleIdx="1" presStyleCnt="3" custLinFactNeighborX="-1330">
        <dgm:presLayoutVars>
          <dgm:chPref val="3"/>
        </dgm:presLayoutVars>
      </dgm:prSet>
      <dgm:spPr/>
      <dgm:t>
        <a:bodyPr/>
        <a:lstStyle/>
        <a:p>
          <a:endParaRPr lang="ru-RU"/>
        </a:p>
      </dgm:t>
    </dgm:pt>
    <dgm:pt modelId="{65F0FAE8-1C4F-460F-898C-905973C10255}" type="pres">
      <dgm:prSet presAssocID="{3944A54D-95B7-4887-8429-48CE439F74E6}" presName="level3hierChild" presStyleCnt="0"/>
      <dgm:spPr/>
    </dgm:pt>
    <dgm:pt modelId="{663F5F90-6C0E-4E02-AD82-93458FC2D5FC}" type="pres">
      <dgm:prSet presAssocID="{8A4F80F1-319E-4D52-B687-D0E85FE5FE6C}" presName="conn2-1" presStyleLbl="parChTrans1D2" presStyleIdx="2" presStyleCnt="3"/>
      <dgm:spPr/>
      <dgm:t>
        <a:bodyPr/>
        <a:lstStyle/>
        <a:p>
          <a:endParaRPr lang="ru-RU"/>
        </a:p>
      </dgm:t>
    </dgm:pt>
    <dgm:pt modelId="{7C2D6363-06EB-4F34-A40A-812A0131A2C4}" type="pres">
      <dgm:prSet presAssocID="{8A4F80F1-319E-4D52-B687-D0E85FE5FE6C}" presName="connTx" presStyleLbl="parChTrans1D2" presStyleIdx="2" presStyleCnt="3"/>
      <dgm:spPr/>
      <dgm:t>
        <a:bodyPr/>
        <a:lstStyle/>
        <a:p>
          <a:endParaRPr lang="ru-RU"/>
        </a:p>
      </dgm:t>
    </dgm:pt>
    <dgm:pt modelId="{8B09BF17-0015-470D-B8E1-50B391F6F70D}" type="pres">
      <dgm:prSet presAssocID="{7BA42E44-7F1B-4450-BBBC-88C709D8BE8E}" presName="root2" presStyleCnt="0"/>
      <dgm:spPr/>
    </dgm:pt>
    <dgm:pt modelId="{AA3CE265-ED30-46C6-A939-AFC418A8A147}" type="pres">
      <dgm:prSet presAssocID="{7BA42E44-7F1B-4450-BBBC-88C709D8BE8E}" presName="LevelTwoTextNode" presStyleLbl="node2" presStyleIdx="2" presStyleCnt="3">
        <dgm:presLayoutVars>
          <dgm:chPref val="3"/>
        </dgm:presLayoutVars>
      </dgm:prSet>
      <dgm:spPr/>
      <dgm:t>
        <a:bodyPr/>
        <a:lstStyle/>
        <a:p>
          <a:endParaRPr lang="ru-RU"/>
        </a:p>
      </dgm:t>
    </dgm:pt>
    <dgm:pt modelId="{C5CDFDA5-D358-4096-BE2F-1107F7184C6D}" type="pres">
      <dgm:prSet presAssocID="{7BA42E44-7F1B-4450-BBBC-88C709D8BE8E}" presName="level3hierChild" presStyleCnt="0"/>
      <dgm:spPr/>
    </dgm:pt>
  </dgm:ptLst>
  <dgm:cxnLst>
    <dgm:cxn modelId="{84C2AC98-5458-4D43-A8D1-4B2FBB1DF310}" type="presOf" srcId="{9F427CD5-4DA0-4020-8E00-2CD3CD8B3B44}" destId="{C3E6C706-6596-4F94-954E-9AD77CB2504B}" srcOrd="0" destOrd="0" presId="urn:microsoft.com/office/officeart/2008/layout/HorizontalMultiLevelHierarchy"/>
    <dgm:cxn modelId="{21F84BF4-179E-4C58-BF30-367B619ED974}" srcId="{9F427CD5-4DA0-4020-8E00-2CD3CD8B3B44}" destId="{3944A54D-95B7-4887-8429-48CE439F74E6}" srcOrd="1" destOrd="0" parTransId="{595666DB-E7CD-4875-832C-0A0F631F3E65}" sibTransId="{60E72807-D421-4D61-814C-894216F0B6BC}"/>
    <dgm:cxn modelId="{D96EA553-1437-4E6A-8362-C2597975F81F}" type="presOf" srcId="{8A4F80F1-319E-4D52-B687-D0E85FE5FE6C}" destId="{7C2D6363-06EB-4F34-A40A-812A0131A2C4}" srcOrd="1" destOrd="0" presId="urn:microsoft.com/office/officeart/2008/layout/HorizontalMultiLevelHierarchy"/>
    <dgm:cxn modelId="{A45CCB9C-79FD-4A99-AF99-DB693733359D}" type="presOf" srcId="{595666DB-E7CD-4875-832C-0A0F631F3E65}" destId="{F6B3BCEB-D6D5-4C46-A7DB-E7A77D0A289F}" srcOrd="0" destOrd="0" presId="urn:microsoft.com/office/officeart/2008/layout/HorizontalMultiLevelHierarchy"/>
    <dgm:cxn modelId="{AAEBEE08-2D94-46E9-948B-B019B50C1A3F}" srcId="{51AB860F-0619-4BAC-BB48-7E352F75CE03}" destId="{9F427CD5-4DA0-4020-8E00-2CD3CD8B3B44}" srcOrd="0" destOrd="0" parTransId="{30A38690-26EC-45DB-B365-B7ECC74B9F09}" sibTransId="{22E020D8-6490-4D05-B248-88528311073D}"/>
    <dgm:cxn modelId="{E06A32EC-72CA-4F09-8404-7E88042A2E2A}" type="presOf" srcId="{F67D4AE8-D255-465B-9CF5-A97CEF9881BD}" destId="{AA6C4AD3-2046-4387-9D7A-2E69EC129D7A}" srcOrd="0" destOrd="0" presId="urn:microsoft.com/office/officeart/2008/layout/HorizontalMultiLevelHierarchy"/>
    <dgm:cxn modelId="{163EF35C-8F44-4678-BB1E-F7A31C944929}" type="presOf" srcId="{F359B163-D6D0-4811-9711-7FF213194BFA}" destId="{516C8936-60F8-44AB-9128-946795595184}" srcOrd="0" destOrd="0" presId="urn:microsoft.com/office/officeart/2008/layout/HorizontalMultiLevelHierarchy"/>
    <dgm:cxn modelId="{EEA0FECC-502F-46E8-8C3F-D0BA9AFFF6C1}" srcId="{9F427CD5-4DA0-4020-8E00-2CD3CD8B3B44}" destId="{F67D4AE8-D255-465B-9CF5-A97CEF9881BD}" srcOrd="0" destOrd="0" parTransId="{F359B163-D6D0-4811-9711-7FF213194BFA}" sibTransId="{9EFF5067-0F33-4F02-A047-DB4BC1E6E649}"/>
    <dgm:cxn modelId="{592AE957-F190-40B4-87C5-0EA41A9E265F}" type="presOf" srcId="{8A4F80F1-319E-4D52-B687-D0E85FE5FE6C}" destId="{663F5F90-6C0E-4E02-AD82-93458FC2D5FC}" srcOrd="0" destOrd="0" presId="urn:microsoft.com/office/officeart/2008/layout/HorizontalMultiLevelHierarchy"/>
    <dgm:cxn modelId="{63C56F4E-9500-4763-BA85-85428C9ED2F8}" type="presOf" srcId="{7BA42E44-7F1B-4450-BBBC-88C709D8BE8E}" destId="{AA3CE265-ED30-46C6-A939-AFC418A8A147}" srcOrd="0" destOrd="0" presId="urn:microsoft.com/office/officeart/2008/layout/HorizontalMultiLevelHierarchy"/>
    <dgm:cxn modelId="{4CE645F2-641A-4B3F-A02C-B1ECB5364428}" type="presOf" srcId="{595666DB-E7CD-4875-832C-0A0F631F3E65}" destId="{9EE34F79-37AD-4177-8696-AD3E02630638}" srcOrd="1" destOrd="0" presId="urn:microsoft.com/office/officeart/2008/layout/HorizontalMultiLevelHierarchy"/>
    <dgm:cxn modelId="{BAE401B1-E3A9-497E-959D-471CE44D1744}" type="presOf" srcId="{3944A54D-95B7-4887-8429-48CE439F74E6}" destId="{A2F408D2-EFA1-405A-AD3C-443D5E37B816}" srcOrd="0" destOrd="0" presId="urn:microsoft.com/office/officeart/2008/layout/HorizontalMultiLevelHierarchy"/>
    <dgm:cxn modelId="{2D535083-CDA8-44F2-81EE-9FC5B51BC9A7}" srcId="{9F427CD5-4DA0-4020-8E00-2CD3CD8B3B44}" destId="{7BA42E44-7F1B-4450-BBBC-88C709D8BE8E}" srcOrd="2" destOrd="0" parTransId="{8A4F80F1-319E-4D52-B687-D0E85FE5FE6C}" sibTransId="{17BC9AA0-92CC-49C8-9634-1AB1E827D850}"/>
    <dgm:cxn modelId="{A1138A0D-C6F0-47DD-8C94-0283B7ACF14B}" type="presOf" srcId="{51AB860F-0619-4BAC-BB48-7E352F75CE03}" destId="{1BF033B2-18A4-424F-833D-06A3CDDCC232}" srcOrd="0" destOrd="0" presId="urn:microsoft.com/office/officeart/2008/layout/HorizontalMultiLevelHierarchy"/>
    <dgm:cxn modelId="{7AEEC113-DC6A-4154-8056-9C429E461207}" type="presOf" srcId="{F359B163-D6D0-4811-9711-7FF213194BFA}" destId="{BEF473A6-1E61-4275-9782-53F5D240382F}" srcOrd="1" destOrd="0" presId="urn:microsoft.com/office/officeart/2008/layout/HorizontalMultiLevelHierarchy"/>
    <dgm:cxn modelId="{F63B63B7-DB78-49D0-AD22-F47AC9586858}" type="presParOf" srcId="{1BF033B2-18A4-424F-833D-06A3CDDCC232}" destId="{5362D879-F2C6-4A59-90E0-107F36AC32AE}" srcOrd="0" destOrd="0" presId="urn:microsoft.com/office/officeart/2008/layout/HorizontalMultiLevelHierarchy"/>
    <dgm:cxn modelId="{ACE0F7D6-A74A-4931-A3E8-164ECAB73CF1}" type="presParOf" srcId="{5362D879-F2C6-4A59-90E0-107F36AC32AE}" destId="{C3E6C706-6596-4F94-954E-9AD77CB2504B}" srcOrd="0" destOrd="0" presId="urn:microsoft.com/office/officeart/2008/layout/HorizontalMultiLevelHierarchy"/>
    <dgm:cxn modelId="{512223AF-2114-40AE-A122-B3D43372217B}" type="presParOf" srcId="{5362D879-F2C6-4A59-90E0-107F36AC32AE}" destId="{842AE9D8-7970-4B81-90D8-5993C0AD4D79}" srcOrd="1" destOrd="0" presId="urn:microsoft.com/office/officeart/2008/layout/HorizontalMultiLevelHierarchy"/>
    <dgm:cxn modelId="{333FC6CA-C838-49BE-8C79-71BC156DA026}" type="presParOf" srcId="{842AE9D8-7970-4B81-90D8-5993C0AD4D79}" destId="{516C8936-60F8-44AB-9128-946795595184}" srcOrd="0" destOrd="0" presId="urn:microsoft.com/office/officeart/2008/layout/HorizontalMultiLevelHierarchy"/>
    <dgm:cxn modelId="{64F0B480-1D72-4332-AD86-3E2A55E0E1CA}" type="presParOf" srcId="{516C8936-60F8-44AB-9128-946795595184}" destId="{BEF473A6-1E61-4275-9782-53F5D240382F}" srcOrd="0" destOrd="0" presId="urn:microsoft.com/office/officeart/2008/layout/HorizontalMultiLevelHierarchy"/>
    <dgm:cxn modelId="{45EF0F75-EE4E-48DC-8813-C223341A7FB4}" type="presParOf" srcId="{842AE9D8-7970-4B81-90D8-5993C0AD4D79}" destId="{05642B2B-F822-4CC7-A569-EB9D89CE8837}" srcOrd="1" destOrd="0" presId="urn:microsoft.com/office/officeart/2008/layout/HorizontalMultiLevelHierarchy"/>
    <dgm:cxn modelId="{C8B563C4-1D48-4DA9-879F-0CCCF529D286}" type="presParOf" srcId="{05642B2B-F822-4CC7-A569-EB9D89CE8837}" destId="{AA6C4AD3-2046-4387-9D7A-2E69EC129D7A}" srcOrd="0" destOrd="0" presId="urn:microsoft.com/office/officeart/2008/layout/HorizontalMultiLevelHierarchy"/>
    <dgm:cxn modelId="{7D84B83F-4F19-4DF6-AFC9-8E35A0207CF6}" type="presParOf" srcId="{05642B2B-F822-4CC7-A569-EB9D89CE8837}" destId="{7968C984-53BC-40E9-A253-C83C0A1699D7}" srcOrd="1" destOrd="0" presId="urn:microsoft.com/office/officeart/2008/layout/HorizontalMultiLevelHierarchy"/>
    <dgm:cxn modelId="{01B51160-4B3A-4CCE-8C26-883254D06458}" type="presParOf" srcId="{842AE9D8-7970-4B81-90D8-5993C0AD4D79}" destId="{F6B3BCEB-D6D5-4C46-A7DB-E7A77D0A289F}" srcOrd="2" destOrd="0" presId="urn:microsoft.com/office/officeart/2008/layout/HorizontalMultiLevelHierarchy"/>
    <dgm:cxn modelId="{FEEBF1E2-6045-4CE4-BE66-9F7E56A8C485}" type="presParOf" srcId="{F6B3BCEB-D6D5-4C46-A7DB-E7A77D0A289F}" destId="{9EE34F79-37AD-4177-8696-AD3E02630638}" srcOrd="0" destOrd="0" presId="urn:microsoft.com/office/officeart/2008/layout/HorizontalMultiLevelHierarchy"/>
    <dgm:cxn modelId="{452AC355-E884-458C-B4EE-A2AA499CF396}" type="presParOf" srcId="{842AE9D8-7970-4B81-90D8-5993C0AD4D79}" destId="{ADD94313-491E-4E80-BEEA-941D4A5C0774}" srcOrd="3" destOrd="0" presId="urn:microsoft.com/office/officeart/2008/layout/HorizontalMultiLevelHierarchy"/>
    <dgm:cxn modelId="{A3DE85E5-56BA-4E5E-BA63-3251C9672275}" type="presParOf" srcId="{ADD94313-491E-4E80-BEEA-941D4A5C0774}" destId="{A2F408D2-EFA1-405A-AD3C-443D5E37B816}" srcOrd="0" destOrd="0" presId="urn:microsoft.com/office/officeart/2008/layout/HorizontalMultiLevelHierarchy"/>
    <dgm:cxn modelId="{A0D0CBF3-1ACA-4B2D-A1B6-B0AF4034BD4A}" type="presParOf" srcId="{ADD94313-491E-4E80-BEEA-941D4A5C0774}" destId="{65F0FAE8-1C4F-460F-898C-905973C10255}" srcOrd="1" destOrd="0" presId="urn:microsoft.com/office/officeart/2008/layout/HorizontalMultiLevelHierarchy"/>
    <dgm:cxn modelId="{2FDE37AD-CC92-4902-9C53-A6AA401A3927}" type="presParOf" srcId="{842AE9D8-7970-4B81-90D8-5993C0AD4D79}" destId="{663F5F90-6C0E-4E02-AD82-93458FC2D5FC}" srcOrd="4" destOrd="0" presId="urn:microsoft.com/office/officeart/2008/layout/HorizontalMultiLevelHierarchy"/>
    <dgm:cxn modelId="{74D357FA-D494-4CC8-8AEF-CF9CA2A5E591}" type="presParOf" srcId="{663F5F90-6C0E-4E02-AD82-93458FC2D5FC}" destId="{7C2D6363-06EB-4F34-A40A-812A0131A2C4}" srcOrd="0" destOrd="0" presId="urn:microsoft.com/office/officeart/2008/layout/HorizontalMultiLevelHierarchy"/>
    <dgm:cxn modelId="{5BAD94F6-0EA4-40AF-8CC9-5BE9E8295D00}" type="presParOf" srcId="{842AE9D8-7970-4B81-90D8-5993C0AD4D79}" destId="{8B09BF17-0015-470D-B8E1-50B391F6F70D}" srcOrd="5" destOrd="0" presId="urn:microsoft.com/office/officeart/2008/layout/HorizontalMultiLevelHierarchy"/>
    <dgm:cxn modelId="{450B1270-5820-4EE8-A940-B32BD01DC0A5}" type="presParOf" srcId="{8B09BF17-0015-470D-B8E1-50B391F6F70D}" destId="{AA3CE265-ED30-46C6-A939-AFC418A8A147}" srcOrd="0" destOrd="0" presId="urn:microsoft.com/office/officeart/2008/layout/HorizontalMultiLevelHierarchy"/>
    <dgm:cxn modelId="{69ABCF35-8951-4584-90C3-BDD7365D4D1A}" type="presParOf" srcId="{8B09BF17-0015-470D-B8E1-50B391F6F70D}" destId="{C5CDFDA5-D358-4096-BE2F-1107F7184C6D}"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1B3437B-EF09-4339-8002-ED23B14D1572}" type="doc">
      <dgm:prSet loTypeId="urn:microsoft.com/office/officeart/2008/layout/HorizontalMultiLevelHierarchy" loCatId="hierarchy" qsTypeId="urn:microsoft.com/office/officeart/2005/8/quickstyle/simple5" qsCatId="simple" csTypeId="urn:microsoft.com/office/officeart/2005/8/colors/accent1_2" csCatId="accent1" phldr="1"/>
      <dgm:spPr/>
      <dgm:t>
        <a:bodyPr/>
        <a:lstStyle/>
        <a:p>
          <a:endParaRPr lang="ru-RU"/>
        </a:p>
      </dgm:t>
    </dgm:pt>
    <dgm:pt modelId="{72130B2F-F969-4E16-BC62-D0453165E2CD}">
      <dgm:prSet phldrT="[Текст]"/>
      <dgm:spPr/>
      <dgm:t>
        <a:bodyPr/>
        <a:lstStyle/>
        <a:p>
          <a:r>
            <a:rPr lang="ru-RU" dirty="0" smtClean="0">
              <a:effectLst>
                <a:outerShdw blurRad="38100" dist="38100" dir="2700000" algn="tl">
                  <a:srgbClr val="000000">
                    <a:alpha val="43137"/>
                  </a:srgbClr>
                </a:outerShdw>
              </a:effectLst>
            </a:rPr>
            <a:t>Современный этап развития</a:t>
          </a:r>
          <a:endParaRPr lang="ru-RU" dirty="0">
            <a:effectLst>
              <a:outerShdw blurRad="38100" dist="38100" dir="2700000" algn="tl">
                <a:srgbClr val="000000">
                  <a:alpha val="43137"/>
                </a:srgbClr>
              </a:outerShdw>
            </a:effectLst>
          </a:endParaRPr>
        </a:p>
      </dgm:t>
    </dgm:pt>
    <dgm:pt modelId="{C5CC4BFB-1FE3-492C-93FE-204107D5A845}" type="parTrans" cxnId="{5F78064A-1433-4665-ADB3-2E6AAAFE2234}">
      <dgm:prSet/>
      <dgm:spPr/>
      <dgm:t>
        <a:bodyPr/>
        <a:lstStyle/>
        <a:p>
          <a:endParaRPr lang="ru-RU"/>
        </a:p>
      </dgm:t>
    </dgm:pt>
    <dgm:pt modelId="{AF87F4D9-8C19-42DE-B3E5-1B3A11AD73C3}" type="sibTrans" cxnId="{5F78064A-1433-4665-ADB3-2E6AAAFE2234}">
      <dgm:prSet/>
      <dgm:spPr/>
      <dgm:t>
        <a:bodyPr/>
        <a:lstStyle/>
        <a:p>
          <a:endParaRPr lang="ru-RU"/>
        </a:p>
      </dgm:t>
    </dgm:pt>
    <dgm:pt modelId="{854EF7C1-7122-47B6-AB62-A9C513994F98}">
      <dgm:prSet phldrT="[Текст]"/>
      <dgm:spPr/>
      <dgm:t>
        <a:bodyPr/>
        <a:lstStyle/>
        <a:p>
          <a:r>
            <a:rPr lang="ru-RU" dirty="0" smtClean="0">
              <a:effectLst>
                <a:outerShdw blurRad="38100" dist="38100" dir="2700000" algn="tl">
                  <a:srgbClr val="000000">
                    <a:alpha val="43137"/>
                  </a:srgbClr>
                </a:outerShdw>
              </a:effectLst>
            </a:rPr>
            <a:t>Качественное изменение технических возможностей компьютеров</a:t>
          </a:r>
          <a:endParaRPr lang="ru-RU" dirty="0">
            <a:effectLst>
              <a:outerShdw blurRad="38100" dist="38100" dir="2700000" algn="tl">
                <a:srgbClr val="000000">
                  <a:alpha val="43137"/>
                </a:srgbClr>
              </a:outerShdw>
            </a:effectLst>
          </a:endParaRPr>
        </a:p>
      </dgm:t>
    </dgm:pt>
    <dgm:pt modelId="{F4344AD4-70D9-40DA-B10E-5733D769ECCF}" type="parTrans" cxnId="{57E8BB82-ADBB-4641-989F-781AB14971E8}">
      <dgm:prSet/>
      <dgm:spPr/>
      <dgm:t>
        <a:bodyPr/>
        <a:lstStyle/>
        <a:p>
          <a:endParaRPr lang="ru-RU"/>
        </a:p>
      </dgm:t>
    </dgm:pt>
    <dgm:pt modelId="{FC6184A6-F54D-40B3-8E7F-A1F07DF87573}" type="sibTrans" cxnId="{57E8BB82-ADBB-4641-989F-781AB14971E8}">
      <dgm:prSet/>
      <dgm:spPr/>
      <dgm:t>
        <a:bodyPr/>
        <a:lstStyle/>
        <a:p>
          <a:endParaRPr lang="ru-RU"/>
        </a:p>
      </dgm:t>
    </dgm:pt>
    <dgm:pt modelId="{984003D0-2755-49AB-9ED5-BD91F3070297}">
      <dgm:prSet phldrT="[Текст]"/>
      <dgm:spPr/>
      <dgm:t>
        <a:bodyPr/>
        <a:lstStyle/>
        <a:p>
          <a:r>
            <a:rPr lang="ru-RU" dirty="0" smtClean="0">
              <a:effectLst>
                <a:outerShdw blurRad="38100" dist="38100" dir="2700000" algn="tl">
                  <a:srgbClr val="000000">
                    <a:alpha val="43137"/>
                  </a:srgbClr>
                </a:outerShdw>
              </a:effectLst>
            </a:rPr>
            <a:t>Работа над всеми видами речевой деятельности</a:t>
          </a:r>
          <a:endParaRPr lang="ru-RU" dirty="0">
            <a:effectLst>
              <a:outerShdw blurRad="38100" dist="38100" dir="2700000" algn="tl">
                <a:srgbClr val="000000">
                  <a:alpha val="43137"/>
                </a:srgbClr>
              </a:outerShdw>
            </a:effectLst>
          </a:endParaRPr>
        </a:p>
      </dgm:t>
    </dgm:pt>
    <dgm:pt modelId="{67578CE2-4D95-4F35-9A84-7B34E9AC4490}" type="parTrans" cxnId="{9699B33B-8E98-45BF-8000-BABDDE10FD91}">
      <dgm:prSet/>
      <dgm:spPr/>
      <dgm:t>
        <a:bodyPr/>
        <a:lstStyle/>
        <a:p>
          <a:endParaRPr lang="ru-RU"/>
        </a:p>
      </dgm:t>
    </dgm:pt>
    <dgm:pt modelId="{00FB3760-1AFB-44EF-BF5F-9DF05D87B05B}" type="sibTrans" cxnId="{9699B33B-8E98-45BF-8000-BABDDE10FD91}">
      <dgm:prSet/>
      <dgm:spPr/>
      <dgm:t>
        <a:bodyPr/>
        <a:lstStyle/>
        <a:p>
          <a:endParaRPr lang="ru-RU"/>
        </a:p>
      </dgm:t>
    </dgm:pt>
    <dgm:pt modelId="{60B77DAD-5F13-4EB3-AACD-F7CCAC2D90BD}">
      <dgm:prSet phldrT="[Текст]"/>
      <dgm:spPr/>
      <dgm:t>
        <a:bodyPr/>
        <a:lstStyle/>
        <a:p>
          <a:r>
            <a:rPr lang="ru-RU" dirty="0" smtClean="0">
              <a:effectLst>
                <a:outerShdw blurRad="38100" dist="38100" dir="2700000" algn="tl">
                  <a:srgbClr val="000000">
                    <a:alpha val="43137"/>
                  </a:srgbClr>
                </a:outerShdw>
              </a:effectLst>
            </a:rPr>
            <a:t>Реальное общение с носителями изучаемого языка в письменной и в устной форме</a:t>
          </a:r>
          <a:endParaRPr lang="ru-RU" dirty="0">
            <a:effectLst>
              <a:outerShdw blurRad="38100" dist="38100" dir="2700000" algn="tl">
                <a:srgbClr val="000000">
                  <a:alpha val="43137"/>
                </a:srgbClr>
              </a:outerShdw>
            </a:effectLst>
          </a:endParaRPr>
        </a:p>
      </dgm:t>
    </dgm:pt>
    <dgm:pt modelId="{41F241B0-F16B-4BAD-8193-8E91EE7C3748}" type="parTrans" cxnId="{A6CB4FF6-D786-471A-8E4C-EA06AAA00369}">
      <dgm:prSet/>
      <dgm:spPr/>
      <dgm:t>
        <a:bodyPr/>
        <a:lstStyle/>
        <a:p>
          <a:endParaRPr lang="ru-RU"/>
        </a:p>
      </dgm:t>
    </dgm:pt>
    <dgm:pt modelId="{E061F4C4-43B5-4AE4-AA5E-0CCAAC69E2C7}" type="sibTrans" cxnId="{A6CB4FF6-D786-471A-8E4C-EA06AAA00369}">
      <dgm:prSet/>
      <dgm:spPr/>
      <dgm:t>
        <a:bodyPr/>
        <a:lstStyle/>
        <a:p>
          <a:endParaRPr lang="ru-RU"/>
        </a:p>
      </dgm:t>
    </dgm:pt>
    <dgm:pt modelId="{7574F0CC-6A45-4E14-95BC-218AEDF20290}">
      <dgm:prSet/>
      <dgm:spPr/>
      <dgm:t>
        <a:bodyPr/>
        <a:lstStyle/>
        <a:p>
          <a:r>
            <a:rPr lang="ru-RU" dirty="0" smtClean="0">
              <a:effectLst>
                <a:outerShdw blurRad="38100" dist="38100" dir="2700000" algn="tl">
                  <a:srgbClr val="000000">
                    <a:alpha val="43137"/>
                  </a:srgbClr>
                </a:outerShdw>
              </a:effectLst>
            </a:rPr>
            <a:t>Доступ к  аутентичным материалам на изучаемом языке и сетевым компьютерным учебным пособиям</a:t>
          </a:r>
          <a:endParaRPr lang="ru-RU" dirty="0">
            <a:effectLst>
              <a:outerShdw blurRad="38100" dist="38100" dir="2700000" algn="tl">
                <a:srgbClr val="000000">
                  <a:alpha val="43137"/>
                </a:srgbClr>
              </a:outerShdw>
            </a:effectLst>
          </a:endParaRPr>
        </a:p>
      </dgm:t>
    </dgm:pt>
    <dgm:pt modelId="{32BBF45A-B4A2-4134-8D7D-B3EFBFFAA439}" type="parTrans" cxnId="{B4B0D179-7CF4-4452-B5A5-79AA5AC48B1E}">
      <dgm:prSet/>
      <dgm:spPr/>
      <dgm:t>
        <a:bodyPr/>
        <a:lstStyle/>
        <a:p>
          <a:endParaRPr lang="ru-RU"/>
        </a:p>
      </dgm:t>
    </dgm:pt>
    <dgm:pt modelId="{326C0CC6-101B-4D5C-AA3D-3F3E3FDB35FF}" type="sibTrans" cxnId="{B4B0D179-7CF4-4452-B5A5-79AA5AC48B1E}">
      <dgm:prSet/>
      <dgm:spPr/>
      <dgm:t>
        <a:bodyPr/>
        <a:lstStyle/>
        <a:p>
          <a:endParaRPr lang="ru-RU"/>
        </a:p>
      </dgm:t>
    </dgm:pt>
    <dgm:pt modelId="{4DA88ECF-CD26-4B4E-A44D-B50A49593F1F}">
      <dgm:prSet/>
      <dgm:spPr/>
      <dgm:t>
        <a:bodyPr/>
        <a:lstStyle/>
        <a:p>
          <a:r>
            <a:rPr lang="ru-RU" dirty="0" smtClean="0">
              <a:effectLst>
                <a:outerShdw blurRad="38100" dist="38100" dir="2700000" algn="tl">
                  <a:srgbClr val="000000">
                    <a:alpha val="43137"/>
                  </a:srgbClr>
                </a:outerShdw>
              </a:effectLst>
            </a:rPr>
            <a:t>Использование виртуальной реальности</a:t>
          </a:r>
          <a:endParaRPr lang="ru-RU" dirty="0">
            <a:effectLst>
              <a:outerShdw blurRad="38100" dist="38100" dir="2700000" algn="tl">
                <a:srgbClr val="000000">
                  <a:alpha val="43137"/>
                </a:srgbClr>
              </a:outerShdw>
            </a:effectLst>
          </a:endParaRPr>
        </a:p>
      </dgm:t>
    </dgm:pt>
    <dgm:pt modelId="{692E5833-B46C-4333-817B-079A41D746A3}" type="parTrans" cxnId="{44551B58-6FCF-440C-A1DB-6E39B1CE0502}">
      <dgm:prSet/>
      <dgm:spPr/>
      <dgm:t>
        <a:bodyPr/>
        <a:lstStyle/>
        <a:p>
          <a:endParaRPr lang="ru-RU"/>
        </a:p>
      </dgm:t>
    </dgm:pt>
    <dgm:pt modelId="{91E8D116-2C89-4AB6-838F-97A23427CB58}" type="sibTrans" cxnId="{44551B58-6FCF-440C-A1DB-6E39B1CE0502}">
      <dgm:prSet/>
      <dgm:spPr/>
      <dgm:t>
        <a:bodyPr/>
        <a:lstStyle/>
        <a:p>
          <a:endParaRPr lang="ru-RU"/>
        </a:p>
      </dgm:t>
    </dgm:pt>
    <dgm:pt modelId="{54173A37-F20A-4E36-BF91-661C62F8A252}" type="pres">
      <dgm:prSet presAssocID="{A1B3437B-EF09-4339-8002-ED23B14D1572}" presName="Name0" presStyleCnt="0">
        <dgm:presLayoutVars>
          <dgm:chPref val="1"/>
          <dgm:dir/>
          <dgm:animOne val="branch"/>
          <dgm:animLvl val="lvl"/>
          <dgm:resizeHandles val="exact"/>
        </dgm:presLayoutVars>
      </dgm:prSet>
      <dgm:spPr/>
      <dgm:t>
        <a:bodyPr/>
        <a:lstStyle/>
        <a:p>
          <a:endParaRPr lang="ru-RU"/>
        </a:p>
      </dgm:t>
    </dgm:pt>
    <dgm:pt modelId="{7EFA6B8E-99BA-410F-87D4-FEFDEC234032}" type="pres">
      <dgm:prSet presAssocID="{72130B2F-F969-4E16-BC62-D0453165E2CD}" presName="root1" presStyleCnt="0"/>
      <dgm:spPr/>
    </dgm:pt>
    <dgm:pt modelId="{87AD2A44-5A4F-4016-80C3-421388DE3AB5}" type="pres">
      <dgm:prSet presAssocID="{72130B2F-F969-4E16-BC62-D0453165E2CD}" presName="LevelOneTextNode" presStyleLbl="node0" presStyleIdx="0" presStyleCnt="1" custScaleY="114031">
        <dgm:presLayoutVars>
          <dgm:chPref val="3"/>
        </dgm:presLayoutVars>
      </dgm:prSet>
      <dgm:spPr/>
      <dgm:t>
        <a:bodyPr/>
        <a:lstStyle/>
        <a:p>
          <a:endParaRPr lang="ru-RU"/>
        </a:p>
      </dgm:t>
    </dgm:pt>
    <dgm:pt modelId="{27EEDB4B-591E-4115-82FF-E50452BFBF13}" type="pres">
      <dgm:prSet presAssocID="{72130B2F-F969-4E16-BC62-D0453165E2CD}" presName="level2hierChild" presStyleCnt="0"/>
      <dgm:spPr/>
    </dgm:pt>
    <dgm:pt modelId="{DB5EFBE8-F93B-464B-8223-5B6FBF67EA33}" type="pres">
      <dgm:prSet presAssocID="{F4344AD4-70D9-40DA-B10E-5733D769ECCF}" presName="conn2-1" presStyleLbl="parChTrans1D2" presStyleIdx="0" presStyleCnt="5"/>
      <dgm:spPr/>
      <dgm:t>
        <a:bodyPr/>
        <a:lstStyle/>
        <a:p>
          <a:endParaRPr lang="ru-RU"/>
        </a:p>
      </dgm:t>
    </dgm:pt>
    <dgm:pt modelId="{79C67C42-EBDE-4996-86D3-0324C45EC411}" type="pres">
      <dgm:prSet presAssocID="{F4344AD4-70D9-40DA-B10E-5733D769ECCF}" presName="connTx" presStyleLbl="parChTrans1D2" presStyleIdx="0" presStyleCnt="5"/>
      <dgm:spPr/>
      <dgm:t>
        <a:bodyPr/>
        <a:lstStyle/>
        <a:p>
          <a:endParaRPr lang="ru-RU"/>
        </a:p>
      </dgm:t>
    </dgm:pt>
    <dgm:pt modelId="{21A6E572-A90A-4B14-9B6C-D60B5CC621D1}" type="pres">
      <dgm:prSet presAssocID="{854EF7C1-7122-47B6-AB62-A9C513994F98}" presName="root2" presStyleCnt="0"/>
      <dgm:spPr/>
    </dgm:pt>
    <dgm:pt modelId="{227ACF32-F9F6-424A-84C0-CB72D7A18FD4}" type="pres">
      <dgm:prSet presAssocID="{854EF7C1-7122-47B6-AB62-A9C513994F98}" presName="LevelTwoTextNode" presStyleLbl="node2" presStyleIdx="0" presStyleCnt="5">
        <dgm:presLayoutVars>
          <dgm:chPref val="3"/>
        </dgm:presLayoutVars>
      </dgm:prSet>
      <dgm:spPr/>
      <dgm:t>
        <a:bodyPr/>
        <a:lstStyle/>
        <a:p>
          <a:endParaRPr lang="ru-RU"/>
        </a:p>
      </dgm:t>
    </dgm:pt>
    <dgm:pt modelId="{FEB77D8F-33C7-4088-9A7B-D646E6205D08}" type="pres">
      <dgm:prSet presAssocID="{854EF7C1-7122-47B6-AB62-A9C513994F98}" presName="level3hierChild" presStyleCnt="0"/>
      <dgm:spPr/>
    </dgm:pt>
    <dgm:pt modelId="{AA373EC5-7933-430C-8142-3D5704D6A84E}" type="pres">
      <dgm:prSet presAssocID="{67578CE2-4D95-4F35-9A84-7B34E9AC4490}" presName="conn2-1" presStyleLbl="parChTrans1D2" presStyleIdx="1" presStyleCnt="5"/>
      <dgm:spPr/>
      <dgm:t>
        <a:bodyPr/>
        <a:lstStyle/>
        <a:p>
          <a:endParaRPr lang="ru-RU"/>
        </a:p>
      </dgm:t>
    </dgm:pt>
    <dgm:pt modelId="{241062F4-1993-4145-873E-3BD321E13B06}" type="pres">
      <dgm:prSet presAssocID="{67578CE2-4D95-4F35-9A84-7B34E9AC4490}" presName="connTx" presStyleLbl="parChTrans1D2" presStyleIdx="1" presStyleCnt="5"/>
      <dgm:spPr/>
      <dgm:t>
        <a:bodyPr/>
        <a:lstStyle/>
        <a:p>
          <a:endParaRPr lang="ru-RU"/>
        </a:p>
      </dgm:t>
    </dgm:pt>
    <dgm:pt modelId="{E9ACE1E4-22DB-4374-9E1E-A80DE7D657F0}" type="pres">
      <dgm:prSet presAssocID="{984003D0-2755-49AB-9ED5-BD91F3070297}" presName="root2" presStyleCnt="0"/>
      <dgm:spPr/>
    </dgm:pt>
    <dgm:pt modelId="{83D28F2A-C2BF-43AB-937F-5949AB092463}" type="pres">
      <dgm:prSet presAssocID="{984003D0-2755-49AB-9ED5-BD91F3070297}" presName="LevelTwoTextNode" presStyleLbl="node2" presStyleIdx="1" presStyleCnt="5">
        <dgm:presLayoutVars>
          <dgm:chPref val="3"/>
        </dgm:presLayoutVars>
      </dgm:prSet>
      <dgm:spPr/>
      <dgm:t>
        <a:bodyPr/>
        <a:lstStyle/>
        <a:p>
          <a:endParaRPr lang="ru-RU"/>
        </a:p>
      </dgm:t>
    </dgm:pt>
    <dgm:pt modelId="{67EA260A-F9F2-456A-BA97-E8BB54EE5AAC}" type="pres">
      <dgm:prSet presAssocID="{984003D0-2755-49AB-9ED5-BD91F3070297}" presName="level3hierChild" presStyleCnt="0"/>
      <dgm:spPr/>
    </dgm:pt>
    <dgm:pt modelId="{44297F86-B6CF-4ACC-A5DB-E1E31FCADB1C}" type="pres">
      <dgm:prSet presAssocID="{41F241B0-F16B-4BAD-8193-8E91EE7C3748}" presName="conn2-1" presStyleLbl="parChTrans1D2" presStyleIdx="2" presStyleCnt="5"/>
      <dgm:spPr/>
      <dgm:t>
        <a:bodyPr/>
        <a:lstStyle/>
        <a:p>
          <a:endParaRPr lang="ru-RU"/>
        </a:p>
      </dgm:t>
    </dgm:pt>
    <dgm:pt modelId="{95CD521B-ACD0-4EFF-BC16-2E511989A64B}" type="pres">
      <dgm:prSet presAssocID="{41F241B0-F16B-4BAD-8193-8E91EE7C3748}" presName="connTx" presStyleLbl="parChTrans1D2" presStyleIdx="2" presStyleCnt="5"/>
      <dgm:spPr/>
      <dgm:t>
        <a:bodyPr/>
        <a:lstStyle/>
        <a:p>
          <a:endParaRPr lang="ru-RU"/>
        </a:p>
      </dgm:t>
    </dgm:pt>
    <dgm:pt modelId="{CEB58183-A06D-455D-89BC-31907D129280}" type="pres">
      <dgm:prSet presAssocID="{60B77DAD-5F13-4EB3-AACD-F7CCAC2D90BD}" presName="root2" presStyleCnt="0"/>
      <dgm:spPr/>
    </dgm:pt>
    <dgm:pt modelId="{12BFD87D-409F-45C1-987C-67EB1ECFDB27}" type="pres">
      <dgm:prSet presAssocID="{60B77DAD-5F13-4EB3-AACD-F7CCAC2D90BD}" presName="LevelTwoTextNode" presStyleLbl="node2" presStyleIdx="2" presStyleCnt="5">
        <dgm:presLayoutVars>
          <dgm:chPref val="3"/>
        </dgm:presLayoutVars>
      </dgm:prSet>
      <dgm:spPr/>
      <dgm:t>
        <a:bodyPr/>
        <a:lstStyle/>
        <a:p>
          <a:endParaRPr lang="ru-RU"/>
        </a:p>
      </dgm:t>
    </dgm:pt>
    <dgm:pt modelId="{09EABB82-3DFA-4564-85A4-20242E5BE4D4}" type="pres">
      <dgm:prSet presAssocID="{60B77DAD-5F13-4EB3-AACD-F7CCAC2D90BD}" presName="level3hierChild" presStyleCnt="0"/>
      <dgm:spPr/>
    </dgm:pt>
    <dgm:pt modelId="{AB5A9143-CC1A-41E1-8529-B60AA3B9F29C}" type="pres">
      <dgm:prSet presAssocID="{32BBF45A-B4A2-4134-8D7D-B3EFBFFAA439}" presName="conn2-1" presStyleLbl="parChTrans1D2" presStyleIdx="3" presStyleCnt="5"/>
      <dgm:spPr/>
      <dgm:t>
        <a:bodyPr/>
        <a:lstStyle/>
        <a:p>
          <a:endParaRPr lang="ru-RU"/>
        </a:p>
      </dgm:t>
    </dgm:pt>
    <dgm:pt modelId="{E63CA245-A1D8-4EF4-A601-592FF46CADA4}" type="pres">
      <dgm:prSet presAssocID="{32BBF45A-B4A2-4134-8D7D-B3EFBFFAA439}" presName="connTx" presStyleLbl="parChTrans1D2" presStyleIdx="3" presStyleCnt="5"/>
      <dgm:spPr/>
      <dgm:t>
        <a:bodyPr/>
        <a:lstStyle/>
        <a:p>
          <a:endParaRPr lang="ru-RU"/>
        </a:p>
      </dgm:t>
    </dgm:pt>
    <dgm:pt modelId="{DEDE760A-3E8A-444B-A45C-36B18A043BCC}" type="pres">
      <dgm:prSet presAssocID="{7574F0CC-6A45-4E14-95BC-218AEDF20290}" presName="root2" presStyleCnt="0"/>
      <dgm:spPr/>
    </dgm:pt>
    <dgm:pt modelId="{68529652-4012-4DC8-947D-D6000FA1D266}" type="pres">
      <dgm:prSet presAssocID="{7574F0CC-6A45-4E14-95BC-218AEDF20290}" presName="LevelTwoTextNode" presStyleLbl="node2" presStyleIdx="3" presStyleCnt="5">
        <dgm:presLayoutVars>
          <dgm:chPref val="3"/>
        </dgm:presLayoutVars>
      </dgm:prSet>
      <dgm:spPr/>
      <dgm:t>
        <a:bodyPr/>
        <a:lstStyle/>
        <a:p>
          <a:endParaRPr lang="ru-RU"/>
        </a:p>
      </dgm:t>
    </dgm:pt>
    <dgm:pt modelId="{5BD46AA1-9EFB-43DD-AF3E-EB88849B310F}" type="pres">
      <dgm:prSet presAssocID="{7574F0CC-6A45-4E14-95BC-218AEDF20290}" presName="level3hierChild" presStyleCnt="0"/>
      <dgm:spPr/>
    </dgm:pt>
    <dgm:pt modelId="{5BDA682A-4636-47DD-B524-4E51A1A39ADC}" type="pres">
      <dgm:prSet presAssocID="{692E5833-B46C-4333-817B-079A41D746A3}" presName="conn2-1" presStyleLbl="parChTrans1D2" presStyleIdx="4" presStyleCnt="5"/>
      <dgm:spPr/>
      <dgm:t>
        <a:bodyPr/>
        <a:lstStyle/>
        <a:p>
          <a:endParaRPr lang="ru-RU"/>
        </a:p>
      </dgm:t>
    </dgm:pt>
    <dgm:pt modelId="{91C1B4D4-7DD2-4036-BE59-C87C3FDAEBDB}" type="pres">
      <dgm:prSet presAssocID="{692E5833-B46C-4333-817B-079A41D746A3}" presName="connTx" presStyleLbl="parChTrans1D2" presStyleIdx="4" presStyleCnt="5"/>
      <dgm:spPr/>
      <dgm:t>
        <a:bodyPr/>
        <a:lstStyle/>
        <a:p>
          <a:endParaRPr lang="ru-RU"/>
        </a:p>
      </dgm:t>
    </dgm:pt>
    <dgm:pt modelId="{33FD7603-6754-4EED-A669-841BB0A118B7}" type="pres">
      <dgm:prSet presAssocID="{4DA88ECF-CD26-4B4E-A44D-B50A49593F1F}" presName="root2" presStyleCnt="0"/>
      <dgm:spPr/>
    </dgm:pt>
    <dgm:pt modelId="{2F5501FC-B670-4273-B362-0ACAB994E11A}" type="pres">
      <dgm:prSet presAssocID="{4DA88ECF-CD26-4B4E-A44D-B50A49593F1F}" presName="LevelTwoTextNode" presStyleLbl="node2" presStyleIdx="4" presStyleCnt="5">
        <dgm:presLayoutVars>
          <dgm:chPref val="3"/>
        </dgm:presLayoutVars>
      </dgm:prSet>
      <dgm:spPr/>
      <dgm:t>
        <a:bodyPr/>
        <a:lstStyle/>
        <a:p>
          <a:endParaRPr lang="ru-RU"/>
        </a:p>
      </dgm:t>
    </dgm:pt>
    <dgm:pt modelId="{82C395CF-D72B-4D18-88FD-729D5DFE1CB0}" type="pres">
      <dgm:prSet presAssocID="{4DA88ECF-CD26-4B4E-A44D-B50A49593F1F}" presName="level3hierChild" presStyleCnt="0"/>
      <dgm:spPr/>
    </dgm:pt>
  </dgm:ptLst>
  <dgm:cxnLst>
    <dgm:cxn modelId="{D8005FD6-8AF4-4713-8340-78D8751E2DF1}" type="presOf" srcId="{72130B2F-F969-4E16-BC62-D0453165E2CD}" destId="{87AD2A44-5A4F-4016-80C3-421388DE3AB5}" srcOrd="0" destOrd="0" presId="urn:microsoft.com/office/officeart/2008/layout/HorizontalMultiLevelHierarchy"/>
    <dgm:cxn modelId="{D7EEF4FF-B19D-4E88-B997-2F5CF083BF88}" type="presOf" srcId="{32BBF45A-B4A2-4134-8D7D-B3EFBFFAA439}" destId="{E63CA245-A1D8-4EF4-A601-592FF46CADA4}" srcOrd="1" destOrd="0" presId="urn:microsoft.com/office/officeart/2008/layout/HorizontalMultiLevelHierarchy"/>
    <dgm:cxn modelId="{03E760C4-CDCE-4437-A4DB-4CF7B8710C8B}" type="presOf" srcId="{67578CE2-4D95-4F35-9A84-7B34E9AC4490}" destId="{241062F4-1993-4145-873E-3BD321E13B06}" srcOrd="1" destOrd="0" presId="urn:microsoft.com/office/officeart/2008/layout/HorizontalMultiLevelHierarchy"/>
    <dgm:cxn modelId="{25D91974-3E0C-40DF-9E0E-906E6CBCD933}" type="presOf" srcId="{41F241B0-F16B-4BAD-8193-8E91EE7C3748}" destId="{95CD521B-ACD0-4EFF-BC16-2E511989A64B}" srcOrd="1" destOrd="0" presId="urn:microsoft.com/office/officeart/2008/layout/HorizontalMultiLevelHierarchy"/>
    <dgm:cxn modelId="{D1FE9E93-9EE6-4F32-830D-2ADA811E6638}" type="presOf" srcId="{692E5833-B46C-4333-817B-079A41D746A3}" destId="{91C1B4D4-7DD2-4036-BE59-C87C3FDAEBDB}" srcOrd="1" destOrd="0" presId="urn:microsoft.com/office/officeart/2008/layout/HorizontalMultiLevelHierarchy"/>
    <dgm:cxn modelId="{9699B33B-8E98-45BF-8000-BABDDE10FD91}" srcId="{72130B2F-F969-4E16-BC62-D0453165E2CD}" destId="{984003D0-2755-49AB-9ED5-BD91F3070297}" srcOrd="1" destOrd="0" parTransId="{67578CE2-4D95-4F35-9A84-7B34E9AC4490}" sibTransId="{00FB3760-1AFB-44EF-BF5F-9DF05D87B05B}"/>
    <dgm:cxn modelId="{2AC9C053-3172-4D66-950F-CD46A9DEF70A}" type="presOf" srcId="{A1B3437B-EF09-4339-8002-ED23B14D1572}" destId="{54173A37-F20A-4E36-BF91-661C62F8A252}" srcOrd="0" destOrd="0" presId="urn:microsoft.com/office/officeart/2008/layout/HorizontalMultiLevelHierarchy"/>
    <dgm:cxn modelId="{CEF071AD-E993-46D6-A398-4325BD3BEC8A}" type="presOf" srcId="{67578CE2-4D95-4F35-9A84-7B34E9AC4490}" destId="{AA373EC5-7933-430C-8142-3D5704D6A84E}" srcOrd="0" destOrd="0" presId="urn:microsoft.com/office/officeart/2008/layout/HorizontalMultiLevelHierarchy"/>
    <dgm:cxn modelId="{5F78064A-1433-4665-ADB3-2E6AAAFE2234}" srcId="{A1B3437B-EF09-4339-8002-ED23B14D1572}" destId="{72130B2F-F969-4E16-BC62-D0453165E2CD}" srcOrd="0" destOrd="0" parTransId="{C5CC4BFB-1FE3-492C-93FE-204107D5A845}" sibTransId="{AF87F4D9-8C19-42DE-B3E5-1B3A11AD73C3}"/>
    <dgm:cxn modelId="{FE4D5205-48ED-443D-8CB5-51BFC6CF0EB8}" type="presOf" srcId="{984003D0-2755-49AB-9ED5-BD91F3070297}" destId="{83D28F2A-C2BF-43AB-937F-5949AB092463}" srcOrd="0" destOrd="0" presId="urn:microsoft.com/office/officeart/2008/layout/HorizontalMultiLevelHierarchy"/>
    <dgm:cxn modelId="{92D64BC3-9C99-4CDF-8A35-CE62A08D54D3}" type="presOf" srcId="{692E5833-B46C-4333-817B-079A41D746A3}" destId="{5BDA682A-4636-47DD-B524-4E51A1A39ADC}" srcOrd="0" destOrd="0" presId="urn:microsoft.com/office/officeart/2008/layout/HorizontalMultiLevelHierarchy"/>
    <dgm:cxn modelId="{A6CB4FF6-D786-471A-8E4C-EA06AAA00369}" srcId="{72130B2F-F969-4E16-BC62-D0453165E2CD}" destId="{60B77DAD-5F13-4EB3-AACD-F7CCAC2D90BD}" srcOrd="2" destOrd="0" parTransId="{41F241B0-F16B-4BAD-8193-8E91EE7C3748}" sibTransId="{E061F4C4-43B5-4AE4-AA5E-0CCAAC69E2C7}"/>
    <dgm:cxn modelId="{BC362679-97B7-441E-BBF4-849E8B9F2058}" type="presOf" srcId="{41F241B0-F16B-4BAD-8193-8E91EE7C3748}" destId="{44297F86-B6CF-4ACC-A5DB-E1E31FCADB1C}" srcOrd="0" destOrd="0" presId="urn:microsoft.com/office/officeart/2008/layout/HorizontalMultiLevelHierarchy"/>
    <dgm:cxn modelId="{9E103086-0977-481A-87EE-240AD261BC1C}" type="presOf" srcId="{854EF7C1-7122-47B6-AB62-A9C513994F98}" destId="{227ACF32-F9F6-424A-84C0-CB72D7A18FD4}" srcOrd="0" destOrd="0" presId="urn:microsoft.com/office/officeart/2008/layout/HorizontalMultiLevelHierarchy"/>
    <dgm:cxn modelId="{44551B58-6FCF-440C-A1DB-6E39B1CE0502}" srcId="{72130B2F-F969-4E16-BC62-D0453165E2CD}" destId="{4DA88ECF-CD26-4B4E-A44D-B50A49593F1F}" srcOrd="4" destOrd="0" parTransId="{692E5833-B46C-4333-817B-079A41D746A3}" sibTransId="{91E8D116-2C89-4AB6-838F-97A23427CB58}"/>
    <dgm:cxn modelId="{B4B0D179-7CF4-4452-B5A5-79AA5AC48B1E}" srcId="{72130B2F-F969-4E16-BC62-D0453165E2CD}" destId="{7574F0CC-6A45-4E14-95BC-218AEDF20290}" srcOrd="3" destOrd="0" parTransId="{32BBF45A-B4A2-4134-8D7D-B3EFBFFAA439}" sibTransId="{326C0CC6-101B-4D5C-AA3D-3F3E3FDB35FF}"/>
    <dgm:cxn modelId="{C96F3F35-0008-4C8E-9E67-5086E8CA9B8C}" type="presOf" srcId="{F4344AD4-70D9-40DA-B10E-5733D769ECCF}" destId="{DB5EFBE8-F93B-464B-8223-5B6FBF67EA33}" srcOrd="0" destOrd="0" presId="urn:microsoft.com/office/officeart/2008/layout/HorizontalMultiLevelHierarchy"/>
    <dgm:cxn modelId="{6A52F253-CDA3-41FD-9D46-F30B49335A75}" type="presOf" srcId="{32BBF45A-B4A2-4134-8D7D-B3EFBFFAA439}" destId="{AB5A9143-CC1A-41E1-8529-B60AA3B9F29C}" srcOrd="0" destOrd="0" presId="urn:microsoft.com/office/officeart/2008/layout/HorizontalMultiLevelHierarchy"/>
    <dgm:cxn modelId="{4620EF28-6005-465A-9D42-2DF7D7D3483D}" type="presOf" srcId="{F4344AD4-70D9-40DA-B10E-5733D769ECCF}" destId="{79C67C42-EBDE-4996-86D3-0324C45EC411}" srcOrd="1" destOrd="0" presId="urn:microsoft.com/office/officeart/2008/layout/HorizontalMultiLevelHierarchy"/>
    <dgm:cxn modelId="{0D0B2E45-AE52-4D95-9934-62E05EAD6602}" type="presOf" srcId="{7574F0CC-6A45-4E14-95BC-218AEDF20290}" destId="{68529652-4012-4DC8-947D-D6000FA1D266}" srcOrd="0" destOrd="0" presId="urn:microsoft.com/office/officeart/2008/layout/HorizontalMultiLevelHierarchy"/>
    <dgm:cxn modelId="{FCAD6EDF-B6CF-4B0D-AAF9-76D33B201514}" type="presOf" srcId="{60B77DAD-5F13-4EB3-AACD-F7CCAC2D90BD}" destId="{12BFD87D-409F-45C1-987C-67EB1ECFDB27}" srcOrd="0" destOrd="0" presId="urn:microsoft.com/office/officeart/2008/layout/HorizontalMultiLevelHierarchy"/>
    <dgm:cxn modelId="{57E8BB82-ADBB-4641-989F-781AB14971E8}" srcId="{72130B2F-F969-4E16-BC62-D0453165E2CD}" destId="{854EF7C1-7122-47B6-AB62-A9C513994F98}" srcOrd="0" destOrd="0" parTransId="{F4344AD4-70D9-40DA-B10E-5733D769ECCF}" sibTransId="{FC6184A6-F54D-40B3-8E7F-A1F07DF87573}"/>
    <dgm:cxn modelId="{A386C3D9-C2B0-4ED5-A9CC-9DD67495491B}" type="presOf" srcId="{4DA88ECF-CD26-4B4E-A44D-B50A49593F1F}" destId="{2F5501FC-B670-4273-B362-0ACAB994E11A}" srcOrd="0" destOrd="0" presId="urn:microsoft.com/office/officeart/2008/layout/HorizontalMultiLevelHierarchy"/>
    <dgm:cxn modelId="{67D9DEC0-B962-4A8E-9052-01CE5B03B032}" type="presParOf" srcId="{54173A37-F20A-4E36-BF91-661C62F8A252}" destId="{7EFA6B8E-99BA-410F-87D4-FEFDEC234032}" srcOrd="0" destOrd="0" presId="urn:microsoft.com/office/officeart/2008/layout/HorizontalMultiLevelHierarchy"/>
    <dgm:cxn modelId="{307B9714-73CC-4FDE-84F6-7CA2DCB909FA}" type="presParOf" srcId="{7EFA6B8E-99BA-410F-87D4-FEFDEC234032}" destId="{87AD2A44-5A4F-4016-80C3-421388DE3AB5}" srcOrd="0" destOrd="0" presId="urn:microsoft.com/office/officeart/2008/layout/HorizontalMultiLevelHierarchy"/>
    <dgm:cxn modelId="{F1FC43B4-6DB7-4C1B-B213-FF36C05B2947}" type="presParOf" srcId="{7EFA6B8E-99BA-410F-87D4-FEFDEC234032}" destId="{27EEDB4B-591E-4115-82FF-E50452BFBF13}" srcOrd="1" destOrd="0" presId="urn:microsoft.com/office/officeart/2008/layout/HorizontalMultiLevelHierarchy"/>
    <dgm:cxn modelId="{66DC9E4E-3FCB-4D7E-A140-A5A6D09E0B75}" type="presParOf" srcId="{27EEDB4B-591E-4115-82FF-E50452BFBF13}" destId="{DB5EFBE8-F93B-464B-8223-5B6FBF67EA33}" srcOrd="0" destOrd="0" presId="urn:microsoft.com/office/officeart/2008/layout/HorizontalMultiLevelHierarchy"/>
    <dgm:cxn modelId="{7AB57BD5-901B-4479-8757-47FAE2C78444}" type="presParOf" srcId="{DB5EFBE8-F93B-464B-8223-5B6FBF67EA33}" destId="{79C67C42-EBDE-4996-86D3-0324C45EC411}" srcOrd="0" destOrd="0" presId="urn:microsoft.com/office/officeart/2008/layout/HorizontalMultiLevelHierarchy"/>
    <dgm:cxn modelId="{147C9A52-FA14-4CDB-99BC-438B286DE1B8}" type="presParOf" srcId="{27EEDB4B-591E-4115-82FF-E50452BFBF13}" destId="{21A6E572-A90A-4B14-9B6C-D60B5CC621D1}" srcOrd="1" destOrd="0" presId="urn:microsoft.com/office/officeart/2008/layout/HorizontalMultiLevelHierarchy"/>
    <dgm:cxn modelId="{C7CD5CEC-C119-422F-BE02-9600DA0CCD7D}" type="presParOf" srcId="{21A6E572-A90A-4B14-9B6C-D60B5CC621D1}" destId="{227ACF32-F9F6-424A-84C0-CB72D7A18FD4}" srcOrd="0" destOrd="0" presId="urn:microsoft.com/office/officeart/2008/layout/HorizontalMultiLevelHierarchy"/>
    <dgm:cxn modelId="{EEEDD8B7-DC3B-4A03-AD95-79D56A34ECE7}" type="presParOf" srcId="{21A6E572-A90A-4B14-9B6C-D60B5CC621D1}" destId="{FEB77D8F-33C7-4088-9A7B-D646E6205D08}" srcOrd="1" destOrd="0" presId="urn:microsoft.com/office/officeart/2008/layout/HorizontalMultiLevelHierarchy"/>
    <dgm:cxn modelId="{7778CE0C-5F4D-4D18-B9D9-83A488002174}" type="presParOf" srcId="{27EEDB4B-591E-4115-82FF-E50452BFBF13}" destId="{AA373EC5-7933-430C-8142-3D5704D6A84E}" srcOrd="2" destOrd="0" presId="urn:microsoft.com/office/officeart/2008/layout/HorizontalMultiLevelHierarchy"/>
    <dgm:cxn modelId="{5684BCD9-78CA-4CCC-AF1C-D8D839F3C268}" type="presParOf" srcId="{AA373EC5-7933-430C-8142-3D5704D6A84E}" destId="{241062F4-1993-4145-873E-3BD321E13B06}" srcOrd="0" destOrd="0" presId="urn:microsoft.com/office/officeart/2008/layout/HorizontalMultiLevelHierarchy"/>
    <dgm:cxn modelId="{6B366A35-2500-4AB4-8FE8-203F7D59AE82}" type="presParOf" srcId="{27EEDB4B-591E-4115-82FF-E50452BFBF13}" destId="{E9ACE1E4-22DB-4374-9E1E-A80DE7D657F0}" srcOrd="3" destOrd="0" presId="urn:microsoft.com/office/officeart/2008/layout/HorizontalMultiLevelHierarchy"/>
    <dgm:cxn modelId="{92ED0580-4A45-45E2-8B22-8B5B02FAE067}" type="presParOf" srcId="{E9ACE1E4-22DB-4374-9E1E-A80DE7D657F0}" destId="{83D28F2A-C2BF-43AB-937F-5949AB092463}" srcOrd="0" destOrd="0" presId="urn:microsoft.com/office/officeart/2008/layout/HorizontalMultiLevelHierarchy"/>
    <dgm:cxn modelId="{6013BAA2-6848-48DE-9BB4-B17A7B2102B9}" type="presParOf" srcId="{E9ACE1E4-22DB-4374-9E1E-A80DE7D657F0}" destId="{67EA260A-F9F2-456A-BA97-E8BB54EE5AAC}" srcOrd="1" destOrd="0" presId="urn:microsoft.com/office/officeart/2008/layout/HorizontalMultiLevelHierarchy"/>
    <dgm:cxn modelId="{27314964-E294-47EA-8337-9E90275DDCA8}" type="presParOf" srcId="{27EEDB4B-591E-4115-82FF-E50452BFBF13}" destId="{44297F86-B6CF-4ACC-A5DB-E1E31FCADB1C}" srcOrd="4" destOrd="0" presId="urn:microsoft.com/office/officeart/2008/layout/HorizontalMultiLevelHierarchy"/>
    <dgm:cxn modelId="{410CF526-5D75-4609-B84A-E8D77C2D5957}" type="presParOf" srcId="{44297F86-B6CF-4ACC-A5DB-E1E31FCADB1C}" destId="{95CD521B-ACD0-4EFF-BC16-2E511989A64B}" srcOrd="0" destOrd="0" presId="urn:microsoft.com/office/officeart/2008/layout/HorizontalMultiLevelHierarchy"/>
    <dgm:cxn modelId="{F748AAE5-0E22-46B6-8644-32E11432321C}" type="presParOf" srcId="{27EEDB4B-591E-4115-82FF-E50452BFBF13}" destId="{CEB58183-A06D-455D-89BC-31907D129280}" srcOrd="5" destOrd="0" presId="urn:microsoft.com/office/officeart/2008/layout/HorizontalMultiLevelHierarchy"/>
    <dgm:cxn modelId="{BA8301F7-E784-4CF6-9CAF-97C46A94DC91}" type="presParOf" srcId="{CEB58183-A06D-455D-89BC-31907D129280}" destId="{12BFD87D-409F-45C1-987C-67EB1ECFDB27}" srcOrd="0" destOrd="0" presId="urn:microsoft.com/office/officeart/2008/layout/HorizontalMultiLevelHierarchy"/>
    <dgm:cxn modelId="{5326994A-D48F-4DA9-B450-90655E35112D}" type="presParOf" srcId="{CEB58183-A06D-455D-89BC-31907D129280}" destId="{09EABB82-3DFA-4564-85A4-20242E5BE4D4}" srcOrd="1" destOrd="0" presId="urn:microsoft.com/office/officeart/2008/layout/HorizontalMultiLevelHierarchy"/>
    <dgm:cxn modelId="{A86A44AA-E562-4363-AC77-62FACFCC6466}" type="presParOf" srcId="{27EEDB4B-591E-4115-82FF-E50452BFBF13}" destId="{AB5A9143-CC1A-41E1-8529-B60AA3B9F29C}" srcOrd="6" destOrd="0" presId="urn:microsoft.com/office/officeart/2008/layout/HorizontalMultiLevelHierarchy"/>
    <dgm:cxn modelId="{73BD623E-934C-47DE-AE8F-7A2CAF3AE0A1}" type="presParOf" srcId="{AB5A9143-CC1A-41E1-8529-B60AA3B9F29C}" destId="{E63CA245-A1D8-4EF4-A601-592FF46CADA4}" srcOrd="0" destOrd="0" presId="urn:microsoft.com/office/officeart/2008/layout/HorizontalMultiLevelHierarchy"/>
    <dgm:cxn modelId="{8B1C1328-3A6D-43B1-9512-B60A68F88102}" type="presParOf" srcId="{27EEDB4B-591E-4115-82FF-E50452BFBF13}" destId="{DEDE760A-3E8A-444B-A45C-36B18A043BCC}" srcOrd="7" destOrd="0" presId="urn:microsoft.com/office/officeart/2008/layout/HorizontalMultiLevelHierarchy"/>
    <dgm:cxn modelId="{672D3B4E-9747-443F-ACB0-4B06E868B8E1}" type="presParOf" srcId="{DEDE760A-3E8A-444B-A45C-36B18A043BCC}" destId="{68529652-4012-4DC8-947D-D6000FA1D266}" srcOrd="0" destOrd="0" presId="urn:microsoft.com/office/officeart/2008/layout/HorizontalMultiLevelHierarchy"/>
    <dgm:cxn modelId="{2CC4EE68-D3C3-4630-B2FC-CE30BCF1B51D}" type="presParOf" srcId="{DEDE760A-3E8A-444B-A45C-36B18A043BCC}" destId="{5BD46AA1-9EFB-43DD-AF3E-EB88849B310F}" srcOrd="1" destOrd="0" presId="urn:microsoft.com/office/officeart/2008/layout/HorizontalMultiLevelHierarchy"/>
    <dgm:cxn modelId="{295FE7BD-BFC6-4CD1-B5B5-1C9001BD940E}" type="presParOf" srcId="{27EEDB4B-591E-4115-82FF-E50452BFBF13}" destId="{5BDA682A-4636-47DD-B524-4E51A1A39ADC}" srcOrd="8" destOrd="0" presId="urn:microsoft.com/office/officeart/2008/layout/HorizontalMultiLevelHierarchy"/>
    <dgm:cxn modelId="{52E8E958-A4A1-41C9-9750-7FFB68DE5218}" type="presParOf" srcId="{5BDA682A-4636-47DD-B524-4E51A1A39ADC}" destId="{91C1B4D4-7DD2-4036-BE59-C87C3FDAEBDB}" srcOrd="0" destOrd="0" presId="urn:microsoft.com/office/officeart/2008/layout/HorizontalMultiLevelHierarchy"/>
    <dgm:cxn modelId="{5A818318-547D-4FA2-9069-4198536CBE85}" type="presParOf" srcId="{27EEDB4B-591E-4115-82FF-E50452BFBF13}" destId="{33FD7603-6754-4EED-A669-841BB0A118B7}" srcOrd="9" destOrd="0" presId="urn:microsoft.com/office/officeart/2008/layout/HorizontalMultiLevelHierarchy"/>
    <dgm:cxn modelId="{DF51BE94-DBF2-41CB-83D4-E69C454BC917}" type="presParOf" srcId="{33FD7603-6754-4EED-A669-841BB0A118B7}" destId="{2F5501FC-B670-4273-B362-0ACAB994E11A}" srcOrd="0" destOrd="0" presId="urn:microsoft.com/office/officeart/2008/layout/HorizontalMultiLevelHierarchy"/>
    <dgm:cxn modelId="{BCFFAE83-ED7C-40FF-8923-0219EDD1E17B}" type="presParOf" srcId="{33FD7603-6754-4EED-A669-841BB0A118B7}" destId="{82C395CF-D72B-4D18-88FD-729D5DFE1CB0}" srcOrd="1" destOrd="0" presId="urn:microsoft.com/office/officeart/2008/layout/HorizontalMultiLevelHierarchy"/>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1DB1BEF-4EE1-404E-B87A-9B7A148A0EC9}" type="doc">
      <dgm:prSet loTypeId="urn:microsoft.com/office/officeart/2008/layout/VerticalCurvedList" loCatId="list" qsTypeId="urn:microsoft.com/office/officeart/2005/8/quickstyle/simple5" qsCatId="simple" csTypeId="urn:microsoft.com/office/officeart/2005/8/colors/accent1_2" csCatId="accent1"/>
      <dgm:spPr/>
      <dgm:t>
        <a:bodyPr/>
        <a:lstStyle/>
        <a:p>
          <a:endParaRPr lang="ru-RU"/>
        </a:p>
      </dgm:t>
    </dgm:pt>
    <dgm:pt modelId="{03C8574C-CF94-4688-B5B4-67E24093AAEE}">
      <dgm:prSet/>
      <dgm:spPr/>
      <dgm:t>
        <a:bodyPr/>
        <a:lstStyle/>
        <a:p>
          <a:pPr rtl="0"/>
          <a:r>
            <a:rPr lang="ru-RU" dirty="0" smtClean="0">
              <a:effectLst>
                <a:outerShdw blurRad="38100" dist="38100" dir="2700000" algn="tl">
                  <a:srgbClr val="000000">
                    <a:alpha val="43137"/>
                  </a:srgbClr>
                </a:outerShdw>
              </a:effectLst>
            </a:rPr>
            <a:t>Компьютеры используются в обучении языку не так давно, но уже можно говорить об истории компьютерной лингводидактики. </a:t>
          </a:r>
          <a:endParaRPr lang="ru-RU" dirty="0">
            <a:effectLst>
              <a:outerShdw blurRad="38100" dist="38100" dir="2700000" algn="tl">
                <a:srgbClr val="000000">
                  <a:alpha val="43137"/>
                </a:srgbClr>
              </a:outerShdw>
            </a:effectLst>
          </a:endParaRPr>
        </a:p>
      </dgm:t>
    </dgm:pt>
    <dgm:pt modelId="{11203019-25D3-4B04-8281-E4BED31B309F}" type="parTrans" cxnId="{232A56CB-9D23-4E6E-A9A1-2A3805A89C41}">
      <dgm:prSet/>
      <dgm:spPr/>
      <dgm:t>
        <a:bodyPr/>
        <a:lstStyle/>
        <a:p>
          <a:endParaRPr lang="ru-RU"/>
        </a:p>
      </dgm:t>
    </dgm:pt>
    <dgm:pt modelId="{BDBFE6B0-59F1-4C21-97A6-3EDD58E79225}" type="sibTrans" cxnId="{232A56CB-9D23-4E6E-A9A1-2A3805A89C41}">
      <dgm:prSet/>
      <dgm:spPr/>
      <dgm:t>
        <a:bodyPr/>
        <a:lstStyle/>
        <a:p>
          <a:endParaRPr lang="ru-RU"/>
        </a:p>
      </dgm:t>
    </dgm:pt>
    <dgm:pt modelId="{174F1592-BA78-4328-BED0-B62BBF49F95E}">
      <dgm:prSet/>
      <dgm:spPr/>
      <dgm:t>
        <a:bodyPr/>
        <a:lstStyle/>
        <a:p>
          <a:pPr rtl="0"/>
          <a:r>
            <a:rPr lang="ru-RU" dirty="0" smtClean="0">
              <a:effectLst>
                <a:outerShdw blurRad="38100" dist="38100" dir="2700000" algn="tl">
                  <a:srgbClr val="000000">
                    <a:alpha val="43137"/>
                  </a:srgbClr>
                </a:outerShdw>
              </a:effectLst>
            </a:rPr>
            <a:t>Начало развития этой области методики не определяется точными датами: отсчет ведется от конца 50-х годов, середины 60-х, начала 70-х; предлагаемые исследователями периодизации включают разное число этапов.</a:t>
          </a:r>
          <a:endParaRPr lang="ru-RU" dirty="0">
            <a:effectLst>
              <a:outerShdw blurRad="38100" dist="38100" dir="2700000" algn="tl">
                <a:srgbClr val="000000">
                  <a:alpha val="43137"/>
                </a:srgbClr>
              </a:outerShdw>
            </a:effectLst>
          </a:endParaRPr>
        </a:p>
      </dgm:t>
    </dgm:pt>
    <dgm:pt modelId="{373FBD4B-B98A-40FE-B137-6F3DE9065ACC}" type="parTrans" cxnId="{49EAE60A-26AD-440C-A893-20F6A7840457}">
      <dgm:prSet/>
      <dgm:spPr/>
      <dgm:t>
        <a:bodyPr/>
        <a:lstStyle/>
        <a:p>
          <a:endParaRPr lang="ru-RU"/>
        </a:p>
      </dgm:t>
    </dgm:pt>
    <dgm:pt modelId="{AB2E1A1D-CDEE-47AB-9025-DE287D6A7924}" type="sibTrans" cxnId="{49EAE60A-26AD-440C-A893-20F6A7840457}">
      <dgm:prSet/>
      <dgm:spPr/>
      <dgm:t>
        <a:bodyPr/>
        <a:lstStyle/>
        <a:p>
          <a:endParaRPr lang="ru-RU"/>
        </a:p>
      </dgm:t>
    </dgm:pt>
    <dgm:pt modelId="{D3DDE4CA-E7A2-449F-9299-23808CAD563F}">
      <dgm:prSet/>
      <dgm:spPr/>
      <dgm:t>
        <a:bodyPr/>
        <a:lstStyle/>
        <a:p>
          <a:pPr rtl="0"/>
          <a:r>
            <a:rPr lang="ru-RU" dirty="0" smtClean="0">
              <a:effectLst>
                <a:outerShdw blurRad="38100" dist="38100" dir="2700000" algn="tl">
                  <a:srgbClr val="000000">
                    <a:alpha val="43137"/>
                  </a:srgbClr>
                </a:outerShdw>
              </a:effectLst>
            </a:rPr>
            <a:t>Например, </a:t>
          </a:r>
          <a:r>
            <a:rPr lang="ru-RU" dirty="0" err="1" smtClean="0">
              <a:effectLst>
                <a:outerShdw blurRad="38100" dist="38100" dir="2700000" algn="tl">
                  <a:srgbClr val="000000">
                    <a:alpha val="43137"/>
                  </a:srgbClr>
                </a:outerShdw>
              </a:effectLst>
            </a:rPr>
            <a:t>М.Warschauer</a:t>
          </a:r>
          <a:r>
            <a:rPr lang="ru-RU" dirty="0" smtClean="0">
              <a:effectLst>
                <a:outerShdw blurRad="38100" dist="38100" dir="2700000" algn="tl">
                  <a:srgbClr val="000000">
                    <a:alpha val="43137"/>
                  </a:srgbClr>
                </a:outerShdw>
              </a:effectLst>
            </a:rPr>
            <a:t> (1996) называет три основных периода:</a:t>
          </a:r>
          <a:endParaRPr lang="ru-RU" dirty="0">
            <a:effectLst>
              <a:outerShdw blurRad="38100" dist="38100" dir="2700000" algn="tl">
                <a:srgbClr val="000000">
                  <a:alpha val="43137"/>
                </a:srgbClr>
              </a:outerShdw>
            </a:effectLst>
          </a:endParaRPr>
        </a:p>
      </dgm:t>
    </dgm:pt>
    <dgm:pt modelId="{EEFBC020-A8F0-4668-B96F-1B680975252D}" type="parTrans" cxnId="{A808A934-098B-44A6-9B43-BB8026EB9E9C}">
      <dgm:prSet/>
      <dgm:spPr/>
      <dgm:t>
        <a:bodyPr/>
        <a:lstStyle/>
        <a:p>
          <a:endParaRPr lang="ru-RU"/>
        </a:p>
      </dgm:t>
    </dgm:pt>
    <dgm:pt modelId="{F2656874-A416-4639-8611-D590E3B9DACB}" type="sibTrans" cxnId="{A808A934-098B-44A6-9B43-BB8026EB9E9C}">
      <dgm:prSet/>
      <dgm:spPr/>
      <dgm:t>
        <a:bodyPr/>
        <a:lstStyle/>
        <a:p>
          <a:endParaRPr lang="ru-RU"/>
        </a:p>
      </dgm:t>
    </dgm:pt>
    <dgm:pt modelId="{9D715696-3162-4E3D-A782-7B5E0058AF99}">
      <dgm:prSet/>
      <dgm:spPr/>
      <dgm:t>
        <a:bodyPr/>
        <a:lstStyle/>
        <a:p>
          <a:pPr rtl="0"/>
          <a:r>
            <a:rPr lang="ru-RU" dirty="0" err="1" smtClean="0">
              <a:effectLst>
                <a:outerShdw blurRad="38100" dist="38100" dir="2700000" algn="tl">
                  <a:srgbClr val="000000">
                    <a:alpha val="43137"/>
                  </a:srgbClr>
                </a:outerShdw>
              </a:effectLst>
            </a:rPr>
            <a:t>бихевиористский</a:t>
          </a:r>
          <a:r>
            <a:rPr lang="ru-RU" dirty="0" smtClean="0">
              <a:effectLst>
                <a:outerShdw blurRad="38100" dist="38100" dir="2700000" algn="tl">
                  <a:srgbClr val="000000">
                    <a:alpha val="43137"/>
                  </a:srgbClr>
                </a:outerShdw>
              </a:effectLst>
            </a:rPr>
            <a:t> (50-70-е гг.), использовавший </a:t>
          </a:r>
          <a:r>
            <a:rPr lang="ru-RU" dirty="0" err="1" smtClean="0">
              <a:effectLst>
                <a:outerShdw blurRad="38100" dist="38100" dir="2700000" algn="tl">
                  <a:srgbClr val="000000">
                    <a:alpha val="43137"/>
                  </a:srgbClr>
                </a:outerShdw>
              </a:effectLst>
            </a:rPr>
            <a:t>тренировочно-контро-лирующие</a:t>
          </a:r>
          <a:r>
            <a:rPr lang="ru-RU" dirty="0" smtClean="0">
              <a:effectLst>
                <a:outerShdw blurRad="38100" dist="38100" dir="2700000" algn="tl">
                  <a:srgbClr val="000000">
                    <a:alpha val="43137"/>
                  </a:srgbClr>
                </a:outerShdw>
              </a:effectLst>
            </a:rPr>
            <a:t> программы;</a:t>
          </a:r>
          <a:endParaRPr lang="ru-RU" dirty="0">
            <a:effectLst>
              <a:outerShdw blurRad="38100" dist="38100" dir="2700000" algn="tl">
                <a:srgbClr val="000000">
                  <a:alpha val="43137"/>
                </a:srgbClr>
              </a:outerShdw>
            </a:effectLst>
          </a:endParaRPr>
        </a:p>
      </dgm:t>
    </dgm:pt>
    <dgm:pt modelId="{EABDD922-F0A5-4207-B764-70EF59A4B0C0}" type="parTrans" cxnId="{0DFD59D3-9734-4CFE-88AC-96A591AF1600}">
      <dgm:prSet/>
      <dgm:spPr/>
      <dgm:t>
        <a:bodyPr/>
        <a:lstStyle/>
        <a:p>
          <a:endParaRPr lang="ru-RU"/>
        </a:p>
      </dgm:t>
    </dgm:pt>
    <dgm:pt modelId="{AF03460A-D56A-4A6A-B709-7C77C0CED24E}" type="sibTrans" cxnId="{0DFD59D3-9734-4CFE-88AC-96A591AF1600}">
      <dgm:prSet/>
      <dgm:spPr/>
      <dgm:t>
        <a:bodyPr/>
        <a:lstStyle/>
        <a:p>
          <a:endParaRPr lang="ru-RU"/>
        </a:p>
      </dgm:t>
    </dgm:pt>
    <dgm:pt modelId="{3134BDAE-3A73-4EA5-B5D5-882487135076}">
      <dgm:prSet/>
      <dgm:spPr/>
      <dgm:t>
        <a:bodyPr/>
        <a:lstStyle/>
        <a:p>
          <a:pPr rtl="0"/>
          <a:r>
            <a:rPr lang="ru-RU" dirty="0" smtClean="0">
              <a:effectLst>
                <a:outerShdw blurRad="38100" dist="38100" dir="2700000" algn="tl">
                  <a:srgbClr val="000000">
                    <a:alpha val="43137"/>
                  </a:srgbClr>
                </a:outerShdw>
              </a:effectLst>
            </a:rPr>
            <a:t>коммуникативный (70-80-е гг.), ориентированный преимущественно на учебные игровые и прикладные программы;</a:t>
          </a:r>
          <a:endParaRPr lang="ru-RU" dirty="0">
            <a:effectLst>
              <a:outerShdw blurRad="38100" dist="38100" dir="2700000" algn="tl">
                <a:srgbClr val="000000">
                  <a:alpha val="43137"/>
                </a:srgbClr>
              </a:outerShdw>
            </a:effectLst>
          </a:endParaRPr>
        </a:p>
      </dgm:t>
    </dgm:pt>
    <dgm:pt modelId="{315AE69B-C697-4B82-8D7C-11B0CFCF6811}" type="parTrans" cxnId="{E29608CF-C83E-4B1D-88F1-DC4E01326CAD}">
      <dgm:prSet/>
      <dgm:spPr/>
      <dgm:t>
        <a:bodyPr/>
        <a:lstStyle/>
        <a:p>
          <a:endParaRPr lang="ru-RU"/>
        </a:p>
      </dgm:t>
    </dgm:pt>
    <dgm:pt modelId="{F4A14CAF-9A44-4233-A365-CDEF297C7633}" type="sibTrans" cxnId="{E29608CF-C83E-4B1D-88F1-DC4E01326CAD}">
      <dgm:prSet/>
      <dgm:spPr/>
      <dgm:t>
        <a:bodyPr/>
        <a:lstStyle/>
        <a:p>
          <a:endParaRPr lang="ru-RU"/>
        </a:p>
      </dgm:t>
    </dgm:pt>
    <dgm:pt modelId="{8D90E274-D5D7-4761-96C3-5BDB1624311F}">
      <dgm:prSet/>
      <dgm:spPr/>
      <dgm:t>
        <a:bodyPr/>
        <a:lstStyle/>
        <a:p>
          <a:pPr rtl="0"/>
          <a:r>
            <a:rPr lang="ru-RU" dirty="0" smtClean="0">
              <a:effectLst>
                <a:outerShdw blurRad="38100" dist="38100" dir="2700000" algn="tl">
                  <a:srgbClr val="000000">
                    <a:alpha val="43137"/>
                  </a:srgbClr>
                </a:outerShdw>
              </a:effectLst>
            </a:rPr>
            <a:t>интегрирующий (с конца 80-х гг. до настоящего времени), основанный на использовании средств гипермедиа и коммуникации с применением компьютеров.</a:t>
          </a:r>
          <a:endParaRPr lang="ru-RU" dirty="0">
            <a:effectLst>
              <a:outerShdw blurRad="38100" dist="38100" dir="2700000" algn="tl">
                <a:srgbClr val="000000">
                  <a:alpha val="43137"/>
                </a:srgbClr>
              </a:outerShdw>
            </a:effectLst>
          </a:endParaRPr>
        </a:p>
      </dgm:t>
    </dgm:pt>
    <dgm:pt modelId="{7C0F5E03-0C36-4213-BB14-FE843F967008}" type="parTrans" cxnId="{8463F7AF-0CE7-4661-975F-CFF85791B7CE}">
      <dgm:prSet/>
      <dgm:spPr/>
      <dgm:t>
        <a:bodyPr/>
        <a:lstStyle/>
        <a:p>
          <a:endParaRPr lang="ru-RU"/>
        </a:p>
      </dgm:t>
    </dgm:pt>
    <dgm:pt modelId="{2CAF7270-2F73-4339-A946-AAEBE41722EC}" type="sibTrans" cxnId="{8463F7AF-0CE7-4661-975F-CFF85791B7CE}">
      <dgm:prSet/>
      <dgm:spPr/>
      <dgm:t>
        <a:bodyPr/>
        <a:lstStyle/>
        <a:p>
          <a:endParaRPr lang="ru-RU"/>
        </a:p>
      </dgm:t>
    </dgm:pt>
    <dgm:pt modelId="{895DFC51-8BCE-488F-B6A7-DE63489DBBEA}" type="pres">
      <dgm:prSet presAssocID="{31DB1BEF-4EE1-404E-B87A-9B7A148A0EC9}" presName="Name0" presStyleCnt="0">
        <dgm:presLayoutVars>
          <dgm:chMax val="7"/>
          <dgm:chPref val="7"/>
          <dgm:dir/>
        </dgm:presLayoutVars>
      </dgm:prSet>
      <dgm:spPr/>
      <dgm:t>
        <a:bodyPr/>
        <a:lstStyle/>
        <a:p>
          <a:endParaRPr lang="ru-RU"/>
        </a:p>
      </dgm:t>
    </dgm:pt>
    <dgm:pt modelId="{F7AE6575-CABD-41DB-A683-4D95E27F71BD}" type="pres">
      <dgm:prSet presAssocID="{31DB1BEF-4EE1-404E-B87A-9B7A148A0EC9}" presName="Name1" presStyleCnt="0"/>
      <dgm:spPr/>
    </dgm:pt>
    <dgm:pt modelId="{E10FDF23-0EEE-409C-9178-E925A94FE432}" type="pres">
      <dgm:prSet presAssocID="{31DB1BEF-4EE1-404E-B87A-9B7A148A0EC9}" presName="cycle" presStyleCnt="0"/>
      <dgm:spPr/>
    </dgm:pt>
    <dgm:pt modelId="{493631AD-B543-4E1E-9C9F-39EA16E85BBA}" type="pres">
      <dgm:prSet presAssocID="{31DB1BEF-4EE1-404E-B87A-9B7A148A0EC9}" presName="srcNode" presStyleLbl="node1" presStyleIdx="0" presStyleCnt="6"/>
      <dgm:spPr/>
    </dgm:pt>
    <dgm:pt modelId="{FF0EFA4A-65E5-42A8-B254-C0485BB4F3F8}" type="pres">
      <dgm:prSet presAssocID="{31DB1BEF-4EE1-404E-B87A-9B7A148A0EC9}" presName="conn" presStyleLbl="parChTrans1D2" presStyleIdx="0" presStyleCnt="1"/>
      <dgm:spPr/>
      <dgm:t>
        <a:bodyPr/>
        <a:lstStyle/>
        <a:p>
          <a:endParaRPr lang="ru-RU"/>
        </a:p>
      </dgm:t>
    </dgm:pt>
    <dgm:pt modelId="{61F9A82C-6A6E-4CE1-B4E8-029CB974D1FA}" type="pres">
      <dgm:prSet presAssocID="{31DB1BEF-4EE1-404E-B87A-9B7A148A0EC9}" presName="extraNode" presStyleLbl="node1" presStyleIdx="0" presStyleCnt="6"/>
      <dgm:spPr/>
    </dgm:pt>
    <dgm:pt modelId="{2A942597-FDEE-496B-A3F1-88A5029F8D1E}" type="pres">
      <dgm:prSet presAssocID="{31DB1BEF-4EE1-404E-B87A-9B7A148A0EC9}" presName="dstNode" presStyleLbl="node1" presStyleIdx="0" presStyleCnt="6"/>
      <dgm:spPr/>
    </dgm:pt>
    <dgm:pt modelId="{C73E088D-C57B-40B4-B7FE-8D6DFF157116}" type="pres">
      <dgm:prSet presAssocID="{03C8574C-CF94-4688-B5B4-67E24093AAEE}" presName="text_1" presStyleLbl="node1" presStyleIdx="0" presStyleCnt="6">
        <dgm:presLayoutVars>
          <dgm:bulletEnabled val="1"/>
        </dgm:presLayoutVars>
      </dgm:prSet>
      <dgm:spPr/>
      <dgm:t>
        <a:bodyPr/>
        <a:lstStyle/>
        <a:p>
          <a:endParaRPr lang="ru-RU"/>
        </a:p>
      </dgm:t>
    </dgm:pt>
    <dgm:pt modelId="{8A03AC1B-62C6-4257-8829-3459ED22DAA3}" type="pres">
      <dgm:prSet presAssocID="{03C8574C-CF94-4688-B5B4-67E24093AAEE}" presName="accent_1" presStyleCnt="0"/>
      <dgm:spPr/>
    </dgm:pt>
    <dgm:pt modelId="{AC419ACC-05EA-4D80-BF95-451B2D22FD00}" type="pres">
      <dgm:prSet presAssocID="{03C8574C-CF94-4688-B5B4-67E24093AAEE}" presName="accentRepeatNode" presStyleLbl="solidFgAcc1" presStyleIdx="0" presStyleCnt="6"/>
      <dgm:spPr/>
    </dgm:pt>
    <dgm:pt modelId="{E8FF7FA7-E3F9-415E-999E-5A8539010D67}" type="pres">
      <dgm:prSet presAssocID="{174F1592-BA78-4328-BED0-B62BBF49F95E}" presName="text_2" presStyleLbl="node1" presStyleIdx="1" presStyleCnt="6">
        <dgm:presLayoutVars>
          <dgm:bulletEnabled val="1"/>
        </dgm:presLayoutVars>
      </dgm:prSet>
      <dgm:spPr/>
      <dgm:t>
        <a:bodyPr/>
        <a:lstStyle/>
        <a:p>
          <a:endParaRPr lang="ru-RU"/>
        </a:p>
      </dgm:t>
    </dgm:pt>
    <dgm:pt modelId="{7B8FF431-1AA3-4438-8973-B9BA897662F8}" type="pres">
      <dgm:prSet presAssocID="{174F1592-BA78-4328-BED0-B62BBF49F95E}" presName="accent_2" presStyleCnt="0"/>
      <dgm:spPr/>
    </dgm:pt>
    <dgm:pt modelId="{C709668B-C277-42DF-9257-872C596C0A92}" type="pres">
      <dgm:prSet presAssocID="{174F1592-BA78-4328-BED0-B62BBF49F95E}" presName="accentRepeatNode" presStyleLbl="solidFgAcc1" presStyleIdx="1" presStyleCnt="6"/>
      <dgm:spPr/>
    </dgm:pt>
    <dgm:pt modelId="{89CCA869-47B0-412F-80C7-B5DE0C5AF194}" type="pres">
      <dgm:prSet presAssocID="{D3DDE4CA-E7A2-449F-9299-23808CAD563F}" presName="text_3" presStyleLbl="node1" presStyleIdx="2" presStyleCnt="6">
        <dgm:presLayoutVars>
          <dgm:bulletEnabled val="1"/>
        </dgm:presLayoutVars>
      </dgm:prSet>
      <dgm:spPr/>
      <dgm:t>
        <a:bodyPr/>
        <a:lstStyle/>
        <a:p>
          <a:endParaRPr lang="ru-RU"/>
        </a:p>
      </dgm:t>
    </dgm:pt>
    <dgm:pt modelId="{9DB2D6EE-2747-4E15-8A94-7439C8372AF9}" type="pres">
      <dgm:prSet presAssocID="{D3DDE4CA-E7A2-449F-9299-23808CAD563F}" presName="accent_3" presStyleCnt="0"/>
      <dgm:spPr/>
    </dgm:pt>
    <dgm:pt modelId="{13004B9A-1925-49F0-A63F-A95F6148D1DE}" type="pres">
      <dgm:prSet presAssocID="{D3DDE4CA-E7A2-449F-9299-23808CAD563F}" presName="accentRepeatNode" presStyleLbl="solidFgAcc1" presStyleIdx="2" presStyleCnt="6"/>
      <dgm:spPr/>
    </dgm:pt>
    <dgm:pt modelId="{E2201885-2842-4CDD-BC93-0D674664824A}" type="pres">
      <dgm:prSet presAssocID="{9D715696-3162-4E3D-A782-7B5E0058AF99}" presName="text_4" presStyleLbl="node1" presStyleIdx="3" presStyleCnt="6">
        <dgm:presLayoutVars>
          <dgm:bulletEnabled val="1"/>
        </dgm:presLayoutVars>
      </dgm:prSet>
      <dgm:spPr/>
      <dgm:t>
        <a:bodyPr/>
        <a:lstStyle/>
        <a:p>
          <a:endParaRPr lang="ru-RU"/>
        </a:p>
      </dgm:t>
    </dgm:pt>
    <dgm:pt modelId="{0C2261D6-1367-45E4-9BA9-1FFC6408A73C}" type="pres">
      <dgm:prSet presAssocID="{9D715696-3162-4E3D-A782-7B5E0058AF99}" presName="accent_4" presStyleCnt="0"/>
      <dgm:spPr/>
    </dgm:pt>
    <dgm:pt modelId="{1DC1BAB7-6A50-4B42-85A7-3218697874A0}" type="pres">
      <dgm:prSet presAssocID="{9D715696-3162-4E3D-A782-7B5E0058AF99}" presName="accentRepeatNode" presStyleLbl="solidFgAcc1" presStyleIdx="3" presStyleCnt="6"/>
      <dgm:spPr/>
    </dgm:pt>
    <dgm:pt modelId="{47F8FF99-ACEF-450B-BA48-1FDB792C9554}" type="pres">
      <dgm:prSet presAssocID="{3134BDAE-3A73-4EA5-B5D5-882487135076}" presName="text_5" presStyleLbl="node1" presStyleIdx="4" presStyleCnt="6">
        <dgm:presLayoutVars>
          <dgm:bulletEnabled val="1"/>
        </dgm:presLayoutVars>
      </dgm:prSet>
      <dgm:spPr/>
      <dgm:t>
        <a:bodyPr/>
        <a:lstStyle/>
        <a:p>
          <a:endParaRPr lang="ru-RU"/>
        </a:p>
      </dgm:t>
    </dgm:pt>
    <dgm:pt modelId="{08D45106-B5C3-4649-BBEE-4A1584180A93}" type="pres">
      <dgm:prSet presAssocID="{3134BDAE-3A73-4EA5-B5D5-882487135076}" presName="accent_5" presStyleCnt="0"/>
      <dgm:spPr/>
    </dgm:pt>
    <dgm:pt modelId="{8104B3D1-4A83-4D37-8FF0-8524F599653C}" type="pres">
      <dgm:prSet presAssocID="{3134BDAE-3A73-4EA5-B5D5-882487135076}" presName="accentRepeatNode" presStyleLbl="solidFgAcc1" presStyleIdx="4" presStyleCnt="6"/>
      <dgm:spPr/>
    </dgm:pt>
    <dgm:pt modelId="{4FD076DC-0139-45EA-8B56-1FE400AB3E3D}" type="pres">
      <dgm:prSet presAssocID="{8D90E274-D5D7-4761-96C3-5BDB1624311F}" presName="text_6" presStyleLbl="node1" presStyleIdx="5" presStyleCnt="6">
        <dgm:presLayoutVars>
          <dgm:bulletEnabled val="1"/>
        </dgm:presLayoutVars>
      </dgm:prSet>
      <dgm:spPr/>
      <dgm:t>
        <a:bodyPr/>
        <a:lstStyle/>
        <a:p>
          <a:endParaRPr lang="ru-RU"/>
        </a:p>
      </dgm:t>
    </dgm:pt>
    <dgm:pt modelId="{33ED88DD-C4FB-4089-8EDF-814909318A0B}" type="pres">
      <dgm:prSet presAssocID="{8D90E274-D5D7-4761-96C3-5BDB1624311F}" presName="accent_6" presStyleCnt="0"/>
      <dgm:spPr/>
    </dgm:pt>
    <dgm:pt modelId="{FFD6E399-81F0-4226-BB4B-43DD3A8D9DD2}" type="pres">
      <dgm:prSet presAssocID="{8D90E274-D5D7-4761-96C3-5BDB1624311F}" presName="accentRepeatNode" presStyleLbl="solidFgAcc1" presStyleIdx="5" presStyleCnt="6"/>
      <dgm:spPr/>
    </dgm:pt>
  </dgm:ptLst>
  <dgm:cxnLst>
    <dgm:cxn modelId="{24AFD39A-29E9-43F0-8E0F-F55DB404C02D}" type="presOf" srcId="{03C8574C-CF94-4688-B5B4-67E24093AAEE}" destId="{C73E088D-C57B-40B4-B7FE-8D6DFF157116}" srcOrd="0" destOrd="0" presId="urn:microsoft.com/office/officeart/2008/layout/VerticalCurvedList"/>
    <dgm:cxn modelId="{EAACCF8D-941D-4F9C-8580-9507CDA4BD90}" type="presOf" srcId="{31DB1BEF-4EE1-404E-B87A-9B7A148A0EC9}" destId="{895DFC51-8BCE-488F-B6A7-DE63489DBBEA}" srcOrd="0" destOrd="0" presId="urn:microsoft.com/office/officeart/2008/layout/VerticalCurvedList"/>
    <dgm:cxn modelId="{A808A934-098B-44A6-9B43-BB8026EB9E9C}" srcId="{31DB1BEF-4EE1-404E-B87A-9B7A148A0EC9}" destId="{D3DDE4CA-E7A2-449F-9299-23808CAD563F}" srcOrd="2" destOrd="0" parTransId="{EEFBC020-A8F0-4668-B96F-1B680975252D}" sibTransId="{F2656874-A416-4639-8611-D590E3B9DACB}"/>
    <dgm:cxn modelId="{24263F8B-7355-43C1-9260-770474D83C9F}" type="presOf" srcId="{174F1592-BA78-4328-BED0-B62BBF49F95E}" destId="{E8FF7FA7-E3F9-415E-999E-5A8539010D67}" srcOrd="0" destOrd="0" presId="urn:microsoft.com/office/officeart/2008/layout/VerticalCurvedList"/>
    <dgm:cxn modelId="{EA27DEAA-585D-4BD8-BA6B-1CBD38F8820C}" type="presOf" srcId="{9D715696-3162-4E3D-A782-7B5E0058AF99}" destId="{E2201885-2842-4CDD-BC93-0D674664824A}" srcOrd="0" destOrd="0" presId="urn:microsoft.com/office/officeart/2008/layout/VerticalCurvedList"/>
    <dgm:cxn modelId="{22BEBF64-84A2-4473-ADF7-B4F38B20CA60}" type="presOf" srcId="{BDBFE6B0-59F1-4C21-97A6-3EDD58E79225}" destId="{FF0EFA4A-65E5-42A8-B254-C0485BB4F3F8}" srcOrd="0" destOrd="0" presId="urn:microsoft.com/office/officeart/2008/layout/VerticalCurvedList"/>
    <dgm:cxn modelId="{8463F7AF-0CE7-4661-975F-CFF85791B7CE}" srcId="{31DB1BEF-4EE1-404E-B87A-9B7A148A0EC9}" destId="{8D90E274-D5D7-4761-96C3-5BDB1624311F}" srcOrd="5" destOrd="0" parTransId="{7C0F5E03-0C36-4213-BB14-FE843F967008}" sibTransId="{2CAF7270-2F73-4339-A946-AAEBE41722EC}"/>
    <dgm:cxn modelId="{3F2B22AA-5AF2-45AC-90F9-0711A28F9684}" type="presOf" srcId="{D3DDE4CA-E7A2-449F-9299-23808CAD563F}" destId="{89CCA869-47B0-412F-80C7-B5DE0C5AF194}" srcOrd="0" destOrd="0" presId="urn:microsoft.com/office/officeart/2008/layout/VerticalCurvedList"/>
    <dgm:cxn modelId="{6D2B2ABC-0F37-4444-9712-FA9602F81051}" type="presOf" srcId="{8D90E274-D5D7-4761-96C3-5BDB1624311F}" destId="{4FD076DC-0139-45EA-8B56-1FE400AB3E3D}" srcOrd="0" destOrd="0" presId="urn:microsoft.com/office/officeart/2008/layout/VerticalCurvedList"/>
    <dgm:cxn modelId="{49EAE60A-26AD-440C-A893-20F6A7840457}" srcId="{31DB1BEF-4EE1-404E-B87A-9B7A148A0EC9}" destId="{174F1592-BA78-4328-BED0-B62BBF49F95E}" srcOrd="1" destOrd="0" parTransId="{373FBD4B-B98A-40FE-B137-6F3DE9065ACC}" sibTransId="{AB2E1A1D-CDEE-47AB-9025-DE287D6A7924}"/>
    <dgm:cxn modelId="{5017BB9B-38BF-420B-9B9F-D68E51EC77D1}" type="presOf" srcId="{3134BDAE-3A73-4EA5-B5D5-882487135076}" destId="{47F8FF99-ACEF-450B-BA48-1FDB792C9554}" srcOrd="0" destOrd="0" presId="urn:microsoft.com/office/officeart/2008/layout/VerticalCurvedList"/>
    <dgm:cxn modelId="{0DFD59D3-9734-4CFE-88AC-96A591AF1600}" srcId="{31DB1BEF-4EE1-404E-B87A-9B7A148A0EC9}" destId="{9D715696-3162-4E3D-A782-7B5E0058AF99}" srcOrd="3" destOrd="0" parTransId="{EABDD922-F0A5-4207-B764-70EF59A4B0C0}" sibTransId="{AF03460A-D56A-4A6A-B709-7C77C0CED24E}"/>
    <dgm:cxn modelId="{E29608CF-C83E-4B1D-88F1-DC4E01326CAD}" srcId="{31DB1BEF-4EE1-404E-B87A-9B7A148A0EC9}" destId="{3134BDAE-3A73-4EA5-B5D5-882487135076}" srcOrd="4" destOrd="0" parTransId="{315AE69B-C697-4B82-8D7C-11B0CFCF6811}" sibTransId="{F4A14CAF-9A44-4233-A365-CDEF297C7633}"/>
    <dgm:cxn modelId="{232A56CB-9D23-4E6E-A9A1-2A3805A89C41}" srcId="{31DB1BEF-4EE1-404E-B87A-9B7A148A0EC9}" destId="{03C8574C-CF94-4688-B5B4-67E24093AAEE}" srcOrd="0" destOrd="0" parTransId="{11203019-25D3-4B04-8281-E4BED31B309F}" sibTransId="{BDBFE6B0-59F1-4C21-97A6-3EDD58E79225}"/>
    <dgm:cxn modelId="{6B8B1C90-F5FD-46C3-BB2D-D782A8FAAFEE}" type="presParOf" srcId="{895DFC51-8BCE-488F-B6A7-DE63489DBBEA}" destId="{F7AE6575-CABD-41DB-A683-4D95E27F71BD}" srcOrd="0" destOrd="0" presId="urn:microsoft.com/office/officeart/2008/layout/VerticalCurvedList"/>
    <dgm:cxn modelId="{73F2BB10-C0C2-4D94-B07D-0F58120029AC}" type="presParOf" srcId="{F7AE6575-CABD-41DB-A683-4D95E27F71BD}" destId="{E10FDF23-0EEE-409C-9178-E925A94FE432}" srcOrd="0" destOrd="0" presId="urn:microsoft.com/office/officeart/2008/layout/VerticalCurvedList"/>
    <dgm:cxn modelId="{95953311-BE88-4643-B5DB-0E2C3B126581}" type="presParOf" srcId="{E10FDF23-0EEE-409C-9178-E925A94FE432}" destId="{493631AD-B543-4E1E-9C9F-39EA16E85BBA}" srcOrd="0" destOrd="0" presId="urn:microsoft.com/office/officeart/2008/layout/VerticalCurvedList"/>
    <dgm:cxn modelId="{CA7F3554-6690-4988-B4A6-91491A9D1631}" type="presParOf" srcId="{E10FDF23-0EEE-409C-9178-E925A94FE432}" destId="{FF0EFA4A-65E5-42A8-B254-C0485BB4F3F8}" srcOrd="1" destOrd="0" presId="urn:microsoft.com/office/officeart/2008/layout/VerticalCurvedList"/>
    <dgm:cxn modelId="{AA7853E7-5461-4BEC-8988-6C2AF653D953}" type="presParOf" srcId="{E10FDF23-0EEE-409C-9178-E925A94FE432}" destId="{61F9A82C-6A6E-4CE1-B4E8-029CB974D1FA}" srcOrd="2" destOrd="0" presId="urn:microsoft.com/office/officeart/2008/layout/VerticalCurvedList"/>
    <dgm:cxn modelId="{4C733CFD-8188-4CD6-854F-A000ADD82650}" type="presParOf" srcId="{E10FDF23-0EEE-409C-9178-E925A94FE432}" destId="{2A942597-FDEE-496B-A3F1-88A5029F8D1E}" srcOrd="3" destOrd="0" presId="urn:microsoft.com/office/officeart/2008/layout/VerticalCurvedList"/>
    <dgm:cxn modelId="{D787F767-4CBF-4FE8-B08A-E208E82FCCC1}" type="presParOf" srcId="{F7AE6575-CABD-41DB-A683-4D95E27F71BD}" destId="{C73E088D-C57B-40B4-B7FE-8D6DFF157116}" srcOrd="1" destOrd="0" presId="urn:microsoft.com/office/officeart/2008/layout/VerticalCurvedList"/>
    <dgm:cxn modelId="{25ED39A1-726B-44F0-84BB-2E1A1273CF88}" type="presParOf" srcId="{F7AE6575-CABD-41DB-A683-4D95E27F71BD}" destId="{8A03AC1B-62C6-4257-8829-3459ED22DAA3}" srcOrd="2" destOrd="0" presId="urn:microsoft.com/office/officeart/2008/layout/VerticalCurvedList"/>
    <dgm:cxn modelId="{51B3320A-98A6-404A-B791-979394EC19D0}" type="presParOf" srcId="{8A03AC1B-62C6-4257-8829-3459ED22DAA3}" destId="{AC419ACC-05EA-4D80-BF95-451B2D22FD00}" srcOrd="0" destOrd="0" presId="urn:microsoft.com/office/officeart/2008/layout/VerticalCurvedList"/>
    <dgm:cxn modelId="{79410E3F-872D-44E8-A09B-39D551D05256}" type="presParOf" srcId="{F7AE6575-CABD-41DB-A683-4D95E27F71BD}" destId="{E8FF7FA7-E3F9-415E-999E-5A8539010D67}" srcOrd="3" destOrd="0" presId="urn:microsoft.com/office/officeart/2008/layout/VerticalCurvedList"/>
    <dgm:cxn modelId="{93622C23-A14C-41D8-9A8B-105D2239A46F}" type="presParOf" srcId="{F7AE6575-CABD-41DB-A683-4D95E27F71BD}" destId="{7B8FF431-1AA3-4438-8973-B9BA897662F8}" srcOrd="4" destOrd="0" presId="urn:microsoft.com/office/officeart/2008/layout/VerticalCurvedList"/>
    <dgm:cxn modelId="{78326D04-EE7B-447B-BDF9-5ECB72987DD9}" type="presParOf" srcId="{7B8FF431-1AA3-4438-8973-B9BA897662F8}" destId="{C709668B-C277-42DF-9257-872C596C0A92}" srcOrd="0" destOrd="0" presId="urn:microsoft.com/office/officeart/2008/layout/VerticalCurvedList"/>
    <dgm:cxn modelId="{1D786443-2C8A-4E60-87D4-D114D136D55A}" type="presParOf" srcId="{F7AE6575-CABD-41DB-A683-4D95E27F71BD}" destId="{89CCA869-47B0-412F-80C7-B5DE0C5AF194}" srcOrd="5" destOrd="0" presId="urn:microsoft.com/office/officeart/2008/layout/VerticalCurvedList"/>
    <dgm:cxn modelId="{F7BFC67B-9050-478A-B6BC-28416A3D3B97}" type="presParOf" srcId="{F7AE6575-CABD-41DB-A683-4D95E27F71BD}" destId="{9DB2D6EE-2747-4E15-8A94-7439C8372AF9}" srcOrd="6" destOrd="0" presId="urn:microsoft.com/office/officeart/2008/layout/VerticalCurvedList"/>
    <dgm:cxn modelId="{50D858F2-42A7-4B83-919D-606E5C84255B}" type="presParOf" srcId="{9DB2D6EE-2747-4E15-8A94-7439C8372AF9}" destId="{13004B9A-1925-49F0-A63F-A95F6148D1DE}" srcOrd="0" destOrd="0" presId="urn:microsoft.com/office/officeart/2008/layout/VerticalCurvedList"/>
    <dgm:cxn modelId="{6B6C11C1-5B8E-4473-B96B-B585F899A399}" type="presParOf" srcId="{F7AE6575-CABD-41DB-A683-4D95E27F71BD}" destId="{E2201885-2842-4CDD-BC93-0D674664824A}" srcOrd="7" destOrd="0" presId="urn:microsoft.com/office/officeart/2008/layout/VerticalCurvedList"/>
    <dgm:cxn modelId="{9D454D5D-2163-4C51-8656-36C8E40CAFCB}" type="presParOf" srcId="{F7AE6575-CABD-41DB-A683-4D95E27F71BD}" destId="{0C2261D6-1367-45E4-9BA9-1FFC6408A73C}" srcOrd="8" destOrd="0" presId="urn:microsoft.com/office/officeart/2008/layout/VerticalCurvedList"/>
    <dgm:cxn modelId="{7939BF67-7A11-40DD-9E0D-F04EEC0FBC01}" type="presParOf" srcId="{0C2261D6-1367-45E4-9BA9-1FFC6408A73C}" destId="{1DC1BAB7-6A50-4B42-85A7-3218697874A0}" srcOrd="0" destOrd="0" presId="urn:microsoft.com/office/officeart/2008/layout/VerticalCurvedList"/>
    <dgm:cxn modelId="{33A62BAB-C49F-4345-8D34-E09D26B36FA5}" type="presParOf" srcId="{F7AE6575-CABD-41DB-A683-4D95E27F71BD}" destId="{47F8FF99-ACEF-450B-BA48-1FDB792C9554}" srcOrd="9" destOrd="0" presId="urn:microsoft.com/office/officeart/2008/layout/VerticalCurvedList"/>
    <dgm:cxn modelId="{C9FDBADA-1200-4FA5-A9C2-BEBE59F80964}" type="presParOf" srcId="{F7AE6575-CABD-41DB-A683-4D95E27F71BD}" destId="{08D45106-B5C3-4649-BBEE-4A1584180A93}" srcOrd="10" destOrd="0" presId="urn:microsoft.com/office/officeart/2008/layout/VerticalCurvedList"/>
    <dgm:cxn modelId="{5D9FE4A4-110D-48C7-99E3-541C89E42E0D}" type="presParOf" srcId="{08D45106-B5C3-4649-BBEE-4A1584180A93}" destId="{8104B3D1-4A83-4D37-8FF0-8524F599653C}" srcOrd="0" destOrd="0" presId="urn:microsoft.com/office/officeart/2008/layout/VerticalCurvedList"/>
    <dgm:cxn modelId="{6FDD804C-1E11-4E95-A993-8FF537B9D229}" type="presParOf" srcId="{F7AE6575-CABD-41DB-A683-4D95E27F71BD}" destId="{4FD076DC-0139-45EA-8B56-1FE400AB3E3D}" srcOrd="11" destOrd="0" presId="urn:microsoft.com/office/officeart/2008/layout/VerticalCurvedList"/>
    <dgm:cxn modelId="{F9266CAC-FBA3-44F0-A4F5-F10FD0EBD5D0}" type="presParOf" srcId="{F7AE6575-CABD-41DB-A683-4D95E27F71BD}" destId="{33ED88DD-C4FB-4089-8EDF-814909318A0B}" srcOrd="12" destOrd="0" presId="urn:microsoft.com/office/officeart/2008/layout/VerticalCurvedList"/>
    <dgm:cxn modelId="{23901DAA-FF4F-4934-A0D7-C24E8CFA517E}" type="presParOf" srcId="{33ED88DD-C4FB-4089-8EDF-814909318A0B}" destId="{FFD6E399-81F0-4226-BB4B-43DD3A8D9DD2}"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7FDA115-438C-4C0A-A6FE-F60588B8FD46}" type="doc">
      <dgm:prSet loTypeId="urn:microsoft.com/office/officeart/2005/8/layout/default" loCatId="list" qsTypeId="urn:microsoft.com/office/officeart/2005/8/quickstyle/simple5" qsCatId="simple" csTypeId="urn:microsoft.com/office/officeart/2005/8/colors/accent1_2" csCatId="accent1"/>
      <dgm:spPr/>
      <dgm:t>
        <a:bodyPr/>
        <a:lstStyle/>
        <a:p>
          <a:endParaRPr lang="ru-RU"/>
        </a:p>
      </dgm:t>
    </dgm:pt>
    <dgm:pt modelId="{7B450499-4CDD-4FEE-AEE4-B862AF0B6BAB}">
      <dgm:prSet/>
      <dgm:spPr/>
      <dgm:t>
        <a:bodyPr/>
        <a:lstStyle/>
        <a:p>
          <a:pPr rtl="0"/>
          <a:r>
            <a:rPr lang="ru-RU" smtClean="0"/>
            <a:t>Электронные словари, в том числе учебные;</a:t>
          </a:r>
          <a:endParaRPr lang="ru-RU"/>
        </a:p>
      </dgm:t>
    </dgm:pt>
    <dgm:pt modelId="{F632BC11-F3DD-4FA1-9948-A63898CD23DB}" type="parTrans" cxnId="{79568737-F6F0-4E0F-9783-DB298DDCEA2C}">
      <dgm:prSet/>
      <dgm:spPr/>
      <dgm:t>
        <a:bodyPr/>
        <a:lstStyle/>
        <a:p>
          <a:endParaRPr lang="ru-RU"/>
        </a:p>
      </dgm:t>
    </dgm:pt>
    <dgm:pt modelId="{0DD753A0-6417-47BE-8654-12B29E9A4EDC}" type="sibTrans" cxnId="{79568737-F6F0-4E0F-9783-DB298DDCEA2C}">
      <dgm:prSet/>
      <dgm:spPr/>
      <dgm:t>
        <a:bodyPr/>
        <a:lstStyle/>
        <a:p>
          <a:endParaRPr lang="ru-RU"/>
        </a:p>
      </dgm:t>
    </dgm:pt>
    <dgm:pt modelId="{55BB2FB1-AB2D-4F8E-98ED-73F5DCACE0EA}">
      <dgm:prSet/>
      <dgm:spPr/>
      <dgm:t>
        <a:bodyPr/>
        <a:lstStyle/>
        <a:p>
          <a:pPr rtl="0"/>
          <a:r>
            <a:rPr lang="ru-RU" smtClean="0"/>
            <a:t>Аутентичные материалы на изучаемом языке;</a:t>
          </a:r>
          <a:endParaRPr lang="ru-RU"/>
        </a:p>
      </dgm:t>
    </dgm:pt>
    <dgm:pt modelId="{893C6CF7-D947-43FA-B292-D12D72746E28}" type="parTrans" cxnId="{AE34C005-C6FA-4F51-91F5-ACC18CAAE471}">
      <dgm:prSet/>
      <dgm:spPr/>
      <dgm:t>
        <a:bodyPr/>
        <a:lstStyle/>
        <a:p>
          <a:endParaRPr lang="ru-RU"/>
        </a:p>
      </dgm:t>
    </dgm:pt>
    <dgm:pt modelId="{904C26C5-8565-4EB5-A8F6-69091E0DD96E}" type="sibTrans" cxnId="{AE34C005-C6FA-4F51-91F5-ACC18CAAE471}">
      <dgm:prSet/>
      <dgm:spPr/>
      <dgm:t>
        <a:bodyPr/>
        <a:lstStyle/>
        <a:p>
          <a:endParaRPr lang="ru-RU"/>
        </a:p>
      </dgm:t>
    </dgm:pt>
    <dgm:pt modelId="{3C2DBCEE-FE9B-433D-8DE1-3C38689F1A09}">
      <dgm:prSet/>
      <dgm:spPr/>
      <dgm:t>
        <a:bodyPr/>
        <a:lstStyle/>
        <a:p>
          <a:pPr rtl="0"/>
          <a:r>
            <a:rPr lang="ru-RU" smtClean="0"/>
            <a:t>Специализированные учебные ресурсы для обучения языку;</a:t>
          </a:r>
          <a:endParaRPr lang="ru-RU"/>
        </a:p>
      </dgm:t>
    </dgm:pt>
    <dgm:pt modelId="{8CD69CD4-EFA7-4F33-9877-389E7B52C10C}" type="parTrans" cxnId="{A05ECB8B-2CCB-48CE-B5BB-9A9636FD96DD}">
      <dgm:prSet/>
      <dgm:spPr/>
      <dgm:t>
        <a:bodyPr/>
        <a:lstStyle/>
        <a:p>
          <a:endParaRPr lang="ru-RU"/>
        </a:p>
      </dgm:t>
    </dgm:pt>
    <dgm:pt modelId="{E9F93FAA-78B5-47D5-BBC0-C254CD5AF68F}" type="sibTrans" cxnId="{A05ECB8B-2CCB-48CE-B5BB-9A9636FD96DD}">
      <dgm:prSet/>
      <dgm:spPr/>
      <dgm:t>
        <a:bodyPr/>
        <a:lstStyle/>
        <a:p>
          <a:endParaRPr lang="ru-RU"/>
        </a:p>
      </dgm:t>
    </dgm:pt>
    <dgm:pt modelId="{1642A136-DA72-4E3F-9865-197BB03E4AF2}">
      <dgm:prSet/>
      <dgm:spPr/>
      <dgm:t>
        <a:bodyPr/>
        <a:lstStyle/>
        <a:p>
          <a:pPr rtl="0"/>
          <a:r>
            <a:rPr lang="ru-RU" smtClean="0"/>
            <a:t>Средства электронной коммуникации.</a:t>
          </a:r>
          <a:endParaRPr lang="ru-RU"/>
        </a:p>
      </dgm:t>
    </dgm:pt>
    <dgm:pt modelId="{AD32568E-A4C9-4411-B040-3902A7CA96A5}" type="parTrans" cxnId="{2C750755-3C05-4A8C-AC2F-39CD509C31A8}">
      <dgm:prSet/>
      <dgm:spPr/>
      <dgm:t>
        <a:bodyPr/>
        <a:lstStyle/>
        <a:p>
          <a:endParaRPr lang="ru-RU"/>
        </a:p>
      </dgm:t>
    </dgm:pt>
    <dgm:pt modelId="{454E2A77-8ED1-4D55-AB5B-554FD2CFEC54}" type="sibTrans" cxnId="{2C750755-3C05-4A8C-AC2F-39CD509C31A8}">
      <dgm:prSet/>
      <dgm:spPr/>
      <dgm:t>
        <a:bodyPr/>
        <a:lstStyle/>
        <a:p>
          <a:endParaRPr lang="ru-RU"/>
        </a:p>
      </dgm:t>
    </dgm:pt>
    <dgm:pt modelId="{21934D9F-FDBC-4D86-9AFF-1D1D32C51351}" type="pres">
      <dgm:prSet presAssocID="{F7FDA115-438C-4C0A-A6FE-F60588B8FD46}" presName="diagram" presStyleCnt="0">
        <dgm:presLayoutVars>
          <dgm:dir/>
          <dgm:resizeHandles val="exact"/>
        </dgm:presLayoutVars>
      </dgm:prSet>
      <dgm:spPr/>
      <dgm:t>
        <a:bodyPr/>
        <a:lstStyle/>
        <a:p>
          <a:endParaRPr lang="ru-RU"/>
        </a:p>
      </dgm:t>
    </dgm:pt>
    <dgm:pt modelId="{8011F83D-A9E2-41FE-B7C2-D3C25757703C}" type="pres">
      <dgm:prSet presAssocID="{7B450499-4CDD-4FEE-AEE4-B862AF0B6BAB}" presName="node" presStyleLbl="node1" presStyleIdx="0" presStyleCnt="4">
        <dgm:presLayoutVars>
          <dgm:bulletEnabled val="1"/>
        </dgm:presLayoutVars>
      </dgm:prSet>
      <dgm:spPr/>
      <dgm:t>
        <a:bodyPr/>
        <a:lstStyle/>
        <a:p>
          <a:endParaRPr lang="ru-RU"/>
        </a:p>
      </dgm:t>
    </dgm:pt>
    <dgm:pt modelId="{BC85C067-A16B-4FC2-9649-44231A81BE94}" type="pres">
      <dgm:prSet presAssocID="{0DD753A0-6417-47BE-8654-12B29E9A4EDC}" presName="sibTrans" presStyleCnt="0"/>
      <dgm:spPr/>
    </dgm:pt>
    <dgm:pt modelId="{F922C016-5FDE-40C7-A4A6-12F35990BBDA}" type="pres">
      <dgm:prSet presAssocID="{55BB2FB1-AB2D-4F8E-98ED-73F5DCACE0EA}" presName="node" presStyleLbl="node1" presStyleIdx="1" presStyleCnt="4">
        <dgm:presLayoutVars>
          <dgm:bulletEnabled val="1"/>
        </dgm:presLayoutVars>
      </dgm:prSet>
      <dgm:spPr/>
      <dgm:t>
        <a:bodyPr/>
        <a:lstStyle/>
        <a:p>
          <a:endParaRPr lang="ru-RU"/>
        </a:p>
      </dgm:t>
    </dgm:pt>
    <dgm:pt modelId="{A1D46507-5471-470B-9B13-E8A9504E5D6F}" type="pres">
      <dgm:prSet presAssocID="{904C26C5-8565-4EB5-A8F6-69091E0DD96E}" presName="sibTrans" presStyleCnt="0"/>
      <dgm:spPr/>
    </dgm:pt>
    <dgm:pt modelId="{48FB6527-1E96-4818-85B7-EF892CD0F95B}" type="pres">
      <dgm:prSet presAssocID="{3C2DBCEE-FE9B-433D-8DE1-3C38689F1A09}" presName="node" presStyleLbl="node1" presStyleIdx="2" presStyleCnt="4">
        <dgm:presLayoutVars>
          <dgm:bulletEnabled val="1"/>
        </dgm:presLayoutVars>
      </dgm:prSet>
      <dgm:spPr/>
      <dgm:t>
        <a:bodyPr/>
        <a:lstStyle/>
        <a:p>
          <a:endParaRPr lang="ru-RU"/>
        </a:p>
      </dgm:t>
    </dgm:pt>
    <dgm:pt modelId="{1A06E003-6452-4571-809A-381595CB63F2}" type="pres">
      <dgm:prSet presAssocID="{E9F93FAA-78B5-47D5-BBC0-C254CD5AF68F}" presName="sibTrans" presStyleCnt="0"/>
      <dgm:spPr/>
    </dgm:pt>
    <dgm:pt modelId="{DA1B1796-4238-484E-B456-4E2B7D047149}" type="pres">
      <dgm:prSet presAssocID="{1642A136-DA72-4E3F-9865-197BB03E4AF2}" presName="node" presStyleLbl="node1" presStyleIdx="3" presStyleCnt="4">
        <dgm:presLayoutVars>
          <dgm:bulletEnabled val="1"/>
        </dgm:presLayoutVars>
      </dgm:prSet>
      <dgm:spPr/>
      <dgm:t>
        <a:bodyPr/>
        <a:lstStyle/>
        <a:p>
          <a:endParaRPr lang="ru-RU"/>
        </a:p>
      </dgm:t>
    </dgm:pt>
  </dgm:ptLst>
  <dgm:cxnLst>
    <dgm:cxn modelId="{B10A2D40-4B7D-4E73-B1E8-A250B5C97291}" type="presOf" srcId="{1642A136-DA72-4E3F-9865-197BB03E4AF2}" destId="{DA1B1796-4238-484E-B456-4E2B7D047149}" srcOrd="0" destOrd="0" presId="urn:microsoft.com/office/officeart/2005/8/layout/default"/>
    <dgm:cxn modelId="{A05ECB8B-2CCB-48CE-B5BB-9A9636FD96DD}" srcId="{F7FDA115-438C-4C0A-A6FE-F60588B8FD46}" destId="{3C2DBCEE-FE9B-433D-8DE1-3C38689F1A09}" srcOrd="2" destOrd="0" parTransId="{8CD69CD4-EFA7-4F33-9877-389E7B52C10C}" sibTransId="{E9F93FAA-78B5-47D5-BBC0-C254CD5AF68F}"/>
    <dgm:cxn modelId="{79568737-F6F0-4E0F-9783-DB298DDCEA2C}" srcId="{F7FDA115-438C-4C0A-A6FE-F60588B8FD46}" destId="{7B450499-4CDD-4FEE-AEE4-B862AF0B6BAB}" srcOrd="0" destOrd="0" parTransId="{F632BC11-F3DD-4FA1-9948-A63898CD23DB}" sibTransId="{0DD753A0-6417-47BE-8654-12B29E9A4EDC}"/>
    <dgm:cxn modelId="{40AE2A81-5A0D-4B80-BF50-D0AB26B0E314}" type="presOf" srcId="{55BB2FB1-AB2D-4F8E-98ED-73F5DCACE0EA}" destId="{F922C016-5FDE-40C7-A4A6-12F35990BBDA}" srcOrd="0" destOrd="0" presId="urn:microsoft.com/office/officeart/2005/8/layout/default"/>
    <dgm:cxn modelId="{43D18420-6EDF-4FE0-8E6B-226BE6A8FD78}" type="presOf" srcId="{F7FDA115-438C-4C0A-A6FE-F60588B8FD46}" destId="{21934D9F-FDBC-4D86-9AFF-1D1D32C51351}" srcOrd="0" destOrd="0" presId="urn:microsoft.com/office/officeart/2005/8/layout/default"/>
    <dgm:cxn modelId="{AE34C005-C6FA-4F51-91F5-ACC18CAAE471}" srcId="{F7FDA115-438C-4C0A-A6FE-F60588B8FD46}" destId="{55BB2FB1-AB2D-4F8E-98ED-73F5DCACE0EA}" srcOrd="1" destOrd="0" parTransId="{893C6CF7-D947-43FA-B292-D12D72746E28}" sibTransId="{904C26C5-8565-4EB5-A8F6-69091E0DD96E}"/>
    <dgm:cxn modelId="{19B89E7C-4EAF-45F8-BF65-36C52767AEEF}" type="presOf" srcId="{3C2DBCEE-FE9B-433D-8DE1-3C38689F1A09}" destId="{48FB6527-1E96-4818-85B7-EF892CD0F95B}" srcOrd="0" destOrd="0" presId="urn:microsoft.com/office/officeart/2005/8/layout/default"/>
    <dgm:cxn modelId="{468B5304-B838-4651-BF22-00409AD42A16}" type="presOf" srcId="{7B450499-4CDD-4FEE-AEE4-B862AF0B6BAB}" destId="{8011F83D-A9E2-41FE-B7C2-D3C25757703C}" srcOrd="0" destOrd="0" presId="urn:microsoft.com/office/officeart/2005/8/layout/default"/>
    <dgm:cxn modelId="{2C750755-3C05-4A8C-AC2F-39CD509C31A8}" srcId="{F7FDA115-438C-4C0A-A6FE-F60588B8FD46}" destId="{1642A136-DA72-4E3F-9865-197BB03E4AF2}" srcOrd="3" destOrd="0" parTransId="{AD32568E-A4C9-4411-B040-3902A7CA96A5}" sibTransId="{454E2A77-8ED1-4D55-AB5B-554FD2CFEC54}"/>
    <dgm:cxn modelId="{9354852B-1C36-469C-B8A7-ADEEF4B3D09B}" type="presParOf" srcId="{21934D9F-FDBC-4D86-9AFF-1D1D32C51351}" destId="{8011F83D-A9E2-41FE-B7C2-D3C25757703C}" srcOrd="0" destOrd="0" presId="urn:microsoft.com/office/officeart/2005/8/layout/default"/>
    <dgm:cxn modelId="{3B96D23D-E220-4198-9436-D48B40D4056C}" type="presParOf" srcId="{21934D9F-FDBC-4D86-9AFF-1D1D32C51351}" destId="{BC85C067-A16B-4FC2-9649-44231A81BE94}" srcOrd="1" destOrd="0" presId="urn:microsoft.com/office/officeart/2005/8/layout/default"/>
    <dgm:cxn modelId="{57F3215B-D4A9-413C-8160-1798EBA95992}" type="presParOf" srcId="{21934D9F-FDBC-4D86-9AFF-1D1D32C51351}" destId="{F922C016-5FDE-40C7-A4A6-12F35990BBDA}" srcOrd="2" destOrd="0" presId="urn:microsoft.com/office/officeart/2005/8/layout/default"/>
    <dgm:cxn modelId="{739A098D-FDE3-487F-B2C5-78C2827BDDAD}" type="presParOf" srcId="{21934D9F-FDBC-4D86-9AFF-1D1D32C51351}" destId="{A1D46507-5471-470B-9B13-E8A9504E5D6F}" srcOrd="3" destOrd="0" presId="urn:microsoft.com/office/officeart/2005/8/layout/default"/>
    <dgm:cxn modelId="{AE02F64C-CFCE-4A41-B769-F2D1CB26156F}" type="presParOf" srcId="{21934D9F-FDBC-4D86-9AFF-1D1D32C51351}" destId="{48FB6527-1E96-4818-85B7-EF892CD0F95B}" srcOrd="4" destOrd="0" presId="urn:microsoft.com/office/officeart/2005/8/layout/default"/>
    <dgm:cxn modelId="{5580988B-D3A5-4ACE-9225-4D5807AEF476}" type="presParOf" srcId="{21934D9F-FDBC-4D86-9AFF-1D1D32C51351}" destId="{1A06E003-6452-4571-809A-381595CB63F2}" srcOrd="5" destOrd="0" presId="urn:microsoft.com/office/officeart/2005/8/layout/default"/>
    <dgm:cxn modelId="{77296C9E-69AF-4403-8D33-65F301456E8D}" type="presParOf" srcId="{21934D9F-FDBC-4D86-9AFF-1D1D32C51351}" destId="{DA1B1796-4238-484E-B456-4E2B7D047149}"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F30386B-ED21-4B68-B970-BC31DAC9026A}" type="doc">
      <dgm:prSet loTypeId="urn:microsoft.com/office/officeart/2005/8/layout/default" loCatId="list" qsTypeId="urn:microsoft.com/office/officeart/2005/8/quickstyle/simple5" qsCatId="simple" csTypeId="urn:microsoft.com/office/officeart/2005/8/colors/accent1_2" csCatId="accent1"/>
      <dgm:spPr/>
      <dgm:t>
        <a:bodyPr/>
        <a:lstStyle/>
        <a:p>
          <a:endParaRPr lang="ru-RU"/>
        </a:p>
      </dgm:t>
    </dgm:pt>
    <dgm:pt modelId="{BEF57B5D-B23A-4200-B6E5-BEB4166FEB59}">
      <dgm:prSet/>
      <dgm:spPr/>
      <dgm:t>
        <a:bodyPr/>
        <a:lstStyle/>
        <a:p>
          <a:pPr rtl="0"/>
          <a:r>
            <a:rPr lang="ru-RU" smtClean="0"/>
            <a:t>В автономном режиме (на отдельном компьютере),</a:t>
          </a:r>
          <a:endParaRPr lang="ru-RU"/>
        </a:p>
      </dgm:t>
    </dgm:pt>
    <dgm:pt modelId="{6579E52F-F679-4A1B-8535-B4A60B643978}" type="parTrans" cxnId="{647ACFAB-0405-4FDC-9C76-1E7294AA552C}">
      <dgm:prSet/>
      <dgm:spPr/>
      <dgm:t>
        <a:bodyPr/>
        <a:lstStyle/>
        <a:p>
          <a:endParaRPr lang="ru-RU"/>
        </a:p>
      </dgm:t>
    </dgm:pt>
    <dgm:pt modelId="{29D51391-64B1-4FE1-B2F9-5E03129E2E65}" type="sibTrans" cxnId="{647ACFAB-0405-4FDC-9C76-1E7294AA552C}">
      <dgm:prSet/>
      <dgm:spPr/>
      <dgm:t>
        <a:bodyPr/>
        <a:lstStyle/>
        <a:p>
          <a:endParaRPr lang="ru-RU"/>
        </a:p>
      </dgm:t>
    </dgm:pt>
    <dgm:pt modelId="{70C44CD5-640A-49A2-B65C-712D07ABDA3A}">
      <dgm:prSet/>
      <dgm:spPr/>
      <dgm:t>
        <a:bodyPr/>
        <a:lstStyle/>
        <a:p>
          <a:pPr rtl="0"/>
          <a:r>
            <a:rPr lang="ru-RU" smtClean="0"/>
            <a:t>В локальной сети;</a:t>
          </a:r>
          <a:endParaRPr lang="ru-RU"/>
        </a:p>
      </dgm:t>
    </dgm:pt>
    <dgm:pt modelId="{EE964E50-E852-41C7-AF7A-D5E83B4CBCE1}" type="parTrans" cxnId="{807E7C5A-4461-4E3E-85A3-DF8C89782B95}">
      <dgm:prSet/>
      <dgm:spPr/>
      <dgm:t>
        <a:bodyPr/>
        <a:lstStyle/>
        <a:p>
          <a:endParaRPr lang="ru-RU"/>
        </a:p>
      </dgm:t>
    </dgm:pt>
    <dgm:pt modelId="{DBA681BB-3CFC-4F61-BD9D-D25A4AA335D2}" type="sibTrans" cxnId="{807E7C5A-4461-4E3E-85A3-DF8C89782B95}">
      <dgm:prSet/>
      <dgm:spPr/>
      <dgm:t>
        <a:bodyPr/>
        <a:lstStyle/>
        <a:p>
          <a:endParaRPr lang="ru-RU"/>
        </a:p>
      </dgm:t>
    </dgm:pt>
    <dgm:pt modelId="{5BFB3305-866C-4FF0-9519-7C71B7198C28}">
      <dgm:prSet/>
      <dgm:spPr/>
      <dgm:t>
        <a:bodyPr/>
        <a:lstStyle/>
        <a:p>
          <a:pPr rtl="0"/>
          <a:r>
            <a:rPr lang="ru-RU" smtClean="0"/>
            <a:t>В глобальной сети (интернете).</a:t>
          </a:r>
          <a:endParaRPr lang="ru-RU"/>
        </a:p>
      </dgm:t>
    </dgm:pt>
    <dgm:pt modelId="{9A94C509-9788-4968-ADB0-88C42A89228C}" type="parTrans" cxnId="{5D9FC857-46E9-4B2B-8285-9597E54C81E2}">
      <dgm:prSet/>
      <dgm:spPr/>
      <dgm:t>
        <a:bodyPr/>
        <a:lstStyle/>
        <a:p>
          <a:endParaRPr lang="ru-RU"/>
        </a:p>
      </dgm:t>
    </dgm:pt>
    <dgm:pt modelId="{2F165186-D3D8-4605-A9E9-C029A7AFABAB}" type="sibTrans" cxnId="{5D9FC857-46E9-4B2B-8285-9597E54C81E2}">
      <dgm:prSet/>
      <dgm:spPr/>
      <dgm:t>
        <a:bodyPr/>
        <a:lstStyle/>
        <a:p>
          <a:endParaRPr lang="ru-RU"/>
        </a:p>
      </dgm:t>
    </dgm:pt>
    <dgm:pt modelId="{945EF9F1-D055-4B30-842F-5986835152CD}" type="pres">
      <dgm:prSet presAssocID="{2F30386B-ED21-4B68-B970-BC31DAC9026A}" presName="diagram" presStyleCnt="0">
        <dgm:presLayoutVars>
          <dgm:dir/>
          <dgm:resizeHandles val="exact"/>
        </dgm:presLayoutVars>
      </dgm:prSet>
      <dgm:spPr/>
      <dgm:t>
        <a:bodyPr/>
        <a:lstStyle/>
        <a:p>
          <a:endParaRPr lang="ru-RU"/>
        </a:p>
      </dgm:t>
    </dgm:pt>
    <dgm:pt modelId="{57375292-8C56-4B7C-99EB-67240C9BED20}" type="pres">
      <dgm:prSet presAssocID="{BEF57B5D-B23A-4200-B6E5-BEB4166FEB59}" presName="node" presStyleLbl="node1" presStyleIdx="0" presStyleCnt="3">
        <dgm:presLayoutVars>
          <dgm:bulletEnabled val="1"/>
        </dgm:presLayoutVars>
      </dgm:prSet>
      <dgm:spPr/>
      <dgm:t>
        <a:bodyPr/>
        <a:lstStyle/>
        <a:p>
          <a:endParaRPr lang="ru-RU"/>
        </a:p>
      </dgm:t>
    </dgm:pt>
    <dgm:pt modelId="{F35E0959-E463-4423-9725-C1B8341241FC}" type="pres">
      <dgm:prSet presAssocID="{29D51391-64B1-4FE1-B2F9-5E03129E2E65}" presName="sibTrans" presStyleCnt="0"/>
      <dgm:spPr/>
    </dgm:pt>
    <dgm:pt modelId="{DFD7BDAA-4DF5-4596-B1AE-E661B2289C48}" type="pres">
      <dgm:prSet presAssocID="{70C44CD5-640A-49A2-B65C-712D07ABDA3A}" presName="node" presStyleLbl="node1" presStyleIdx="1" presStyleCnt="3">
        <dgm:presLayoutVars>
          <dgm:bulletEnabled val="1"/>
        </dgm:presLayoutVars>
      </dgm:prSet>
      <dgm:spPr/>
      <dgm:t>
        <a:bodyPr/>
        <a:lstStyle/>
        <a:p>
          <a:endParaRPr lang="ru-RU"/>
        </a:p>
      </dgm:t>
    </dgm:pt>
    <dgm:pt modelId="{FEF16726-22B0-43A7-AB7B-40261E5CB363}" type="pres">
      <dgm:prSet presAssocID="{DBA681BB-3CFC-4F61-BD9D-D25A4AA335D2}" presName="sibTrans" presStyleCnt="0"/>
      <dgm:spPr/>
    </dgm:pt>
    <dgm:pt modelId="{36EA8B33-6D80-4B60-A4B6-671D34BA43A3}" type="pres">
      <dgm:prSet presAssocID="{5BFB3305-866C-4FF0-9519-7C71B7198C28}" presName="node" presStyleLbl="node1" presStyleIdx="2" presStyleCnt="3">
        <dgm:presLayoutVars>
          <dgm:bulletEnabled val="1"/>
        </dgm:presLayoutVars>
      </dgm:prSet>
      <dgm:spPr/>
      <dgm:t>
        <a:bodyPr/>
        <a:lstStyle/>
        <a:p>
          <a:endParaRPr lang="ru-RU"/>
        </a:p>
      </dgm:t>
    </dgm:pt>
  </dgm:ptLst>
  <dgm:cxnLst>
    <dgm:cxn modelId="{49AC9D82-7C22-40E0-8005-4CE3C6BDF38C}" type="presOf" srcId="{5BFB3305-866C-4FF0-9519-7C71B7198C28}" destId="{36EA8B33-6D80-4B60-A4B6-671D34BA43A3}" srcOrd="0" destOrd="0" presId="urn:microsoft.com/office/officeart/2005/8/layout/default"/>
    <dgm:cxn modelId="{EA47FF87-2797-4756-86C7-FABD23EA369A}" type="presOf" srcId="{70C44CD5-640A-49A2-B65C-712D07ABDA3A}" destId="{DFD7BDAA-4DF5-4596-B1AE-E661B2289C48}" srcOrd="0" destOrd="0" presId="urn:microsoft.com/office/officeart/2005/8/layout/default"/>
    <dgm:cxn modelId="{B410F463-B06E-47F0-A842-F10B8A8D6963}" type="presOf" srcId="{BEF57B5D-B23A-4200-B6E5-BEB4166FEB59}" destId="{57375292-8C56-4B7C-99EB-67240C9BED20}" srcOrd="0" destOrd="0" presId="urn:microsoft.com/office/officeart/2005/8/layout/default"/>
    <dgm:cxn modelId="{647ACFAB-0405-4FDC-9C76-1E7294AA552C}" srcId="{2F30386B-ED21-4B68-B970-BC31DAC9026A}" destId="{BEF57B5D-B23A-4200-B6E5-BEB4166FEB59}" srcOrd="0" destOrd="0" parTransId="{6579E52F-F679-4A1B-8535-B4A60B643978}" sibTransId="{29D51391-64B1-4FE1-B2F9-5E03129E2E65}"/>
    <dgm:cxn modelId="{B20AE2E8-9A37-46FE-88A7-1E36B469576E}" type="presOf" srcId="{2F30386B-ED21-4B68-B970-BC31DAC9026A}" destId="{945EF9F1-D055-4B30-842F-5986835152CD}" srcOrd="0" destOrd="0" presId="urn:microsoft.com/office/officeart/2005/8/layout/default"/>
    <dgm:cxn modelId="{807E7C5A-4461-4E3E-85A3-DF8C89782B95}" srcId="{2F30386B-ED21-4B68-B970-BC31DAC9026A}" destId="{70C44CD5-640A-49A2-B65C-712D07ABDA3A}" srcOrd="1" destOrd="0" parTransId="{EE964E50-E852-41C7-AF7A-D5E83B4CBCE1}" sibTransId="{DBA681BB-3CFC-4F61-BD9D-D25A4AA335D2}"/>
    <dgm:cxn modelId="{5D9FC857-46E9-4B2B-8285-9597E54C81E2}" srcId="{2F30386B-ED21-4B68-B970-BC31DAC9026A}" destId="{5BFB3305-866C-4FF0-9519-7C71B7198C28}" srcOrd="2" destOrd="0" parTransId="{9A94C509-9788-4968-ADB0-88C42A89228C}" sibTransId="{2F165186-D3D8-4605-A9E9-C029A7AFABAB}"/>
    <dgm:cxn modelId="{02704495-69E7-459C-8D24-CADD2535A0C5}" type="presParOf" srcId="{945EF9F1-D055-4B30-842F-5986835152CD}" destId="{57375292-8C56-4B7C-99EB-67240C9BED20}" srcOrd="0" destOrd="0" presId="urn:microsoft.com/office/officeart/2005/8/layout/default"/>
    <dgm:cxn modelId="{7F4A8C20-B602-4628-A944-A175258C1F2D}" type="presParOf" srcId="{945EF9F1-D055-4B30-842F-5986835152CD}" destId="{F35E0959-E463-4423-9725-C1B8341241FC}" srcOrd="1" destOrd="0" presId="urn:microsoft.com/office/officeart/2005/8/layout/default"/>
    <dgm:cxn modelId="{A4C3BCD2-68C3-4152-A8F8-54498BD68561}" type="presParOf" srcId="{945EF9F1-D055-4B30-842F-5986835152CD}" destId="{DFD7BDAA-4DF5-4596-B1AE-E661B2289C48}" srcOrd="2" destOrd="0" presId="urn:microsoft.com/office/officeart/2005/8/layout/default"/>
    <dgm:cxn modelId="{D8BA62D5-FDBC-49CA-B629-152B4D30B0D1}" type="presParOf" srcId="{945EF9F1-D055-4B30-842F-5986835152CD}" destId="{FEF16726-22B0-43A7-AB7B-40261E5CB363}" srcOrd="3" destOrd="0" presId="urn:microsoft.com/office/officeart/2005/8/layout/default"/>
    <dgm:cxn modelId="{8E1FCF6D-DE46-428C-8AD0-02EA7474B4B3}" type="presParOf" srcId="{945EF9F1-D055-4B30-842F-5986835152CD}" destId="{36EA8B33-6D80-4B60-A4B6-671D34BA43A3}"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616A717-6FA7-4C02-94F4-F784388331FD}" type="doc">
      <dgm:prSet loTypeId="urn:microsoft.com/office/officeart/2008/layout/VerticalCurvedList" loCatId="list" qsTypeId="urn:microsoft.com/office/officeart/2005/8/quickstyle/simple5" qsCatId="simple" csTypeId="urn:microsoft.com/office/officeart/2005/8/colors/accent1_2" csCatId="accent1" phldr="1"/>
      <dgm:spPr/>
      <dgm:t>
        <a:bodyPr/>
        <a:lstStyle/>
        <a:p>
          <a:endParaRPr lang="ru-RU"/>
        </a:p>
      </dgm:t>
    </dgm:pt>
    <dgm:pt modelId="{7A258B59-74A8-4C47-A2AA-AC95FEB21934}">
      <dgm:prSet/>
      <dgm:spPr/>
      <dgm:t>
        <a:bodyPr/>
        <a:lstStyle/>
        <a:p>
          <a:pPr rtl="0"/>
          <a:r>
            <a:rPr lang="ru-RU" dirty="0" smtClean="0">
              <a:effectLst>
                <a:outerShdw blurRad="38100" dist="38100" dir="2700000" algn="tl">
                  <a:srgbClr val="000000">
                    <a:alpha val="43137"/>
                  </a:srgbClr>
                </a:outerShdw>
              </a:effectLst>
            </a:rPr>
            <a:t>Толковые одноязычные словари,</a:t>
          </a:r>
          <a:endParaRPr lang="ru-RU" dirty="0">
            <a:effectLst>
              <a:outerShdw blurRad="38100" dist="38100" dir="2700000" algn="tl">
                <a:srgbClr val="000000">
                  <a:alpha val="43137"/>
                </a:srgbClr>
              </a:outerShdw>
            </a:effectLst>
          </a:endParaRPr>
        </a:p>
      </dgm:t>
    </dgm:pt>
    <dgm:pt modelId="{3A681ED2-D490-4156-9AC9-95FECECBD769}" type="parTrans" cxnId="{2D1A3CD3-B8EC-484F-AA98-CC5BDC03D009}">
      <dgm:prSet/>
      <dgm:spPr/>
      <dgm:t>
        <a:bodyPr/>
        <a:lstStyle/>
        <a:p>
          <a:endParaRPr lang="ru-RU"/>
        </a:p>
      </dgm:t>
    </dgm:pt>
    <dgm:pt modelId="{7CA5332A-9D58-40CA-9AB8-44A42B49C9ED}" type="sibTrans" cxnId="{2D1A3CD3-B8EC-484F-AA98-CC5BDC03D009}">
      <dgm:prSet/>
      <dgm:spPr/>
      <dgm:t>
        <a:bodyPr/>
        <a:lstStyle/>
        <a:p>
          <a:endParaRPr lang="ru-RU"/>
        </a:p>
      </dgm:t>
    </dgm:pt>
    <dgm:pt modelId="{1B1C30CD-F0B9-4CC2-B985-496E07B5CF64}">
      <dgm:prSet/>
      <dgm:spPr/>
      <dgm:t>
        <a:bodyPr/>
        <a:lstStyle/>
        <a:p>
          <a:pPr rtl="0"/>
          <a:r>
            <a:rPr lang="ru-RU" dirty="0" smtClean="0">
              <a:effectLst>
                <a:outerShdw blurRad="38100" dist="38100" dir="2700000" algn="tl">
                  <a:srgbClr val="000000">
                    <a:alpha val="43137"/>
                  </a:srgbClr>
                </a:outerShdw>
              </a:effectLst>
            </a:rPr>
            <a:t>Переводные словари (двуязычные и многоязычные),</a:t>
          </a:r>
          <a:endParaRPr lang="ru-RU" dirty="0">
            <a:effectLst>
              <a:outerShdw blurRad="38100" dist="38100" dir="2700000" algn="tl">
                <a:srgbClr val="000000">
                  <a:alpha val="43137"/>
                </a:srgbClr>
              </a:outerShdw>
            </a:effectLst>
          </a:endParaRPr>
        </a:p>
      </dgm:t>
    </dgm:pt>
    <dgm:pt modelId="{80A0D0D6-25E7-4AC7-9FA5-58748BC3B28C}" type="parTrans" cxnId="{58711C40-D65C-43EB-A143-A3BD0D9E1B6D}">
      <dgm:prSet/>
      <dgm:spPr/>
      <dgm:t>
        <a:bodyPr/>
        <a:lstStyle/>
        <a:p>
          <a:endParaRPr lang="ru-RU"/>
        </a:p>
      </dgm:t>
    </dgm:pt>
    <dgm:pt modelId="{15633EA6-5BFE-4C5C-A37C-7F5B6D988E00}" type="sibTrans" cxnId="{58711C40-D65C-43EB-A143-A3BD0D9E1B6D}">
      <dgm:prSet/>
      <dgm:spPr/>
      <dgm:t>
        <a:bodyPr/>
        <a:lstStyle/>
        <a:p>
          <a:endParaRPr lang="ru-RU"/>
        </a:p>
      </dgm:t>
    </dgm:pt>
    <dgm:pt modelId="{2C3710FB-4B0B-4201-9A6C-DCE033C5BA9A}">
      <dgm:prSet/>
      <dgm:spPr/>
      <dgm:t>
        <a:bodyPr/>
        <a:lstStyle/>
        <a:p>
          <a:pPr rtl="0"/>
          <a:r>
            <a:rPr lang="ru-RU" dirty="0" smtClean="0">
              <a:effectLst>
                <a:outerShdw blurRad="38100" dist="38100" dir="2700000" algn="tl">
                  <a:srgbClr val="000000">
                    <a:alpha val="43137"/>
                  </a:srgbClr>
                </a:outerShdw>
              </a:effectLst>
            </a:rPr>
            <a:t>Терминологические словари, представленные лингвистическими словарями (синонимов, сокращений, сочетаемости и т.п.) и словарями по различным отраслям знания и человеческой деятельности (бизнес, наука, техника, медицина, образование, средства массовой информации, полиграфия и т.д.) </a:t>
          </a:r>
          <a:endParaRPr lang="ru-RU" dirty="0">
            <a:effectLst>
              <a:outerShdw blurRad="38100" dist="38100" dir="2700000" algn="tl">
                <a:srgbClr val="000000">
                  <a:alpha val="43137"/>
                </a:srgbClr>
              </a:outerShdw>
            </a:effectLst>
          </a:endParaRPr>
        </a:p>
      </dgm:t>
    </dgm:pt>
    <dgm:pt modelId="{6940681F-CB36-4E9C-89A4-A0F8F24F4EE1}" type="parTrans" cxnId="{01FAB6A1-A302-460B-A2D3-64874C3D4DBF}">
      <dgm:prSet/>
      <dgm:spPr/>
      <dgm:t>
        <a:bodyPr/>
        <a:lstStyle/>
        <a:p>
          <a:endParaRPr lang="ru-RU"/>
        </a:p>
      </dgm:t>
    </dgm:pt>
    <dgm:pt modelId="{17274474-5B7A-462E-A6A2-41AB26CAD595}" type="sibTrans" cxnId="{01FAB6A1-A302-460B-A2D3-64874C3D4DBF}">
      <dgm:prSet/>
      <dgm:spPr/>
      <dgm:t>
        <a:bodyPr/>
        <a:lstStyle/>
        <a:p>
          <a:endParaRPr lang="ru-RU"/>
        </a:p>
      </dgm:t>
    </dgm:pt>
    <dgm:pt modelId="{4CBE914A-A710-4579-B455-A27C53BDC3E2}" type="pres">
      <dgm:prSet presAssocID="{3616A717-6FA7-4C02-94F4-F784388331FD}" presName="Name0" presStyleCnt="0">
        <dgm:presLayoutVars>
          <dgm:chMax val="7"/>
          <dgm:chPref val="7"/>
          <dgm:dir/>
        </dgm:presLayoutVars>
      </dgm:prSet>
      <dgm:spPr/>
      <dgm:t>
        <a:bodyPr/>
        <a:lstStyle/>
        <a:p>
          <a:endParaRPr lang="ru-RU"/>
        </a:p>
      </dgm:t>
    </dgm:pt>
    <dgm:pt modelId="{D280A534-A23D-4365-81A4-E81A16FE429A}" type="pres">
      <dgm:prSet presAssocID="{3616A717-6FA7-4C02-94F4-F784388331FD}" presName="Name1" presStyleCnt="0"/>
      <dgm:spPr/>
    </dgm:pt>
    <dgm:pt modelId="{E634D6A1-A4A1-413C-A14F-65C78ADFF527}" type="pres">
      <dgm:prSet presAssocID="{3616A717-6FA7-4C02-94F4-F784388331FD}" presName="cycle" presStyleCnt="0"/>
      <dgm:spPr/>
    </dgm:pt>
    <dgm:pt modelId="{8BB877DB-30EA-478D-81D5-3177A63AFED1}" type="pres">
      <dgm:prSet presAssocID="{3616A717-6FA7-4C02-94F4-F784388331FD}" presName="srcNode" presStyleLbl="node1" presStyleIdx="0" presStyleCnt="3"/>
      <dgm:spPr/>
    </dgm:pt>
    <dgm:pt modelId="{9D8D37E9-7FB4-49FE-ABC1-D57635EF70DD}" type="pres">
      <dgm:prSet presAssocID="{3616A717-6FA7-4C02-94F4-F784388331FD}" presName="conn" presStyleLbl="parChTrans1D2" presStyleIdx="0" presStyleCnt="1"/>
      <dgm:spPr/>
      <dgm:t>
        <a:bodyPr/>
        <a:lstStyle/>
        <a:p>
          <a:endParaRPr lang="ru-RU"/>
        </a:p>
      </dgm:t>
    </dgm:pt>
    <dgm:pt modelId="{D7A9BB88-6F0D-4C58-8E3F-9C506D16803D}" type="pres">
      <dgm:prSet presAssocID="{3616A717-6FA7-4C02-94F4-F784388331FD}" presName="extraNode" presStyleLbl="node1" presStyleIdx="0" presStyleCnt="3"/>
      <dgm:spPr/>
    </dgm:pt>
    <dgm:pt modelId="{58F87C0B-5702-437F-AFB0-878885344264}" type="pres">
      <dgm:prSet presAssocID="{3616A717-6FA7-4C02-94F4-F784388331FD}" presName="dstNode" presStyleLbl="node1" presStyleIdx="0" presStyleCnt="3"/>
      <dgm:spPr/>
    </dgm:pt>
    <dgm:pt modelId="{8D035282-9E91-4421-9F72-C0AFA17750FA}" type="pres">
      <dgm:prSet presAssocID="{7A258B59-74A8-4C47-A2AA-AC95FEB21934}" presName="text_1" presStyleLbl="node1" presStyleIdx="0" presStyleCnt="3">
        <dgm:presLayoutVars>
          <dgm:bulletEnabled val="1"/>
        </dgm:presLayoutVars>
      </dgm:prSet>
      <dgm:spPr/>
      <dgm:t>
        <a:bodyPr/>
        <a:lstStyle/>
        <a:p>
          <a:endParaRPr lang="ru-RU"/>
        </a:p>
      </dgm:t>
    </dgm:pt>
    <dgm:pt modelId="{32C7869D-8DFA-4DA3-AA6F-99CB0E1CC56D}" type="pres">
      <dgm:prSet presAssocID="{7A258B59-74A8-4C47-A2AA-AC95FEB21934}" presName="accent_1" presStyleCnt="0"/>
      <dgm:spPr/>
    </dgm:pt>
    <dgm:pt modelId="{4D700BBF-74C8-44D7-8A93-8C47D8B5CCDE}" type="pres">
      <dgm:prSet presAssocID="{7A258B59-74A8-4C47-A2AA-AC95FEB21934}" presName="accentRepeatNode" presStyleLbl="solidFgAcc1" presStyleIdx="0" presStyleCnt="3"/>
      <dgm:spPr/>
    </dgm:pt>
    <dgm:pt modelId="{9460B1DB-2031-46E7-A7C3-7C147466990F}" type="pres">
      <dgm:prSet presAssocID="{1B1C30CD-F0B9-4CC2-B985-496E07B5CF64}" presName="text_2" presStyleLbl="node1" presStyleIdx="1" presStyleCnt="3">
        <dgm:presLayoutVars>
          <dgm:bulletEnabled val="1"/>
        </dgm:presLayoutVars>
      </dgm:prSet>
      <dgm:spPr/>
      <dgm:t>
        <a:bodyPr/>
        <a:lstStyle/>
        <a:p>
          <a:endParaRPr lang="ru-RU"/>
        </a:p>
      </dgm:t>
    </dgm:pt>
    <dgm:pt modelId="{8643019A-607F-4698-9D0B-4CB36715BD9F}" type="pres">
      <dgm:prSet presAssocID="{1B1C30CD-F0B9-4CC2-B985-496E07B5CF64}" presName="accent_2" presStyleCnt="0"/>
      <dgm:spPr/>
    </dgm:pt>
    <dgm:pt modelId="{19AB8781-5E13-4E51-AD08-31131F421987}" type="pres">
      <dgm:prSet presAssocID="{1B1C30CD-F0B9-4CC2-B985-496E07B5CF64}" presName="accentRepeatNode" presStyleLbl="solidFgAcc1" presStyleIdx="1" presStyleCnt="3"/>
      <dgm:spPr/>
    </dgm:pt>
    <dgm:pt modelId="{EE654B51-ED89-4545-9248-EEF78731D7DF}" type="pres">
      <dgm:prSet presAssocID="{2C3710FB-4B0B-4201-9A6C-DCE033C5BA9A}" presName="text_3" presStyleLbl="node1" presStyleIdx="2" presStyleCnt="3">
        <dgm:presLayoutVars>
          <dgm:bulletEnabled val="1"/>
        </dgm:presLayoutVars>
      </dgm:prSet>
      <dgm:spPr/>
      <dgm:t>
        <a:bodyPr/>
        <a:lstStyle/>
        <a:p>
          <a:endParaRPr lang="ru-RU"/>
        </a:p>
      </dgm:t>
    </dgm:pt>
    <dgm:pt modelId="{35DA35C2-8591-4641-B3B8-8495819D782A}" type="pres">
      <dgm:prSet presAssocID="{2C3710FB-4B0B-4201-9A6C-DCE033C5BA9A}" presName="accent_3" presStyleCnt="0"/>
      <dgm:spPr/>
    </dgm:pt>
    <dgm:pt modelId="{9F13EF68-BC9B-46F9-81C0-F020C35C2DE2}" type="pres">
      <dgm:prSet presAssocID="{2C3710FB-4B0B-4201-9A6C-DCE033C5BA9A}" presName="accentRepeatNode" presStyleLbl="solidFgAcc1" presStyleIdx="2" presStyleCnt="3"/>
      <dgm:spPr/>
    </dgm:pt>
  </dgm:ptLst>
  <dgm:cxnLst>
    <dgm:cxn modelId="{77542630-CA08-4AA3-AB93-A60BBC289D85}" type="presOf" srcId="{2C3710FB-4B0B-4201-9A6C-DCE033C5BA9A}" destId="{EE654B51-ED89-4545-9248-EEF78731D7DF}" srcOrd="0" destOrd="0" presId="urn:microsoft.com/office/officeart/2008/layout/VerticalCurvedList"/>
    <dgm:cxn modelId="{05A7B1C9-6BDD-4FE7-BE66-4E6504728A88}" type="presOf" srcId="{7CA5332A-9D58-40CA-9AB8-44A42B49C9ED}" destId="{9D8D37E9-7FB4-49FE-ABC1-D57635EF70DD}" srcOrd="0" destOrd="0" presId="urn:microsoft.com/office/officeart/2008/layout/VerticalCurvedList"/>
    <dgm:cxn modelId="{2D1A3CD3-B8EC-484F-AA98-CC5BDC03D009}" srcId="{3616A717-6FA7-4C02-94F4-F784388331FD}" destId="{7A258B59-74A8-4C47-A2AA-AC95FEB21934}" srcOrd="0" destOrd="0" parTransId="{3A681ED2-D490-4156-9AC9-95FECECBD769}" sibTransId="{7CA5332A-9D58-40CA-9AB8-44A42B49C9ED}"/>
    <dgm:cxn modelId="{D6DF329B-0802-495D-9D17-5483DC1C9E2E}" type="presOf" srcId="{7A258B59-74A8-4C47-A2AA-AC95FEB21934}" destId="{8D035282-9E91-4421-9F72-C0AFA17750FA}" srcOrd="0" destOrd="0" presId="urn:microsoft.com/office/officeart/2008/layout/VerticalCurvedList"/>
    <dgm:cxn modelId="{58711C40-D65C-43EB-A143-A3BD0D9E1B6D}" srcId="{3616A717-6FA7-4C02-94F4-F784388331FD}" destId="{1B1C30CD-F0B9-4CC2-B985-496E07B5CF64}" srcOrd="1" destOrd="0" parTransId="{80A0D0D6-25E7-4AC7-9FA5-58748BC3B28C}" sibTransId="{15633EA6-5BFE-4C5C-A37C-7F5B6D988E00}"/>
    <dgm:cxn modelId="{1219EBE4-C128-4C0A-AA48-C732E6CE2530}" type="presOf" srcId="{1B1C30CD-F0B9-4CC2-B985-496E07B5CF64}" destId="{9460B1DB-2031-46E7-A7C3-7C147466990F}" srcOrd="0" destOrd="0" presId="urn:microsoft.com/office/officeart/2008/layout/VerticalCurvedList"/>
    <dgm:cxn modelId="{01FAB6A1-A302-460B-A2D3-64874C3D4DBF}" srcId="{3616A717-6FA7-4C02-94F4-F784388331FD}" destId="{2C3710FB-4B0B-4201-9A6C-DCE033C5BA9A}" srcOrd="2" destOrd="0" parTransId="{6940681F-CB36-4E9C-89A4-A0F8F24F4EE1}" sibTransId="{17274474-5B7A-462E-A6A2-41AB26CAD595}"/>
    <dgm:cxn modelId="{A9802BD6-28F4-410D-BE62-644AEFCBA80B}" type="presOf" srcId="{3616A717-6FA7-4C02-94F4-F784388331FD}" destId="{4CBE914A-A710-4579-B455-A27C53BDC3E2}" srcOrd="0" destOrd="0" presId="urn:microsoft.com/office/officeart/2008/layout/VerticalCurvedList"/>
    <dgm:cxn modelId="{63BC0565-280C-48EC-9171-6C6BAB09273B}" type="presParOf" srcId="{4CBE914A-A710-4579-B455-A27C53BDC3E2}" destId="{D280A534-A23D-4365-81A4-E81A16FE429A}" srcOrd="0" destOrd="0" presId="urn:microsoft.com/office/officeart/2008/layout/VerticalCurvedList"/>
    <dgm:cxn modelId="{EA655913-B04B-419D-A12B-74347C649E59}" type="presParOf" srcId="{D280A534-A23D-4365-81A4-E81A16FE429A}" destId="{E634D6A1-A4A1-413C-A14F-65C78ADFF527}" srcOrd="0" destOrd="0" presId="urn:microsoft.com/office/officeart/2008/layout/VerticalCurvedList"/>
    <dgm:cxn modelId="{CA708207-4AF5-4093-9B33-6E77FDFEF1CC}" type="presParOf" srcId="{E634D6A1-A4A1-413C-A14F-65C78ADFF527}" destId="{8BB877DB-30EA-478D-81D5-3177A63AFED1}" srcOrd="0" destOrd="0" presId="urn:microsoft.com/office/officeart/2008/layout/VerticalCurvedList"/>
    <dgm:cxn modelId="{18A65226-1FE9-4F09-8BDA-F6417909A4E7}" type="presParOf" srcId="{E634D6A1-A4A1-413C-A14F-65C78ADFF527}" destId="{9D8D37E9-7FB4-49FE-ABC1-D57635EF70DD}" srcOrd="1" destOrd="0" presId="urn:microsoft.com/office/officeart/2008/layout/VerticalCurvedList"/>
    <dgm:cxn modelId="{1950E95F-2FD2-48E2-96B1-776B45868257}" type="presParOf" srcId="{E634D6A1-A4A1-413C-A14F-65C78ADFF527}" destId="{D7A9BB88-6F0D-4C58-8E3F-9C506D16803D}" srcOrd="2" destOrd="0" presId="urn:microsoft.com/office/officeart/2008/layout/VerticalCurvedList"/>
    <dgm:cxn modelId="{E2958EA1-8918-4747-8C7F-B08D35D5CDFB}" type="presParOf" srcId="{E634D6A1-A4A1-413C-A14F-65C78ADFF527}" destId="{58F87C0B-5702-437F-AFB0-878885344264}" srcOrd="3" destOrd="0" presId="urn:microsoft.com/office/officeart/2008/layout/VerticalCurvedList"/>
    <dgm:cxn modelId="{66CDCEE8-FE27-4069-B27E-1EEE55983DE6}" type="presParOf" srcId="{D280A534-A23D-4365-81A4-E81A16FE429A}" destId="{8D035282-9E91-4421-9F72-C0AFA17750FA}" srcOrd="1" destOrd="0" presId="urn:microsoft.com/office/officeart/2008/layout/VerticalCurvedList"/>
    <dgm:cxn modelId="{81FC08B2-C8DE-4F3D-B18A-29FBF247853B}" type="presParOf" srcId="{D280A534-A23D-4365-81A4-E81A16FE429A}" destId="{32C7869D-8DFA-4DA3-AA6F-99CB0E1CC56D}" srcOrd="2" destOrd="0" presId="urn:microsoft.com/office/officeart/2008/layout/VerticalCurvedList"/>
    <dgm:cxn modelId="{9BE700DA-A505-4698-9221-9B7A24E9FC12}" type="presParOf" srcId="{32C7869D-8DFA-4DA3-AA6F-99CB0E1CC56D}" destId="{4D700BBF-74C8-44D7-8A93-8C47D8B5CCDE}" srcOrd="0" destOrd="0" presId="urn:microsoft.com/office/officeart/2008/layout/VerticalCurvedList"/>
    <dgm:cxn modelId="{DF6F39C9-B1B3-4293-BE07-CC3ED3CCE3A2}" type="presParOf" srcId="{D280A534-A23D-4365-81A4-E81A16FE429A}" destId="{9460B1DB-2031-46E7-A7C3-7C147466990F}" srcOrd="3" destOrd="0" presId="urn:microsoft.com/office/officeart/2008/layout/VerticalCurvedList"/>
    <dgm:cxn modelId="{3479CA13-CAA5-47F1-BAFD-EACE65D844C9}" type="presParOf" srcId="{D280A534-A23D-4365-81A4-E81A16FE429A}" destId="{8643019A-607F-4698-9D0B-4CB36715BD9F}" srcOrd="4" destOrd="0" presId="urn:microsoft.com/office/officeart/2008/layout/VerticalCurvedList"/>
    <dgm:cxn modelId="{E23C7CD7-BC2B-4D47-A398-391CEC46A043}" type="presParOf" srcId="{8643019A-607F-4698-9D0B-4CB36715BD9F}" destId="{19AB8781-5E13-4E51-AD08-31131F421987}" srcOrd="0" destOrd="0" presId="urn:microsoft.com/office/officeart/2008/layout/VerticalCurvedList"/>
    <dgm:cxn modelId="{861FBE23-3193-423C-A3C3-8FC28CC3DE66}" type="presParOf" srcId="{D280A534-A23D-4365-81A4-E81A16FE429A}" destId="{EE654B51-ED89-4545-9248-EEF78731D7DF}" srcOrd="5" destOrd="0" presId="urn:microsoft.com/office/officeart/2008/layout/VerticalCurvedList"/>
    <dgm:cxn modelId="{5AEC764E-6C80-44B7-B513-B32427FB1AD2}" type="presParOf" srcId="{D280A534-A23D-4365-81A4-E81A16FE429A}" destId="{35DA35C2-8591-4641-B3B8-8495819D782A}" srcOrd="6" destOrd="0" presId="urn:microsoft.com/office/officeart/2008/layout/VerticalCurvedList"/>
    <dgm:cxn modelId="{DC1FA843-83F2-4E7B-BD62-54287313F21C}" type="presParOf" srcId="{35DA35C2-8591-4641-B3B8-8495819D782A}" destId="{9F13EF68-BC9B-46F9-81C0-F020C35C2DE2}"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A90B072-AA83-4A90-8516-38CAFE077B7C}" type="doc">
      <dgm:prSet loTypeId="urn:microsoft.com/office/officeart/2005/8/layout/default" loCatId="list" qsTypeId="urn:microsoft.com/office/officeart/2005/8/quickstyle/simple5" qsCatId="simple" csTypeId="urn:microsoft.com/office/officeart/2005/8/colors/accent1_2" csCatId="accent1" phldr="1"/>
      <dgm:spPr/>
      <dgm:t>
        <a:bodyPr/>
        <a:lstStyle/>
        <a:p>
          <a:endParaRPr lang="ru-RU"/>
        </a:p>
      </dgm:t>
    </dgm:pt>
    <dgm:pt modelId="{B00681A0-578F-4804-BDD0-53A501002A65}">
      <dgm:prSet/>
      <dgm:spPr/>
      <dgm:t>
        <a:bodyPr/>
        <a:lstStyle/>
        <a:p>
          <a:pPr rtl="0"/>
          <a:r>
            <a:rPr lang="ru-RU" dirty="0" smtClean="0"/>
            <a:t>Организация работ должна осуществляться на основе системного подхода.</a:t>
          </a:r>
          <a:endParaRPr lang="ru-RU" dirty="0"/>
        </a:p>
      </dgm:t>
    </dgm:pt>
    <dgm:pt modelId="{69E78843-BFC4-4DE8-AE3A-CBB4A3A234CB}" type="parTrans" cxnId="{FBFAF716-50E0-45CE-8052-7735AFE83718}">
      <dgm:prSet/>
      <dgm:spPr/>
      <dgm:t>
        <a:bodyPr/>
        <a:lstStyle/>
        <a:p>
          <a:endParaRPr lang="ru-RU"/>
        </a:p>
      </dgm:t>
    </dgm:pt>
    <dgm:pt modelId="{98EC4893-E07E-420B-B7A2-6C1347D794B6}" type="sibTrans" cxnId="{FBFAF716-50E0-45CE-8052-7735AFE83718}">
      <dgm:prSet/>
      <dgm:spPr/>
      <dgm:t>
        <a:bodyPr/>
        <a:lstStyle/>
        <a:p>
          <a:endParaRPr lang="ru-RU"/>
        </a:p>
      </dgm:t>
    </dgm:pt>
    <dgm:pt modelId="{B57E45EC-6943-45A0-A02E-C436B3093D3A}">
      <dgm:prSet/>
      <dgm:spPr/>
      <dgm:t>
        <a:bodyPr/>
        <a:lstStyle/>
        <a:p>
          <a:pPr rtl="0"/>
          <a:r>
            <a:rPr lang="ru-RU" dirty="0" smtClean="0"/>
            <a:t>В качестве экспертов должны привлекаться специалисты разного профиля, в совокупности, обеспечивающие всесторонний анализ ОЭИ.</a:t>
          </a:r>
          <a:endParaRPr lang="ru-RU" dirty="0"/>
        </a:p>
      </dgm:t>
    </dgm:pt>
    <dgm:pt modelId="{BCDD4D08-4E3F-4026-A997-D62BAD7BDD3B}" type="parTrans" cxnId="{96CE5ED7-1C0C-4B1B-B1F1-0494CA27B1D8}">
      <dgm:prSet/>
      <dgm:spPr/>
      <dgm:t>
        <a:bodyPr/>
        <a:lstStyle/>
        <a:p>
          <a:endParaRPr lang="ru-RU"/>
        </a:p>
      </dgm:t>
    </dgm:pt>
    <dgm:pt modelId="{03F1ACF5-E051-40D4-82D7-D6CEF5AA90B6}" type="sibTrans" cxnId="{96CE5ED7-1C0C-4B1B-B1F1-0494CA27B1D8}">
      <dgm:prSet/>
      <dgm:spPr/>
      <dgm:t>
        <a:bodyPr/>
        <a:lstStyle/>
        <a:p>
          <a:endParaRPr lang="ru-RU"/>
        </a:p>
      </dgm:t>
    </dgm:pt>
    <dgm:pt modelId="{449F3F7F-E8CD-4F1B-9055-4979D83AA863}">
      <dgm:prSet/>
      <dgm:spPr/>
      <dgm:t>
        <a:bodyPr/>
        <a:lstStyle/>
        <a:p>
          <a:pPr rtl="0"/>
          <a:r>
            <a:rPr lang="ru-RU" dirty="0" smtClean="0"/>
            <a:t>Труд и опыт экспертов высшей квалификации (ведущих специалистов в своей области) необходимо использовать только для принятия глобальных решений.</a:t>
          </a:r>
          <a:endParaRPr lang="ru-RU" dirty="0"/>
        </a:p>
      </dgm:t>
    </dgm:pt>
    <dgm:pt modelId="{8464DDC8-A026-4F87-BB27-AC70B03BC025}" type="parTrans" cxnId="{A5DFD79C-E194-4F3A-9A52-EC0D61B8C765}">
      <dgm:prSet/>
      <dgm:spPr/>
      <dgm:t>
        <a:bodyPr/>
        <a:lstStyle/>
        <a:p>
          <a:endParaRPr lang="ru-RU"/>
        </a:p>
      </dgm:t>
    </dgm:pt>
    <dgm:pt modelId="{8D2050B1-1F26-439F-BBD5-0FCB9BCCE406}" type="sibTrans" cxnId="{A5DFD79C-E194-4F3A-9A52-EC0D61B8C765}">
      <dgm:prSet/>
      <dgm:spPr/>
      <dgm:t>
        <a:bodyPr/>
        <a:lstStyle/>
        <a:p>
          <a:endParaRPr lang="ru-RU"/>
        </a:p>
      </dgm:t>
    </dgm:pt>
    <dgm:pt modelId="{706A27EF-FDCF-4637-93EE-373D1E87E64A}">
      <dgm:prSet/>
      <dgm:spPr/>
      <dgm:t>
        <a:bodyPr/>
        <a:lstStyle/>
        <a:p>
          <a:pPr rtl="0"/>
          <a:r>
            <a:rPr lang="ru-RU" dirty="0" smtClean="0"/>
            <a:t>Работа по экспертизе образовательных электронных изданий и ресурсов должна быть разделена на основную и подготовительную; подготовительную работу могут осуществлять специалисты более низкой квалификации.</a:t>
          </a:r>
          <a:endParaRPr lang="ru-RU" dirty="0"/>
        </a:p>
      </dgm:t>
    </dgm:pt>
    <dgm:pt modelId="{EFD8333E-55E0-423C-98EE-E67E4E1F728A}" type="parTrans" cxnId="{68C5F88B-6A92-4F4F-A6F6-CBEBB9474B4C}">
      <dgm:prSet/>
      <dgm:spPr/>
      <dgm:t>
        <a:bodyPr/>
        <a:lstStyle/>
        <a:p>
          <a:endParaRPr lang="ru-RU"/>
        </a:p>
      </dgm:t>
    </dgm:pt>
    <dgm:pt modelId="{C6D57556-95D8-47D4-B6C1-4299B2FF401D}" type="sibTrans" cxnId="{68C5F88B-6A92-4F4F-A6F6-CBEBB9474B4C}">
      <dgm:prSet/>
      <dgm:spPr/>
      <dgm:t>
        <a:bodyPr/>
        <a:lstStyle/>
        <a:p>
          <a:endParaRPr lang="ru-RU"/>
        </a:p>
      </dgm:t>
    </dgm:pt>
    <dgm:pt modelId="{A867D474-3FE5-41B1-874C-085221F03F60}">
      <dgm:prSet/>
      <dgm:spPr/>
      <dgm:t>
        <a:bodyPr/>
        <a:lstStyle/>
        <a:p>
          <a:pPr rtl="0"/>
          <a:r>
            <a:rPr lang="ru-RU" dirty="0" smtClean="0"/>
            <a:t>Вследствие возможного изменения и совершенствования ОЭИ, уже прошедшего экспертизу, в процессе эксплуатации в системе образования, процедура экспертной оценки качества должна периодически повторяться в полном объеме.</a:t>
          </a:r>
          <a:endParaRPr lang="ru-RU" dirty="0"/>
        </a:p>
      </dgm:t>
    </dgm:pt>
    <dgm:pt modelId="{A6FF6553-E00F-4B6A-9675-952BACDA8376}" type="parTrans" cxnId="{BAC71968-C667-4871-8899-06EB6B9E64F7}">
      <dgm:prSet/>
      <dgm:spPr/>
      <dgm:t>
        <a:bodyPr/>
        <a:lstStyle/>
        <a:p>
          <a:endParaRPr lang="ru-RU"/>
        </a:p>
      </dgm:t>
    </dgm:pt>
    <dgm:pt modelId="{7621110B-3A00-4F32-982A-D479B112A986}" type="sibTrans" cxnId="{BAC71968-C667-4871-8899-06EB6B9E64F7}">
      <dgm:prSet/>
      <dgm:spPr/>
      <dgm:t>
        <a:bodyPr/>
        <a:lstStyle/>
        <a:p>
          <a:endParaRPr lang="ru-RU"/>
        </a:p>
      </dgm:t>
    </dgm:pt>
    <dgm:pt modelId="{BF848AF1-C174-4A4B-9BE2-2D5FA23442E1}" type="pres">
      <dgm:prSet presAssocID="{CA90B072-AA83-4A90-8516-38CAFE077B7C}" presName="diagram" presStyleCnt="0">
        <dgm:presLayoutVars>
          <dgm:dir/>
          <dgm:resizeHandles val="exact"/>
        </dgm:presLayoutVars>
      </dgm:prSet>
      <dgm:spPr/>
      <dgm:t>
        <a:bodyPr/>
        <a:lstStyle/>
        <a:p>
          <a:endParaRPr lang="ru-RU"/>
        </a:p>
      </dgm:t>
    </dgm:pt>
    <dgm:pt modelId="{3BF0792E-5BC3-4524-9D0C-4B8893ED1357}" type="pres">
      <dgm:prSet presAssocID="{B00681A0-578F-4804-BDD0-53A501002A65}" presName="node" presStyleLbl="node1" presStyleIdx="0" presStyleCnt="5">
        <dgm:presLayoutVars>
          <dgm:bulletEnabled val="1"/>
        </dgm:presLayoutVars>
      </dgm:prSet>
      <dgm:spPr/>
      <dgm:t>
        <a:bodyPr/>
        <a:lstStyle/>
        <a:p>
          <a:endParaRPr lang="ru-RU"/>
        </a:p>
      </dgm:t>
    </dgm:pt>
    <dgm:pt modelId="{844227AF-EC7A-48D3-9819-F68CD2AFBE55}" type="pres">
      <dgm:prSet presAssocID="{98EC4893-E07E-420B-B7A2-6C1347D794B6}" presName="sibTrans" presStyleCnt="0"/>
      <dgm:spPr/>
    </dgm:pt>
    <dgm:pt modelId="{4AB66D96-DB54-416D-B3FB-C15F8BBDEECE}" type="pres">
      <dgm:prSet presAssocID="{B57E45EC-6943-45A0-A02E-C436B3093D3A}" presName="node" presStyleLbl="node1" presStyleIdx="1" presStyleCnt="5">
        <dgm:presLayoutVars>
          <dgm:bulletEnabled val="1"/>
        </dgm:presLayoutVars>
      </dgm:prSet>
      <dgm:spPr/>
      <dgm:t>
        <a:bodyPr/>
        <a:lstStyle/>
        <a:p>
          <a:endParaRPr lang="ru-RU"/>
        </a:p>
      </dgm:t>
    </dgm:pt>
    <dgm:pt modelId="{2A747304-BD9B-4042-A625-CC364612D6DD}" type="pres">
      <dgm:prSet presAssocID="{03F1ACF5-E051-40D4-82D7-D6CEF5AA90B6}" presName="sibTrans" presStyleCnt="0"/>
      <dgm:spPr/>
    </dgm:pt>
    <dgm:pt modelId="{E62527B2-BA23-45F7-8A38-263C696F968C}" type="pres">
      <dgm:prSet presAssocID="{449F3F7F-E8CD-4F1B-9055-4979D83AA863}" presName="node" presStyleLbl="node1" presStyleIdx="2" presStyleCnt="5">
        <dgm:presLayoutVars>
          <dgm:bulletEnabled val="1"/>
        </dgm:presLayoutVars>
      </dgm:prSet>
      <dgm:spPr/>
      <dgm:t>
        <a:bodyPr/>
        <a:lstStyle/>
        <a:p>
          <a:endParaRPr lang="ru-RU"/>
        </a:p>
      </dgm:t>
    </dgm:pt>
    <dgm:pt modelId="{0288563D-919A-4E05-813A-6999E89583EA}" type="pres">
      <dgm:prSet presAssocID="{8D2050B1-1F26-439F-BBD5-0FCB9BCCE406}" presName="sibTrans" presStyleCnt="0"/>
      <dgm:spPr/>
    </dgm:pt>
    <dgm:pt modelId="{568FC8E5-52A1-4165-94B7-3CEBF8450998}" type="pres">
      <dgm:prSet presAssocID="{706A27EF-FDCF-4637-93EE-373D1E87E64A}" presName="node" presStyleLbl="node1" presStyleIdx="3" presStyleCnt="5">
        <dgm:presLayoutVars>
          <dgm:bulletEnabled val="1"/>
        </dgm:presLayoutVars>
      </dgm:prSet>
      <dgm:spPr/>
      <dgm:t>
        <a:bodyPr/>
        <a:lstStyle/>
        <a:p>
          <a:endParaRPr lang="ru-RU"/>
        </a:p>
      </dgm:t>
    </dgm:pt>
    <dgm:pt modelId="{491E991F-F892-4FA0-802F-F378BAE971C4}" type="pres">
      <dgm:prSet presAssocID="{C6D57556-95D8-47D4-B6C1-4299B2FF401D}" presName="sibTrans" presStyleCnt="0"/>
      <dgm:spPr/>
    </dgm:pt>
    <dgm:pt modelId="{D9CFCF3C-E97E-4072-BD76-6E23EBAC6E25}" type="pres">
      <dgm:prSet presAssocID="{A867D474-3FE5-41B1-874C-085221F03F60}" presName="node" presStyleLbl="node1" presStyleIdx="4" presStyleCnt="5">
        <dgm:presLayoutVars>
          <dgm:bulletEnabled val="1"/>
        </dgm:presLayoutVars>
      </dgm:prSet>
      <dgm:spPr/>
      <dgm:t>
        <a:bodyPr/>
        <a:lstStyle/>
        <a:p>
          <a:endParaRPr lang="ru-RU"/>
        </a:p>
      </dgm:t>
    </dgm:pt>
  </dgm:ptLst>
  <dgm:cxnLst>
    <dgm:cxn modelId="{B19D094B-8229-414B-82E8-426C99E14349}" type="presOf" srcId="{449F3F7F-E8CD-4F1B-9055-4979D83AA863}" destId="{E62527B2-BA23-45F7-8A38-263C696F968C}" srcOrd="0" destOrd="0" presId="urn:microsoft.com/office/officeart/2005/8/layout/default"/>
    <dgm:cxn modelId="{18354901-94EA-4BAB-92EF-D08CEA947D15}" type="presOf" srcId="{CA90B072-AA83-4A90-8516-38CAFE077B7C}" destId="{BF848AF1-C174-4A4B-9BE2-2D5FA23442E1}" srcOrd="0" destOrd="0" presId="urn:microsoft.com/office/officeart/2005/8/layout/default"/>
    <dgm:cxn modelId="{BAC71968-C667-4871-8899-06EB6B9E64F7}" srcId="{CA90B072-AA83-4A90-8516-38CAFE077B7C}" destId="{A867D474-3FE5-41B1-874C-085221F03F60}" srcOrd="4" destOrd="0" parTransId="{A6FF6553-E00F-4B6A-9675-952BACDA8376}" sibTransId="{7621110B-3A00-4F32-982A-D479B112A986}"/>
    <dgm:cxn modelId="{8D3625DE-1845-4FD6-A3C1-2F073A41838D}" type="presOf" srcId="{A867D474-3FE5-41B1-874C-085221F03F60}" destId="{D9CFCF3C-E97E-4072-BD76-6E23EBAC6E25}" srcOrd="0" destOrd="0" presId="urn:microsoft.com/office/officeart/2005/8/layout/default"/>
    <dgm:cxn modelId="{FBFAF716-50E0-45CE-8052-7735AFE83718}" srcId="{CA90B072-AA83-4A90-8516-38CAFE077B7C}" destId="{B00681A0-578F-4804-BDD0-53A501002A65}" srcOrd="0" destOrd="0" parTransId="{69E78843-BFC4-4DE8-AE3A-CBB4A3A234CB}" sibTransId="{98EC4893-E07E-420B-B7A2-6C1347D794B6}"/>
    <dgm:cxn modelId="{A5DFD79C-E194-4F3A-9A52-EC0D61B8C765}" srcId="{CA90B072-AA83-4A90-8516-38CAFE077B7C}" destId="{449F3F7F-E8CD-4F1B-9055-4979D83AA863}" srcOrd="2" destOrd="0" parTransId="{8464DDC8-A026-4F87-BB27-AC70B03BC025}" sibTransId="{8D2050B1-1F26-439F-BBD5-0FCB9BCCE406}"/>
    <dgm:cxn modelId="{68C5F88B-6A92-4F4F-A6F6-CBEBB9474B4C}" srcId="{CA90B072-AA83-4A90-8516-38CAFE077B7C}" destId="{706A27EF-FDCF-4637-93EE-373D1E87E64A}" srcOrd="3" destOrd="0" parTransId="{EFD8333E-55E0-423C-98EE-E67E4E1F728A}" sibTransId="{C6D57556-95D8-47D4-B6C1-4299B2FF401D}"/>
    <dgm:cxn modelId="{D7CF5CCC-92FA-49F4-9E71-0BDADE913008}" type="presOf" srcId="{706A27EF-FDCF-4637-93EE-373D1E87E64A}" destId="{568FC8E5-52A1-4165-94B7-3CEBF8450998}" srcOrd="0" destOrd="0" presId="urn:microsoft.com/office/officeart/2005/8/layout/default"/>
    <dgm:cxn modelId="{8DEB8E75-54D1-4888-806B-2519B192885A}" type="presOf" srcId="{B00681A0-578F-4804-BDD0-53A501002A65}" destId="{3BF0792E-5BC3-4524-9D0C-4B8893ED1357}" srcOrd="0" destOrd="0" presId="urn:microsoft.com/office/officeart/2005/8/layout/default"/>
    <dgm:cxn modelId="{C796085F-EE88-465C-B50F-2790746DBA57}" type="presOf" srcId="{B57E45EC-6943-45A0-A02E-C436B3093D3A}" destId="{4AB66D96-DB54-416D-B3FB-C15F8BBDEECE}" srcOrd="0" destOrd="0" presId="urn:microsoft.com/office/officeart/2005/8/layout/default"/>
    <dgm:cxn modelId="{96CE5ED7-1C0C-4B1B-B1F1-0494CA27B1D8}" srcId="{CA90B072-AA83-4A90-8516-38CAFE077B7C}" destId="{B57E45EC-6943-45A0-A02E-C436B3093D3A}" srcOrd="1" destOrd="0" parTransId="{BCDD4D08-4E3F-4026-A997-D62BAD7BDD3B}" sibTransId="{03F1ACF5-E051-40D4-82D7-D6CEF5AA90B6}"/>
    <dgm:cxn modelId="{C4CD0D58-9DD2-48F9-A745-0F1C0432E0E7}" type="presParOf" srcId="{BF848AF1-C174-4A4B-9BE2-2D5FA23442E1}" destId="{3BF0792E-5BC3-4524-9D0C-4B8893ED1357}" srcOrd="0" destOrd="0" presId="urn:microsoft.com/office/officeart/2005/8/layout/default"/>
    <dgm:cxn modelId="{69782E0E-DFF6-46F7-B9CF-9F2306A9A742}" type="presParOf" srcId="{BF848AF1-C174-4A4B-9BE2-2D5FA23442E1}" destId="{844227AF-EC7A-48D3-9819-F68CD2AFBE55}" srcOrd="1" destOrd="0" presId="urn:microsoft.com/office/officeart/2005/8/layout/default"/>
    <dgm:cxn modelId="{8EE0818B-EFDC-4C36-A80F-5EA27A975806}" type="presParOf" srcId="{BF848AF1-C174-4A4B-9BE2-2D5FA23442E1}" destId="{4AB66D96-DB54-416D-B3FB-C15F8BBDEECE}" srcOrd="2" destOrd="0" presId="urn:microsoft.com/office/officeart/2005/8/layout/default"/>
    <dgm:cxn modelId="{7715CD01-9517-4870-B104-7067CE904834}" type="presParOf" srcId="{BF848AF1-C174-4A4B-9BE2-2D5FA23442E1}" destId="{2A747304-BD9B-4042-A625-CC364612D6DD}" srcOrd="3" destOrd="0" presId="urn:microsoft.com/office/officeart/2005/8/layout/default"/>
    <dgm:cxn modelId="{79BB5063-4880-4BDA-B6C6-D393DBA702A7}" type="presParOf" srcId="{BF848AF1-C174-4A4B-9BE2-2D5FA23442E1}" destId="{E62527B2-BA23-45F7-8A38-263C696F968C}" srcOrd="4" destOrd="0" presId="urn:microsoft.com/office/officeart/2005/8/layout/default"/>
    <dgm:cxn modelId="{5985FE86-2ECF-4945-8AB0-9DC1E47DD64A}" type="presParOf" srcId="{BF848AF1-C174-4A4B-9BE2-2D5FA23442E1}" destId="{0288563D-919A-4E05-813A-6999E89583EA}" srcOrd="5" destOrd="0" presId="urn:microsoft.com/office/officeart/2005/8/layout/default"/>
    <dgm:cxn modelId="{F7F27A97-D4B4-425E-A468-983AD99752DE}" type="presParOf" srcId="{BF848AF1-C174-4A4B-9BE2-2D5FA23442E1}" destId="{568FC8E5-52A1-4165-94B7-3CEBF8450998}" srcOrd="6" destOrd="0" presId="urn:microsoft.com/office/officeart/2005/8/layout/default"/>
    <dgm:cxn modelId="{DB6E15FE-DF0C-480C-873A-F72EECBF64A7}" type="presParOf" srcId="{BF848AF1-C174-4A4B-9BE2-2D5FA23442E1}" destId="{491E991F-F892-4FA0-802F-F378BAE971C4}" srcOrd="7" destOrd="0" presId="urn:microsoft.com/office/officeart/2005/8/layout/default"/>
    <dgm:cxn modelId="{E41FD5D1-95F1-4BCB-BB46-593738E17164}" type="presParOf" srcId="{BF848AF1-C174-4A4B-9BE2-2D5FA23442E1}" destId="{D9CFCF3C-E97E-4072-BD76-6E23EBAC6E25}"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3F5F90-6C0E-4E02-AD82-93458FC2D5FC}">
      <dsp:nvSpPr>
        <dsp:cNvPr id="0" name=""/>
        <dsp:cNvSpPr/>
      </dsp:nvSpPr>
      <dsp:spPr>
        <a:xfrm>
          <a:off x="1625202" y="2251817"/>
          <a:ext cx="561332" cy="1069613"/>
        </a:xfrm>
        <a:custGeom>
          <a:avLst/>
          <a:gdLst/>
          <a:ahLst/>
          <a:cxnLst/>
          <a:rect l="0" t="0" r="0" b="0"/>
          <a:pathLst>
            <a:path>
              <a:moveTo>
                <a:pt x="0" y="0"/>
              </a:moveTo>
              <a:lnTo>
                <a:pt x="280666" y="0"/>
              </a:lnTo>
              <a:lnTo>
                <a:pt x="280666" y="1069613"/>
              </a:lnTo>
              <a:lnTo>
                <a:pt x="561332" y="1069613"/>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875670" y="2756424"/>
        <a:ext cx="60397" cy="60397"/>
      </dsp:txXfrm>
    </dsp:sp>
    <dsp:sp modelId="{F6B3BCEB-D6D5-4C46-A7DB-E7A77D0A289F}">
      <dsp:nvSpPr>
        <dsp:cNvPr id="0" name=""/>
        <dsp:cNvSpPr/>
      </dsp:nvSpPr>
      <dsp:spPr>
        <a:xfrm>
          <a:off x="1625202" y="2206096"/>
          <a:ext cx="524004" cy="91440"/>
        </a:xfrm>
        <a:custGeom>
          <a:avLst/>
          <a:gdLst/>
          <a:ahLst/>
          <a:cxnLst/>
          <a:rect l="0" t="0" r="0" b="0"/>
          <a:pathLst>
            <a:path>
              <a:moveTo>
                <a:pt x="0" y="45720"/>
              </a:moveTo>
              <a:lnTo>
                <a:pt x="524004" y="4572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874104" y="2238716"/>
        <a:ext cx="26200" cy="26200"/>
      </dsp:txXfrm>
    </dsp:sp>
    <dsp:sp modelId="{516C8936-60F8-44AB-9128-946795595184}">
      <dsp:nvSpPr>
        <dsp:cNvPr id="0" name=""/>
        <dsp:cNvSpPr/>
      </dsp:nvSpPr>
      <dsp:spPr>
        <a:xfrm>
          <a:off x="1625202" y="1182203"/>
          <a:ext cx="561332" cy="1069613"/>
        </a:xfrm>
        <a:custGeom>
          <a:avLst/>
          <a:gdLst/>
          <a:ahLst/>
          <a:cxnLst/>
          <a:rect l="0" t="0" r="0" b="0"/>
          <a:pathLst>
            <a:path>
              <a:moveTo>
                <a:pt x="0" y="1069613"/>
              </a:moveTo>
              <a:lnTo>
                <a:pt x="280666" y="1069613"/>
              </a:lnTo>
              <a:lnTo>
                <a:pt x="280666" y="0"/>
              </a:lnTo>
              <a:lnTo>
                <a:pt x="561332" y="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875670" y="1686811"/>
        <a:ext cx="60397" cy="60397"/>
      </dsp:txXfrm>
    </dsp:sp>
    <dsp:sp modelId="{C3E6C706-6596-4F94-954E-9AD77CB2504B}">
      <dsp:nvSpPr>
        <dsp:cNvPr id="0" name=""/>
        <dsp:cNvSpPr/>
      </dsp:nvSpPr>
      <dsp:spPr>
        <a:xfrm rot="16200000">
          <a:off x="-1054459" y="1823971"/>
          <a:ext cx="4503634" cy="855690"/>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r>
            <a:rPr lang="ru-RU" sz="3000" kern="1200" dirty="0" smtClean="0">
              <a:effectLst>
                <a:outerShdw blurRad="38100" dist="38100" dir="2700000" algn="tl">
                  <a:srgbClr val="000000">
                    <a:alpha val="43137"/>
                  </a:srgbClr>
                </a:outerShdw>
              </a:effectLst>
            </a:rPr>
            <a:t>Традиционный этап развития</a:t>
          </a:r>
          <a:endParaRPr lang="ru-RU" sz="3000" kern="1200" dirty="0">
            <a:effectLst>
              <a:outerShdw blurRad="38100" dist="38100" dir="2700000" algn="tl">
                <a:srgbClr val="000000">
                  <a:alpha val="43137"/>
                </a:srgbClr>
              </a:outerShdw>
            </a:effectLst>
          </a:endParaRPr>
        </a:p>
      </dsp:txBody>
      <dsp:txXfrm>
        <a:off x="-1054459" y="1823971"/>
        <a:ext cx="4503634" cy="855690"/>
      </dsp:txXfrm>
    </dsp:sp>
    <dsp:sp modelId="{AA6C4AD3-2046-4387-9D7A-2E69EC129D7A}">
      <dsp:nvSpPr>
        <dsp:cNvPr id="0" name=""/>
        <dsp:cNvSpPr/>
      </dsp:nvSpPr>
      <dsp:spPr>
        <a:xfrm>
          <a:off x="2186535" y="754358"/>
          <a:ext cx="2806664" cy="855690"/>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kern="1200" dirty="0" smtClean="0">
              <a:effectLst>
                <a:outerShdw blurRad="38100" dist="38100" dir="2700000" algn="tl">
                  <a:srgbClr val="000000">
                    <a:alpha val="43137"/>
                  </a:srgbClr>
                </a:outerShdw>
              </a:effectLst>
            </a:rPr>
            <a:t>Обучение отдельным видам речевой деятельности и аспектам языка</a:t>
          </a:r>
          <a:endParaRPr lang="ru-RU" sz="1600" kern="1200" dirty="0">
            <a:effectLst>
              <a:outerShdw blurRad="38100" dist="38100" dir="2700000" algn="tl">
                <a:srgbClr val="000000">
                  <a:alpha val="43137"/>
                </a:srgbClr>
              </a:outerShdw>
            </a:effectLst>
          </a:endParaRPr>
        </a:p>
      </dsp:txBody>
      <dsp:txXfrm>
        <a:off x="2186535" y="754358"/>
        <a:ext cx="2806664" cy="855690"/>
      </dsp:txXfrm>
    </dsp:sp>
    <dsp:sp modelId="{A2F408D2-EFA1-405A-AD3C-443D5E37B816}">
      <dsp:nvSpPr>
        <dsp:cNvPr id="0" name=""/>
        <dsp:cNvSpPr/>
      </dsp:nvSpPr>
      <dsp:spPr>
        <a:xfrm>
          <a:off x="2149207" y="1823971"/>
          <a:ext cx="2806664" cy="855690"/>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kern="1200" dirty="0" smtClean="0">
              <a:effectLst>
                <a:outerShdw blurRad="38100" dist="38100" dir="2700000" algn="tl">
                  <a:srgbClr val="000000">
                    <a:alpha val="43137"/>
                  </a:srgbClr>
                </a:outerShdw>
              </a:effectLst>
            </a:rPr>
            <a:t>Тренировочные и </a:t>
          </a:r>
          <a:r>
            <a:rPr lang="ru-RU" sz="1600" kern="1200" dirty="0" err="1" smtClean="0">
              <a:effectLst>
                <a:outerShdw blurRad="38100" dist="38100" dir="2700000" algn="tl">
                  <a:srgbClr val="000000">
                    <a:alpha val="43137"/>
                  </a:srgbClr>
                </a:outerShdw>
              </a:effectLst>
            </a:rPr>
            <a:t>тренировочно</a:t>
          </a:r>
          <a:r>
            <a:rPr lang="ru-RU" sz="1600" kern="1200" dirty="0" smtClean="0">
              <a:effectLst>
                <a:outerShdw blurRad="38100" dist="38100" dir="2700000" algn="tl">
                  <a:srgbClr val="000000">
                    <a:alpha val="43137"/>
                  </a:srgbClr>
                </a:outerShdw>
              </a:effectLst>
            </a:rPr>
            <a:t>-контролирующие программы</a:t>
          </a:r>
          <a:endParaRPr lang="ru-RU" sz="1600" kern="1200" dirty="0">
            <a:effectLst>
              <a:outerShdw blurRad="38100" dist="38100" dir="2700000" algn="tl">
                <a:srgbClr val="000000">
                  <a:alpha val="43137"/>
                </a:srgbClr>
              </a:outerShdw>
            </a:effectLst>
          </a:endParaRPr>
        </a:p>
      </dsp:txBody>
      <dsp:txXfrm>
        <a:off x="2149207" y="1823971"/>
        <a:ext cx="2806664" cy="855690"/>
      </dsp:txXfrm>
    </dsp:sp>
    <dsp:sp modelId="{AA3CE265-ED30-46C6-A939-AFC418A8A147}">
      <dsp:nvSpPr>
        <dsp:cNvPr id="0" name=""/>
        <dsp:cNvSpPr/>
      </dsp:nvSpPr>
      <dsp:spPr>
        <a:xfrm>
          <a:off x="2186535" y="2893584"/>
          <a:ext cx="2806664" cy="855690"/>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kern="1200" dirty="0" smtClean="0">
              <a:effectLst>
                <a:outerShdw blurRad="38100" dist="38100" dir="2700000" algn="tl">
                  <a:srgbClr val="000000">
                    <a:alpha val="43137"/>
                  </a:srgbClr>
                </a:outerShdw>
              </a:effectLst>
            </a:rPr>
            <a:t>Использование разнообразных прикладных программ</a:t>
          </a:r>
          <a:endParaRPr lang="ru-RU" sz="1600" kern="1200" dirty="0">
            <a:effectLst>
              <a:outerShdw blurRad="38100" dist="38100" dir="2700000" algn="tl">
                <a:srgbClr val="000000">
                  <a:alpha val="43137"/>
                </a:srgbClr>
              </a:outerShdw>
            </a:effectLst>
          </a:endParaRPr>
        </a:p>
      </dsp:txBody>
      <dsp:txXfrm>
        <a:off x="2186535" y="2893584"/>
        <a:ext cx="2806664" cy="8556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DA682A-4636-47DD-B524-4E51A1A39ADC}">
      <dsp:nvSpPr>
        <dsp:cNvPr id="0" name=""/>
        <dsp:cNvSpPr/>
      </dsp:nvSpPr>
      <dsp:spPr>
        <a:xfrm>
          <a:off x="1789738" y="2251817"/>
          <a:ext cx="492262" cy="1876001"/>
        </a:xfrm>
        <a:custGeom>
          <a:avLst/>
          <a:gdLst/>
          <a:ahLst/>
          <a:cxnLst/>
          <a:rect l="0" t="0" r="0" b="0"/>
          <a:pathLst>
            <a:path>
              <a:moveTo>
                <a:pt x="0" y="0"/>
              </a:moveTo>
              <a:lnTo>
                <a:pt x="246131" y="0"/>
              </a:lnTo>
              <a:lnTo>
                <a:pt x="246131" y="1876001"/>
              </a:lnTo>
              <a:lnTo>
                <a:pt x="492262" y="1876001"/>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ru-RU" sz="700" kern="1200"/>
        </a:p>
      </dsp:txBody>
      <dsp:txXfrm>
        <a:off x="1987382" y="3141330"/>
        <a:ext cx="96975" cy="96975"/>
      </dsp:txXfrm>
    </dsp:sp>
    <dsp:sp modelId="{AB5A9143-CC1A-41E1-8529-B60AA3B9F29C}">
      <dsp:nvSpPr>
        <dsp:cNvPr id="0" name=""/>
        <dsp:cNvSpPr/>
      </dsp:nvSpPr>
      <dsp:spPr>
        <a:xfrm>
          <a:off x="1789738" y="2251817"/>
          <a:ext cx="492262" cy="938000"/>
        </a:xfrm>
        <a:custGeom>
          <a:avLst/>
          <a:gdLst/>
          <a:ahLst/>
          <a:cxnLst/>
          <a:rect l="0" t="0" r="0" b="0"/>
          <a:pathLst>
            <a:path>
              <a:moveTo>
                <a:pt x="0" y="0"/>
              </a:moveTo>
              <a:lnTo>
                <a:pt x="246131" y="0"/>
              </a:lnTo>
              <a:lnTo>
                <a:pt x="246131" y="938000"/>
              </a:lnTo>
              <a:lnTo>
                <a:pt x="492262" y="93800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2009387" y="2694334"/>
        <a:ext cx="52966" cy="52966"/>
      </dsp:txXfrm>
    </dsp:sp>
    <dsp:sp modelId="{44297F86-B6CF-4ACC-A5DB-E1E31FCADB1C}">
      <dsp:nvSpPr>
        <dsp:cNvPr id="0" name=""/>
        <dsp:cNvSpPr/>
      </dsp:nvSpPr>
      <dsp:spPr>
        <a:xfrm>
          <a:off x="1789738" y="2206097"/>
          <a:ext cx="492262" cy="91440"/>
        </a:xfrm>
        <a:custGeom>
          <a:avLst/>
          <a:gdLst/>
          <a:ahLst/>
          <a:cxnLst/>
          <a:rect l="0" t="0" r="0" b="0"/>
          <a:pathLst>
            <a:path>
              <a:moveTo>
                <a:pt x="0" y="45720"/>
              </a:moveTo>
              <a:lnTo>
                <a:pt x="492262" y="4572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2023563" y="2239510"/>
        <a:ext cx="24613" cy="24613"/>
      </dsp:txXfrm>
    </dsp:sp>
    <dsp:sp modelId="{AA373EC5-7933-430C-8142-3D5704D6A84E}">
      <dsp:nvSpPr>
        <dsp:cNvPr id="0" name=""/>
        <dsp:cNvSpPr/>
      </dsp:nvSpPr>
      <dsp:spPr>
        <a:xfrm>
          <a:off x="1789738" y="1313816"/>
          <a:ext cx="492262" cy="938000"/>
        </a:xfrm>
        <a:custGeom>
          <a:avLst/>
          <a:gdLst/>
          <a:ahLst/>
          <a:cxnLst/>
          <a:rect l="0" t="0" r="0" b="0"/>
          <a:pathLst>
            <a:path>
              <a:moveTo>
                <a:pt x="0" y="938000"/>
              </a:moveTo>
              <a:lnTo>
                <a:pt x="246131" y="938000"/>
              </a:lnTo>
              <a:lnTo>
                <a:pt x="246131" y="0"/>
              </a:lnTo>
              <a:lnTo>
                <a:pt x="492262" y="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2009387" y="1756334"/>
        <a:ext cx="52966" cy="52966"/>
      </dsp:txXfrm>
    </dsp:sp>
    <dsp:sp modelId="{DB5EFBE8-F93B-464B-8223-5B6FBF67EA33}">
      <dsp:nvSpPr>
        <dsp:cNvPr id="0" name=""/>
        <dsp:cNvSpPr/>
      </dsp:nvSpPr>
      <dsp:spPr>
        <a:xfrm>
          <a:off x="1789738" y="375816"/>
          <a:ext cx="492262" cy="1876001"/>
        </a:xfrm>
        <a:custGeom>
          <a:avLst/>
          <a:gdLst/>
          <a:ahLst/>
          <a:cxnLst/>
          <a:rect l="0" t="0" r="0" b="0"/>
          <a:pathLst>
            <a:path>
              <a:moveTo>
                <a:pt x="0" y="1876001"/>
              </a:moveTo>
              <a:lnTo>
                <a:pt x="246131" y="1876001"/>
              </a:lnTo>
              <a:lnTo>
                <a:pt x="246131" y="0"/>
              </a:lnTo>
              <a:lnTo>
                <a:pt x="492262" y="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ru-RU" sz="700" kern="1200"/>
        </a:p>
      </dsp:txBody>
      <dsp:txXfrm>
        <a:off x="1987382" y="1265328"/>
        <a:ext cx="96975" cy="96975"/>
      </dsp:txXfrm>
    </dsp:sp>
    <dsp:sp modelId="{87AD2A44-5A4F-4016-80C3-421388DE3AB5}">
      <dsp:nvSpPr>
        <dsp:cNvPr id="0" name=""/>
        <dsp:cNvSpPr/>
      </dsp:nvSpPr>
      <dsp:spPr>
        <a:xfrm rot="16200000">
          <a:off x="-837275" y="1876617"/>
          <a:ext cx="4503627" cy="750400"/>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ru-RU" sz="2600" kern="1200" dirty="0" smtClean="0">
              <a:effectLst>
                <a:outerShdw blurRad="38100" dist="38100" dir="2700000" algn="tl">
                  <a:srgbClr val="000000">
                    <a:alpha val="43137"/>
                  </a:srgbClr>
                </a:outerShdw>
              </a:effectLst>
            </a:rPr>
            <a:t>Современный этап развития</a:t>
          </a:r>
          <a:endParaRPr lang="ru-RU" sz="2600" kern="1200" dirty="0">
            <a:effectLst>
              <a:outerShdw blurRad="38100" dist="38100" dir="2700000" algn="tl">
                <a:srgbClr val="000000">
                  <a:alpha val="43137"/>
                </a:srgbClr>
              </a:outerShdw>
            </a:effectLst>
          </a:endParaRPr>
        </a:p>
      </dsp:txBody>
      <dsp:txXfrm>
        <a:off x="-837275" y="1876617"/>
        <a:ext cx="4503627" cy="750400"/>
      </dsp:txXfrm>
    </dsp:sp>
    <dsp:sp modelId="{227ACF32-F9F6-424A-84C0-CB72D7A18FD4}">
      <dsp:nvSpPr>
        <dsp:cNvPr id="0" name=""/>
        <dsp:cNvSpPr/>
      </dsp:nvSpPr>
      <dsp:spPr>
        <a:xfrm>
          <a:off x="2282001" y="615"/>
          <a:ext cx="2461313" cy="750400"/>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effectLst>
                <a:outerShdw blurRad="38100" dist="38100" dir="2700000" algn="tl">
                  <a:srgbClr val="000000">
                    <a:alpha val="43137"/>
                  </a:srgbClr>
                </a:outerShdw>
              </a:effectLst>
            </a:rPr>
            <a:t>Качественное изменение технических возможностей компьютеров</a:t>
          </a:r>
          <a:endParaRPr lang="ru-RU" sz="1200" kern="1200" dirty="0">
            <a:effectLst>
              <a:outerShdw blurRad="38100" dist="38100" dir="2700000" algn="tl">
                <a:srgbClr val="000000">
                  <a:alpha val="43137"/>
                </a:srgbClr>
              </a:outerShdw>
            </a:effectLst>
          </a:endParaRPr>
        </a:p>
      </dsp:txBody>
      <dsp:txXfrm>
        <a:off x="2282001" y="615"/>
        <a:ext cx="2461313" cy="750400"/>
      </dsp:txXfrm>
    </dsp:sp>
    <dsp:sp modelId="{83D28F2A-C2BF-43AB-937F-5949AB092463}">
      <dsp:nvSpPr>
        <dsp:cNvPr id="0" name=""/>
        <dsp:cNvSpPr/>
      </dsp:nvSpPr>
      <dsp:spPr>
        <a:xfrm>
          <a:off x="2282001" y="938616"/>
          <a:ext cx="2461313" cy="750400"/>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effectLst>
                <a:outerShdw blurRad="38100" dist="38100" dir="2700000" algn="tl">
                  <a:srgbClr val="000000">
                    <a:alpha val="43137"/>
                  </a:srgbClr>
                </a:outerShdw>
              </a:effectLst>
            </a:rPr>
            <a:t>Работа над всеми видами речевой деятельности</a:t>
          </a:r>
          <a:endParaRPr lang="ru-RU" sz="1200" kern="1200" dirty="0">
            <a:effectLst>
              <a:outerShdw blurRad="38100" dist="38100" dir="2700000" algn="tl">
                <a:srgbClr val="000000">
                  <a:alpha val="43137"/>
                </a:srgbClr>
              </a:outerShdw>
            </a:effectLst>
          </a:endParaRPr>
        </a:p>
      </dsp:txBody>
      <dsp:txXfrm>
        <a:off x="2282001" y="938616"/>
        <a:ext cx="2461313" cy="750400"/>
      </dsp:txXfrm>
    </dsp:sp>
    <dsp:sp modelId="{12BFD87D-409F-45C1-987C-67EB1ECFDB27}">
      <dsp:nvSpPr>
        <dsp:cNvPr id="0" name=""/>
        <dsp:cNvSpPr/>
      </dsp:nvSpPr>
      <dsp:spPr>
        <a:xfrm>
          <a:off x="2282001" y="1876617"/>
          <a:ext cx="2461313" cy="750400"/>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effectLst>
                <a:outerShdw blurRad="38100" dist="38100" dir="2700000" algn="tl">
                  <a:srgbClr val="000000">
                    <a:alpha val="43137"/>
                  </a:srgbClr>
                </a:outerShdw>
              </a:effectLst>
            </a:rPr>
            <a:t>Реальное общение с носителями изучаемого языка в письменной и в устной форме</a:t>
          </a:r>
          <a:endParaRPr lang="ru-RU" sz="1200" kern="1200" dirty="0">
            <a:effectLst>
              <a:outerShdw blurRad="38100" dist="38100" dir="2700000" algn="tl">
                <a:srgbClr val="000000">
                  <a:alpha val="43137"/>
                </a:srgbClr>
              </a:outerShdw>
            </a:effectLst>
          </a:endParaRPr>
        </a:p>
      </dsp:txBody>
      <dsp:txXfrm>
        <a:off x="2282001" y="1876617"/>
        <a:ext cx="2461313" cy="750400"/>
      </dsp:txXfrm>
    </dsp:sp>
    <dsp:sp modelId="{68529652-4012-4DC8-947D-D6000FA1D266}">
      <dsp:nvSpPr>
        <dsp:cNvPr id="0" name=""/>
        <dsp:cNvSpPr/>
      </dsp:nvSpPr>
      <dsp:spPr>
        <a:xfrm>
          <a:off x="2282001" y="2814617"/>
          <a:ext cx="2461313" cy="750400"/>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effectLst>
                <a:outerShdw blurRad="38100" dist="38100" dir="2700000" algn="tl">
                  <a:srgbClr val="000000">
                    <a:alpha val="43137"/>
                  </a:srgbClr>
                </a:outerShdw>
              </a:effectLst>
            </a:rPr>
            <a:t>Доступ к  аутентичным материалам на изучаемом языке и сетевым компьютерным учебным пособиям</a:t>
          </a:r>
          <a:endParaRPr lang="ru-RU" sz="1200" kern="1200" dirty="0">
            <a:effectLst>
              <a:outerShdw blurRad="38100" dist="38100" dir="2700000" algn="tl">
                <a:srgbClr val="000000">
                  <a:alpha val="43137"/>
                </a:srgbClr>
              </a:outerShdw>
            </a:effectLst>
          </a:endParaRPr>
        </a:p>
      </dsp:txBody>
      <dsp:txXfrm>
        <a:off x="2282001" y="2814617"/>
        <a:ext cx="2461313" cy="750400"/>
      </dsp:txXfrm>
    </dsp:sp>
    <dsp:sp modelId="{2F5501FC-B670-4273-B362-0ACAB994E11A}">
      <dsp:nvSpPr>
        <dsp:cNvPr id="0" name=""/>
        <dsp:cNvSpPr/>
      </dsp:nvSpPr>
      <dsp:spPr>
        <a:xfrm>
          <a:off x="2282001" y="3752618"/>
          <a:ext cx="2461313" cy="750400"/>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kern="1200" dirty="0" smtClean="0">
              <a:effectLst>
                <a:outerShdw blurRad="38100" dist="38100" dir="2700000" algn="tl">
                  <a:srgbClr val="000000">
                    <a:alpha val="43137"/>
                  </a:srgbClr>
                </a:outerShdw>
              </a:effectLst>
            </a:rPr>
            <a:t>Использование виртуальной реальности</a:t>
          </a:r>
          <a:endParaRPr lang="ru-RU" sz="1200" kern="1200" dirty="0">
            <a:effectLst>
              <a:outerShdw blurRad="38100" dist="38100" dir="2700000" algn="tl">
                <a:srgbClr val="000000">
                  <a:alpha val="43137"/>
                </a:srgbClr>
              </a:outerShdw>
            </a:effectLst>
          </a:endParaRPr>
        </a:p>
      </dsp:txBody>
      <dsp:txXfrm>
        <a:off x="2282001" y="3752618"/>
        <a:ext cx="2461313" cy="750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0EFA4A-65E5-42A8-B254-C0485BB4F3F8}">
      <dsp:nvSpPr>
        <dsp:cNvPr id="0" name=""/>
        <dsp:cNvSpPr/>
      </dsp:nvSpPr>
      <dsp:spPr>
        <a:xfrm>
          <a:off x="-4898357" y="-750627"/>
          <a:ext cx="5833971" cy="5833971"/>
        </a:xfrm>
        <a:prstGeom prst="blockArc">
          <a:avLst>
            <a:gd name="adj1" fmla="val 18900000"/>
            <a:gd name="adj2" fmla="val 2700000"/>
            <a:gd name="adj3" fmla="val 370"/>
          </a:avLst>
        </a:pr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73E088D-C57B-40B4-B7FE-8D6DFF157116}">
      <dsp:nvSpPr>
        <dsp:cNvPr id="0" name=""/>
        <dsp:cNvSpPr/>
      </dsp:nvSpPr>
      <dsp:spPr>
        <a:xfrm>
          <a:off x="349144" y="228160"/>
          <a:ext cx="9684008" cy="456148"/>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62068" tIns="33020" rIns="33020" bIns="33020" numCol="1" spcCol="1270" anchor="ctr" anchorCtr="0">
          <a:noAutofit/>
        </a:bodyPr>
        <a:lstStyle/>
        <a:p>
          <a:pPr lvl="0" algn="l" defTabSz="577850" rtl="0">
            <a:lnSpc>
              <a:spcPct val="90000"/>
            </a:lnSpc>
            <a:spcBef>
              <a:spcPct val="0"/>
            </a:spcBef>
            <a:spcAft>
              <a:spcPct val="35000"/>
            </a:spcAft>
          </a:pPr>
          <a:r>
            <a:rPr lang="ru-RU" sz="1300" kern="1200" dirty="0" smtClean="0">
              <a:effectLst>
                <a:outerShdw blurRad="38100" dist="38100" dir="2700000" algn="tl">
                  <a:srgbClr val="000000">
                    <a:alpha val="43137"/>
                  </a:srgbClr>
                </a:outerShdw>
              </a:effectLst>
            </a:rPr>
            <a:t>Компьютеры используются в обучении языку не так давно, но уже можно говорить об истории компьютерной лингводидактики. </a:t>
          </a:r>
          <a:endParaRPr lang="ru-RU" sz="1300" kern="1200" dirty="0">
            <a:effectLst>
              <a:outerShdw blurRad="38100" dist="38100" dir="2700000" algn="tl">
                <a:srgbClr val="000000">
                  <a:alpha val="43137"/>
                </a:srgbClr>
              </a:outerShdw>
            </a:effectLst>
          </a:endParaRPr>
        </a:p>
      </dsp:txBody>
      <dsp:txXfrm>
        <a:off x="349144" y="228160"/>
        <a:ext cx="9684008" cy="456148"/>
      </dsp:txXfrm>
    </dsp:sp>
    <dsp:sp modelId="{AC419ACC-05EA-4D80-BF95-451B2D22FD00}">
      <dsp:nvSpPr>
        <dsp:cNvPr id="0" name=""/>
        <dsp:cNvSpPr/>
      </dsp:nvSpPr>
      <dsp:spPr>
        <a:xfrm>
          <a:off x="64051" y="171142"/>
          <a:ext cx="570185" cy="570185"/>
        </a:xfrm>
        <a:prstGeom prst="ellipse">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sp>
    <dsp:sp modelId="{E8FF7FA7-E3F9-415E-999E-5A8539010D67}">
      <dsp:nvSpPr>
        <dsp:cNvPr id="0" name=""/>
        <dsp:cNvSpPr/>
      </dsp:nvSpPr>
      <dsp:spPr>
        <a:xfrm>
          <a:off x="724357" y="912296"/>
          <a:ext cx="9308795" cy="456148"/>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62068" tIns="33020" rIns="33020" bIns="33020" numCol="1" spcCol="1270" anchor="ctr" anchorCtr="0">
          <a:noAutofit/>
        </a:bodyPr>
        <a:lstStyle/>
        <a:p>
          <a:pPr lvl="0" algn="l" defTabSz="577850" rtl="0">
            <a:lnSpc>
              <a:spcPct val="90000"/>
            </a:lnSpc>
            <a:spcBef>
              <a:spcPct val="0"/>
            </a:spcBef>
            <a:spcAft>
              <a:spcPct val="35000"/>
            </a:spcAft>
          </a:pPr>
          <a:r>
            <a:rPr lang="ru-RU" sz="1300" kern="1200" dirty="0" smtClean="0">
              <a:effectLst>
                <a:outerShdw blurRad="38100" dist="38100" dir="2700000" algn="tl">
                  <a:srgbClr val="000000">
                    <a:alpha val="43137"/>
                  </a:srgbClr>
                </a:outerShdw>
              </a:effectLst>
            </a:rPr>
            <a:t>Начало развития этой области методики не определяется точными датами: отсчет ведется от конца 50-х годов, середины 60-х, начала 70-х; предлагаемые исследователями периодизации включают разное число этапов.</a:t>
          </a:r>
          <a:endParaRPr lang="ru-RU" sz="1300" kern="1200" dirty="0">
            <a:effectLst>
              <a:outerShdw blurRad="38100" dist="38100" dir="2700000" algn="tl">
                <a:srgbClr val="000000">
                  <a:alpha val="43137"/>
                </a:srgbClr>
              </a:outerShdw>
            </a:effectLst>
          </a:endParaRPr>
        </a:p>
      </dsp:txBody>
      <dsp:txXfrm>
        <a:off x="724357" y="912296"/>
        <a:ext cx="9308795" cy="456148"/>
      </dsp:txXfrm>
    </dsp:sp>
    <dsp:sp modelId="{C709668B-C277-42DF-9257-872C596C0A92}">
      <dsp:nvSpPr>
        <dsp:cNvPr id="0" name=""/>
        <dsp:cNvSpPr/>
      </dsp:nvSpPr>
      <dsp:spPr>
        <a:xfrm>
          <a:off x="439265" y="855278"/>
          <a:ext cx="570185" cy="570185"/>
        </a:xfrm>
        <a:prstGeom prst="ellipse">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sp>
    <dsp:sp modelId="{89CCA869-47B0-412F-80C7-B5DE0C5AF194}">
      <dsp:nvSpPr>
        <dsp:cNvPr id="0" name=""/>
        <dsp:cNvSpPr/>
      </dsp:nvSpPr>
      <dsp:spPr>
        <a:xfrm>
          <a:off x="895933" y="1596432"/>
          <a:ext cx="9137219" cy="456148"/>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62068" tIns="33020" rIns="33020" bIns="33020" numCol="1" spcCol="1270" anchor="ctr" anchorCtr="0">
          <a:noAutofit/>
        </a:bodyPr>
        <a:lstStyle/>
        <a:p>
          <a:pPr lvl="0" algn="l" defTabSz="577850" rtl="0">
            <a:lnSpc>
              <a:spcPct val="90000"/>
            </a:lnSpc>
            <a:spcBef>
              <a:spcPct val="0"/>
            </a:spcBef>
            <a:spcAft>
              <a:spcPct val="35000"/>
            </a:spcAft>
          </a:pPr>
          <a:r>
            <a:rPr lang="ru-RU" sz="1300" kern="1200" dirty="0" smtClean="0">
              <a:effectLst>
                <a:outerShdw blurRad="38100" dist="38100" dir="2700000" algn="tl">
                  <a:srgbClr val="000000">
                    <a:alpha val="43137"/>
                  </a:srgbClr>
                </a:outerShdw>
              </a:effectLst>
            </a:rPr>
            <a:t>Например, </a:t>
          </a:r>
          <a:r>
            <a:rPr lang="ru-RU" sz="1300" kern="1200" dirty="0" err="1" smtClean="0">
              <a:effectLst>
                <a:outerShdw blurRad="38100" dist="38100" dir="2700000" algn="tl">
                  <a:srgbClr val="000000">
                    <a:alpha val="43137"/>
                  </a:srgbClr>
                </a:outerShdw>
              </a:effectLst>
            </a:rPr>
            <a:t>М.Warschauer</a:t>
          </a:r>
          <a:r>
            <a:rPr lang="ru-RU" sz="1300" kern="1200" dirty="0" smtClean="0">
              <a:effectLst>
                <a:outerShdw blurRad="38100" dist="38100" dir="2700000" algn="tl">
                  <a:srgbClr val="000000">
                    <a:alpha val="43137"/>
                  </a:srgbClr>
                </a:outerShdw>
              </a:effectLst>
            </a:rPr>
            <a:t> (1996) называет три основных периода:</a:t>
          </a:r>
          <a:endParaRPr lang="ru-RU" sz="1300" kern="1200" dirty="0">
            <a:effectLst>
              <a:outerShdw blurRad="38100" dist="38100" dir="2700000" algn="tl">
                <a:srgbClr val="000000">
                  <a:alpha val="43137"/>
                </a:srgbClr>
              </a:outerShdw>
            </a:effectLst>
          </a:endParaRPr>
        </a:p>
      </dsp:txBody>
      <dsp:txXfrm>
        <a:off x="895933" y="1596432"/>
        <a:ext cx="9137219" cy="456148"/>
      </dsp:txXfrm>
    </dsp:sp>
    <dsp:sp modelId="{13004B9A-1925-49F0-A63F-A95F6148D1DE}">
      <dsp:nvSpPr>
        <dsp:cNvPr id="0" name=""/>
        <dsp:cNvSpPr/>
      </dsp:nvSpPr>
      <dsp:spPr>
        <a:xfrm>
          <a:off x="610840" y="1539414"/>
          <a:ext cx="570185" cy="570185"/>
        </a:xfrm>
        <a:prstGeom prst="ellipse">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sp>
    <dsp:sp modelId="{E2201885-2842-4CDD-BC93-0D674664824A}">
      <dsp:nvSpPr>
        <dsp:cNvPr id="0" name=""/>
        <dsp:cNvSpPr/>
      </dsp:nvSpPr>
      <dsp:spPr>
        <a:xfrm>
          <a:off x="895933" y="2280135"/>
          <a:ext cx="9137219" cy="456148"/>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62068" tIns="33020" rIns="33020" bIns="33020" numCol="1" spcCol="1270" anchor="ctr" anchorCtr="0">
          <a:noAutofit/>
        </a:bodyPr>
        <a:lstStyle/>
        <a:p>
          <a:pPr lvl="0" algn="l" defTabSz="577850" rtl="0">
            <a:lnSpc>
              <a:spcPct val="90000"/>
            </a:lnSpc>
            <a:spcBef>
              <a:spcPct val="0"/>
            </a:spcBef>
            <a:spcAft>
              <a:spcPct val="35000"/>
            </a:spcAft>
          </a:pPr>
          <a:r>
            <a:rPr lang="ru-RU" sz="1300" kern="1200" dirty="0" err="1" smtClean="0">
              <a:effectLst>
                <a:outerShdw blurRad="38100" dist="38100" dir="2700000" algn="tl">
                  <a:srgbClr val="000000">
                    <a:alpha val="43137"/>
                  </a:srgbClr>
                </a:outerShdw>
              </a:effectLst>
            </a:rPr>
            <a:t>бихевиористский</a:t>
          </a:r>
          <a:r>
            <a:rPr lang="ru-RU" sz="1300" kern="1200" dirty="0" smtClean="0">
              <a:effectLst>
                <a:outerShdw blurRad="38100" dist="38100" dir="2700000" algn="tl">
                  <a:srgbClr val="000000">
                    <a:alpha val="43137"/>
                  </a:srgbClr>
                </a:outerShdw>
              </a:effectLst>
            </a:rPr>
            <a:t> (50-70-е гг.), использовавший </a:t>
          </a:r>
          <a:r>
            <a:rPr lang="ru-RU" sz="1300" kern="1200" dirty="0" err="1" smtClean="0">
              <a:effectLst>
                <a:outerShdw blurRad="38100" dist="38100" dir="2700000" algn="tl">
                  <a:srgbClr val="000000">
                    <a:alpha val="43137"/>
                  </a:srgbClr>
                </a:outerShdw>
              </a:effectLst>
            </a:rPr>
            <a:t>тренировочно-контро-лирующие</a:t>
          </a:r>
          <a:r>
            <a:rPr lang="ru-RU" sz="1300" kern="1200" dirty="0" smtClean="0">
              <a:effectLst>
                <a:outerShdw blurRad="38100" dist="38100" dir="2700000" algn="tl">
                  <a:srgbClr val="000000">
                    <a:alpha val="43137"/>
                  </a:srgbClr>
                </a:outerShdw>
              </a:effectLst>
            </a:rPr>
            <a:t> программы;</a:t>
          </a:r>
          <a:endParaRPr lang="ru-RU" sz="1300" kern="1200" dirty="0">
            <a:effectLst>
              <a:outerShdw blurRad="38100" dist="38100" dir="2700000" algn="tl">
                <a:srgbClr val="000000">
                  <a:alpha val="43137"/>
                </a:srgbClr>
              </a:outerShdw>
            </a:effectLst>
          </a:endParaRPr>
        </a:p>
      </dsp:txBody>
      <dsp:txXfrm>
        <a:off x="895933" y="2280135"/>
        <a:ext cx="9137219" cy="456148"/>
      </dsp:txXfrm>
    </dsp:sp>
    <dsp:sp modelId="{1DC1BAB7-6A50-4B42-85A7-3218697874A0}">
      <dsp:nvSpPr>
        <dsp:cNvPr id="0" name=""/>
        <dsp:cNvSpPr/>
      </dsp:nvSpPr>
      <dsp:spPr>
        <a:xfrm>
          <a:off x="610840" y="2223117"/>
          <a:ext cx="570185" cy="570185"/>
        </a:xfrm>
        <a:prstGeom prst="ellipse">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sp>
    <dsp:sp modelId="{47F8FF99-ACEF-450B-BA48-1FDB792C9554}">
      <dsp:nvSpPr>
        <dsp:cNvPr id="0" name=""/>
        <dsp:cNvSpPr/>
      </dsp:nvSpPr>
      <dsp:spPr>
        <a:xfrm>
          <a:off x="724357" y="2964271"/>
          <a:ext cx="9308795" cy="456148"/>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62068" tIns="33020" rIns="33020" bIns="33020" numCol="1" spcCol="1270" anchor="ctr" anchorCtr="0">
          <a:noAutofit/>
        </a:bodyPr>
        <a:lstStyle/>
        <a:p>
          <a:pPr lvl="0" algn="l" defTabSz="577850" rtl="0">
            <a:lnSpc>
              <a:spcPct val="90000"/>
            </a:lnSpc>
            <a:spcBef>
              <a:spcPct val="0"/>
            </a:spcBef>
            <a:spcAft>
              <a:spcPct val="35000"/>
            </a:spcAft>
          </a:pPr>
          <a:r>
            <a:rPr lang="ru-RU" sz="1300" kern="1200" dirty="0" smtClean="0">
              <a:effectLst>
                <a:outerShdw blurRad="38100" dist="38100" dir="2700000" algn="tl">
                  <a:srgbClr val="000000">
                    <a:alpha val="43137"/>
                  </a:srgbClr>
                </a:outerShdw>
              </a:effectLst>
            </a:rPr>
            <a:t>коммуникативный (70-80-е гг.), ориентированный преимущественно на учебные игровые и прикладные программы;</a:t>
          </a:r>
          <a:endParaRPr lang="ru-RU" sz="1300" kern="1200" dirty="0">
            <a:effectLst>
              <a:outerShdw blurRad="38100" dist="38100" dir="2700000" algn="tl">
                <a:srgbClr val="000000">
                  <a:alpha val="43137"/>
                </a:srgbClr>
              </a:outerShdw>
            </a:effectLst>
          </a:endParaRPr>
        </a:p>
      </dsp:txBody>
      <dsp:txXfrm>
        <a:off x="724357" y="2964271"/>
        <a:ext cx="9308795" cy="456148"/>
      </dsp:txXfrm>
    </dsp:sp>
    <dsp:sp modelId="{8104B3D1-4A83-4D37-8FF0-8524F599653C}">
      <dsp:nvSpPr>
        <dsp:cNvPr id="0" name=""/>
        <dsp:cNvSpPr/>
      </dsp:nvSpPr>
      <dsp:spPr>
        <a:xfrm>
          <a:off x="439265" y="2907253"/>
          <a:ext cx="570185" cy="570185"/>
        </a:xfrm>
        <a:prstGeom prst="ellipse">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sp>
    <dsp:sp modelId="{4FD076DC-0139-45EA-8B56-1FE400AB3E3D}">
      <dsp:nvSpPr>
        <dsp:cNvPr id="0" name=""/>
        <dsp:cNvSpPr/>
      </dsp:nvSpPr>
      <dsp:spPr>
        <a:xfrm>
          <a:off x="349144" y="3648407"/>
          <a:ext cx="9684008" cy="456148"/>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62068" tIns="33020" rIns="33020" bIns="33020" numCol="1" spcCol="1270" anchor="ctr" anchorCtr="0">
          <a:noAutofit/>
        </a:bodyPr>
        <a:lstStyle/>
        <a:p>
          <a:pPr lvl="0" algn="l" defTabSz="577850" rtl="0">
            <a:lnSpc>
              <a:spcPct val="90000"/>
            </a:lnSpc>
            <a:spcBef>
              <a:spcPct val="0"/>
            </a:spcBef>
            <a:spcAft>
              <a:spcPct val="35000"/>
            </a:spcAft>
          </a:pPr>
          <a:r>
            <a:rPr lang="ru-RU" sz="1300" kern="1200" dirty="0" smtClean="0">
              <a:effectLst>
                <a:outerShdw blurRad="38100" dist="38100" dir="2700000" algn="tl">
                  <a:srgbClr val="000000">
                    <a:alpha val="43137"/>
                  </a:srgbClr>
                </a:outerShdw>
              </a:effectLst>
            </a:rPr>
            <a:t>интегрирующий (с конца 80-х гг. до настоящего времени), основанный на использовании средств гипермедиа и коммуникации с применением компьютеров.</a:t>
          </a:r>
          <a:endParaRPr lang="ru-RU" sz="1300" kern="1200" dirty="0">
            <a:effectLst>
              <a:outerShdw blurRad="38100" dist="38100" dir="2700000" algn="tl">
                <a:srgbClr val="000000">
                  <a:alpha val="43137"/>
                </a:srgbClr>
              </a:outerShdw>
            </a:effectLst>
          </a:endParaRPr>
        </a:p>
      </dsp:txBody>
      <dsp:txXfrm>
        <a:off x="349144" y="3648407"/>
        <a:ext cx="9684008" cy="456148"/>
      </dsp:txXfrm>
    </dsp:sp>
    <dsp:sp modelId="{FFD6E399-81F0-4226-BB4B-43DD3A8D9DD2}">
      <dsp:nvSpPr>
        <dsp:cNvPr id="0" name=""/>
        <dsp:cNvSpPr/>
      </dsp:nvSpPr>
      <dsp:spPr>
        <a:xfrm>
          <a:off x="64051" y="3591389"/>
          <a:ext cx="570185" cy="570185"/>
        </a:xfrm>
        <a:prstGeom prst="ellipse">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11F83D-A9E2-41FE-B7C2-D3C25757703C}">
      <dsp:nvSpPr>
        <dsp:cNvPr id="0" name=""/>
        <dsp:cNvSpPr/>
      </dsp:nvSpPr>
      <dsp:spPr>
        <a:xfrm>
          <a:off x="383052" y="2457"/>
          <a:ext cx="2764923" cy="1658954"/>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ru-RU" sz="2000" kern="1200" smtClean="0"/>
            <a:t>Электронные словари, в том числе учебные;</a:t>
          </a:r>
          <a:endParaRPr lang="ru-RU" sz="2000" kern="1200"/>
        </a:p>
      </dsp:txBody>
      <dsp:txXfrm>
        <a:off x="383052" y="2457"/>
        <a:ext cx="2764923" cy="1658954"/>
      </dsp:txXfrm>
    </dsp:sp>
    <dsp:sp modelId="{F922C016-5FDE-40C7-A4A6-12F35990BBDA}">
      <dsp:nvSpPr>
        <dsp:cNvPr id="0" name=""/>
        <dsp:cNvSpPr/>
      </dsp:nvSpPr>
      <dsp:spPr>
        <a:xfrm>
          <a:off x="3424468" y="2457"/>
          <a:ext cx="2764923" cy="1658954"/>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ru-RU" sz="2000" kern="1200" smtClean="0"/>
            <a:t>Аутентичные материалы на изучаемом языке;</a:t>
          </a:r>
          <a:endParaRPr lang="ru-RU" sz="2000" kern="1200"/>
        </a:p>
      </dsp:txBody>
      <dsp:txXfrm>
        <a:off x="3424468" y="2457"/>
        <a:ext cx="2764923" cy="1658954"/>
      </dsp:txXfrm>
    </dsp:sp>
    <dsp:sp modelId="{48FB6527-1E96-4818-85B7-EF892CD0F95B}">
      <dsp:nvSpPr>
        <dsp:cNvPr id="0" name=""/>
        <dsp:cNvSpPr/>
      </dsp:nvSpPr>
      <dsp:spPr>
        <a:xfrm>
          <a:off x="6465884" y="2457"/>
          <a:ext cx="2764923" cy="1658954"/>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ru-RU" sz="2000" kern="1200" smtClean="0"/>
            <a:t>Специализированные учебные ресурсы для обучения языку;</a:t>
          </a:r>
          <a:endParaRPr lang="ru-RU" sz="2000" kern="1200"/>
        </a:p>
      </dsp:txBody>
      <dsp:txXfrm>
        <a:off x="6465884" y="2457"/>
        <a:ext cx="2764923" cy="1658954"/>
      </dsp:txXfrm>
    </dsp:sp>
    <dsp:sp modelId="{DA1B1796-4238-484E-B456-4E2B7D047149}">
      <dsp:nvSpPr>
        <dsp:cNvPr id="0" name=""/>
        <dsp:cNvSpPr/>
      </dsp:nvSpPr>
      <dsp:spPr>
        <a:xfrm>
          <a:off x="3424468" y="1937904"/>
          <a:ext cx="2764923" cy="1658954"/>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ru-RU" sz="2000" kern="1200" smtClean="0"/>
            <a:t>Средства электронной коммуникации.</a:t>
          </a:r>
          <a:endParaRPr lang="ru-RU" sz="2000" kern="1200"/>
        </a:p>
      </dsp:txBody>
      <dsp:txXfrm>
        <a:off x="3424468" y="1937904"/>
        <a:ext cx="2764923" cy="165895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375292-8C56-4B7C-99EB-67240C9BED20}">
      <dsp:nvSpPr>
        <dsp:cNvPr id="0" name=""/>
        <dsp:cNvSpPr/>
      </dsp:nvSpPr>
      <dsp:spPr>
        <a:xfrm>
          <a:off x="0" y="898358"/>
          <a:ext cx="3004331" cy="1802598"/>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rtl="0">
            <a:lnSpc>
              <a:spcPct val="90000"/>
            </a:lnSpc>
            <a:spcBef>
              <a:spcPct val="0"/>
            </a:spcBef>
            <a:spcAft>
              <a:spcPct val="35000"/>
            </a:spcAft>
          </a:pPr>
          <a:r>
            <a:rPr lang="ru-RU" sz="2900" kern="1200" smtClean="0"/>
            <a:t>В автономном режиме (на отдельном компьютере),</a:t>
          </a:r>
          <a:endParaRPr lang="ru-RU" sz="2900" kern="1200"/>
        </a:p>
      </dsp:txBody>
      <dsp:txXfrm>
        <a:off x="0" y="898358"/>
        <a:ext cx="3004331" cy="1802598"/>
      </dsp:txXfrm>
    </dsp:sp>
    <dsp:sp modelId="{DFD7BDAA-4DF5-4596-B1AE-E661B2289C48}">
      <dsp:nvSpPr>
        <dsp:cNvPr id="0" name=""/>
        <dsp:cNvSpPr/>
      </dsp:nvSpPr>
      <dsp:spPr>
        <a:xfrm>
          <a:off x="3304764" y="898358"/>
          <a:ext cx="3004331" cy="1802598"/>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rtl="0">
            <a:lnSpc>
              <a:spcPct val="90000"/>
            </a:lnSpc>
            <a:spcBef>
              <a:spcPct val="0"/>
            </a:spcBef>
            <a:spcAft>
              <a:spcPct val="35000"/>
            </a:spcAft>
          </a:pPr>
          <a:r>
            <a:rPr lang="ru-RU" sz="2900" kern="1200" smtClean="0"/>
            <a:t>В локальной сети;</a:t>
          </a:r>
          <a:endParaRPr lang="ru-RU" sz="2900" kern="1200"/>
        </a:p>
      </dsp:txBody>
      <dsp:txXfrm>
        <a:off x="3304764" y="898358"/>
        <a:ext cx="3004331" cy="1802598"/>
      </dsp:txXfrm>
    </dsp:sp>
    <dsp:sp modelId="{36EA8B33-6D80-4B60-A4B6-671D34BA43A3}">
      <dsp:nvSpPr>
        <dsp:cNvPr id="0" name=""/>
        <dsp:cNvSpPr/>
      </dsp:nvSpPr>
      <dsp:spPr>
        <a:xfrm>
          <a:off x="6609529" y="898358"/>
          <a:ext cx="3004331" cy="1802598"/>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rtl="0">
            <a:lnSpc>
              <a:spcPct val="90000"/>
            </a:lnSpc>
            <a:spcBef>
              <a:spcPct val="0"/>
            </a:spcBef>
            <a:spcAft>
              <a:spcPct val="35000"/>
            </a:spcAft>
          </a:pPr>
          <a:r>
            <a:rPr lang="ru-RU" sz="2900" kern="1200" smtClean="0"/>
            <a:t>В глобальной сети (интернете).</a:t>
          </a:r>
          <a:endParaRPr lang="ru-RU" sz="2900" kern="1200"/>
        </a:p>
      </dsp:txBody>
      <dsp:txXfrm>
        <a:off x="6609529" y="898358"/>
        <a:ext cx="3004331" cy="180259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8D37E9-7FB4-49FE-ABC1-D57635EF70DD}">
      <dsp:nvSpPr>
        <dsp:cNvPr id="0" name=""/>
        <dsp:cNvSpPr/>
      </dsp:nvSpPr>
      <dsp:spPr>
        <a:xfrm>
          <a:off x="-4449224" y="-682347"/>
          <a:ext cx="5300434" cy="5300434"/>
        </a:xfrm>
        <a:prstGeom prst="blockArc">
          <a:avLst>
            <a:gd name="adj1" fmla="val 18900000"/>
            <a:gd name="adj2" fmla="val 2700000"/>
            <a:gd name="adj3" fmla="val 408"/>
          </a:avLst>
        </a:pr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D035282-9E91-4421-9F72-C0AFA17750FA}">
      <dsp:nvSpPr>
        <dsp:cNvPr id="0" name=""/>
        <dsp:cNvSpPr/>
      </dsp:nvSpPr>
      <dsp:spPr>
        <a:xfrm>
          <a:off x="547433" y="393574"/>
          <a:ext cx="10572102" cy="787148"/>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24799" tIns="40640" rIns="40640" bIns="40640" numCol="1" spcCol="1270" anchor="ctr" anchorCtr="0">
          <a:noAutofit/>
        </a:bodyPr>
        <a:lstStyle/>
        <a:p>
          <a:pPr lvl="0" algn="l" defTabSz="711200" rtl="0">
            <a:lnSpc>
              <a:spcPct val="90000"/>
            </a:lnSpc>
            <a:spcBef>
              <a:spcPct val="0"/>
            </a:spcBef>
            <a:spcAft>
              <a:spcPct val="35000"/>
            </a:spcAft>
          </a:pPr>
          <a:r>
            <a:rPr lang="ru-RU" sz="1600" kern="1200" dirty="0" smtClean="0">
              <a:effectLst>
                <a:outerShdw blurRad="38100" dist="38100" dir="2700000" algn="tl">
                  <a:srgbClr val="000000">
                    <a:alpha val="43137"/>
                  </a:srgbClr>
                </a:outerShdw>
              </a:effectLst>
            </a:rPr>
            <a:t>Толковые одноязычные словари,</a:t>
          </a:r>
          <a:endParaRPr lang="ru-RU" sz="1600" kern="1200" dirty="0">
            <a:effectLst>
              <a:outerShdw blurRad="38100" dist="38100" dir="2700000" algn="tl">
                <a:srgbClr val="000000">
                  <a:alpha val="43137"/>
                </a:srgbClr>
              </a:outerShdw>
            </a:effectLst>
          </a:endParaRPr>
        </a:p>
      </dsp:txBody>
      <dsp:txXfrm>
        <a:off x="547433" y="393574"/>
        <a:ext cx="10572102" cy="787148"/>
      </dsp:txXfrm>
    </dsp:sp>
    <dsp:sp modelId="{4D700BBF-74C8-44D7-8A93-8C47D8B5CCDE}">
      <dsp:nvSpPr>
        <dsp:cNvPr id="0" name=""/>
        <dsp:cNvSpPr/>
      </dsp:nvSpPr>
      <dsp:spPr>
        <a:xfrm>
          <a:off x="55465" y="295180"/>
          <a:ext cx="983935" cy="983935"/>
        </a:xfrm>
        <a:prstGeom prst="ellipse">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sp>
    <dsp:sp modelId="{9460B1DB-2031-46E7-A7C3-7C147466990F}">
      <dsp:nvSpPr>
        <dsp:cNvPr id="0" name=""/>
        <dsp:cNvSpPr/>
      </dsp:nvSpPr>
      <dsp:spPr>
        <a:xfrm>
          <a:off x="833561" y="1574296"/>
          <a:ext cx="10285973" cy="787148"/>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24799" tIns="40640" rIns="40640" bIns="40640" numCol="1" spcCol="1270" anchor="ctr" anchorCtr="0">
          <a:noAutofit/>
        </a:bodyPr>
        <a:lstStyle/>
        <a:p>
          <a:pPr lvl="0" algn="l" defTabSz="711200" rtl="0">
            <a:lnSpc>
              <a:spcPct val="90000"/>
            </a:lnSpc>
            <a:spcBef>
              <a:spcPct val="0"/>
            </a:spcBef>
            <a:spcAft>
              <a:spcPct val="35000"/>
            </a:spcAft>
          </a:pPr>
          <a:r>
            <a:rPr lang="ru-RU" sz="1600" kern="1200" dirty="0" smtClean="0">
              <a:effectLst>
                <a:outerShdw blurRad="38100" dist="38100" dir="2700000" algn="tl">
                  <a:srgbClr val="000000">
                    <a:alpha val="43137"/>
                  </a:srgbClr>
                </a:outerShdw>
              </a:effectLst>
            </a:rPr>
            <a:t>Переводные словари (двуязычные и многоязычные),</a:t>
          </a:r>
          <a:endParaRPr lang="ru-RU" sz="1600" kern="1200" dirty="0">
            <a:effectLst>
              <a:outerShdw blurRad="38100" dist="38100" dir="2700000" algn="tl">
                <a:srgbClr val="000000">
                  <a:alpha val="43137"/>
                </a:srgbClr>
              </a:outerShdw>
            </a:effectLst>
          </a:endParaRPr>
        </a:p>
      </dsp:txBody>
      <dsp:txXfrm>
        <a:off x="833561" y="1574296"/>
        <a:ext cx="10285973" cy="787148"/>
      </dsp:txXfrm>
    </dsp:sp>
    <dsp:sp modelId="{19AB8781-5E13-4E51-AD08-31131F421987}">
      <dsp:nvSpPr>
        <dsp:cNvPr id="0" name=""/>
        <dsp:cNvSpPr/>
      </dsp:nvSpPr>
      <dsp:spPr>
        <a:xfrm>
          <a:off x="341593" y="1475902"/>
          <a:ext cx="983935" cy="983935"/>
        </a:xfrm>
        <a:prstGeom prst="ellipse">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sp>
    <dsp:sp modelId="{EE654B51-ED89-4545-9248-EEF78731D7DF}">
      <dsp:nvSpPr>
        <dsp:cNvPr id="0" name=""/>
        <dsp:cNvSpPr/>
      </dsp:nvSpPr>
      <dsp:spPr>
        <a:xfrm>
          <a:off x="547433" y="2755018"/>
          <a:ext cx="10572102" cy="787148"/>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24799" tIns="40640" rIns="40640" bIns="40640" numCol="1" spcCol="1270" anchor="ctr" anchorCtr="0">
          <a:noAutofit/>
        </a:bodyPr>
        <a:lstStyle/>
        <a:p>
          <a:pPr lvl="0" algn="l" defTabSz="711200" rtl="0">
            <a:lnSpc>
              <a:spcPct val="90000"/>
            </a:lnSpc>
            <a:spcBef>
              <a:spcPct val="0"/>
            </a:spcBef>
            <a:spcAft>
              <a:spcPct val="35000"/>
            </a:spcAft>
          </a:pPr>
          <a:r>
            <a:rPr lang="ru-RU" sz="1600" kern="1200" dirty="0" smtClean="0">
              <a:effectLst>
                <a:outerShdw blurRad="38100" dist="38100" dir="2700000" algn="tl">
                  <a:srgbClr val="000000">
                    <a:alpha val="43137"/>
                  </a:srgbClr>
                </a:outerShdw>
              </a:effectLst>
            </a:rPr>
            <a:t>Терминологические словари, представленные лингвистическими словарями (синонимов, сокращений, сочетаемости и т.п.) и словарями по различным отраслям знания и человеческой деятельности (бизнес, наука, техника, медицина, образование, средства массовой информации, полиграфия и т.д.) </a:t>
          </a:r>
          <a:endParaRPr lang="ru-RU" sz="1600" kern="1200" dirty="0">
            <a:effectLst>
              <a:outerShdw blurRad="38100" dist="38100" dir="2700000" algn="tl">
                <a:srgbClr val="000000">
                  <a:alpha val="43137"/>
                </a:srgbClr>
              </a:outerShdw>
            </a:effectLst>
          </a:endParaRPr>
        </a:p>
      </dsp:txBody>
      <dsp:txXfrm>
        <a:off x="547433" y="2755018"/>
        <a:ext cx="10572102" cy="787148"/>
      </dsp:txXfrm>
    </dsp:sp>
    <dsp:sp modelId="{9F13EF68-BC9B-46F9-81C0-F020C35C2DE2}">
      <dsp:nvSpPr>
        <dsp:cNvPr id="0" name=""/>
        <dsp:cNvSpPr/>
      </dsp:nvSpPr>
      <dsp:spPr>
        <a:xfrm>
          <a:off x="55465" y="2656624"/>
          <a:ext cx="983935" cy="983935"/>
        </a:xfrm>
        <a:prstGeom prst="ellipse">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F0792E-5BC3-4524-9D0C-4B8893ED1357}">
      <dsp:nvSpPr>
        <dsp:cNvPr id="0" name=""/>
        <dsp:cNvSpPr/>
      </dsp:nvSpPr>
      <dsp:spPr>
        <a:xfrm>
          <a:off x="301716" y="183"/>
          <a:ext cx="3073226" cy="1843935"/>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ru-RU" sz="1400" kern="1200" dirty="0" smtClean="0"/>
            <a:t>Организация работ должна осуществляться на основе системного подхода.</a:t>
          </a:r>
          <a:endParaRPr lang="ru-RU" sz="1400" kern="1200" dirty="0"/>
        </a:p>
      </dsp:txBody>
      <dsp:txXfrm>
        <a:off x="301716" y="183"/>
        <a:ext cx="3073226" cy="1843935"/>
      </dsp:txXfrm>
    </dsp:sp>
    <dsp:sp modelId="{4AB66D96-DB54-416D-B3FB-C15F8BBDEECE}">
      <dsp:nvSpPr>
        <dsp:cNvPr id="0" name=""/>
        <dsp:cNvSpPr/>
      </dsp:nvSpPr>
      <dsp:spPr>
        <a:xfrm>
          <a:off x="3682265" y="183"/>
          <a:ext cx="3073226" cy="1843935"/>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ru-RU" sz="1400" kern="1200" dirty="0" smtClean="0"/>
            <a:t>В качестве экспертов должны привлекаться специалисты разного профиля, в совокупности, обеспечивающие всесторонний анализ ОЭИ.</a:t>
          </a:r>
          <a:endParaRPr lang="ru-RU" sz="1400" kern="1200" dirty="0"/>
        </a:p>
      </dsp:txBody>
      <dsp:txXfrm>
        <a:off x="3682265" y="183"/>
        <a:ext cx="3073226" cy="1843935"/>
      </dsp:txXfrm>
    </dsp:sp>
    <dsp:sp modelId="{E62527B2-BA23-45F7-8A38-263C696F968C}">
      <dsp:nvSpPr>
        <dsp:cNvPr id="0" name=""/>
        <dsp:cNvSpPr/>
      </dsp:nvSpPr>
      <dsp:spPr>
        <a:xfrm>
          <a:off x="7062814" y="183"/>
          <a:ext cx="3073226" cy="1843935"/>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ru-RU" sz="1400" kern="1200" dirty="0" smtClean="0"/>
            <a:t>Труд и опыт экспертов высшей квалификации (ведущих специалистов в своей области) необходимо использовать только для принятия глобальных решений.</a:t>
          </a:r>
          <a:endParaRPr lang="ru-RU" sz="1400" kern="1200" dirty="0"/>
        </a:p>
      </dsp:txBody>
      <dsp:txXfrm>
        <a:off x="7062814" y="183"/>
        <a:ext cx="3073226" cy="1843935"/>
      </dsp:txXfrm>
    </dsp:sp>
    <dsp:sp modelId="{568FC8E5-52A1-4165-94B7-3CEBF8450998}">
      <dsp:nvSpPr>
        <dsp:cNvPr id="0" name=""/>
        <dsp:cNvSpPr/>
      </dsp:nvSpPr>
      <dsp:spPr>
        <a:xfrm>
          <a:off x="1991991" y="2151441"/>
          <a:ext cx="3073226" cy="1843935"/>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ru-RU" sz="1400" kern="1200" dirty="0" smtClean="0"/>
            <a:t>Работа по экспертизе образовательных электронных изданий и ресурсов должна быть разделена на основную и подготовительную; подготовительную работу могут осуществлять специалисты более низкой квалификации.</a:t>
          </a:r>
          <a:endParaRPr lang="ru-RU" sz="1400" kern="1200" dirty="0"/>
        </a:p>
      </dsp:txBody>
      <dsp:txXfrm>
        <a:off x="1991991" y="2151441"/>
        <a:ext cx="3073226" cy="1843935"/>
      </dsp:txXfrm>
    </dsp:sp>
    <dsp:sp modelId="{D9CFCF3C-E97E-4072-BD76-6E23EBAC6E25}">
      <dsp:nvSpPr>
        <dsp:cNvPr id="0" name=""/>
        <dsp:cNvSpPr/>
      </dsp:nvSpPr>
      <dsp:spPr>
        <a:xfrm>
          <a:off x="5372540" y="2151441"/>
          <a:ext cx="3073226" cy="1843935"/>
        </a:xfrm>
        <a:prstGeom prst="rect">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ru-RU" sz="1400" kern="1200" dirty="0" smtClean="0"/>
            <a:t>Вследствие возможного изменения и совершенствования ОЭИ, уже прошедшего экспертизу, в процессе эксплуатации в системе образования, процедура экспертной оценки качества должна периодически повторяться в полном объеме.</a:t>
          </a:r>
          <a:endParaRPr lang="ru-RU" sz="1400" kern="1200" dirty="0"/>
        </a:p>
      </dsp:txBody>
      <dsp:txXfrm>
        <a:off x="5372540" y="2151441"/>
        <a:ext cx="3073226" cy="1843935"/>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9EFD27EE-61F0-4595-B0F2-487234CB250C}" type="datetimeFigureOut">
              <a:rPr lang="ru-RU" smtClean="0"/>
              <a:t>18.05.2020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9255346" y="2750337"/>
            <a:ext cx="1171888" cy="1356442"/>
          </a:xfrm>
        </p:spPr>
        <p:txBody>
          <a:bodyPr/>
          <a:lstStyle/>
          <a:p>
            <a:fld id="{02B6DCD5-4D2E-4EA2-9924-039D38197860}" type="slidenum">
              <a:rPr lang="ru-RU" smtClean="0"/>
              <a:t>‹#›</a:t>
            </a:fld>
            <a:endParaRPr lang="ru-RU"/>
          </a:p>
        </p:txBody>
      </p:sp>
    </p:spTree>
    <p:extLst>
      <p:ext uri="{BB962C8B-B14F-4D97-AF65-F5344CB8AC3E}">
        <p14:creationId xmlns:p14="http://schemas.microsoft.com/office/powerpoint/2010/main" val="3858105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9EFD27EE-61F0-4595-B0F2-487234CB250C}" type="datetimeFigureOut">
              <a:rPr lang="ru-RU" smtClean="0"/>
              <a:t>18.05.2020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10729455" y="4711309"/>
            <a:ext cx="1154151" cy="1090789"/>
          </a:xfrm>
        </p:spPr>
        <p:txBody>
          <a:bodyPr/>
          <a:lstStyle/>
          <a:p>
            <a:fld id="{02B6DCD5-4D2E-4EA2-9924-039D38197860}" type="slidenum">
              <a:rPr lang="ru-RU" smtClean="0"/>
              <a:t>‹#›</a:t>
            </a:fld>
            <a:endParaRPr lang="ru-RU"/>
          </a:p>
        </p:txBody>
      </p:sp>
    </p:spTree>
    <p:extLst>
      <p:ext uri="{BB962C8B-B14F-4D97-AF65-F5344CB8AC3E}">
        <p14:creationId xmlns:p14="http://schemas.microsoft.com/office/powerpoint/2010/main" val="874688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9EFD27EE-61F0-4595-B0F2-487234CB250C}" type="datetimeFigureOut">
              <a:rPr lang="ru-RU" smtClean="0"/>
              <a:t>18.05.2020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10729455" y="4711615"/>
            <a:ext cx="1154151" cy="1090789"/>
          </a:xfrm>
        </p:spPr>
        <p:txBody>
          <a:bodyPr/>
          <a:lstStyle/>
          <a:p>
            <a:fld id="{02B6DCD5-4D2E-4EA2-9924-039D38197860}" type="slidenum">
              <a:rPr lang="ru-RU" smtClean="0"/>
              <a:t>‹#›</a:t>
            </a:fld>
            <a:endParaRPr lang="ru-RU"/>
          </a:p>
        </p:txBody>
      </p:sp>
    </p:spTree>
    <p:extLst>
      <p:ext uri="{BB962C8B-B14F-4D97-AF65-F5344CB8AC3E}">
        <p14:creationId xmlns:p14="http://schemas.microsoft.com/office/powerpoint/2010/main" val="39106549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ru-RU" smtClean="0"/>
              <a:t>Образец заголовка</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9EFD27EE-61F0-4595-B0F2-487234CB250C}" type="datetimeFigureOut">
              <a:rPr lang="ru-RU" smtClean="0"/>
              <a:t>18.05.2020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10729455" y="4709925"/>
            <a:ext cx="1154151" cy="1090789"/>
          </a:xfrm>
        </p:spPr>
        <p:txBody>
          <a:bodyPr/>
          <a:lstStyle/>
          <a:p>
            <a:fld id="{02B6DCD5-4D2E-4EA2-9924-039D38197860}" type="slidenum">
              <a:rPr lang="ru-RU" smtClean="0"/>
              <a:t>‹#›</a:t>
            </a:fld>
            <a:endParaRPr lang="ru-RU"/>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2746931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9EFD27EE-61F0-4595-B0F2-487234CB250C}" type="datetimeFigureOut">
              <a:rPr lang="ru-RU" smtClean="0"/>
              <a:t>18.05.2020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10729455" y="4709925"/>
            <a:ext cx="1154151" cy="1090789"/>
          </a:xfrm>
        </p:spPr>
        <p:txBody>
          <a:bodyPr/>
          <a:lstStyle/>
          <a:p>
            <a:fld id="{02B6DCD5-4D2E-4EA2-9924-039D38197860}" type="slidenum">
              <a:rPr lang="ru-RU" smtClean="0"/>
              <a:t>‹#›</a:t>
            </a:fld>
            <a:endParaRPr lang="ru-RU"/>
          </a:p>
        </p:txBody>
      </p:sp>
    </p:spTree>
    <p:extLst>
      <p:ext uri="{BB962C8B-B14F-4D97-AF65-F5344CB8AC3E}">
        <p14:creationId xmlns:p14="http://schemas.microsoft.com/office/powerpoint/2010/main" val="2256780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ru-RU" smtClean="0"/>
              <a:t>Образец заголовка</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9EFD27EE-61F0-4595-B0F2-487234CB250C}" type="datetimeFigureOut">
              <a:rPr lang="ru-RU" smtClean="0"/>
              <a:t>18.05.2020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02B6DCD5-4D2E-4EA2-9924-039D38197860}" type="slidenum">
              <a:rPr lang="ru-RU" smtClean="0"/>
              <a:t>‹#›</a:t>
            </a:fld>
            <a:endParaRPr lang="ru-RU"/>
          </a:p>
        </p:txBody>
      </p:sp>
    </p:spTree>
    <p:extLst>
      <p:ext uri="{BB962C8B-B14F-4D97-AF65-F5344CB8AC3E}">
        <p14:creationId xmlns:p14="http://schemas.microsoft.com/office/powerpoint/2010/main" val="39671169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ru-RU" smtClean="0"/>
              <a:t>Образец заголовка</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9EFD27EE-61F0-4595-B0F2-487234CB250C}" type="datetimeFigureOut">
              <a:rPr lang="ru-RU" smtClean="0"/>
              <a:t>18.05.2020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02B6DCD5-4D2E-4EA2-9924-039D38197860}" type="slidenum">
              <a:rPr lang="ru-RU" smtClean="0"/>
              <a:t>‹#›</a:t>
            </a:fld>
            <a:endParaRPr lang="ru-RU"/>
          </a:p>
        </p:txBody>
      </p:sp>
    </p:spTree>
    <p:extLst>
      <p:ext uri="{BB962C8B-B14F-4D97-AF65-F5344CB8AC3E}">
        <p14:creationId xmlns:p14="http://schemas.microsoft.com/office/powerpoint/2010/main" val="27778205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EFD27EE-61F0-4595-B0F2-487234CB250C}" type="datetimeFigureOut">
              <a:rPr lang="ru-RU" smtClean="0"/>
              <a:t>18.05.2020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2B6DCD5-4D2E-4EA2-9924-039D38197860}" type="slidenum">
              <a:rPr lang="ru-RU" smtClean="0"/>
              <a:t>‹#›</a:t>
            </a:fld>
            <a:endParaRPr lang="ru-RU"/>
          </a:p>
        </p:txBody>
      </p:sp>
    </p:spTree>
    <p:extLst>
      <p:ext uri="{BB962C8B-B14F-4D97-AF65-F5344CB8AC3E}">
        <p14:creationId xmlns:p14="http://schemas.microsoft.com/office/powerpoint/2010/main" val="28797454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9EFD27EE-61F0-4595-B0F2-487234CB250C}" type="datetimeFigureOut">
              <a:rPr lang="ru-RU" smtClean="0"/>
              <a:t>18.05.2020</a:t>
            </a:fld>
            <a:endParaRPr lang="ru-RU"/>
          </a:p>
        </p:txBody>
      </p:sp>
      <p:sp>
        <p:nvSpPr>
          <p:cNvPr id="5" name="Footer Placeholder 4"/>
          <p:cNvSpPr>
            <a:spLocks noGrp="1"/>
          </p:cNvSpPr>
          <p:nvPr>
            <p:ph type="ftr" sz="quarter" idx="11"/>
          </p:nvPr>
        </p:nvSpPr>
        <p:spPr>
          <a:xfrm>
            <a:off x="680321" y="5936188"/>
            <a:ext cx="6126805" cy="365125"/>
          </a:xfrm>
        </p:spPr>
        <p:txBody>
          <a:bodyPr/>
          <a:lstStyle/>
          <a:p>
            <a:endParaRPr lang="ru-RU"/>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02B6DCD5-4D2E-4EA2-9924-039D38197860}" type="slidenum">
              <a:rPr lang="ru-RU" smtClean="0"/>
              <a:t>‹#›</a:t>
            </a:fld>
            <a:endParaRPr lang="ru-RU"/>
          </a:p>
        </p:txBody>
      </p:sp>
    </p:spTree>
    <p:extLst>
      <p:ext uri="{BB962C8B-B14F-4D97-AF65-F5344CB8AC3E}">
        <p14:creationId xmlns:p14="http://schemas.microsoft.com/office/powerpoint/2010/main" val="3360612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EFD27EE-61F0-4595-B0F2-487234CB250C}" type="datetimeFigureOut">
              <a:rPr lang="ru-RU" smtClean="0"/>
              <a:t>18.05.2020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2B6DCD5-4D2E-4EA2-9924-039D38197860}" type="slidenum">
              <a:rPr lang="ru-RU" smtClean="0"/>
              <a:t>‹#›</a:t>
            </a:fld>
            <a:endParaRPr lang="ru-RU"/>
          </a:p>
        </p:txBody>
      </p:sp>
    </p:spTree>
    <p:extLst>
      <p:ext uri="{BB962C8B-B14F-4D97-AF65-F5344CB8AC3E}">
        <p14:creationId xmlns:p14="http://schemas.microsoft.com/office/powerpoint/2010/main" val="405064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ru-RU" smtClean="0"/>
              <a:t>Образец заголовка</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EFD27EE-61F0-4595-B0F2-487234CB250C}" type="datetimeFigureOut">
              <a:rPr lang="ru-RU" smtClean="0"/>
              <a:t>18.05.2020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10729455" y="2869895"/>
            <a:ext cx="1154151" cy="1090789"/>
          </a:xfrm>
        </p:spPr>
        <p:txBody>
          <a:bodyPr/>
          <a:lstStyle/>
          <a:p>
            <a:fld id="{02B6DCD5-4D2E-4EA2-9924-039D38197860}" type="slidenum">
              <a:rPr lang="ru-RU" smtClean="0"/>
              <a:t>‹#›</a:t>
            </a:fld>
            <a:endParaRPr lang="ru-RU"/>
          </a:p>
        </p:txBody>
      </p:sp>
    </p:spTree>
    <p:extLst>
      <p:ext uri="{BB962C8B-B14F-4D97-AF65-F5344CB8AC3E}">
        <p14:creationId xmlns:p14="http://schemas.microsoft.com/office/powerpoint/2010/main" val="3606046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9EFD27EE-61F0-4595-B0F2-487234CB250C}" type="datetimeFigureOut">
              <a:rPr lang="ru-RU" smtClean="0"/>
              <a:t>18.05.2020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2B6DCD5-4D2E-4EA2-9924-039D38197860}" type="slidenum">
              <a:rPr lang="ru-RU" smtClean="0"/>
              <a:t>‹#›</a:t>
            </a:fld>
            <a:endParaRPr lang="ru-RU"/>
          </a:p>
        </p:txBody>
      </p:sp>
    </p:spTree>
    <p:extLst>
      <p:ext uri="{BB962C8B-B14F-4D97-AF65-F5344CB8AC3E}">
        <p14:creationId xmlns:p14="http://schemas.microsoft.com/office/powerpoint/2010/main" val="2452432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0322" y="3030008"/>
            <a:ext cx="4698355" cy="290617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594123" y="3030008"/>
            <a:ext cx="4700059" cy="290617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9EFD27EE-61F0-4595-B0F2-487234CB250C}" type="datetimeFigureOut">
              <a:rPr lang="ru-RU" smtClean="0"/>
              <a:t>18.05.2020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02B6DCD5-4D2E-4EA2-9924-039D38197860}" type="slidenum">
              <a:rPr lang="ru-RU" smtClean="0"/>
              <a:t>‹#›</a:t>
            </a:fld>
            <a:endParaRPr lang="ru-RU"/>
          </a:p>
        </p:txBody>
      </p:sp>
    </p:spTree>
    <p:extLst>
      <p:ext uri="{BB962C8B-B14F-4D97-AF65-F5344CB8AC3E}">
        <p14:creationId xmlns:p14="http://schemas.microsoft.com/office/powerpoint/2010/main" val="425459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9EFD27EE-61F0-4595-B0F2-487234CB250C}" type="datetimeFigureOut">
              <a:rPr lang="ru-RU" smtClean="0"/>
              <a:t>18.05.2020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02B6DCD5-4D2E-4EA2-9924-039D38197860}" type="slidenum">
              <a:rPr lang="ru-RU" smtClean="0"/>
              <a:t>‹#›</a:t>
            </a:fld>
            <a:endParaRPr lang="ru-RU"/>
          </a:p>
        </p:txBody>
      </p:sp>
    </p:spTree>
    <p:extLst>
      <p:ext uri="{BB962C8B-B14F-4D97-AF65-F5344CB8AC3E}">
        <p14:creationId xmlns:p14="http://schemas.microsoft.com/office/powerpoint/2010/main" val="31136276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9EFD27EE-61F0-4595-B0F2-487234CB250C}" type="datetimeFigureOut">
              <a:rPr lang="ru-RU" smtClean="0"/>
              <a:t>18.05.2020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02B6DCD5-4D2E-4EA2-9924-039D38197860}" type="slidenum">
              <a:rPr lang="ru-RU" smtClean="0"/>
              <a:t>‹#›</a:t>
            </a:fld>
            <a:endParaRPr lang="ru-RU"/>
          </a:p>
        </p:txBody>
      </p:sp>
    </p:spTree>
    <p:extLst>
      <p:ext uri="{BB962C8B-B14F-4D97-AF65-F5344CB8AC3E}">
        <p14:creationId xmlns:p14="http://schemas.microsoft.com/office/powerpoint/2010/main" val="2074078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9EFD27EE-61F0-4595-B0F2-487234CB250C}" type="datetimeFigureOut">
              <a:rPr lang="ru-RU" smtClean="0"/>
              <a:t>18.05.2020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2B6DCD5-4D2E-4EA2-9924-039D38197860}" type="slidenum">
              <a:rPr lang="ru-RU" smtClean="0"/>
              <a:t>‹#›</a:t>
            </a:fld>
            <a:endParaRPr lang="ru-RU"/>
          </a:p>
        </p:txBody>
      </p:sp>
    </p:spTree>
    <p:extLst>
      <p:ext uri="{BB962C8B-B14F-4D97-AF65-F5344CB8AC3E}">
        <p14:creationId xmlns:p14="http://schemas.microsoft.com/office/powerpoint/2010/main" val="3911139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9EFD27EE-61F0-4595-B0F2-487234CB250C}" type="datetimeFigureOut">
              <a:rPr lang="ru-RU" smtClean="0"/>
              <a:t>18.05.2020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2B6DCD5-4D2E-4EA2-9924-039D38197860}" type="slidenum">
              <a:rPr lang="ru-RU" smtClean="0"/>
              <a:t>‹#›</a:t>
            </a:fld>
            <a:endParaRPr lang="ru-RU"/>
          </a:p>
        </p:txBody>
      </p:sp>
    </p:spTree>
    <p:extLst>
      <p:ext uri="{BB962C8B-B14F-4D97-AF65-F5344CB8AC3E}">
        <p14:creationId xmlns:p14="http://schemas.microsoft.com/office/powerpoint/2010/main" val="1415589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EFD27EE-61F0-4595-B0F2-487234CB250C}" type="datetimeFigureOut">
              <a:rPr lang="ru-RU" smtClean="0"/>
              <a:t>18.05.2020</a:t>
            </a:fld>
            <a:endParaRPr lang="ru-RU"/>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02B6DCD5-4D2E-4EA2-9924-039D38197860}" type="slidenum">
              <a:rPr lang="ru-RU" smtClean="0"/>
              <a:t>‹#›</a:t>
            </a:fld>
            <a:endParaRPr lang="ru-RU"/>
          </a:p>
        </p:txBody>
      </p:sp>
    </p:spTree>
    <p:extLst>
      <p:ext uri="{BB962C8B-B14F-4D97-AF65-F5344CB8AC3E}">
        <p14:creationId xmlns:p14="http://schemas.microsoft.com/office/powerpoint/2010/main" val="107701128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0321" y="753228"/>
            <a:ext cx="9613861" cy="98542"/>
          </a:xfrm>
        </p:spPr>
        <p:txBody>
          <a:bodyPr>
            <a:normAutofit fontScale="90000"/>
          </a:bodyPr>
          <a:lstStyle/>
          <a:p>
            <a:endParaRPr lang="en-US"/>
          </a:p>
        </p:txBody>
      </p:sp>
      <p:sp>
        <p:nvSpPr>
          <p:cNvPr id="3" name="Объект 2"/>
          <p:cNvSpPr>
            <a:spLocks noGrp="1"/>
          </p:cNvSpPr>
          <p:nvPr>
            <p:ph idx="1"/>
          </p:nvPr>
        </p:nvSpPr>
        <p:spPr>
          <a:xfrm>
            <a:off x="680321" y="964504"/>
            <a:ext cx="9613861" cy="5436296"/>
          </a:xfrm>
        </p:spPr>
        <p:txBody>
          <a:bodyPr>
            <a:noAutofit/>
          </a:bodyPr>
          <a:lstStyle/>
          <a:p>
            <a:pPr algn="ctr">
              <a:spcAft>
                <a:spcPts val="0"/>
              </a:spcAft>
            </a:pPr>
            <a:r>
              <a:rPr lang="ru-RU" sz="1800" dirty="0">
                <a:solidFill>
                  <a:srgbClr val="000000"/>
                </a:solidFill>
                <a:latin typeface="Times New Roman" panose="02020603050405020304" pitchFamily="18" charset="0"/>
                <a:ea typeface="Times New Roman" panose="02020603050405020304" pitchFamily="18" charset="0"/>
              </a:rPr>
              <a:t>Министерство образования и науки Республики Казахстан</a:t>
            </a:r>
            <a:endParaRPr lang="en-US" sz="1800" dirty="0">
              <a:latin typeface="Times New Roman" panose="02020603050405020304" pitchFamily="18" charset="0"/>
              <a:ea typeface="Times New Roman" panose="02020603050405020304" pitchFamily="18" charset="0"/>
            </a:endParaRPr>
          </a:p>
          <a:p>
            <a:pPr algn="ctr"/>
            <a:r>
              <a:rPr lang="ru-RU" sz="1800" dirty="0">
                <a:solidFill>
                  <a:srgbClr val="000000"/>
                </a:solidFill>
                <a:latin typeface="Times New Roman" panose="02020603050405020304" pitchFamily="18" charset="0"/>
                <a:ea typeface="Times New Roman" panose="02020603050405020304" pitchFamily="18" charset="0"/>
              </a:rPr>
              <a:t>Карагандинский государственный университет имени академика Е.А. </a:t>
            </a:r>
            <a:r>
              <a:rPr lang="ru-RU" sz="1800" dirty="0" err="1">
                <a:solidFill>
                  <a:srgbClr val="000000"/>
                </a:solidFill>
                <a:latin typeface="Times New Roman" panose="02020603050405020304" pitchFamily="18" charset="0"/>
                <a:ea typeface="Times New Roman" panose="02020603050405020304" pitchFamily="18" charset="0"/>
              </a:rPr>
              <a:t>Букетова</a:t>
            </a:r>
            <a:endParaRPr lang="en-US" sz="1800" dirty="0">
              <a:latin typeface="Times New Roman" panose="02020603050405020304" pitchFamily="18" charset="0"/>
              <a:ea typeface="Times New Roman" panose="02020603050405020304" pitchFamily="18" charset="0"/>
            </a:endParaRPr>
          </a:p>
          <a:p>
            <a:r>
              <a:rPr lang="ru-RU" sz="1800" dirty="0">
                <a:solidFill>
                  <a:srgbClr val="000000"/>
                </a:solidFill>
                <a:latin typeface="Times New Roman" panose="02020603050405020304" pitchFamily="18" charset="0"/>
                <a:ea typeface="Times New Roman" panose="02020603050405020304" pitchFamily="18" charset="0"/>
              </a:rPr>
              <a:t> </a:t>
            </a:r>
            <a:endParaRPr lang="en-US" sz="1800" dirty="0">
              <a:latin typeface="Times New Roman" panose="02020603050405020304" pitchFamily="18" charset="0"/>
              <a:ea typeface="Times New Roman" panose="02020603050405020304" pitchFamily="18" charset="0"/>
            </a:endParaRPr>
          </a:p>
          <a:p>
            <a:pPr marL="0" indent="0" algn="ctr">
              <a:buNone/>
            </a:pPr>
            <a:r>
              <a:rPr lang="ru-RU" sz="1800" dirty="0">
                <a:solidFill>
                  <a:srgbClr val="000000"/>
                </a:solidFill>
                <a:latin typeface="Times New Roman" panose="02020603050405020304" pitchFamily="18" charset="0"/>
                <a:ea typeface="Times New Roman" panose="02020603050405020304" pitchFamily="18" charset="0"/>
              </a:rPr>
              <a:t>Факультет иностранных языков</a:t>
            </a:r>
            <a:endParaRPr lang="en-US" sz="1800" dirty="0">
              <a:latin typeface="Times New Roman" panose="02020603050405020304" pitchFamily="18" charset="0"/>
              <a:ea typeface="Times New Roman" panose="02020603050405020304" pitchFamily="18" charset="0"/>
            </a:endParaRPr>
          </a:p>
          <a:p>
            <a:pPr marL="0" indent="0" algn="ctr">
              <a:buNone/>
            </a:pPr>
            <a:r>
              <a:rPr lang="ru-RU" sz="1800" dirty="0">
                <a:solidFill>
                  <a:srgbClr val="000000"/>
                </a:solidFill>
                <a:latin typeface="Times New Roman" panose="02020603050405020304" pitchFamily="18" charset="0"/>
                <a:ea typeface="Times New Roman" panose="02020603050405020304" pitchFamily="18" charset="0"/>
              </a:rPr>
              <a:t>Кафедра теории и методики иноязычной </a:t>
            </a:r>
            <a:r>
              <a:rPr lang="ru-RU" sz="1800" dirty="0" smtClean="0">
                <a:solidFill>
                  <a:srgbClr val="000000"/>
                </a:solidFill>
                <a:latin typeface="Times New Roman" panose="02020603050405020304" pitchFamily="18" charset="0"/>
                <a:ea typeface="Times New Roman" panose="02020603050405020304" pitchFamily="18" charset="0"/>
              </a:rPr>
              <a:t>подготовки</a:t>
            </a:r>
            <a:endParaRPr lang="en-US" sz="1800" dirty="0">
              <a:latin typeface="Times New Roman" panose="02020603050405020304" pitchFamily="18" charset="0"/>
              <a:ea typeface="Times New Roman" panose="02020603050405020304" pitchFamily="18" charset="0"/>
            </a:endParaRPr>
          </a:p>
          <a:p>
            <a:pPr marL="0" indent="0" algn="ctr">
              <a:buNone/>
            </a:pPr>
            <a:r>
              <a:rPr lang="ru-RU" sz="1800" dirty="0" err="1">
                <a:solidFill>
                  <a:srgbClr val="000000"/>
                </a:solidFill>
                <a:latin typeface="Times New Roman" panose="02020603050405020304" pitchFamily="18" charset="0"/>
                <a:ea typeface="Times New Roman" panose="02020603050405020304" pitchFamily="18" charset="0"/>
              </a:rPr>
              <a:t>Китибаева</a:t>
            </a:r>
            <a:r>
              <a:rPr lang="ru-RU" sz="1800" dirty="0">
                <a:solidFill>
                  <a:srgbClr val="000000"/>
                </a:solidFill>
                <a:latin typeface="Times New Roman" panose="02020603050405020304" pitchFamily="18" charset="0"/>
                <a:ea typeface="Times New Roman" panose="02020603050405020304" pitchFamily="18" charset="0"/>
              </a:rPr>
              <a:t> </a:t>
            </a:r>
            <a:r>
              <a:rPr lang="ru-RU" sz="1800" dirty="0" smtClean="0">
                <a:solidFill>
                  <a:srgbClr val="000000"/>
                </a:solidFill>
                <a:latin typeface="Times New Roman" panose="02020603050405020304" pitchFamily="18" charset="0"/>
                <a:ea typeface="Times New Roman" panose="02020603050405020304" pitchFamily="18" charset="0"/>
              </a:rPr>
              <a:t>А.К.</a:t>
            </a:r>
            <a:endParaRPr lang="ru-RU" sz="1800" dirty="0" smtClean="0">
              <a:latin typeface="Times New Roman" panose="02020603050405020304" pitchFamily="18" charset="0"/>
              <a:ea typeface="Times New Roman" panose="02020603050405020304" pitchFamily="18" charset="0"/>
            </a:endParaRPr>
          </a:p>
          <a:p>
            <a:pPr marL="0" indent="0" algn="ctr">
              <a:buNone/>
            </a:pPr>
            <a:r>
              <a:rPr lang="ru-RU" sz="1800" dirty="0" smtClean="0">
                <a:solidFill>
                  <a:srgbClr val="000000"/>
                </a:solidFill>
                <a:latin typeface="Times New Roman" panose="02020603050405020304" pitchFamily="18" charset="0"/>
                <a:ea typeface="Times New Roman" panose="02020603050405020304" pitchFamily="18" charset="0"/>
              </a:rPr>
              <a:t>Доцент</a:t>
            </a:r>
            <a:endParaRPr lang="ru-RU" sz="1800" dirty="0" smtClean="0">
              <a:latin typeface="Times New Roman" panose="02020603050405020304" pitchFamily="18" charset="0"/>
              <a:ea typeface="Times New Roman" panose="02020603050405020304" pitchFamily="18" charset="0"/>
            </a:endParaRPr>
          </a:p>
          <a:p>
            <a:pPr marL="0" indent="0" algn="ctr">
              <a:buNone/>
            </a:pPr>
            <a:r>
              <a:rPr lang="ru-RU" sz="1800" dirty="0" smtClean="0">
                <a:solidFill>
                  <a:srgbClr val="000000"/>
                </a:solidFill>
                <a:latin typeface="Times New Roman" panose="02020603050405020304" pitchFamily="18" charset="0"/>
                <a:ea typeface="Times New Roman" panose="02020603050405020304" pitchFamily="18" charset="0"/>
              </a:rPr>
              <a:t>Мультимедийные </a:t>
            </a:r>
            <a:r>
              <a:rPr lang="ru-RU" sz="1800" dirty="0">
                <a:solidFill>
                  <a:srgbClr val="000000"/>
                </a:solidFill>
                <a:latin typeface="Times New Roman" panose="02020603050405020304" pitchFamily="18" charset="0"/>
                <a:ea typeface="Times New Roman" panose="02020603050405020304" pitchFamily="18" charset="0"/>
              </a:rPr>
              <a:t>презентации (СРМП)</a:t>
            </a:r>
            <a:endParaRPr lang="en-US" sz="1800" dirty="0">
              <a:latin typeface="Times New Roman" panose="02020603050405020304" pitchFamily="18" charset="0"/>
              <a:ea typeface="Times New Roman" panose="02020603050405020304" pitchFamily="18" charset="0"/>
            </a:endParaRPr>
          </a:p>
          <a:p>
            <a:pPr marL="0" indent="0" algn="ctr">
              <a:buNone/>
            </a:pPr>
            <a:r>
              <a:rPr lang="ru-RU" sz="1800" dirty="0">
                <a:solidFill>
                  <a:srgbClr val="000000"/>
                </a:solidFill>
                <a:latin typeface="Times New Roman" panose="02020603050405020304" pitchFamily="18" charset="0"/>
                <a:ea typeface="Times New Roman" panose="02020603050405020304" pitchFamily="18" charset="0"/>
              </a:rPr>
              <a:t>по дисциплине «Инновации в области лингводидактики»</a:t>
            </a:r>
            <a:endParaRPr lang="en-US" sz="1800" dirty="0">
              <a:latin typeface="Times New Roman" panose="02020603050405020304" pitchFamily="18" charset="0"/>
              <a:ea typeface="Times New Roman" panose="02020603050405020304" pitchFamily="18" charset="0"/>
            </a:endParaRPr>
          </a:p>
          <a:p>
            <a:pPr marL="0" indent="0" algn="ctr">
              <a:buNone/>
            </a:pPr>
            <a:r>
              <a:rPr lang="ru-RU" sz="1800" dirty="0">
                <a:solidFill>
                  <a:srgbClr val="000000"/>
                </a:solidFill>
                <a:latin typeface="Times New Roman" panose="02020603050405020304" pitchFamily="18" charset="0"/>
                <a:ea typeface="Times New Roman" panose="02020603050405020304" pitchFamily="18" charset="0"/>
              </a:rPr>
              <a:t>(15 </a:t>
            </a:r>
            <a:r>
              <a:rPr lang="ru-RU" sz="1800" dirty="0" smtClean="0">
                <a:solidFill>
                  <a:srgbClr val="000000"/>
                </a:solidFill>
                <a:latin typeface="Times New Roman" panose="02020603050405020304" pitchFamily="18" charset="0"/>
                <a:ea typeface="Times New Roman" panose="02020603050405020304" pitchFamily="18" charset="0"/>
              </a:rPr>
              <a:t>СРМП)</a:t>
            </a:r>
            <a:endParaRPr lang="en-US" sz="1800" dirty="0">
              <a:latin typeface="Times New Roman" panose="02020603050405020304" pitchFamily="18" charset="0"/>
              <a:ea typeface="Times New Roman" panose="02020603050405020304" pitchFamily="18" charset="0"/>
            </a:endParaRPr>
          </a:p>
          <a:p>
            <a:pPr marL="0" indent="0" algn="ctr">
              <a:buNone/>
            </a:pPr>
            <a:r>
              <a:rPr lang="ru-RU" sz="1800" dirty="0">
                <a:solidFill>
                  <a:srgbClr val="000000"/>
                </a:solidFill>
                <a:latin typeface="Times New Roman" panose="02020603050405020304" pitchFamily="18" charset="0"/>
                <a:ea typeface="Times New Roman" panose="02020603050405020304" pitchFamily="18" charset="0"/>
              </a:rPr>
              <a:t>специальность </a:t>
            </a:r>
            <a:r>
              <a:rPr lang="ru-RU" sz="1800" dirty="0">
                <a:latin typeface="Times New Roman" panose="02020603050405020304" pitchFamily="18" charset="0"/>
                <a:ea typeface="Times New Roman" panose="02020603050405020304" pitchFamily="18" charset="0"/>
              </a:rPr>
              <a:t>7</a:t>
            </a:r>
            <a:r>
              <a:rPr lang="en-US" sz="1800" dirty="0">
                <a:latin typeface="Times New Roman" panose="02020603050405020304" pitchFamily="18" charset="0"/>
                <a:ea typeface="Times New Roman" panose="02020603050405020304" pitchFamily="18" charset="0"/>
              </a:rPr>
              <a:t>M</a:t>
            </a:r>
            <a:r>
              <a:rPr lang="ru-RU" sz="1800" dirty="0">
                <a:latin typeface="Times New Roman" panose="02020603050405020304" pitchFamily="18" charset="0"/>
                <a:ea typeface="Times New Roman" panose="02020603050405020304" pitchFamily="18" charset="0"/>
              </a:rPr>
              <a:t>01701901</a:t>
            </a:r>
            <a:r>
              <a:rPr lang="ru-RU" sz="1800" dirty="0">
                <a:solidFill>
                  <a:srgbClr val="000000"/>
                </a:solidFill>
                <a:latin typeface="Times New Roman" panose="02020603050405020304" pitchFamily="18" charset="0"/>
                <a:ea typeface="Times New Roman" panose="02020603050405020304" pitchFamily="18" charset="0"/>
              </a:rPr>
              <a:t> – Иностранный язык: два иностранных языка</a:t>
            </a:r>
            <a:endParaRPr lang="en-US" sz="1800" dirty="0">
              <a:latin typeface="Times New Roman" panose="02020603050405020304" pitchFamily="18" charset="0"/>
              <a:ea typeface="Times New Roman" panose="02020603050405020304" pitchFamily="18" charset="0"/>
            </a:endParaRPr>
          </a:p>
          <a:p>
            <a:endParaRPr lang="en-US" sz="1800" dirty="0">
              <a:latin typeface="Times New Roman" panose="02020603050405020304" pitchFamily="18" charset="0"/>
              <a:ea typeface="Times New Roman" panose="02020603050405020304" pitchFamily="18" charset="0"/>
            </a:endParaRPr>
          </a:p>
          <a:p>
            <a:pPr marL="0" indent="0">
              <a:buNone/>
            </a:pPr>
            <a:endParaRPr lang="en-US" sz="1800" dirty="0">
              <a:latin typeface="Times New Roman" panose="02020603050405020304" pitchFamily="18" charset="0"/>
              <a:ea typeface="Times New Roman" panose="02020603050405020304" pitchFamily="18" charset="0"/>
            </a:endParaRPr>
          </a:p>
          <a:p>
            <a:pPr marL="0" indent="0" algn="r">
              <a:buNone/>
            </a:pPr>
            <a:r>
              <a:rPr lang="en-US" sz="1800" dirty="0" err="1" smtClean="0">
                <a:solidFill>
                  <a:srgbClr val="000000"/>
                </a:solidFill>
                <a:latin typeface="Times New Roman" panose="02020603050405020304" pitchFamily="18" charset="0"/>
                <a:ea typeface="Times New Roman" panose="02020603050405020304" pitchFamily="18" charset="0"/>
              </a:rPr>
              <a:t>Караганда</a:t>
            </a:r>
            <a:r>
              <a:rPr lang="en-US" sz="1800" dirty="0" smtClean="0">
                <a:solidFill>
                  <a:srgbClr val="000000"/>
                </a:solidFill>
                <a:latin typeface="Times New Roman" panose="02020603050405020304" pitchFamily="18" charset="0"/>
                <a:ea typeface="Times New Roman" panose="02020603050405020304" pitchFamily="18" charset="0"/>
              </a:rPr>
              <a:t> </a:t>
            </a:r>
            <a:r>
              <a:rPr lang="en-US" sz="1800" dirty="0">
                <a:solidFill>
                  <a:srgbClr val="000000"/>
                </a:solidFill>
                <a:latin typeface="Times New Roman" panose="02020603050405020304" pitchFamily="18" charset="0"/>
                <a:ea typeface="Times New Roman" panose="02020603050405020304" pitchFamily="18" charset="0"/>
              </a:rPr>
              <a:t>20</a:t>
            </a:r>
            <a:r>
              <a:rPr lang="ru-RU" sz="1800" dirty="0">
                <a:solidFill>
                  <a:srgbClr val="000000"/>
                </a:solidFill>
                <a:latin typeface="Times New Roman" panose="02020603050405020304" pitchFamily="18" charset="0"/>
                <a:ea typeface="Times New Roman" panose="02020603050405020304" pitchFamily="18" charset="0"/>
              </a:rPr>
              <a:t>20</a:t>
            </a:r>
            <a:endParaRPr lang="en-US" sz="1800" dirty="0">
              <a:latin typeface="Times New Roman" panose="02020603050405020304" pitchFamily="18" charset="0"/>
              <a:ea typeface="Times New Roman" panose="02020603050405020304" pitchFamily="18" charset="0"/>
            </a:endParaRPr>
          </a:p>
          <a:p>
            <a:endParaRPr lang="en-US" sz="1800" dirty="0"/>
          </a:p>
        </p:txBody>
      </p:sp>
    </p:spTree>
    <p:extLst>
      <p:ext uri="{BB962C8B-B14F-4D97-AF65-F5344CB8AC3E}">
        <p14:creationId xmlns:p14="http://schemas.microsoft.com/office/powerpoint/2010/main" val="33757323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ПЛАН</a:t>
            </a:r>
            <a:endParaRPr lang="en-US" dirty="0"/>
          </a:p>
        </p:txBody>
      </p:sp>
      <p:sp>
        <p:nvSpPr>
          <p:cNvPr id="3" name="Объект 2"/>
          <p:cNvSpPr>
            <a:spLocks noGrp="1"/>
          </p:cNvSpPr>
          <p:nvPr>
            <p:ph idx="1"/>
          </p:nvPr>
        </p:nvSpPr>
        <p:spPr/>
        <p:txBody>
          <a:bodyPr/>
          <a:lstStyle/>
          <a:p>
            <a:r>
              <a:rPr lang="ru-RU" sz="3200" dirty="0"/>
              <a:t>1. Компьютерная обучающая языковая </a:t>
            </a:r>
            <a:r>
              <a:rPr lang="ru-RU" sz="3200" dirty="0" smtClean="0"/>
              <a:t>среда</a:t>
            </a:r>
          </a:p>
          <a:p>
            <a:r>
              <a:rPr lang="ru-RU" sz="3200" dirty="0" smtClean="0"/>
              <a:t>2</a:t>
            </a:r>
            <a:r>
              <a:rPr lang="ru-RU" sz="3200" dirty="0"/>
              <a:t>. Компьютерные материалы для обучения языку. Типология и </a:t>
            </a:r>
            <a:r>
              <a:rPr lang="ru-RU" sz="3200" dirty="0" smtClean="0"/>
              <a:t>описание</a:t>
            </a:r>
          </a:p>
          <a:p>
            <a:r>
              <a:rPr lang="ru-RU" sz="3200" dirty="0" smtClean="0"/>
              <a:t>3</a:t>
            </a:r>
            <a:r>
              <a:rPr lang="ru-RU" sz="3200" dirty="0"/>
              <a:t>. Основные разновидности прикладных </a:t>
            </a:r>
            <a:r>
              <a:rPr lang="ru-RU" sz="3200" dirty="0" smtClean="0"/>
              <a:t>программ</a:t>
            </a:r>
            <a:endParaRPr lang="en-US" sz="3200" dirty="0"/>
          </a:p>
        </p:txBody>
      </p:sp>
    </p:spTree>
    <p:extLst>
      <p:ext uri="{BB962C8B-B14F-4D97-AF65-F5344CB8AC3E}">
        <p14:creationId xmlns:p14="http://schemas.microsoft.com/office/powerpoint/2010/main" val="20409227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0321" y="753228"/>
            <a:ext cx="9613861" cy="60964"/>
          </a:xfrm>
        </p:spPr>
        <p:txBody>
          <a:bodyPr>
            <a:normAutofit fontScale="90000"/>
          </a:bodyPr>
          <a:lstStyle/>
          <a:p>
            <a:endParaRPr lang="en-US"/>
          </a:p>
        </p:txBody>
      </p:sp>
      <p:sp>
        <p:nvSpPr>
          <p:cNvPr id="3" name="Объект 2"/>
          <p:cNvSpPr>
            <a:spLocks noGrp="1"/>
          </p:cNvSpPr>
          <p:nvPr>
            <p:ph idx="1"/>
          </p:nvPr>
        </p:nvSpPr>
        <p:spPr>
          <a:xfrm>
            <a:off x="680321" y="1102290"/>
            <a:ext cx="9613861" cy="4833899"/>
          </a:xfrm>
        </p:spPr>
        <p:txBody>
          <a:bodyPr>
            <a:normAutofit fontScale="85000" lnSpcReduction="20000"/>
          </a:bodyPr>
          <a:lstStyle/>
          <a:p>
            <a:pPr lvl="0"/>
            <a:endParaRPr lang="ru-RU" sz="2000" dirty="0" smtClean="0">
              <a:solidFill>
                <a:prstClr val="white"/>
              </a:solidFill>
            </a:endParaRPr>
          </a:p>
          <a:p>
            <a:pPr lvl="0"/>
            <a:r>
              <a:rPr lang="ru-RU" sz="2000" dirty="0" smtClean="0">
                <a:solidFill>
                  <a:prstClr val="white"/>
                </a:solidFill>
              </a:rPr>
              <a:t>ПЛАН:</a:t>
            </a:r>
            <a:endParaRPr lang="ru-RU" sz="2000" dirty="0">
              <a:solidFill>
                <a:prstClr val="white"/>
              </a:solidFill>
            </a:endParaRPr>
          </a:p>
          <a:p>
            <a:pPr lvl="0"/>
            <a:endParaRPr lang="ru-RU" sz="2000" dirty="0" smtClean="0">
              <a:solidFill>
                <a:prstClr val="white"/>
              </a:solidFill>
            </a:endParaRPr>
          </a:p>
          <a:p>
            <a:pPr lvl="0"/>
            <a:r>
              <a:rPr lang="ru-RU" dirty="0">
                <a:solidFill>
                  <a:prstClr val="white"/>
                </a:solidFill>
              </a:rPr>
              <a:t>1. Компьютерная обучающая языковая среда</a:t>
            </a:r>
          </a:p>
          <a:p>
            <a:pPr lvl="0"/>
            <a:r>
              <a:rPr lang="ru-RU" dirty="0">
                <a:solidFill>
                  <a:prstClr val="white"/>
                </a:solidFill>
              </a:rPr>
              <a:t>2. Компьютерные материалы для обучения языку. Типология и описание</a:t>
            </a:r>
          </a:p>
          <a:p>
            <a:pPr lvl="0"/>
            <a:r>
              <a:rPr lang="ru-RU" dirty="0">
                <a:solidFill>
                  <a:prstClr val="white"/>
                </a:solidFill>
              </a:rPr>
              <a:t>3. Основные разновидности прикладных программ</a:t>
            </a:r>
            <a:endParaRPr lang="en-US" dirty="0">
              <a:solidFill>
                <a:prstClr val="white"/>
              </a:solidFill>
            </a:endParaRPr>
          </a:p>
          <a:p>
            <a:pPr marL="0" lvl="0" indent="0">
              <a:buNone/>
            </a:pPr>
            <a:endParaRPr lang="ru-RU" sz="2000" dirty="0" smtClean="0">
              <a:solidFill>
                <a:prstClr val="white"/>
              </a:solidFill>
            </a:endParaRPr>
          </a:p>
          <a:p>
            <a:pPr lvl="0"/>
            <a:endParaRPr lang="ru-RU" sz="2000" dirty="0">
              <a:solidFill>
                <a:prstClr val="white"/>
              </a:solidFill>
            </a:endParaRPr>
          </a:p>
          <a:p>
            <a:pPr lvl="0"/>
            <a:r>
              <a:rPr lang="ru-RU" sz="2000" dirty="0" smtClean="0">
                <a:solidFill>
                  <a:prstClr val="white"/>
                </a:solidFill>
              </a:rPr>
              <a:t>ЛИТЕРАТУРА</a:t>
            </a:r>
            <a:r>
              <a:rPr lang="ru-RU" sz="2000" dirty="0">
                <a:solidFill>
                  <a:prstClr val="white"/>
                </a:solidFill>
              </a:rPr>
              <a:t>:</a:t>
            </a:r>
          </a:p>
          <a:p>
            <a:pPr lvl="0"/>
            <a:r>
              <a:rPr lang="ru-RU" sz="2000" dirty="0" err="1">
                <a:solidFill>
                  <a:prstClr val="white"/>
                </a:solidFill>
              </a:rPr>
              <a:t>Бовтенко</a:t>
            </a:r>
            <a:r>
              <a:rPr lang="ru-RU" sz="2000" dirty="0">
                <a:solidFill>
                  <a:prstClr val="white"/>
                </a:solidFill>
              </a:rPr>
              <a:t>, М. А. Компьютерная лингводидактика: учебное пособие/ М. А. </a:t>
            </a:r>
            <a:r>
              <a:rPr lang="ru-RU" sz="2000" dirty="0" err="1">
                <a:solidFill>
                  <a:prstClr val="white"/>
                </a:solidFill>
              </a:rPr>
              <a:t>Бовтенко</a:t>
            </a:r>
            <a:r>
              <a:rPr lang="ru-RU" sz="2000" dirty="0">
                <a:solidFill>
                  <a:prstClr val="white"/>
                </a:solidFill>
              </a:rPr>
              <a:t>. – М.: Наука, 2005. – 216 с. –</a:t>
            </a:r>
          </a:p>
          <a:p>
            <a:pPr lvl="0"/>
            <a:r>
              <a:rPr lang="ru-RU" sz="2000" dirty="0" err="1">
                <a:solidFill>
                  <a:prstClr val="white"/>
                </a:solidFill>
              </a:rPr>
              <a:t>Жетписбаева</a:t>
            </a:r>
            <a:r>
              <a:rPr lang="ru-RU" sz="2000" dirty="0">
                <a:solidFill>
                  <a:prstClr val="white"/>
                </a:solidFill>
              </a:rPr>
              <a:t> Б.А., </a:t>
            </a:r>
            <a:r>
              <a:rPr lang="ru-RU" sz="2000" dirty="0" err="1">
                <a:solidFill>
                  <a:prstClr val="white"/>
                </a:solidFill>
              </a:rPr>
              <a:t>Джантасова</a:t>
            </a:r>
            <a:r>
              <a:rPr lang="ru-RU" sz="2000" dirty="0">
                <a:solidFill>
                  <a:prstClr val="white"/>
                </a:solidFill>
              </a:rPr>
              <a:t> Д.Д. Практикум по применению программных средств в обучении иностранным языкам» с компакт – диском. –Караганда: Изд-во </a:t>
            </a:r>
            <a:r>
              <a:rPr lang="ru-RU" sz="2000" dirty="0" err="1">
                <a:solidFill>
                  <a:prstClr val="white"/>
                </a:solidFill>
              </a:rPr>
              <a:t>КарГУ</a:t>
            </a:r>
            <a:r>
              <a:rPr lang="ru-RU" sz="2000" dirty="0">
                <a:solidFill>
                  <a:prstClr val="white"/>
                </a:solidFill>
              </a:rPr>
              <a:t>, 2007. – 105 с. </a:t>
            </a:r>
          </a:p>
          <a:p>
            <a:pPr lvl="0"/>
            <a:r>
              <a:rPr lang="ru-RU" sz="2000" dirty="0">
                <a:solidFill>
                  <a:prstClr val="white"/>
                </a:solidFill>
              </a:rPr>
              <a:t>Новые педагогические и информационные технологии в системе образования [Текст]: учеб. пособие/ Е. С. </a:t>
            </a:r>
            <a:r>
              <a:rPr lang="ru-RU" sz="2000" dirty="0" err="1">
                <a:solidFill>
                  <a:prstClr val="white"/>
                </a:solidFill>
              </a:rPr>
              <a:t>Полат</a:t>
            </a:r>
            <a:r>
              <a:rPr lang="ru-RU" sz="2000" dirty="0">
                <a:solidFill>
                  <a:prstClr val="white"/>
                </a:solidFill>
              </a:rPr>
              <a:t> [и др.] ; под ред. Е.С. </a:t>
            </a:r>
            <a:r>
              <a:rPr lang="ru-RU" sz="2000" dirty="0" err="1">
                <a:solidFill>
                  <a:prstClr val="white"/>
                </a:solidFill>
              </a:rPr>
              <a:t>Полат</a:t>
            </a:r>
            <a:r>
              <a:rPr lang="ru-RU" sz="2000" dirty="0">
                <a:solidFill>
                  <a:prstClr val="white"/>
                </a:solidFill>
              </a:rPr>
              <a:t>. - М.: Академия, 2008. - 270 с.</a:t>
            </a:r>
            <a:endParaRPr lang="en-US" sz="2000" dirty="0">
              <a:solidFill>
                <a:prstClr val="white"/>
              </a:solidFill>
            </a:endParaRPr>
          </a:p>
          <a:p>
            <a:endParaRPr lang="en-US" dirty="0"/>
          </a:p>
        </p:txBody>
      </p:sp>
    </p:spTree>
    <p:extLst>
      <p:ext uri="{BB962C8B-B14F-4D97-AF65-F5344CB8AC3E}">
        <p14:creationId xmlns:p14="http://schemas.microsoft.com/office/powerpoint/2010/main" val="29105336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4740" y="615297"/>
            <a:ext cx="10109675" cy="1341690"/>
          </a:xfrm>
        </p:spPr>
        <p:txBody>
          <a:bodyPr>
            <a:normAutofit/>
          </a:bodyPr>
          <a:lstStyle/>
          <a:p>
            <a:r>
              <a:rPr lang="ru-RU" sz="2800" b="1" dirty="0">
                <a:effectLst>
                  <a:outerShdw blurRad="38100" dist="38100" dir="2700000" algn="tl">
                    <a:srgbClr val="000000">
                      <a:alpha val="43137"/>
                    </a:srgbClr>
                  </a:outerShdw>
                </a:effectLst>
              </a:rPr>
              <a:t>Период создания единых образовательных “платформ” (</a:t>
            </a:r>
            <a:r>
              <a:rPr lang="ru-RU" sz="2800" b="1" dirty="0" smtClean="0">
                <a:effectLst>
                  <a:outerShdw blurRad="38100" dist="38100" dir="2700000" algn="tl">
                    <a:srgbClr val="000000">
                      <a:alpha val="43137"/>
                    </a:srgbClr>
                  </a:outerShdw>
                </a:effectLst>
              </a:rPr>
              <a:t>2000-2005 </a:t>
            </a:r>
            <a:r>
              <a:rPr lang="ru-RU" sz="2800" b="1" dirty="0">
                <a:effectLst>
                  <a:outerShdw blurRad="38100" dist="38100" dir="2700000" algn="tl">
                    <a:srgbClr val="000000">
                      <a:alpha val="43137"/>
                    </a:srgbClr>
                  </a:outerShdw>
                </a:effectLst>
              </a:rPr>
              <a:t>гг.). Период формирования единой образовательной среды (настоящее время).</a:t>
            </a:r>
          </a:p>
        </p:txBody>
      </p:sp>
      <p:sp>
        <p:nvSpPr>
          <p:cNvPr id="3" name="Объект 2"/>
          <p:cNvSpPr>
            <a:spLocks noGrp="1"/>
          </p:cNvSpPr>
          <p:nvPr>
            <p:ph idx="1"/>
          </p:nvPr>
        </p:nvSpPr>
        <p:spPr>
          <a:xfrm>
            <a:off x="324740" y="1956986"/>
            <a:ext cx="10109675" cy="4366901"/>
          </a:xfrm>
        </p:spPr>
        <p:txBody>
          <a:bodyPr/>
          <a:lstStyle/>
          <a:p>
            <a:pPr marL="0" indent="179388">
              <a:buNone/>
            </a:pPr>
            <a:r>
              <a:rPr lang="ru-RU" dirty="0" smtClean="0">
                <a:ln w="3175">
                  <a:solidFill>
                    <a:schemeClr val="bg1">
                      <a:lumMod val="50000"/>
                      <a:lumOff val="50000"/>
                    </a:schemeClr>
                  </a:solidFill>
                </a:ln>
                <a:effectLst>
                  <a:outerShdw blurRad="38100" dist="38100" dir="2700000" algn="tl">
                    <a:srgbClr val="000000">
                      <a:alpha val="43137"/>
                    </a:srgbClr>
                  </a:outerShdw>
                </a:effectLst>
              </a:rPr>
              <a:t>Третий </a:t>
            </a:r>
            <a:r>
              <a:rPr lang="ru-RU" dirty="0">
                <a:ln w="3175">
                  <a:solidFill>
                    <a:schemeClr val="bg1">
                      <a:lumMod val="50000"/>
                      <a:lumOff val="50000"/>
                    </a:schemeClr>
                  </a:solidFill>
                </a:ln>
                <a:effectLst>
                  <a:outerShdw blurRad="38100" dist="38100" dir="2700000" algn="tl">
                    <a:srgbClr val="000000">
                      <a:alpha val="43137"/>
                    </a:srgbClr>
                  </a:outerShdw>
                </a:effectLst>
              </a:rPr>
              <a:t>этап (начало ХХI в и по настоящее время) виртуального образования использует информационно-коммуникационные технологии как основу, предлагая двустороннее общение в различных формах (текст, графика, звук, видеофильмы): или синхронное (одно- временное, например, видео- и </a:t>
            </a:r>
            <a:r>
              <a:rPr lang="ru-RU" dirty="0" err="1">
                <a:ln w="3175">
                  <a:solidFill>
                    <a:schemeClr val="bg1">
                      <a:lumMod val="50000"/>
                      <a:lumOff val="50000"/>
                    </a:schemeClr>
                  </a:solidFill>
                </a:ln>
                <a:effectLst>
                  <a:outerShdw blurRad="38100" dist="38100" dir="2700000" algn="tl">
                    <a:srgbClr val="000000">
                      <a:alpha val="43137"/>
                    </a:srgbClr>
                  </a:outerShdw>
                </a:effectLst>
              </a:rPr>
              <a:t>аудиоконференции</a:t>
            </a:r>
            <a:r>
              <a:rPr lang="ru-RU" dirty="0">
                <a:ln w="3175">
                  <a:solidFill>
                    <a:schemeClr val="bg1">
                      <a:lumMod val="50000"/>
                      <a:lumOff val="50000"/>
                    </a:schemeClr>
                  </a:solidFill>
                </a:ln>
                <a:effectLst>
                  <a:outerShdw blurRad="38100" dist="38100" dir="2700000" algn="tl">
                    <a:srgbClr val="000000">
                      <a:alpha val="43137"/>
                    </a:srgbClr>
                  </a:outerShdw>
                </a:effectLst>
              </a:rPr>
              <a:t>, по- </a:t>
            </a:r>
            <a:r>
              <a:rPr lang="ru-RU" dirty="0" err="1">
                <a:ln w="3175">
                  <a:solidFill>
                    <a:schemeClr val="bg1">
                      <a:lumMod val="50000"/>
                      <a:lumOff val="50000"/>
                    </a:schemeClr>
                  </a:solidFill>
                </a:ln>
                <a:effectLst>
                  <a:outerShdw blurRad="38100" dist="38100" dir="2700000" algn="tl">
                    <a:srgbClr val="000000">
                      <a:alpha val="43137"/>
                    </a:srgbClr>
                  </a:outerShdw>
                </a:effectLst>
              </a:rPr>
              <a:t>пулярные</a:t>
            </a:r>
            <a:r>
              <a:rPr lang="ru-RU" dirty="0">
                <a:ln w="3175">
                  <a:solidFill>
                    <a:schemeClr val="bg1">
                      <a:lumMod val="50000"/>
                      <a:lumOff val="50000"/>
                    </a:schemeClr>
                  </a:solidFill>
                </a:ln>
                <a:effectLst>
                  <a:outerShdw blurRad="38100" dist="38100" dir="2700000" algn="tl">
                    <a:srgbClr val="000000">
                      <a:alpha val="43137"/>
                    </a:srgbClr>
                  </a:outerShdw>
                </a:effectLst>
              </a:rPr>
              <a:t> в североамериканских институтах), или </a:t>
            </a:r>
            <a:r>
              <a:rPr lang="ru-RU" dirty="0" err="1">
                <a:ln w="3175">
                  <a:solidFill>
                    <a:schemeClr val="bg1">
                      <a:lumMod val="50000"/>
                      <a:lumOff val="50000"/>
                    </a:schemeClr>
                  </a:solidFill>
                </a:ln>
                <a:effectLst>
                  <a:outerShdw blurRad="38100" dist="38100" dir="2700000" algn="tl">
                    <a:srgbClr val="000000">
                      <a:alpha val="43137"/>
                    </a:srgbClr>
                  </a:outerShdw>
                </a:effectLst>
              </a:rPr>
              <a:t>асин</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хронное</a:t>
            </a:r>
            <a:r>
              <a:rPr lang="ru-RU" dirty="0">
                <a:ln w="3175">
                  <a:solidFill>
                    <a:schemeClr val="bg1">
                      <a:lumMod val="50000"/>
                      <a:lumOff val="50000"/>
                    </a:schemeClr>
                  </a:solidFill>
                </a:ln>
                <a:effectLst>
                  <a:outerShdw blurRad="38100" dist="38100" dir="2700000" algn="tl">
                    <a:srgbClr val="000000">
                      <a:alpha val="43137"/>
                    </a:srgbClr>
                  </a:outerShdw>
                </a:effectLst>
              </a:rPr>
              <a:t> (в разное время с использованием электронной почты, Интернета и компьютерных конференций</a:t>
            </a:r>
            <a:r>
              <a:rPr lang="ru-RU" dirty="0" smtClean="0">
                <a:ln w="3175">
                  <a:solidFill>
                    <a:schemeClr val="bg1">
                      <a:lumMod val="50000"/>
                      <a:lumOff val="50000"/>
                    </a:schemeClr>
                  </a:solidFill>
                </a:ln>
                <a:effectLst>
                  <a:outerShdw blurRad="38100" dist="38100" dir="2700000" algn="tl">
                    <a:srgbClr val="000000">
                      <a:alpha val="43137"/>
                    </a:srgbClr>
                  </a:outerShdw>
                </a:effectLst>
              </a:rPr>
              <a:t>).</a:t>
            </a:r>
            <a:endParaRPr lang="ru-RU" dirty="0">
              <a:ln w="3175">
                <a:solidFill>
                  <a:schemeClr val="bg1">
                    <a:lumMod val="50000"/>
                    <a:lumOff val="50000"/>
                  </a:schemeClr>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756012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350378" y="550730"/>
            <a:ext cx="10109674" cy="5773158"/>
          </a:xfrm>
        </p:spPr>
        <p:txBody>
          <a:bodyPr>
            <a:normAutofit/>
          </a:bodyPr>
          <a:lstStyle/>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Третий этап развития программного обеспечения – «Период создания единых образовательных платформ». Широкое распространение в мире получили системы виртуального управления обучением, построенные на базе специально созданного программного обеспечения. </a:t>
            </a:r>
          </a:p>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В английском языке употребляется названием </a:t>
            </a:r>
            <a:r>
              <a:rPr lang="ru-RU" dirty="0" err="1">
                <a:ln w="3175">
                  <a:solidFill>
                    <a:schemeClr val="bg1">
                      <a:lumMod val="50000"/>
                      <a:lumOff val="50000"/>
                    </a:schemeClr>
                  </a:solidFill>
                </a:ln>
                <a:effectLst>
                  <a:outerShdw blurRad="38100" dist="38100" dir="2700000" algn="tl">
                    <a:srgbClr val="000000">
                      <a:alpha val="43137"/>
                    </a:srgbClr>
                  </a:outerShdw>
                </a:effectLst>
              </a:rPr>
              <a:t>Learning</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Management</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System</a:t>
            </a:r>
            <a:r>
              <a:rPr lang="ru-RU" dirty="0">
                <a:ln w="3175">
                  <a:solidFill>
                    <a:schemeClr val="bg1">
                      <a:lumMod val="50000"/>
                      <a:lumOff val="50000"/>
                    </a:schemeClr>
                  </a:solidFill>
                </a:ln>
                <a:effectLst>
                  <a:outerShdw blurRad="38100" dist="38100" dir="2700000" algn="tl">
                    <a:srgbClr val="000000">
                      <a:alpha val="43137"/>
                    </a:srgbClr>
                  </a:outerShdw>
                </a:effectLst>
              </a:rPr>
              <a:t> (LMS). </a:t>
            </a:r>
          </a:p>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Эти системы включают такие типовые наборы компонентов, как администрирование учебного процесса, средства отслеживания успеваемости учащихся, организация работы в виртуальном кабинете, использование электронных конференций, электронной почты, видеоконференций, чатов. Наибольшей популярностью в мире и странах СНГ пользуются системы управления обучением таких за- </a:t>
            </a:r>
            <a:r>
              <a:rPr lang="ru-RU" dirty="0" err="1">
                <a:ln w="3175">
                  <a:solidFill>
                    <a:schemeClr val="bg1">
                      <a:lumMod val="50000"/>
                      <a:lumOff val="50000"/>
                    </a:schemeClr>
                  </a:solidFill>
                </a:ln>
                <a:effectLst>
                  <a:outerShdw blurRad="38100" dist="38100" dir="2700000" algn="tl">
                    <a:srgbClr val="000000">
                      <a:alpha val="43137"/>
                    </a:srgbClr>
                  </a:outerShdw>
                </a:effectLst>
              </a:rPr>
              <a:t>падных</a:t>
            </a:r>
            <a:r>
              <a:rPr lang="ru-RU" dirty="0">
                <a:ln w="3175">
                  <a:solidFill>
                    <a:schemeClr val="bg1">
                      <a:lumMod val="50000"/>
                      <a:lumOff val="50000"/>
                    </a:schemeClr>
                  </a:solidFill>
                </a:ln>
                <a:effectLst>
                  <a:outerShdw blurRad="38100" dist="38100" dir="2700000" algn="tl">
                    <a:srgbClr val="000000">
                      <a:alpha val="43137"/>
                    </a:srgbClr>
                  </a:outerShdw>
                </a:effectLst>
              </a:rPr>
              <a:t> производителей как IBM, </a:t>
            </a:r>
            <a:r>
              <a:rPr lang="ru-RU" dirty="0" err="1">
                <a:ln w="3175">
                  <a:solidFill>
                    <a:schemeClr val="bg1">
                      <a:lumMod val="50000"/>
                      <a:lumOff val="50000"/>
                    </a:schemeClr>
                  </a:solidFill>
                </a:ln>
                <a:effectLst>
                  <a:outerShdw blurRad="38100" dist="38100" dir="2700000" algn="tl">
                    <a:srgbClr val="000000">
                      <a:alpha val="43137"/>
                    </a:srgbClr>
                  </a:outerShdw>
                </a:effectLst>
              </a:rPr>
              <a:t>BlackBoard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WebCT</a:t>
            </a:r>
            <a:r>
              <a:rPr lang="ru-RU" dirty="0">
                <a:ln w="3175">
                  <a:solidFill>
                    <a:schemeClr val="bg1">
                      <a:lumMod val="50000"/>
                      <a:lumOff val="50000"/>
                    </a:schemeClr>
                  </a:solidFill>
                </a:ln>
                <a:effectLst>
                  <a:outerShdw blurRad="38100" dist="38100" dir="2700000" algn="tl">
                    <a:srgbClr val="000000">
                      <a:alpha val="43137"/>
                    </a:srgbClr>
                  </a:outerShdw>
                </a:effectLst>
              </a:rPr>
              <a:t>, Click21Learn, </a:t>
            </a:r>
            <a:r>
              <a:rPr lang="ru-RU" dirty="0" err="1">
                <a:ln w="3175">
                  <a:solidFill>
                    <a:schemeClr val="bg1">
                      <a:lumMod val="50000"/>
                      <a:lumOff val="50000"/>
                    </a:schemeClr>
                  </a:solidFill>
                </a:ln>
                <a:effectLst>
                  <a:outerShdw blurRad="38100" dist="38100" dir="2700000" algn="tl">
                    <a:srgbClr val="000000">
                      <a:alpha val="43137"/>
                    </a:srgbClr>
                  </a:outerShdw>
                </a:effectLst>
              </a:rPr>
              <a:t>Saba</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NetDimensions</a:t>
            </a:r>
            <a:r>
              <a:rPr lang="ru-RU" dirty="0">
                <a:ln w="3175">
                  <a:solidFill>
                    <a:schemeClr val="bg1">
                      <a:lumMod val="50000"/>
                      <a:lumOff val="50000"/>
                    </a:schemeClr>
                  </a:solidFill>
                </a:ln>
                <a:effectLst>
                  <a:outerShdw blurRad="38100" dist="38100" dir="2700000" algn="tl">
                    <a:srgbClr val="000000">
                      <a:alpha val="43137"/>
                    </a:srgbClr>
                  </a:outerShdw>
                </a:effectLst>
              </a:rPr>
              <a:t>, российские системы «Прометей», «</a:t>
            </a:r>
            <a:r>
              <a:rPr lang="ru-RU" dirty="0" err="1">
                <a:ln w="3175">
                  <a:solidFill>
                    <a:schemeClr val="bg1">
                      <a:lumMod val="50000"/>
                      <a:lumOff val="50000"/>
                    </a:schemeClr>
                  </a:solidFill>
                </a:ln>
                <a:effectLst>
                  <a:outerShdw blurRad="38100" dist="38100" dir="2700000" algn="tl">
                    <a:srgbClr val="000000">
                      <a:alpha val="43137"/>
                    </a:srgbClr>
                  </a:outerShdw>
                </a:effectLst>
              </a:rPr>
              <a:t>Орокс</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WebTutor</a:t>
            </a:r>
            <a:r>
              <a:rPr lang="ru-RU" dirty="0">
                <a:ln w="3175">
                  <a:solidFill>
                    <a:schemeClr val="bg1">
                      <a:lumMod val="50000"/>
                      <a:lumOff val="50000"/>
                    </a:schemeClr>
                  </a:solidFill>
                </a:ln>
                <a:effectLst>
                  <a:outerShdw blurRad="38100" dist="38100" dir="2700000" algn="tl">
                    <a:srgbClr val="000000">
                      <a:alpha val="43137"/>
                    </a:srgbClr>
                  </a:outerShdw>
                </a:effectLst>
              </a:rPr>
              <a:t>».</a:t>
            </a:r>
          </a:p>
          <a:p>
            <a:pPr marL="0" indent="179388"/>
            <a:endParaRPr lang="ru-RU" dirty="0">
              <a:ln w="3175">
                <a:solidFill>
                  <a:schemeClr val="bg1">
                    <a:lumMod val="50000"/>
                    <a:lumOff val="50000"/>
                  </a:schemeClr>
                </a:solidFill>
              </a:ln>
            </a:endParaRPr>
          </a:p>
        </p:txBody>
      </p:sp>
    </p:spTree>
    <p:extLst>
      <p:ext uri="{BB962C8B-B14F-4D97-AF65-F5344CB8AC3E}">
        <p14:creationId xmlns:p14="http://schemas.microsoft.com/office/powerpoint/2010/main" val="17697713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3287" y="615297"/>
            <a:ext cx="10084036" cy="1350236"/>
          </a:xfrm>
        </p:spPr>
        <p:txBody>
          <a:bodyPr>
            <a:noAutofit/>
          </a:bodyPr>
          <a:lstStyle/>
          <a:p>
            <a:r>
              <a:rPr lang="ru-RU" sz="2400" b="1" dirty="0">
                <a:effectLst>
                  <a:outerShdw blurRad="38100" dist="38100" dir="2700000" algn="tl">
                    <a:srgbClr val="000000">
                      <a:alpha val="43137"/>
                    </a:srgbClr>
                  </a:outerShdw>
                </a:effectLst>
              </a:rPr>
              <a:t>Современные мультимедийные средства и их обучающий потенциал. </a:t>
            </a:r>
            <a:r>
              <a:rPr lang="ru-RU" sz="2400" b="1" dirty="0" smtClean="0">
                <a:effectLst>
                  <a:outerShdw blurRad="38100" dist="38100" dir="2700000" algn="tl">
                    <a:srgbClr val="000000">
                      <a:alpha val="43137"/>
                    </a:srgbClr>
                  </a:outerShdw>
                </a:effectLst>
              </a:rPr>
              <a:t>Программное </a:t>
            </a:r>
            <a:r>
              <a:rPr lang="ru-RU" sz="2400" b="1" dirty="0">
                <a:effectLst>
                  <a:outerShdw blurRad="38100" dist="38100" dir="2700000" algn="tl">
                    <a:srgbClr val="000000">
                      <a:alpha val="43137"/>
                    </a:srgbClr>
                  </a:outerShdw>
                </a:effectLst>
              </a:rPr>
              <a:t>обеспечение обучения. Программное обеспечение обучения языку </a:t>
            </a:r>
          </a:p>
        </p:txBody>
      </p:sp>
      <p:sp>
        <p:nvSpPr>
          <p:cNvPr id="3" name="Объект 2"/>
          <p:cNvSpPr>
            <a:spLocks noGrp="1"/>
          </p:cNvSpPr>
          <p:nvPr>
            <p:ph idx="1"/>
          </p:nvPr>
        </p:nvSpPr>
        <p:spPr>
          <a:xfrm>
            <a:off x="333287" y="1965532"/>
            <a:ext cx="10084036" cy="4349809"/>
          </a:xfrm>
        </p:spPr>
        <p:txBody>
          <a:bodyPr>
            <a:normAutofit lnSpcReduction="10000"/>
          </a:bodyPr>
          <a:lstStyle/>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В зарубежной литературе весь комплекс исследований, связанный с использованием компьютеров в обучении, обозначается терминами </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Computer</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Assisted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Instruction</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a:ln w="3175">
                  <a:solidFill>
                    <a:schemeClr val="bg1">
                      <a:lumMod val="50000"/>
                      <a:lumOff val="50000"/>
                    </a:schemeClr>
                  </a:solidFill>
                </a:ln>
                <a:effectLst>
                  <a:outerShdw blurRad="38100" dist="38100" dir="2700000" algn="tl">
                    <a:srgbClr val="000000">
                      <a:alpha val="43137"/>
                    </a:srgbClr>
                  </a:outerShdw>
                </a:effectLst>
              </a:rPr>
              <a:t>(CAI), </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Computer</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Based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Instruction</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a:ln w="3175">
                  <a:solidFill>
                    <a:schemeClr val="bg1">
                      <a:lumMod val="50000"/>
                      <a:lumOff val="50000"/>
                    </a:schemeClr>
                  </a:solidFill>
                </a:ln>
                <a:effectLst>
                  <a:outerShdw blurRad="38100" dist="38100" dir="2700000" algn="tl">
                    <a:srgbClr val="000000">
                      <a:alpha val="43137"/>
                    </a:srgbClr>
                  </a:outerShdw>
                </a:effectLst>
              </a:rPr>
              <a:t>(CBI), </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Computer</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Assisted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Learning</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Computer</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Aided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Learning</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a:ln w="3175">
                  <a:solidFill>
                    <a:schemeClr val="bg1">
                      <a:lumMod val="50000"/>
                      <a:lumOff val="50000"/>
                    </a:schemeClr>
                  </a:solidFill>
                </a:ln>
                <a:effectLst>
                  <a:outerShdw blurRad="38100" dist="38100" dir="2700000" algn="tl">
                    <a:srgbClr val="000000">
                      <a:alpha val="43137"/>
                    </a:srgbClr>
                  </a:outerShdw>
                </a:effectLst>
              </a:rPr>
              <a:t>(CAL), </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Computer</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Based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Learning</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a:ln w="3175">
                  <a:solidFill>
                    <a:schemeClr val="bg1">
                      <a:lumMod val="50000"/>
                      <a:lumOff val="50000"/>
                    </a:schemeClr>
                  </a:solidFill>
                </a:ln>
                <a:effectLst>
                  <a:outerShdw blurRad="38100" dist="38100" dir="2700000" algn="tl">
                    <a:srgbClr val="000000">
                      <a:alpha val="43137"/>
                    </a:srgbClr>
                  </a:outerShdw>
                </a:effectLst>
              </a:rPr>
              <a:t>(CBL), </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Computer</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Based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Training</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a:ln w="3175">
                  <a:solidFill>
                    <a:schemeClr val="bg1">
                      <a:lumMod val="50000"/>
                      <a:lumOff val="50000"/>
                    </a:schemeClr>
                  </a:solidFill>
                </a:ln>
                <a:effectLst>
                  <a:outerShdw blurRad="38100" dist="38100" dir="2700000" algn="tl">
                    <a:srgbClr val="000000">
                      <a:alpha val="43137"/>
                    </a:srgbClr>
                  </a:outerShdw>
                </a:effectLst>
              </a:rPr>
              <a:t>(CBT), </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Computer</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Managed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Instruction</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a:ln w="3175">
                  <a:solidFill>
                    <a:schemeClr val="bg1">
                      <a:lumMod val="50000"/>
                      <a:lumOff val="50000"/>
                    </a:schemeClr>
                  </a:solidFill>
                </a:ln>
                <a:effectLst>
                  <a:outerShdw blurRad="38100" dist="38100" dir="2700000" algn="tl">
                    <a:srgbClr val="000000">
                      <a:alpha val="43137"/>
                    </a:srgbClr>
                  </a:outerShdw>
                </a:effectLst>
              </a:rPr>
              <a:t>(CMI</a:t>
            </a:r>
            <a:r>
              <a:rPr lang="ru-RU" dirty="0" smtClean="0">
                <a:ln w="3175">
                  <a:solidFill>
                    <a:schemeClr val="bg1">
                      <a:lumMod val="50000"/>
                      <a:lumOff val="50000"/>
                    </a:schemeClr>
                  </a:solidFill>
                </a:ln>
                <a:effectLst>
                  <a:outerShdw blurRad="38100" dist="38100" dir="2700000" algn="tl">
                    <a:srgbClr val="000000">
                      <a:alpha val="43137"/>
                    </a:srgbClr>
                  </a:outerShdw>
                </a:effectLst>
              </a:rPr>
              <a:t>).</a:t>
            </a:r>
          </a:p>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В начале 90-х годов появились новые термины: “информационные технологии” </a:t>
            </a:r>
            <a:r>
              <a:rPr lang="ru-RU" dirty="0" smtClean="0">
                <a:ln w="3175">
                  <a:solidFill>
                    <a:schemeClr val="bg1">
                      <a:lumMod val="50000"/>
                      <a:lumOff val="50000"/>
                    </a:schemeClr>
                  </a:solidFill>
                </a:ln>
                <a:effectLst>
                  <a:outerShdw blurRad="38100" dist="38100" dir="2700000" algn="tl">
                    <a:srgbClr val="000000">
                      <a:alpha val="43137"/>
                    </a:srgbClr>
                  </a:outerShdw>
                </a:effectLst>
              </a:rPr>
              <a:t>(</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Information</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Technology</a:t>
            </a:r>
            <a:r>
              <a:rPr lang="ru-RU" dirty="0">
                <a:ln w="3175">
                  <a:solidFill>
                    <a:schemeClr val="bg1">
                      <a:lumMod val="50000"/>
                      <a:lumOff val="50000"/>
                    </a:schemeClr>
                  </a:solidFill>
                </a:ln>
                <a:effectLst>
                  <a:outerShdw blurRad="38100" dist="38100" dir="2700000" algn="tl">
                    <a:srgbClr val="000000">
                      <a:alpha val="43137"/>
                    </a:srgbClr>
                  </a:outerShdw>
                </a:effectLst>
              </a:rPr>
              <a:t>” – “IT”), “интеллектуальные системы обучения”, “обучение с использованием интеллектуальных компьютерных систем” </a:t>
            </a:r>
            <a:r>
              <a:rPr lang="ru-RU" dirty="0" smtClean="0">
                <a:ln w="3175">
                  <a:solidFill>
                    <a:schemeClr val="bg1">
                      <a:lumMod val="50000"/>
                      <a:lumOff val="50000"/>
                    </a:schemeClr>
                  </a:solidFill>
                </a:ln>
                <a:effectLst>
                  <a:outerShdw blurRad="38100" dist="38100" dir="2700000" algn="tl">
                    <a:srgbClr val="000000">
                      <a:alpha val="43137"/>
                    </a:srgbClr>
                  </a:outerShdw>
                </a:effectLst>
              </a:rPr>
              <a:t>(</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Intelligent</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Tutoring</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Systems</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smtClean="0">
                <a:ln w="3175">
                  <a:solidFill>
                    <a:schemeClr val="bg1">
                      <a:lumMod val="50000"/>
                      <a:lumOff val="50000"/>
                    </a:schemeClr>
                  </a:solidFill>
                </a:ln>
                <a:effectLst>
                  <a:outerShdw blurRad="38100" dist="38100" dir="2700000" algn="tl">
                    <a:srgbClr val="000000">
                      <a:alpha val="43137"/>
                    </a:srgbClr>
                  </a:outerShdw>
                </a:effectLst>
              </a:rPr>
              <a:t>ITS</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Intelligent</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Computer</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Assisted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Instruction</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smtClean="0">
                <a:ln w="3175">
                  <a:solidFill>
                    <a:schemeClr val="bg1">
                      <a:lumMod val="50000"/>
                      <a:lumOff val="50000"/>
                    </a:schemeClr>
                  </a:solidFill>
                </a:ln>
                <a:effectLst>
                  <a:outerShdw blurRad="38100" dist="38100" dir="2700000" algn="tl">
                    <a:srgbClr val="000000">
                      <a:alpha val="43137"/>
                    </a:srgbClr>
                  </a:outerShdw>
                </a:effectLst>
              </a:rPr>
              <a:t>ICAI</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a:ln w="3175">
                  <a:solidFill>
                    <a:schemeClr val="bg1">
                      <a:lumMod val="50000"/>
                      <a:lumOff val="50000"/>
                    </a:schemeClr>
                  </a:solidFill>
                </a:ln>
                <a:effectLst>
                  <a:outerShdw blurRad="38100" dist="38100" dir="2700000" algn="tl">
                    <a:srgbClr val="000000">
                      <a:alpha val="43137"/>
                    </a:srgbClr>
                  </a:outerShdw>
                </a:effectLst>
              </a:rPr>
              <a:t>а также термин “</a:t>
            </a:r>
            <a:r>
              <a:rPr lang="ru-RU" dirty="0" err="1">
                <a:ln w="3175">
                  <a:solidFill>
                    <a:schemeClr val="bg1">
                      <a:lumMod val="50000"/>
                      <a:lumOff val="50000"/>
                    </a:schemeClr>
                  </a:solidFill>
                </a:ln>
                <a:effectLst>
                  <a:outerShdw blurRad="38100" dist="38100" dir="2700000" algn="tl">
                    <a:srgbClr val="000000">
                      <a:alpha val="43137"/>
                    </a:srgbClr>
                  </a:outerShdw>
                </a:effectLst>
              </a:rPr>
              <a:t>technology</a:t>
            </a:r>
            <a:r>
              <a:rPr lang="ru-RU" dirty="0">
                <a:ln w="3175">
                  <a:solidFill>
                    <a:schemeClr val="bg1">
                      <a:lumMod val="50000"/>
                      <a:lumOff val="50000"/>
                    </a:schemeClr>
                  </a:solidFill>
                </a:ln>
                <a:effectLst>
                  <a:outerShdw blurRad="38100" dist="38100" dir="2700000" algn="tl">
                    <a:srgbClr val="000000">
                      <a:alpha val="43137"/>
                    </a:srgbClr>
                  </a:outerShdw>
                </a:effectLst>
              </a:rPr>
              <a:t>”, объединяющий все технические средства обучения, в том числе компьютерные технологии.</a:t>
            </a:r>
          </a:p>
          <a:p>
            <a:pPr marL="0" indent="0">
              <a:buNone/>
            </a:pPr>
            <a:endParaRPr lang="ru-RU" dirty="0">
              <a:ln w="3175">
                <a:solidFill>
                  <a:schemeClr val="bg1">
                    <a:lumMod val="50000"/>
                    <a:lumOff val="50000"/>
                  </a:schemeClr>
                </a:solidFill>
              </a:ln>
              <a:effectLst>
                <a:outerShdw blurRad="38100" dist="38100" dir="2700000" algn="tl">
                  <a:srgbClr val="000000">
                    <a:alpha val="43137"/>
                  </a:srgbClr>
                </a:outerShdw>
              </a:effectLst>
            </a:endParaRPr>
          </a:p>
          <a:p>
            <a:endParaRPr lang="ru-RU" dirty="0">
              <a:ln w="3175">
                <a:solidFill>
                  <a:schemeClr val="bg1">
                    <a:lumMod val="50000"/>
                    <a:lumOff val="50000"/>
                  </a:schemeClr>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920384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333285" y="550729"/>
            <a:ext cx="10101129" cy="5764613"/>
          </a:xfrm>
        </p:spPr>
        <p:txBody>
          <a:bodyPr>
            <a:normAutofit fontScale="92500" lnSpcReduction="20000"/>
          </a:bodyPr>
          <a:lstStyle/>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Различные понятия, включенные в данные термины: </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managed</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smtClean="0">
                <a:ln w="3175">
                  <a:solidFill>
                    <a:schemeClr val="bg1">
                      <a:lumMod val="50000"/>
                      <a:lumOff val="50000"/>
                    </a:schemeClr>
                  </a:solidFill>
                </a:ln>
                <a:effectLst>
                  <a:outerShdw blurRad="38100" dist="38100" dir="2700000" algn="tl">
                    <a:srgbClr val="000000">
                      <a:alpha val="43137"/>
                    </a:srgbClr>
                  </a:outerShdw>
                </a:effectLst>
              </a:rPr>
              <a:t> – </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based</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smtClean="0">
                <a:ln w="3175">
                  <a:solidFill>
                    <a:schemeClr val="bg1">
                      <a:lumMod val="50000"/>
                      <a:lumOff val="50000"/>
                    </a:schemeClr>
                  </a:solidFill>
                </a:ln>
                <a:effectLst>
                  <a:outerShdw blurRad="38100" dist="38100" dir="2700000" algn="tl">
                    <a:srgbClr val="000000">
                      <a:alpha val="43137"/>
                    </a:srgbClr>
                  </a:outerShdw>
                </a:effectLst>
              </a:rPr>
              <a:t> – </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assisted</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aided</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a:ln w="3175">
                  <a:solidFill>
                    <a:schemeClr val="bg1">
                      <a:lumMod val="50000"/>
                      <a:lumOff val="50000"/>
                    </a:schemeClr>
                  </a:solidFill>
                </a:ln>
                <a:effectLst>
                  <a:outerShdw blurRad="38100" dist="38100" dir="2700000" algn="tl">
                    <a:srgbClr val="000000">
                      <a:alpha val="43137"/>
                    </a:srgbClr>
                  </a:outerShdw>
                </a:effectLst>
              </a:rPr>
              <a:t>определяют основные сферы применения компьютеров в образовании, а именно:</a:t>
            </a:r>
          </a:p>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1) для организации и управления учебным процессом - </a:t>
            </a:r>
            <a:r>
              <a:rPr lang="ru-RU" dirty="0" err="1">
                <a:ln w="3175">
                  <a:solidFill>
                    <a:schemeClr val="bg1">
                      <a:lumMod val="50000"/>
                      <a:lumOff val="50000"/>
                    </a:schemeClr>
                  </a:solidFill>
                </a:ln>
                <a:effectLst>
                  <a:outerShdw blurRad="38100" dist="38100" dir="2700000" algn="tl">
                    <a:srgbClr val="000000">
                      <a:alpha val="43137"/>
                    </a:srgbClr>
                  </a:outerShdw>
                </a:effectLst>
              </a:rPr>
              <a:t>Computer</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Managed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Instruction</a:t>
            </a:r>
            <a:r>
              <a:rPr lang="ru-RU" dirty="0">
                <a:ln w="3175">
                  <a:solidFill>
                    <a:schemeClr val="bg1">
                      <a:lumMod val="50000"/>
                      <a:lumOff val="50000"/>
                    </a:schemeClr>
                  </a:solidFill>
                </a:ln>
                <a:effectLst>
                  <a:outerShdw blurRad="38100" dist="38100" dir="2700000" algn="tl">
                    <a:srgbClr val="000000">
                      <a:alpha val="43137"/>
                    </a:srgbClr>
                  </a:outerShdw>
                </a:effectLst>
              </a:rPr>
              <a:t> (CMI);</a:t>
            </a:r>
          </a:p>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2) обучения в самом широком смысле этого слова – от изучения языков программирования до работы с прикладными и обучающими программами - </a:t>
            </a:r>
            <a:r>
              <a:rPr lang="ru-RU" dirty="0" err="1">
                <a:ln w="3175">
                  <a:solidFill>
                    <a:schemeClr val="bg1">
                      <a:lumMod val="50000"/>
                      <a:lumOff val="50000"/>
                    </a:schemeClr>
                  </a:solidFill>
                </a:ln>
                <a:effectLst>
                  <a:outerShdw blurRad="38100" dist="38100" dir="2700000" algn="tl">
                    <a:srgbClr val="000000">
                      <a:alpha val="43137"/>
                    </a:srgbClr>
                  </a:outerShdw>
                </a:effectLst>
              </a:rPr>
              <a:t>Computer</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Based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Instruction</a:t>
            </a:r>
            <a:r>
              <a:rPr lang="ru-RU" dirty="0">
                <a:ln w="3175">
                  <a:solidFill>
                    <a:schemeClr val="bg1">
                      <a:lumMod val="50000"/>
                      <a:lumOff val="50000"/>
                    </a:schemeClr>
                  </a:solidFill>
                </a:ln>
                <a:effectLst>
                  <a:outerShdw blurRad="38100" dist="38100" dir="2700000" algn="tl">
                    <a:srgbClr val="000000">
                      <a:alpha val="43137"/>
                    </a:srgbClr>
                  </a:outerShdw>
                </a:effectLst>
              </a:rPr>
              <a:t> (CBI), </a:t>
            </a:r>
            <a:r>
              <a:rPr lang="ru-RU" dirty="0" err="1">
                <a:ln w="3175">
                  <a:solidFill>
                    <a:schemeClr val="bg1">
                      <a:lumMod val="50000"/>
                      <a:lumOff val="50000"/>
                    </a:schemeClr>
                  </a:solidFill>
                </a:ln>
                <a:effectLst>
                  <a:outerShdw blurRad="38100" dist="38100" dir="2700000" algn="tl">
                    <a:srgbClr val="000000">
                      <a:alpha val="43137"/>
                    </a:srgbClr>
                  </a:outerShdw>
                </a:effectLst>
              </a:rPr>
              <a:t>Computer</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Based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Learning</a:t>
            </a:r>
            <a:r>
              <a:rPr lang="ru-RU" dirty="0">
                <a:ln w="3175">
                  <a:solidFill>
                    <a:schemeClr val="bg1">
                      <a:lumMod val="50000"/>
                      <a:lumOff val="50000"/>
                    </a:schemeClr>
                  </a:solidFill>
                </a:ln>
                <a:effectLst>
                  <a:outerShdw blurRad="38100" dist="38100" dir="2700000" algn="tl">
                    <a:srgbClr val="000000">
                      <a:alpha val="43137"/>
                    </a:srgbClr>
                  </a:outerShdw>
                </a:effectLst>
              </a:rPr>
              <a:t> (CBL), </a:t>
            </a:r>
            <a:r>
              <a:rPr lang="ru-RU" dirty="0" err="1">
                <a:ln w="3175">
                  <a:solidFill>
                    <a:schemeClr val="bg1">
                      <a:lumMod val="50000"/>
                      <a:lumOff val="50000"/>
                    </a:schemeClr>
                  </a:solidFill>
                </a:ln>
                <a:effectLst>
                  <a:outerShdw blurRad="38100" dist="38100" dir="2700000" algn="tl">
                    <a:srgbClr val="000000">
                      <a:alpha val="43137"/>
                    </a:srgbClr>
                  </a:outerShdw>
                </a:effectLst>
              </a:rPr>
              <a:t>Computer</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Based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Training</a:t>
            </a:r>
            <a:r>
              <a:rPr lang="ru-RU" dirty="0">
                <a:ln w="3175">
                  <a:solidFill>
                    <a:schemeClr val="bg1">
                      <a:lumMod val="50000"/>
                      <a:lumOff val="50000"/>
                    </a:schemeClr>
                  </a:solidFill>
                </a:ln>
                <a:effectLst>
                  <a:outerShdw blurRad="38100" dist="38100" dir="2700000" algn="tl">
                    <a:srgbClr val="000000">
                      <a:alpha val="43137"/>
                    </a:srgbClr>
                  </a:outerShdw>
                </a:effectLst>
              </a:rPr>
              <a:t> (CBT);</a:t>
            </a:r>
          </a:p>
          <a:p>
            <a:pPr marL="0" indent="179388">
              <a:buNone/>
            </a:pPr>
            <a:r>
              <a:rPr lang="en-US" dirty="0">
                <a:ln w="3175">
                  <a:solidFill>
                    <a:schemeClr val="bg1">
                      <a:lumMod val="50000"/>
                      <a:lumOff val="50000"/>
                    </a:schemeClr>
                  </a:solidFill>
                </a:ln>
                <a:effectLst>
                  <a:outerShdw blurRad="38100" dist="38100" dir="2700000" algn="tl">
                    <a:srgbClr val="000000">
                      <a:alpha val="43137"/>
                    </a:srgbClr>
                  </a:outerShdw>
                </a:effectLst>
              </a:rPr>
              <a:t>3) </a:t>
            </a:r>
            <a:r>
              <a:rPr lang="ru-RU" dirty="0">
                <a:ln w="3175">
                  <a:solidFill>
                    <a:schemeClr val="bg1">
                      <a:lumMod val="50000"/>
                      <a:lumOff val="50000"/>
                    </a:schemeClr>
                  </a:solidFill>
                </a:ln>
                <a:effectLst>
                  <a:outerShdw blurRad="38100" dist="38100" dir="2700000" algn="tl">
                    <a:srgbClr val="000000">
                      <a:alpha val="43137"/>
                    </a:srgbClr>
                  </a:outerShdw>
                </a:effectLst>
              </a:rPr>
              <a:t>изучения конкретных учебных дисциплин</a:t>
            </a:r>
            <a:r>
              <a:rPr lang="en-US" dirty="0">
                <a:ln w="3175">
                  <a:solidFill>
                    <a:schemeClr val="bg1">
                      <a:lumMod val="50000"/>
                      <a:lumOff val="50000"/>
                    </a:schemeClr>
                  </a:solidFill>
                </a:ln>
                <a:effectLst>
                  <a:outerShdw blurRad="38100" dist="38100" dir="2700000" algn="tl">
                    <a:srgbClr val="000000">
                      <a:alpha val="43137"/>
                    </a:srgbClr>
                  </a:outerShdw>
                </a:effectLst>
              </a:rPr>
              <a:t> - Computer Assisted Instruction (CAI), Computer Assisted Learning, Computer Aided Learning (CAL), Intelligent Tutoring Systems (ITS), Intelligent Computer Assisted Instruction (ICAI).</a:t>
            </a:r>
            <a:endParaRPr lang="ru-RU" dirty="0">
              <a:ln w="3175">
                <a:solidFill>
                  <a:schemeClr val="bg1">
                    <a:lumMod val="50000"/>
                    <a:lumOff val="50000"/>
                  </a:schemeClr>
                </a:solidFill>
              </a:ln>
              <a:effectLst>
                <a:outerShdw blurRad="38100" dist="38100" dir="2700000" algn="tl">
                  <a:srgbClr val="000000">
                    <a:alpha val="43137"/>
                  </a:srgbClr>
                </a:outerShdw>
              </a:effectLst>
            </a:endParaRPr>
          </a:p>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Следует отметить, что для последней группы терминов существенным является различие двух понятий: “</a:t>
            </a:r>
            <a:r>
              <a:rPr lang="ru-RU" dirty="0" err="1">
                <a:ln w="3175">
                  <a:solidFill>
                    <a:schemeClr val="bg1">
                      <a:lumMod val="50000"/>
                      <a:lumOff val="50000"/>
                    </a:schemeClr>
                  </a:solidFill>
                </a:ln>
                <a:effectLst>
                  <a:outerShdw blurRad="38100" dist="38100" dir="2700000" algn="tl">
                    <a:srgbClr val="000000">
                      <a:alpha val="43137"/>
                    </a:srgbClr>
                  </a:outerShdw>
                </a:effectLst>
              </a:rPr>
              <a:t>instruction</a:t>
            </a:r>
            <a:r>
              <a:rPr lang="ru-RU" dirty="0">
                <a:ln w="3175">
                  <a:solidFill>
                    <a:schemeClr val="bg1">
                      <a:lumMod val="50000"/>
                      <a:lumOff val="50000"/>
                    </a:schemeClr>
                  </a:solidFill>
                </a:ln>
                <a:effectLst>
                  <a:outerShdw blurRad="38100" dist="38100" dir="2700000" algn="tl">
                    <a:srgbClr val="000000">
                      <a:alpha val="43137"/>
                    </a:srgbClr>
                  </a:outerShdw>
                </a:effectLst>
              </a:rPr>
              <a:t>” и “</a:t>
            </a:r>
            <a:r>
              <a:rPr lang="ru-RU" dirty="0" err="1">
                <a:ln w="3175">
                  <a:solidFill>
                    <a:schemeClr val="bg1">
                      <a:lumMod val="50000"/>
                      <a:lumOff val="50000"/>
                    </a:schemeClr>
                  </a:solidFill>
                </a:ln>
                <a:effectLst>
                  <a:outerShdw blurRad="38100" dist="38100" dir="2700000" algn="tl">
                    <a:srgbClr val="000000">
                      <a:alpha val="43137"/>
                    </a:srgbClr>
                  </a:outerShdw>
                </a:effectLst>
              </a:rPr>
              <a:t>learning</a:t>
            </a:r>
            <a:r>
              <a:rPr lang="ru-RU" dirty="0">
                <a:ln w="3175">
                  <a:solidFill>
                    <a:schemeClr val="bg1">
                      <a:lumMod val="50000"/>
                      <a:lumOff val="50000"/>
                    </a:schemeClr>
                  </a:solidFill>
                </a:ln>
                <a:effectLst>
                  <a:outerShdw blurRad="38100" dist="38100" dir="2700000" algn="tl">
                    <a:srgbClr val="000000">
                      <a:alpha val="43137"/>
                    </a:srgbClr>
                  </a:outerShdw>
                </a:effectLst>
              </a:rPr>
              <a:t>”. В термине </a:t>
            </a:r>
            <a:r>
              <a:rPr lang="ru-RU" dirty="0" err="1">
                <a:ln w="3175">
                  <a:solidFill>
                    <a:schemeClr val="bg1">
                      <a:lumMod val="50000"/>
                      <a:lumOff val="50000"/>
                    </a:schemeClr>
                  </a:solidFill>
                </a:ln>
                <a:effectLst>
                  <a:outerShdw blurRad="38100" dist="38100" dir="2700000" algn="tl">
                    <a:srgbClr val="000000">
                      <a:alpha val="43137"/>
                    </a:srgbClr>
                  </a:outerShdw>
                </a:effectLst>
              </a:rPr>
              <a:t>Computer</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Assisted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Instruction</a:t>
            </a:r>
            <a:r>
              <a:rPr lang="ru-RU" dirty="0">
                <a:ln w="3175">
                  <a:solidFill>
                    <a:schemeClr val="bg1">
                      <a:lumMod val="50000"/>
                      <a:lumOff val="50000"/>
                    </a:schemeClr>
                  </a:solidFill>
                </a:ln>
                <a:effectLst>
                  <a:outerShdw blurRad="38100" dist="38100" dir="2700000" algn="tl">
                    <a:srgbClr val="000000">
                      <a:alpha val="43137"/>
                    </a:srgbClr>
                  </a:outerShdw>
                </a:effectLst>
              </a:rPr>
              <a:t> - обучение с помощью компьютера - подчеркивается ведущая роль компьютера, выполняющего функции преподавателя. Термин - </a:t>
            </a:r>
            <a:r>
              <a:rPr lang="ru-RU" dirty="0" err="1">
                <a:ln w="3175">
                  <a:solidFill>
                    <a:schemeClr val="bg1">
                      <a:lumMod val="50000"/>
                      <a:lumOff val="50000"/>
                    </a:schemeClr>
                  </a:solidFill>
                </a:ln>
                <a:effectLst>
                  <a:outerShdw blurRad="38100" dist="38100" dir="2700000" algn="tl">
                    <a:srgbClr val="000000">
                      <a:alpha val="43137"/>
                    </a:srgbClr>
                  </a:outerShdw>
                </a:effectLst>
              </a:rPr>
              <a:t>Computer</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Assisted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Learning</a:t>
            </a:r>
            <a:r>
              <a:rPr lang="ru-RU" dirty="0">
                <a:ln w="3175">
                  <a:solidFill>
                    <a:schemeClr val="bg1">
                      <a:lumMod val="50000"/>
                      <a:lumOff val="50000"/>
                    </a:schemeClr>
                  </a:solidFill>
                </a:ln>
                <a:effectLst>
                  <a:outerShdw blurRad="38100" dist="38100" dir="2700000" algn="tl">
                    <a:srgbClr val="000000">
                      <a:alpha val="43137"/>
                    </a:srgbClr>
                  </a:outerShdw>
                </a:effectLst>
              </a:rPr>
              <a:t> - изучение чего-либо с помощью компьютера - акцентирует ведущую роль обучающегося в процессе приобретения знаний.</a:t>
            </a:r>
          </a:p>
          <a:p>
            <a:pPr marL="0" indent="0"/>
            <a:endParaRPr lang="ru-RU" dirty="0">
              <a:ln w="3175">
                <a:solidFill>
                  <a:schemeClr val="bg1">
                    <a:lumMod val="50000"/>
                    <a:lumOff val="50000"/>
                  </a:schemeClr>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603644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333285" y="542183"/>
            <a:ext cx="10084037" cy="5790251"/>
          </a:xfrm>
        </p:spPr>
        <p:txBody>
          <a:bodyPr>
            <a:normAutofit fontScale="92500"/>
          </a:bodyPr>
          <a:lstStyle/>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Для определения области теории и практики использования компьютеров в обучении языку появились специальные термины: “</a:t>
            </a:r>
            <a:r>
              <a:rPr lang="ru-RU" dirty="0" err="1">
                <a:ln w="3175">
                  <a:solidFill>
                    <a:schemeClr val="bg1">
                      <a:lumMod val="50000"/>
                      <a:lumOff val="50000"/>
                    </a:schemeClr>
                  </a:solidFill>
                </a:ln>
                <a:effectLst>
                  <a:outerShdw blurRad="38100" dist="38100" dir="2700000" algn="tl">
                    <a:srgbClr val="000000">
                      <a:alpha val="43137"/>
                    </a:srgbClr>
                  </a:outerShdw>
                </a:effectLst>
              </a:rPr>
              <a:t>Computer</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Assisted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Language</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Learning</a:t>
            </a:r>
            <a:r>
              <a:rPr lang="ru-RU" dirty="0">
                <a:ln w="3175">
                  <a:solidFill>
                    <a:schemeClr val="bg1">
                      <a:lumMod val="50000"/>
                      <a:lumOff val="50000"/>
                    </a:schemeClr>
                  </a:solidFill>
                </a:ln>
                <a:effectLst>
                  <a:outerShdw blurRad="38100" dist="38100" dir="2700000" algn="tl">
                    <a:srgbClr val="000000">
                      <a:alpha val="43137"/>
                    </a:srgbClr>
                  </a:outerShdw>
                </a:effectLst>
              </a:rPr>
              <a:t>” (CALL) – изучение языка с использованием компьютера и “</a:t>
            </a:r>
            <a:r>
              <a:rPr lang="ru-RU" dirty="0" err="1">
                <a:ln w="3175">
                  <a:solidFill>
                    <a:schemeClr val="bg1">
                      <a:lumMod val="50000"/>
                      <a:lumOff val="50000"/>
                    </a:schemeClr>
                  </a:solidFill>
                </a:ln>
                <a:effectLst>
                  <a:outerShdw blurRad="38100" dist="38100" dir="2700000" algn="tl">
                    <a:srgbClr val="000000">
                      <a:alpha val="43137"/>
                    </a:srgbClr>
                  </a:outerShdw>
                </a:effectLst>
              </a:rPr>
              <a:t>Computer</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Aided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Language</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Instruction</a:t>
            </a:r>
            <a:r>
              <a:rPr lang="ru-RU" dirty="0">
                <a:ln w="3175">
                  <a:solidFill>
                    <a:schemeClr val="bg1">
                      <a:lumMod val="50000"/>
                      <a:lumOff val="50000"/>
                    </a:schemeClr>
                  </a:solidFill>
                </a:ln>
                <a:effectLst>
                  <a:outerShdw blurRad="38100" dist="38100" dir="2700000" algn="tl">
                    <a:srgbClr val="000000">
                      <a:alpha val="43137"/>
                    </a:srgbClr>
                  </a:outerShdw>
                </a:effectLst>
              </a:rPr>
              <a:t>” (CALI) – обучение языку с использованием компьютера. Показательно, что, хотя для компьютерного обучения в целом в качестве обобщающего используется термин </a:t>
            </a:r>
            <a:r>
              <a:rPr lang="ru-RU" dirty="0" err="1">
                <a:ln w="3175">
                  <a:solidFill>
                    <a:schemeClr val="bg1">
                      <a:lumMod val="50000"/>
                      <a:lumOff val="50000"/>
                    </a:schemeClr>
                  </a:solidFill>
                </a:ln>
                <a:effectLst>
                  <a:outerShdw blurRad="38100" dist="38100" dir="2700000" algn="tl">
                    <a:srgbClr val="000000">
                      <a:alpha val="43137"/>
                    </a:srgbClr>
                  </a:outerShdw>
                </a:effectLst>
              </a:rPr>
              <a:t>Computer</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Assisted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Instruction</a:t>
            </a:r>
            <a:r>
              <a:rPr lang="ru-RU" dirty="0">
                <a:ln w="3175">
                  <a:solidFill>
                    <a:schemeClr val="bg1">
                      <a:lumMod val="50000"/>
                      <a:lumOff val="50000"/>
                    </a:schemeClr>
                  </a:solidFill>
                </a:ln>
                <a:effectLst>
                  <a:outerShdw blurRad="38100" dist="38100" dir="2700000" algn="tl">
                    <a:srgbClr val="000000">
                      <a:alpha val="43137"/>
                    </a:srgbClr>
                  </a:outerShdw>
                </a:effectLst>
              </a:rPr>
              <a:t> (CAI), а термины CALL и CAI в течение некоторого времени существовали равноправно, в теории и практике применения компьютеров в обучении языку термин CALL, акцентирующий возможности изучения языка, стал более распространенным.</a:t>
            </a:r>
          </a:p>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Обобщающее значение термина CALL не изменилось и с появлением понятий “</a:t>
            </a:r>
            <a:r>
              <a:rPr lang="ru-RU" dirty="0" err="1">
                <a:ln w="3175">
                  <a:solidFill>
                    <a:schemeClr val="bg1">
                      <a:lumMod val="50000"/>
                      <a:lumOff val="50000"/>
                    </a:schemeClr>
                  </a:solidFill>
                </a:ln>
                <a:effectLst>
                  <a:outerShdw blurRad="38100" dist="38100" dir="2700000" algn="tl">
                    <a:srgbClr val="000000">
                      <a:alpha val="43137"/>
                    </a:srgbClr>
                  </a:outerShdw>
                </a:effectLst>
              </a:rPr>
              <a:t>Intelligent</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Computer</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Assisted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Language</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Learning</a:t>
            </a:r>
            <a:r>
              <a:rPr lang="ru-RU" dirty="0">
                <a:ln w="3175">
                  <a:solidFill>
                    <a:schemeClr val="bg1">
                      <a:lumMod val="50000"/>
                      <a:lumOff val="50000"/>
                    </a:schemeClr>
                  </a:solidFill>
                </a:ln>
                <a:effectLst>
                  <a:outerShdw blurRad="38100" dist="38100" dir="2700000" algn="tl">
                    <a:srgbClr val="000000">
                      <a:alpha val="43137"/>
                    </a:srgbClr>
                  </a:outerShdw>
                </a:effectLst>
              </a:rPr>
              <a:t>” (ICALL) - “интеллектуальные системы обучения языку”, </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Computer</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Enhanced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Language</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Learning</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a:ln w="3175">
                  <a:solidFill>
                    <a:schemeClr val="bg1">
                      <a:lumMod val="50000"/>
                      <a:lumOff val="50000"/>
                    </a:schemeClr>
                  </a:solidFill>
                </a:ln>
                <a:effectLst>
                  <a:outerShdw blurRad="38100" dist="38100" dir="2700000" algn="tl">
                    <a:srgbClr val="000000">
                      <a:alpha val="43137"/>
                    </a:srgbClr>
                  </a:outerShdw>
                </a:effectLst>
              </a:rPr>
              <a:t>(CELL), </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Technology</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Enhanced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Language</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Learning</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a:ln w="3175">
                  <a:solidFill>
                    <a:schemeClr val="bg1">
                      <a:lumMod val="50000"/>
                      <a:lumOff val="50000"/>
                    </a:schemeClr>
                  </a:solidFill>
                </a:ln>
                <a:effectLst>
                  <a:outerShdw blurRad="38100" dist="38100" dir="2700000" algn="tl">
                    <a:srgbClr val="000000">
                      <a:alpha val="43137"/>
                    </a:srgbClr>
                  </a:outerShdw>
                </a:effectLst>
              </a:rPr>
              <a:t>(TELL) - “обучение языку, усиленное </a:t>
            </a:r>
            <a:r>
              <a:rPr lang="ru-RU" dirty="0" smtClean="0">
                <a:ln w="3175">
                  <a:solidFill>
                    <a:schemeClr val="bg1">
                      <a:lumMod val="50000"/>
                      <a:lumOff val="50000"/>
                    </a:schemeClr>
                  </a:solidFill>
                </a:ln>
                <a:effectLst>
                  <a:outerShdw blurRad="38100" dist="38100" dir="2700000" algn="tl">
                    <a:srgbClr val="000000">
                      <a:alpha val="43137"/>
                    </a:srgbClr>
                  </a:outerShdw>
                </a:effectLst>
              </a:rPr>
              <a:t>техническими/компьютерными </a:t>
            </a:r>
            <a:r>
              <a:rPr lang="ru-RU" dirty="0">
                <a:ln w="3175">
                  <a:solidFill>
                    <a:schemeClr val="bg1">
                      <a:lumMod val="50000"/>
                      <a:lumOff val="50000"/>
                    </a:schemeClr>
                  </a:solidFill>
                </a:ln>
                <a:effectLst>
                  <a:outerShdw blurRad="38100" dist="38100" dir="2700000" algn="tl">
                    <a:srgbClr val="000000">
                      <a:alpha val="43137"/>
                    </a:srgbClr>
                  </a:outerShdw>
                </a:effectLst>
              </a:rPr>
              <a:t>средствами”), </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Computer</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err="1">
                <a:ln w="3175">
                  <a:solidFill>
                    <a:schemeClr val="bg1">
                      <a:lumMod val="50000"/>
                      <a:lumOff val="50000"/>
                    </a:schemeClr>
                  </a:solidFill>
                </a:ln>
                <a:effectLst>
                  <a:outerShdw blurRad="38100" dist="38100" dir="2700000" algn="tl">
                    <a:srgbClr val="000000">
                      <a:alpha val="43137"/>
                    </a:srgbClr>
                  </a:outerShdw>
                </a:effectLst>
              </a:rPr>
              <a:t>Mediated</a:t>
            </a:r>
            <a:r>
              <a:rPr lang="ru-RU" dirty="0">
                <a:ln w="3175">
                  <a:solidFill>
                    <a:schemeClr val="bg1">
                      <a:lumMod val="50000"/>
                      <a:lumOff val="50000"/>
                    </a:schemeClr>
                  </a:solidFill>
                </a:ln>
                <a:effectLst>
                  <a:outerShdw blurRad="38100" dist="38100" dir="2700000" algn="tl">
                    <a:srgbClr val="000000">
                      <a:alpha val="43137"/>
                    </a:srgbClr>
                  </a:outerShdw>
                </a:effectLst>
              </a:rPr>
              <a:t> </a:t>
            </a:r>
            <a:r>
              <a:rPr lang="ru-RU" dirty="0" err="1" smtClean="0">
                <a:ln w="3175">
                  <a:solidFill>
                    <a:schemeClr val="bg1">
                      <a:lumMod val="50000"/>
                      <a:lumOff val="50000"/>
                    </a:schemeClr>
                  </a:solidFill>
                </a:ln>
                <a:effectLst>
                  <a:outerShdw blurRad="38100" dist="38100" dir="2700000" algn="tl">
                    <a:srgbClr val="000000">
                      <a:alpha val="43137"/>
                    </a:srgbClr>
                  </a:outerShdw>
                </a:effectLst>
              </a:rPr>
              <a:t>Communication</a:t>
            </a:r>
            <a:r>
              <a:rPr lang="en-US" dirty="0" smtClean="0">
                <a:ln w="3175">
                  <a:solidFill>
                    <a:schemeClr val="bg1">
                      <a:lumMod val="50000"/>
                      <a:lumOff val="50000"/>
                    </a:schemeClr>
                  </a:solidFill>
                </a:ln>
                <a:effectLst>
                  <a:outerShdw blurRad="38100" dist="38100" dir="2700000" algn="tl">
                    <a:srgbClr val="000000">
                      <a:alpha val="43137"/>
                    </a:srgbClr>
                  </a:outerShdw>
                </a:effectLst>
              </a:rPr>
              <a:t>”</a:t>
            </a:r>
            <a:r>
              <a:rPr lang="ru-RU" dirty="0" smtClean="0">
                <a:ln w="3175">
                  <a:solidFill>
                    <a:schemeClr val="bg1">
                      <a:lumMod val="50000"/>
                      <a:lumOff val="50000"/>
                    </a:schemeClr>
                  </a:solidFill>
                </a:ln>
                <a:effectLst>
                  <a:outerShdw blurRad="38100" dist="38100" dir="2700000" algn="tl">
                    <a:srgbClr val="000000">
                      <a:alpha val="43137"/>
                    </a:srgbClr>
                  </a:outerShdw>
                </a:effectLst>
              </a:rPr>
              <a:t> </a:t>
            </a:r>
            <a:r>
              <a:rPr lang="ru-RU" dirty="0">
                <a:ln w="3175">
                  <a:solidFill>
                    <a:schemeClr val="bg1">
                      <a:lumMod val="50000"/>
                      <a:lumOff val="50000"/>
                    </a:schemeClr>
                  </a:solidFill>
                </a:ln>
                <a:effectLst>
                  <a:outerShdw blurRad="38100" dist="38100" dir="2700000" algn="tl">
                    <a:srgbClr val="000000">
                      <a:alpha val="43137"/>
                    </a:srgbClr>
                  </a:outerShdw>
                </a:effectLst>
              </a:rPr>
              <a:t>(</a:t>
            </a:r>
            <a:r>
              <a:rPr lang="ru-RU" dirty="0" err="1">
                <a:ln w="3175">
                  <a:solidFill>
                    <a:schemeClr val="bg1">
                      <a:lumMod val="50000"/>
                      <a:lumOff val="50000"/>
                    </a:schemeClr>
                  </a:solidFill>
                </a:ln>
                <a:effectLst>
                  <a:outerShdw blurRad="38100" dist="38100" dir="2700000" algn="tl">
                    <a:srgbClr val="000000">
                      <a:alpha val="43137"/>
                    </a:srgbClr>
                  </a:outerShdw>
                </a:effectLst>
              </a:rPr>
              <a:t>СmС</a:t>
            </a:r>
            <a:r>
              <a:rPr lang="ru-RU" dirty="0">
                <a:ln w="3175">
                  <a:solidFill>
                    <a:schemeClr val="bg1">
                      <a:lumMod val="50000"/>
                      <a:lumOff val="50000"/>
                    </a:schemeClr>
                  </a:solidFill>
                </a:ln>
                <a:effectLst>
                  <a:outerShdw blurRad="38100" dist="38100" dir="2700000" algn="tl">
                    <a:srgbClr val="000000">
                      <a:alpha val="43137"/>
                    </a:srgbClr>
                  </a:outerShdw>
                </a:effectLst>
              </a:rPr>
              <a:t>) – “коммуникация с использованием компьютера” и др.</a:t>
            </a:r>
          </a:p>
          <a:p>
            <a:pPr marL="0" indent="179388"/>
            <a:endParaRPr lang="ru-RU" dirty="0">
              <a:ln w="3175">
                <a:solidFill>
                  <a:schemeClr val="bg1">
                    <a:lumMod val="50000"/>
                    <a:lumOff val="50000"/>
                  </a:schemeClr>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204608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1095" y="2733709"/>
            <a:ext cx="8819260" cy="1373070"/>
          </a:xfrm>
        </p:spPr>
        <p:txBody>
          <a:bodyPr>
            <a:noAutofit/>
          </a:bodyPr>
          <a:lstStyle/>
          <a:p>
            <a:r>
              <a:rPr lang="ru-RU" sz="2400" b="1" dirty="0">
                <a:effectLst>
                  <a:outerShdw blurRad="38100" dist="38100" dir="2700000" algn="tl">
                    <a:srgbClr val="000000">
                      <a:alpha val="43137"/>
                    </a:srgbClr>
                  </a:outerShdw>
                </a:effectLst>
              </a:rPr>
              <a:t>Типология электронных материалов для </a:t>
            </a:r>
            <a:r>
              <a:rPr lang="ru-RU" sz="2400" b="1" dirty="0" smtClean="0">
                <a:effectLst>
                  <a:outerShdw blurRad="38100" dist="38100" dir="2700000" algn="tl">
                    <a:srgbClr val="000000">
                      <a:alpha val="43137"/>
                    </a:srgbClr>
                  </a:outerShdw>
                </a:effectLst>
              </a:rPr>
              <a:t>обучения языку </a:t>
            </a:r>
            <a:r>
              <a:rPr lang="ru-RU" sz="2400" b="1" dirty="0">
                <a:effectLst>
                  <a:outerShdw blurRad="38100" dist="38100" dir="2700000" algn="tl">
                    <a:srgbClr val="000000">
                      <a:alpha val="43137"/>
                    </a:srgbClr>
                  </a:outerShdw>
                </a:effectLst>
              </a:rPr>
              <a:t/>
            </a:r>
            <a:br>
              <a:rPr lang="ru-RU" sz="2400" b="1" dirty="0">
                <a:effectLst>
                  <a:outerShdw blurRad="38100" dist="38100" dir="2700000" algn="tl">
                    <a:srgbClr val="000000">
                      <a:alpha val="43137"/>
                    </a:srgbClr>
                  </a:outerShdw>
                </a:effectLst>
              </a:rPr>
            </a:br>
            <a:r>
              <a:rPr lang="ru-RU" sz="2400" b="1" dirty="0">
                <a:effectLst>
                  <a:outerShdw blurRad="38100" dist="38100" dir="2700000" algn="tl">
                    <a:srgbClr val="000000">
                      <a:alpha val="43137"/>
                    </a:srgbClr>
                  </a:outerShdw>
                </a:effectLst>
              </a:rPr>
              <a:t>Оценка качества электронных учебных </a:t>
            </a:r>
            <a:r>
              <a:rPr lang="ru-RU" sz="2400" b="1" dirty="0" smtClean="0">
                <a:effectLst>
                  <a:outerShdw blurRad="38100" dist="38100" dir="2700000" algn="tl">
                    <a:srgbClr val="000000">
                      <a:alpha val="43137"/>
                    </a:srgbClr>
                  </a:outerShdw>
                </a:effectLst>
              </a:rPr>
              <a:t>материалов </a:t>
            </a:r>
            <a:r>
              <a:rPr lang="ru-RU" sz="2400" b="1" dirty="0">
                <a:effectLst>
                  <a:outerShdw blurRad="38100" dist="38100" dir="2700000" algn="tl">
                    <a:srgbClr val="000000">
                      <a:alpha val="43137"/>
                    </a:srgbClr>
                  </a:outerShdw>
                </a:effectLst>
              </a:rPr>
              <a:t/>
            </a:r>
            <a:br>
              <a:rPr lang="ru-RU" sz="2400" b="1" dirty="0">
                <a:effectLst>
                  <a:outerShdw blurRad="38100" dist="38100" dir="2700000" algn="tl">
                    <a:srgbClr val="000000">
                      <a:alpha val="43137"/>
                    </a:srgbClr>
                  </a:outerShdw>
                </a:effectLst>
              </a:rPr>
            </a:br>
            <a:r>
              <a:rPr lang="ru-RU" sz="2400" b="1" dirty="0">
                <a:effectLst>
                  <a:outerShdw blurRad="38100" dist="38100" dir="2700000" algn="tl">
                    <a:srgbClr val="000000">
                      <a:alpha val="43137"/>
                    </a:srgbClr>
                  </a:outerShdw>
                </a:effectLst>
              </a:rPr>
              <a:t>Разработка электронных учебных материалов</a:t>
            </a:r>
          </a:p>
        </p:txBody>
      </p:sp>
      <p:sp>
        <p:nvSpPr>
          <p:cNvPr id="4" name="Подзаголовок 3"/>
          <p:cNvSpPr>
            <a:spLocks noGrp="1"/>
          </p:cNvSpPr>
          <p:nvPr>
            <p:ph type="subTitle" idx="1"/>
          </p:nvPr>
        </p:nvSpPr>
        <p:spPr/>
        <p:txBody>
          <a:bodyPr/>
          <a:lstStyle/>
          <a:p>
            <a:r>
              <a:rPr lang="ru-RU" dirty="0" smtClean="0"/>
              <a:t>ТЕМА 3</a:t>
            </a:r>
          </a:p>
          <a:p>
            <a:endParaRPr lang="ru-RU" dirty="0"/>
          </a:p>
        </p:txBody>
      </p:sp>
    </p:spTree>
    <p:extLst>
      <p:ext uri="{BB962C8B-B14F-4D97-AF65-F5344CB8AC3E}">
        <p14:creationId xmlns:p14="http://schemas.microsoft.com/office/powerpoint/2010/main" val="29355847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ПЛАН</a:t>
            </a:r>
            <a:endParaRPr lang="en-US" dirty="0"/>
          </a:p>
        </p:txBody>
      </p:sp>
      <p:sp>
        <p:nvSpPr>
          <p:cNvPr id="3" name="Объект 2"/>
          <p:cNvSpPr>
            <a:spLocks noGrp="1"/>
          </p:cNvSpPr>
          <p:nvPr>
            <p:ph idx="1"/>
          </p:nvPr>
        </p:nvSpPr>
        <p:spPr/>
        <p:txBody>
          <a:bodyPr>
            <a:normAutofit/>
          </a:bodyPr>
          <a:lstStyle/>
          <a:p>
            <a:r>
              <a:rPr lang="ru-RU" sz="3200" dirty="0"/>
              <a:t>1. Типология электронных материалов для обучения </a:t>
            </a:r>
            <a:r>
              <a:rPr lang="ru-RU" sz="3200" dirty="0" smtClean="0"/>
              <a:t>языку</a:t>
            </a:r>
          </a:p>
          <a:p>
            <a:r>
              <a:rPr lang="ru-RU" sz="3200" dirty="0" smtClean="0"/>
              <a:t>2</a:t>
            </a:r>
            <a:r>
              <a:rPr lang="ru-RU" sz="3200" dirty="0"/>
              <a:t>. Дидактическая игра: понятие и определение. Требования к дидактической </a:t>
            </a:r>
            <a:r>
              <a:rPr lang="ru-RU" sz="3200" dirty="0" smtClean="0"/>
              <a:t>игре</a:t>
            </a:r>
          </a:p>
          <a:p>
            <a:r>
              <a:rPr lang="ru-RU" sz="3200" dirty="0" smtClean="0"/>
              <a:t>3</a:t>
            </a:r>
            <a:r>
              <a:rPr lang="ru-RU" sz="3200" dirty="0"/>
              <a:t>. Интерактивные приложения </a:t>
            </a:r>
            <a:r>
              <a:rPr lang="ru-RU" sz="3200" dirty="0" err="1"/>
              <a:t>LearningApps</a:t>
            </a:r>
            <a:r>
              <a:rPr lang="ru-RU" sz="3200" dirty="0"/>
              <a:t> для поддержки учебного </a:t>
            </a:r>
            <a:r>
              <a:rPr lang="ru-RU" sz="3200" dirty="0" smtClean="0"/>
              <a:t>процесса</a:t>
            </a:r>
            <a:endParaRPr lang="en-US" sz="3200" dirty="0"/>
          </a:p>
        </p:txBody>
      </p:sp>
    </p:spTree>
    <p:extLst>
      <p:ext uri="{BB962C8B-B14F-4D97-AF65-F5344CB8AC3E}">
        <p14:creationId xmlns:p14="http://schemas.microsoft.com/office/powerpoint/2010/main" val="2628904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0321" y="753228"/>
            <a:ext cx="9613861" cy="286432"/>
          </a:xfrm>
        </p:spPr>
        <p:txBody>
          <a:bodyPr>
            <a:normAutofit fontScale="90000"/>
          </a:bodyPr>
          <a:lstStyle/>
          <a:p>
            <a:endParaRPr lang="en-US" dirty="0"/>
          </a:p>
        </p:txBody>
      </p:sp>
      <p:sp>
        <p:nvSpPr>
          <p:cNvPr id="3" name="Объект 2"/>
          <p:cNvSpPr>
            <a:spLocks noGrp="1"/>
          </p:cNvSpPr>
          <p:nvPr>
            <p:ph idx="1"/>
          </p:nvPr>
        </p:nvSpPr>
        <p:spPr>
          <a:xfrm>
            <a:off x="680321" y="1189974"/>
            <a:ext cx="9613861" cy="5060514"/>
          </a:xfrm>
        </p:spPr>
        <p:txBody>
          <a:bodyPr/>
          <a:lstStyle/>
          <a:p>
            <a:pPr lvl="0"/>
            <a:r>
              <a:rPr lang="ru-RU" sz="2000" dirty="0" smtClean="0">
                <a:solidFill>
                  <a:prstClr val="white"/>
                </a:solidFill>
              </a:rPr>
              <a:t>ПЛАН</a:t>
            </a:r>
          </a:p>
          <a:p>
            <a:pPr lvl="0"/>
            <a:r>
              <a:rPr lang="ru-RU" sz="2000" dirty="0" smtClean="0">
                <a:solidFill>
                  <a:prstClr val="white"/>
                </a:solidFill>
              </a:rPr>
              <a:t>1</a:t>
            </a:r>
            <a:r>
              <a:rPr lang="ru-RU" sz="2000" dirty="0">
                <a:solidFill>
                  <a:prstClr val="white"/>
                </a:solidFill>
              </a:rPr>
              <a:t>. Типология электронных материалов для обучения языку</a:t>
            </a:r>
          </a:p>
          <a:p>
            <a:pPr lvl="0"/>
            <a:r>
              <a:rPr lang="ru-RU" sz="2000" dirty="0">
                <a:solidFill>
                  <a:prstClr val="white"/>
                </a:solidFill>
              </a:rPr>
              <a:t>2. Дидактическая игра: понятие и определение. Требования к дидактической игре</a:t>
            </a:r>
          </a:p>
          <a:p>
            <a:pPr lvl="0"/>
            <a:r>
              <a:rPr lang="ru-RU" sz="2000" dirty="0">
                <a:solidFill>
                  <a:prstClr val="white"/>
                </a:solidFill>
              </a:rPr>
              <a:t>3. Интерактивные приложения </a:t>
            </a:r>
            <a:r>
              <a:rPr lang="ru-RU" sz="2000" dirty="0" err="1">
                <a:solidFill>
                  <a:prstClr val="white"/>
                </a:solidFill>
              </a:rPr>
              <a:t>LearningApps</a:t>
            </a:r>
            <a:r>
              <a:rPr lang="ru-RU" sz="2000" dirty="0">
                <a:solidFill>
                  <a:prstClr val="white"/>
                </a:solidFill>
              </a:rPr>
              <a:t> для поддержки учебного </a:t>
            </a:r>
            <a:r>
              <a:rPr lang="ru-RU" sz="2000" dirty="0" smtClean="0">
                <a:solidFill>
                  <a:prstClr val="white"/>
                </a:solidFill>
              </a:rPr>
              <a:t>процесса</a:t>
            </a:r>
          </a:p>
          <a:p>
            <a:pPr lvl="0"/>
            <a:endParaRPr lang="en-US" sz="2000" dirty="0">
              <a:solidFill>
                <a:prstClr val="white"/>
              </a:solidFill>
            </a:endParaRPr>
          </a:p>
          <a:p>
            <a:pPr lvl="0"/>
            <a:r>
              <a:rPr lang="ru-RU" sz="1700" dirty="0">
                <a:solidFill>
                  <a:prstClr val="white"/>
                </a:solidFill>
              </a:rPr>
              <a:t>ЛИТЕРАТУРА:</a:t>
            </a:r>
          </a:p>
          <a:p>
            <a:pPr lvl="0"/>
            <a:r>
              <a:rPr lang="ru-RU" sz="1700" dirty="0" err="1">
                <a:solidFill>
                  <a:prstClr val="white"/>
                </a:solidFill>
              </a:rPr>
              <a:t>Бовтенко</a:t>
            </a:r>
            <a:r>
              <a:rPr lang="ru-RU" sz="1700" dirty="0">
                <a:solidFill>
                  <a:prstClr val="white"/>
                </a:solidFill>
              </a:rPr>
              <a:t>, М. А. Компьютерная лингводидактика: учебное пособие/ М. А. </a:t>
            </a:r>
            <a:r>
              <a:rPr lang="ru-RU" sz="1700" dirty="0" err="1">
                <a:solidFill>
                  <a:prstClr val="white"/>
                </a:solidFill>
              </a:rPr>
              <a:t>Бовтенко</a:t>
            </a:r>
            <a:r>
              <a:rPr lang="ru-RU" sz="1700" dirty="0">
                <a:solidFill>
                  <a:prstClr val="white"/>
                </a:solidFill>
              </a:rPr>
              <a:t>. – М.: Наука, 2005. – 216 с. –</a:t>
            </a:r>
          </a:p>
          <a:p>
            <a:pPr lvl="0"/>
            <a:r>
              <a:rPr lang="ru-RU" sz="1700" dirty="0" err="1">
                <a:solidFill>
                  <a:prstClr val="white"/>
                </a:solidFill>
              </a:rPr>
              <a:t>Жетписбаева</a:t>
            </a:r>
            <a:r>
              <a:rPr lang="ru-RU" sz="1700" dirty="0">
                <a:solidFill>
                  <a:prstClr val="white"/>
                </a:solidFill>
              </a:rPr>
              <a:t> Б.А., </a:t>
            </a:r>
            <a:r>
              <a:rPr lang="ru-RU" sz="1700" dirty="0" err="1">
                <a:solidFill>
                  <a:prstClr val="white"/>
                </a:solidFill>
              </a:rPr>
              <a:t>Джантасова</a:t>
            </a:r>
            <a:r>
              <a:rPr lang="ru-RU" sz="1700" dirty="0">
                <a:solidFill>
                  <a:prstClr val="white"/>
                </a:solidFill>
              </a:rPr>
              <a:t> Д.Д. Практикум по применению программных средств в обучении иностранным языкам» с компакт – диском. –Караганда: Изд-во </a:t>
            </a:r>
            <a:r>
              <a:rPr lang="ru-RU" sz="1700" dirty="0" err="1">
                <a:solidFill>
                  <a:prstClr val="white"/>
                </a:solidFill>
              </a:rPr>
              <a:t>КарГУ</a:t>
            </a:r>
            <a:r>
              <a:rPr lang="ru-RU" sz="1700" dirty="0">
                <a:solidFill>
                  <a:prstClr val="white"/>
                </a:solidFill>
              </a:rPr>
              <a:t>, 2007. – 105 с. </a:t>
            </a:r>
          </a:p>
          <a:p>
            <a:pPr lvl="0"/>
            <a:r>
              <a:rPr lang="ru-RU" sz="1700" dirty="0">
                <a:solidFill>
                  <a:prstClr val="white"/>
                </a:solidFill>
              </a:rPr>
              <a:t>Новые педагогические и информационные технологии в системе образования [Текст]: учеб. пособие/ Е. С. </a:t>
            </a:r>
            <a:r>
              <a:rPr lang="ru-RU" sz="1700" dirty="0" err="1">
                <a:solidFill>
                  <a:prstClr val="white"/>
                </a:solidFill>
              </a:rPr>
              <a:t>Полат</a:t>
            </a:r>
            <a:r>
              <a:rPr lang="ru-RU" sz="1700" dirty="0">
                <a:solidFill>
                  <a:prstClr val="white"/>
                </a:solidFill>
              </a:rPr>
              <a:t> [и др.] ; под ред. Е.С. </a:t>
            </a:r>
            <a:r>
              <a:rPr lang="ru-RU" sz="1700" dirty="0" err="1">
                <a:solidFill>
                  <a:prstClr val="white"/>
                </a:solidFill>
              </a:rPr>
              <a:t>Полат</a:t>
            </a:r>
            <a:r>
              <a:rPr lang="ru-RU" sz="1700" dirty="0">
                <a:solidFill>
                  <a:prstClr val="white"/>
                </a:solidFill>
              </a:rPr>
              <a:t>. - М.: Академия, 2008. - 270 с.</a:t>
            </a:r>
            <a:endParaRPr lang="en-US" sz="1700" dirty="0">
              <a:solidFill>
                <a:prstClr val="white"/>
              </a:solidFill>
            </a:endParaRPr>
          </a:p>
          <a:p>
            <a:endParaRPr lang="en-US" dirty="0"/>
          </a:p>
        </p:txBody>
      </p:sp>
    </p:spTree>
    <p:extLst>
      <p:ext uri="{BB962C8B-B14F-4D97-AF65-F5344CB8AC3E}">
        <p14:creationId xmlns:p14="http://schemas.microsoft.com/office/powerpoint/2010/main" val="362962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0321" y="753228"/>
            <a:ext cx="9613861" cy="749895"/>
          </a:xfrm>
        </p:spPr>
        <p:txBody>
          <a:bodyPr/>
          <a:lstStyle/>
          <a:p>
            <a:r>
              <a:rPr lang="ru-RU" dirty="0" smtClean="0"/>
              <a:t>Тематика курса</a:t>
            </a:r>
            <a:endParaRPr lang="en-US" dirty="0"/>
          </a:p>
        </p:txBody>
      </p:sp>
      <p:sp>
        <p:nvSpPr>
          <p:cNvPr id="3" name="Объект 2"/>
          <p:cNvSpPr>
            <a:spLocks noGrp="1"/>
          </p:cNvSpPr>
          <p:nvPr>
            <p:ph idx="1"/>
          </p:nvPr>
        </p:nvSpPr>
        <p:spPr>
          <a:xfrm>
            <a:off x="680321" y="1766170"/>
            <a:ext cx="9613861" cy="4170019"/>
          </a:xfrm>
        </p:spPr>
        <p:txBody>
          <a:bodyPr/>
          <a:lstStyle/>
          <a:p>
            <a:r>
              <a:rPr lang="ru-RU" dirty="0" smtClean="0"/>
              <a:t>Тема 1 История </a:t>
            </a:r>
            <a:r>
              <a:rPr lang="ru-RU" dirty="0"/>
              <a:t>развития компьютерной </a:t>
            </a:r>
            <a:r>
              <a:rPr lang="ru-RU" dirty="0" smtClean="0"/>
              <a:t>лингводидактики</a:t>
            </a:r>
          </a:p>
          <a:p>
            <a:r>
              <a:rPr lang="ru-RU" dirty="0" smtClean="0"/>
              <a:t>Тема 2 Современные </a:t>
            </a:r>
            <a:r>
              <a:rPr lang="ru-RU" dirty="0"/>
              <a:t>мультимедийные средства и их обучающий </a:t>
            </a:r>
            <a:r>
              <a:rPr lang="ru-RU" dirty="0" smtClean="0"/>
              <a:t>потенциал</a:t>
            </a:r>
          </a:p>
          <a:p>
            <a:r>
              <a:rPr lang="ru-RU" dirty="0" smtClean="0"/>
              <a:t>Тема 3 Типология </a:t>
            </a:r>
            <a:r>
              <a:rPr lang="ru-RU" dirty="0"/>
              <a:t>электронных материалов для обучения </a:t>
            </a:r>
            <a:r>
              <a:rPr lang="ru-RU" dirty="0" smtClean="0"/>
              <a:t>языку</a:t>
            </a:r>
          </a:p>
          <a:p>
            <a:r>
              <a:rPr lang="ru-RU" dirty="0" smtClean="0"/>
              <a:t>Тема 4 Использование </a:t>
            </a:r>
            <a:r>
              <a:rPr lang="ru-RU" dirty="0"/>
              <a:t>технологий интернет платформы WEB - 2 в учебном процессе по иностранному языку. </a:t>
            </a:r>
            <a:endParaRPr lang="ru-RU" dirty="0" smtClean="0"/>
          </a:p>
          <a:p>
            <a:r>
              <a:rPr lang="ru-RU" dirty="0" smtClean="0"/>
              <a:t>Тема 5 Особенности </a:t>
            </a:r>
            <a:r>
              <a:rPr lang="ru-RU" dirty="0"/>
              <a:t>контроля и оценки знаний в обучении иностранным языкам</a:t>
            </a:r>
            <a:endParaRPr lang="en-US" dirty="0"/>
          </a:p>
        </p:txBody>
      </p:sp>
    </p:spTree>
    <p:extLst>
      <p:ext uri="{BB962C8B-B14F-4D97-AF65-F5344CB8AC3E}">
        <p14:creationId xmlns:p14="http://schemas.microsoft.com/office/powerpoint/2010/main" val="8210080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4741" y="606751"/>
            <a:ext cx="10092582" cy="1367328"/>
          </a:xfrm>
        </p:spPr>
        <p:txBody>
          <a:bodyPr>
            <a:normAutofit fontScale="90000"/>
          </a:bodyPr>
          <a:lstStyle/>
          <a:p>
            <a:r>
              <a:rPr lang="ru-RU" dirty="0">
                <a:effectLst>
                  <a:outerShdw blurRad="38100" dist="38100" dir="2700000" algn="tl">
                    <a:srgbClr val="000000">
                      <a:alpha val="43137"/>
                    </a:srgbClr>
                  </a:outerShdw>
                </a:effectLst>
              </a:rPr>
              <a:t>Современные ресурсы для обучения языку могут быть представлены следующими группами учебных материалов и программных средств</a:t>
            </a:r>
            <a:r>
              <a:rPr lang="ru-RU" dirty="0" smtClean="0">
                <a:effectLst>
                  <a:outerShdw blurRad="38100" dist="38100" dir="2700000" algn="tl">
                    <a:srgbClr val="000000">
                      <a:alpha val="43137"/>
                    </a:srgbClr>
                  </a:outerShdw>
                </a:effectLst>
              </a:rPr>
              <a:t>:</a:t>
            </a:r>
            <a:endParaRPr lang="ru-RU" dirty="0">
              <a:effectLst>
                <a:outerShdw blurRad="38100" dist="38100" dir="2700000" algn="tl">
                  <a:srgbClr val="000000">
                    <a:alpha val="43137"/>
                  </a:srgbClr>
                </a:outerShdw>
              </a:effectLst>
            </a:endParaRPr>
          </a:p>
        </p:txBody>
      </p:sp>
      <p:graphicFrame>
        <p:nvGraphicFramePr>
          <p:cNvPr id="10" name="Объект 9"/>
          <p:cNvGraphicFramePr>
            <a:graphicFrameLocks noGrp="1"/>
          </p:cNvGraphicFramePr>
          <p:nvPr>
            <p:ph idx="1"/>
            <p:extLst>
              <p:ext uri="{D42A27DB-BD31-4B8C-83A1-F6EECF244321}">
                <p14:modId xmlns:p14="http://schemas.microsoft.com/office/powerpoint/2010/main" val="3171513930"/>
              </p:ext>
            </p:extLst>
          </p:nvPr>
        </p:nvGraphicFramePr>
        <p:xfrm>
          <a:off x="680321" y="2336873"/>
          <a:ext cx="9613861" cy="35993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849933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1833" y="606751"/>
            <a:ext cx="10084036" cy="1358782"/>
          </a:xfrm>
        </p:spPr>
        <p:txBody>
          <a:bodyPr>
            <a:normAutofit fontScale="90000"/>
          </a:bodyPr>
          <a:lstStyle/>
          <a:p>
            <a:r>
              <a:rPr lang="ru-RU" b="1" dirty="0">
                <a:effectLst>
                  <a:outerShdw blurRad="38100" dist="38100" dir="2700000" algn="tl">
                    <a:srgbClr val="000000">
                      <a:alpha val="43137"/>
                    </a:srgbClr>
                  </a:outerShdw>
                </a:effectLst>
              </a:rPr>
              <a:t>Учебные ресурсы, принадлежащие к каждой из этих групп, могут быть представлены как материалы для </a:t>
            </a:r>
            <a:r>
              <a:rPr lang="ru-RU" b="1" dirty="0" smtClean="0">
                <a:effectLst>
                  <a:outerShdw blurRad="38100" dist="38100" dir="2700000" algn="tl">
                    <a:srgbClr val="000000">
                      <a:alpha val="43137"/>
                    </a:srgbClr>
                  </a:outerShdw>
                </a:effectLst>
              </a:rPr>
              <a:t>использования</a:t>
            </a:r>
            <a:endParaRPr lang="ru-RU" b="1" dirty="0">
              <a:effectLst>
                <a:outerShdw blurRad="38100" dist="38100" dir="2700000" algn="tl">
                  <a:srgbClr val="000000">
                    <a:alpha val="43137"/>
                  </a:srgbClr>
                </a:outerShdw>
              </a:effectLst>
            </a:endParaRPr>
          </a:p>
        </p:txBody>
      </p:sp>
      <p:graphicFrame>
        <p:nvGraphicFramePr>
          <p:cNvPr id="7" name="Объект 6"/>
          <p:cNvGraphicFramePr>
            <a:graphicFrameLocks noGrp="1"/>
          </p:cNvGraphicFramePr>
          <p:nvPr>
            <p:ph idx="1"/>
            <p:extLst>
              <p:ext uri="{D42A27DB-BD31-4B8C-83A1-F6EECF244321}">
                <p14:modId xmlns:p14="http://schemas.microsoft.com/office/powerpoint/2010/main" val="1705018930"/>
              </p:ext>
            </p:extLst>
          </p:nvPr>
        </p:nvGraphicFramePr>
        <p:xfrm>
          <a:off x="680321" y="2336873"/>
          <a:ext cx="9613861" cy="35993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862447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3287" y="598205"/>
            <a:ext cx="10049854" cy="1375873"/>
          </a:xfrm>
        </p:spPr>
        <p:txBody>
          <a:bodyPr>
            <a:noAutofit/>
          </a:bodyPr>
          <a:lstStyle/>
          <a:p>
            <a:r>
              <a:rPr lang="ru-RU" sz="2400" b="1" dirty="0">
                <a:effectLst>
                  <a:outerShdw blurRad="38100" dist="38100" dir="2700000" algn="tl">
                    <a:srgbClr val="000000">
                      <a:alpha val="43137"/>
                    </a:srgbClr>
                  </a:outerShdw>
                </a:effectLst>
              </a:rPr>
              <a:t>Электронные (компьютерные) словари, также, как и печатные, представлены большим количеством разновидностей, наиболее распространенными среди которых являются</a:t>
            </a:r>
            <a:r>
              <a:rPr lang="ru-RU" sz="2400" b="1" dirty="0" smtClean="0">
                <a:effectLst>
                  <a:outerShdw blurRad="38100" dist="38100" dir="2700000" algn="tl">
                    <a:srgbClr val="000000">
                      <a:alpha val="43137"/>
                    </a:srgbClr>
                  </a:outerShdw>
                </a:effectLst>
              </a:rPr>
              <a:t>:</a:t>
            </a:r>
            <a:endParaRPr lang="ru-RU" sz="2400" b="1" dirty="0">
              <a:effectLst>
                <a:outerShdw blurRad="38100" dist="38100" dir="2700000" algn="tl">
                  <a:srgbClr val="000000">
                    <a:alpha val="43137"/>
                  </a:srgbClr>
                </a:outerShdw>
              </a:effectLst>
            </a:endParaRPr>
          </a:p>
        </p:txBody>
      </p:sp>
      <p:graphicFrame>
        <p:nvGraphicFramePr>
          <p:cNvPr id="7" name="Объект 6"/>
          <p:cNvGraphicFramePr>
            <a:graphicFrameLocks noGrp="1"/>
          </p:cNvGraphicFramePr>
          <p:nvPr>
            <p:ph idx="1"/>
            <p:extLst>
              <p:ext uri="{D42A27DB-BD31-4B8C-83A1-F6EECF244321}">
                <p14:modId xmlns:p14="http://schemas.microsoft.com/office/powerpoint/2010/main" val="3845766251"/>
              </p:ext>
            </p:extLst>
          </p:nvPr>
        </p:nvGraphicFramePr>
        <p:xfrm>
          <a:off x="680321" y="2336873"/>
          <a:ext cx="11172696" cy="39357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770772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1833" y="727591"/>
            <a:ext cx="10084036" cy="1080938"/>
          </a:xfrm>
        </p:spPr>
        <p:txBody>
          <a:bodyPr/>
          <a:lstStyle/>
          <a:p>
            <a:r>
              <a:rPr lang="ru-RU" b="1" dirty="0">
                <a:effectLst>
                  <a:outerShdw blurRad="38100" dist="38100" dir="2700000" algn="tl">
                    <a:srgbClr val="000000">
                      <a:alpha val="43137"/>
                    </a:srgbClr>
                  </a:outerShdw>
                </a:effectLst>
              </a:rPr>
              <a:t>Оценка качества электронных учебных материалов</a:t>
            </a:r>
          </a:p>
        </p:txBody>
      </p:sp>
      <p:sp>
        <p:nvSpPr>
          <p:cNvPr id="3" name="Объект 2"/>
          <p:cNvSpPr>
            <a:spLocks noGrp="1"/>
          </p:cNvSpPr>
          <p:nvPr>
            <p:ph idx="1"/>
          </p:nvPr>
        </p:nvSpPr>
        <p:spPr>
          <a:xfrm>
            <a:off x="341833" y="2025352"/>
            <a:ext cx="10084036" cy="4289989"/>
          </a:xfrm>
        </p:spPr>
        <p:txBody>
          <a:bodyPr>
            <a:normAutofit fontScale="92500" lnSpcReduction="10000"/>
          </a:bodyPr>
          <a:lstStyle/>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Основными методами оценки качества средств ИКТ, применяемых в общем среднем образовании, являются апробация и экспертиза.</a:t>
            </a:r>
          </a:p>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Образовательные электронные издания и ресурсы подлежат </a:t>
            </a:r>
            <a:r>
              <a:rPr lang="ru-RU" b="1" dirty="0">
                <a:ln w="3175">
                  <a:solidFill>
                    <a:schemeClr val="bg1">
                      <a:lumMod val="50000"/>
                      <a:lumOff val="50000"/>
                    </a:schemeClr>
                  </a:solidFill>
                </a:ln>
                <a:effectLst>
                  <a:outerShdw blurRad="38100" dist="38100" dir="2700000" algn="tl">
                    <a:srgbClr val="000000">
                      <a:alpha val="43137"/>
                    </a:srgbClr>
                  </a:outerShdw>
                </a:effectLst>
              </a:rPr>
              <a:t>апробации</a:t>
            </a:r>
            <a:r>
              <a:rPr lang="ru-RU" dirty="0">
                <a:ln w="3175">
                  <a:solidFill>
                    <a:schemeClr val="bg1">
                      <a:lumMod val="50000"/>
                      <a:lumOff val="50000"/>
                    </a:schemeClr>
                  </a:solidFill>
                </a:ln>
                <a:effectLst>
                  <a:outerShdw blurRad="38100" dist="38100" dir="2700000" algn="tl">
                    <a:srgbClr val="000000">
                      <a:alpha val="43137"/>
                    </a:srgbClr>
                  </a:outerShdw>
                </a:effectLst>
              </a:rPr>
              <a:t> посредством их реального использования в учебном процессе, демонстрации и обсуждения основных качественных характеристик разработанных средств информатизации образования на конференциях, семинарах, выставках, презентациях и других общественных мероприятиях. По результатам комплексной апробации формируется система корректив, подлежащих к учету в ходе совершенствования созданных средств ИКТ. Процесс апробации и последующего совершенствования образовательных электронных изданий и ресурсов носит циклический характер и должен продолжаться до полного достижения средством информатизации соответствия требованиям качества.</a:t>
            </a:r>
          </a:p>
          <a:p>
            <a:pPr marL="0" indent="179388"/>
            <a:endParaRPr lang="ru-RU" dirty="0">
              <a:ln w="3175">
                <a:solidFill>
                  <a:schemeClr val="bg1">
                    <a:lumMod val="50000"/>
                    <a:lumOff val="50000"/>
                  </a:schemeClr>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907087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367469" y="542184"/>
            <a:ext cx="10084038" cy="5764612"/>
          </a:xfrm>
        </p:spPr>
        <p:txBody>
          <a:bodyPr>
            <a:normAutofit/>
          </a:bodyPr>
          <a:lstStyle/>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Для проведения апробации образовательных электронных изданий и ресурсов в учебном процессе формируют экспериментальную группу учащихся. Группа должна состоять из обучаемых с разной успеваемостью (отличников, успевающих на «хорошо» и «отлично», успевающих на «хорошо» и «удовлетворительно»). В зависимости от специфики образовательных электронных изданий и ресурсов для более точной оценки в апробации может принимать участие несколько экспериментальных групп.</a:t>
            </a:r>
          </a:p>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Перед непосредственным использованием ОЭИ в учебном процессе следует провести подготовку учащихся – ознакомить их с темой учебного предмета, в преподавании которого используется издание или ресурс, провести необходимый инструктаж, ознакомить с раздаточным материалом. Затем проводится учебное занятие с использованием образовательного электронного издания или ресурса в строгом соответствии с методическими указаниями и рекомендациями, сопровождающими конкретное средство ИКТ.</a:t>
            </a:r>
          </a:p>
        </p:txBody>
      </p:sp>
    </p:spTree>
    <p:extLst>
      <p:ext uri="{BB962C8B-B14F-4D97-AF65-F5344CB8AC3E}">
        <p14:creationId xmlns:p14="http://schemas.microsoft.com/office/powerpoint/2010/main" val="39326372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341831" y="550729"/>
            <a:ext cx="10101130" cy="5756067"/>
          </a:xfrm>
        </p:spPr>
        <p:txBody>
          <a:bodyPr>
            <a:normAutofit lnSpcReduction="10000"/>
          </a:bodyPr>
          <a:lstStyle/>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В процессе работы с изданием или ресурсом прослеживается ход и эффективность усвоения учебного материала, фиксируются вопросы учащихся, сбои в работе, проблемы взаимодействия с другими средствами информатизации образования. После окончания занятия ответы, положительные и отрицательные характеристики средства информатизации уточняются в ходе коллективного обсуждения.</a:t>
            </a:r>
          </a:p>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Как правило, </a:t>
            </a:r>
            <a:r>
              <a:rPr lang="ru-RU" dirty="0" err="1">
                <a:ln w="3175">
                  <a:solidFill>
                    <a:schemeClr val="bg1">
                      <a:lumMod val="50000"/>
                      <a:lumOff val="50000"/>
                    </a:schemeClr>
                  </a:solidFill>
                </a:ln>
                <a:effectLst>
                  <a:outerShdw blurRad="38100" dist="38100" dir="2700000" algn="tl">
                    <a:srgbClr val="000000">
                      <a:alpha val="43137"/>
                    </a:srgbClr>
                  </a:outerShdw>
                </a:effectLst>
              </a:rPr>
              <a:t>апробационные</a:t>
            </a:r>
            <a:r>
              <a:rPr lang="ru-RU" dirty="0">
                <a:ln w="3175">
                  <a:solidFill>
                    <a:schemeClr val="bg1">
                      <a:lumMod val="50000"/>
                      <a:lumOff val="50000"/>
                    </a:schemeClr>
                  </a:solidFill>
                </a:ln>
                <a:effectLst>
                  <a:outerShdw blurRad="38100" dist="38100" dir="2700000" algn="tl">
                    <a:srgbClr val="000000">
                      <a:alpha val="43137"/>
                    </a:srgbClr>
                  </a:outerShdw>
                </a:effectLst>
              </a:rPr>
              <a:t> занятия проходят в присутствии педагогов, разработчиков, экспертов и специалистов, занимающихся разработкой данного класса средств информатизации образования. На завершающем этапе апробации эксперты должны проанализировать все вопросы и жалобы обучаемых, которые возникали в процессе их работы с образовательным электронным изданием или ресурсом.</a:t>
            </a:r>
          </a:p>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Результаты анализа хода апробации и выявленной специфики функционирования средства информатизации в условиях реального учебного процесса направляются специалистам предприятия-разработчика для принятия мер по совершенствованию электронного издания или ресурса.</a:t>
            </a:r>
          </a:p>
          <a:p>
            <a:pPr marL="0" indent="179388"/>
            <a:endParaRPr lang="ru-RU" dirty="0">
              <a:ln w="3175">
                <a:solidFill>
                  <a:schemeClr val="bg1">
                    <a:lumMod val="50000"/>
                    <a:lumOff val="50000"/>
                  </a:schemeClr>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894917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341831" y="542183"/>
            <a:ext cx="10092584" cy="5807342"/>
          </a:xfrm>
        </p:spPr>
        <p:txBody>
          <a:bodyPr>
            <a:normAutofit/>
          </a:bodyPr>
          <a:lstStyle/>
          <a:p>
            <a:pPr marL="0" indent="179388">
              <a:buNone/>
            </a:pPr>
            <a:r>
              <a:rPr lang="ru-RU" sz="3200" dirty="0">
                <a:ln w="3175">
                  <a:solidFill>
                    <a:schemeClr val="bg1">
                      <a:lumMod val="50000"/>
                      <a:lumOff val="50000"/>
                    </a:schemeClr>
                  </a:solidFill>
                </a:ln>
                <a:effectLst>
                  <a:outerShdw blurRad="38100" dist="38100" dir="2700000" algn="tl">
                    <a:srgbClr val="000000">
                      <a:alpha val="43137"/>
                    </a:srgbClr>
                  </a:outerShdw>
                </a:effectLst>
              </a:rPr>
              <a:t>Основой системы оценки качества образовательных электронных изданий и ресурсов является технология </a:t>
            </a:r>
            <a:r>
              <a:rPr lang="ru-RU" sz="3200" b="1" dirty="0">
                <a:ln w="3175">
                  <a:solidFill>
                    <a:schemeClr val="bg1">
                      <a:lumMod val="50000"/>
                      <a:lumOff val="50000"/>
                    </a:schemeClr>
                  </a:solidFill>
                </a:ln>
                <a:effectLst>
                  <a:outerShdw blurRad="38100" dist="38100" dir="2700000" algn="tl">
                    <a:srgbClr val="000000">
                      <a:alpha val="43137"/>
                    </a:srgbClr>
                  </a:outerShdw>
                </a:effectLst>
              </a:rPr>
              <a:t>экспертизы</a:t>
            </a:r>
            <a:r>
              <a:rPr lang="ru-RU" sz="3200" dirty="0">
                <a:ln w="3175">
                  <a:solidFill>
                    <a:schemeClr val="bg1">
                      <a:lumMod val="50000"/>
                      <a:lumOff val="50000"/>
                    </a:schemeClr>
                  </a:solidFill>
                </a:ln>
                <a:effectLst>
                  <a:outerShdw blurRad="38100" dist="38100" dir="2700000" algn="tl">
                    <a:srgbClr val="000000">
                      <a:alpha val="43137"/>
                    </a:srgbClr>
                  </a:outerShdw>
                </a:effectLst>
              </a:rPr>
              <a:t>. Целью проведения независимой компетентной экспертизы является установление соответствия показателей качества средства информатизации образования заранее определенным требованиям международных, государственных и отраслевых стандартов, нормативно-технических документов и др., а также обеспечение качества и эффективности процесса обучения на основе применения данного ОЭИ.</a:t>
            </a:r>
          </a:p>
          <a:p>
            <a:pPr marL="0" indent="179388"/>
            <a:endParaRPr lang="ru-RU" sz="3200" dirty="0">
              <a:ln w="3175">
                <a:solidFill>
                  <a:schemeClr val="bg1">
                    <a:lumMod val="50000"/>
                    <a:lumOff val="50000"/>
                  </a:schemeClr>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069217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0379" y="623843"/>
            <a:ext cx="10066944" cy="1358781"/>
          </a:xfrm>
        </p:spPr>
        <p:txBody>
          <a:bodyPr>
            <a:normAutofit/>
          </a:bodyPr>
          <a:lstStyle/>
          <a:p>
            <a:r>
              <a:rPr lang="ru-RU" sz="2400" b="1" dirty="0">
                <a:effectLst>
                  <a:outerShdw blurRad="38100" dist="38100" dir="2700000" algn="tl">
                    <a:srgbClr val="000000">
                      <a:alpha val="43137"/>
                    </a:srgbClr>
                  </a:outerShdw>
                </a:effectLst>
              </a:rPr>
              <a:t>Универсальная единая для всех образовательных электронных изданий и ресурсов система экспертизы качества должна удовлетворять следующим основным требованиям</a:t>
            </a:r>
            <a:r>
              <a:rPr lang="ru-RU" sz="2400" b="1" dirty="0" smtClean="0">
                <a:effectLst>
                  <a:outerShdw blurRad="38100" dist="38100" dir="2700000" algn="tl">
                    <a:srgbClr val="000000">
                      <a:alpha val="43137"/>
                    </a:srgbClr>
                  </a:outerShdw>
                </a:effectLst>
              </a:rPr>
              <a:t>:</a:t>
            </a:r>
            <a:endParaRPr lang="ru-RU" sz="2400" b="1" dirty="0">
              <a:effectLst>
                <a:outerShdw blurRad="38100" dist="38100" dir="2700000" algn="tl">
                  <a:srgbClr val="000000">
                    <a:alpha val="43137"/>
                  </a:srgbClr>
                </a:outerShdw>
              </a:effectLst>
            </a:endParaRPr>
          </a:p>
        </p:txBody>
      </p:sp>
      <p:graphicFrame>
        <p:nvGraphicFramePr>
          <p:cNvPr id="6" name="Объект 5"/>
          <p:cNvGraphicFramePr>
            <a:graphicFrameLocks noGrp="1"/>
          </p:cNvGraphicFramePr>
          <p:nvPr>
            <p:ph idx="1"/>
            <p:extLst>
              <p:ext uri="{D42A27DB-BD31-4B8C-83A1-F6EECF244321}">
                <p14:modId xmlns:p14="http://schemas.microsoft.com/office/powerpoint/2010/main" val="944262704"/>
              </p:ext>
            </p:extLst>
          </p:nvPr>
        </p:nvGraphicFramePr>
        <p:xfrm>
          <a:off x="680321" y="2336872"/>
          <a:ext cx="10437758" cy="39955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664987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en-US"/>
          </a:p>
        </p:txBody>
      </p:sp>
      <p:sp>
        <p:nvSpPr>
          <p:cNvPr id="3" name="Объект 2"/>
          <p:cNvSpPr>
            <a:spLocks noGrp="1"/>
          </p:cNvSpPr>
          <p:nvPr>
            <p:ph idx="1"/>
          </p:nvPr>
        </p:nvSpPr>
        <p:spPr/>
        <p:txBody>
          <a:bodyPr>
            <a:normAutofit/>
          </a:bodyPr>
          <a:lstStyle/>
          <a:p>
            <a:pPr marL="0" indent="0" algn="ctr">
              <a:buNone/>
            </a:pPr>
            <a:r>
              <a:rPr lang="ru-RU" sz="4000" dirty="0"/>
              <a:t>Использование технологий интернет платформы WEB-2 в учебном процессе по иностранному </a:t>
            </a:r>
            <a:r>
              <a:rPr lang="ru-RU" sz="4000" dirty="0" smtClean="0"/>
              <a:t>языку</a:t>
            </a:r>
          </a:p>
          <a:p>
            <a:pPr marL="0" indent="0" algn="ctr">
              <a:buNone/>
            </a:pPr>
            <a:endParaRPr lang="ru-RU" sz="4000" dirty="0"/>
          </a:p>
          <a:p>
            <a:pPr marL="0" indent="0" algn="r">
              <a:buNone/>
            </a:pPr>
            <a:r>
              <a:rPr lang="ru-RU" sz="4000" dirty="0" smtClean="0"/>
              <a:t>ТЕМА 4</a:t>
            </a:r>
            <a:endParaRPr lang="en-US" sz="4000" dirty="0"/>
          </a:p>
        </p:txBody>
      </p:sp>
    </p:spTree>
    <p:extLst>
      <p:ext uri="{BB962C8B-B14F-4D97-AF65-F5344CB8AC3E}">
        <p14:creationId xmlns:p14="http://schemas.microsoft.com/office/powerpoint/2010/main" val="24315464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ПЛАН</a:t>
            </a:r>
            <a:endParaRPr lang="en-US" dirty="0"/>
          </a:p>
        </p:txBody>
      </p:sp>
      <p:sp>
        <p:nvSpPr>
          <p:cNvPr id="3" name="Объект 2"/>
          <p:cNvSpPr>
            <a:spLocks noGrp="1"/>
          </p:cNvSpPr>
          <p:nvPr>
            <p:ph idx="1"/>
          </p:nvPr>
        </p:nvSpPr>
        <p:spPr/>
        <p:txBody>
          <a:bodyPr/>
          <a:lstStyle/>
          <a:p>
            <a:r>
              <a:rPr lang="ru-RU" sz="3200" dirty="0"/>
              <a:t>1. Понятия «Веб 2.0» «сервисы Веб 2.0», «интернет-технологии</a:t>
            </a:r>
            <a:r>
              <a:rPr lang="ru-RU" sz="3200" dirty="0" smtClean="0"/>
              <a:t>»</a:t>
            </a:r>
          </a:p>
          <a:p>
            <a:r>
              <a:rPr lang="ru-RU" sz="3200" dirty="0" smtClean="0"/>
              <a:t>2</a:t>
            </a:r>
            <a:r>
              <a:rPr lang="ru-RU" sz="3200" dirty="0"/>
              <a:t>. Базовые принципы Веб </a:t>
            </a:r>
            <a:r>
              <a:rPr lang="ru-RU" sz="3200" dirty="0" smtClean="0"/>
              <a:t>2.0</a:t>
            </a:r>
          </a:p>
          <a:p>
            <a:r>
              <a:rPr lang="ru-RU" sz="3200" dirty="0" smtClean="0"/>
              <a:t>3</a:t>
            </a:r>
            <a:r>
              <a:rPr lang="ru-RU" sz="3200" dirty="0"/>
              <a:t>. Классификация социальных сервисов Веб </a:t>
            </a:r>
            <a:r>
              <a:rPr lang="ru-RU" sz="3200" dirty="0" smtClean="0"/>
              <a:t>2.0</a:t>
            </a:r>
            <a:endParaRPr lang="en-US" sz="3200" dirty="0"/>
          </a:p>
        </p:txBody>
      </p:sp>
    </p:spTree>
    <p:extLst>
      <p:ext uri="{BB962C8B-B14F-4D97-AF65-F5344CB8AC3E}">
        <p14:creationId xmlns:p14="http://schemas.microsoft.com/office/powerpoint/2010/main" val="42012915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0321" y="753228"/>
            <a:ext cx="9613861" cy="361588"/>
          </a:xfrm>
        </p:spPr>
        <p:txBody>
          <a:bodyPr>
            <a:normAutofit fontScale="90000"/>
          </a:bodyPr>
          <a:lstStyle/>
          <a:p>
            <a:endParaRPr lang="en-US"/>
          </a:p>
        </p:txBody>
      </p:sp>
      <p:sp>
        <p:nvSpPr>
          <p:cNvPr id="3" name="Объект 2"/>
          <p:cNvSpPr>
            <a:spLocks noGrp="1"/>
          </p:cNvSpPr>
          <p:nvPr>
            <p:ph idx="1"/>
          </p:nvPr>
        </p:nvSpPr>
        <p:spPr/>
        <p:txBody>
          <a:bodyPr>
            <a:normAutofit/>
          </a:bodyPr>
          <a:lstStyle/>
          <a:p>
            <a:pPr marL="0" lvl="0" indent="0" algn="ctr">
              <a:buNone/>
            </a:pPr>
            <a:endParaRPr lang="ru-RU" sz="4400" dirty="0" smtClean="0">
              <a:solidFill>
                <a:prstClr val="white"/>
              </a:solidFill>
            </a:endParaRPr>
          </a:p>
          <a:p>
            <a:pPr marL="0" lvl="0" indent="0" algn="ctr">
              <a:buNone/>
            </a:pPr>
            <a:r>
              <a:rPr lang="ru-RU" sz="4400" dirty="0" smtClean="0">
                <a:solidFill>
                  <a:prstClr val="white"/>
                </a:solidFill>
              </a:rPr>
              <a:t>История </a:t>
            </a:r>
            <a:r>
              <a:rPr lang="ru-RU" sz="4400" dirty="0">
                <a:solidFill>
                  <a:prstClr val="white"/>
                </a:solidFill>
              </a:rPr>
              <a:t>развития компьютерной </a:t>
            </a:r>
            <a:r>
              <a:rPr lang="ru-RU" sz="4400" dirty="0" smtClean="0">
                <a:solidFill>
                  <a:prstClr val="white"/>
                </a:solidFill>
              </a:rPr>
              <a:t>лингводидактики</a:t>
            </a:r>
          </a:p>
          <a:p>
            <a:pPr marL="0" lvl="0" indent="0" algn="r">
              <a:buNone/>
            </a:pPr>
            <a:endParaRPr lang="ru-RU" sz="4400" dirty="0" smtClean="0">
              <a:solidFill>
                <a:prstClr val="white"/>
              </a:solidFill>
            </a:endParaRPr>
          </a:p>
          <a:p>
            <a:pPr marL="0" lvl="0" indent="0" algn="r">
              <a:buNone/>
            </a:pPr>
            <a:r>
              <a:rPr lang="ru-RU" sz="4400" dirty="0" smtClean="0">
                <a:solidFill>
                  <a:prstClr val="white"/>
                </a:solidFill>
              </a:rPr>
              <a:t>ТЕМА 1</a:t>
            </a:r>
            <a:endParaRPr lang="ru-RU" sz="4400" dirty="0">
              <a:solidFill>
                <a:prstClr val="white"/>
              </a:solidFill>
            </a:endParaRPr>
          </a:p>
          <a:p>
            <a:endParaRPr lang="en-US" sz="4400" dirty="0"/>
          </a:p>
        </p:txBody>
      </p:sp>
    </p:spTree>
    <p:extLst>
      <p:ext uri="{BB962C8B-B14F-4D97-AF65-F5344CB8AC3E}">
        <p14:creationId xmlns:p14="http://schemas.microsoft.com/office/powerpoint/2010/main" val="17409685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0321" y="753228"/>
            <a:ext cx="9613861" cy="273906"/>
          </a:xfrm>
        </p:spPr>
        <p:txBody>
          <a:bodyPr>
            <a:normAutofit fontScale="90000"/>
          </a:bodyPr>
          <a:lstStyle/>
          <a:p>
            <a:endParaRPr lang="en-US" dirty="0"/>
          </a:p>
        </p:txBody>
      </p:sp>
      <p:sp>
        <p:nvSpPr>
          <p:cNvPr id="3" name="Объект 2"/>
          <p:cNvSpPr>
            <a:spLocks noGrp="1"/>
          </p:cNvSpPr>
          <p:nvPr>
            <p:ph idx="1"/>
          </p:nvPr>
        </p:nvSpPr>
        <p:spPr>
          <a:xfrm>
            <a:off x="680321" y="1252602"/>
            <a:ext cx="9613861" cy="5135671"/>
          </a:xfrm>
        </p:spPr>
        <p:txBody>
          <a:bodyPr>
            <a:normAutofit lnSpcReduction="10000"/>
          </a:bodyPr>
          <a:lstStyle/>
          <a:p>
            <a:pPr lvl="0"/>
            <a:endParaRPr lang="ru-RU" sz="1700" dirty="0" smtClean="0">
              <a:solidFill>
                <a:prstClr val="white"/>
              </a:solidFill>
            </a:endParaRPr>
          </a:p>
          <a:p>
            <a:pPr lvl="0"/>
            <a:r>
              <a:rPr lang="ru-RU" dirty="0" smtClean="0">
                <a:solidFill>
                  <a:prstClr val="white"/>
                </a:solidFill>
              </a:rPr>
              <a:t>ПЛАН:</a:t>
            </a:r>
          </a:p>
          <a:p>
            <a:pPr lvl="0"/>
            <a:r>
              <a:rPr lang="ru-RU" dirty="0" smtClean="0">
                <a:solidFill>
                  <a:prstClr val="white"/>
                </a:solidFill>
              </a:rPr>
              <a:t>1</a:t>
            </a:r>
            <a:r>
              <a:rPr lang="ru-RU" dirty="0">
                <a:solidFill>
                  <a:prstClr val="white"/>
                </a:solidFill>
              </a:rPr>
              <a:t>. Понятия «Веб 2.0» «сервисы Веб 2.0», «интернет-технологии»</a:t>
            </a:r>
          </a:p>
          <a:p>
            <a:pPr lvl="0"/>
            <a:r>
              <a:rPr lang="ru-RU" dirty="0">
                <a:solidFill>
                  <a:prstClr val="white"/>
                </a:solidFill>
              </a:rPr>
              <a:t>2. Базовые принципы Веб 2.0</a:t>
            </a:r>
          </a:p>
          <a:p>
            <a:pPr lvl="0"/>
            <a:r>
              <a:rPr lang="ru-RU" dirty="0">
                <a:solidFill>
                  <a:prstClr val="white"/>
                </a:solidFill>
              </a:rPr>
              <a:t>3. Классификация социальных сервисов Веб 2.0</a:t>
            </a:r>
            <a:endParaRPr lang="en-US" dirty="0">
              <a:solidFill>
                <a:prstClr val="white"/>
              </a:solidFill>
            </a:endParaRPr>
          </a:p>
          <a:p>
            <a:pPr lvl="0"/>
            <a:endParaRPr lang="ru-RU" sz="1700" dirty="0">
              <a:solidFill>
                <a:prstClr val="white"/>
              </a:solidFill>
            </a:endParaRPr>
          </a:p>
          <a:p>
            <a:pPr lvl="0"/>
            <a:r>
              <a:rPr lang="ru-RU" sz="1700" dirty="0" smtClean="0">
                <a:solidFill>
                  <a:prstClr val="white"/>
                </a:solidFill>
              </a:rPr>
              <a:t>ЛИТЕРАТУРА</a:t>
            </a:r>
            <a:r>
              <a:rPr lang="ru-RU" sz="1700" dirty="0">
                <a:solidFill>
                  <a:prstClr val="white"/>
                </a:solidFill>
              </a:rPr>
              <a:t>:</a:t>
            </a:r>
          </a:p>
          <a:p>
            <a:pPr lvl="0"/>
            <a:r>
              <a:rPr lang="ru-RU" sz="1700" dirty="0" err="1">
                <a:solidFill>
                  <a:prstClr val="white"/>
                </a:solidFill>
              </a:rPr>
              <a:t>Бовтенко</a:t>
            </a:r>
            <a:r>
              <a:rPr lang="ru-RU" sz="1700" dirty="0">
                <a:solidFill>
                  <a:prstClr val="white"/>
                </a:solidFill>
              </a:rPr>
              <a:t>, М. А. Компьютерная лингводидактика: учебное пособие/ М. А. </a:t>
            </a:r>
            <a:r>
              <a:rPr lang="ru-RU" sz="1700" dirty="0" err="1">
                <a:solidFill>
                  <a:prstClr val="white"/>
                </a:solidFill>
              </a:rPr>
              <a:t>Бовтенко</a:t>
            </a:r>
            <a:r>
              <a:rPr lang="ru-RU" sz="1700" dirty="0">
                <a:solidFill>
                  <a:prstClr val="white"/>
                </a:solidFill>
              </a:rPr>
              <a:t>. – М.: Наука, 2005. – 216 с. –</a:t>
            </a:r>
          </a:p>
          <a:p>
            <a:pPr lvl="0"/>
            <a:r>
              <a:rPr lang="ru-RU" sz="1700" dirty="0" err="1">
                <a:solidFill>
                  <a:prstClr val="white"/>
                </a:solidFill>
              </a:rPr>
              <a:t>Жетписбаева</a:t>
            </a:r>
            <a:r>
              <a:rPr lang="ru-RU" sz="1700" dirty="0">
                <a:solidFill>
                  <a:prstClr val="white"/>
                </a:solidFill>
              </a:rPr>
              <a:t> Б.А., </a:t>
            </a:r>
            <a:r>
              <a:rPr lang="ru-RU" sz="1700" dirty="0" err="1">
                <a:solidFill>
                  <a:prstClr val="white"/>
                </a:solidFill>
              </a:rPr>
              <a:t>Джантасова</a:t>
            </a:r>
            <a:r>
              <a:rPr lang="ru-RU" sz="1700" dirty="0">
                <a:solidFill>
                  <a:prstClr val="white"/>
                </a:solidFill>
              </a:rPr>
              <a:t> Д.Д. Практикум по применению программных средств в обучении иностранным языкам» с компакт – диском. –Караганда: Изд-во </a:t>
            </a:r>
            <a:r>
              <a:rPr lang="ru-RU" sz="1700" dirty="0" err="1">
                <a:solidFill>
                  <a:prstClr val="white"/>
                </a:solidFill>
              </a:rPr>
              <a:t>КарГУ</a:t>
            </a:r>
            <a:r>
              <a:rPr lang="ru-RU" sz="1700" dirty="0">
                <a:solidFill>
                  <a:prstClr val="white"/>
                </a:solidFill>
              </a:rPr>
              <a:t>, 2007. – 105 с. </a:t>
            </a:r>
          </a:p>
          <a:p>
            <a:pPr lvl="0"/>
            <a:r>
              <a:rPr lang="ru-RU" sz="1700" dirty="0">
                <a:solidFill>
                  <a:prstClr val="white"/>
                </a:solidFill>
              </a:rPr>
              <a:t>Новые педагогические и информационные технологии в системе образования [Текст]: учеб. пособие/ Е. С. </a:t>
            </a:r>
            <a:r>
              <a:rPr lang="ru-RU" sz="1700" dirty="0" err="1">
                <a:solidFill>
                  <a:prstClr val="white"/>
                </a:solidFill>
              </a:rPr>
              <a:t>Полат</a:t>
            </a:r>
            <a:r>
              <a:rPr lang="ru-RU" sz="1700" dirty="0">
                <a:solidFill>
                  <a:prstClr val="white"/>
                </a:solidFill>
              </a:rPr>
              <a:t> [и др.] ; под ред. Е.С. </a:t>
            </a:r>
            <a:r>
              <a:rPr lang="ru-RU" sz="1700" dirty="0" err="1">
                <a:solidFill>
                  <a:prstClr val="white"/>
                </a:solidFill>
              </a:rPr>
              <a:t>Полат</a:t>
            </a:r>
            <a:r>
              <a:rPr lang="ru-RU" sz="1700" dirty="0">
                <a:solidFill>
                  <a:prstClr val="white"/>
                </a:solidFill>
              </a:rPr>
              <a:t>. - М.: Академия, 2008. - 270 с.</a:t>
            </a:r>
            <a:endParaRPr lang="en-US" sz="1700" dirty="0">
              <a:solidFill>
                <a:prstClr val="white"/>
              </a:solidFill>
            </a:endParaRPr>
          </a:p>
          <a:p>
            <a:endParaRPr lang="en-US" dirty="0"/>
          </a:p>
        </p:txBody>
      </p:sp>
    </p:spTree>
    <p:extLst>
      <p:ext uri="{BB962C8B-B14F-4D97-AF65-F5344CB8AC3E}">
        <p14:creationId xmlns:p14="http://schemas.microsoft.com/office/powerpoint/2010/main" val="29068096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1833" y="606751"/>
            <a:ext cx="10075490" cy="1388289"/>
          </a:xfrm>
        </p:spPr>
        <p:txBody>
          <a:bodyPr>
            <a:noAutofit/>
          </a:bodyPr>
          <a:lstStyle/>
          <a:p>
            <a:r>
              <a:rPr lang="ru-RU" sz="2400" b="1" dirty="0">
                <a:effectLst>
                  <a:outerShdw blurRad="38100" dist="38100" dir="2700000" algn="tl">
                    <a:srgbClr val="000000">
                      <a:alpha val="43137"/>
                    </a:srgbClr>
                  </a:outerShdw>
                </a:effectLst>
              </a:rPr>
              <a:t>Использование технологий интернет платформы WEB-2 в учебном процессе по иностранному языку. Разработка компьютерных заданий в инструментальных программах-оболочках "</a:t>
            </a:r>
            <a:r>
              <a:rPr lang="ru-RU" sz="2400" b="1" dirty="0" err="1">
                <a:effectLst>
                  <a:outerShdw blurRad="38100" dist="38100" dir="2700000" algn="tl">
                    <a:srgbClr val="000000">
                      <a:alpha val="43137"/>
                    </a:srgbClr>
                  </a:outerShdw>
                </a:effectLst>
              </a:rPr>
              <a:t>Hot</a:t>
            </a:r>
            <a:r>
              <a:rPr lang="ru-RU" sz="2400" b="1" dirty="0">
                <a:effectLst>
                  <a:outerShdw blurRad="38100" dist="38100" dir="2700000" algn="tl">
                    <a:srgbClr val="000000">
                      <a:alpha val="43137"/>
                    </a:srgbClr>
                  </a:outerShdw>
                </a:effectLst>
              </a:rPr>
              <a:t> </a:t>
            </a:r>
            <a:r>
              <a:rPr lang="ru-RU" sz="2400" b="1" dirty="0" err="1">
                <a:effectLst>
                  <a:outerShdw blurRad="38100" dist="38100" dir="2700000" algn="tl">
                    <a:srgbClr val="000000">
                      <a:alpha val="43137"/>
                    </a:srgbClr>
                  </a:outerShdw>
                </a:effectLst>
              </a:rPr>
              <a:t>Potatoes</a:t>
            </a:r>
            <a:r>
              <a:rPr lang="ru-RU" sz="2400" b="1" dirty="0">
                <a:effectLst>
                  <a:outerShdw blurRad="38100" dist="38100" dir="2700000" algn="tl">
                    <a:srgbClr val="000000">
                      <a:alpha val="43137"/>
                    </a:srgbClr>
                  </a:outerShdw>
                </a:effectLst>
              </a:rPr>
              <a:t>” , “</a:t>
            </a:r>
            <a:r>
              <a:rPr lang="ru-RU" sz="2400" b="1" dirty="0" err="1">
                <a:effectLst>
                  <a:outerShdw blurRad="38100" dist="38100" dir="2700000" algn="tl">
                    <a:srgbClr val="000000">
                      <a:alpha val="43137"/>
                    </a:srgbClr>
                  </a:outerShdw>
                </a:effectLst>
              </a:rPr>
              <a:t>Filamentality</a:t>
            </a:r>
            <a:r>
              <a:rPr lang="ru-RU" sz="2400" b="1" dirty="0">
                <a:effectLst>
                  <a:outerShdw blurRad="38100" dist="38100" dir="2700000" algn="tl">
                    <a:srgbClr val="000000">
                      <a:alpha val="43137"/>
                    </a:srgbClr>
                  </a:outerShdw>
                </a:effectLst>
              </a:rPr>
              <a:t>” и др.</a:t>
            </a:r>
          </a:p>
        </p:txBody>
      </p:sp>
      <p:sp>
        <p:nvSpPr>
          <p:cNvPr id="3" name="Объект 2"/>
          <p:cNvSpPr>
            <a:spLocks noGrp="1"/>
          </p:cNvSpPr>
          <p:nvPr>
            <p:ph idx="1"/>
          </p:nvPr>
        </p:nvSpPr>
        <p:spPr>
          <a:xfrm>
            <a:off x="341833" y="1995040"/>
            <a:ext cx="10075490" cy="4320301"/>
          </a:xfrm>
        </p:spPr>
        <p:txBody>
          <a:bodyPr>
            <a:noAutofit/>
          </a:bodyPr>
          <a:lstStyle/>
          <a:p>
            <a:pPr marL="0" indent="179388">
              <a:buNone/>
            </a:pPr>
            <a:r>
              <a:rPr lang="ru-RU" sz="2800" dirty="0">
                <a:ln w="3175">
                  <a:solidFill>
                    <a:schemeClr val="bg1">
                      <a:lumMod val="50000"/>
                      <a:lumOff val="50000"/>
                    </a:schemeClr>
                  </a:solidFill>
                </a:ln>
                <a:effectLst>
                  <a:outerShdw blurRad="38100" dist="38100" dir="2700000" algn="tl">
                    <a:srgbClr val="000000">
                      <a:alpha val="43137"/>
                    </a:srgbClr>
                  </a:outerShdw>
                </a:effectLst>
              </a:rPr>
              <a:t>Технологии Веб 2.0 в обучении иностранному языку</a:t>
            </a:r>
          </a:p>
          <a:p>
            <a:pPr marL="0" indent="179388">
              <a:buNone/>
            </a:pPr>
            <a:r>
              <a:rPr lang="ru-RU" sz="2800" dirty="0">
                <a:ln w="3175">
                  <a:solidFill>
                    <a:schemeClr val="bg1">
                      <a:lumMod val="50000"/>
                      <a:lumOff val="50000"/>
                    </a:schemeClr>
                  </a:solidFill>
                </a:ln>
                <a:effectLst>
                  <a:outerShdw blurRad="38100" dist="38100" dir="2700000" algn="tl">
                    <a:srgbClr val="000000">
                      <a:alpha val="43137"/>
                    </a:srgbClr>
                  </a:outerShdw>
                </a:effectLst>
              </a:rPr>
              <a:t>П.В. Сысоев</a:t>
            </a:r>
          </a:p>
          <a:p>
            <a:pPr marL="0" indent="179388">
              <a:buNone/>
            </a:pPr>
            <a:r>
              <a:rPr lang="ru-RU" sz="2800" dirty="0">
                <a:ln w="3175">
                  <a:solidFill>
                    <a:schemeClr val="bg1">
                      <a:lumMod val="50000"/>
                      <a:lumOff val="50000"/>
                    </a:schemeClr>
                  </a:solidFill>
                </a:ln>
                <a:effectLst>
                  <a:outerShdw blurRad="38100" dist="38100" dir="2700000" algn="tl">
                    <a:srgbClr val="000000">
                      <a:alpha val="43137"/>
                    </a:srgbClr>
                  </a:outerShdw>
                </a:effectLst>
              </a:rPr>
              <a:t>Веб 2.0 - это платформа социальных сервисов и служб, позволяющая широкому кругу пользователей сети Интернет быть не только получателями информации, но, главное, ее создателями и соавторами. Слово социальный (сайт или сервис) является ключевым и обозначает отличительную характеристику Веб 2.0 - ресурсы создаются людьми, для людей и стимулируют синхронное и асинхронное общение в сети Интернет.</a:t>
            </a:r>
          </a:p>
          <a:p>
            <a:pPr marL="0" indent="179388">
              <a:buNone/>
            </a:pPr>
            <a:endParaRPr lang="ru-RU" sz="2800" dirty="0">
              <a:ln w="3175">
                <a:solidFill>
                  <a:schemeClr val="bg1">
                    <a:lumMod val="50000"/>
                    <a:lumOff val="50000"/>
                  </a:schemeClr>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134593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4741" y="753228"/>
            <a:ext cx="10101128" cy="1080938"/>
          </a:xfrm>
        </p:spPr>
        <p:txBody>
          <a:bodyPr/>
          <a:lstStyle/>
          <a:p>
            <a:r>
              <a:rPr lang="ru-RU" b="1" dirty="0">
                <a:effectLst>
                  <a:outerShdw blurRad="38100" dist="38100" dir="2700000" algn="tl">
                    <a:srgbClr val="000000">
                      <a:alpha val="43137"/>
                    </a:srgbClr>
                  </a:outerShdw>
                </a:effectLst>
              </a:rPr>
              <a:t>Типы социальных </a:t>
            </a:r>
            <a:r>
              <a:rPr lang="ru-RU" b="1" dirty="0" smtClean="0">
                <a:effectLst>
                  <a:outerShdw blurRad="38100" dist="38100" dir="2700000" algn="tl">
                    <a:srgbClr val="000000">
                      <a:alpha val="43137"/>
                    </a:srgbClr>
                  </a:outerShdw>
                </a:effectLst>
              </a:rPr>
              <a:t>сервисов</a:t>
            </a:r>
            <a:endParaRPr lang="ru-RU" b="1"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324742" y="1974078"/>
            <a:ext cx="10101128" cy="4238714"/>
          </a:xfrm>
        </p:spPr>
        <p:txBody>
          <a:bodyPr>
            <a:normAutofit fontScale="92500"/>
          </a:bodyPr>
          <a:lstStyle/>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Блог (личная страничка в виде дневника или журнала). Обычно блог создается и </a:t>
            </a:r>
            <a:r>
              <a:rPr lang="ru-RU" dirty="0" err="1">
                <a:ln w="3175">
                  <a:solidFill>
                    <a:schemeClr val="bg1">
                      <a:lumMod val="50000"/>
                      <a:lumOff val="50000"/>
                    </a:schemeClr>
                  </a:solidFill>
                </a:ln>
                <a:effectLst>
                  <a:outerShdw blurRad="38100" dist="38100" dir="2700000" algn="tl">
                    <a:srgbClr val="000000">
                      <a:alpha val="43137"/>
                    </a:srgbClr>
                  </a:outerShdw>
                </a:effectLst>
              </a:rPr>
              <a:t>модерируется</a:t>
            </a:r>
            <a:r>
              <a:rPr lang="ru-RU" dirty="0">
                <a:ln w="3175">
                  <a:solidFill>
                    <a:schemeClr val="bg1">
                      <a:lumMod val="50000"/>
                      <a:lumOff val="50000"/>
                    </a:schemeClr>
                  </a:solidFill>
                </a:ln>
                <a:effectLst>
                  <a:outerShdw blurRad="38100" dist="38100" dir="2700000" algn="tl">
                    <a:srgbClr val="000000">
                      <a:alpha val="43137"/>
                    </a:srgbClr>
                  </a:outerShdw>
                </a:effectLst>
              </a:rPr>
              <a:t> одним человеком, а любой посетитель сайта может разместить на блоге свое сообщение. Блоги имеют линейную хронологическую структуру и могут содержать как текстовый материал, так и фотографии, аудио- и видеозаписи, ссылки на другие ресурсы сети Интернет. В методике обучения иностранному языку методисты выделяют три типа блогов (блог учителя, блог учебной группы, личные блоги обучающихся), каждый из которых имеет свою структуру и содержание. Блоги могут использоваться при развитии всех видов речевой деятельности, хотя преимущественно умений чтения и </a:t>
            </a:r>
            <a:r>
              <a:rPr lang="ru-RU" dirty="0" smtClean="0">
                <a:ln w="3175">
                  <a:solidFill>
                    <a:schemeClr val="bg1">
                      <a:lumMod val="50000"/>
                      <a:lumOff val="50000"/>
                    </a:schemeClr>
                  </a:solidFill>
                </a:ln>
                <a:effectLst>
                  <a:outerShdw blurRad="38100" dist="38100" dir="2700000" algn="tl">
                    <a:srgbClr val="000000">
                      <a:alpha val="43137"/>
                    </a:srgbClr>
                  </a:outerShdw>
                </a:effectLst>
              </a:rPr>
              <a:t>письма. Блоги</a:t>
            </a:r>
            <a:r>
              <a:rPr lang="ru-RU" dirty="0">
                <a:ln w="3175">
                  <a:solidFill>
                    <a:schemeClr val="bg1">
                      <a:lumMod val="50000"/>
                      <a:lumOff val="50000"/>
                    </a:schemeClr>
                  </a:solidFill>
                </a:ln>
                <a:effectLst>
                  <a:outerShdw blurRad="38100" dist="38100" dir="2700000" algn="tl">
                    <a:srgbClr val="000000">
                      <a:alpha val="43137"/>
                    </a:srgbClr>
                  </a:outerShdw>
                </a:effectLst>
              </a:rPr>
              <a:t> можно достаточно просто и бесплатно создать на сайте, используя уже готовую оболочку.</a:t>
            </a:r>
          </a:p>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 </a:t>
            </a:r>
          </a:p>
          <a:p>
            <a:pPr marL="0" indent="179388">
              <a:buNone/>
            </a:pPr>
            <a:endParaRPr lang="ru-RU" dirty="0">
              <a:ln w="3175">
                <a:solidFill>
                  <a:schemeClr val="bg1">
                    <a:lumMod val="50000"/>
                    <a:lumOff val="50000"/>
                  </a:schemeClr>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0042378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341831" y="550729"/>
            <a:ext cx="10084037" cy="5747521"/>
          </a:xfrm>
        </p:spPr>
        <p:txBody>
          <a:bodyPr>
            <a:normAutofit/>
          </a:bodyPr>
          <a:lstStyle/>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Вики. Вики - вид социального сервиса, позволяющий одному человеку или группе людей создавать контент. Создаваемые данные могут дополняться, изменяться, удаляться как создателем, так и посетителями конкретной страницы. В результате такого общественного шлифования создается достаточно корректный, полный информационный материал, отражающий разные позиции по обсуждаемому вопросу. Благодаря такой возможности корректировки текста вики достаточно динамичны и имеют гипертекстовую структуру. Одним из наиболее известных примеров вики является Википедия -  сетевая энциклопедия, которая может дополняться любым пользователем сети Интернет. Вики могут использоваться для развития умений чтения и письма. Вики-документы можно достаточно просто и бесплатно создать на сайте, используя уже готовую оболочку</a:t>
            </a:r>
            <a:r>
              <a:rPr lang="ru-RU" dirty="0" smtClean="0">
                <a:ln w="3175">
                  <a:solidFill>
                    <a:schemeClr val="bg1">
                      <a:lumMod val="50000"/>
                      <a:lumOff val="50000"/>
                    </a:schemeClr>
                  </a:solidFill>
                </a:ln>
                <a:effectLst>
                  <a:outerShdw blurRad="38100" dist="38100" dir="2700000" algn="tl">
                    <a:srgbClr val="000000">
                      <a:alpha val="43137"/>
                    </a:srgbClr>
                  </a:outerShdw>
                </a:effectLst>
              </a:rPr>
              <a:t>.</a:t>
            </a:r>
            <a:endParaRPr lang="ru-RU" dirty="0">
              <a:ln w="3175">
                <a:solidFill>
                  <a:schemeClr val="bg1">
                    <a:lumMod val="50000"/>
                    <a:lumOff val="50000"/>
                  </a:schemeClr>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6947488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350378" y="567821"/>
            <a:ext cx="10058400" cy="5756067"/>
          </a:xfrm>
        </p:spPr>
        <p:txBody>
          <a:bodyPr>
            <a:normAutofit/>
          </a:bodyPr>
          <a:lstStyle/>
          <a:p>
            <a:pPr marL="0" indent="179388">
              <a:buNone/>
            </a:pPr>
            <a:r>
              <a:rPr lang="ru-RU" sz="2800" dirty="0">
                <a:ln w="3175">
                  <a:solidFill>
                    <a:schemeClr val="bg1">
                      <a:lumMod val="50000"/>
                      <a:lumOff val="50000"/>
                    </a:schemeClr>
                  </a:solidFill>
                </a:ln>
                <a:effectLst>
                  <a:outerShdw blurRad="38100" dist="38100" dir="2700000" algn="tl">
                    <a:srgbClr val="000000">
                      <a:alpha val="43137"/>
                    </a:srgbClr>
                  </a:outerShdw>
                </a:effectLst>
              </a:rPr>
              <a:t>В зависимости от конкретных учебных задач вышеперечисленные социальные сервисы Веб 2.0 могут быть использованы как в индивидуальной, так и в групповой работе; как непосредственно в классе, так и дома.</a:t>
            </a:r>
          </a:p>
          <a:p>
            <a:pPr marL="0" indent="179388">
              <a:buNone/>
            </a:pPr>
            <a:r>
              <a:rPr lang="ru-RU" sz="2800" dirty="0">
                <a:ln w="3175">
                  <a:solidFill>
                    <a:schemeClr val="bg1">
                      <a:lumMod val="50000"/>
                      <a:lumOff val="50000"/>
                    </a:schemeClr>
                  </a:solidFill>
                </a:ln>
                <a:effectLst>
                  <a:outerShdw blurRad="38100" dist="38100" dir="2700000" algn="tl">
                    <a:srgbClr val="000000">
                      <a:alpha val="43137"/>
                    </a:srgbClr>
                  </a:outerShdw>
                </a:effectLst>
              </a:rPr>
              <a:t>Эффективность сервисов. Учащимся и учителям не нужно будет бесконечно «бродить» по сайтам в поисках запрашиваемой информации. Необходимо будет лишь корректно ввести ключевое слово или словосочетание в поисковую систему или социальный сервис (фото, аудио, видео) для получения необходимой информации или материала;</a:t>
            </a:r>
          </a:p>
          <a:p>
            <a:pPr marL="0" indent="179388"/>
            <a:endParaRPr lang="ru-RU" sz="2800" dirty="0">
              <a:ln w="3175">
                <a:solidFill>
                  <a:schemeClr val="bg1">
                    <a:lumMod val="50000"/>
                    <a:lumOff val="50000"/>
                  </a:schemeClr>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3635438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358923" y="550729"/>
            <a:ext cx="10092583" cy="5721884"/>
          </a:xfrm>
        </p:spPr>
        <p:txBody>
          <a:bodyPr>
            <a:normAutofit fontScale="92500" lnSpcReduction="10000"/>
          </a:bodyPr>
          <a:lstStyle/>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Возможность создания личной зоны. Учащиеся и учителя могут легко без дополнительных умений программирования создать свою личную зону с фотографиями, аудио- и видеофайлами, ссылками на другие сайты.</a:t>
            </a:r>
          </a:p>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Простота в использовании сервисов. Социальные сервисы разработаны для использования пользователями, не обладающими умениями программирования. Используя шаблоны и оболочки сервисов, учителя и ученики смогут сами создавать тематические форумы, блоги, записывать аудио- и видеоматериал и размещать его в сети Интернет для всеобщего (или ограниченного) доступа.</a:t>
            </a:r>
          </a:p>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Возможность принять участие в создании и дополнении веб-ресурсов. Социальные сервисы позволяют учителям и ученикам не только пользоваться материалами сети Интернет, но и дополнять, обновлять и корректировать их, а также создавать новые информационные ресурсы.</a:t>
            </a:r>
          </a:p>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Возможность использования разных форматов информационных сообщений. Ученики смогут создавать и размещать в сети не только текстовый материал, но и фотографии, аудио- и видеофайлы.</a:t>
            </a:r>
          </a:p>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 </a:t>
            </a:r>
          </a:p>
        </p:txBody>
      </p:sp>
    </p:spTree>
    <p:extLst>
      <p:ext uri="{BB962C8B-B14F-4D97-AF65-F5344CB8AC3E}">
        <p14:creationId xmlns:p14="http://schemas.microsoft.com/office/powerpoint/2010/main" val="2097334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0322" y="2883606"/>
            <a:ext cx="9613860" cy="1090788"/>
          </a:xfrm>
        </p:spPr>
        <p:txBody>
          <a:bodyPr>
            <a:normAutofit fontScale="90000"/>
          </a:bodyPr>
          <a:lstStyle/>
          <a:p>
            <a:r>
              <a:rPr lang="ru-RU" sz="2400" b="1" dirty="0">
                <a:effectLst>
                  <a:outerShdw blurRad="38100" dist="38100" dir="2700000" algn="tl">
                    <a:srgbClr val="000000">
                      <a:alpha val="43137"/>
                    </a:srgbClr>
                  </a:outerShdw>
                </a:effectLst>
              </a:rPr>
              <a:t>Особенности контроля и оценки знаний в обучении иностранным языкам. Разработка компьютерных заданий в программных оболочках (на примере программ </a:t>
            </a:r>
            <a:r>
              <a:rPr lang="ru-RU" sz="2400" b="1" dirty="0" err="1">
                <a:effectLst>
                  <a:outerShdw blurRad="38100" dist="38100" dir="2700000" algn="tl">
                    <a:srgbClr val="000000">
                      <a:alpha val="43137"/>
                    </a:srgbClr>
                  </a:outerShdw>
                </a:effectLst>
              </a:rPr>
              <a:t>iSpring</a:t>
            </a:r>
            <a:r>
              <a:rPr lang="ru-RU" sz="2400" b="1" dirty="0">
                <a:effectLst>
                  <a:outerShdw blurRad="38100" dist="38100" dir="2700000" algn="tl">
                    <a:srgbClr val="000000">
                      <a:alpha val="43137"/>
                    </a:srgbClr>
                  </a:outerShdw>
                </a:effectLst>
              </a:rPr>
              <a:t> </a:t>
            </a:r>
            <a:r>
              <a:rPr lang="ru-RU" sz="2400" b="1" dirty="0" err="1">
                <a:effectLst>
                  <a:outerShdw blurRad="38100" dist="38100" dir="2700000" algn="tl">
                    <a:srgbClr val="000000">
                      <a:alpha val="43137"/>
                    </a:srgbClr>
                  </a:outerShdw>
                </a:effectLst>
              </a:rPr>
              <a:t>QuizMaker</a:t>
            </a:r>
            <a:r>
              <a:rPr lang="ru-RU" sz="2400" b="1" dirty="0">
                <a:effectLst>
                  <a:outerShdw blurRad="38100" dist="38100" dir="2700000" algn="tl">
                    <a:srgbClr val="000000">
                      <a:alpha val="43137"/>
                    </a:srgbClr>
                  </a:outerShdw>
                </a:effectLst>
              </a:rPr>
              <a:t> и др.) </a:t>
            </a:r>
          </a:p>
        </p:txBody>
      </p:sp>
      <p:sp>
        <p:nvSpPr>
          <p:cNvPr id="4" name="Текст 3"/>
          <p:cNvSpPr>
            <a:spLocks noGrp="1"/>
          </p:cNvSpPr>
          <p:nvPr>
            <p:ph type="body" idx="1"/>
          </p:nvPr>
        </p:nvSpPr>
        <p:spPr/>
        <p:txBody>
          <a:bodyPr>
            <a:normAutofit/>
          </a:bodyPr>
          <a:lstStyle/>
          <a:p>
            <a:r>
              <a:rPr lang="ru-RU" sz="3600" dirty="0" smtClean="0"/>
              <a:t>ТЕМА 5</a:t>
            </a:r>
            <a:endParaRPr lang="ru-RU" sz="3600" dirty="0"/>
          </a:p>
        </p:txBody>
      </p:sp>
    </p:spTree>
    <p:extLst>
      <p:ext uri="{BB962C8B-B14F-4D97-AF65-F5344CB8AC3E}">
        <p14:creationId xmlns:p14="http://schemas.microsoft.com/office/powerpoint/2010/main" val="24824995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0634" y="978465"/>
            <a:ext cx="9613860" cy="1090788"/>
          </a:xfrm>
        </p:spPr>
        <p:txBody>
          <a:bodyPr/>
          <a:lstStyle/>
          <a:p>
            <a:r>
              <a:rPr lang="ru-RU" dirty="0" smtClean="0"/>
              <a:t>ПЛАН</a:t>
            </a:r>
            <a:endParaRPr lang="en-US" dirty="0"/>
          </a:p>
        </p:txBody>
      </p:sp>
      <p:sp>
        <p:nvSpPr>
          <p:cNvPr id="3" name="Текст 2"/>
          <p:cNvSpPr>
            <a:spLocks noGrp="1"/>
          </p:cNvSpPr>
          <p:nvPr>
            <p:ph type="body" idx="1"/>
          </p:nvPr>
        </p:nvSpPr>
        <p:spPr>
          <a:xfrm>
            <a:off x="680322" y="2204581"/>
            <a:ext cx="9613860" cy="3731607"/>
          </a:xfrm>
        </p:spPr>
        <p:txBody>
          <a:bodyPr>
            <a:normAutofit/>
          </a:bodyPr>
          <a:lstStyle/>
          <a:p>
            <a:pPr marL="457200" indent="-457200">
              <a:buAutoNum type="arabicPeriod"/>
            </a:pPr>
            <a:r>
              <a:rPr lang="ru-RU" sz="3600" dirty="0" smtClean="0"/>
              <a:t>Педагогическое </a:t>
            </a:r>
            <a:r>
              <a:rPr lang="ru-RU" sz="3600" dirty="0"/>
              <a:t>тестирование и педагогический тест. </a:t>
            </a:r>
            <a:endParaRPr lang="ru-RU" sz="3600" dirty="0" smtClean="0"/>
          </a:p>
          <a:p>
            <a:pPr marL="457200" indent="-457200">
              <a:buAutoNum type="arabicPeriod"/>
            </a:pPr>
            <a:r>
              <a:rPr lang="ru-RU" sz="3600" dirty="0" smtClean="0"/>
              <a:t> </a:t>
            </a:r>
            <a:r>
              <a:rPr lang="ru-RU" sz="3600" dirty="0"/>
              <a:t>Типология тестов. </a:t>
            </a:r>
            <a:endParaRPr lang="ru-RU" sz="3600" dirty="0" smtClean="0"/>
          </a:p>
          <a:p>
            <a:r>
              <a:rPr lang="ru-RU" sz="3600" dirty="0" smtClean="0"/>
              <a:t>3</a:t>
            </a:r>
            <a:r>
              <a:rPr lang="ru-RU" sz="3600" dirty="0"/>
              <a:t>. Преимущества и недостатки педагогического тестирования</a:t>
            </a:r>
            <a:endParaRPr lang="en-US" sz="3600" dirty="0"/>
          </a:p>
        </p:txBody>
      </p:sp>
    </p:spTree>
    <p:extLst>
      <p:ext uri="{BB962C8B-B14F-4D97-AF65-F5344CB8AC3E}">
        <p14:creationId xmlns:p14="http://schemas.microsoft.com/office/powerpoint/2010/main" val="37915178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0322" y="350729"/>
            <a:ext cx="9613860" cy="651353"/>
          </a:xfrm>
        </p:spPr>
        <p:txBody>
          <a:bodyPr/>
          <a:lstStyle/>
          <a:p>
            <a:endParaRPr lang="en-US" dirty="0"/>
          </a:p>
        </p:txBody>
      </p:sp>
      <p:sp>
        <p:nvSpPr>
          <p:cNvPr id="3" name="Текст 2"/>
          <p:cNvSpPr>
            <a:spLocks noGrp="1"/>
          </p:cNvSpPr>
          <p:nvPr>
            <p:ph type="body" idx="1"/>
          </p:nvPr>
        </p:nvSpPr>
        <p:spPr>
          <a:xfrm>
            <a:off x="680322" y="1415441"/>
            <a:ext cx="9613860" cy="4520747"/>
          </a:xfrm>
        </p:spPr>
        <p:txBody>
          <a:bodyPr>
            <a:normAutofit fontScale="77500" lnSpcReduction="20000"/>
          </a:bodyPr>
          <a:lstStyle/>
          <a:p>
            <a:pPr marL="228600" lvl="0" indent="-228600" algn="l">
              <a:buFont typeface="Arial" panose="020B0604020202020204" pitchFamily="34" charset="0"/>
              <a:buChar char="•"/>
            </a:pPr>
            <a:endParaRPr lang="ru-RU" sz="1700" dirty="0" smtClean="0">
              <a:solidFill>
                <a:prstClr val="white"/>
              </a:solidFill>
            </a:endParaRPr>
          </a:p>
          <a:p>
            <a:pPr lvl="0"/>
            <a:r>
              <a:rPr lang="ru-RU" sz="2600" dirty="0" smtClean="0">
                <a:solidFill>
                  <a:prstClr val="white">
                    <a:tint val="75000"/>
                  </a:prstClr>
                </a:solidFill>
              </a:rPr>
              <a:t>ПЛАН</a:t>
            </a:r>
          </a:p>
          <a:p>
            <a:pPr marL="457200" lvl="0" indent="-457200">
              <a:buFont typeface="Arial" panose="020B0604020202020204" pitchFamily="34" charset="0"/>
              <a:buAutoNum type="arabicPeriod"/>
            </a:pPr>
            <a:r>
              <a:rPr lang="ru-RU" sz="2600" dirty="0" smtClean="0">
                <a:solidFill>
                  <a:prstClr val="white">
                    <a:tint val="75000"/>
                  </a:prstClr>
                </a:solidFill>
              </a:rPr>
              <a:t>Педагогическое </a:t>
            </a:r>
            <a:r>
              <a:rPr lang="ru-RU" sz="2600" dirty="0">
                <a:solidFill>
                  <a:prstClr val="white">
                    <a:tint val="75000"/>
                  </a:prstClr>
                </a:solidFill>
              </a:rPr>
              <a:t>тестирование и педагогический тест. </a:t>
            </a:r>
          </a:p>
          <a:p>
            <a:pPr marL="457200" lvl="0" indent="-457200">
              <a:buFont typeface="Arial" panose="020B0604020202020204" pitchFamily="34" charset="0"/>
              <a:buAutoNum type="arabicPeriod"/>
            </a:pPr>
            <a:r>
              <a:rPr lang="ru-RU" sz="2600" dirty="0">
                <a:solidFill>
                  <a:prstClr val="white">
                    <a:tint val="75000"/>
                  </a:prstClr>
                </a:solidFill>
              </a:rPr>
              <a:t> Типология тестов. </a:t>
            </a:r>
          </a:p>
          <a:p>
            <a:pPr lvl="0"/>
            <a:r>
              <a:rPr lang="ru-RU" sz="2600" dirty="0">
                <a:solidFill>
                  <a:prstClr val="white">
                    <a:tint val="75000"/>
                  </a:prstClr>
                </a:solidFill>
              </a:rPr>
              <a:t>3. Преимущества и недостатки педагогического тестирования</a:t>
            </a:r>
            <a:endParaRPr lang="en-US" sz="2600" dirty="0">
              <a:solidFill>
                <a:prstClr val="white">
                  <a:tint val="75000"/>
                </a:prstClr>
              </a:solidFill>
            </a:endParaRPr>
          </a:p>
          <a:p>
            <a:pPr marL="228600" lvl="0" indent="-228600" algn="l">
              <a:buFont typeface="Arial" panose="020B0604020202020204" pitchFamily="34" charset="0"/>
              <a:buChar char="•"/>
            </a:pPr>
            <a:endParaRPr lang="ru-RU" sz="1700" dirty="0">
              <a:solidFill>
                <a:prstClr val="white"/>
              </a:solidFill>
            </a:endParaRPr>
          </a:p>
          <a:p>
            <a:pPr marL="228600" lvl="0" indent="-228600" algn="l">
              <a:buFont typeface="Arial" panose="020B0604020202020204" pitchFamily="34" charset="0"/>
              <a:buChar char="•"/>
            </a:pPr>
            <a:endParaRPr lang="ru-RU" sz="1700" dirty="0" smtClean="0">
              <a:solidFill>
                <a:prstClr val="white"/>
              </a:solidFill>
            </a:endParaRPr>
          </a:p>
          <a:p>
            <a:pPr lvl="0" algn="l"/>
            <a:endParaRPr lang="ru-RU" sz="1700" dirty="0">
              <a:solidFill>
                <a:prstClr val="white"/>
              </a:solidFill>
            </a:endParaRPr>
          </a:p>
          <a:p>
            <a:pPr marL="228600" lvl="0" indent="-228600" algn="l">
              <a:buFont typeface="Arial" panose="020B0604020202020204" pitchFamily="34" charset="0"/>
              <a:buChar char="•"/>
            </a:pPr>
            <a:endParaRPr lang="ru-RU" sz="1700" dirty="0" smtClean="0">
              <a:solidFill>
                <a:prstClr val="white"/>
              </a:solidFill>
            </a:endParaRPr>
          </a:p>
          <a:p>
            <a:pPr marL="228600" lvl="0" indent="-228600" algn="l">
              <a:buFont typeface="Arial" panose="020B0604020202020204" pitchFamily="34" charset="0"/>
              <a:buChar char="•"/>
            </a:pPr>
            <a:r>
              <a:rPr lang="ru-RU" sz="2100" dirty="0" smtClean="0">
                <a:solidFill>
                  <a:prstClr val="white"/>
                </a:solidFill>
              </a:rPr>
              <a:t>ЛИТЕРАТУРА</a:t>
            </a:r>
            <a:r>
              <a:rPr lang="ru-RU" sz="2100" dirty="0">
                <a:solidFill>
                  <a:prstClr val="white"/>
                </a:solidFill>
              </a:rPr>
              <a:t>:</a:t>
            </a:r>
          </a:p>
          <a:p>
            <a:pPr marL="228600" lvl="0" indent="-228600" algn="l">
              <a:buFont typeface="Arial" panose="020B0604020202020204" pitchFamily="34" charset="0"/>
              <a:buChar char="•"/>
            </a:pPr>
            <a:r>
              <a:rPr lang="ru-RU" sz="2100" dirty="0" err="1">
                <a:solidFill>
                  <a:prstClr val="white"/>
                </a:solidFill>
              </a:rPr>
              <a:t>Бовтенко</a:t>
            </a:r>
            <a:r>
              <a:rPr lang="ru-RU" sz="2100" dirty="0">
                <a:solidFill>
                  <a:prstClr val="white"/>
                </a:solidFill>
              </a:rPr>
              <a:t>, М. А. Компьютерная лингводидактика: учебное пособие/ М. А. </a:t>
            </a:r>
            <a:r>
              <a:rPr lang="ru-RU" sz="2100" dirty="0" err="1">
                <a:solidFill>
                  <a:prstClr val="white"/>
                </a:solidFill>
              </a:rPr>
              <a:t>Бовтенко</a:t>
            </a:r>
            <a:r>
              <a:rPr lang="ru-RU" sz="2100" dirty="0">
                <a:solidFill>
                  <a:prstClr val="white"/>
                </a:solidFill>
              </a:rPr>
              <a:t>. – М.: Наука, 2005. – 216 с. –</a:t>
            </a:r>
          </a:p>
          <a:p>
            <a:pPr marL="228600" lvl="0" indent="-228600" algn="l">
              <a:buFont typeface="Arial" panose="020B0604020202020204" pitchFamily="34" charset="0"/>
              <a:buChar char="•"/>
            </a:pPr>
            <a:r>
              <a:rPr lang="ru-RU" sz="2100" dirty="0" err="1">
                <a:solidFill>
                  <a:prstClr val="white"/>
                </a:solidFill>
              </a:rPr>
              <a:t>Жетписбаева</a:t>
            </a:r>
            <a:r>
              <a:rPr lang="ru-RU" sz="2100" dirty="0">
                <a:solidFill>
                  <a:prstClr val="white"/>
                </a:solidFill>
              </a:rPr>
              <a:t> Б.А., </a:t>
            </a:r>
            <a:r>
              <a:rPr lang="ru-RU" sz="2100" dirty="0" err="1">
                <a:solidFill>
                  <a:prstClr val="white"/>
                </a:solidFill>
              </a:rPr>
              <a:t>Джантасова</a:t>
            </a:r>
            <a:r>
              <a:rPr lang="ru-RU" sz="2100" dirty="0">
                <a:solidFill>
                  <a:prstClr val="white"/>
                </a:solidFill>
              </a:rPr>
              <a:t> Д.Д. Практикум по применению программных средств в обучении иностранным языкам» с компакт – диском. –Караганда: Изд-во </a:t>
            </a:r>
            <a:r>
              <a:rPr lang="ru-RU" sz="2100" dirty="0" err="1">
                <a:solidFill>
                  <a:prstClr val="white"/>
                </a:solidFill>
              </a:rPr>
              <a:t>КарГУ</a:t>
            </a:r>
            <a:r>
              <a:rPr lang="ru-RU" sz="2100" dirty="0">
                <a:solidFill>
                  <a:prstClr val="white"/>
                </a:solidFill>
              </a:rPr>
              <a:t>, 2007. – 105 с. </a:t>
            </a:r>
          </a:p>
          <a:p>
            <a:pPr marL="228600" lvl="0" indent="-228600" algn="l">
              <a:buFont typeface="Arial" panose="020B0604020202020204" pitchFamily="34" charset="0"/>
              <a:buChar char="•"/>
            </a:pPr>
            <a:r>
              <a:rPr lang="ru-RU" sz="2100" dirty="0">
                <a:solidFill>
                  <a:prstClr val="white"/>
                </a:solidFill>
              </a:rPr>
              <a:t>Новые педагогические и информационные технологии в системе образования [Текст]: учеб. пособие/ Е. С. </a:t>
            </a:r>
            <a:r>
              <a:rPr lang="ru-RU" sz="2100" dirty="0" err="1">
                <a:solidFill>
                  <a:prstClr val="white"/>
                </a:solidFill>
              </a:rPr>
              <a:t>Полат</a:t>
            </a:r>
            <a:r>
              <a:rPr lang="ru-RU" sz="2100" dirty="0">
                <a:solidFill>
                  <a:prstClr val="white"/>
                </a:solidFill>
              </a:rPr>
              <a:t> [и др.] ; под ред. Е.С. </a:t>
            </a:r>
            <a:r>
              <a:rPr lang="ru-RU" sz="2100" dirty="0" err="1">
                <a:solidFill>
                  <a:prstClr val="white"/>
                </a:solidFill>
              </a:rPr>
              <a:t>Полат</a:t>
            </a:r>
            <a:r>
              <a:rPr lang="ru-RU" sz="2100" dirty="0">
                <a:solidFill>
                  <a:prstClr val="white"/>
                </a:solidFill>
              </a:rPr>
              <a:t>. - М.: Академия, 2008. - 270 с.</a:t>
            </a:r>
            <a:endParaRPr lang="en-US" sz="2100" dirty="0">
              <a:solidFill>
                <a:prstClr val="white"/>
              </a:solidFill>
            </a:endParaRPr>
          </a:p>
          <a:p>
            <a:endParaRPr lang="en-US" dirty="0"/>
          </a:p>
        </p:txBody>
      </p:sp>
    </p:spTree>
    <p:extLst>
      <p:ext uri="{BB962C8B-B14F-4D97-AF65-F5344CB8AC3E}">
        <p14:creationId xmlns:p14="http://schemas.microsoft.com/office/powerpoint/2010/main" val="42047076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41833" y="753228"/>
            <a:ext cx="10075490" cy="1080938"/>
          </a:xfrm>
        </p:spPr>
        <p:txBody>
          <a:bodyPr/>
          <a:lstStyle/>
          <a:p>
            <a:r>
              <a:rPr lang="ru-RU" b="1" dirty="0"/>
              <a:t>Обучающая функция контроля</a:t>
            </a:r>
          </a:p>
        </p:txBody>
      </p:sp>
      <p:sp>
        <p:nvSpPr>
          <p:cNvPr id="5" name="Объект 4"/>
          <p:cNvSpPr>
            <a:spLocks noGrp="1"/>
          </p:cNvSpPr>
          <p:nvPr>
            <p:ph idx="1"/>
          </p:nvPr>
        </p:nvSpPr>
        <p:spPr>
          <a:xfrm>
            <a:off x="341833" y="1991170"/>
            <a:ext cx="10075490" cy="4332718"/>
          </a:xfrm>
        </p:spPr>
        <p:txBody>
          <a:bodyPr>
            <a:normAutofit/>
          </a:bodyPr>
          <a:lstStyle/>
          <a:p>
            <a:pPr marL="0" indent="179388">
              <a:buNone/>
            </a:pPr>
            <a:r>
              <a:rPr lang="ru-RU" b="1" i="1" dirty="0">
                <a:ln w="3175">
                  <a:solidFill>
                    <a:schemeClr val="bg1">
                      <a:lumMod val="50000"/>
                      <a:lumOff val="50000"/>
                    </a:schemeClr>
                  </a:solidFill>
                </a:ln>
                <a:effectLst>
                  <a:outerShdw blurRad="38100" dist="38100" dir="2700000" algn="tl">
                    <a:srgbClr val="000000">
                      <a:alpha val="43137"/>
                    </a:srgbClr>
                  </a:outerShdw>
                </a:effectLst>
              </a:rPr>
              <a:t>Обучающая функция контроля</a:t>
            </a:r>
            <a:r>
              <a:rPr lang="ru-RU" dirty="0">
                <a:ln w="3175">
                  <a:solidFill>
                    <a:schemeClr val="bg1">
                      <a:lumMod val="50000"/>
                      <a:lumOff val="50000"/>
                    </a:schemeClr>
                  </a:solidFill>
                </a:ln>
                <a:effectLst>
                  <a:outerShdw blurRad="38100" dist="38100" dir="2700000" algn="tl">
                    <a:srgbClr val="000000">
                      <a:alpha val="43137"/>
                    </a:srgbClr>
                  </a:outerShdw>
                </a:effectLst>
              </a:rPr>
              <a:t> обеспечивает систематизацию ранее усвоенного материала.</a:t>
            </a:r>
          </a:p>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Существует мнение, что, проверяя, мы учим, а исправляя ошибки, мы подсказываем правильные способы действия.</a:t>
            </a:r>
          </a:p>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Но если мы хотим провести действительно научный анализ и не называть обучением все то, что включает учебный процесс (в этом случае обучающая функция поглотит все остальные), то обучающая функция должна быть ограничена передачей знаний и действиями учителя по формированию навыков и умений. Организация же учебных действий учащихся, побуждение его к таким действиям будут уже относиться к организующим или стимулирующим функциям учителя.</a:t>
            </a:r>
          </a:p>
          <a:p>
            <a:pPr marL="0" indent="179388">
              <a:buNone/>
            </a:pPr>
            <a:endParaRPr lang="ru-RU" dirty="0">
              <a:ln w="3175">
                <a:solidFill>
                  <a:schemeClr val="bg1">
                    <a:lumMod val="50000"/>
                    <a:lumOff val="50000"/>
                  </a:schemeClr>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351612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ПЛАН</a:t>
            </a:r>
            <a:endParaRPr lang="en-US" dirty="0"/>
          </a:p>
        </p:txBody>
      </p:sp>
      <p:sp>
        <p:nvSpPr>
          <p:cNvPr id="3" name="Объект 2"/>
          <p:cNvSpPr>
            <a:spLocks noGrp="1"/>
          </p:cNvSpPr>
          <p:nvPr>
            <p:ph idx="1"/>
          </p:nvPr>
        </p:nvSpPr>
        <p:spPr/>
        <p:txBody>
          <a:bodyPr>
            <a:normAutofit/>
          </a:bodyPr>
          <a:lstStyle/>
          <a:p>
            <a:r>
              <a:rPr lang="ru-RU" sz="3200" dirty="0"/>
              <a:t>1. Место компьютерной лингводидактики в методике обучения </a:t>
            </a:r>
            <a:r>
              <a:rPr lang="ru-RU" sz="3200" dirty="0" smtClean="0"/>
              <a:t>языку</a:t>
            </a:r>
          </a:p>
          <a:p>
            <a:r>
              <a:rPr lang="ru-RU" sz="3200" dirty="0" smtClean="0"/>
              <a:t>2</a:t>
            </a:r>
            <a:r>
              <a:rPr lang="ru-RU" sz="3200" dirty="0"/>
              <a:t>. Основные понятия и термины компьютерной </a:t>
            </a:r>
            <a:r>
              <a:rPr lang="ru-RU" sz="3200" dirty="0" smtClean="0"/>
              <a:t>лингводидактики</a:t>
            </a:r>
          </a:p>
          <a:p>
            <a:r>
              <a:rPr lang="ru-RU" sz="3200" dirty="0" smtClean="0"/>
              <a:t>3</a:t>
            </a:r>
            <a:r>
              <a:rPr lang="ru-RU" sz="3200" dirty="0"/>
              <a:t>. История развития компьютерной </a:t>
            </a:r>
            <a:r>
              <a:rPr lang="ru-RU" sz="3200" dirty="0" smtClean="0"/>
              <a:t>лингводидактики</a:t>
            </a:r>
            <a:endParaRPr lang="en-US" sz="3200" dirty="0"/>
          </a:p>
        </p:txBody>
      </p:sp>
    </p:spTree>
    <p:extLst>
      <p:ext uri="{BB962C8B-B14F-4D97-AF65-F5344CB8AC3E}">
        <p14:creationId xmlns:p14="http://schemas.microsoft.com/office/powerpoint/2010/main" val="39421492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55582" y="753228"/>
            <a:ext cx="10053196" cy="1080938"/>
          </a:xfrm>
        </p:spPr>
        <p:txBody>
          <a:bodyPr/>
          <a:lstStyle/>
          <a:p>
            <a:r>
              <a:rPr lang="ru-RU" b="1" dirty="0">
                <a:effectLst>
                  <a:outerShdw blurRad="38100" dist="38100" dir="2700000" algn="tl">
                    <a:srgbClr val="000000">
                      <a:alpha val="43137"/>
                    </a:srgbClr>
                  </a:outerShdw>
                </a:effectLst>
              </a:rPr>
              <a:t>Воспитывающая функция контроля</a:t>
            </a:r>
            <a:endParaRPr lang="ru-RU" dirty="0"/>
          </a:p>
        </p:txBody>
      </p:sp>
      <p:sp>
        <p:nvSpPr>
          <p:cNvPr id="5" name="Объект 4"/>
          <p:cNvSpPr>
            <a:spLocks noGrp="1"/>
          </p:cNvSpPr>
          <p:nvPr>
            <p:ph idx="1"/>
          </p:nvPr>
        </p:nvSpPr>
        <p:spPr>
          <a:xfrm>
            <a:off x="341833" y="1974079"/>
            <a:ext cx="9952350" cy="3962110"/>
          </a:xfrm>
        </p:spPr>
        <p:txBody>
          <a:bodyPr>
            <a:normAutofit/>
          </a:bodyPr>
          <a:lstStyle/>
          <a:p>
            <a:pPr marL="0" indent="179388">
              <a:buNone/>
            </a:pPr>
            <a:r>
              <a:rPr lang="ru-RU" sz="2800" dirty="0" smtClean="0">
                <a:ln w="3175">
                  <a:solidFill>
                    <a:schemeClr val="bg1">
                      <a:lumMod val="50000"/>
                      <a:lumOff val="50000"/>
                    </a:schemeClr>
                  </a:solidFill>
                </a:ln>
                <a:effectLst>
                  <a:outerShdw blurRad="38100" dist="38100" dir="2700000" algn="tl">
                    <a:srgbClr val="000000">
                      <a:alpha val="43137"/>
                    </a:srgbClr>
                  </a:outerShdw>
                </a:effectLst>
              </a:rPr>
              <a:t>приучает </a:t>
            </a:r>
            <a:r>
              <a:rPr lang="ru-RU" sz="2800" dirty="0">
                <a:ln w="3175">
                  <a:solidFill>
                    <a:schemeClr val="bg1">
                      <a:lumMod val="50000"/>
                      <a:lumOff val="50000"/>
                    </a:schemeClr>
                  </a:solidFill>
                </a:ln>
                <a:effectLst>
                  <a:outerShdw blurRad="38100" dist="38100" dir="2700000" algn="tl">
                    <a:srgbClr val="000000">
                      <a:alpha val="43137"/>
                    </a:srgbClr>
                  </a:outerShdw>
                </a:effectLst>
              </a:rPr>
              <a:t>школьников к систематической работе и самоанализу, в целом является сопутствующей, но может быть и доминирующей, когда, например, учитель стремится приучить отдельных учащихся к систематической работе, старается воздействовать на их психологические особенности (развивать волю, память и пр.), стимулируя их оценкой, при проявлении излишней самоуверенности осуществляется более строгий подход к оценке.</a:t>
            </a:r>
          </a:p>
          <a:p>
            <a:pPr marL="0" indent="179388">
              <a:buNone/>
            </a:pPr>
            <a:endParaRPr lang="ru-RU" sz="2800" dirty="0">
              <a:ln w="3175">
                <a:solidFill>
                  <a:schemeClr val="bg1">
                    <a:lumMod val="50000"/>
                    <a:lumOff val="50000"/>
                  </a:schemeClr>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1460391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3287" y="753228"/>
            <a:ext cx="10084036" cy="1080938"/>
          </a:xfrm>
        </p:spPr>
        <p:txBody>
          <a:bodyPr/>
          <a:lstStyle/>
          <a:p>
            <a:r>
              <a:rPr lang="ru-RU" b="1" dirty="0">
                <a:effectLst>
                  <a:outerShdw blurRad="38100" dist="38100" dir="2700000" algn="tl">
                    <a:srgbClr val="000000">
                      <a:alpha val="43137"/>
                    </a:srgbClr>
                  </a:outerShdw>
                </a:effectLst>
              </a:rPr>
              <a:t>Корректирующая или </a:t>
            </a:r>
            <a:r>
              <a:rPr lang="ru-RU" b="1" dirty="0" err="1" smtClean="0">
                <a:effectLst>
                  <a:outerShdw blurRad="38100" dist="38100" dir="2700000" algn="tl">
                    <a:srgbClr val="000000">
                      <a:alpha val="43137"/>
                    </a:srgbClr>
                  </a:outerShdw>
                </a:effectLst>
              </a:rPr>
              <a:t>контрольно</a:t>
            </a:r>
            <a:r>
              <a:rPr lang="ru-RU" b="1" dirty="0" smtClean="0">
                <a:effectLst>
                  <a:outerShdw blurRad="38100" dist="38100" dir="2700000" algn="tl">
                    <a:srgbClr val="000000">
                      <a:alpha val="43137"/>
                    </a:srgbClr>
                  </a:outerShdw>
                </a:effectLst>
              </a:rPr>
              <a:t>–корректирующая </a:t>
            </a:r>
            <a:r>
              <a:rPr lang="ru-RU" b="1" dirty="0">
                <a:effectLst>
                  <a:outerShdw blurRad="38100" dist="38100" dir="2700000" algn="tl">
                    <a:srgbClr val="000000">
                      <a:alpha val="43137"/>
                    </a:srgbClr>
                  </a:outerShdw>
                </a:effectLst>
              </a:rPr>
              <a:t>функция.</a:t>
            </a:r>
          </a:p>
        </p:txBody>
      </p:sp>
      <p:sp>
        <p:nvSpPr>
          <p:cNvPr id="3" name="Объект 2"/>
          <p:cNvSpPr>
            <a:spLocks noGrp="1"/>
          </p:cNvSpPr>
          <p:nvPr>
            <p:ph idx="1"/>
          </p:nvPr>
        </p:nvSpPr>
        <p:spPr>
          <a:xfrm>
            <a:off x="333286" y="1965532"/>
            <a:ext cx="10084037" cy="4777100"/>
          </a:xfrm>
        </p:spPr>
        <p:txBody>
          <a:bodyPr>
            <a:normAutofit/>
          </a:bodyPr>
          <a:lstStyle/>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Прослушав учащегося, учитель может исправить его ошибки, т. е. объяснить или показать правильные речевые действия. Но корректировка происходит после контроля, на основании той информации, которая получена в процессе контроля, и является функцией показа или объяснения (одного из способов обучения), а не контроля. На основе информации, полученной во время контроля, можно предупредить становление ошибочных навыков, сделать обобщающие выводы о методе обучения, определить уровень подготовки учащихся, оценить их работу, изменить приёмы обучения, скорректировать задания отстающим ученикам и ещё многое другое, но это не значит, </a:t>
            </a:r>
            <a:r>
              <a:rPr lang="ru-RU" dirty="0" smtClean="0">
                <a:ln w="3175">
                  <a:solidFill>
                    <a:schemeClr val="bg1">
                      <a:lumMod val="50000"/>
                      <a:lumOff val="50000"/>
                    </a:schemeClr>
                  </a:solidFill>
                </a:ln>
                <a:effectLst>
                  <a:outerShdw blurRad="38100" dist="38100" dir="2700000" algn="tl">
                    <a:srgbClr val="000000">
                      <a:alpha val="43137"/>
                    </a:srgbClr>
                  </a:outerShdw>
                </a:effectLst>
              </a:rPr>
              <a:t>что корректировка, обобщение, диагностика, оценка, управление – всё это функции контроля. </a:t>
            </a:r>
          </a:p>
          <a:p>
            <a:pPr marL="0" indent="179388">
              <a:buNone/>
            </a:pPr>
            <a:endParaRPr lang="ru-RU" dirty="0">
              <a:ln w="3175">
                <a:solidFill>
                  <a:schemeClr val="bg1">
                    <a:lumMod val="50000"/>
                    <a:lumOff val="50000"/>
                  </a:schemeClr>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413806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341832" y="550729"/>
            <a:ext cx="10118220" cy="5764613"/>
          </a:xfrm>
        </p:spPr>
        <p:txBody>
          <a:bodyPr>
            <a:noAutofit/>
          </a:bodyPr>
          <a:lstStyle/>
          <a:p>
            <a:pPr marL="0" indent="179388">
              <a:buNone/>
            </a:pPr>
            <a:r>
              <a:rPr lang="ru-RU" sz="3200" dirty="0">
                <a:ln w="3175">
                  <a:solidFill>
                    <a:schemeClr val="bg1">
                      <a:lumMod val="50000"/>
                      <a:lumOff val="50000"/>
                    </a:schemeClr>
                  </a:solidFill>
                </a:ln>
                <a:effectLst>
                  <a:outerShdw blurRad="38100" dist="38100" dir="2700000" algn="tl">
                    <a:srgbClr val="000000">
                      <a:alpha val="43137"/>
                    </a:srgbClr>
                  </a:outerShdw>
                </a:effectLst>
              </a:rPr>
              <a:t>Во всех перечисленных случаях контроль уже выполнил свою роль: он поставил информацию о состоянии обучаемого на данном отрезке времени. Если представить себе обучаемого управляемой системой, которую управляющая система (учитель) пытается перевести из одного состояния в другое, то можно сказать, что поступающая во время контроля информация представляет собой обратную связь. Поэтому функцию контроля, заключающуюся в получении информации об уровне подготовки учащихся, можно назвать функцией </a:t>
            </a:r>
            <a:r>
              <a:rPr lang="ru-RU" sz="3200" b="1" i="1" dirty="0">
                <a:ln w="3175">
                  <a:solidFill>
                    <a:schemeClr val="bg1">
                      <a:lumMod val="50000"/>
                      <a:lumOff val="50000"/>
                    </a:schemeClr>
                  </a:solidFill>
                </a:ln>
                <a:effectLst>
                  <a:outerShdw blurRad="38100" dist="38100" dir="2700000" algn="tl">
                    <a:srgbClr val="000000">
                      <a:alpha val="43137"/>
                    </a:srgbClr>
                  </a:outerShdw>
                </a:effectLst>
              </a:rPr>
              <a:t>обратной связи или управленческой функцией</a:t>
            </a:r>
            <a:r>
              <a:rPr lang="ru-RU" sz="3200" dirty="0">
                <a:ln w="3175">
                  <a:solidFill>
                    <a:schemeClr val="bg1">
                      <a:lumMod val="50000"/>
                      <a:lumOff val="50000"/>
                    </a:schemeClr>
                  </a:solidFill>
                </a:ln>
                <a:effectLst>
                  <a:outerShdw blurRad="38100" dist="38100" dir="2700000" algn="tl">
                    <a:srgbClr val="000000">
                      <a:alpha val="43137"/>
                    </a:srgbClr>
                  </a:outerShdw>
                </a:effectLst>
              </a:rPr>
              <a:t>.</a:t>
            </a:r>
            <a:endParaRPr lang="ru-RU" sz="3200" dirty="0">
              <a:ln w="3175">
                <a:solidFill>
                  <a:schemeClr val="bg1">
                    <a:lumMod val="50000"/>
                    <a:lumOff val="50000"/>
                  </a:schemeClr>
                </a:solidFill>
              </a:ln>
            </a:endParaRPr>
          </a:p>
        </p:txBody>
      </p:sp>
    </p:spTree>
    <p:extLst>
      <p:ext uri="{BB962C8B-B14F-4D97-AF65-F5344CB8AC3E}">
        <p14:creationId xmlns:p14="http://schemas.microsoft.com/office/powerpoint/2010/main" val="6523827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333285" y="525091"/>
            <a:ext cx="10101129" cy="5790251"/>
          </a:xfrm>
        </p:spPr>
        <p:txBody>
          <a:bodyPr>
            <a:normAutofit lnSpcReduction="10000"/>
          </a:bodyPr>
          <a:lstStyle/>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Функция обратной связи чрезвычайно важна: она позволяет учителю управлять учебным процессом, действовать осмысленно и систематически обеспечивать учащихся подкреплением.</a:t>
            </a:r>
          </a:p>
          <a:p>
            <a:pPr marL="0" indent="179388">
              <a:buNone/>
            </a:pPr>
            <a:r>
              <a:rPr lang="ru-RU" dirty="0">
                <a:ln w="3175">
                  <a:solidFill>
                    <a:schemeClr val="bg1">
                      <a:lumMod val="50000"/>
                      <a:lumOff val="50000"/>
                    </a:schemeClr>
                  </a:solidFill>
                </a:ln>
                <a:effectLst>
                  <a:outerShdw blurRad="38100" dist="38100" dir="2700000" algn="tl">
                    <a:srgbClr val="000000">
                      <a:alpha val="43137"/>
                    </a:srgbClr>
                  </a:outerShdw>
                </a:effectLst>
              </a:rPr>
              <a:t>Нельзя забывать и другую важную роль, которую играет контроль. Известно, что учащиеся специально готовятся к контрольной, к зачёту, к экзамену. В присутствии преподавателя все учащиеся выполняют заданные упражнения. Письменным работам уделяется больше внимания, если их будут проверять. Одним словом, наличие или ожидание контроля стимулируют учебные действия учащихся, являются дополнительным мотивом их учебной деятельности. Сказанное позволяет говорить ещё об одной функции контроля</a:t>
            </a:r>
            <a:r>
              <a:rPr lang="ru-RU" b="1" dirty="0">
                <a:ln w="3175">
                  <a:solidFill>
                    <a:schemeClr val="bg1">
                      <a:lumMod val="50000"/>
                      <a:lumOff val="50000"/>
                    </a:schemeClr>
                  </a:solidFill>
                </a:ln>
                <a:effectLst>
                  <a:outerShdw blurRad="38100" dist="38100" dir="2700000" algn="tl">
                    <a:srgbClr val="000000">
                      <a:alpha val="43137"/>
                    </a:srgbClr>
                  </a:outerShdw>
                </a:effectLst>
              </a:rPr>
              <a:t> - </a:t>
            </a:r>
            <a:r>
              <a:rPr lang="ru-RU" b="1" i="1" dirty="0">
                <a:ln w="3175">
                  <a:solidFill>
                    <a:schemeClr val="bg1">
                      <a:lumMod val="50000"/>
                      <a:lumOff val="50000"/>
                    </a:schemeClr>
                  </a:solidFill>
                </a:ln>
                <a:effectLst>
                  <a:outerShdw blurRad="38100" dist="38100" dir="2700000" algn="tl">
                    <a:srgbClr val="000000">
                      <a:alpha val="43137"/>
                    </a:srgbClr>
                  </a:outerShdw>
                </a:effectLst>
              </a:rPr>
              <a:t>стимулирующей или оценочной</a:t>
            </a:r>
            <a:r>
              <a:rPr lang="ru-RU" dirty="0">
                <a:ln w="3175">
                  <a:solidFill>
                    <a:schemeClr val="bg1">
                      <a:lumMod val="50000"/>
                      <a:lumOff val="50000"/>
                    </a:schemeClr>
                  </a:solidFill>
                </a:ln>
                <a:effectLst>
                  <a:outerShdw blurRad="38100" dist="38100" dir="2700000" algn="tl">
                    <a:srgbClr val="000000">
                      <a:alpha val="43137"/>
                    </a:srgbClr>
                  </a:outerShdw>
                </a:effectLst>
              </a:rPr>
              <a:t>. Стимулирующую функцию в основном связывают с оценкой. Однако сама оценка, как уже отмечалось, выходит за границы контроля и представляет собой подкрепление, если её используют в обучающих, а не просто в карательных целях. Что касается контроля, то его стимулирующая функция не выходит за рамки рецептивных учебных действий учителя.</a:t>
            </a:r>
          </a:p>
          <a:p>
            <a:pPr marL="0" indent="179388">
              <a:buNone/>
            </a:pPr>
            <a:endParaRPr lang="ru-RU" dirty="0">
              <a:ln w="3175">
                <a:solidFill>
                  <a:schemeClr val="bg1">
                    <a:lumMod val="50000"/>
                    <a:lumOff val="50000"/>
                  </a:schemeClr>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562674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0321" y="753228"/>
            <a:ext cx="9613861" cy="161172"/>
          </a:xfrm>
        </p:spPr>
        <p:txBody>
          <a:bodyPr>
            <a:normAutofit fontScale="90000"/>
          </a:bodyPr>
          <a:lstStyle/>
          <a:p>
            <a:endParaRPr lang="en-US" dirty="0"/>
          </a:p>
        </p:txBody>
      </p:sp>
      <p:sp>
        <p:nvSpPr>
          <p:cNvPr id="3" name="Объект 2"/>
          <p:cNvSpPr>
            <a:spLocks noGrp="1"/>
          </p:cNvSpPr>
          <p:nvPr>
            <p:ph idx="1"/>
          </p:nvPr>
        </p:nvSpPr>
        <p:spPr>
          <a:xfrm>
            <a:off x="680321" y="1039660"/>
            <a:ext cx="9613861" cy="4896529"/>
          </a:xfrm>
        </p:spPr>
        <p:txBody>
          <a:bodyPr>
            <a:normAutofit lnSpcReduction="10000"/>
          </a:bodyPr>
          <a:lstStyle/>
          <a:p>
            <a:pPr lvl="0"/>
            <a:r>
              <a:rPr lang="ru-RU" sz="2000" dirty="0" smtClean="0">
                <a:solidFill>
                  <a:prstClr val="white"/>
                </a:solidFill>
              </a:rPr>
              <a:t>ПЛАН</a:t>
            </a:r>
          </a:p>
          <a:p>
            <a:pPr lvl="0"/>
            <a:r>
              <a:rPr lang="ru-RU" sz="2000" dirty="0" smtClean="0">
                <a:solidFill>
                  <a:prstClr val="white"/>
                </a:solidFill>
              </a:rPr>
              <a:t>1</a:t>
            </a:r>
            <a:r>
              <a:rPr lang="ru-RU" sz="2000" dirty="0">
                <a:solidFill>
                  <a:prstClr val="white"/>
                </a:solidFill>
              </a:rPr>
              <a:t>. Место компьютерной лингводидактики в методике обучения языку</a:t>
            </a:r>
          </a:p>
          <a:p>
            <a:pPr lvl="0"/>
            <a:r>
              <a:rPr lang="ru-RU" sz="2000" dirty="0">
                <a:solidFill>
                  <a:prstClr val="white"/>
                </a:solidFill>
              </a:rPr>
              <a:t>2. Основные понятия и термины компьютерной лингводидактики</a:t>
            </a:r>
          </a:p>
          <a:p>
            <a:pPr lvl="0"/>
            <a:r>
              <a:rPr lang="ru-RU" sz="2000" dirty="0">
                <a:solidFill>
                  <a:prstClr val="white"/>
                </a:solidFill>
              </a:rPr>
              <a:t>3. История развития компьютерной </a:t>
            </a:r>
            <a:r>
              <a:rPr lang="ru-RU" sz="2000" dirty="0" smtClean="0">
                <a:solidFill>
                  <a:prstClr val="white"/>
                </a:solidFill>
              </a:rPr>
              <a:t>лингводидактики</a:t>
            </a:r>
          </a:p>
          <a:p>
            <a:pPr lvl="0"/>
            <a:endParaRPr lang="ru-RU" sz="2000" dirty="0">
              <a:solidFill>
                <a:prstClr val="white"/>
              </a:solidFill>
            </a:endParaRPr>
          </a:p>
          <a:p>
            <a:pPr lvl="0"/>
            <a:r>
              <a:rPr lang="ru-RU" sz="2000" dirty="0" smtClean="0">
                <a:solidFill>
                  <a:prstClr val="white"/>
                </a:solidFill>
              </a:rPr>
              <a:t>ЛИТЕРАТУРА:</a:t>
            </a:r>
          </a:p>
          <a:p>
            <a:pPr lvl="0"/>
            <a:r>
              <a:rPr lang="ru-RU" sz="2000" dirty="0" err="1" smtClean="0"/>
              <a:t>Бовтенко</a:t>
            </a:r>
            <a:r>
              <a:rPr lang="ru-RU" sz="2000" dirty="0"/>
              <a:t>, М. А. Компьютерная лингводидактика: учебное пособие/ М. А. </a:t>
            </a:r>
            <a:r>
              <a:rPr lang="ru-RU" sz="2000" dirty="0" err="1"/>
              <a:t>Бовтенко</a:t>
            </a:r>
            <a:r>
              <a:rPr lang="ru-RU" sz="2000" dirty="0"/>
              <a:t>. – М.: Наука, 2005. – 216 с. </a:t>
            </a:r>
            <a:r>
              <a:rPr lang="ru-RU" sz="2000" dirty="0" smtClean="0"/>
              <a:t>–</a:t>
            </a:r>
          </a:p>
          <a:p>
            <a:pPr lvl="0"/>
            <a:r>
              <a:rPr lang="ru-RU" sz="2000" dirty="0" err="1" smtClean="0"/>
              <a:t>Жетписбаева</a:t>
            </a:r>
            <a:r>
              <a:rPr lang="ru-RU" sz="2000" dirty="0" smtClean="0"/>
              <a:t> </a:t>
            </a:r>
            <a:r>
              <a:rPr lang="ru-RU" sz="2000" dirty="0"/>
              <a:t>Б.А., </a:t>
            </a:r>
            <a:r>
              <a:rPr lang="ru-RU" sz="2000" dirty="0" err="1"/>
              <a:t>Джантасова</a:t>
            </a:r>
            <a:r>
              <a:rPr lang="ru-RU" sz="2000" dirty="0"/>
              <a:t> Д.Д. Практикум по применению программных средств в обучении иностранным языкам» с компакт – диском. –Караганда: Изд-во </a:t>
            </a:r>
            <a:r>
              <a:rPr lang="ru-RU" sz="2000" dirty="0" err="1"/>
              <a:t>КарГУ</a:t>
            </a:r>
            <a:r>
              <a:rPr lang="ru-RU" sz="2000" dirty="0"/>
              <a:t>, 2007. – 105 с. </a:t>
            </a:r>
            <a:endParaRPr lang="ru-RU" sz="2000" dirty="0" smtClean="0"/>
          </a:p>
          <a:p>
            <a:pPr lvl="0"/>
            <a:r>
              <a:rPr lang="ru-RU" sz="2000" dirty="0" smtClean="0"/>
              <a:t>Новые </a:t>
            </a:r>
            <a:r>
              <a:rPr lang="ru-RU" sz="2000" dirty="0"/>
              <a:t>педагогические и информационные технологии в системе образования [Текст]: учеб. пособие/ Е. С. </a:t>
            </a:r>
            <a:r>
              <a:rPr lang="ru-RU" sz="2000" dirty="0" err="1"/>
              <a:t>Полат</a:t>
            </a:r>
            <a:r>
              <a:rPr lang="ru-RU" sz="2000" dirty="0"/>
              <a:t> [и др.] ; под ред. Е.С. </a:t>
            </a:r>
            <a:r>
              <a:rPr lang="ru-RU" sz="2000" dirty="0" err="1"/>
              <a:t>Полат</a:t>
            </a:r>
            <a:r>
              <a:rPr lang="ru-RU" sz="2000" dirty="0"/>
              <a:t>. - М.: Академия, 2008. - 270 с.</a:t>
            </a:r>
            <a:endParaRPr lang="en-US" sz="2000" dirty="0">
              <a:solidFill>
                <a:prstClr val="white"/>
              </a:solidFill>
            </a:endParaRPr>
          </a:p>
          <a:p>
            <a:endParaRPr lang="en-US" dirty="0"/>
          </a:p>
        </p:txBody>
      </p:sp>
    </p:spTree>
    <p:extLst>
      <p:ext uri="{BB962C8B-B14F-4D97-AF65-F5344CB8AC3E}">
        <p14:creationId xmlns:p14="http://schemas.microsoft.com/office/powerpoint/2010/main" val="27987162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3287" y="606751"/>
            <a:ext cx="10084036" cy="1375873"/>
          </a:xfrm>
        </p:spPr>
        <p:txBody>
          <a:bodyPr/>
          <a:lstStyle/>
          <a:p>
            <a:r>
              <a:rPr lang="ru-RU" b="1" dirty="0">
                <a:effectLst>
                  <a:outerShdw blurRad="38100" dist="38100" dir="2700000" algn="tl">
                    <a:srgbClr val="000000">
                      <a:alpha val="43137"/>
                    </a:srgbClr>
                  </a:outerShdw>
                </a:effectLst>
              </a:rPr>
              <a:t>Периодизация развития компьютерной лингводидактики. </a:t>
            </a:r>
          </a:p>
        </p:txBody>
      </p:sp>
      <p:graphicFrame>
        <p:nvGraphicFramePr>
          <p:cNvPr id="4" name="Объект 3"/>
          <p:cNvGraphicFramePr>
            <a:graphicFrameLocks noGrp="1"/>
          </p:cNvGraphicFramePr>
          <p:nvPr>
            <p:ph idx="1"/>
            <p:extLst>
              <p:ext uri="{D42A27DB-BD31-4B8C-83A1-F6EECF244321}">
                <p14:modId xmlns:p14="http://schemas.microsoft.com/office/powerpoint/2010/main" val="1300212519"/>
              </p:ext>
            </p:extLst>
          </p:nvPr>
        </p:nvGraphicFramePr>
        <p:xfrm>
          <a:off x="333287" y="1982625"/>
          <a:ext cx="5762713" cy="45036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хема 4"/>
          <p:cNvGraphicFramePr/>
          <p:nvPr>
            <p:extLst>
              <p:ext uri="{D42A27DB-BD31-4B8C-83A1-F6EECF244321}">
                <p14:modId xmlns:p14="http://schemas.microsoft.com/office/powerpoint/2010/main" val="1804393779"/>
              </p:ext>
            </p:extLst>
          </p:nvPr>
        </p:nvGraphicFramePr>
        <p:xfrm>
          <a:off x="6096000" y="1982624"/>
          <a:ext cx="5782654" cy="450363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0773066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4739" y="623843"/>
            <a:ext cx="10092584" cy="1341690"/>
          </a:xfrm>
        </p:spPr>
        <p:txBody>
          <a:bodyPr>
            <a:normAutofit/>
          </a:bodyPr>
          <a:lstStyle/>
          <a:p>
            <a:r>
              <a:rPr lang="ru-RU" b="1" dirty="0">
                <a:effectLst>
                  <a:outerShdw blurRad="38100" dist="38100" dir="2700000" algn="tl">
                    <a:srgbClr val="000000">
                      <a:alpha val="43137"/>
                    </a:srgbClr>
                  </a:outerShdw>
                </a:effectLst>
              </a:rPr>
              <a:t>Хронология этапов развития КЛ М. </a:t>
            </a:r>
            <a:r>
              <a:rPr lang="ru-RU" b="1" dirty="0" err="1">
                <a:effectLst>
                  <a:outerShdw blurRad="38100" dist="38100" dir="2700000" algn="tl">
                    <a:srgbClr val="000000">
                      <a:alpha val="43137"/>
                    </a:srgbClr>
                  </a:outerShdw>
                </a:effectLst>
              </a:rPr>
              <a:t>Варшауера</a:t>
            </a:r>
            <a:r>
              <a:rPr lang="ru-RU" b="1" dirty="0" smtClean="0">
                <a:effectLst>
                  <a:outerShdw blurRad="38100" dist="38100" dir="2700000" algn="tl">
                    <a:srgbClr val="000000">
                      <a:alpha val="43137"/>
                    </a:srgbClr>
                  </a:outerShdw>
                </a:effectLst>
              </a:rPr>
              <a:t>.</a:t>
            </a:r>
            <a:endParaRPr lang="ru-RU" b="1" dirty="0">
              <a:effectLst>
                <a:outerShdw blurRad="38100" dist="38100" dir="2700000" algn="tl">
                  <a:srgbClr val="000000">
                    <a:alpha val="43137"/>
                  </a:srgbClr>
                </a:outerShdw>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917321228"/>
              </p:ext>
            </p:extLst>
          </p:nvPr>
        </p:nvGraphicFramePr>
        <p:xfrm>
          <a:off x="324739" y="1965532"/>
          <a:ext cx="10092584" cy="43327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643553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3286" y="615297"/>
            <a:ext cx="10092583" cy="1350236"/>
          </a:xfrm>
        </p:spPr>
        <p:txBody>
          <a:bodyPr/>
          <a:lstStyle/>
          <a:p>
            <a:r>
              <a:rPr lang="ru-RU" b="1" dirty="0"/>
              <a:t>Период профессиональных программ (</a:t>
            </a:r>
            <a:r>
              <a:rPr lang="ru-RU" b="1" dirty="0" smtClean="0"/>
              <a:t>1998-2000 </a:t>
            </a:r>
            <a:r>
              <a:rPr lang="ru-RU" b="1" dirty="0"/>
              <a:t>гг.).</a:t>
            </a:r>
          </a:p>
        </p:txBody>
      </p:sp>
      <p:sp>
        <p:nvSpPr>
          <p:cNvPr id="3" name="Объект 2"/>
          <p:cNvSpPr>
            <a:spLocks noGrp="1"/>
          </p:cNvSpPr>
          <p:nvPr>
            <p:ph idx="1"/>
          </p:nvPr>
        </p:nvSpPr>
        <p:spPr>
          <a:xfrm>
            <a:off x="333286" y="1965532"/>
            <a:ext cx="10092583" cy="4341263"/>
          </a:xfrm>
        </p:spPr>
        <p:txBody>
          <a:bodyPr>
            <a:normAutofit fontScale="92500" lnSpcReduction="10000"/>
          </a:bodyPr>
          <a:lstStyle/>
          <a:p>
            <a:pPr marL="0" indent="179388" algn="just">
              <a:buNone/>
            </a:pPr>
            <a:r>
              <a:rPr lang="ru-RU" dirty="0">
                <a:ln w="3175">
                  <a:solidFill>
                    <a:schemeClr val="bg1">
                      <a:lumMod val="50000"/>
                      <a:lumOff val="50000"/>
                    </a:schemeClr>
                  </a:solidFill>
                </a:ln>
                <a:effectLst>
                  <a:outerShdw blurRad="38100" dist="38100" dir="2700000" algn="tl">
                    <a:srgbClr val="000000">
                      <a:alpha val="43137"/>
                    </a:srgbClr>
                  </a:outerShdw>
                </a:effectLst>
              </a:rPr>
              <a:t>Второй этап развития программного обеспечения – «Период профессиональных программ». Ведущие компании мира, являющиеся разработчиками программных средств (например, IBM, </a:t>
            </a:r>
            <a:r>
              <a:rPr lang="ru-RU" dirty="0" err="1">
                <a:ln w="3175">
                  <a:solidFill>
                    <a:schemeClr val="bg1">
                      <a:lumMod val="50000"/>
                      <a:lumOff val="50000"/>
                    </a:schemeClr>
                  </a:solidFill>
                </a:ln>
                <a:effectLst>
                  <a:outerShdw blurRad="38100" dist="38100" dir="2700000" algn="tl">
                    <a:srgbClr val="000000">
                      <a:alpha val="43137"/>
                    </a:srgbClr>
                  </a:outerShdw>
                </a:effectLst>
              </a:rPr>
              <a:t>Oracle</a:t>
            </a:r>
            <a:r>
              <a:rPr lang="ru-RU" dirty="0">
                <a:ln w="3175">
                  <a:solidFill>
                    <a:schemeClr val="bg1">
                      <a:lumMod val="50000"/>
                      <a:lumOff val="50000"/>
                    </a:schemeClr>
                  </a:solidFill>
                </a:ln>
                <a:effectLst>
                  <a:outerShdw blurRad="38100" dist="38100" dir="2700000" algn="tl">
                    <a:srgbClr val="000000">
                      <a:alpha val="43137"/>
                    </a:srgbClr>
                  </a:outerShdw>
                </a:effectLst>
              </a:rPr>
              <a:t> и др.), обратили внимание на существующие потребности в сфере виртуального образования и представили на рынок новые универсальные средства для создания и управления электронными обучающими курсами. </a:t>
            </a:r>
          </a:p>
          <a:p>
            <a:pPr marL="0" indent="179388" algn="just">
              <a:buNone/>
            </a:pPr>
            <a:r>
              <a:rPr lang="ru-RU" dirty="0">
                <a:ln w="3175">
                  <a:solidFill>
                    <a:schemeClr val="bg1">
                      <a:lumMod val="50000"/>
                      <a:lumOff val="50000"/>
                    </a:schemeClr>
                  </a:solidFill>
                </a:ln>
                <a:effectLst>
                  <a:outerShdw blurRad="38100" dist="38100" dir="2700000" algn="tl">
                    <a:srgbClr val="000000">
                      <a:alpha val="43137"/>
                    </a:srgbClr>
                  </a:outerShdw>
                </a:effectLst>
              </a:rPr>
              <a:t>Это программы получили широкое распространение во многих учебных заведениях мира, тем самым создав определенные предпосылки для интеграции дистанционных курсов различных учебных заведений. Вместе с тем эти профессионально выполненные оболочки не учитывали новые тенденции в развитии образовательных систем мира и были ориентированы, главным образом, на традиционную систему обучения, самообразование. Онлайн-тесты в этих про-граммах предусматривались в качестве единственного варианта оценки знаний и умений учащихся.</a:t>
            </a:r>
          </a:p>
          <a:p>
            <a:pPr marL="0" indent="179388"/>
            <a:endParaRPr lang="ru-RU" dirty="0">
              <a:ln w="3175">
                <a:solidFill>
                  <a:schemeClr val="bg1">
                    <a:lumMod val="50000"/>
                    <a:lumOff val="50000"/>
                  </a:schemeClr>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815606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en-US"/>
          </a:p>
        </p:txBody>
      </p:sp>
      <p:sp>
        <p:nvSpPr>
          <p:cNvPr id="3" name="Объект 2"/>
          <p:cNvSpPr>
            <a:spLocks noGrp="1"/>
          </p:cNvSpPr>
          <p:nvPr>
            <p:ph idx="1"/>
          </p:nvPr>
        </p:nvSpPr>
        <p:spPr/>
        <p:txBody>
          <a:bodyPr>
            <a:normAutofit/>
          </a:bodyPr>
          <a:lstStyle/>
          <a:p>
            <a:pPr marL="0" indent="0" algn="ctr">
              <a:buNone/>
            </a:pPr>
            <a:r>
              <a:rPr lang="ru-RU" sz="4000" dirty="0"/>
              <a:t>Современные мультимедийные средства и их обучающий </a:t>
            </a:r>
            <a:r>
              <a:rPr lang="ru-RU" sz="4000" dirty="0" smtClean="0"/>
              <a:t>потенциал</a:t>
            </a:r>
            <a:endParaRPr lang="ru-RU" sz="4000" dirty="0"/>
          </a:p>
          <a:p>
            <a:pPr marL="0" indent="0" algn="ctr">
              <a:buNone/>
            </a:pPr>
            <a:endParaRPr lang="ru-RU" sz="4000" dirty="0" smtClean="0"/>
          </a:p>
          <a:p>
            <a:pPr marL="0" indent="0" algn="r">
              <a:buNone/>
            </a:pPr>
            <a:r>
              <a:rPr lang="ru-RU" sz="4000" dirty="0" smtClean="0"/>
              <a:t>ТЕМА 2</a:t>
            </a:r>
            <a:endParaRPr lang="en-US" sz="4000" dirty="0"/>
          </a:p>
        </p:txBody>
      </p:sp>
    </p:spTree>
    <p:extLst>
      <p:ext uri="{BB962C8B-B14F-4D97-AF65-F5344CB8AC3E}">
        <p14:creationId xmlns:p14="http://schemas.microsoft.com/office/powerpoint/2010/main" val="2808457138"/>
      </p:ext>
    </p:extLst>
  </p:cSld>
  <p:clrMapOvr>
    <a:masterClrMapping/>
  </p:clrMapOvr>
</p:sld>
</file>

<file path=ppt/theme/theme1.xml><?xml version="1.0" encoding="utf-8"?>
<a:theme xmlns:a="http://schemas.openxmlformats.org/drawingml/2006/main" name="Берлин">
  <a:themeElements>
    <a:clrScheme name="Берлин">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Берлин">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Берлин">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docProps/app.xml><?xml version="1.0" encoding="utf-8"?>
<Properties xmlns="http://schemas.openxmlformats.org/officeDocument/2006/extended-properties" xmlns:vt="http://schemas.openxmlformats.org/officeDocument/2006/docPropsVTypes">
  <Template>TM04033917[[fn=Берлин]]</Template>
  <TotalTime>329</TotalTime>
  <Words>3641</Words>
  <Application>Microsoft Office PowerPoint</Application>
  <PresentationFormat>Широкоэкранный</PresentationFormat>
  <Paragraphs>197</Paragraphs>
  <Slides>43</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43</vt:i4>
      </vt:variant>
    </vt:vector>
  </HeadingPairs>
  <TitlesOfParts>
    <vt:vector size="47" baseType="lpstr">
      <vt:lpstr>Arial</vt:lpstr>
      <vt:lpstr>Times New Roman</vt:lpstr>
      <vt:lpstr>Trebuchet MS</vt:lpstr>
      <vt:lpstr>Берлин</vt:lpstr>
      <vt:lpstr>Презентация PowerPoint</vt:lpstr>
      <vt:lpstr>Тематика курса</vt:lpstr>
      <vt:lpstr>Презентация PowerPoint</vt:lpstr>
      <vt:lpstr>ПЛАН</vt:lpstr>
      <vt:lpstr>Презентация PowerPoint</vt:lpstr>
      <vt:lpstr>Периодизация развития компьютерной лингводидактики. </vt:lpstr>
      <vt:lpstr>Хронология этапов развития КЛ М. Варшауера.</vt:lpstr>
      <vt:lpstr>Период профессиональных программ (1998-2000 гг.).</vt:lpstr>
      <vt:lpstr>Презентация PowerPoint</vt:lpstr>
      <vt:lpstr>ПЛАН</vt:lpstr>
      <vt:lpstr>Презентация PowerPoint</vt:lpstr>
      <vt:lpstr>Период создания единых образовательных “платформ” (2000-2005 гг.). Период формирования единой образовательной среды (настоящее время).</vt:lpstr>
      <vt:lpstr>Презентация PowerPoint</vt:lpstr>
      <vt:lpstr>Современные мультимедийные средства и их обучающий потенциал. Программное обеспечение обучения. Программное обеспечение обучения языку </vt:lpstr>
      <vt:lpstr>Презентация PowerPoint</vt:lpstr>
      <vt:lpstr>Презентация PowerPoint</vt:lpstr>
      <vt:lpstr>Типология электронных материалов для обучения языку  Оценка качества электронных учебных материалов  Разработка электронных учебных материалов</vt:lpstr>
      <vt:lpstr>ПЛАН</vt:lpstr>
      <vt:lpstr>Презентация PowerPoint</vt:lpstr>
      <vt:lpstr>Современные ресурсы для обучения языку могут быть представлены следующими группами учебных материалов и программных средств:</vt:lpstr>
      <vt:lpstr>Учебные ресурсы, принадлежащие к каждой из этих групп, могут быть представлены как материалы для использования</vt:lpstr>
      <vt:lpstr>Электронные (компьютерные) словари, также, как и печатные, представлены большим количеством разновидностей, наиболее распространенными среди которых являются:</vt:lpstr>
      <vt:lpstr>Оценка качества электронных учебных материалов</vt:lpstr>
      <vt:lpstr>Презентация PowerPoint</vt:lpstr>
      <vt:lpstr>Презентация PowerPoint</vt:lpstr>
      <vt:lpstr>Презентация PowerPoint</vt:lpstr>
      <vt:lpstr>Универсальная единая для всех образовательных электронных изданий и ресурсов система экспертизы качества должна удовлетворять следующим основным требованиям:</vt:lpstr>
      <vt:lpstr>Презентация PowerPoint</vt:lpstr>
      <vt:lpstr>ПЛАН</vt:lpstr>
      <vt:lpstr>Презентация PowerPoint</vt:lpstr>
      <vt:lpstr>Использование технологий интернет платформы WEB-2 в учебном процессе по иностранному языку. Разработка компьютерных заданий в инструментальных программах-оболочках "Hot Potatoes” , “Filamentality” и др.</vt:lpstr>
      <vt:lpstr>Типы социальных сервисов</vt:lpstr>
      <vt:lpstr>Презентация PowerPoint</vt:lpstr>
      <vt:lpstr>Презентация PowerPoint</vt:lpstr>
      <vt:lpstr>Презентация PowerPoint</vt:lpstr>
      <vt:lpstr>Особенности контроля и оценки знаний в обучении иностранным языкам. Разработка компьютерных заданий в программных оболочках (на примере программ iSpring QuizMaker и др.) </vt:lpstr>
      <vt:lpstr>ПЛАН</vt:lpstr>
      <vt:lpstr>Презентация PowerPoint</vt:lpstr>
      <vt:lpstr>Обучающая функция контроля</vt:lpstr>
      <vt:lpstr>Воспитывающая функция контроля</vt:lpstr>
      <vt:lpstr>Корректирующая или контрольно–корректирующая функция.</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ИННОВАЦИИ В ОБЛАСТИ ЛИНГВОДИДАКТИКИ</dc:title>
  <dc:creator>Алексей Луговой</dc:creator>
  <cp:lastModifiedBy>kittamirlan555@gmail.com</cp:lastModifiedBy>
  <cp:revision>30</cp:revision>
  <dcterms:created xsi:type="dcterms:W3CDTF">2020-03-20T04:43:08Z</dcterms:created>
  <dcterms:modified xsi:type="dcterms:W3CDTF">2020-05-18T18:08:22Z</dcterms:modified>
</cp:coreProperties>
</file>