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170"/>
  </p:notesMasterIdLst>
  <p:sldIdLst>
    <p:sldId id="434"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98"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6" r:id="rId95"/>
    <p:sldId id="352" r:id="rId96"/>
    <p:sldId id="353" r:id="rId97"/>
    <p:sldId id="354" r:id="rId98"/>
    <p:sldId id="381" r:id="rId99"/>
    <p:sldId id="357" r:id="rId100"/>
    <p:sldId id="358" r:id="rId101"/>
    <p:sldId id="359" r:id="rId102"/>
    <p:sldId id="360" r:id="rId103"/>
    <p:sldId id="361" r:id="rId104"/>
    <p:sldId id="362" r:id="rId105"/>
    <p:sldId id="363" r:id="rId106"/>
    <p:sldId id="364" r:id="rId107"/>
    <p:sldId id="365" r:id="rId108"/>
    <p:sldId id="366" r:id="rId109"/>
    <p:sldId id="367" r:id="rId110"/>
    <p:sldId id="368" r:id="rId111"/>
    <p:sldId id="369" r:id="rId112"/>
    <p:sldId id="370" r:id="rId113"/>
    <p:sldId id="371" r:id="rId114"/>
    <p:sldId id="372" r:id="rId115"/>
    <p:sldId id="373" r:id="rId116"/>
    <p:sldId id="374" r:id="rId117"/>
    <p:sldId id="375" r:id="rId118"/>
    <p:sldId id="376" r:id="rId119"/>
    <p:sldId id="377" r:id="rId120"/>
    <p:sldId id="378" r:id="rId121"/>
    <p:sldId id="379" r:id="rId122"/>
    <p:sldId id="380" r:id="rId123"/>
    <p:sldId id="382" r:id="rId124"/>
    <p:sldId id="383" r:id="rId125"/>
    <p:sldId id="384" r:id="rId126"/>
    <p:sldId id="385" r:id="rId127"/>
    <p:sldId id="386" r:id="rId128"/>
    <p:sldId id="387" r:id="rId129"/>
    <p:sldId id="388" r:id="rId130"/>
    <p:sldId id="389" r:id="rId131"/>
    <p:sldId id="390" r:id="rId132"/>
    <p:sldId id="391" r:id="rId133"/>
    <p:sldId id="392" r:id="rId134"/>
    <p:sldId id="393" r:id="rId135"/>
    <p:sldId id="394" r:id="rId136"/>
    <p:sldId id="395" r:id="rId137"/>
    <p:sldId id="396" r:id="rId138"/>
    <p:sldId id="397" r:id="rId139"/>
    <p:sldId id="398" r:id="rId140"/>
    <p:sldId id="404" r:id="rId141"/>
    <p:sldId id="399" r:id="rId142"/>
    <p:sldId id="431" r:id="rId143"/>
    <p:sldId id="432" r:id="rId144"/>
    <p:sldId id="433" r:id="rId145"/>
    <p:sldId id="405" r:id="rId146"/>
    <p:sldId id="406" r:id="rId147"/>
    <p:sldId id="408" r:id="rId148"/>
    <p:sldId id="409" r:id="rId149"/>
    <p:sldId id="410" r:id="rId150"/>
    <p:sldId id="411" r:id="rId151"/>
    <p:sldId id="412" r:id="rId152"/>
    <p:sldId id="413" r:id="rId153"/>
    <p:sldId id="414" r:id="rId154"/>
    <p:sldId id="415" r:id="rId155"/>
    <p:sldId id="416" r:id="rId156"/>
    <p:sldId id="417" r:id="rId157"/>
    <p:sldId id="418" r:id="rId158"/>
    <p:sldId id="419" r:id="rId159"/>
    <p:sldId id="420" r:id="rId160"/>
    <p:sldId id="421" r:id="rId161"/>
    <p:sldId id="422" r:id="rId162"/>
    <p:sldId id="423" r:id="rId163"/>
    <p:sldId id="424" r:id="rId164"/>
    <p:sldId id="425" r:id="rId165"/>
    <p:sldId id="426" r:id="rId166"/>
    <p:sldId id="427" r:id="rId167"/>
    <p:sldId id="428" r:id="rId168"/>
    <p:sldId id="430" r:id="rId16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t>Столбиковая  диаграмма</a:t>
            </a:r>
            <a:endParaRPr lang="ru-RU" b="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Лист1!$B$1</c:f>
              <c:strCache>
                <c:ptCount val="1"/>
                <c:pt idx="0">
                  <c:v>Ряд 1</c:v>
                </c:pt>
              </c:strCache>
            </c:strRef>
          </c:tx>
          <c:spPr>
            <a:solidFill>
              <a:schemeClr val="accent1"/>
            </a:solidFill>
            <a:ln>
              <a:noFill/>
            </a:ln>
            <a:effectLst/>
            <a:sp3d/>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207-41F8-A3C8-50577D8624E3}"/>
            </c:ext>
          </c:extLst>
        </c:ser>
        <c:ser>
          <c:idx val="1"/>
          <c:order val="1"/>
          <c:tx>
            <c:strRef>
              <c:f>Лист1!$C$1</c:f>
              <c:strCache>
                <c:ptCount val="1"/>
                <c:pt idx="0">
                  <c:v>Ряд 2</c:v>
                </c:pt>
              </c:strCache>
            </c:strRef>
          </c:tx>
          <c:spPr>
            <a:solidFill>
              <a:schemeClr val="accent2"/>
            </a:solidFill>
            <a:ln>
              <a:noFill/>
            </a:ln>
            <a:effectLst/>
            <a:sp3d/>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207-41F8-A3C8-50577D8624E3}"/>
            </c:ext>
          </c:extLst>
        </c:ser>
        <c:ser>
          <c:idx val="2"/>
          <c:order val="2"/>
          <c:tx>
            <c:strRef>
              <c:f>Лист1!$D$1</c:f>
              <c:strCache>
                <c:ptCount val="1"/>
                <c:pt idx="0">
                  <c:v>Ряд 3</c:v>
                </c:pt>
              </c:strCache>
            </c:strRef>
          </c:tx>
          <c:spPr>
            <a:solidFill>
              <a:schemeClr val="accent3"/>
            </a:solidFill>
            <a:ln>
              <a:noFill/>
            </a:ln>
            <a:effectLst/>
            <a:sp3d/>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207-41F8-A3C8-50577D8624E3}"/>
            </c:ext>
          </c:extLst>
        </c:ser>
        <c:dLbls>
          <c:showLegendKey val="0"/>
          <c:showVal val="0"/>
          <c:showCatName val="0"/>
          <c:showSerName val="0"/>
          <c:showPercent val="0"/>
          <c:showBubbleSize val="0"/>
        </c:dLbls>
        <c:gapWidth val="150"/>
        <c:shape val="box"/>
        <c:axId val="440521248"/>
        <c:axId val="440519608"/>
        <c:axId val="0"/>
      </c:bar3DChart>
      <c:catAx>
        <c:axId val="4405212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40519608"/>
        <c:crosses val="autoZero"/>
        <c:auto val="1"/>
        <c:lblAlgn val="ctr"/>
        <c:lblOffset val="100"/>
        <c:noMultiLvlLbl val="0"/>
      </c:catAx>
      <c:valAx>
        <c:axId val="440519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40521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t>Линейчатая диаграмма</a:t>
            </a:r>
            <a:endParaRPr lang="ru-RU" b="1" dirty="0"/>
          </a:p>
        </c:rich>
      </c:tx>
      <c:layout>
        <c:manualLayout>
          <c:xMode val="edge"/>
          <c:yMode val="edge"/>
          <c:x val="0.33794525098425204"/>
          <c:y val="2.3437498558224745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barChart>
        <c:barDir val="bar"/>
        <c:grouping val="clustered"/>
        <c:varyColors val="0"/>
        <c:ser>
          <c:idx val="0"/>
          <c:order val="0"/>
          <c:tx>
            <c:strRef>
              <c:f>Лист1!$B$1</c:f>
              <c:strCache>
                <c:ptCount val="1"/>
                <c:pt idx="0">
                  <c:v>Ряд 1</c:v>
                </c:pt>
              </c:strCache>
            </c:strRef>
          </c:tx>
          <c:spPr>
            <a:solidFill>
              <a:schemeClr val="accent1"/>
            </a:solidFill>
            <a:ln>
              <a:noFill/>
            </a:ln>
            <a:effectLst/>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98A-44CE-92ED-263DD8BB1E4F}"/>
            </c:ext>
          </c:extLst>
        </c:ser>
        <c:ser>
          <c:idx val="1"/>
          <c:order val="1"/>
          <c:tx>
            <c:strRef>
              <c:f>Лист1!$C$1</c:f>
              <c:strCache>
                <c:ptCount val="1"/>
                <c:pt idx="0">
                  <c:v>Ряд 2</c:v>
                </c:pt>
              </c:strCache>
            </c:strRef>
          </c:tx>
          <c:spPr>
            <a:solidFill>
              <a:schemeClr val="accent2"/>
            </a:solidFill>
            <a:ln>
              <a:noFill/>
            </a:ln>
            <a:effectLst/>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98A-44CE-92ED-263DD8BB1E4F}"/>
            </c:ext>
          </c:extLst>
        </c:ser>
        <c:ser>
          <c:idx val="2"/>
          <c:order val="2"/>
          <c:tx>
            <c:strRef>
              <c:f>Лист1!$D$1</c:f>
              <c:strCache>
                <c:ptCount val="1"/>
                <c:pt idx="0">
                  <c:v>Ряд 3</c:v>
                </c:pt>
              </c:strCache>
            </c:strRef>
          </c:tx>
          <c:spPr>
            <a:solidFill>
              <a:schemeClr val="accent3"/>
            </a:solidFill>
            <a:ln>
              <a:noFill/>
            </a:ln>
            <a:effectLst/>
          </c:spPr>
          <c:invertIfNegative val="0"/>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98A-44CE-92ED-263DD8BB1E4F}"/>
            </c:ext>
          </c:extLst>
        </c:ser>
        <c:dLbls>
          <c:showLegendKey val="0"/>
          <c:showVal val="0"/>
          <c:showCatName val="0"/>
          <c:showSerName val="0"/>
          <c:showPercent val="0"/>
          <c:showBubbleSize val="0"/>
        </c:dLbls>
        <c:gapWidth val="182"/>
        <c:axId val="442576872"/>
        <c:axId val="442566704"/>
      </c:barChart>
      <c:catAx>
        <c:axId val="4425768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42566704"/>
        <c:crosses val="autoZero"/>
        <c:auto val="1"/>
        <c:lblAlgn val="ctr"/>
        <c:lblOffset val="100"/>
        <c:noMultiLvlLbl val="0"/>
      </c:catAx>
      <c:valAx>
        <c:axId val="4425667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42576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t>Круговая диаграмма</a:t>
            </a:r>
            <a:endParaRPr lang="ru-RU" b="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6E-4819-9242-5C0CBD67B91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6E-4819-9242-5C0CBD67B91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6E-4819-9242-5C0CBD67B91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6E-4819-9242-5C0CBD67B916}"/>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757B-4B66-9C72-2A72AD06952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t>Точечная диаграмма</a:t>
            </a:r>
            <a:endParaRPr lang="en-US" b="1" dirty="0"/>
          </a:p>
        </c:rich>
      </c:tx>
      <c:layout>
        <c:manualLayout>
          <c:xMode val="edge"/>
          <c:yMode val="edge"/>
          <c:x val="0.14955642620253187"/>
          <c:y val="9.5146077086894817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scatterChart>
        <c:scatterStyle val="lineMarker"/>
        <c:varyColors val="0"/>
        <c:ser>
          <c:idx val="0"/>
          <c:order val="0"/>
          <c:tx>
            <c:strRef>
              <c:f>Лист1!$B$1</c:f>
              <c:strCache>
                <c:ptCount val="1"/>
                <c:pt idx="0">
                  <c:v>Значения Y</c:v>
                </c:pt>
              </c:strCache>
            </c:strRef>
          </c:tx>
          <c:spPr>
            <a:ln w="28575" cap="rnd">
              <a:noFill/>
              <a:round/>
            </a:ln>
            <a:effectLst/>
          </c:spPr>
          <c:marker>
            <c:symbol val="circle"/>
            <c:size val="5"/>
            <c:spPr>
              <a:solidFill>
                <a:schemeClr val="accent1"/>
              </a:solidFill>
              <a:ln w="9525">
                <a:solidFill>
                  <a:schemeClr val="accent1"/>
                </a:solidFill>
              </a:ln>
              <a:effectLst/>
            </c:spPr>
          </c:marker>
          <c:xVal>
            <c:numRef>
              <c:f>Лист1!$A$2:$A$4</c:f>
              <c:numCache>
                <c:formatCode>General</c:formatCode>
                <c:ptCount val="3"/>
                <c:pt idx="0">
                  <c:v>0.7</c:v>
                </c:pt>
                <c:pt idx="1">
                  <c:v>1.8</c:v>
                </c:pt>
                <c:pt idx="2">
                  <c:v>2.6</c:v>
                </c:pt>
              </c:numCache>
            </c:numRef>
          </c:xVal>
          <c:yVal>
            <c:numRef>
              <c:f>Лист1!$B$2:$B$4</c:f>
              <c:numCache>
                <c:formatCode>General</c:formatCode>
                <c:ptCount val="3"/>
                <c:pt idx="0">
                  <c:v>2.7</c:v>
                </c:pt>
                <c:pt idx="1">
                  <c:v>3.2</c:v>
                </c:pt>
                <c:pt idx="2">
                  <c:v>0.8</c:v>
                </c:pt>
              </c:numCache>
            </c:numRef>
          </c:yVal>
          <c:smooth val="0"/>
          <c:extLst>
            <c:ext xmlns:c16="http://schemas.microsoft.com/office/drawing/2014/chart" uri="{C3380CC4-5D6E-409C-BE32-E72D297353CC}">
              <c16:uniqueId val="{00000000-36D0-4174-AB52-662F22D71081}"/>
            </c:ext>
          </c:extLst>
        </c:ser>
        <c:dLbls>
          <c:showLegendKey val="0"/>
          <c:showVal val="0"/>
          <c:showCatName val="0"/>
          <c:showSerName val="0"/>
          <c:showPercent val="0"/>
          <c:showBubbleSize val="0"/>
        </c:dLbls>
        <c:axId val="416288456"/>
        <c:axId val="500914992"/>
      </c:scatterChart>
      <c:valAx>
        <c:axId val="4162884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500914992"/>
        <c:crosses val="autoZero"/>
        <c:crossBetween val="midCat"/>
      </c:valAx>
      <c:valAx>
        <c:axId val="500914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162884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E048D-5BA9-4528-B95F-8421747E3393}" type="datetimeFigureOut">
              <a:rPr lang="ru-RU" smtClean="0"/>
              <a:t>14.06.2021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E21DA7-833A-441F-B121-6EEBA457A2BD}" type="slidenum">
              <a:rPr lang="ru-RU" smtClean="0"/>
              <a:t>‹#›</a:t>
            </a:fld>
            <a:endParaRPr lang="ru-RU"/>
          </a:p>
        </p:txBody>
      </p:sp>
    </p:spTree>
    <p:extLst>
      <p:ext uri="{BB962C8B-B14F-4D97-AF65-F5344CB8AC3E}">
        <p14:creationId xmlns:p14="http://schemas.microsoft.com/office/powerpoint/2010/main" val="329871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D9B3F87-592D-429F-A5EE-06D2B98CB91F}" type="slidenum">
              <a:rPr lang="ru-RU" smtClean="0"/>
              <a:t>61</a:t>
            </a:fld>
            <a:endParaRPr lang="ru-RU"/>
          </a:p>
        </p:txBody>
      </p:sp>
    </p:spTree>
    <p:extLst>
      <p:ext uri="{BB962C8B-B14F-4D97-AF65-F5344CB8AC3E}">
        <p14:creationId xmlns:p14="http://schemas.microsoft.com/office/powerpoint/2010/main" val="2071221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AB8F052-70DC-4BEB-A163-121FF79A755D}"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436BCB-835E-4302-AB07-B969FDD706BC}"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931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B8F052-70DC-4BEB-A163-121FF79A755D}"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402812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B8F052-70DC-4BEB-A163-121FF79A755D}"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324110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B8F052-70DC-4BEB-A163-121FF79A755D}"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3144516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B8F052-70DC-4BEB-A163-121FF79A755D}" type="datetimeFigureOut">
              <a:rPr lang="ru-RU" smtClean="0"/>
              <a:t>14.06.2021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5436BCB-835E-4302-AB07-B969FDD706BC}"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172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AB8F052-70DC-4BEB-A163-121FF79A755D}"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3857139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AB8F052-70DC-4BEB-A163-121FF79A755D}" type="datetimeFigureOut">
              <a:rPr lang="ru-RU" smtClean="0"/>
              <a:t>14.06.2021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2977462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AB8F052-70DC-4BEB-A163-121FF79A755D}" type="datetimeFigureOut">
              <a:rPr lang="ru-RU" smtClean="0"/>
              <a:t>14.06.2021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3679696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AB8F052-70DC-4BEB-A163-121FF79A755D}" type="datetimeFigureOut">
              <a:rPr lang="ru-RU" smtClean="0"/>
              <a:t>14.06.2021</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228872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AB8F052-70DC-4BEB-A163-121FF79A755D}" type="datetimeFigureOut">
              <a:rPr lang="ru-RU" smtClean="0"/>
              <a:t>14.06.2021</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5436BCB-835E-4302-AB07-B969FDD706BC}" type="slidenum">
              <a:rPr lang="ru-RU" smtClean="0"/>
              <a:t>‹#›</a:t>
            </a:fld>
            <a:endParaRPr lang="ru-RU"/>
          </a:p>
        </p:txBody>
      </p:sp>
    </p:spTree>
    <p:extLst>
      <p:ext uri="{BB962C8B-B14F-4D97-AF65-F5344CB8AC3E}">
        <p14:creationId xmlns:p14="http://schemas.microsoft.com/office/powerpoint/2010/main" val="3165335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AB8F052-70DC-4BEB-A163-121FF79A755D}" type="datetimeFigureOut">
              <a:rPr lang="ru-RU" smtClean="0"/>
              <a:t>14.06.2021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5436BCB-835E-4302-AB07-B969FDD706BC}" type="slidenum">
              <a:rPr lang="ru-RU" smtClean="0"/>
              <a:t>‹#›</a:t>
            </a:fld>
            <a:endParaRPr lang="ru-RU"/>
          </a:p>
        </p:txBody>
      </p:sp>
    </p:spTree>
    <p:extLst>
      <p:ext uri="{BB962C8B-B14F-4D97-AF65-F5344CB8AC3E}">
        <p14:creationId xmlns:p14="http://schemas.microsoft.com/office/powerpoint/2010/main" val="2224110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AB8F052-70DC-4BEB-A163-121FF79A755D}" type="datetimeFigureOut">
              <a:rPr lang="ru-RU" smtClean="0"/>
              <a:t>14.06.2021</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5436BCB-835E-4302-AB07-B969FDD706BC}"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4568"/>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Прямоугольник 3"/>
          <p:cNvSpPr/>
          <p:nvPr/>
        </p:nvSpPr>
        <p:spPr>
          <a:xfrm>
            <a:off x="360217" y="168659"/>
            <a:ext cx="11513127" cy="6053901"/>
          </a:xfrm>
          <a:prstGeom prst="rect">
            <a:avLst/>
          </a:prstGeom>
          <a:solidFill>
            <a:schemeClr val="bg1"/>
          </a:solidFill>
        </p:spPr>
        <p:txBody>
          <a:bodyPr wrap="square">
            <a:spAutoFit/>
          </a:bodyPr>
          <a:lstStyle/>
          <a:p>
            <a:pPr algn="ctr">
              <a:lnSpc>
                <a:spcPct val="107000"/>
              </a:lnSpc>
              <a:spcAft>
                <a:spcPts val="0"/>
              </a:spcAft>
            </a:pPr>
            <a:endParaRPr lang="ru-RU" smtClean="0">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smtClean="0">
                <a:latin typeface="Times New Roman" panose="02020603050405020304" pitchFamily="18" charset="0"/>
                <a:ea typeface="Times New Roman" panose="02020603050405020304" pitchFamily="18" charset="0"/>
                <a:cs typeface="Times New Roman" panose="02020603050405020304" pitchFamily="18" charset="0"/>
              </a:rPr>
              <a:t>Министерство </a:t>
            </a:r>
            <a:r>
              <a:rPr lang="ru-RU">
                <a:latin typeface="Times New Roman" panose="02020603050405020304" pitchFamily="18" charset="0"/>
                <a:ea typeface="Times New Roman" panose="02020603050405020304" pitchFamily="18" charset="0"/>
                <a:cs typeface="Times New Roman" panose="02020603050405020304" pitchFamily="18" charset="0"/>
              </a:rPr>
              <a:t>образования и науки Республики Казахстан</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Карагандинский университет имени академика Е.А. Букетова</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Факультет </a:t>
            </a:r>
            <a:r>
              <a:rPr lang="ru-RU" smtClean="0">
                <a:latin typeface="Times New Roman" panose="02020603050405020304" pitchFamily="18" charset="0"/>
                <a:ea typeface="Times New Roman" panose="02020603050405020304" pitchFamily="18" charset="0"/>
                <a:cs typeface="Times New Roman" panose="02020603050405020304" pitchFamily="18" charset="0"/>
              </a:rPr>
              <a:t>иностранных </a:t>
            </a:r>
            <a:r>
              <a:rPr lang="ru-RU">
                <a:latin typeface="Times New Roman" panose="02020603050405020304" pitchFamily="18" charset="0"/>
                <a:ea typeface="Times New Roman" panose="02020603050405020304" pitchFamily="18" charset="0"/>
                <a:cs typeface="Times New Roman" panose="02020603050405020304" pitchFamily="18" charset="0"/>
              </a:rPr>
              <a:t>языков</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Кафедра </a:t>
            </a:r>
            <a:r>
              <a:rPr lang="ru-RU" smtClean="0">
                <a:latin typeface="Times New Roman" panose="02020603050405020304" pitchFamily="18" charset="0"/>
                <a:ea typeface="Times New Roman" panose="02020603050405020304" pitchFamily="18" charset="0"/>
                <a:cs typeface="Times New Roman" panose="02020603050405020304" pitchFamily="18" charset="0"/>
              </a:rPr>
              <a:t>теории </a:t>
            </a:r>
            <a:r>
              <a:rPr lang="ru-RU">
                <a:latin typeface="Times New Roman" panose="02020603050405020304" pitchFamily="18" charset="0"/>
                <a:ea typeface="Times New Roman" panose="02020603050405020304" pitchFamily="18" charset="0"/>
                <a:cs typeface="Times New Roman" panose="02020603050405020304" pitchFamily="18" charset="0"/>
              </a:rPr>
              <a:t>и методики иноязычной </a:t>
            </a:r>
            <a:r>
              <a:rPr lang="ru-RU" smtClean="0">
                <a:latin typeface="Times New Roman" panose="02020603050405020304" pitchFamily="18" charset="0"/>
                <a:ea typeface="Times New Roman" panose="02020603050405020304" pitchFamily="18" charset="0"/>
                <a:cs typeface="Times New Roman" panose="02020603050405020304" pitchFamily="18" charset="0"/>
              </a:rPr>
              <a:t>подготовки</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b="1" smtClean="0">
                <a:latin typeface="Times New Roman" panose="02020603050405020304" pitchFamily="18" charset="0"/>
                <a:ea typeface="Times New Roman" panose="02020603050405020304" pitchFamily="18" charset="0"/>
                <a:cs typeface="Times New Roman" panose="02020603050405020304" pitchFamily="18" charset="0"/>
              </a:rPr>
              <a:t>Смагулова </a:t>
            </a:r>
            <a:r>
              <a:rPr lang="ru-RU" b="1">
                <a:latin typeface="Times New Roman" panose="02020603050405020304" pitchFamily="18" charset="0"/>
                <a:ea typeface="Times New Roman" panose="02020603050405020304" pitchFamily="18" charset="0"/>
                <a:cs typeface="Times New Roman" panose="02020603050405020304" pitchFamily="18" charset="0"/>
              </a:rPr>
              <a:t>Гульнур </a:t>
            </a:r>
            <a:r>
              <a:rPr lang="ru-RU" b="1" smtClean="0">
                <a:latin typeface="Times New Roman" panose="02020603050405020304" pitchFamily="18" charset="0"/>
                <a:ea typeface="Times New Roman" panose="02020603050405020304" pitchFamily="18" charset="0"/>
                <a:cs typeface="Times New Roman" panose="02020603050405020304" pitchFamily="18" charset="0"/>
              </a:rPr>
              <a:t>Жумартовна</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b="1">
                <a:latin typeface="Times New Roman" panose="02020603050405020304" pitchFamily="18" charset="0"/>
                <a:ea typeface="Times New Roman" panose="02020603050405020304" pitchFamily="18" charset="0"/>
                <a:cs typeface="Times New Roman" panose="02020603050405020304" pitchFamily="18" charset="0"/>
              </a:rPr>
              <a:t>Мультимедийные презентации (лекция)</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b="1">
                <a:latin typeface="Times New Roman" panose="02020603050405020304" pitchFamily="18" charset="0"/>
                <a:ea typeface="Times New Roman" panose="02020603050405020304" pitchFamily="18" charset="0"/>
                <a:cs typeface="Times New Roman" panose="02020603050405020304" pitchFamily="18" charset="0"/>
              </a:rPr>
              <a:t>по дисциплине «Методика научного исследования»</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о</a:t>
            </a:r>
            <a:r>
              <a:rPr lang="ru-RU" smtClean="0">
                <a:latin typeface="Times New Roman" panose="02020603050405020304" pitchFamily="18" charset="0"/>
                <a:ea typeface="Times New Roman" panose="02020603050405020304" pitchFamily="18" charset="0"/>
                <a:cs typeface="Times New Roman" panose="02020603050405020304" pitchFamily="18" charset="0"/>
              </a:rPr>
              <a:t>бразовательная программа: </a:t>
            </a:r>
            <a:r>
              <a:rPr lang="ru-RU">
                <a:latin typeface="Times New Roman" panose="02020603050405020304" pitchFamily="18" charset="0"/>
                <a:ea typeface="Times New Roman" panose="02020603050405020304" pitchFamily="18" charset="0"/>
                <a:cs typeface="Times New Roman" panose="02020603050405020304" pitchFamily="18" charset="0"/>
              </a:rPr>
              <a:t>«6B01705-Иностранный язык: два иностранных языка»»</a:t>
            </a: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ru-RU" sz="1400" smtClean="0">
                <a:effectLst/>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spcAft>
                <a:spcPts val="800"/>
              </a:spcAft>
            </a:pPr>
            <a:endParaRPr lang="ru-RU" sz="140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ru-RU">
                <a:latin typeface="Times New Roman" panose="02020603050405020304" pitchFamily="18" charset="0"/>
                <a:ea typeface="Times New Roman" panose="02020603050405020304" pitchFamily="18" charset="0"/>
                <a:cs typeface="Times New Roman" panose="02020603050405020304" pitchFamily="18" charset="0"/>
              </a:rPr>
              <a:t>Караганда 2021</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9543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6363" y="516370"/>
            <a:ext cx="11568545" cy="5170646"/>
          </a:xfrm>
          <a:prstGeom prst="rect">
            <a:avLst/>
          </a:prstGeom>
          <a:solidFill>
            <a:schemeClr val="accent4">
              <a:lumMod val="20000"/>
              <a:lumOff val="80000"/>
            </a:schemeClr>
          </a:solidFill>
        </p:spPr>
        <p:txBody>
          <a:bodyPr wrap="square">
            <a:spAutoFit/>
          </a:bodyPr>
          <a:lstStyle/>
          <a:p>
            <a:pPr indent="288290" algn="just">
              <a:spcAft>
                <a:spcPts val="0"/>
              </a:spcAft>
            </a:pPr>
            <a:r>
              <a:rPr lang="ru-RU" sz="2200" b="1" dirty="0" smtClean="0">
                <a:latin typeface="Verdana" panose="020B0604030504040204" pitchFamily="34" charset="0"/>
                <a:ea typeface="Verdana" panose="020B0604030504040204" pitchFamily="34" charset="0"/>
                <a:cs typeface="Calibri" panose="020F0502020204030204" pitchFamily="34" charset="0"/>
              </a:rPr>
              <a:t>1.2 Ученые степени и ученые звания</a:t>
            </a:r>
          </a:p>
          <a:p>
            <a:pPr indent="288290" algn="just">
              <a:spcAft>
                <a:spcPts val="0"/>
              </a:spcAft>
            </a:pPr>
            <a:endParaRPr lang="ru-RU" sz="2200" b="1"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200" dirty="0" smtClean="0">
                <a:latin typeface="Verdana" panose="020B0604030504040204" pitchFamily="34" charset="0"/>
                <a:ea typeface="Verdana" panose="020B0604030504040204" pitchFamily="34" charset="0"/>
                <a:cs typeface="Calibri" panose="020F0502020204030204" pitchFamily="34" charset="0"/>
              </a:rPr>
              <a:t>Субъектами </a:t>
            </a:r>
            <a:r>
              <a:rPr lang="ru-RU" sz="2200" dirty="0">
                <a:latin typeface="Verdana" panose="020B0604030504040204" pitchFamily="34" charset="0"/>
                <a:ea typeface="Verdana" panose="020B0604030504040204" pitchFamily="34" charset="0"/>
                <a:cs typeface="Calibri" panose="020F0502020204030204" pitchFamily="34" charset="0"/>
              </a:rPr>
              <a:t>научной и (или) научно-технической деятельности в Республике Казахстан являются физические и юридические лица. Физические лица разделены на три группы: </a:t>
            </a: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marL="342900" indent="-342900" algn="just">
              <a:spcAft>
                <a:spcPts val="0"/>
              </a:spcAft>
              <a:buFont typeface="Wingdings" panose="05000000000000000000" pitchFamily="2" charset="2"/>
              <a:buChar char="§"/>
            </a:pPr>
            <a:r>
              <a:rPr lang="ru-RU" sz="2200" dirty="0" smtClean="0">
                <a:latin typeface="Verdana" panose="020B0604030504040204" pitchFamily="34" charset="0"/>
                <a:ea typeface="Verdana" panose="020B0604030504040204" pitchFamily="34" charset="0"/>
                <a:cs typeface="Calibri" panose="020F0502020204030204" pitchFamily="34" charset="0"/>
              </a:rPr>
              <a:t>научные </a:t>
            </a:r>
            <a:r>
              <a:rPr lang="ru-RU" sz="2200" dirty="0">
                <a:latin typeface="Verdana" panose="020B0604030504040204" pitchFamily="34" charset="0"/>
                <a:ea typeface="Verdana" panose="020B0604030504040204" pitchFamily="34" charset="0"/>
                <a:cs typeface="Calibri" panose="020F0502020204030204" pitchFamily="34" charset="0"/>
              </a:rPr>
              <a:t>работники (исследователи</a:t>
            </a:r>
            <a:r>
              <a:rPr lang="ru-RU" sz="2200" dirty="0" smtClean="0">
                <a:latin typeface="Verdana" panose="020B0604030504040204" pitchFamily="34" charset="0"/>
                <a:ea typeface="Verdana" panose="020B0604030504040204" pitchFamily="34" charset="0"/>
                <a:cs typeface="Calibri" panose="020F0502020204030204" pitchFamily="34" charset="0"/>
              </a:rPr>
              <a:t>); </a:t>
            </a:r>
          </a:p>
          <a:p>
            <a:pPr marL="342900" indent="-342900" algn="just">
              <a:spcAft>
                <a:spcPts val="0"/>
              </a:spcAft>
              <a:buFont typeface="Wingdings" panose="05000000000000000000" pitchFamily="2" charset="2"/>
              <a:buChar char="§"/>
            </a:pPr>
            <a:r>
              <a:rPr lang="ru-RU" sz="2200" dirty="0" smtClean="0">
                <a:latin typeface="Verdana" panose="020B0604030504040204" pitchFamily="34" charset="0"/>
                <a:ea typeface="Verdana" panose="020B0604030504040204" pitchFamily="34" charset="0"/>
                <a:cs typeface="Calibri" panose="020F0502020204030204" pitchFamily="34" charset="0"/>
              </a:rPr>
              <a:t>специалисты </a:t>
            </a:r>
            <a:r>
              <a:rPr lang="ru-RU" sz="2200" dirty="0">
                <a:latin typeface="Verdana" panose="020B0604030504040204" pitchFamily="34" charset="0"/>
                <a:ea typeface="Verdana" panose="020B0604030504040204" pitchFamily="34" charset="0"/>
                <a:cs typeface="Calibri" panose="020F0502020204030204" pitchFamily="34" charset="0"/>
              </a:rPr>
              <a:t>научной организации (инженерно-технические </a:t>
            </a:r>
            <a:r>
              <a:rPr lang="ru-RU" sz="2200" dirty="0" smtClean="0">
                <a:latin typeface="Verdana" panose="020B0604030504040204" pitchFamily="34" charset="0"/>
                <a:ea typeface="Verdana" panose="020B0604030504040204" pitchFamily="34" charset="0"/>
                <a:cs typeface="Calibri" panose="020F0502020204030204" pitchFamily="34" charset="0"/>
              </a:rPr>
              <a:t>работники);</a:t>
            </a:r>
          </a:p>
          <a:p>
            <a:pPr marL="342900" indent="-342900" algn="just">
              <a:spcAft>
                <a:spcPts val="0"/>
              </a:spcAft>
              <a:buFont typeface="Wingdings" panose="05000000000000000000" pitchFamily="2" charset="2"/>
              <a:buChar char="§"/>
            </a:pPr>
            <a:r>
              <a:rPr lang="ru-RU" sz="2200" dirty="0" smtClean="0">
                <a:latin typeface="Verdana" panose="020B0604030504040204" pitchFamily="34" charset="0"/>
                <a:ea typeface="Verdana" panose="020B0604030504040204" pitchFamily="34" charset="0"/>
                <a:cs typeface="Calibri" panose="020F0502020204030204" pitchFamily="34" charset="0"/>
              </a:rPr>
              <a:t>работники </a:t>
            </a:r>
            <a:r>
              <a:rPr lang="ru-RU" sz="2200" dirty="0">
                <a:latin typeface="Verdana" panose="020B0604030504040204" pitchFamily="34" charset="0"/>
                <a:ea typeface="Verdana" panose="020B0604030504040204" pitchFamily="34" charset="0"/>
                <a:cs typeface="Calibri" panose="020F0502020204030204" pitchFamily="34" charset="0"/>
              </a:rPr>
              <a:t>сферы научного обслуживания. </a:t>
            </a: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200" dirty="0" smtClean="0">
                <a:latin typeface="Verdana" panose="020B0604030504040204" pitchFamily="34" charset="0"/>
                <a:ea typeface="Verdana" panose="020B0604030504040204" pitchFamily="34" charset="0"/>
                <a:cs typeface="Calibri" panose="020F0502020204030204" pitchFamily="34" charset="0"/>
              </a:rPr>
              <a:t>Субъектами </a:t>
            </a:r>
            <a:r>
              <a:rPr lang="ru-RU" sz="2200" dirty="0">
                <a:latin typeface="Verdana" panose="020B0604030504040204" pitchFamily="34" charset="0"/>
                <a:ea typeface="Verdana" panose="020B0604030504040204" pitchFamily="34" charset="0"/>
                <a:cs typeface="Calibri" panose="020F0502020204030204" pitchFamily="34" charset="0"/>
              </a:rPr>
              <a:t>научной деятельности в системе высшего и послевузовского профессионального образования являются научно-технические, научные и инженерно-технические работники, докторанты, </a:t>
            </a:r>
            <a:r>
              <a:rPr lang="ru-RU" sz="2200" dirty="0" smtClean="0">
                <a:latin typeface="Verdana" panose="020B0604030504040204" pitchFamily="34" charset="0"/>
                <a:ea typeface="Verdana" panose="020B0604030504040204" pitchFamily="34" charset="0"/>
                <a:cs typeface="Calibri" panose="020F0502020204030204" pitchFamily="34" charset="0"/>
              </a:rPr>
              <a:t>а </a:t>
            </a:r>
            <a:r>
              <a:rPr lang="ru-RU" sz="2200" dirty="0">
                <a:latin typeface="Verdana" panose="020B0604030504040204" pitchFamily="34" charset="0"/>
                <a:ea typeface="Verdana" panose="020B0604030504040204" pitchFamily="34" charset="0"/>
                <a:cs typeface="Calibri" panose="020F0502020204030204" pitchFamily="34" charset="0"/>
              </a:rPr>
              <a:t>также студенты, магистранты и слушатели. К научно-техническим работникам относятся лица, занимающие должности декана факультета, заведующего кафедрой, профессора, доцента, старшего преподавателя и ассистента</a:t>
            </a:r>
            <a:r>
              <a:rPr lang="ru-RU" sz="2200" dirty="0" smtClean="0">
                <a:latin typeface="Verdana" panose="020B0604030504040204" pitchFamily="34" charset="0"/>
                <a:ea typeface="Verdana" panose="020B0604030504040204" pitchFamily="34" charset="0"/>
                <a:cs typeface="Calibri" panose="020F0502020204030204" pitchFamily="34" charset="0"/>
              </a:rPr>
              <a:t>.</a:t>
            </a:r>
            <a:endParaRPr lang="ru-RU" sz="2200" b="1" dirty="0">
              <a:latin typeface="Verdana" panose="020B060403050404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2622793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86689" y="321761"/>
            <a:ext cx="10584873" cy="5509200"/>
          </a:xfrm>
          <a:prstGeom prst="rect">
            <a:avLst/>
          </a:prstGeom>
        </p:spPr>
        <p:txBody>
          <a:bodyPr wrap="square">
            <a:spAutoFit/>
          </a:bodyPr>
          <a:lstStyle/>
          <a:p>
            <a:pPr algn="just"/>
            <a:r>
              <a:rPr lang="ru-RU" sz="3200" dirty="0" smtClean="0"/>
              <a:t>	</a:t>
            </a:r>
            <a:r>
              <a:rPr lang="ru-RU" sz="3200" b="1" dirty="0" smtClean="0"/>
              <a:t>Буквенные аббревиатуры </a:t>
            </a:r>
            <a:r>
              <a:rPr lang="ru-RU" sz="3200" dirty="0" smtClean="0"/>
              <a:t>составляются из начальных букв каждого слова, входящего в название. Например, вместо слов </a:t>
            </a:r>
            <a:r>
              <a:rPr lang="ru-RU" sz="3200" i="1" dirty="0" smtClean="0">
                <a:solidFill>
                  <a:srgbClr val="C00000"/>
                </a:solidFill>
              </a:rPr>
              <a:t>«Государственный общеобязательный стандарт образования», «Министерство образования и науки Республики Казахстан»</a:t>
            </a:r>
            <a:r>
              <a:rPr lang="ru-RU" sz="3200" dirty="0" smtClean="0"/>
              <a:t> принято писать соответственно </a:t>
            </a:r>
            <a:r>
              <a:rPr lang="ru-RU" sz="3200" i="1" dirty="0" smtClean="0">
                <a:solidFill>
                  <a:srgbClr val="C00000"/>
                </a:solidFill>
              </a:rPr>
              <a:t>ГОСО, МОН РК.</a:t>
            </a:r>
            <a:r>
              <a:rPr lang="ru-RU" sz="3200" dirty="0" smtClean="0"/>
              <a:t> Такое сокращение записывается прописными буквами.</a:t>
            </a:r>
          </a:p>
          <a:p>
            <a:pPr algn="just"/>
            <a:r>
              <a:rPr lang="ru-RU" sz="3200" dirty="0" smtClean="0"/>
              <a:t>	Сложносокращенные слова составляются из усеченных слов, например: </a:t>
            </a:r>
            <a:r>
              <a:rPr lang="ru-RU" sz="3200" i="1" dirty="0" smtClean="0">
                <a:solidFill>
                  <a:srgbClr val="C00000"/>
                </a:solidFill>
              </a:rPr>
              <a:t>обком – областной комитет, райвоенкомат – районный военный комиссариат, профсоюз – профессиональный союз.</a:t>
            </a:r>
          </a:p>
        </p:txBody>
      </p:sp>
    </p:spTree>
    <p:extLst>
      <p:ext uri="{BB962C8B-B14F-4D97-AF65-F5344CB8AC3E}">
        <p14:creationId xmlns:p14="http://schemas.microsoft.com/office/powerpoint/2010/main" val="299736042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8982" y="750929"/>
            <a:ext cx="10695709" cy="4401205"/>
          </a:xfrm>
          <a:prstGeom prst="rect">
            <a:avLst/>
          </a:prstGeom>
        </p:spPr>
        <p:txBody>
          <a:bodyPr wrap="square">
            <a:spAutoFit/>
          </a:bodyPr>
          <a:lstStyle/>
          <a:p>
            <a:pPr algn="just"/>
            <a:r>
              <a:rPr lang="ru-RU" sz="2800" dirty="0" smtClean="0"/>
              <a:t>	Сокращению подлежат различные части речи. </a:t>
            </a:r>
          </a:p>
          <a:p>
            <a:pPr algn="just"/>
            <a:r>
              <a:rPr lang="ru-RU" sz="2800" dirty="0"/>
              <a:t>	</a:t>
            </a:r>
            <a:endParaRPr lang="ru-RU" sz="2800" dirty="0" smtClean="0"/>
          </a:p>
          <a:p>
            <a:pPr algn="just"/>
            <a:r>
              <a:rPr lang="ru-RU" sz="2800" dirty="0"/>
              <a:t>	</a:t>
            </a:r>
            <a:r>
              <a:rPr lang="ru-RU" sz="2800" dirty="0" smtClean="0"/>
              <a:t>При сокращении слов применяют </a:t>
            </a:r>
            <a:r>
              <a:rPr lang="ru-RU" sz="2800" b="1" dirty="0" smtClean="0"/>
              <a:t>усечение, стяжение или сочетание этих приемов</a:t>
            </a:r>
            <a:r>
              <a:rPr lang="ru-RU" sz="2800" dirty="0" smtClean="0"/>
              <a:t>. </a:t>
            </a:r>
          </a:p>
          <a:p>
            <a:pPr algn="just"/>
            <a:endParaRPr lang="ru-RU" sz="2800" dirty="0"/>
          </a:p>
          <a:p>
            <a:pPr algn="just"/>
            <a:r>
              <a:rPr lang="ru-RU" sz="2800" dirty="0" smtClean="0"/>
              <a:t>	</a:t>
            </a:r>
            <a:r>
              <a:rPr lang="ru-RU" sz="2800" b="1" i="1" u="sng" dirty="0" smtClean="0"/>
              <a:t>При отсечении конечной части слова оставшаяся часть должна:</a:t>
            </a:r>
            <a:r>
              <a:rPr lang="ru-RU" sz="2800" dirty="0" smtClean="0"/>
              <a:t> позволять безошибочно восстанавливать полное слово; заканчиваться на согласный; при стечении в конце нескольких разных согласных заканчиваться на последнем из них; при стечении в конце двух одинаковых согласных заканчиваться на одном из них.</a:t>
            </a:r>
            <a:endParaRPr lang="ru-RU" sz="2800" dirty="0"/>
          </a:p>
        </p:txBody>
      </p:sp>
    </p:spTree>
    <p:extLst>
      <p:ext uri="{BB962C8B-B14F-4D97-AF65-F5344CB8AC3E}">
        <p14:creationId xmlns:p14="http://schemas.microsoft.com/office/powerpoint/2010/main" val="176303617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8982" y="612614"/>
            <a:ext cx="10668000" cy="4401205"/>
          </a:xfrm>
          <a:prstGeom prst="rect">
            <a:avLst/>
          </a:prstGeom>
        </p:spPr>
        <p:txBody>
          <a:bodyPr wrap="square">
            <a:spAutoFit/>
          </a:bodyPr>
          <a:lstStyle/>
          <a:p>
            <a:pPr algn="just"/>
            <a:r>
              <a:rPr lang="ru-RU" sz="2800" dirty="0" smtClean="0"/>
              <a:t>	Вне зависимости от используемого приема при сокращении должно оставаться </a:t>
            </a:r>
            <a:r>
              <a:rPr lang="ru-RU" sz="2800" dirty="0" smtClean="0">
                <a:solidFill>
                  <a:srgbClr val="C00000"/>
                </a:solidFill>
              </a:rPr>
              <a:t>не менее двух букв,</a:t>
            </a:r>
            <a:r>
              <a:rPr lang="ru-RU" sz="2800" dirty="0" smtClean="0"/>
              <a:t> например: </a:t>
            </a:r>
            <a:r>
              <a:rPr lang="ru-RU" sz="2800" b="1" dirty="0" smtClean="0"/>
              <a:t>см. – смотри.</a:t>
            </a:r>
          </a:p>
          <a:p>
            <a:pPr algn="just"/>
            <a:r>
              <a:rPr lang="ru-RU" sz="2800" dirty="0" smtClean="0"/>
              <a:t>	Сокращение слов </a:t>
            </a:r>
            <a:r>
              <a:rPr lang="ru-RU" sz="2800" dirty="0" smtClean="0">
                <a:solidFill>
                  <a:srgbClr val="C00000"/>
                </a:solidFill>
              </a:rPr>
              <a:t>до одной начальной буквы </a:t>
            </a:r>
            <a:r>
              <a:rPr lang="ru-RU" sz="2800" dirty="0" smtClean="0"/>
              <a:t>допускается только для общепринятых сокращений и отдельных слов, например: </a:t>
            </a:r>
            <a:r>
              <a:rPr lang="ru-RU" sz="2800" b="1" dirty="0" smtClean="0"/>
              <a:t>г. – год (при цифрах), с. – страница (при цифрах и в примечании), т. – том (при цифрах и в примечании), ч. – часть.</a:t>
            </a:r>
          </a:p>
          <a:p>
            <a:pPr algn="just"/>
            <a:r>
              <a:rPr lang="ru-RU" sz="2800" dirty="0" smtClean="0"/>
              <a:t>	</a:t>
            </a:r>
            <a:r>
              <a:rPr lang="ru-RU" sz="2800" dirty="0" smtClean="0">
                <a:solidFill>
                  <a:srgbClr val="C00000"/>
                </a:solidFill>
              </a:rPr>
              <a:t>Следующий способ сокращения – пропуск нескольких букв в середине слова</a:t>
            </a:r>
            <a:r>
              <a:rPr lang="ru-RU" sz="2800" dirty="0" smtClean="0"/>
              <a:t>, вместо которых ставится дефис, например: </a:t>
            </a:r>
            <a:r>
              <a:rPr lang="ru-RU" sz="2800" b="1" dirty="0" smtClean="0"/>
              <a:t>ин-т – институт, д-р – доктор, з-д – завод, изд-во – издательство, м-во – министерство, р-н – район, ун-т – университет.</a:t>
            </a:r>
            <a:endParaRPr lang="ru-RU" sz="2800" b="1" dirty="0"/>
          </a:p>
        </p:txBody>
      </p:sp>
    </p:spTree>
    <p:extLst>
      <p:ext uri="{BB962C8B-B14F-4D97-AF65-F5344CB8AC3E}">
        <p14:creationId xmlns:p14="http://schemas.microsoft.com/office/powerpoint/2010/main" val="346445740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7418" y="626562"/>
            <a:ext cx="10501745" cy="5262979"/>
          </a:xfrm>
          <a:prstGeom prst="rect">
            <a:avLst/>
          </a:prstGeom>
        </p:spPr>
        <p:txBody>
          <a:bodyPr wrap="square">
            <a:spAutoFit/>
          </a:bodyPr>
          <a:lstStyle/>
          <a:p>
            <a:pPr algn="just"/>
            <a:r>
              <a:rPr lang="ru-RU" sz="2800" dirty="0" smtClean="0"/>
              <a:t>	</a:t>
            </a:r>
            <a:r>
              <a:rPr lang="ru-RU" sz="2800" b="1" dirty="0" smtClean="0"/>
              <a:t>В текстах применяются следующие общепринятые сокращения слов:</a:t>
            </a:r>
          </a:p>
          <a:p>
            <a:pPr algn="just"/>
            <a:r>
              <a:rPr lang="ru-RU" sz="2800" dirty="0" smtClean="0"/>
              <a:t>•	</a:t>
            </a:r>
            <a:r>
              <a:rPr lang="ru-RU" sz="2800" b="1" dirty="0" smtClean="0"/>
              <a:t>после перечисления</a:t>
            </a:r>
            <a:r>
              <a:rPr lang="ru-RU" sz="2800" dirty="0" smtClean="0"/>
              <a:t>, например: </a:t>
            </a:r>
            <a:r>
              <a:rPr lang="ru-RU" sz="2800" dirty="0" smtClean="0">
                <a:solidFill>
                  <a:srgbClr val="C00000"/>
                </a:solidFill>
              </a:rPr>
              <a:t>и др. (и другие), и пр. (и прочие), и т.д. (и так далее), и т.п. (и тому подобное);</a:t>
            </a:r>
          </a:p>
          <a:p>
            <a:pPr algn="just"/>
            <a:r>
              <a:rPr lang="ru-RU" sz="2800" dirty="0" smtClean="0"/>
              <a:t>•	</a:t>
            </a:r>
            <a:r>
              <a:rPr lang="ru-RU" sz="2800" b="1" dirty="0" smtClean="0"/>
              <a:t>при географических названиях</a:t>
            </a:r>
            <a:r>
              <a:rPr lang="ru-RU" sz="2800" dirty="0" smtClean="0"/>
              <a:t>, например: </a:t>
            </a:r>
            <a:r>
              <a:rPr lang="ru-RU" sz="2800" dirty="0" smtClean="0">
                <a:solidFill>
                  <a:srgbClr val="C00000"/>
                </a:solidFill>
              </a:rPr>
              <a:t>г. Караганды, </a:t>
            </a:r>
            <a:r>
              <a:rPr lang="ru-RU" sz="2800" dirty="0" err="1" smtClean="0">
                <a:solidFill>
                  <a:srgbClr val="C00000"/>
                </a:solidFill>
              </a:rPr>
              <a:t>Костанайская</a:t>
            </a:r>
            <a:r>
              <a:rPr lang="ru-RU" sz="2800" dirty="0" smtClean="0">
                <a:solidFill>
                  <a:srgbClr val="C00000"/>
                </a:solidFill>
              </a:rPr>
              <a:t> обл., с. Александровка;</a:t>
            </a:r>
          </a:p>
          <a:p>
            <a:pPr algn="just"/>
            <a:r>
              <a:rPr lang="ru-RU" sz="2800" dirty="0" smtClean="0"/>
              <a:t>•	</a:t>
            </a:r>
            <a:r>
              <a:rPr lang="ru-RU" sz="2800" b="1" dirty="0" smtClean="0"/>
              <a:t>при цифрах</a:t>
            </a:r>
            <a:r>
              <a:rPr lang="ru-RU" sz="2800" dirty="0" smtClean="0"/>
              <a:t>, например: </a:t>
            </a:r>
            <a:r>
              <a:rPr lang="ru-RU" sz="2800" dirty="0" smtClean="0">
                <a:solidFill>
                  <a:srgbClr val="C00000"/>
                </a:solidFill>
              </a:rPr>
              <a:t>ХХ в., 2002 г., 145 млн, 7 тыс., 50 экз.;</a:t>
            </a:r>
          </a:p>
          <a:p>
            <a:pPr algn="just"/>
            <a:r>
              <a:rPr lang="ru-RU" sz="2800" dirty="0" smtClean="0"/>
              <a:t>•	</a:t>
            </a:r>
            <a:r>
              <a:rPr lang="ru-RU" sz="2800" b="1" dirty="0" smtClean="0"/>
              <a:t>при </a:t>
            </a:r>
            <a:r>
              <a:rPr lang="ru-RU" sz="2800" b="1" dirty="0" err="1" smtClean="0"/>
              <a:t>внутритекстовых</a:t>
            </a:r>
            <a:r>
              <a:rPr lang="ru-RU" sz="2800" b="1" dirty="0" smtClean="0"/>
              <a:t> ссылках</a:t>
            </a:r>
            <a:r>
              <a:rPr lang="ru-RU" sz="2800" dirty="0" smtClean="0"/>
              <a:t>, например: </a:t>
            </a:r>
            <a:r>
              <a:rPr lang="ru-RU" sz="2800" dirty="0" smtClean="0">
                <a:solidFill>
                  <a:srgbClr val="C00000"/>
                </a:solidFill>
              </a:rPr>
              <a:t>гл. 2 (глава 2), п. 1 (пункт 1), подп. 2 (подпункт 2), рис. 3 (рисунок 3), с. 17 (страница 17), табл. 4 (таблица 4), ч. 1 (часть 1), т. 5 (том 5);</a:t>
            </a:r>
          </a:p>
          <a:p>
            <a:pPr algn="just"/>
            <a:r>
              <a:rPr lang="ru-RU" sz="2800" dirty="0" smtClean="0"/>
              <a:t>•	</a:t>
            </a:r>
            <a:r>
              <a:rPr lang="ru-RU" sz="2800" b="1" dirty="0" smtClean="0"/>
              <a:t>при именах и фамилиях</a:t>
            </a:r>
            <a:r>
              <a:rPr lang="ru-RU" sz="2800" dirty="0" smtClean="0"/>
              <a:t>, например: </a:t>
            </a:r>
            <a:r>
              <a:rPr lang="ru-RU" sz="2800" dirty="0" smtClean="0">
                <a:solidFill>
                  <a:srgbClr val="C00000"/>
                </a:solidFill>
              </a:rPr>
              <a:t>г-жа (госпожа), г-н (господин), им. (имени), тов. (товарищ).</a:t>
            </a:r>
            <a:endParaRPr lang="ru-RU" sz="2800" dirty="0">
              <a:solidFill>
                <a:srgbClr val="C00000"/>
              </a:solidFill>
            </a:endParaRPr>
          </a:p>
        </p:txBody>
      </p:sp>
    </p:spTree>
    <p:extLst>
      <p:ext uri="{BB962C8B-B14F-4D97-AF65-F5344CB8AC3E}">
        <p14:creationId xmlns:p14="http://schemas.microsoft.com/office/powerpoint/2010/main" val="35193467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7528" y="695603"/>
            <a:ext cx="9892146" cy="4832092"/>
          </a:xfrm>
          <a:prstGeom prst="rect">
            <a:avLst/>
          </a:prstGeom>
        </p:spPr>
        <p:txBody>
          <a:bodyPr wrap="square">
            <a:spAutoFit/>
          </a:bodyPr>
          <a:lstStyle/>
          <a:p>
            <a:pPr algn="just"/>
            <a:r>
              <a:rPr lang="ru-RU" sz="2800" dirty="0" smtClean="0"/>
              <a:t>	</a:t>
            </a:r>
            <a:r>
              <a:rPr lang="ru-RU" sz="2800" b="1" dirty="0" smtClean="0"/>
              <a:t>Не допускается </a:t>
            </a:r>
            <a:r>
              <a:rPr lang="ru-RU" sz="2800" dirty="0" smtClean="0"/>
              <a:t>сокращение слов </a:t>
            </a:r>
            <a:r>
              <a:rPr lang="ru-RU" sz="2800" dirty="0" smtClean="0">
                <a:solidFill>
                  <a:srgbClr val="C00000"/>
                </a:solidFill>
              </a:rPr>
              <a:t>«и другие», «и прочие», «и тому подобное»</a:t>
            </a:r>
            <a:r>
              <a:rPr lang="ru-RU" sz="2800" dirty="0" smtClean="0"/>
              <a:t> </a:t>
            </a:r>
            <a:r>
              <a:rPr lang="ru-RU" sz="2800" b="1" dirty="0" smtClean="0"/>
              <a:t>внутри предложения</a:t>
            </a:r>
            <a:r>
              <a:rPr lang="ru-RU" sz="2800" dirty="0" smtClean="0"/>
              <a:t>. Не сокращают слова </a:t>
            </a:r>
            <a:r>
              <a:rPr lang="ru-RU" sz="2800" b="1" dirty="0" smtClean="0"/>
              <a:t>«так называемый», «так как», «например».</a:t>
            </a:r>
          </a:p>
          <a:p>
            <a:pPr algn="just"/>
            <a:endParaRPr lang="ru-RU" sz="2800" b="1" dirty="0"/>
          </a:p>
          <a:p>
            <a:pPr algn="just"/>
            <a:r>
              <a:rPr lang="ru-RU" sz="2800" dirty="0" smtClean="0"/>
              <a:t>	В сложных словах, пишущихся слитно, сокращают первую </a:t>
            </a:r>
            <a:r>
              <a:rPr lang="ru-RU" sz="2800" b="1" dirty="0" smtClean="0"/>
              <a:t>либо последнюю часть слова </a:t>
            </a:r>
            <a:r>
              <a:rPr lang="ru-RU" sz="2800" dirty="0" smtClean="0"/>
              <a:t>или </a:t>
            </a:r>
            <a:r>
              <a:rPr lang="ru-RU" sz="2800" b="1" dirty="0" smtClean="0"/>
              <a:t>оставляют первые буквы слов</a:t>
            </a:r>
            <a:r>
              <a:rPr lang="ru-RU" sz="2800" dirty="0" smtClean="0"/>
              <a:t>, составляющих сложное слово, например: </a:t>
            </a:r>
            <a:r>
              <a:rPr lang="ru-RU" sz="2800" dirty="0" smtClean="0">
                <a:solidFill>
                  <a:srgbClr val="C00000"/>
                </a:solidFill>
              </a:rPr>
              <a:t>микрофиша – </a:t>
            </a:r>
            <a:r>
              <a:rPr lang="ru-RU" sz="2800" dirty="0" err="1" smtClean="0">
                <a:solidFill>
                  <a:srgbClr val="C00000"/>
                </a:solidFill>
              </a:rPr>
              <a:t>мфиша</a:t>
            </a:r>
            <a:r>
              <a:rPr lang="ru-RU" sz="2800" dirty="0" smtClean="0">
                <a:solidFill>
                  <a:srgbClr val="C00000"/>
                </a:solidFill>
              </a:rPr>
              <a:t>, диафильм – </a:t>
            </a:r>
            <a:r>
              <a:rPr lang="ru-RU" sz="2800" dirty="0" err="1" smtClean="0">
                <a:solidFill>
                  <a:srgbClr val="C00000"/>
                </a:solidFill>
              </a:rPr>
              <a:t>дф</a:t>
            </a:r>
            <a:r>
              <a:rPr lang="ru-RU" sz="2800" dirty="0" smtClean="0">
                <a:solidFill>
                  <a:srgbClr val="C00000"/>
                </a:solidFill>
              </a:rPr>
              <a:t>. </a:t>
            </a:r>
          </a:p>
          <a:p>
            <a:pPr algn="just"/>
            <a:r>
              <a:rPr lang="ru-RU" sz="2800" dirty="0">
                <a:solidFill>
                  <a:srgbClr val="C00000"/>
                </a:solidFill>
              </a:rPr>
              <a:t>	</a:t>
            </a:r>
            <a:r>
              <a:rPr lang="ru-RU" sz="2800" b="1" dirty="0" smtClean="0"/>
              <a:t>В сложных словах, пишущихся через дефис, сокращают каждую часть слова</a:t>
            </a:r>
            <a:r>
              <a:rPr lang="ru-RU" sz="2800" dirty="0" smtClean="0"/>
              <a:t>, например: </a:t>
            </a:r>
            <a:r>
              <a:rPr lang="ru-RU" sz="2800" dirty="0" smtClean="0">
                <a:solidFill>
                  <a:srgbClr val="C00000"/>
                </a:solidFill>
              </a:rPr>
              <a:t>профессионально-технический – проф.- </a:t>
            </a:r>
            <a:r>
              <a:rPr lang="ru-RU" sz="2800" dirty="0" err="1" smtClean="0">
                <a:solidFill>
                  <a:srgbClr val="C00000"/>
                </a:solidFill>
              </a:rPr>
              <a:t>техн</a:t>
            </a:r>
            <a:r>
              <a:rPr lang="ru-RU" sz="2800" dirty="0" smtClean="0">
                <a:solidFill>
                  <a:srgbClr val="C00000"/>
                </a:solidFill>
              </a:rPr>
              <a:t>.</a:t>
            </a:r>
            <a:endParaRPr lang="ru-RU" sz="2800" dirty="0">
              <a:solidFill>
                <a:srgbClr val="C00000"/>
              </a:solidFill>
            </a:endParaRPr>
          </a:p>
        </p:txBody>
      </p:sp>
    </p:spTree>
    <p:extLst>
      <p:ext uri="{BB962C8B-B14F-4D97-AF65-F5344CB8AC3E}">
        <p14:creationId xmlns:p14="http://schemas.microsoft.com/office/powerpoint/2010/main" val="167113904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255" y="875713"/>
            <a:ext cx="10335490" cy="4401205"/>
          </a:xfrm>
          <a:prstGeom prst="rect">
            <a:avLst/>
          </a:prstGeom>
        </p:spPr>
        <p:txBody>
          <a:bodyPr wrap="square">
            <a:spAutoFit/>
          </a:bodyPr>
          <a:lstStyle/>
          <a:p>
            <a:pPr algn="just"/>
            <a:r>
              <a:rPr lang="ru-RU" sz="2800" b="1" dirty="0" smtClean="0"/>
              <a:t>Сокращение обозначается точкой</a:t>
            </a:r>
            <a:r>
              <a:rPr lang="ru-RU" sz="2800" dirty="0" smtClean="0"/>
              <a:t>. </a:t>
            </a:r>
            <a:r>
              <a:rPr lang="ru-RU" sz="2800" dirty="0" smtClean="0">
                <a:solidFill>
                  <a:srgbClr val="C00000"/>
                </a:solidFill>
              </a:rPr>
              <a:t>Точка не ставится:</a:t>
            </a:r>
          </a:p>
          <a:p>
            <a:pPr algn="just"/>
            <a:endParaRPr lang="ru-RU" sz="2800" dirty="0" smtClean="0"/>
          </a:p>
          <a:p>
            <a:pPr algn="just"/>
            <a:r>
              <a:rPr lang="ru-RU" sz="2800" dirty="0" smtClean="0"/>
              <a:t>•	</a:t>
            </a:r>
            <a:r>
              <a:rPr lang="ru-RU" sz="2800" b="1" dirty="0" smtClean="0"/>
              <a:t>если сокращение образовано выбрасыванием средней части слова и заменой ее дефисом, например</a:t>
            </a:r>
            <a:r>
              <a:rPr lang="ru-RU" sz="2800" dirty="0" smtClean="0"/>
              <a:t>: </a:t>
            </a:r>
            <a:r>
              <a:rPr lang="ru-RU" sz="2800" dirty="0" smtClean="0">
                <a:solidFill>
                  <a:srgbClr val="C00000"/>
                </a:solidFill>
              </a:rPr>
              <a:t>изд-во (издательство), р-н (район), хоз-во (хозяйство);</a:t>
            </a:r>
          </a:p>
          <a:p>
            <a:pPr algn="just"/>
            <a:r>
              <a:rPr lang="ru-RU" sz="2800" dirty="0" smtClean="0"/>
              <a:t>•	</a:t>
            </a:r>
            <a:r>
              <a:rPr lang="ru-RU" sz="2800" b="1" dirty="0" smtClean="0"/>
              <a:t>в конце сокращений, образованных путем удаления гласных,</a:t>
            </a:r>
            <a:r>
              <a:rPr lang="ru-RU" sz="2800" dirty="0" smtClean="0"/>
              <a:t> например</a:t>
            </a:r>
            <a:r>
              <a:rPr lang="ru-RU" sz="2800" dirty="0" smtClean="0">
                <a:solidFill>
                  <a:srgbClr val="C00000"/>
                </a:solidFill>
              </a:rPr>
              <a:t>: млн, млрд;</a:t>
            </a:r>
          </a:p>
          <a:p>
            <a:pPr algn="just"/>
            <a:r>
              <a:rPr lang="ru-RU" sz="2800" dirty="0" smtClean="0"/>
              <a:t>•	</a:t>
            </a:r>
            <a:r>
              <a:rPr lang="ru-RU" sz="2800" b="1" dirty="0" smtClean="0"/>
              <a:t>после сокращенных обозначений единиц физических величин</a:t>
            </a:r>
            <a:r>
              <a:rPr lang="ru-RU" sz="2800" dirty="0" smtClean="0"/>
              <a:t>, например: </a:t>
            </a:r>
            <a:r>
              <a:rPr lang="ru-RU" sz="2800" dirty="0" smtClean="0">
                <a:solidFill>
                  <a:srgbClr val="C00000"/>
                </a:solidFill>
              </a:rPr>
              <a:t>5 г, 10 кг, 1 т, 20 мм, 50 см;</a:t>
            </a:r>
          </a:p>
          <a:p>
            <a:pPr algn="just"/>
            <a:r>
              <a:rPr lang="ru-RU" sz="2800" dirty="0" smtClean="0"/>
              <a:t>•	</a:t>
            </a:r>
            <a:r>
              <a:rPr lang="ru-RU" sz="2800" b="1" dirty="0" smtClean="0"/>
              <a:t>в буквенных аббревиатурах.</a:t>
            </a:r>
            <a:endParaRPr lang="ru-RU" sz="2800" b="1" dirty="0"/>
          </a:p>
        </p:txBody>
      </p:sp>
    </p:spTree>
    <p:extLst>
      <p:ext uri="{BB962C8B-B14F-4D97-AF65-F5344CB8AC3E}">
        <p14:creationId xmlns:p14="http://schemas.microsoft.com/office/powerpoint/2010/main" val="406968239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2835" y="183170"/>
            <a:ext cx="10571019" cy="5632311"/>
          </a:xfrm>
          <a:prstGeom prst="rect">
            <a:avLst/>
          </a:prstGeom>
        </p:spPr>
        <p:txBody>
          <a:bodyPr wrap="square">
            <a:spAutoFit/>
          </a:bodyPr>
          <a:lstStyle/>
          <a:p>
            <a:pPr algn="just"/>
            <a:r>
              <a:rPr lang="ru-RU" sz="2400" b="1" dirty="0" smtClean="0"/>
              <a:t>	Оформление таблиц</a:t>
            </a:r>
          </a:p>
          <a:p>
            <a:pPr algn="just"/>
            <a:endParaRPr lang="ru-RU" sz="2400" b="1" dirty="0" smtClean="0"/>
          </a:p>
          <a:p>
            <a:pPr algn="just"/>
            <a:r>
              <a:rPr lang="ru-RU" sz="2400" dirty="0" smtClean="0"/>
              <a:t>	</a:t>
            </a:r>
            <a:r>
              <a:rPr lang="ru-RU" sz="2400" b="1" dirty="0" smtClean="0"/>
              <a:t>По способу оформления </a:t>
            </a:r>
            <a:r>
              <a:rPr lang="ru-RU" sz="2400" dirty="0" smtClean="0"/>
              <a:t>различают два вида табличного материала: </a:t>
            </a:r>
            <a:r>
              <a:rPr lang="ru-RU" sz="2400" b="1" dirty="0" smtClean="0"/>
              <a:t>таблицы и выводы</a:t>
            </a:r>
            <a:r>
              <a:rPr lang="ru-RU" sz="2400" dirty="0" smtClean="0"/>
              <a:t>.</a:t>
            </a:r>
          </a:p>
          <a:p>
            <a:pPr algn="just"/>
            <a:endParaRPr lang="ru-RU" sz="2400" dirty="0" smtClean="0"/>
          </a:p>
          <a:p>
            <a:pPr algn="just"/>
            <a:r>
              <a:rPr lang="ru-RU" sz="2400" dirty="0"/>
              <a:t>	</a:t>
            </a:r>
            <a:r>
              <a:rPr lang="ru-RU" sz="2400" b="1" dirty="0" smtClean="0"/>
              <a:t>Таблица</a:t>
            </a:r>
            <a:r>
              <a:rPr lang="ru-RU" sz="2400" dirty="0" smtClean="0"/>
              <a:t> – </a:t>
            </a:r>
            <a:r>
              <a:rPr lang="ru-RU" sz="2400" b="1" i="1" dirty="0" smtClean="0"/>
              <a:t>это перечень цифровой и (или) текстовой информации, приведенной в систему и разнесенной по графам и строкам, разделенным линейками.</a:t>
            </a:r>
          </a:p>
          <a:p>
            <a:pPr algn="just"/>
            <a:r>
              <a:rPr lang="ru-RU" sz="2400" dirty="0" smtClean="0"/>
              <a:t>	В таблицу входят следующие элементы:</a:t>
            </a:r>
          </a:p>
          <a:p>
            <a:pPr algn="just"/>
            <a:r>
              <a:rPr lang="ru-RU" sz="2400" dirty="0" smtClean="0"/>
              <a:t>•	</a:t>
            </a:r>
            <a:r>
              <a:rPr lang="ru-RU" sz="2400" b="1" i="1" dirty="0" smtClean="0"/>
              <a:t>порядковый номер;</a:t>
            </a:r>
          </a:p>
          <a:p>
            <a:pPr algn="just"/>
            <a:r>
              <a:rPr lang="ru-RU" sz="2400" b="1" i="1" dirty="0" smtClean="0"/>
              <a:t>•	тематический заголовок;</a:t>
            </a:r>
          </a:p>
          <a:p>
            <a:pPr algn="just"/>
            <a:r>
              <a:rPr lang="ru-RU" sz="2400" b="1" i="1" dirty="0" smtClean="0"/>
              <a:t>•	заголовочная часть (головка); </a:t>
            </a:r>
          </a:p>
          <a:p>
            <a:pPr algn="just"/>
            <a:r>
              <a:rPr lang="ru-RU" sz="2400" b="1" i="1" dirty="0" smtClean="0"/>
              <a:t>•	основная часть,</a:t>
            </a:r>
            <a:r>
              <a:rPr lang="ru-RU" sz="2400" dirty="0" smtClean="0"/>
              <a:t> состоящая из боковика и прографки, в которой графы (колонки, столбцы) и строки (горизонтальные ряды) отграничены одна от другой вертикальными и горизонтальными линиями.</a:t>
            </a:r>
            <a:endParaRPr lang="ru-RU" sz="2400" dirty="0"/>
          </a:p>
        </p:txBody>
      </p:sp>
    </p:spTree>
    <p:extLst>
      <p:ext uri="{BB962C8B-B14F-4D97-AF65-F5344CB8AC3E}">
        <p14:creationId xmlns:p14="http://schemas.microsoft.com/office/powerpoint/2010/main" val="155752548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9818" y="1291165"/>
            <a:ext cx="10418618" cy="4031873"/>
          </a:xfrm>
          <a:prstGeom prst="rect">
            <a:avLst/>
          </a:prstGeom>
        </p:spPr>
        <p:txBody>
          <a:bodyPr wrap="square">
            <a:spAutoFit/>
          </a:bodyPr>
          <a:lstStyle/>
          <a:p>
            <a:pPr algn="just"/>
            <a:r>
              <a:rPr lang="ru-RU" sz="3200" dirty="0" smtClean="0"/>
              <a:t>	Порядковый номер таблицы ставят тогда, когда в курсовой или дипломной работе их две или более. 	Он помещается над правым верхним углом таблицы. </a:t>
            </a:r>
          </a:p>
          <a:p>
            <a:pPr algn="just"/>
            <a:r>
              <a:rPr lang="ru-RU" sz="3200" dirty="0"/>
              <a:t>	</a:t>
            </a:r>
            <a:r>
              <a:rPr lang="ru-RU" sz="3200" dirty="0" smtClean="0"/>
              <a:t>Слово «таблица» пишут с прописной буквы, знак «№» не ставят. </a:t>
            </a:r>
          </a:p>
          <a:p>
            <a:pPr algn="just"/>
            <a:r>
              <a:rPr lang="ru-RU" sz="3200" dirty="0"/>
              <a:t>	</a:t>
            </a:r>
            <a:r>
              <a:rPr lang="ru-RU" sz="3200" dirty="0" smtClean="0"/>
              <a:t>На каждую таблицу делают ссылку в тексте работы. Например: Этот вывод подтверждается фактическими данными (Табл. 2).</a:t>
            </a:r>
            <a:endParaRPr lang="ru-RU" sz="3200" dirty="0"/>
          </a:p>
        </p:txBody>
      </p:sp>
    </p:spTree>
    <p:extLst>
      <p:ext uri="{BB962C8B-B14F-4D97-AF65-F5344CB8AC3E}">
        <p14:creationId xmlns:p14="http://schemas.microsoft.com/office/powerpoint/2010/main" val="121210808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88473" y="1666968"/>
            <a:ext cx="9642763" cy="1091614"/>
          </a:xfrm>
          <a:prstGeom prst="rect">
            <a:avLst/>
          </a:prstGeom>
        </p:spPr>
      </p:pic>
      <p:pic>
        <p:nvPicPr>
          <p:cNvPr id="4" name="Рисунок 3"/>
          <p:cNvPicPr>
            <a:picLocks noChangeAspect="1"/>
          </p:cNvPicPr>
          <p:nvPr/>
        </p:nvPicPr>
        <p:blipFill>
          <a:blip r:embed="rId3"/>
          <a:stretch>
            <a:fillRect/>
          </a:stretch>
        </p:blipFill>
        <p:spPr>
          <a:xfrm>
            <a:off x="1288473" y="4151601"/>
            <a:ext cx="9642763" cy="899560"/>
          </a:xfrm>
          <a:prstGeom prst="rect">
            <a:avLst/>
          </a:prstGeom>
        </p:spPr>
      </p:pic>
      <p:sp>
        <p:nvSpPr>
          <p:cNvPr id="6" name="Прямоугольник 5"/>
          <p:cNvSpPr/>
          <p:nvPr/>
        </p:nvSpPr>
        <p:spPr>
          <a:xfrm>
            <a:off x="1731819" y="1020637"/>
            <a:ext cx="7980218" cy="646331"/>
          </a:xfrm>
          <a:prstGeom prst="rect">
            <a:avLst/>
          </a:prstGeom>
        </p:spPr>
        <p:txBody>
          <a:bodyPr wrap="square">
            <a:spAutoFit/>
          </a:bodyPr>
          <a:lstStyle/>
          <a:p>
            <a:pPr algn="just"/>
            <a:r>
              <a:rPr lang="ru-RU" b="1" dirty="0" smtClean="0"/>
              <a:t>Пример 1. Нумерационный заголовок над тематическим</a:t>
            </a:r>
          </a:p>
          <a:p>
            <a:pPr algn="just"/>
            <a:endParaRPr lang="ru-RU" b="1" dirty="0" smtClean="0"/>
          </a:p>
        </p:txBody>
      </p:sp>
      <p:sp>
        <p:nvSpPr>
          <p:cNvPr id="7" name="Прямоугольник 6"/>
          <p:cNvSpPr/>
          <p:nvPr/>
        </p:nvSpPr>
        <p:spPr>
          <a:xfrm>
            <a:off x="7523018" y="3131926"/>
            <a:ext cx="6276107" cy="646331"/>
          </a:xfrm>
          <a:prstGeom prst="rect">
            <a:avLst/>
          </a:prstGeom>
        </p:spPr>
        <p:txBody>
          <a:bodyPr wrap="square">
            <a:spAutoFit/>
          </a:bodyPr>
          <a:lstStyle/>
          <a:p>
            <a:pPr algn="just"/>
            <a:r>
              <a:rPr lang="ru-RU" b="1" dirty="0" smtClean="0"/>
              <a:t>и тематического в одной строке</a:t>
            </a:r>
          </a:p>
          <a:p>
            <a:pPr algn="just"/>
            <a:endParaRPr lang="ru-RU" b="1" dirty="0" smtClean="0"/>
          </a:p>
        </p:txBody>
      </p:sp>
      <p:sp>
        <p:nvSpPr>
          <p:cNvPr id="8" name="Прямоугольник 7"/>
          <p:cNvSpPr/>
          <p:nvPr/>
        </p:nvSpPr>
        <p:spPr>
          <a:xfrm>
            <a:off x="1288473" y="3131926"/>
            <a:ext cx="7024257" cy="369332"/>
          </a:xfrm>
          <a:prstGeom prst="rect">
            <a:avLst/>
          </a:prstGeom>
        </p:spPr>
        <p:txBody>
          <a:bodyPr wrap="square">
            <a:spAutoFit/>
          </a:bodyPr>
          <a:lstStyle/>
          <a:p>
            <a:pPr algn="just"/>
            <a:r>
              <a:rPr lang="ru-RU" b="1" dirty="0" smtClean="0"/>
              <a:t>Пример 2. Совмещение нумерационного заголовка </a:t>
            </a:r>
            <a:endParaRPr lang="ru-RU" b="1" dirty="0"/>
          </a:p>
        </p:txBody>
      </p:sp>
    </p:spTree>
    <p:extLst>
      <p:ext uri="{BB962C8B-B14F-4D97-AF65-F5344CB8AC3E}">
        <p14:creationId xmlns:p14="http://schemas.microsoft.com/office/powerpoint/2010/main" val="205260939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401" y="501641"/>
            <a:ext cx="10515599" cy="5509200"/>
          </a:xfrm>
          <a:prstGeom prst="rect">
            <a:avLst/>
          </a:prstGeom>
        </p:spPr>
        <p:txBody>
          <a:bodyPr wrap="square">
            <a:spAutoFit/>
          </a:bodyPr>
          <a:lstStyle/>
          <a:p>
            <a:pPr algn="just"/>
            <a:r>
              <a:rPr lang="ru-RU" sz="3200" dirty="0" smtClean="0"/>
              <a:t>	</a:t>
            </a:r>
            <a:r>
              <a:rPr lang="ru-RU" sz="3200" b="1" dirty="0" smtClean="0"/>
              <a:t>Заголовочная часть таблицы</a:t>
            </a:r>
            <a:r>
              <a:rPr lang="ru-RU" sz="3200" dirty="0" smtClean="0"/>
              <a:t>, называемая головкой, содержит заголовки граф. Они пишутся с прописной буквы, в большинстве случаев в именительном падеже единственного числа. 	</a:t>
            </a:r>
            <a:r>
              <a:rPr lang="ru-RU" sz="3200" b="1" dirty="0" smtClean="0"/>
              <a:t>Подзаголовки</a:t>
            </a:r>
            <a:r>
              <a:rPr lang="ru-RU" sz="3200" dirty="0" smtClean="0"/>
              <a:t> начинают с прописной буквы, если они имеют самостоятельное значение, и со строчной – если они образуют одно предложение с основным заголовком графы. </a:t>
            </a:r>
          </a:p>
          <a:p>
            <a:pPr algn="just"/>
            <a:r>
              <a:rPr lang="ru-RU" sz="3200" dirty="0"/>
              <a:t>	</a:t>
            </a:r>
            <a:r>
              <a:rPr lang="ru-RU" sz="3200" dirty="0" smtClean="0"/>
              <a:t>В конце заголовков и подзаголовков </a:t>
            </a:r>
            <a:r>
              <a:rPr lang="ru-RU" sz="3200" b="1" dirty="0" smtClean="0"/>
              <a:t>знаки препинания не ставят. </a:t>
            </a:r>
            <a:r>
              <a:rPr lang="ru-RU" sz="3200" dirty="0" smtClean="0"/>
              <a:t>Не рекомендуются диагональные (косые) линии в головке с надписями по обе стороны диагонали.</a:t>
            </a:r>
            <a:endParaRPr lang="ru-RU" sz="3200" dirty="0"/>
          </a:p>
        </p:txBody>
      </p:sp>
    </p:spTree>
    <p:extLst>
      <p:ext uri="{BB962C8B-B14F-4D97-AF65-F5344CB8AC3E}">
        <p14:creationId xmlns:p14="http://schemas.microsoft.com/office/powerpoint/2010/main" val="4160249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0218" y="349333"/>
            <a:ext cx="11263746" cy="5324535"/>
          </a:xfrm>
          <a:prstGeom prst="rect">
            <a:avLst/>
          </a:prstGeom>
          <a:solidFill>
            <a:schemeClr val="accent4">
              <a:lumMod val="20000"/>
              <a:lumOff val="80000"/>
            </a:schemeClr>
          </a:solidFill>
        </p:spPr>
        <p:txBody>
          <a:bodyPr wrap="square">
            <a:spAutoFit/>
          </a:bodyPr>
          <a:lstStyle/>
          <a:p>
            <a:pPr indent="288290" algn="just">
              <a:spcAft>
                <a:spcPts val="0"/>
              </a:spcAft>
            </a:pPr>
            <a:r>
              <a:rPr lang="ru-RU" sz="2000" b="1" dirty="0" smtClean="0">
                <a:latin typeface="Verdana" panose="020B0604030504040204" pitchFamily="34" charset="0"/>
                <a:ea typeface="Verdana" panose="020B0604030504040204" pitchFamily="34" charset="0"/>
                <a:cs typeface="Calibri" panose="020F0502020204030204" pitchFamily="34" charset="0"/>
              </a:rPr>
              <a:t>1.3 Подготовка </a:t>
            </a:r>
            <a:r>
              <a:rPr lang="ru-RU" sz="2000" b="1" dirty="0">
                <a:latin typeface="Verdana" panose="020B0604030504040204" pitchFamily="34" charset="0"/>
                <a:ea typeface="Verdana" panose="020B0604030504040204" pitchFamily="34" charset="0"/>
                <a:cs typeface="Calibri" panose="020F0502020204030204" pitchFamily="34" charset="0"/>
              </a:rPr>
              <a:t>научных и научно-педагогических кадров в Казахстане</a:t>
            </a:r>
          </a:p>
          <a:p>
            <a:pPr indent="288290" algn="just">
              <a:spcAft>
                <a:spcPts val="0"/>
              </a:spcAft>
            </a:pPr>
            <a:r>
              <a:rPr lang="ru-RU" sz="2000" dirty="0">
                <a:latin typeface="Verdana" panose="020B0604030504040204" pitchFamily="34" charset="0"/>
                <a:ea typeface="Verdana" panose="020B0604030504040204" pitchFamily="34" charset="0"/>
                <a:cs typeface="Calibri" panose="020F0502020204030204" pitchFamily="34" charset="0"/>
              </a:rPr>
              <a:t>Подготовка научно-педагогических работников осуществляется в докторантуре вузов, научных учреждений или </a:t>
            </a:r>
            <a:r>
              <a:rPr lang="ru-RU" sz="2000" dirty="0" smtClean="0">
                <a:latin typeface="Verdana" panose="020B0604030504040204" pitchFamily="34" charset="0"/>
                <a:ea typeface="Verdana" panose="020B0604030504040204" pitchFamily="34" charset="0"/>
                <a:cs typeface="Calibri" panose="020F0502020204030204" pitchFamily="34" charset="0"/>
              </a:rPr>
              <a:t>организаций. </a:t>
            </a:r>
          </a:p>
          <a:p>
            <a:pPr indent="288290" algn="just">
              <a:spcAft>
                <a:spcPts val="0"/>
              </a:spcAft>
            </a:pPr>
            <a:endParaRPr lang="ru-RU" sz="200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000" smtClean="0">
                <a:latin typeface="Verdana" panose="020B0604030504040204" pitchFamily="34" charset="0"/>
                <a:ea typeface="Verdana" panose="020B0604030504040204" pitchFamily="34" charset="0"/>
                <a:cs typeface="Calibri" panose="020F0502020204030204" pitchFamily="34" charset="0"/>
              </a:rPr>
              <a:t>В </a:t>
            </a:r>
            <a:r>
              <a:rPr lang="ru-RU" sz="2000" dirty="0" smtClean="0">
                <a:latin typeface="Verdana" panose="020B0604030504040204" pitchFamily="34" charset="0"/>
                <a:ea typeface="Verdana" panose="020B0604030504040204" pitchFamily="34" charset="0"/>
                <a:cs typeface="Calibri" panose="020F0502020204030204" pitchFamily="34" charset="0"/>
              </a:rPr>
              <a:t>настоящее </a:t>
            </a:r>
            <a:r>
              <a:rPr lang="ru-RU" sz="2000" dirty="0">
                <a:latin typeface="Verdana" panose="020B0604030504040204" pitchFamily="34" charset="0"/>
                <a:ea typeface="Verdana" panose="020B0604030504040204" pitchFamily="34" charset="0"/>
                <a:cs typeface="Calibri" panose="020F0502020204030204" pitchFamily="34" charset="0"/>
              </a:rPr>
              <a:t>время подготовка научно-педагогических кадров осуществляется еще и в магистратуре, поскольку согласно Положению о магистерской подготовке (магистратуре) в системе многоуровневого высшего образования РК подготовка магистров ориентирована на научно-исследовательскую и научно-педагогическую деятельность</a:t>
            </a:r>
            <a:r>
              <a:rPr lang="ru-RU" sz="2000" dirty="0" smtClean="0">
                <a:latin typeface="Verdana" panose="020B0604030504040204" pitchFamily="34" charset="0"/>
                <a:ea typeface="Verdana" panose="020B0604030504040204" pitchFamily="34" charset="0"/>
                <a:cs typeface="Calibri" panose="020F0502020204030204" pitchFamily="34" charset="0"/>
              </a:rPr>
              <a:t>.</a:t>
            </a:r>
          </a:p>
          <a:p>
            <a:pPr indent="288290" algn="just">
              <a:spcAft>
                <a:spcPts val="0"/>
              </a:spcAft>
            </a:pPr>
            <a:endParaRPr lang="ru-RU" sz="20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000" dirty="0" smtClean="0">
                <a:latin typeface="Verdana" panose="020B0604030504040204" pitchFamily="34" charset="0"/>
                <a:ea typeface="Verdana" panose="020B0604030504040204" pitchFamily="34" charset="0"/>
                <a:cs typeface="Calibri" panose="020F0502020204030204" pitchFamily="34" charset="0"/>
              </a:rPr>
              <a:t>Основная образовательная программа подготовки магистра предусматривает научно-исследовательскую работу, в том числе научно-исследовательскую практику, научно-педагогическую практику, подготовку магистерской диссертации.</a:t>
            </a:r>
            <a:endParaRPr lang="ru-RU" sz="2000" b="1"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endParaRPr lang="ru-RU" sz="20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000" dirty="0" smtClean="0">
                <a:latin typeface="Verdana" panose="020B0604030504040204" pitchFamily="34" charset="0"/>
                <a:ea typeface="Verdana" panose="020B0604030504040204" pitchFamily="34" charset="0"/>
                <a:cs typeface="Calibri" panose="020F0502020204030204" pitchFamily="34" charset="0"/>
              </a:rPr>
              <a:t>Программа магистерской подготовки в вузе состоит из двух частей: образовательной и научно-исследовательской</a:t>
            </a:r>
            <a:r>
              <a:rPr lang="ru-RU" sz="2000" smtClean="0">
                <a:latin typeface="Verdana" panose="020B0604030504040204" pitchFamily="34" charset="0"/>
                <a:ea typeface="Verdana" panose="020B0604030504040204" pitchFamily="34" charset="0"/>
                <a:cs typeface="Calibri" panose="020F0502020204030204" pitchFamily="34" charset="0"/>
              </a:rPr>
              <a:t>. </a:t>
            </a:r>
            <a:endParaRPr lang="ru-RU" sz="2000" b="1" dirty="0" smtClean="0">
              <a:latin typeface="Verdana" panose="020B060403050404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349993659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3055" y="723129"/>
            <a:ext cx="9836726" cy="5078313"/>
          </a:xfrm>
          <a:prstGeom prst="rect">
            <a:avLst/>
          </a:prstGeom>
        </p:spPr>
        <p:txBody>
          <a:bodyPr wrap="square">
            <a:spAutoFit/>
          </a:bodyPr>
          <a:lstStyle/>
          <a:p>
            <a:pPr algn="just"/>
            <a:r>
              <a:rPr lang="ru-RU" sz="3200" dirty="0" smtClean="0"/>
              <a:t>	</a:t>
            </a:r>
            <a:r>
              <a:rPr lang="ru-RU" sz="3600" b="1" dirty="0" smtClean="0"/>
              <a:t>При переносе </a:t>
            </a:r>
            <a:r>
              <a:rPr lang="ru-RU" sz="3600" dirty="0" smtClean="0"/>
              <a:t>таблицы на другую страницу можно тематический заголовок и головку таблицы не повторять, а пронумеровать графы и продублировать нумерацию на следующей странице. </a:t>
            </a:r>
          </a:p>
          <a:p>
            <a:pPr algn="just"/>
            <a:r>
              <a:rPr lang="ru-RU" sz="3600" dirty="0"/>
              <a:t>	</a:t>
            </a:r>
            <a:r>
              <a:rPr lang="ru-RU" sz="3600" dirty="0" smtClean="0"/>
              <a:t>В этом случае над другой частью таблицы помещают слово </a:t>
            </a:r>
            <a:r>
              <a:rPr lang="ru-RU" sz="3600" b="1" dirty="0" smtClean="0"/>
              <a:t>«Продолжение», </a:t>
            </a:r>
            <a:r>
              <a:rPr lang="ru-RU" sz="3600" dirty="0" smtClean="0"/>
              <a:t>а если таблиц несколько, то указывают ее номер (например: Продолжение табл. 1).</a:t>
            </a:r>
            <a:endParaRPr lang="ru-RU" sz="3600" dirty="0"/>
          </a:p>
        </p:txBody>
      </p:sp>
    </p:spTree>
    <p:extLst>
      <p:ext uri="{BB962C8B-B14F-4D97-AF65-F5344CB8AC3E}">
        <p14:creationId xmlns:p14="http://schemas.microsoft.com/office/powerpoint/2010/main" val="36687948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809750" y="-142875"/>
            <a:ext cx="8572500" cy="7143750"/>
          </a:xfrm>
          <a:prstGeom prst="rect">
            <a:avLst/>
          </a:prstGeom>
        </p:spPr>
      </p:pic>
    </p:spTree>
    <p:extLst>
      <p:ext uri="{BB962C8B-B14F-4D97-AF65-F5344CB8AC3E}">
        <p14:creationId xmlns:p14="http://schemas.microsoft.com/office/powerpoint/2010/main" val="10343218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0328" y="308137"/>
            <a:ext cx="10917381" cy="5570756"/>
          </a:xfrm>
          <a:prstGeom prst="rect">
            <a:avLst/>
          </a:prstGeom>
        </p:spPr>
        <p:txBody>
          <a:bodyPr wrap="square">
            <a:spAutoFit/>
          </a:bodyPr>
          <a:lstStyle/>
          <a:p>
            <a:pPr algn="just"/>
            <a:r>
              <a:rPr lang="ru-RU" sz="2800" dirty="0" smtClean="0"/>
              <a:t>	Наименование элементов таблицы показано в ниже на слайде. </a:t>
            </a:r>
          </a:p>
          <a:p>
            <a:pPr algn="just"/>
            <a:endParaRPr lang="ru-RU" sz="2800" dirty="0"/>
          </a:p>
          <a:p>
            <a:pPr algn="just"/>
            <a:r>
              <a:rPr lang="ru-RU" sz="2800" dirty="0" smtClean="0"/>
              <a:t>	Она состоит из </a:t>
            </a:r>
            <a:r>
              <a:rPr lang="ru-RU" sz="2800" b="1" dirty="0" smtClean="0"/>
              <a:t>заголовков, головки, боковика и прографки</a:t>
            </a:r>
            <a:r>
              <a:rPr lang="ru-RU" sz="2800" dirty="0" smtClean="0"/>
              <a:t>. Все, что ниже головки, называется </a:t>
            </a:r>
            <a:r>
              <a:rPr lang="ru-RU" sz="2800" b="1" dirty="0" smtClean="0"/>
              <a:t>хвостом таблицы</a:t>
            </a:r>
            <a:r>
              <a:rPr lang="ru-RU" sz="2800" dirty="0" smtClean="0"/>
              <a:t>. </a:t>
            </a:r>
            <a:r>
              <a:rPr lang="ru-RU" sz="2800" b="1" dirty="0" smtClean="0"/>
              <a:t>Хвост</a:t>
            </a:r>
            <a:r>
              <a:rPr lang="ru-RU" sz="2800" dirty="0" smtClean="0"/>
              <a:t> в свою очередь делится на </a:t>
            </a:r>
            <a:r>
              <a:rPr lang="ru-RU" sz="2800" b="1" dirty="0" smtClean="0"/>
              <a:t>боковик и </a:t>
            </a:r>
            <a:r>
              <a:rPr lang="ru-RU" sz="2800" b="1" dirty="0" err="1" smtClean="0"/>
              <a:t>прографку</a:t>
            </a:r>
            <a:r>
              <a:rPr lang="ru-RU" sz="2800" b="1" dirty="0" smtClean="0"/>
              <a:t>.</a:t>
            </a:r>
            <a:r>
              <a:rPr lang="ru-RU" sz="2800" dirty="0" smtClean="0"/>
              <a:t> </a:t>
            </a:r>
          </a:p>
          <a:p>
            <a:pPr algn="just"/>
            <a:r>
              <a:rPr lang="ru-RU" sz="2800" dirty="0"/>
              <a:t>	</a:t>
            </a:r>
            <a:r>
              <a:rPr lang="ru-RU" sz="2800" dirty="0" smtClean="0"/>
              <a:t>Боковик, как и головка, - скорее заголовочная часть. </a:t>
            </a:r>
          </a:p>
          <a:p>
            <a:pPr algn="just"/>
            <a:r>
              <a:rPr lang="ru-RU" sz="2800" dirty="0"/>
              <a:t>	</a:t>
            </a:r>
            <a:r>
              <a:rPr lang="ru-RU" sz="2800" dirty="0" smtClean="0"/>
              <a:t>А вот в </a:t>
            </a:r>
            <a:r>
              <a:rPr lang="ru-RU" sz="2800" dirty="0" err="1" smtClean="0"/>
              <a:t>прографке</a:t>
            </a:r>
            <a:r>
              <a:rPr lang="ru-RU" sz="2800" dirty="0" smtClean="0"/>
              <a:t> размещают те сведения, ради которых и составлялась таблица. Перед ее набором нужно хорошенько продумать структуру головки и боковика, чтобы оптимально систематизировать представляемые таблицей сведения. И еще два определения, которые помогут нам в будущем: </a:t>
            </a:r>
          </a:p>
          <a:p>
            <a:pPr algn="just"/>
            <a:r>
              <a:rPr lang="ru-RU" sz="2400" b="1" dirty="0" smtClean="0"/>
              <a:t>графа таблицы </a:t>
            </a:r>
            <a:r>
              <a:rPr lang="ru-RU" sz="2400" dirty="0" smtClean="0"/>
              <a:t>- ряд данных, расположенный вертикально; </a:t>
            </a:r>
            <a:r>
              <a:rPr lang="ru-RU" sz="2400" b="1" dirty="0" smtClean="0"/>
              <a:t>строка таблицы </a:t>
            </a:r>
            <a:r>
              <a:rPr lang="ru-RU" sz="2400" dirty="0" smtClean="0"/>
              <a:t>- </a:t>
            </a:r>
            <a:r>
              <a:rPr lang="ru-RU" sz="2400" smtClean="0"/>
              <a:t>горизонтально.</a:t>
            </a:r>
            <a:endParaRPr lang="ru-RU" sz="2400" dirty="0" smtClean="0"/>
          </a:p>
        </p:txBody>
      </p:sp>
    </p:spTree>
    <p:extLst>
      <p:ext uri="{BB962C8B-B14F-4D97-AF65-F5344CB8AC3E}">
        <p14:creationId xmlns:p14="http://schemas.microsoft.com/office/powerpoint/2010/main" val="290083332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1274" y="460261"/>
            <a:ext cx="10861962" cy="5262979"/>
          </a:xfrm>
          <a:prstGeom prst="rect">
            <a:avLst/>
          </a:prstGeom>
        </p:spPr>
        <p:txBody>
          <a:bodyPr wrap="square">
            <a:spAutoFit/>
          </a:bodyPr>
          <a:lstStyle/>
          <a:p>
            <a:pPr algn="just"/>
            <a:r>
              <a:rPr lang="ru-RU" sz="2800" dirty="0" smtClean="0"/>
              <a:t>	</a:t>
            </a:r>
            <a:r>
              <a:rPr lang="ru-RU" sz="2800" b="1" dirty="0" smtClean="0"/>
              <a:t>Боковик</a:t>
            </a:r>
            <a:r>
              <a:rPr lang="ru-RU" sz="2800" dirty="0" smtClean="0"/>
              <a:t> – это крайняя левая графа таблицы, содержащая информацию, связанную с горизонтальными рядами. Строки боковика должны подчиняться его заголовку. Они начинаются с заглавной буквы, а подчиненные названия – со строчной.</a:t>
            </a:r>
          </a:p>
          <a:p>
            <a:pPr algn="just"/>
            <a:r>
              <a:rPr lang="ru-RU" sz="2800" dirty="0" smtClean="0"/>
              <a:t>	</a:t>
            </a:r>
            <a:r>
              <a:rPr lang="ru-RU" sz="2800" b="1" dirty="0" err="1" smtClean="0"/>
              <a:t>Прографка</a:t>
            </a:r>
            <a:r>
              <a:rPr lang="ru-RU" sz="2800" dirty="0" smtClean="0"/>
              <a:t> – это графы, содержащие информацию, связанную как с головкой, так и с боковиком таблицы. В таблице не должно быть пустых граф. При отсутствии сведений в графах ставят тире. Если в следующей строке текст повторяется, то его заменяют словами «То же» или кавычками. Текст строк печатают с прописной буквы. Цифровые данные располагают: единицы – под единицами, десятки – под десятками, сотни – под сотнями, десятые доли – под десятыми и т.д.</a:t>
            </a:r>
            <a:endParaRPr lang="ru-RU" sz="2800" dirty="0"/>
          </a:p>
        </p:txBody>
      </p:sp>
    </p:spTree>
    <p:extLst>
      <p:ext uri="{BB962C8B-B14F-4D97-AF65-F5344CB8AC3E}">
        <p14:creationId xmlns:p14="http://schemas.microsoft.com/office/powerpoint/2010/main" val="375904741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95055" y="1297885"/>
            <a:ext cx="9615054" cy="3911424"/>
          </a:xfrm>
          <a:prstGeom prst="rect">
            <a:avLst/>
          </a:prstGeom>
        </p:spPr>
      </p:pic>
    </p:spTree>
    <p:extLst>
      <p:ext uri="{BB962C8B-B14F-4D97-AF65-F5344CB8AC3E}">
        <p14:creationId xmlns:p14="http://schemas.microsoft.com/office/powerpoint/2010/main" val="36896775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404935"/>
            <a:ext cx="10820401" cy="4893647"/>
          </a:xfrm>
          <a:prstGeom prst="rect">
            <a:avLst/>
          </a:prstGeom>
        </p:spPr>
        <p:txBody>
          <a:bodyPr wrap="square">
            <a:spAutoFit/>
          </a:bodyPr>
          <a:lstStyle/>
          <a:p>
            <a:pPr algn="just"/>
            <a:r>
              <a:rPr lang="ru-RU" sz="2600" b="1" i="1" dirty="0" smtClean="0"/>
              <a:t>	Графический способ изложения иллюстративного материала</a:t>
            </a:r>
          </a:p>
          <a:p>
            <a:pPr algn="just"/>
            <a:r>
              <a:rPr lang="ru-RU" sz="2600" dirty="0" smtClean="0"/>
              <a:t>	В качестве иллюстративного материала в курсовых и дипломных работах иногда используются графики, диаграммы и схемы.</a:t>
            </a:r>
          </a:p>
          <a:p>
            <a:pPr algn="just"/>
            <a:r>
              <a:rPr lang="ru-RU" sz="2600" b="1" dirty="0" smtClean="0"/>
              <a:t>	График – это условное изображение соотношения величин в их динамике при помощи геометрических фигур, линий и точек.</a:t>
            </a:r>
          </a:p>
          <a:p>
            <a:pPr algn="just"/>
            <a:r>
              <a:rPr lang="ru-RU" sz="2600" dirty="0" smtClean="0"/>
              <a:t>	График содержит следующие элементы: </a:t>
            </a:r>
            <a:r>
              <a:rPr lang="ru-RU" sz="2600" i="1" dirty="0" smtClean="0">
                <a:solidFill>
                  <a:schemeClr val="accent1">
                    <a:lumMod val="75000"/>
                  </a:schemeClr>
                </a:solidFill>
              </a:rPr>
              <a:t>1) заголовок; 2) словесные пояснения условных знаков и смысла отдельных элементов графического образа; 3) оси абсцисс и ординат, шкалу с масштабами и числовые сетки; 4) числовые данные, дополняющие или уточняющие величины нанесенных на график показателей.</a:t>
            </a:r>
          </a:p>
          <a:p>
            <a:pPr algn="just"/>
            <a:r>
              <a:rPr lang="ru-RU" sz="2600" dirty="0" smtClean="0"/>
              <a:t>	Основа графика – его геометрические фигуры, линии и точки, с помощью которых изображают величины.</a:t>
            </a:r>
            <a:endParaRPr lang="ru-RU" sz="2600" dirty="0"/>
          </a:p>
        </p:txBody>
      </p:sp>
    </p:spTree>
    <p:extLst>
      <p:ext uri="{BB962C8B-B14F-4D97-AF65-F5344CB8AC3E}">
        <p14:creationId xmlns:p14="http://schemas.microsoft.com/office/powerpoint/2010/main" val="31421476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399" y="958840"/>
            <a:ext cx="10390909" cy="4832092"/>
          </a:xfrm>
          <a:prstGeom prst="rect">
            <a:avLst/>
          </a:prstGeom>
        </p:spPr>
        <p:txBody>
          <a:bodyPr wrap="square">
            <a:spAutoFit/>
          </a:bodyPr>
          <a:lstStyle/>
          <a:p>
            <a:pPr algn="just"/>
            <a:r>
              <a:rPr lang="ru-RU" sz="2800" dirty="0" smtClean="0"/>
              <a:t>	Оси абсцисс и ординат вычерчивают сплошными линиями без стрелок на концах. По осям координат указывают условные обозначения, а на самих осях – числовые значения. </a:t>
            </a:r>
          </a:p>
          <a:p>
            <a:pPr algn="just"/>
            <a:r>
              <a:rPr lang="ru-RU" sz="2800" dirty="0"/>
              <a:t>	</a:t>
            </a:r>
            <a:r>
              <a:rPr lang="ru-RU" sz="2800" dirty="0" smtClean="0"/>
              <a:t>График может быть снабжен координатной сеткой. Часто вместо сетки масштаб наносят короткими штрихами (рисками) на осях. </a:t>
            </a:r>
          </a:p>
          <a:p>
            <a:pPr algn="just"/>
            <a:r>
              <a:rPr lang="ru-RU" sz="2800" dirty="0"/>
              <a:t>	</a:t>
            </a:r>
            <a:r>
              <a:rPr lang="ru-RU" sz="2800" dirty="0" smtClean="0"/>
              <a:t>Числовые значения штрихов масштаба пишут левее оси ординат и ниже оси абсцисс. Для экономии места числовые значения можно начинать не с нуля, а ограничивать их теми значениями, в пределах которых показывается соотношение величин.</a:t>
            </a:r>
            <a:endParaRPr lang="ru-RU" sz="2800" dirty="0"/>
          </a:p>
        </p:txBody>
      </p:sp>
    </p:spTree>
    <p:extLst>
      <p:ext uri="{BB962C8B-B14F-4D97-AF65-F5344CB8AC3E}">
        <p14:creationId xmlns:p14="http://schemas.microsoft.com/office/powerpoint/2010/main" val="315521952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80656" y="612568"/>
            <a:ext cx="10196946" cy="5509200"/>
          </a:xfrm>
          <a:prstGeom prst="rect">
            <a:avLst/>
          </a:prstGeom>
        </p:spPr>
        <p:txBody>
          <a:bodyPr wrap="square">
            <a:spAutoFit/>
          </a:bodyPr>
          <a:lstStyle/>
          <a:p>
            <a:pPr algn="just"/>
            <a:r>
              <a:rPr lang="ru-RU" sz="3200" dirty="0" smtClean="0"/>
              <a:t>	В зависимости от целей, количественной базы и применяемых геометрических знаков графики могут быть </a:t>
            </a:r>
            <a:r>
              <a:rPr lang="ru-RU" sz="3200" b="1" dirty="0" smtClean="0"/>
              <a:t>линейными, столбиковыми, полосовыми, секторными (круговыми) и т.д.</a:t>
            </a:r>
          </a:p>
          <a:p>
            <a:pPr algn="just"/>
            <a:r>
              <a:rPr lang="ru-RU" sz="3200" dirty="0" smtClean="0"/>
              <a:t>	В научной статистике широкое распространение получили </a:t>
            </a:r>
            <a:r>
              <a:rPr lang="ru-RU" sz="3200" b="1" dirty="0" smtClean="0"/>
              <a:t>линейные графики (пример на следующем слайде)</a:t>
            </a:r>
            <a:r>
              <a:rPr lang="ru-RU" sz="3200" dirty="0" smtClean="0"/>
              <a:t>. Для их построения используется система прямоугольных координат. На графике может быть изображена динамика нескольких явлений. Тогда их кривые должны быть хорошо различаемы по цвету или форме.</a:t>
            </a:r>
          </a:p>
        </p:txBody>
      </p:sp>
    </p:spTree>
    <p:extLst>
      <p:ext uri="{BB962C8B-B14F-4D97-AF65-F5344CB8AC3E}">
        <p14:creationId xmlns:p14="http://schemas.microsoft.com/office/powerpoint/2010/main" val="410025211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299854" y="734177"/>
            <a:ext cx="7750317" cy="3836627"/>
          </a:xfrm>
          <a:prstGeom prst="rect">
            <a:avLst/>
          </a:prstGeom>
        </p:spPr>
      </p:pic>
      <p:sp>
        <p:nvSpPr>
          <p:cNvPr id="4" name="Прямоугольник 3"/>
          <p:cNvSpPr/>
          <p:nvPr/>
        </p:nvSpPr>
        <p:spPr>
          <a:xfrm>
            <a:off x="2563091" y="4920918"/>
            <a:ext cx="7813964" cy="646331"/>
          </a:xfrm>
          <a:prstGeom prst="rect">
            <a:avLst/>
          </a:prstGeom>
        </p:spPr>
        <p:txBody>
          <a:bodyPr wrap="square">
            <a:spAutoFit/>
          </a:bodyPr>
          <a:lstStyle/>
          <a:p>
            <a:r>
              <a:rPr lang="ru-RU" dirty="0" smtClean="0"/>
              <a:t>Рис. 4.1. Динамика объема продукции промышленного и сельскохозяйственного производства в Казахстане в 1990-1996 гг.</a:t>
            </a:r>
            <a:endParaRPr lang="ru-RU" dirty="0"/>
          </a:p>
        </p:txBody>
      </p:sp>
    </p:spTree>
    <p:extLst>
      <p:ext uri="{BB962C8B-B14F-4D97-AF65-F5344CB8AC3E}">
        <p14:creationId xmlns:p14="http://schemas.microsoft.com/office/powerpoint/2010/main" val="276165282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p:nvPr>
            <p:extLst/>
          </p:nvPr>
        </p:nvGraphicFramePr>
        <p:xfrm>
          <a:off x="2032000" y="719667"/>
          <a:ext cx="3482109" cy="32427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Диаграмма 9"/>
          <p:cNvGraphicFramePr/>
          <p:nvPr>
            <p:extLst/>
          </p:nvPr>
        </p:nvGraphicFramePr>
        <p:xfrm>
          <a:off x="6483927" y="719667"/>
          <a:ext cx="3676072" cy="28825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Диаграмма 12"/>
          <p:cNvGraphicFramePr/>
          <p:nvPr>
            <p:extLst/>
          </p:nvPr>
        </p:nvGraphicFramePr>
        <p:xfrm>
          <a:off x="2032000" y="4142509"/>
          <a:ext cx="3482109" cy="19958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Диаграмма 15"/>
          <p:cNvGraphicFramePr/>
          <p:nvPr>
            <p:extLst/>
          </p:nvPr>
        </p:nvGraphicFramePr>
        <p:xfrm>
          <a:off x="6483927" y="3796145"/>
          <a:ext cx="3551382" cy="234218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29326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78874" y="584860"/>
            <a:ext cx="10958944" cy="5262979"/>
          </a:xfrm>
          <a:prstGeom prst="rect">
            <a:avLst/>
          </a:prstGeom>
          <a:solidFill>
            <a:schemeClr val="accent4">
              <a:lumMod val="20000"/>
              <a:lumOff val="80000"/>
            </a:schemeClr>
          </a:solidFill>
        </p:spPr>
        <p:txBody>
          <a:bodyPr wrap="square">
            <a:spAutoFit/>
          </a:bodyPr>
          <a:lstStyle/>
          <a:p>
            <a:pPr algn="just"/>
            <a:r>
              <a:rPr lang="ru-RU" sz="2400" b="1" i="1" dirty="0" smtClean="0">
                <a:latin typeface="Verdana" panose="020B0604030504040204" pitchFamily="34" charset="0"/>
                <a:ea typeface="Verdana" panose="020B0604030504040204" pitchFamily="34" charset="0"/>
              </a:rPr>
              <a:t>К научно-исследовательской части программы магистра предъявляются следующие требования:</a:t>
            </a:r>
          </a:p>
          <a:p>
            <a:pPr algn="just"/>
            <a:endParaRPr lang="ru-RU" sz="2400" dirty="0" smtClean="0">
              <a:latin typeface="Verdana" panose="020B0604030504040204" pitchFamily="34" charset="0"/>
              <a:ea typeface="Verdana" panose="020B0604030504040204" pitchFamily="34" charset="0"/>
            </a:endParaRPr>
          </a:p>
          <a:p>
            <a:pPr algn="just"/>
            <a:r>
              <a:rPr lang="ru-RU" sz="2400" dirty="0" smtClean="0">
                <a:latin typeface="Verdana" panose="020B0604030504040204" pitchFamily="34" charset="0"/>
                <a:ea typeface="Verdana" panose="020B0604030504040204" pitchFamily="34" charset="0"/>
              </a:rPr>
              <a:t>•	магистр должен уметь определять проблему, формулировать гипотезы и задачи исследования;</a:t>
            </a:r>
          </a:p>
          <a:p>
            <a:pPr algn="just"/>
            <a:r>
              <a:rPr lang="ru-RU" sz="2400" dirty="0" smtClean="0">
                <a:latin typeface="Verdana" panose="020B0604030504040204" pitchFamily="34" charset="0"/>
                <a:ea typeface="Verdana" panose="020B0604030504040204" pitchFamily="34" charset="0"/>
              </a:rPr>
              <a:t>•	разрабатывать план исследования;</a:t>
            </a:r>
          </a:p>
          <a:p>
            <a:pPr algn="just"/>
            <a:r>
              <a:rPr lang="ru-RU" sz="2400" dirty="0" smtClean="0">
                <a:latin typeface="Verdana" panose="020B0604030504040204" pitchFamily="34" charset="0"/>
                <a:ea typeface="Verdana" panose="020B0604030504040204" pitchFamily="34" charset="0"/>
              </a:rPr>
              <a:t>•	выбирать необходимые и наиболее оптимальные методы исследования;</a:t>
            </a:r>
          </a:p>
          <a:p>
            <a:pPr algn="just"/>
            <a:r>
              <a:rPr lang="ru-RU" sz="2400" dirty="0" smtClean="0">
                <a:latin typeface="Verdana" panose="020B0604030504040204" pitchFamily="34" charset="0"/>
                <a:ea typeface="Verdana" panose="020B0604030504040204" pitchFamily="34" charset="0"/>
              </a:rPr>
              <a:t>•	обрабатывать полученные результаты, анализировать и осмысливать их с учетом имеющихся научных исследований;</a:t>
            </a:r>
          </a:p>
          <a:p>
            <a:pPr algn="just"/>
            <a:r>
              <a:rPr lang="ru-RU" sz="2400" dirty="0" smtClean="0">
                <a:latin typeface="Verdana" panose="020B0604030504040204" pitchFamily="34" charset="0"/>
                <a:ea typeface="Verdana" panose="020B0604030504040204" pitchFamily="34" charset="0"/>
              </a:rPr>
              <a:t>•	вести библиографическую работу с привлечением современных информационных технологий;</a:t>
            </a:r>
          </a:p>
          <a:p>
            <a:pPr algn="just"/>
            <a:r>
              <a:rPr lang="ru-RU" sz="2400" dirty="0" smtClean="0">
                <a:latin typeface="Verdana" panose="020B0604030504040204" pitchFamily="34" charset="0"/>
                <a:ea typeface="Verdana" panose="020B0604030504040204" pitchFamily="34" charset="0"/>
              </a:rPr>
              <a:t>•	представлять итоги научного исследования в виде отчетов, рефератов, научных статей.</a:t>
            </a:r>
            <a:endParaRPr lang="ru-RU"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2794209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9491" y="141054"/>
            <a:ext cx="11014364" cy="6001643"/>
          </a:xfrm>
          <a:prstGeom prst="rect">
            <a:avLst/>
          </a:prstGeom>
        </p:spPr>
        <p:txBody>
          <a:bodyPr wrap="square">
            <a:spAutoFit/>
          </a:bodyPr>
          <a:lstStyle/>
          <a:p>
            <a:pPr algn="just"/>
            <a:r>
              <a:rPr lang="ru-RU" sz="2400" dirty="0" smtClean="0"/>
              <a:t>	</a:t>
            </a:r>
            <a:r>
              <a:rPr lang="ru-RU" sz="2400" b="1" dirty="0" smtClean="0"/>
              <a:t>Если для построения графиков используются такие геометрические фигуры, как прямоугольники и круги, то их называют </a:t>
            </a:r>
            <a:r>
              <a:rPr lang="ru-RU" sz="2400" b="1" u="sng" dirty="0" smtClean="0"/>
              <a:t>диаграммами.</a:t>
            </a:r>
          </a:p>
          <a:p>
            <a:pPr algn="just"/>
            <a:endParaRPr lang="ru-RU" sz="2400" dirty="0"/>
          </a:p>
          <a:p>
            <a:pPr algn="just"/>
            <a:r>
              <a:rPr lang="ru-RU" sz="2400" dirty="0"/>
              <a:t>	</a:t>
            </a:r>
            <a:r>
              <a:rPr lang="ru-RU" sz="2400" b="1" dirty="0" smtClean="0"/>
              <a:t>Столбиковая диаграмма </a:t>
            </a:r>
            <a:r>
              <a:rPr lang="ru-RU" sz="2400" dirty="0" smtClean="0"/>
              <a:t>строится в системе прямоугольных координат, Основания столбиков одинаковой ширины помещаются на оси абсцисс, а их </a:t>
            </a:r>
            <a:r>
              <a:rPr lang="ru-RU" sz="2400" dirty="0" err="1" smtClean="0"/>
              <a:t>высотаотражает</a:t>
            </a:r>
            <a:r>
              <a:rPr lang="ru-RU" sz="2400" dirty="0" smtClean="0"/>
              <a:t> величину явления. Конкретное значение показателя может быть указано на самом столбике. Столбики могут располагаться вплотную друг к другу или через определенное равное расстояние.</a:t>
            </a:r>
          </a:p>
          <a:p>
            <a:pPr algn="just"/>
            <a:endParaRPr lang="ru-RU" sz="2400" dirty="0" smtClean="0"/>
          </a:p>
          <a:p>
            <a:pPr algn="just"/>
            <a:r>
              <a:rPr lang="ru-RU" sz="2400" dirty="0" smtClean="0"/>
              <a:t>	</a:t>
            </a:r>
            <a:r>
              <a:rPr lang="ru-RU" sz="2400" b="1" dirty="0" smtClean="0"/>
              <a:t>Полосовые диаграммы </a:t>
            </a:r>
            <a:r>
              <a:rPr lang="ru-RU" sz="2400" dirty="0" smtClean="0"/>
              <a:t>отличаются от столбиковых тем, что прямоугольники в них расположены не вертикально, а горизонтально (полосками).</a:t>
            </a:r>
          </a:p>
          <a:p>
            <a:pPr algn="just"/>
            <a:endParaRPr lang="ru-RU" sz="2400" dirty="0" smtClean="0"/>
          </a:p>
          <a:p>
            <a:pPr algn="just"/>
            <a:r>
              <a:rPr lang="ru-RU" sz="2400" dirty="0" smtClean="0"/>
              <a:t>	</a:t>
            </a:r>
            <a:r>
              <a:rPr lang="ru-RU" sz="2400" b="1" dirty="0" smtClean="0"/>
              <a:t>Секторная диаграмма </a:t>
            </a:r>
            <a:r>
              <a:rPr lang="ru-RU" sz="2400" dirty="0" smtClean="0"/>
              <a:t>представляет собой круг, разделенный на секторы, каждый из которых занимает площадь круга, соответствующую величине отражаемого явления. </a:t>
            </a:r>
            <a:endParaRPr lang="ru-RU" sz="2400" dirty="0"/>
          </a:p>
        </p:txBody>
      </p:sp>
    </p:spTree>
    <p:extLst>
      <p:ext uri="{BB962C8B-B14F-4D97-AF65-F5344CB8AC3E}">
        <p14:creationId xmlns:p14="http://schemas.microsoft.com/office/powerpoint/2010/main" val="325180387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0437" y="612477"/>
            <a:ext cx="10723418" cy="5016758"/>
          </a:xfrm>
          <a:prstGeom prst="rect">
            <a:avLst/>
          </a:prstGeom>
        </p:spPr>
        <p:txBody>
          <a:bodyPr wrap="square">
            <a:spAutoFit/>
          </a:bodyPr>
          <a:lstStyle/>
          <a:p>
            <a:pPr algn="just"/>
            <a:r>
              <a:rPr lang="ru-RU" sz="3200" dirty="0" smtClean="0"/>
              <a:t>	</a:t>
            </a:r>
            <a:r>
              <a:rPr lang="ru-RU" sz="3200" b="1" u="sng" dirty="0" smtClean="0"/>
              <a:t>Схема</a:t>
            </a:r>
            <a:r>
              <a:rPr lang="ru-RU" sz="3200" b="1" dirty="0" smtClean="0"/>
              <a:t> – это изложение, описание, изображение чего-нибудь в главных чертах. Обычно делается без соблюдения масштаба с помощью условных обозначений. </a:t>
            </a:r>
          </a:p>
          <a:p>
            <a:pPr algn="just"/>
            <a:r>
              <a:rPr lang="ru-RU" sz="3200" dirty="0"/>
              <a:t>	</a:t>
            </a:r>
            <a:r>
              <a:rPr lang="ru-RU" sz="3200" dirty="0" smtClean="0"/>
              <a:t>Схемы используются для изображения процесса, структуры какого-нибудь явления, взаимосвязи его основных элементов. Эти схемы вычерчиваются в виде прямоугольников или иных геометрических фигур с простыми связями-линиями.</a:t>
            </a:r>
          </a:p>
          <a:p>
            <a:pPr algn="just"/>
            <a:r>
              <a:rPr lang="ru-RU" sz="3200" dirty="0" smtClean="0"/>
              <a:t>	Встречаются учебные пособия, в которых основные сведения по дисциплине представлены в виде схем.</a:t>
            </a:r>
            <a:endParaRPr lang="ru-RU" sz="3200" dirty="0"/>
          </a:p>
        </p:txBody>
      </p:sp>
    </p:spTree>
    <p:extLst>
      <p:ext uri="{BB962C8B-B14F-4D97-AF65-F5344CB8AC3E}">
        <p14:creationId xmlns:p14="http://schemas.microsoft.com/office/powerpoint/2010/main" val="288867531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5236" y="654408"/>
            <a:ext cx="10307781" cy="5262979"/>
          </a:xfrm>
          <a:prstGeom prst="rect">
            <a:avLst/>
          </a:prstGeom>
        </p:spPr>
        <p:txBody>
          <a:bodyPr wrap="square">
            <a:spAutoFit/>
          </a:bodyPr>
          <a:lstStyle/>
          <a:p>
            <a:pPr algn="just"/>
            <a:r>
              <a:rPr lang="ru-RU" sz="2800" dirty="0" smtClean="0"/>
              <a:t>	В тексте делают ссылки на графики, диаграммы и т.д. В том месте, где читателя нужно отослать к ним, делают ссылку в виде выражения типа </a:t>
            </a:r>
            <a:r>
              <a:rPr lang="ru-RU" sz="2800" b="1" i="1" dirty="0" smtClean="0"/>
              <a:t>«Диаграмма на рис. 2 наглядно показывает…» или «(рис. 3)».</a:t>
            </a:r>
          </a:p>
          <a:p>
            <a:pPr algn="just"/>
            <a:r>
              <a:rPr lang="ru-RU" sz="2800" dirty="0" smtClean="0"/>
              <a:t>	</a:t>
            </a:r>
          </a:p>
          <a:p>
            <a:pPr algn="just"/>
            <a:r>
              <a:rPr lang="ru-RU" sz="2800" dirty="0"/>
              <a:t>	</a:t>
            </a:r>
            <a:r>
              <a:rPr lang="ru-RU" sz="2800" dirty="0" smtClean="0"/>
              <a:t>Каждую </a:t>
            </a:r>
            <a:r>
              <a:rPr lang="ru-RU" sz="2800" b="1" dirty="0" smtClean="0"/>
              <a:t>иллюстрацию</a:t>
            </a:r>
            <a:r>
              <a:rPr lang="ru-RU" sz="2800" dirty="0" smtClean="0"/>
              <a:t> сопровождают </a:t>
            </a:r>
            <a:r>
              <a:rPr lang="ru-RU" sz="2800" b="1" dirty="0" smtClean="0"/>
              <a:t>подрисуночной подписью</a:t>
            </a:r>
            <a:r>
              <a:rPr lang="ru-RU" sz="2800" dirty="0" smtClean="0"/>
              <a:t>, которая включает в себя: порядковый номер, заголовок, экспликацию (истолкование, объяснение), которая строится следующим образом: элементы диаграммы, рисунка, графика обозначают цифрами или другими условными знаками, последние выносят за пределы иллюстрации и снабжают объясняющим текстом.</a:t>
            </a:r>
            <a:endParaRPr lang="ru-RU" sz="2800" dirty="0"/>
          </a:p>
        </p:txBody>
      </p:sp>
    </p:spTree>
    <p:extLst>
      <p:ext uri="{BB962C8B-B14F-4D97-AF65-F5344CB8AC3E}">
        <p14:creationId xmlns:p14="http://schemas.microsoft.com/office/powerpoint/2010/main" val="412858338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255" y="737397"/>
            <a:ext cx="10751127" cy="5262979"/>
          </a:xfrm>
          <a:prstGeom prst="rect">
            <a:avLst/>
          </a:prstGeom>
        </p:spPr>
        <p:txBody>
          <a:bodyPr wrap="square">
            <a:spAutoFit/>
          </a:bodyPr>
          <a:lstStyle/>
          <a:p>
            <a:pPr algn="just"/>
            <a:r>
              <a:rPr lang="ru-RU" sz="2800" b="1" dirty="0" smtClean="0"/>
              <a:t>	Оформление библиографического аппарата</a:t>
            </a:r>
          </a:p>
          <a:p>
            <a:pPr algn="just"/>
            <a:endParaRPr lang="ru-RU" sz="2800" b="1" dirty="0" smtClean="0"/>
          </a:p>
          <a:p>
            <a:pPr algn="just"/>
            <a:r>
              <a:rPr lang="ru-RU" sz="2800" dirty="0" smtClean="0"/>
              <a:t>	Составление и оформление библиографического списка использованных источников</a:t>
            </a:r>
          </a:p>
          <a:p>
            <a:pPr algn="just"/>
            <a:r>
              <a:rPr lang="ru-RU" sz="2800" dirty="0" smtClean="0"/>
              <a:t>	</a:t>
            </a:r>
            <a:r>
              <a:rPr lang="ru-RU" sz="2800" b="1" dirty="0" smtClean="0"/>
              <a:t>Библиографический список </a:t>
            </a:r>
            <a:r>
              <a:rPr lang="ru-RU" sz="2800" dirty="0" smtClean="0"/>
              <a:t>использованных источников является одной из существенных частей научной работы. По этому списку можно судить о глубине и всесторонности исследования, об осведомленности исследователя в литературе по теме.</a:t>
            </a:r>
          </a:p>
          <a:p>
            <a:pPr algn="just"/>
            <a:r>
              <a:rPr lang="ru-RU" sz="2800" dirty="0" smtClean="0"/>
              <a:t>	Оформление библиографического аппарата включает:</a:t>
            </a:r>
          </a:p>
          <a:p>
            <a:pPr algn="just"/>
            <a:r>
              <a:rPr lang="ru-RU" sz="2800" dirty="0" smtClean="0"/>
              <a:t>•	</a:t>
            </a:r>
            <a:r>
              <a:rPr lang="ru-RU" sz="2800" i="1" dirty="0" smtClean="0">
                <a:solidFill>
                  <a:schemeClr val="accent1">
                    <a:lumMod val="75000"/>
                  </a:schemeClr>
                </a:solidFill>
              </a:rPr>
              <a:t>библиографическое описание использованных источников;</a:t>
            </a:r>
          </a:p>
          <a:p>
            <a:pPr algn="just"/>
            <a:r>
              <a:rPr lang="ru-RU" sz="2800" i="1" dirty="0" smtClean="0"/>
              <a:t>•</a:t>
            </a:r>
            <a:r>
              <a:rPr lang="ru-RU" sz="2800" i="1" dirty="0" smtClean="0">
                <a:solidFill>
                  <a:schemeClr val="accent1">
                    <a:lumMod val="75000"/>
                  </a:schemeClr>
                </a:solidFill>
              </a:rPr>
              <a:t>	группировку источников различными способами, в зависимости от характера работы и ее назначения.</a:t>
            </a:r>
            <a:endParaRPr lang="ru-RU" sz="2800" i="1" dirty="0">
              <a:solidFill>
                <a:schemeClr val="accent1">
                  <a:lumMod val="75000"/>
                </a:schemeClr>
              </a:solidFill>
            </a:endParaRPr>
          </a:p>
        </p:txBody>
      </p:sp>
    </p:spTree>
    <p:extLst>
      <p:ext uri="{BB962C8B-B14F-4D97-AF65-F5344CB8AC3E}">
        <p14:creationId xmlns:p14="http://schemas.microsoft.com/office/powerpoint/2010/main" val="204824889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05345" y="1208084"/>
            <a:ext cx="9767455" cy="4524315"/>
          </a:xfrm>
          <a:prstGeom prst="rect">
            <a:avLst/>
          </a:prstGeom>
        </p:spPr>
        <p:txBody>
          <a:bodyPr wrap="square">
            <a:spAutoFit/>
          </a:bodyPr>
          <a:lstStyle/>
          <a:p>
            <a:pPr algn="just"/>
            <a:r>
              <a:rPr lang="ru-RU" sz="3200" b="1" dirty="0" smtClean="0"/>
              <a:t>	Библиографическое описание </a:t>
            </a:r>
            <a:r>
              <a:rPr lang="ru-RU" sz="3200" dirty="0" smtClean="0"/>
              <a:t>– это совокупность библиографических сведений о документе, его составной части или группе документов, приведенных по определенным правилам, необходимых и достаточных для общей характеристики и идентификации документа. Источниками библиографических сведений являются титульный лист, оборот титульного листа, обложка, выпускные данные, текст издания и др.</a:t>
            </a:r>
            <a:endParaRPr lang="ru-RU" sz="3200" dirty="0"/>
          </a:p>
        </p:txBody>
      </p:sp>
    </p:spTree>
    <p:extLst>
      <p:ext uri="{BB962C8B-B14F-4D97-AF65-F5344CB8AC3E}">
        <p14:creationId xmlns:p14="http://schemas.microsoft.com/office/powerpoint/2010/main" val="165482741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5236" y="930994"/>
            <a:ext cx="10404763" cy="5016758"/>
          </a:xfrm>
          <a:prstGeom prst="rect">
            <a:avLst/>
          </a:prstGeom>
        </p:spPr>
        <p:txBody>
          <a:bodyPr wrap="square">
            <a:spAutoFit/>
          </a:bodyPr>
          <a:lstStyle/>
          <a:p>
            <a:pPr algn="just"/>
            <a:r>
              <a:rPr lang="ru-RU" sz="3200" dirty="0" smtClean="0"/>
              <a:t>	</a:t>
            </a:r>
            <a:r>
              <a:rPr lang="ru-RU" sz="3200" b="1" dirty="0" smtClean="0"/>
              <a:t>Библиографическое описание состоит из элементов, объединенных в области, и заголовка. </a:t>
            </a:r>
          </a:p>
          <a:p>
            <a:pPr algn="just"/>
            <a:r>
              <a:rPr lang="ru-RU" sz="3200" dirty="0"/>
              <a:t>	</a:t>
            </a:r>
            <a:endParaRPr lang="en-US" sz="3200" dirty="0" smtClean="0"/>
          </a:p>
          <a:p>
            <a:pPr algn="just"/>
            <a:r>
              <a:rPr lang="en-US" sz="3200" dirty="0"/>
              <a:t>	</a:t>
            </a:r>
            <a:r>
              <a:rPr lang="ru-RU" sz="3200" dirty="0" smtClean="0"/>
              <a:t>Перечень областей и элементов описания книги, сериального издания, нормативно-технических и технических документов, неопубликованного документа и составной части документа дан в ГОСТ. </a:t>
            </a:r>
            <a:endParaRPr lang="en-US" sz="3200" dirty="0" smtClean="0"/>
          </a:p>
          <a:p>
            <a:pPr algn="just"/>
            <a:r>
              <a:rPr lang="en-US" sz="3200" dirty="0"/>
              <a:t>	</a:t>
            </a:r>
            <a:r>
              <a:rPr lang="ru-RU" sz="3200" dirty="0" smtClean="0"/>
              <a:t>Например, в перечень областей и элементов библиографического описания монографического однотомного издания входят:</a:t>
            </a:r>
            <a:endParaRPr lang="ru-RU" sz="3200" dirty="0"/>
          </a:p>
        </p:txBody>
      </p:sp>
    </p:spTree>
    <p:extLst>
      <p:ext uri="{BB962C8B-B14F-4D97-AF65-F5344CB8AC3E}">
        <p14:creationId xmlns:p14="http://schemas.microsoft.com/office/powerpoint/2010/main" val="283088299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65019" y="349884"/>
            <a:ext cx="11069782" cy="5632311"/>
          </a:xfrm>
          <a:prstGeom prst="rect">
            <a:avLst/>
          </a:prstGeom>
        </p:spPr>
        <p:txBody>
          <a:bodyPr wrap="square">
            <a:spAutoFit/>
          </a:bodyPr>
          <a:lstStyle/>
          <a:p>
            <a:pPr algn="just"/>
            <a:r>
              <a:rPr lang="ru-RU" sz="2400" dirty="0" smtClean="0"/>
              <a:t>•	</a:t>
            </a:r>
            <a:r>
              <a:rPr lang="ru-RU" sz="2400" b="1" dirty="0" smtClean="0"/>
              <a:t>Заголовок описания</a:t>
            </a:r>
            <a:r>
              <a:rPr lang="ru-RU" sz="2400" dirty="0" smtClean="0"/>
              <a:t>: фамилия и инициалы индивидуального автора; наименование коллективного автора и т.п..</a:t>
            </a:r>
          </a:p>
          <a:p>
            <a:pPr algn="just"/>
            <a:r>
              <a:rPr lang="ru-RU" sz="2400" dirty="0" smtClean="0"/>
              <a:t>•	</a:t>
            </a:r>
            <a:r>
              <a:rPr lang="ru-RU" sz="2400" b="1" dirty="0" smtClean="0"/>
              <a:t>Область заглавия и сведения об ответственности</a:t>
            </a:r>
            <a:r>
              <a:rPr lang="ru-RU" sz="2400" dirty="0" smtClean="0"/>
              <a:t>:</a:t>
            </a:r>
          </a:p>
          <a:p>
            <a:pPr algn="just"/>
            <a:r>
              <a:rPr lang="ru-RU" sz="2400" dirty="0" smtClean="0"/>
              <a:t>а) основное заглавие, указанное на титульном листе;</a:t>
            </a:r>
          </a:p>
          <a:p>
            <a:pPr algn="just"/>
            <a:r>
              <a:rPr lang="ru-RU" sz="2400" dirty="0" smtClean="0"/>
              <a:t>б) параллельное заглавие, если оно имеется;</a:t>
            </a:r>
          </a:p>
          <a:p>
            <a:pPr algn="just"/>
            <a:r>
              <a:rPr lang="ru-RU" sz="2400" dirty="0" smtClean="0"/>
              <a:t>в) сведения, относящиеся к заглавию (вид, жанр, назначение книги и т.п.);</a:t>
            </a:r>
          </a:p>
          <a:p>
            <a:pPr algn="just"/>
            <a:r>
              <a:rPr lang="ru-RU" sz="2400" dirty="0" smtClean="0"/>
              <a:t>г) сведения об ответственности (фамилии авторов, составителей, редакторов и других лиц, участвовавших в создании книги; наименования организаций, от имени или при участии которых опубликована книга).</a:t>
            </a:r>
          </a:p>
          <a:p>
            <a:pPr algn="just"/>
            <a:r>
              <a:rPr lang="ru-RU" sz="2400" dirty="0" smtClean="0"/>
              <a:t>•	</a:t>
            </a:r>
            <a:r>
              <a:rPr lang="ru-RU" sz="2400" b="1" dirty="0" smtClean="0"/>
              <a:t>Область издания</a:t>
            </a:r>
            <a:r>
              <a:rPr lang="ru-RU" sz="2400" dirty="0" smtClean="0"/>
              <a:t>: сведения о переизданиях, перепечатках, специальном назначении данного издания и особых формах его воспроизведения.</a:t>
            </a:r>
          </a:p>
          <a:p>
            <a:pPr algn="just"/>
            <a:r>
              <a:rPr lang="ru-RU" sz="2400" dirty="0" smtClean="0"/>
              <a:t>•	</a:t>
            </a:r>
            <a:r>
              <a:rPr lang="ru-RU" sz="2400" b="1" dirty="0" smtClean="0"/>
              <a:t>Область выходных данных:</a:t>
            </a:r>
            <a:r>
              <a:rPr lang="ru-RU" sz="2400" dirty="0" smtClean="0"/>
              <a:t> сведения о месте издания, издательстве или издающей организации, дате издания.</a:t>
            </a:r>
          </a:p>
          <a:p>
            <a:pPr algn="just"/>
            <a:r>
              <a:rPr lang="ru-RU" sz="2400" dirty="0" smtClean="0"/>
              <a:t>•	</a:t>
            </a:r>
            <a:r>
              <a:rPr lang="ru-RU" sz="2400" b="1" dirty="0" smtClean="0"/>
              <a:t>Область количественной характеристики</a:t>
            </a:r>
            <a:r>
              <a:rPr lang="ru-RU" sz="2400" dirty="0" smtClean="0"/>
              <a:t>: объем (количество страниц), иллюстрации, размер и иной материал, которым книга снабжена.</a:t>
            </a:r>
            <a:endParaRPr lang="ru-RU" sz="2400" dirty="0"/>
          </a:p>
        </p:txBody>
      </p:sp>
    </p:spTree>
    <p:extLst>
      <p:ext uri="{BB962C8B-B14F-4D97-AF65-F5344CB8AC3E}">
        <p14:creationId xmlns:p14="http://schemas.microsoft.com/office/powerpoint/2010/main" val="21750455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2728" y="543250"/>
            <a:ext cx="10820400" cy="5509200"/>
          </a:xfrm>
          <a:prstGeom prst="rect">
            <a:avLst/>
          </a:prstGeom>
        </p:spPr>
        <p:txBody>
          <a:bodyPr wrap="square">
            <a:spAutoFit/>
          </a:bodyPr>
          <a:lstStyle/>
          <a:p>
            <a:pPr algn="just"/>
            <a:r>
              <a:rPr lang="ru-RU" sz="3200" dirty="0" smtClean="0"/>
              <a:t>	Элементы и области издания приводятся в последовательности, установленной в перечнях ГОСТ. </a:t>
            </a:r>
          </a:p>
          <a:p>
            <a:pPr algn="just"/>
            <a:r>
              <a:rPr lang="ru-RU" sz="3200" dirty="0"/>
              <a:t>	</a:t>
            </a:r>
            <a:r>
              <a:rPr lang="ru-RU" sz="3200" dirty="0" smtClean="0"/>
              <a:t>Областям и элементам предшествуют следующие условные разделительные знаки: </a:t>
            </a:r>
            <a:r>
              <a:rPr lang="ru-RU" sz="3200" b="1" dirty="0" smtClean="0"/>
              <a:t>точка и тире, точка, запятая, двоеточие, точка с запятой, косая черта, две косые черты, круглые скобки и др. </a:t>
            </a:r>
            <a:r>
              <a:rPr lang="ru-RU" sz="3200" dirty="0" smtClean="0"/>
              <a:t>Каждой области описания предшествует знак точка и тире, который заменяют точкой, если область выделена шрифтом или записана с новой строки. В библиографических ссылках условный разделительный знак точку и тире допускается заменять точкой.</a:t>
            </a:r>
            <a:endParaRPr lang="ru-RU" sz="3200" dirty="0"/>
          </a:p>
        </p:txBody>
      </p:sp>
    </p:spTree>
    <p:extLst>
      <p:ext uri="{BB962C8B-B14F-4D97-AF65-F5344CB8AC3E}">
        <p14:creationId xmlns:p14="http://schemas.microsoft.com/office/powerpoint/2010/main" val="241273822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8982" y="543802"/>
            <a:ext cx="10945091" cy="5632311"/>
          </a:xfrm>
          <a:prstGeom prst="rect">
            <a:avLst/>
          </a:prstGeom>
        </p:spPr>
        <p:txBody>
          <a:bodyPr wrap="square">
            <a:spAutoFit/>
          </a:bodyPr>
          <a:lstStyle/>
          <a:p>
            <a:pPr algn="ctr"/>
            <a:r>
              <a:rPr lang="ru-RU" b="1" dirty="0">
                <a:solidFill>
                  <a:srgbClr val="212121"/>
                </a:solidFill>
                <a:latin typeface="Geneva"/>
              </a:rPr>
              <a:t>Книги</a:t>
            </a:r>
            <a:endParaRPr lang="ru-RU" dirty="0">
              <a:solidFill>
                <a:srgbClr val="212121"/>
              </a:solidFill>
              <a:latin typeface="Geneva"/>
            </a:endParaRPr>
          </a:p>
          <a:p>
            <a:r>
              <a:rPr lang="ru-RU" b="1" dirty="0">
                <a:solidFill>
                  <a:srgbClr val="212121"/>
                </a:solidFill>
                <a:latin typeface="Geneva"/>
              </a:rPr>
              <a:t>Однотомное издание</a:t>
            </a:r>
            <a:endParaRPr lang="ru-RU" dirty="0">
              <a:solidFill>
                <a:srgbClr val="212121"/>
              </a:solidFill>
              <a:latin typeface="Geneva"/>
            </a:endParaRPr>
          </a:p>
          <a:p>
            <a:r>
              <a:rPr lang="ru-RU" b="1" dirty="0">
                <a:solidFill>
                  <a:srgbClr val="212121"/>
                </a:solidFill>
                <a:latin typeface="Geneva"/>
              </a:rPr>
              <a:t>Автор. Заглавие: сведения, относящиеся к заглавию (см. на титуле) / сведения об ответственности (авторы); последующие сведения об ответственности (редакторы, переводчики, коллективы). – Сведения об издании (информация о переиздании, номер издания). – Место издания: Издательство, Год издания. – Объем. – (Серия</a:t>
            </a:r>
            <a:r>
              <a:rPr lang="ru-RU" b="1" dirty="0" smtClean="0">
                <a:solidFill>
                  <a:srgbClr val="212121"/>
                </a:solidFill>
                <a:latin typeface="Geneva"/>
              </a:rPr>
              <a:t>).</a:t>
            </a:r>
          </a:p>
          <a:p>
            <a:endParaRPr lang="ru-RU" dirty="0">
              <a:solidFill>
                <a:srgbClr val="212121"/>
              </a:solidFill>
              <a:latin typeface="Geneva"/>
            </a:endParaRPr>
          </a:p>
          <a:p>
            <a:r>
              <a:rPr lang="ru-RU" dirty="0">
                <a:solidFill>
                  <a:srgbClr val="212121"/>
                </a:solidFill>
                <a:latin typeface="Geneva"/>
              </a:rPr>
              <a:t>Примеры:</a:t>
            </a:r>
          </a:p>
          <a:p>
            <a:pPr>
              <a:buFont typeface="+mj-lt"/>
              <a:buAutoNum type="arabicPeriod"/>
            </a:pPr>
            <a:r>
              <a:rPr lang="ru-RU" dirty="0">
                <a:solidFill>
                  <a:srgbClr val="212121"/>
                </a:solidFill>
                <a:latin typeface="Geneva"/>
              </a:rPr>
              <a:t>Если у издания </a:t>
            </a:r>
            <a:r>
              <a:rPr lang="ru-RU" b="1" dirty="0">
                <a:solidFill>
                  <a:srgbClr val="212121"/>
                </a:solidFill>
                <a:latin typeface="Geneva"/>
              </a:rPr>
              <a:t>один автор,</a:t>
            </a:r>
            <a:r>
              <a:rPr lang="ru-RU" dirty="0">
                <a:solidFill>
                  <a:srgbClr val="212121"/>
                </a:solidFill>
                <a:latin typeface="Geneva"/>
              </a:rPr>
              <a:t> то описание начинается с фамилии и инициалов автора. Далее через точку </a:t>
            </a:r>
            <a:r>
              <a:rPr lang="ru-RU" b="1" dirty="0">
                <a:solidFill>
                  <a:srgbClr val="212121"/>
                </a:solidFill>
                <a:latin typeface="Geneva"/>
              </a:rPr>
              <a:t>«.»</a:t>
            </a:r>
            <a:r>
              <a:rPr lang="ru-RU" dirty="0">
                <a:solidFill>
                  <a:srgbClr val="212121"/>
                </a:solidFill>
                <a:latin typeface="Geneva"/>
              </a:rPr>
              <a:t> пишется заглавие. За косой чертой </a:t>
            </a:r>
            <a:r>
              <a:rPr lang="ru-RU" b="1" dirty="0">
                <a:solidFill>
                  <a:srgbClr val="212121"/>
                </a:solidFill>
                <a:latin typeface="Geneva"/>
              </a:rPr>
              <a:t>«/»</a:t>
            </a:r>
            <a:r>
              <a:rPr lang="ru-RU" dirty="0">
                <a:solidFill>
                  <a:srgbClr val="212121"/>
                </a:solidFill>
                <a:latin typeface="Geneva"/>
              </a:rPr>
              <a:t> после заглавия имя автора повторяется, как сведение об ответственности</a:t>
            </a:r>
            <a:r>
              <a:rPr lang="ru-RU" dirty="0" smtClean="0">
                <a:solidFill>
                  <a:srgbClr val="212121"/>
                </a:solidFill>
                <a:latin typeface="Geneva"/>
              </a:rPr>
              <a:t>.</a:t>
            </a:r>
          </a:p>
          <a:p>
            <a:pPr>
              <a:buFont typeface="+mj-lt"/>
              <a:buAutoNum type="arabicPeriod"/>
            </a:pPr>
            <a:endParaRPr lang="ru-RU" dirty="0">
              <a:solidFill>
                <a:srgbClr val="212121"/>
              </a:solidFill>
              <a:latin typeface="Geneva"/>
            </a:endParaRPr>
          </a:p>
          <a:p>
            <a:r>
              <a:rPr lang="ru-RU" b="1" dirty="0">
                <a:solidFill>
                  <a:srgbClr val="212121"/>
                </a:solidFill>
                <a:latin typeface="Geneva"/>
              </a:rPr>
              <a:t> Лукаш, Ю.А. Индивидуальный предприниматель без образования юридического лица [Текст] / Ю.А. Лукаш.    – Москва: Книжный мир, 2002. – 457 с</a:t>
            </a:r>
            <a:r>
              <a:rPr lang="ru-RU" b="1" dirty="0" smtClean="0">
                <a:solidFill>
                  <a:srgbClr val="212121"/>
                </a:solidFill>
                <a:latin typeface="Geneva"/>
              </a:rPr>
              <a:t>.</a:t>
            </a:r>
          </a:p>
          <a:p>
            <a:endParaRPr lang="ru-RU" dirty="0">
              <a:solidFill>
                <a:srgbClr val="212121"/>
              </a:solidFill>
              <a:latin typeface="Geneva"/>
            </a:endParaRPr>
          </a:p>
          <a:p>
            <a:pPr>
              <a:buFont typeface="+mj-lt"/>
              <a:buAutoNum type="arabicPeriod" startAt="2"/>
            </a:pPr>
            <a:r>
              <a:rPr lang="ru-RU" dirty="0">
                <a:solidFill>
                  <a:srgbClr val="212121"/>
                </a:solidFill>
                <a:latin typeface="Geneva"/>
              </a:rPr>
              <a:t>Если у издания </a:t>
            </a:r>
            <a:r>
              <a:rPr lang="ru-RU" b="1" dirty="0">
                <a:solidFill>
                  <a:srgbClr val="212121"/>
                </a:solidFill>
                <a:latin typeface="Geneva"/>
              </a:rPr>
              <a:t>два автора</a:t>
            </a:r>
            <a:r>
              <a:rPr lang="ru-RU" dirty="0">
                <a:solidFill>
                  <a:srgbClr val="212121"/>
                </a:solidFill>
                <a:latin typeface="Geneva"/>
              </a:rPr>
              <a:t>, то описание начинается с фамилии и инициалов первого автора. За косой чертой </a:t>
            </a:r>
            <a:r>
              <a:rPr lang="ru-RU" b="1" dirty="0">
                <a:solidFill>
                  <a:srgbClr val="212121"/>
                </a:solidFill>
                <a:latin typeface="Geneva"/>
              </a:rPr>
              <a:t>«/»</a:t>
            </a:r>
            <a:r>
              <a:rPr lang="ru-RU" dirty="0">
                <a:solidFill>
                  <a:srgbClr val="212121"/>
                </a:solidFill>
                <a:latin typeface="Geneva"/>
              </a:rPr>
              <a:t> после заглавия сначала указывается первый автор, а потом через запятую – второй автор.</a:t>
            </a:r>
          </a:p>
          <a:p>
            <a:r>
              <a:rPr lang="ru-RU" b="1" dirty="0">
                <a:solidFill>
                  <a:srgbClr val="212121"/>
                </a:solidFill>
                <a:latin typeface="Geneva"/>
              </a:rPr>
              <a:t> Бычкова, С.М. Планирование в аудите [Текст]/ С.М. Бычкова, А.В. </a:t>
            </a:r>
            <a:r>
              <a:rPr lang="ru-RU" b="1" dirty="0" err="1">
                <a:solidFill>
                  <a:srgbClr val="212121"/>
                </a:solidFill>
                <a:latin typeface="Geneva"/>
              </a:rPr>
              <a:t>Газорян</a:t>
            </a:r>
            <a:r>
              <a:rPr lang="ru-RU" b="1" dirty="0">
                <a:solidFill>
                  <a:srgbClr val="212121"/>
                </a:solidFill>
                <a:latin typeface="Geneva"/>
              </a:rPr>
              <a:t>.-Москва:  Финансы и статистика, 2001. – 263 с.</a:t>
            </a:r>
            <a:endParaRPr lang="ru-RU" b="0" i="0" dirty="0">
              <a:solidFill>
                <a:srgbClr val="212121"/>
              </a:solidFill>
              <a:effectLst/>
              <a:latin typeface="Geneva"/>
            </a:endParaRPr>
          </a:p>
        </p:txBody>
      </p:sp>
    </p:spTree>
    <p:extLst>
      <p:ext uri="{BB962C8B-B14F-4D97-AF65-F5344CB8AC3E}">
        <p14:creationId xmlns:p14="http://schemas.microsoft.com/office/powerpoint/2010/main" val="169217254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4000" y="1623766"/>
            <a:ext cx="9864436" cy="2585323"/>
          </a:xfrm>
          <a:prstGeom prst="rect">
            <a:avLst/>
          </a:prstGeom>
        </p:spPr>
        <p:txBody>
          <a:bodyPr wrap="square">
            <a:spAutoFit/>
          </a:bodyPr>
          <a:lstStyle/>
          <a:p>
            <a:pPr algn="just"/>
            <a:r>
              <a:rPr lang="ru-RU" b="1" dirty="0">
                <a:solidFill>
                  <a:srgbClr val="800000"/>
                </a:solidFill>
                <a:latin typeface="Geneva"/>
              </a:rPr>
              <a:t>Статья из </a:t>
            </a:r>
            <a:r>
              <a:rPr lang="ru-RU" b="1" dirty="0" smtClean="0">
                <a:solidFill>
                  <a:srgbClr val="800000"/>
                </a:solidFill>
                <a:latin typeface="Geneva"/>
              </a:rPr>
              <a:t>сборника</a:t>
            </a:r>
          </a:p>
          <a:p>
            <a:pPr algn="just"/>
            <a:endParaRPr lang="ru-RU" dirty="0">
              <a:solidFill>
                <a:srgbClr val="800000"/>
              </a:solidFill>
              <a:latin typeface="Geneva"/>
            </a:endParaRPr>
          </a:p>
          <a:p>
            <a:pPr algn="just"/>
            <a:r>
              <a:rPr lang="ru-RU" b="1" dirty="0" err="1">
                <a:solidFill>
                  <a:srgbClr val="800000"/>
                </a:solidFill>
                <a:latin typeface="Geneva"/>
              </a:rPr>
              <a:t>Думова</a:t>
            </a:r>
            <a:r>
              <a:rPr lang="ru-RU" b="1" dirty="0">
                <a:solidFill>
                  <a:srgbClr val="800000"/>
                </a:solidFill>
                <a:latin typeface="Geneva"/>
              </a:rPr>
              <a:t>, И.И. Инвестиции в человеческий капитал [Текст] / И.И. </a:t>
            </a:r>
            <a:r>
              <a:rPr lang="ru-RU" b="1" dirty="0" err="1">
                <a:solidFill>
                  <a:srgbClr val="800000"/>
                </a:solidFill>
                <a:latin typeface="Geneva"/>
              </a:rPr>
              <a:t>Думова</a:t>
            </a:r>
            <a:r>
              <a:rPr lang="ru-RU" b="1" dirty="0">
                <a:solidFill>
                  <a:srgbClr val="800000"/>
                </a:solidFill>
                <a:latin typeface="Geneva"/>
              </a:rPr>
              <a:t>, М.В. Колесникова // Современные аспекты регионального развития: сб. статей. – Иркутск, 2001. – С. 47-49</a:t>
            </a:r>
            <a:r>
              <a:rPr lang="ru-RU" b="1" dirty="0" smtClean="0">
                <a:solidFill>
                  <a:srgbClr val="800000"/>
                </a:solidFill>
                <a:latin typeface="Geneva"/>
              </a:rPr>
              <a:t>.</a:t>
            </a:r>
          </a:p>
          <a:p>
            <a:pPr algn="just"/>
            <a:endParaRPr lang="ru-RU" dirty="0">
              <a:solidFill>
                <a:srgbClr val="800000"/>
              </a:solidFill>
              <a:latin typeface="Geneva"/>
            </a:endParaRPr>
          </a:p>
          <a:p>
            <a:pPr algn="just"/>
            <a:r>
              <a:rPr lang="ru-RU" b="1" dirty="0" err="1">
                <a:solidFill>
                  <a:srgbClr val="800000"/>
                </a:solidFill>
                <a:latin typeface="Geneva"/>
              </a:rPr>
              <a:t>Баданина</a:t>
            </a:r>
            <a:r>
              <a:rPr lang="ru-RU" b="1" dirty="0">
                <a:solidFill>
                  <a:srgbClr val="800000"/>
                </a:solidFill>
                <a:latin typeface="Geneva"/>
              </a:rPr>
              <a:t>, Л.А. Расчет процесса фильтрации жидкости в древесине при автоклавной пропитке [Текст] / Л.А. </a:t>
            </a:r>
            <a:r>
              <a:rPr lang="ru-RU" b="1" dirty="0" err="1">
                <a:solidFill>
                  <a:srgbClr val="800000"/>
                </a:solidFill>
                <a:latin typeface="Geneva"/>
              </a:rPr>
              <a:t>Баданина</a:t>
            </a:r>
            <a:r>
              <a:rPr lang="ru-RU" b="1" dirty="0">
                <a:solidFill>
                  <a:srgbClr val="800000"/>
                </a:solidFill>
                <a:latin typeface="Geneva"/>
              </a:rPr>
              <a:t> // Наука – Северному региону: сб. науч. тр. / АГТУ. – Архангельск, 2005. – </a:t>
            </a:r>
            <a:r>
              <a:rPr lang="ru-RU" b="1" dirty="0" err="1">
                <a:solidFill>
                  <a:srgbClr val="800000"/>
                </a:solidFill>
                <a:latin typeface="Geneva"/>
              </a:rPr>
              <a:t>Вып</a:t>
            </a:r>
            <a:r>
              <a:rPr lang="ru-RU" b="1" dirty="0">
                <a:solidFill>
                  <a:srgbClr val="800000"/>
                </a:solidFill>
                <a:latin typeface="Geneva"/>
              </a:rPr>
              <a:t>. 62. – С. 8-12.</a:t>
            </a:r>
            <a:endParaRPr lang="ru-RU" b="0" i="0" dirty="0">
              <a:solidFill>
                <a:srgbClr val="800000"/>
              </a:solidFill>
              <a:effectLst/>
              <a:latin typeface="Geneva"/>
            </a:endParaRPr>
          </a:p>
        </p:txBody>
      </p:sp>
    </p:spTree>
    <p:extLst>
      <p:ext uri="{BB962C8B-B14F-4D97-AF65-F5344CB8AC3E}">
        <p14:creationId xmlns:p14="http://schemas.microsoft.com/office/powerpoint/2010/main" val="4231255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84910" y="280289"/>
            <a:ext cx="11360726" cy="5632311"/>
          </a:xfrm>
          <a:prstGeom prst="rect">
            <a:avLst/>
          </a:prstGeom>
          <a:solidFill>
            <a:schemeClr val="accent4">
              <a:lumMod val="20000"/>
              <a:lumOff val="80000"/>
            </a:schemeClr>
          </a:solidFill>
        </p:spPr>
        <p:txBody>
          <a:bodyPr wrap="square">
            <a:spAutoFit/>
          </a:bodyPr>
          <a:lstStyle/>
          <a:p>
            <a:pPr algn="just"/>
            <a:r>
              <a:rPr lang="ru-RU" sz="2000" b="1" dirty="0" smtClean="0">
                <a:latin typeface="Verdana" panose="020B0604030504040204" pitchFamily="34" charset="0"/>
                <a:ea typeface="Verdana" panose="020B0604030504040204" pitchFamily="34" charset="0"/>
              </a:rPr>
              <a:t>1.4 Научно-исследовательская работа студентов</a:t>
            </a:r>
          </a:p>
          <a:p>
            <a:pPr algn="just"/>
            <a:endParaRPr lang="ru-RU" sz="2000" dirty="0" smtClean="0">
              <a:latin typeface="Verdana" panose="020B0604030504040204" pitchFamily="34" charset="0"/>
              <a:ea typeface="Verdana" panose="020B0604030504040204" pitchFamily="34" charset="0"/>
            </a:endParaRPr>
          </a:p>
          <a:p>
            <a:pPr algn="just"/>
            <a:r>
              <a:rPr lang="ru-RU" sz="2000" dirty="0" smtClean="0">
                <a:latin typeface="Verdana" panose="020B0604030504040204" pitchFamily="34" charset="0"/>
                <a:ea typeface="Verdana" panose="020B0604030504040204" pitchFamily="34" charset="0"/>
              </a:rPr>
              <a:t>НИРС является продолжением и углублением учебного процесса, одним из важных и эффективных средств повышения качества подготовки специалистов с высшим образованием. Целями научной работы студентов выступают переход от усвоения готовых знаний к овладению методами получения новых знаний, приобретение навыков самостоятельного анализа социально-правовых явлений с использованием научных методик.</a:t>
            </a:r>
          </a:p>
          <a:p>
            <a:pPr algn="just"/>
            <a:endParaRPr lang="ru-RU" sz="2000" dirty="0" smtClean="0">
              <a:latin typeface="Verdana" panose="020B0604030504040204" pitchFamily="34" charset="0"/>
              <a:ea typeface="Verdana" panose="020B0604030504040204" pitchFamily="34" charset="0"/>
            </a:endParaRPr>
          </a:p>
          <a:p>
            <a:pPr algn="just"/>
            <a:r>
              <a:rPr lang="ru-RU" sz="2000" dirty="0" smtClean="0">
                <a:latin typeface="Verdana" panose="020B0604030504040204" pitchFamily="34" charset="0"/>
                <a:ea typeface="Verdana" panose="020B0604030504040204" pitchFamily="34" charset="0"/>
              </a:rPr>
              <a:t>Основные задачи научной работы студентов:</a:t>
            </a:r>
          </a:p>
          <a:p>
            <a:pPr algn="just"/>
            <a:endParaRPr lang="ru-RU" sz="2000" dirty="0" smtClean="0">
              <a:latin typeface="Verdana" panose="020B0604030504040204" pitchFamily="34" charset="0"/>
              <a:ea typeface="Verdana" panose="020B0604030504040204" pitchFamily="34" charset="0"/>
            </a:endParaRPr>
          </a:p>
          <a:p>
            <a:pPr algn="just"/>
            <a:r>
              <a:rPr lang="ru-RU" sz="2000" dirty="0" smtClean="0">
                <a:latin typeface="Verdana" panose="020B0604030504040204" pitchFamily="34" charset="0"/>
                <a:ea typeface="Verdana" panose="020B0604030504040204" pitchFamily="34" charset="0"/>
              </a:rPr>
              <a:t>•	развитие творческого и аналитического мышления, расширение научного кругозора;</a:t>
            </a:r>
          </a:p>
          <a:p>
            <a:pPr algn="just"/>
            <a:r>
              <a:rPr lang="ru-RU" sz="2000" dirty="0" smtClean="0">
                <a:latin typeface="Verdana" panose="020B0604030504040204" pitchFamily="34" charset="0"/>
                <a:ea typeface="Verdana" panose="020B0604030504040204" pitchFamily="34" charset="0"/>
              </a:rPr>
              <a:t>•	привитие устойчивых навыков самостоятельной научно-исследовательской работы;</a:t>
            </a:r>
          </a:p>
          <a:p>
            <a:pPr algn="just"/>
            <a:r>
              <a:rPr lang="ru-RU" sz="2000" dirty="0" smtClean="0">
                <a:latin typeface="Verdana" panose="020B0604030504040204" pitchFamily="34" charset="0"/>
                <a:ea typeface="Verdana" panose="020B0604030504040204" pitchFamily="34" charset="0"/>
              </a:rPr>
              <a:t>•	повышение качества усвоения изучаемых дисциплин;</a:t>
            </a:r>
          </a:p>
          <a:p>
            <a:pPr algn="just"/>
            <a:r>
              <a:rPr lang="ru-RU" sz="2000" dirty="0" smtClean="0">
                <a:latin typeface="Verdana" panose="020B0604030504040204" pitchFamily="34" charset="0"/>
                <a:ea typeface="Verdana" panose="020B0604030504040204" pitchFamily="34" charset="0"/>
              </a:rPr>
              <a:t>•	выработка умения применять теоретические знания и современные методы научных исследований. </a:t>
            </a:r>
            <a:endParaRPr lang="ru-RU" sz="2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3043094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3382" y="585273"/>
            <a:ext cx="10099963" cy="5355312"/>
          </a:xfrm>
          <a:prstGeom prst="rect">
            <a:avLst/>
          </a:prstGeom>
        </p:spPr>
        <p:txBody>
          <a:bodyPr wrap="square">
            <a:spAutoFit/>
          </a:bodyPr>
          <a:lstStyle/>
          <a:p>
            <a:pPr algn="ctr"/>
            <a:r>
              <a:rPr lang="ru-RU" b="1" dirty="0">
                <a:solidFill>
                  <a:srgbClr val="800000"/>
                </a:solidFill>
                <a:latin typeface="Geneva"/>
              </a:rPr>
              <a:t>Автореферат </a:t>
            </a:r>
            <a:r>
              <a:rPr lang="ru-RU" b="1" dirty="0" smtClean="0">
                <a:solidFill>
                  <a:srgbClr val="800000"/>
                </a:solidFill>
                <a:latin typeface="Geneva"/>
              </a:rPr>
              <a:t>диссертации</a:t>
            </a:r>
          </a:p>
          <a:p>
            <a:pPr algn="ctr"/>
            <a:endParaRPr lang="ru-RU" dirty="0">
              <a:solidFill>
                <a:srgbClr val="800000"/>
              </a:solidFill>
              <a:latin typeface="Geneva"/>
            </a:endParaRPr>
          </a:p>
          <a:p>
            <a:r>
              <a:rPr lang="ru-RU" b="1" dirty="0">
                <a:solidFill>
                  <a:srgbClr val="800000"/>
                </a:solidFill>
                <a:latin typeface="Geneva"/>
              </a:rPr>
              <a:t>Автор. Заглавие: сведения, относящиеся к заглавию (см. на титуле): шифр номенклатуры специальностей научных работников: дата защиты: дата утверждения / сведения об ответственности (коллектив). – Место написания. -Объем</a:t>
            </a:r>
            <a:r>
              <a:rPr lang="ru-RU" b="1" dirty="0" smtClean="0">
                <a:solidFill>
                  <a:srgbClr val="800000"/>
                </a:solidFill>
                <a:latin typeface="Geneva"/>
              </a:rPr>
              <a:t>.</a:t>
            </a:r>
          </a:p>
          <a:p>
            <a:endParaRPr lang="ru-RU" dirty="0">
              <a:solidFill>
                <a:srgbClr val="800000"/>
              </a:solidFill>
              <a:latin typeface="Geneva"/>
            </a:endParaRPr>
          </a:p>
          <a:p>
            <a:r>
              <a:rPr lang="ru-RU" dirty="0">
                <a:solidFill>
                  <a:srgbClr val="800000"/>
                </a:solidFill>
                <a:latin typeface="Geneva"/>
              </a:rPr>
              <a:t>Примечания:</a:t>
            </a:r>
          </a:p>
          <a:p>
            <a:pPr>
              <a:buFont typeface="+mj-lt"/>
              <a:buAutoNum type="arabicPeriod"/>
            </a:pPr>
            <a:r>
              <a:rPr lang="ru-RU" dirty="0">
                <a:solidFill>
                  <a:srgbClr val="800000"/>
                </a:solidFill>
                <a:latin typeface="Geneva"/>
              </a:rPr>
              <a:t>В сведениях, относящихся к заглавию, приводят сведения о том, что данная работа представлена в качестве автореферата диссертации на соискание ученой степени. Сведения приводят в сокращенном виде.</a:t>
            </a:r>
          </a:p>
          <a:p>
            <a:r>
              <a:rPr lang="ru-RU" dirty="0">
                <a:solidFill>
                  <a:srgbClr val="800000"/>
                </a:solidFill>
                <a:latin typeface="Geneva"/>
              </a:rPr>
              <a:t>Например:</a:t>
            </a:r>
          </a:p>
          <a:p>
            <a:r>
              <a:rPr lang="ru-RU" dirty="0" err="1">
                <a:solidFill>
                  <a:srgbClr val="800000"/>
                </a:solidFill>
                <a:latin typeface="Geneva"/>
              </a:rPr>
              <a:t>автореф</a:t>
            </a:r>
            <a:r>
              <a:rPr lang="ru-RU" dirty="0">
                <a:solidFill>
                  <a:srgbClr val="800000"/>
                </a:solidFill>
                <a:latin typeface="Geneva"/>
              </a:rPr>
              <a:t>. </a:t>
            </a:r>
            <a:r>
              <a:rPr lang="ru-RU" dirty="0" err="1">
                <a:solidFill>
                  <a:srgbClr val="800000"/>
                </a:solidFill>
                <a:latin typeface="Geneva"/>
              </a:rPr>
              <a:t>дис</a:t>
            </a:r>
            <a:r>
              <a:rPr lang="ru-RU" dirty="0">
                <a:solidFill>
                  <a:srgbClr val="800000"/>
                </a:solidFill>
                <a:latin typeface="Geneva"/>
              </a:rPr>
              <a:t>. .....канд. физ. наук</a:t>
            </a:r>
          </a:p>
          <a:p>
            <a:r>
              <a:rPr lang="ru-RU" dirty="0" err="1">
                <a:solidFill>
                  <a:srgbClr val="800000"/>
                </a:solidFill>
                <a:latin typeface="Geneva"/>
              </a:rPr>
              <a:t>автореф</a:t>
            </a:r>
            <a:r>
              <a:rPr lang="ru-RU" dirty="0">
                <a:solidFill>
                  <a:srgbClr val="800000"/>
                </a:solidFill>
                <a:latin typeface="Geneva"/>
              </a:rPr>
              <a:t>. </a:t>
            </a:r>
            <a:r>
              <a:rPr lang="ru-RU" dirty="0" err="1">
                <a:solidFill>
                  <a:srgbClr val="800000"/>
                </a:solidFill>
                <a:latin typeface="Geneva"/>
              </a:rPr>
              <a:t>дис</a:t>
            </a:r>
            <a:r>
              <a:rPr lang="ru-RU" dirty="0">
                <a:solidFill>
                  <a:srgbClr val="800000"/>
                </a:solidFill>
                <a:latin typeface="Geneva"/>
              </a:rPr>
              <a:t>. .....д-ра </a:t>
            </a:r>
            <a:r>
              <a:rPr lang="ru-RU" dirty="0" err="1">
                <a:solidFill>
                  <a:srgbClr val="800000"/>
                </a:solidFill>
                <a:latin typeface="Geneva"/>
              </a:rPr>
              <a:t>пед</a:t>
            </a:r>
            <a:r>
              <a:rPr lang="ru-RU" dirty="0">
                <a:solidFill>
                  <a:srgbClr val="800000"/>
                </a:solidFill>
                <a:latin typeface="Geneva"/>
              </a:rPr>
              <a:t>. наук</a:t>
            </a:r>
          </a:p>
          <a:p>
            <a:r>
              <a:rPr lang="ru-RU" dirty="0">
                <a:solidFill>
                  <a:srgbClr val="800000"/>
                </a:solidFill>
                <a:latin typeface="Geneva"/>
              </a:rPr>
              <a:t>Примеры</a:t>
            </a:r>
            <a:r>
              <a:rPr lang="ru-RU" dirty="0" smtClean="0">
                <a:solidFill>
                  <a:srgbClr val="800000"/>
                </a:solidFill>
                <a:latin typeface="Geneva"/>
              </a:rPr>
              <a:t>:</a:t>
            </a:r>
          </a:p>
          <a:p>
            <a:endParaRPr lang="ru-RU" dirty="0">
              <a:solidFill>
                <a:srgbClr val="800000"/>
              </a:solidFill>
              <a:latin typeface="Geneva"/>
            </a:endParaRPr>
          </a:p>
          <a:p>
            <a:r>
              <a:rPr lang="ru-RU" b="1" dirty="0">
                <a:solidFill>
                  <a:srgbClr val="800000"/>
                </a:solidFill>
                <a:latin typeface="Geneva"/>
              </a:rPr>
              <a:t>Александров, А.А. Анализ и оценка оперативной обстановки в республике, крае, области (правовые и организационные аспекты) [Текст]: </a:t>
            </a:r>
            <a:r>
              <a:rPr lang="ru-RU" b="1" dirty="0" err="1" smtClean="0">
                <a:solidFill>
                  <a:srgbClr val="800000"/>
                </a:solidFill>
                <a:latin typeface="Geneva"/>
              </a:rPr>
              <a:t>автореф</a:t>
            </a:r>
            <a:r>
              <a:rPr lang="ru-RU" b="1" dirty="0" smtClean="0">
                <a:solidFill>
                  <a:srgbClr val="800000"/>
                </a:solidFill>
                <a:latin typeface="Geneva"/>
              </a:rPr>
              <a:t>. </a:t>
            </a:r>
            <a:r>
              <a:rPr lang="ru-RU" b="1" dirty="0" err="1" smtClean="0">
                <a:solidFill>
                  <a:srgbClr val="800000"/>
                </a:solidFill>
                <a:latin typeface="Geneva"/>
              </a:rPr>
              <a:t>дис</a:t>
            </a:r>
            <a:r>
              <a:rPr lang="ru-RU" b="1" dirty="0">
                <a:solidFill>
                  <a:srgbClr val="800000"/>
                </a:solidFill>
                <a:latin typeface="Geneva"/>
              </a:rPr>
              <a:t>. </a:t>
            </a:r>
            <a:r>
              <a:rPr lang="ru-RU" b="1" dirty="0" smtClean="0">
                <a:solidFill>
                  <a:srgbClr val="800000"/>
                </a:solidFill>
                <a:latin typeface="Geneva"/>
              </a:rPr>
              <a:t>… канд</a:t>
            </a:r>
            <a:r>
              <a:rPr lang="ru-RU" b="1" dirty="0">
                <a:solidFill>
                  <a:srgbClr val="800000"/>
                </a:solidFill>
                <a:latin typeface="Geneva"/>
              </a:rPr>
              <a:t>. </a:t>
            </a:r>
            <a:r>
              <a:rPr lang="ru-RU" b="1" dirty="0" err="1">
                <a:solidFill>
                  <a:srgbClr val="800000"/>
                </a:solidFill>
                <a:latin typeface="Geneva"/>
              </a:rPr>
              <a:t>юрид</a:t>
            </a:r>
            <a:r>
              <a:rPr lang="ru-RU" b="1" dirty="0">
                <a:solidFill>
                  <a:srgbClr val="800000"/>
                </a:solidFill>
                <a:latin typeface="Geneva"/>
              </a:rPr>
              <a:t>. наук (12.00.11) / Александров Александр Александрович; Акад. </a:t>
            </a:r>
            <a:r>
              <a:rPr lang="ru-RU" b="1" dirty="0" smtClean="0">
                <a:solidFill>
                  <a:srgbClr val="800000"/>
                </a:solidFill>
                <a:latin typeface="Geneva"/>
              </a:rPr>
              <a:t>упр</a:t>
            </a:r>
            <a:r>
              <a:rPr lang="ru-RU" b="1" dirty="0">
                <a:solidFill>
                  <a:srgbClr val="800000"/>
                </a:solidFill>
                <a:latin typeface="Geneva"/>
              </a:rPr>
              <a:t>. МВД России. – Москва, 2004. – 26 с.</a:t>
            </a:r>
            <a:endParaRPr lang="ru-RU" b="0" i="0" dirty="0">
              <a:solidFill>
                <a:srgbClr val="800000"/>
              </a:solidFill>
              <a:effectLst/>
              <a:latin typeface="Geneva"/>
            </a:endParaRPr>
          </a:p>
        </p:txBody>
      </p:sp>
    </p:spTree>
    <p:extLst>
      <p:ext uri="{BB962C8B-B14F-4D97-AF65-F5344CB8AC3E}">
        <p14:creationId xmlns:p14="http://schemas.microsoft.com/office/powerpoint/2010/main" val="349454384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94510" y="695559"/>
            <a:ext cx="10086109" cy="5509200"/>
          </a:xfrm>
          <a:prstGeom prst="rect">
            <a:avLst/>
          </a:prstGeom>
        </p:spPr>
        <p:txBody>
          <a:bodyPr wrap="square">
            <a:spAutoFit/>
          </a:bodyPr>
          <a:lstStyle/>
          <a:p>
            <a:pPr algn="just"/>
            <a:r>
              <a:rPr lang="en-US" sz="3200" b="1" dirty="0" smtClean="0"/>
              <a:t>	</a:t>
            </a:r>
            <a:r>
              <a:rPr lang="ru-RU" sz="3200" b="1" dirty="0" smtClean="0"/>
              <a:t>Группировка источников в библиографическом списке</a:t>
            </a:r>
            <a:endParaRPr lang="en-US" sz="3200" b="1" dirty="0" smtClean="0"/>
          </a:p>
          <a:p>
            <a:pPr algn="just"/>
            <a:endParaRPr lang="ru-RU" sz="3200" b="1" dirty="0" smtClean="0"/>
          </a:p>
          <a:p>
            <a:pPr algn="just"/>
            <a:r>
              <a:rPr lang="en-US" sz="3200" dirty="0" smtClean="0"/>
              <a:t>	</a:t>
            </a:r>
            <a:r>
              <a:rPr lang="ru-RU" sz="3200" dirty="0" smtClean="0"/>
              <a:t>В курсовую и дипломную работы, диссертацию включают только те источники, на которые сделаны ссылки в основном тексте и которые были фактически использованы при их написании. Эти источники должны быть сгруппированы. Существуют следующие способы их группировки: </a:t>
            </a:r>
            <a:r>
              <a:rPr lang="ru-RU" sz="3200" b="1" dirty="0" smtClean="0"/>
              <a:t>алфавитный</a:t>
            </a:r>
            <a:r>
              <a:rPr lang="ru-RU" sz="3200" dirty="0" smtClean="0"/>
              <a:t>, </a:t>
            </a:r>
            <a:r>
              <a:rPr lang="ru-RU" sz="3200" b="1" dirty="0" smtClean="0"/>
              <a:t>по главам работы</a:t>
            </a:r>
            <a:r>
              <a:rPr lang="ru-RU" sz="3200" dirty="0" smtClean="0"/>
              <a:t> </a:t>
            </a:r>
            <a:r>
              <a:rPr lang="ru-RU" sz="3200" b="1" dirty="0" smtClean="0"/>
              <a:t>(тематический), хронологический,</a:t>
            </a:r>
            <a:r>
              <a:rPr lang="ru-RU" sz="3200" dirty="0" smtClean="0"/>
              <a:t> </a:t>
            </a:r>
            <a:r>
              <a:rPr lang="ru-RU" sz="3200" b="1" dirty="0" smtClean="0"/>
              <a:t>по видам изд</a:t>
            </a:r>
            <a:r>
              <a:rPr lang="ru-RU" sz="3200" dirty="0" smtClean="0"/>
              <a:t>аний и др.</a:t>
            </a:r>
            <a:endParaRPr lang="ru-RU" sz="3200" dirty="0"/>
          </a:p>
        </p:txBody>
      </p:sp>
    </p:spTree>
    <p:extLst>
      <p:ext uri="{BB962C8B-B14F-4D97-AF65-F5344CB8AC3E}">
        <p14:creationId xmlns:p14="http://schemas.microsoft.com/office/powerpoint/2010/main" val="170956549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9709" y="474345"/>
            <a:ext cx="10099964" cy="5262979"/>
          </a:xfrm>
          <a:prstGeom prst="rect">
            <a:avLst/>
          </a:prstGeom>
        </p:spPr>
        <p:txBody>
          <a:bodyPr wrap="square">
            <a:spAutoFit/>
          </a:bodyPr>
          <a:lstStyle/>
          <a:p>
            <a:pPr algn="just"/>
            <a:r>
              <a:rPr lang="ru-RU" sz="2400" dirty="0" smtClean="0"/>
              <a:t>	</a:t>
            </a:r>
            <a:r>
              <a:rPr lang="ru-RU" sz="2400" b="1" dirty="0" smtClean="0"/>
              <a:t>Алфавитный способ </a:t>
            </a:r>
            <a:r>
              <a:rPr lang="ru-RU" sz="2400" dirty="0" smtClean="0"/>
              <a:t>группировки источников состоит в том, что все монографии, учебники, статьи, комментарии располагаются в алфавитном порядке по фамилиям авторов. Если фамилия автора не указана, то при расположении произведения в списке учитывается первая буква его названия. Работы одного и того же автора располагаются по алфавиту заглавий, затем указывают его работы, написанные в соавторстве.</a:t>
            </a:r>
          </a:p>
          <a:p>
            <a:pPr algn="just"/>
            <a:r>
              <a:rPr lang="ru-RU" sz="2400" dirty="0" smtClean="0"/>
              <a:t>	</a:t>
            </a:r>
            <a:r>
              <a:rPr lang="ru-RU" sz="2400" b="1" dirty="0" smtClean="0"/>
              <a:t>При группировке источников по главам </a:t>
            </a:r>
            <a:r>
              <a:rPr lang="ru-RU" sz="2400" dirty="0" smtClean="0"/>
              <a:t>работы сначала указывают литературу, имеющую отношение ко всем главам, а затем – относящуюся к той или иной главе. Внутри этих групп источники могут располагаться в алфавитном или ином порядке.</a:t>
            </a:r>
          </a:p>
          <a:p>
            <a:pPr algn="just"/>
            <a:r>
              <a:rPr lang="ru-RU" sz="2400" dirty="0" smtClean="0"/>
              <a:t>	</a:t>
            </a:r>
            <a:r>
              <a:rPr lang="ru-RU" sz="2400" b="1" dirty="0" smtClean="0"/>
              <a:t>Хронологический способ </a:t>
            </a:r>
            <a:r>
              <a:rPr lang="ru-RU" sz="2400" dirty="0" smtClean="0"/>
              <a:t>группировки характерен тем, что источники располагаются по году публикации (принятия). Такой способ применяют, когда необходимо показать историю движения науки или изучения темы.</a:t>
            </a:r>
            <a:endParaRPr lang="ru-RU" sz="2400" dirty="0"/>
          </a:p>
        </p:txBody>
      </p:sp>
    </p:spTree>
    <p:extLst>
      <p:ext uri="{BB962C8B-B14F-4D97-AF65-F5344CB8AC3E}">
        <p14:creationId xmlns:p14="http://schemas.microsoft.com/office/powerpoint/2010/main" val="117963474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2510" y="294051"/>
            <a:ext cx="11236036" cy="5693866"/>
          </a:xfrm>
          <a:prstGeom prst="rect">
            <a:avLst/>
          </a:prstGeom>
        </p:spPr>
        <p:txBody>
          <a:bodyPr wrap="square">
            <a:spAutoFit/>
          </a:bodyPr>
          <a:lstStyle/>
          <a:p>
            <a:pPr algn="just"/>
            <a:r>
              <a:rPr lang="en-US" sz="2400" b="1" dirty="0" smtClean="0"/>
              <a:t>	</a:t>
            </a:r>
            <a:r>
              <a:rPr lang="ru-RU" sz="2800" b="1" dirty="0" smtClean="0"/>
              <a:t>Оформление библиографических ссылок</a:t>
            </a:r>
            <a:endParaRPr lang="en-US" sz="2800" b="1" dirty="0" smtClean="0"/>
          </a:p>
          <a:p>
            <a:pPr algn="just"/>
            <a:endParaRPr lang="ru-RU" sz="2800" b="1" dirty="0" smtClean="0"/>
          </a:p>
          <a:p>
            <a:pPr algn="just"/>
            <a:r>
              <a:rPr lang="en-US" sz="2800" dirty="0" smtClean="0"/>
              <a:t>	</a:t>
            </a:r>
            <a:r>
              <a:rPr lang="ru-RU" sz="2800" b="1" dirty="0" smtClean="0"/>
              <a:t>Библиографическая ссылка </a:t>
            </a:r>
            <a:r>
              <a:rPr lang="ru-RU" sz="2800" dirty="0" smtClean="0"/>
              <a:t>– это совокупность библиографических сведений о цитируемом, рассматриваемом или упоминаемом в тексте документа другом документе, необходимых и достаточных для его общей характеристики, идентификации и поиска. Такие ссылки рекомендуются: при цитировании; заимствовании положений, выводов, предложений и цифровых данных; анализе опубликованных работ; необходимости отослать читателя к источнику, в котором вопрос освещен более подробно, чем в данной работе.</a:t>
            </a:r>
          </a:p>
          <a:p>
            <a:pPr algn="just"/>
            <a:r>
              <a:rPr lang="en-US" sz="2800" dirty="0" smtClean="0"/>
              <a:t>	</a:t>
            </a:r>
            <a:r>
              <a:rPr lang="ru-RU" sz="2800" dirty="0" smtClean="0"/>
              <a:t>По месту расположения ссылки бывают </a:t>
            </a:r>
            <a:r>
              <a:rPr lang="ru-RU" sz="2800" b="1" dirty="0" err="1" smtClean="0"/>
              <a:t>внутритекстовые</a:t>
            </a:r>
            <a:r>
              <a:rPr lang="ru-RU" sz="2800" dirty="0" smtClean="0"/>
              <a:t>, </a:t>
            </a:r>
            <a:r>
              <a:rPr lang="ru-RU" sz="2800" b="1" dirty="0" smtClean="0"/>
              <a:t>подстрочные и </a:t>
            </a:r>
            <a:r>
              <a:rPr lang="ru-RU" sz="2800" b="1" dirty="0" err="1" smtClean="0"/>
              <a:t>затекстовые</a:t>
            </a:r>
            <a:r>
              <a:rPr lang="ru-RU" sz="2800" dirty="0" smtClean="0"/>
              <a:t>. По форме описания различают ссылки первичные и повторные.</a:t>
            </a:r>
            <a:endParaRPr lang="ru-RU" sz="2800" dirty="0"/>
          </a:p>
        </p:txBody>
      </p:sp>
    </p:spTree>
    <p:extLst>
      <p:ext uri="{BB962C8B-B14F-4D97-AF65-F5344CB8AC3E}">
        <p14:creationId xmlns:p14="http://schemas.microsoft.com/office/powerpoint/2010/main" val="337453020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1891" y="252580"/>
            <a:ext cx="10986654" cy="5693866"/>
          </a:xfrm>
          <a:prstGeom prst="rect">
            <a:avLst/>
          </a:prstGeom>
        </p:spPr>
        <p:txBody>
          <a:bodyPr wrap="square">
            <a:spAutoFit/>
          </a:bodyPr>
          <a:lstStyle/>
          <a:p>
            <a:pPr algn="just"/>
            <a:r>
              <a:rPr lang="en-US" sz="2800" dirty="0" smtClean="0"/>
              <a:t>	</a:t>
            </a:r>
            <a:r>
              <a:rPr lang="ru-RU" sz="2800" b="1" dirty="0" err="1" smtClean="0"/>
              <a:t>Внутритекстовая</a:t>
            </a:r>
            <a:r>
              <a:rPr lang="ru-RU" sz="2800" dirty="0" smtClean="0"/>
              <a:t> ссылка используется, когда значительная ее часть вошла в основной текст таким образом, что изъять ее оттуда нельзя, а также в случае, если читателю она необходима по ходу чтения. Такая ссылка включается в текст путем указания в скобках выходных данных и номера страницы.</a:t>
            </a:r>
          </a:p>
          <a:p>
            <a:pPr algn="just"/>
            <a:r>
              <a:rPr lang="en-US" sz="2800" dirty="0" smtClean="0"/>
              <a:t>	</a:t>
            </a:r>
            <a:r>
              <a:rPr lang="ru-RU" sz="2800" b="1" dirty="0" smtClean="0"/>
              <a:t>Подстрочные ссылки </a:t>
            </a:r>
            <a:r>
              <a:rPr lang="ru-RU" sz="2800" dirty="0" smtClean="0"/>
              <a:t>применяются чаще, чем </a:t>
            </a:r>
            <a:r>
              <a:rPr lang="ru-RU" sz="2800" dirty="0" err="1" smtClean="0"/>
              <a:t>внутритекстовые</a:t>
            </a:r>
            <a:r>
              <a:rPr lang="ru-RU" sz="2800" dirty="0" smtClean="0"/>
              <a:t>, поскольку они не загромождают основной текст и дают возможность читателю сразу же установить использованный источник. Для связи текста с подстрочной ссылкой, расположенной в конце страницы, используются знаки сноски в виде цифры, звездочки и др. В студенческих работах, как правило, применяются цифровые знаки. Знак сноски ставится там, где по смыслу необходима сноска, преимущественно после законченного предложения.</a:t>
            </a:r>
            <a:endParaRPr lang="ru-RU" sz="2800" dirty="0"/>
          </a:p>
        </p:txBody>
      </p:sp>
    </p:spTree>
    <p:extLst>
      <p:ext uri="{BB962C8B-B14F-4D97-AF65-F5344CB8AC3E}">
        <p14:creationId xmlns:p14="http://schemas.microsoft.com/office/powerpoint/2010/main" val="177548704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7018" y="875621"/>
            <a:ext cx="9961417" cy="5016758"/>
          </a:xfrm>
          <a:prstGeom prst="rect">
            <a:avLst/>
          </a:prstGeom>
        </p:spPr>
        <p:txBody>
          <a:bodyPr wrap="square">
            <a:spAutoFit/>
          </a:bodyPr>
          <a:lstStyle/>
          <a:p>
            <a:pPr algn="just"/>
            <a:r>
              <a:rPr lang="en-US" sz="2800" dirty="0" smtClean="0"/>
              <a:t>	</a:t>
            </a:r>
            <a:r>
              <a:rPr lang="ru-RU" sz="3200" b="1" dirty="0" smtClean="0"/>
              <a:t>Нумерацию ссылок </a:t>
            </a:r>
            <a:r>
              <a:rPr lang="ru-RU" sz="3200" dirty="0" smtClean="0"/>
              <a:t>можно делать для каждой страницы свою или сквозную (сплошную) по каждой главе либо всему произведению в зависимости от количества ссылок. Слово «См.» употребляется, когда из текста нельзя совершить плавный логический переход к ссылке, ибо неясна логическая связь между ними .</a:t>
            </a:r>
          </a:p>
          <a:p>
            <a:pPr algn="just"/>
            <a:r>
              <a:rPr lang="en-US" sz="3200" dirty="0" smtClean="0"/>
              <a:t>	</a:t>
            </a:r>
            <a:r>
              <a:rPr lang="ru-RU" sz="3200" dirty="0" smtClean="0"/>
              <a:t>Библиографические ссылки, воспроизведенные из других изданий, приводят с указанием источника заимствований, например: «Цит. по:».</a:t>
            </a:r>
            <a:endParaRPr lang="ru-RU" sz="3200" dirty="0"/>
          </a:p>
        </p:txBody>
      </p:sp>
    </p:spTree>
    <p:extLst>
      <p:ext uri="{BB962C8B-B14F-4D97-AF65-F5344CB8AC3E}">
        <p14:creationId xmlns:p14="http://schemas.microsoft.com/office/powerpoint/2010/main" val="36245273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0327" y="446268"/>
            <a:ext cx="10778835" cy="5509200"/>
          </a:xfrm>
          <a:prstGeom prst="rect">
            <a:avLst/>
          </a:prstGeom>
        </p:spPr>
        <p:txBody>
          <a:bodyPr wrap="square">
            <a:spAutoFit/>
          </a:bodyPr>
          <a:lstStyle/>
          <a:p>
            <a:pPr algn="just"/>
            <a:r>
              <a:rPr lang="en-US" sz="2800" dirty="0" smtClean="0"/>
              <a:t>	</a:t>
            </a:r>
            <a:r>
              <a:rPr lang="ru-RU" sz="3200" b="1" dirty="0" err="1" smtClean="0"/>
              <a:t>Затекстовые</a:t>
            </a:r>
            <a:r>
              <a:rPr lang="ru-RU" sz="3200" b="1" dirty="0" smtClean="0"/>
              <a:t> ссылки </a:t>
            </a:r>
            <a:r>
              <a:rPr lang="ru-RU" sz="3200" dirty="0" smtClean="0"/>
              <a:t>используются в тех случаях, когда автор сделал большое количество ссылок, которые большинству читателей не нужны по ходу чтения, но могут быть полезны в дальнейшей работе. Связь основного текста и </a:t>
            </a:r>
            <a:r>
              <a:rPr lang="ru-RU" sz="3200" dirty="0" err="1" smtClean="0"/>
              <a:t>затекстовой</a:t>
            </a:r>
            <a:r>
              <a:rPr lang="ru-RU" sz="3200" dirty="0" smtClean="0"/>
              <a:t> ссылки осуществляется цифровым порядковым номером на верхней линии строки или в квадратных скобках в строке.</a:t>
            </a:r>
          </a:p>
          <a:p>
            <a:pPr algn="just"/>
            <a:r>
              <a:rPr lang="en-US" sz="3200" dirty="0" smtClean="0"/>
              <a:t>	</a:t>
            </a:r>
            <a:r>
              <a:rPr lang="ru-RU" sz="3200" dirty="0" smtClean="0"/>
              <a:t>Рекомендуется в перечне источники располагать по алфавиту независимо от порядка их упоминания в тексте, что дает возможность избежать повторов, унифицировать библиографические описания .</a:t>
            </a:r>
            <a:endParaRPr lang="ru-RU" sz="3200" dirty="0"/>
          </a:p>
        </p:txBody>
      </p:sp>
    </p:spTree>
    <p:extLst>
      <p:ext uri="{BB962C8B-B14F-4D97-AF65-F5344CB8AC3E}">
        <p14:creationId xmlns:p14="http://schemas.microsoft.com/office/powerpoint/2010/main" val="244715567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2109" y="848050"/>
            <a:ext cx="9961418" cy="5262979"/>
          </a:xfrm>
          <a:prstGeom prst="rect">
            <a:avLst/>
          </a:prstGeom>
        </p:spPr>
        <p:txBody>
          <a:bodyPr wrap="square">
            <a:spAutoFit/>
          </a:bodyPr>
          <a:lstStyle/>
          <a:p>
            <a:pPr algn="just"/>
            <a:r>
              <a:rPr lang="en-US" sz="2800" dirty="0" smtClean="0"/>
              <a:t>	</a:t>
            </a:r>
            <a:r>
              <a:rPr lang="ru-RU" sz="2800" b="1" dirty="0" smtClean="0"/>
              <a:t>При повторных ссылках на источник его полное описание дается только при первой ссылке.</a:t>
            </a:r>
          </a:p>
          <a:p>
            <a:pPr algn="just"/>
            <a:r>
              <a:rPr lang="en-US" sz="2800" dirty="0" smtClean="0"/>
              <a:t>	</a:t>
            </a:r>
            <a:r>
              <a:rPr lang="ru-RU" sz="2800" dirty="0" smtClean="0"/>
              <a:t>Если повторная ссылка располагается на той же странице, что и первая, то она оформляется словами «Там же» и при необходимости проставляют номер страницы.</a:t>
            </a:r>
          </a:p>
          <a:p>
            <a:pPr algn="just"/>
            <a:r>
              <a:rPr lang="en-US" sz="2800" dirty="0" smtClean="0"/>
              <a:t>	</a:t>
            </a:r>
            <a:r>
              <a:rPr lang="ru-RU" sz="2800" dirty="0" smtClean="0"/>
              <a:t>Если повторная ссылка располагается на другой странице (при условии, что в работе упоминается только одно произведение автора), то она оформляется словосочетанием «Указ. соч.».</a:t>
            </a:r>
          </a:p>
          <a:p>
            <a:pPr algn="just"/>
            <a:r>
              <a:rPr lang="ru-RU" sz="2800" dirty="0" smtClean="0"/>
              <a:t>Если делаются повторные ссылки на несколько работ автора, то указываются его фамилия, заглавие источника и номер страницы.</a:t>
            </a:r>
            <a:endParaRPr lang="ru-RU" sz="2800" dirty="0"/>
          </a:p>
        </p:txBody>
      </p:sp>
    </p:spTree>
    <p:extLst>
      <p:ext uri="{BB962C8B-B14F-4D97-AF65-F5344CB8AC3E}">
        <p14:creationId xmlns:p14="http://schemas.microsoft.com/office/powerpoint/2010/main" val="105042212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9819" y="321485"/>
            <a:ext cx="10432472" cy="5632311"/>
          </a:xfrm>
          <a:prstGeom prst="rect">
            <a:avLst/>
          </a:prstGeom>
        </p:spPr>
        <p:txBody>
          <a:bodyPr wrap="square">
            <a:spAutoFit/>
          </a:bodyPr>
          <a:lstStyle/>
          <a:p>
            <a:pPr algn="just"/>
            <a:r>
              <a:rPr lang="en-US" sz="2800" dirty="0" smtClean="0"/>
              <a:t>	</a:t>
            </a:r>
            <a:r>
              <a:rPr lang="ru-RU" sz="3600" b="1" dirty="0" smtClean="0"/>
              <a:t>Требования</a:t>
            </a:r>
            <a:r>
              <a:rPr lang="ru-RU" sz="3200" b="1" dirty="0" smtClean="0"/>
              <a:t> к </a:t>
            </a:r>
            <a:r>
              <a:rPr lang="ru-RU" sz="3200" b="1" smtClean="0"/>
              <a:t>печатанию рукописи</a:t>
            </a:r>
          </a:p>
          <a:p>
            <a:pPr algn="just"/>
            <a:endParaRPr lang="ru-RU" sz="3200" b="1" dirty="0" smtClean="0"/>
          </a:p>
          <a:p>
            <a:pPr algn="just"/>
            <a:r>
              <a:rPr lang="en-US" sz="3200" dirty="0" smtClean="0"/>
              <a:t>	</a:t>
            </a:r>
            <a:r>
              <a:rPr lang="ru-RU" sz="3200" b="1" dirty="0" smtClean="0"/>
              <a:t>Заголовки и подзаголовки </a:t>
            </a:r>
            <a:r>
              <a:rPr lang="ru-RU" sz="3200" dirty="0" smtClean="0"/>
              <a:t>отделяются от основного текста сверху и снизу интервалами.</a:t>
            </a:r>
          </a:p>
          <a:p>
            <a:pPr algn="just"/>
            <a:r>
              <a:rPr lang="en-US" sz="3200" dirty="0" smtClean="0"/>
              <a:t>	</a:t>
            </a:r>
            <a:r>
              <a:rPr lang="ru-RU" sz="3200" dirty="0" smtClean="0"/>
              <a:t>Все страницы работы, включая приложения, нумеруются по порядку от титульного листа до последней страницы. Первой страницей является титульный лист, но на нем номер страницы не </a:t>
            </a:r>
            <a:r>
              <a:rPr lang="ru-RU" sz="3600" dirty="0" smtClean="0"/>
              <a:t>ставится</a:t>
            </a:r>
            <a:r>
              <a:rPr lang="ru-RU" sz="3200" dirty="0" smtClean="0"/>
              <a:t>. </a:t>
            </a:r>
          </a:p>
          <a:p>
            <a:pPr algn="just"/>
            <a:r>
              <a:rPr lang="en-US" sz="3200" dirty="0" smtClean="0"/>
              <a:t>	</a:t>
            </a:r>
            <a:r>
              <a:rPr lang="ru-RU" sz="3200" dirty="0" smtClean="0"/>
              <a:t>Все структурные элементы работы, за исключением параграфов (вопросов) внутри глав, печатаются с новой страницы.</a:t>
            </a:r>
            <a:endParaRPr lang="ru-RU" sz="3200" dirty="0"/>
          </a:p>
        </p:txBody>
      </p:sp>
    </p:spTree>
    <p:extLst>
      <p:ext uri="{BB962C8B-B14F-4D97-AF65-F5344CB8AC3E}">
        <p14:creationId xmlns:p14="http://schemas.microsoft.com/office/powerpoint/2010/main" val="304470932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401" y="861859"/>
            <a:ext cx="10529454" cy="4832092"/>
          </a:xfrm>
          <a:prstGeom prst="rect">
            <a:avLst/>
          </a:prstGeom>
        </p:spPr>
        <p:txBody>
          <a:bodyPr wrap="square">
            <a:spAutoFit/>
          </a:bodyPr>
          <a:lstStyle/>
          <a:p>
            <a:pPr algn="just"/>
            <a:r>
              <a:rPr lang="ru-RU" sz="2800" smtClean="0"/>
              <a:t>	Заголовки </a:t>
            </a:r>
            <a:r>
              <a:rPr lang="ru-RU" sz="2800" dirty="0" smtClean="0"/>
              <a:t>глав, слова «Оглавление», «Введение», «Заключение», «Список использованной литературы» печатаются прописными буквами, в кавычки не заключаются и размещаются посередине строки. Точка в конце заглавий не ставится. Перенос слов в заглавиях недопустим. Заголовки и подзаголовки отделяются от основного текста сверху и снизу интервалами. Не рекомендуется их подчеркивать. Заголовок не должен быть последней строкой на </a:t>
            </a:r>
            <a:r>
              <a:rPr lang="ru-RU" sz="2800" smtClean="0"/>
              <a:t>странице.</a:t>
            </a:r>
          </a:p>
          <a:p>
            <a:pPr algn="just"/>
            <a:endParaRPr lang="ru-RU" sz="2800" dirty="0" smtClean="0"/>
          </a:p>
          <a:p>
            <a:pPr algn="just"/>
            <a:r>
              <a:rPr lang="ru-RU" sz="2800" smtClean="0"/>
              <a:t>	Размер </a:t>
            </a:r>
            <a:r>
              <a:rPr lang="ru-RU" sz="2800" dirty="0" smtClean="0"/>
              <a:t>абзацного отступа равен пяти знакам и должен быть одинаковым по всему тексту.</a:t>
            </a:r>
            <a:endParaRPr lang="ru-RU" sz="2800" dirty="0"/>
          </a:p>
        </p:txBody>
      </p:sp>
    </p:spTree>
    <p:extLst>
      <p:ext uri="{BB962C8B-B14F-4D97-AF65-F5344CB8AC3E}">
        <p14:creationId xmlns:p14="http://schemas.microsoft.com/office/powerpoint/2010/main" val="3659965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09" y="321807"/>
            <a:ext cx="11249891" cy="5847755"/>
          </a:xfrm>
          <a:prstGeom prst="rect">
            <a:avLst/>
          </a:prstGeom>
          <a:solidFill>
            <a:schemeClr val="accent4">
              <a:lumMod val="20000"/>
              <a:lumOff val="80000"/>
            </a:schemeClr>
          </a:solidFill>
        </p:spPr>
        <p:txBody>
          <a:bodyPr wrap="square">
            <a:spAutoFit/>
          </a:bodyPr>
          <a:lstStyle/>
          <a:p>
            <a:pPr algn="just"/>
            <a:r>
              <a:rPr lang="ru-RU" sz="2200" dirty="0" smtClean="0">
                <a:latin typeface="Verdana" panose="020B0604030504040204" pitchFamily="34" charset="0"/>
                <a:ea typeface="Verdana" panose="020B0604030504040204" pitchFamily="34" charset="0"/>
              </a:rPr>
              <a:t>Научная работа студентов подразделяется на </a:t>
            </a:r>
            <a:r>
              <a:rPr lang="ru-RU" sz="2200" i="1" dirty="0" smtClean="0">
                <a:latin typeface="Verdana" panose="020B0604030504040204" pitchFamily="34" charset="0"/>
                <a:ea typeface="Verdana" panose="020B0604030504040204" pitchFamily="34" charset="0"/>
              </a:rPr>
              <a:t>учебно-исследовательскую, включаемую в учебный процесс и проводимую в учебное время </a:t>
            </a:r>
            <a:r>
              <a:rPr lang="ru-RU" sz="2200" dirty="0" smtClean="0">
                <a:latin typeface="Verdana" panose="020B0604030504040204" pitchFamily="34" charset="0"/>
                <a:ea typeface="Verdana" panose="020B0604030504040204" pitchFamily="34" charset="0"/>
              </a:rPr>
              <a:t>(УИРС), и </a:t>
            </a:r>
            <a:r>
              <a:rPr lang="ru-RU" sz="2200" i="1" dirty="0" smtClean="0">
                <a:latin typeface="Verdana" panose="020B0604030504040204" pitchFamily="34" charset="0"/>
                <a:ea typeface="Verdana" panose="020B0604030504040204" pitchFamily="34" charset="0"/>
              </a:rPr>
              <a:t>научно-исследовательскую, выполняемую во </a:t>
            </a:r>
            <a:r>
              <a:rPr lang="ru-RU" sz="2200" i="1" dirty="0" err="1" smtClean="0">
                <a:latin typeface="Verdana" panose="020B0604030504040204" pitchFamily="34" charset="0"/>
                <a:ea typeface="Verdana" panose="020B0604030504040204" pitchFamily="34" charset="0"/>
              </a:rPr>
              <a:t>внеучебное</a:t>
            </a:r>
            <a:r>
              <a:rPr lang="ru-RU" sz="2200" i="1" dirty="0" smtClean="0">
                <a:latin typeface="Verdana" panose="020B0604030504040204" pitchFamily="34" charset="0"/>
                <a:ea typeface="Verdana" panose="020B0604030504040204" pitchFamily="34" charset="0"/>
              </a:rPr>
              <a:t> время </a:t>
            </a:r>
            <a:r>
              <a:rPr lang="ru-RU" sz="2200" dirty="0" smtClean="0">
                <a:latin typeface="Verdana" panose="020B0604030504040204" pitchFamily="34" charset="0"/>
                <a:ea typeface="Verdana" panose="020B0604030504040204" pitchFamily="34" charset="0"/>
              </a:rPr>
              <a:t>(НИРС).</a:t>
            </a:r>
          </a:p>
          <a:p>
            <a:pPr algn="just"/>
            <a:endParaRPr lang="ru-RU" sz="2200" dirty="0" smtClean="0">
              <a:latin typeface="Verdana" panose="020B0604030504040204" pitchFamily="34" charset="0"/>
              <a:ea typeface="Verdana" panose="020B0604030504040204" pitchFamily="34" charset="0"/>
            </a:endParaRPr>
          </a:p>
          <a:p>
            <a:pPr algn="just"/>
            <a:r>
              <a:rPr lang="ru-RU" sz="2200" b="1" dirty="0" smtClean="0">
                <a:latin typeface="Verdana" panose="020B0604030504040204" pitchFamily="34" charset="0"/>
                <a:ea typeface="Verdana" panose="020B0604030504040204" pitchFamily="34" charset="0"/>
              </a:rPr>
              <a:t>Учебно-исследовательская работа выполняется студентами по учебным планам под руководством профессоров и преподавателей. </a:t>
            </a:r>
            <a:r>
              <a:rPr lang="ru-RU" sz="2200" dirty="0" smtClean="0">
                <a:latin typeface="Verdana" panose="020B0604030504040204" pitchFamily="34" charset="0"/>
                <a:ea typeface="Verdana" panose="020B0604030504040204" pitchFamily="34" charset="0"/>
              </a:rPr>
              <a:t>Формы этой работы:</a:t>
            </a:r>
          </a:p>
          <a:p>
            <a:pPr algn="just"/>
            <a:endParaRPr lang="ru-RU" sz="2200" dirty="0" smtClean="0">
              <a:latin typeface="Verdana" panose="020B0604030504040204" pitchFamily="34" charset="0"/>
              <a:ea typeface="Verdana" panose="020B0604030504040204" pitchFamily="34" charset="0"/>
            </a:endParaRPr>
          </a:p>
          <a:p>
            <a:pPr algn="just"/>
            <a:r>
              <a:rPr lang="ru-RU" sz="2200" dirty="0" smtClean="0">
                <a:latin typeface="Verdana" panose="020B0604030504040204" pitchFamily="34" charset="0"/>
                <a:ea typeface="Verdana" panose="020B0604030504040204" pitchFamily="34" charset="0"/>
              </a:rPr>
              <a:t>•	реферирование научных изданий, подготовка обзоров по новинкам литературы;</a:t>
            </a:r>
          </a:p>
          <a:p>
            <a:pPr algn="just"/>
            <a:r>
              <a:rPr lang="ru-RU" sz="2200" dirty="0" smtClean="0">
                <a:latin typeface="Verdana" panose="020B0604030504040204" pitchFamily="34" charset="0"/>
                <a:ea typeface="Verdana" panose="020B0604030504040204" pitchFamily="34" charset="0"/>
              </a:rPr>
              <a:t>•	выступление с научными докладами и сообщениями на семинарах;</a:t>
            </a:r>
          </a:p>
          <a:p>
            <a:pPr algn="just"/>
            <a:r>
              <a:rPr lang="ru-RU" sz="2200" dirty="0" smtClean="0">
                <a:latin typeface="Verdana" panose="020B0604030504040204" pitchFamily="34" charset="0"/>
                <a:ea typeface="Verdana" panose="020B0604030504040204" pitchFamily="34" charset="0"/>
              </a:rPr>
              <a:t>•	написание курсовых работ, содержащих элементы научного исследования;</a:t>
            </a:r>
          </a:p>
          <a:p>
            <a:pPr algn="just"/>
            <a:r>
              <a:rPr lang="ru-RU" sz="2200" dirty="0" smtClean="0">
                <a:latin typeface="Verdana" panose="020B0604030504040204" pitchFamily="34" charset="0"/>
                <a:ea typeface="Verdana" panose="020B0604030504040204" pitchFamily="34" charset="0"/>
              </a:rPr>
              <a:t>•	проведение научных исследований при выполнении дипломных работ;</a:t>
            </a:r>
          </a:p>
          <a:p>
            <a:pPr algn="just"/>
            <a:r>
              <a:rPr lang="ru-RU" sz="2200" dirty="0" smtClean="0">
                <a:latin typeface="Verdana" panose="020B0604030504040204" pitchFamily="34" charset="0"/>
                <a:ea typeface="Verdana" panose="020B0604030504040204" pitchFamily="34" charset="0"/>
              </a:rPr>
              <a:t>•	выполнение научно-исследовательских работ в период учебной практики и стажировки. </a:t>
            </a:r>
            <a:endParaRPr lang="ru-RU" sz="2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3373794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3671" y="335386"/>
            <a:ext cx="10321637" cy="5570756"/>
          </a:xfrm>
          <a:prstGeom prst="rect">
            <a:avLst/>
          </a:prstGeom>
        </p:spPr>
        <p:txBody>
          <a:bodyPr wrap="square">
            <a:spAutoFit/>
          </a:bodyPr>
          <a:lstStyle/>
          <a:p>
            <a:pPr algn="just"/>
            <a:r>
              <a:rPr lang="ru-RU" sz="2800" smtClean="0"/>
              <a:t>	</a:t>
            </a:r>
            <a:r>
              <a:rPr lang="ru-RU" sz="3200" smtClean="0"/>
              <a:t>Заголовки </a:t>
            </a:r>
            <a:r>
              <a:rPr lang="ru-RU" sz="3200" dirty="0" smtClean="0"/>
              <a:t>глав, слова «Оглавление», «Введение», «Заключение», «Список использованной литературы» </a:t>
            </a:r>
            <a:r>
              <a:rPr lang="ru-RU" sz="3600" dirty="0" smtClean="0"/>
              <a:t>печатаются</a:t>
            </a:r>
            <a:r>
              <a:rPr lang="ru-RU" sz="3200" dirty="0" smtClean="0"/>
              <a:t> прописными буквами, в кавычки не заключаются и размещаются посередине строки. Точка в конце заглавий не ставится. Перенос слов в заглавиях недопустим. Заголовки и подзаголовки отделяются от основного текста сверху и снизу интервалами. Не рекомендуется их подчеркивать. Заголовок не должен быть последней строкой на странице.</a:t>
            </a:r>
          </a:p>
          <a:p>
            <a:pPr algn="just"/>
            <a:r>
              <a:rPr lang="ru-RU" sz="3200" smtClean="0"/>
              <a:t>	Размер </a:t>
            </a:r>
            <a:r>
              <a:rPr lang="ru-RU" sz="3200" dirty="0" smtClean="0"/>
              <a:t>абзацного отступа равен пяти знакам и должен быть одинаковым по всему тексту.</a:t>
            </a:r>
            <a:endParaRPr lang="ru-RU" sz="3200" dirty="0"/>
          </a:p>
        </p:txBody>
      </p:sp>
    </p:spTree>
    <p:extLst>
      <p:ext uri="{BB962C8B-B14F-4D97-AF65-F5344CB8AC3E}">
        <p14:creationId xmlns:p14="http://schemas.microsoft.com/office/powerpoint/2010/main" val="326217784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7527" y="363049"/>
            <a:ext cx="9739746" cy="5509200"/>
          </a:xfrm>
          <a:prstGeom prst="rect">
            <a:avLst/>
          </a:prstGeom>
        </p:spPr>
        <p:txBody>
          <a:bodyPr wrap="square">
            <a:spAutoFit/>
          </a:bodyPr>
          <a:lstStyle/>
          <a:p>
            <a:pPr algn="just"/>
            <a:r>
              <a:rPr lang="ru-RU" sz="3200" smtClean="0"/>
              <a:t>	Все </a:t>
            </a:r>
            <a:r>
              <a:rPr lang="ru-RU" sz="3200" dirty="0" smtClean="0"/>
              <a:t>библиографические ссылки и подстрочные примечания печатают с абзацного отступа на той странице, к которой они относятся, через один интервал кеглем 10. От основного текста они отделяются короткой сплошной чертой.</a:t>
            </a:r>
          </a:p>
          <a:p>
            <a:pPr algn="just"/>
            <a:r>
              <a:rPr lang="ru-RU" sz="3200" smtClean="0"/>
              <a:t>	Таблицы</a:t>
            </a:r>
            <a:r>
              <a:rPr lang="ru-RU" sz="3200" dirty="0" smtClean="0"/>
              <a:t>, рисунки, графики, схемы должны быть выполнены на листах формата А4 или наклеены на такие листы.</a:t>
            </a:r>
          </a:p>
          <a:p>
            <a:pPr algn="just"/>
            <a:r>
              <a:rPr lang="ru-RU" sz="3200" smtClean="0"/>
              <a:t>	Отпечатанную </a:t>
            </a:r>
            <a:r>
              <a:rPr lang="ru-RU" sz="3200" dirty="0" smtClean="0"/>
              <a:t>рукопись следует внимательно вычитать. Все ошибки и опечатки необходимо исправить. </a:t>
            </a:r>
            <a:endParaRPr lang="ru-RU" sz="3200" dirty="0"/>
          </a:p>
        </p:txBody>
      </p:sp>
    </p:spTree>
    <p:extLst>
      <p:ext uri="{BB962C8B-B14F-4D97-AF65-F5344CB8AC3E}">
        <p14:creationId xmlns:p14="http://schemas.microsoft.com/office/powerpoint/2010/main" val="190717982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1">
              <a:lumMod val="60000"/>
              <a:lumOff val="40000"/>
            </a:schemeClr>
          </a:solidFill>
        </p:spPr>
        <p:txBody>
          <a:bodyPr>
            <a:normAutofit/>
          </a:bodyPr>
          <a:lstStyle/>
          <a:p>
            <a:r>
              <a:rPr lang="ru-RU" b="1" i="1" dirty="0" smtClean="0"/>
              <a:t/>
            </a:r>
            <a:br>
              <a:rPr lang="ru-RU" b="1" i="1" dirty="0" smtClean="0"/>
            </a:br>
            <a:r>
              <a:rPr lang="ru-RU" b="1" i="1" dirty="0" smtClean="0"/>
              <a:t>Структура </a:t>
            </a:r>
            <a:r>
              <a:rPr lang="ru-RU" b="1" i="1" dirty="0"/>
              <a:t>учебно-научной работы</a:t>
            </a:r>
          </a:p>
        </p:txBody>
      </p:sp>
      <p:sp>
        <p:nvSpPr>
          <p:cNvPr id="3" name="Объект 2"/>
          <p:cNvSpPr>
            <a:spLocks noGrp="1"/>
          </p:cNvSpPr>
          <p:nvPr>
            <p:ph idx="1"/>
          </p:nvPr>
        </p:nvSpPr>
        <p:spPr>
          <a:solidFill>
            <a:schemeClr val="accent1">
              <a:lumMod val="20000"/>
              <a:lumOff val="80000"/>
            </a:schemeClr>
          </a:solidFill>
        </p:spPr>
        <p:txBody>
          <a:bodyPr/>
          <a:lstStyle/>
          <a:p>
            <a:r>
              <a:rPr lang="ru-RU" sz="2800" b="1" dirty="0">
                <a:solidFill>
                  <a:schemeClr val="tx1"/>
                </a:solidFill>
              </a:rPr>
              <a:t>1 Структура учебно-научных </a:t>
            </a:r>
            <a:r>
              <a:rPr lang="ru-RU" sz="2800" b="1" dirty="0" smtClean="0">
                <a:solidFill>
                  <a:schemeClr val="tx1"/>
                </a:solidFill>
              </a:rPr>
              <a:t>работ</a:t>
            </a:r>
          </a:p>
          <a:p>
            <a:r>
              <a:rPr lang="ru-RU" sz="2800" b="1" dirty="0">
                <a:solidFill>
                  <a:schemeClr val="tx1"/>
                </a:solidFill>
              </a:rPr>
              <a:t>2 Рубрикация</a:t>
            </a:r>
          </a:p>
          <a:p>
            <a:r>
              <a:rPr lang="ru-RU" sz="2800" b="1" smtClean="0">
                <a:solidFill>
                  <a:schemeClr val="tx1"/>
                </a:solidFill>
              </a:rPr>
              <a:t>3 </a:t>
            </a:r>
            <a:r>
              <a:rPr lang="ru-RU" sz="2800" b="1" dirty="0">
                <a:solidFill>
                  <a:schemeClr val="tx1"/>
                </a:solidFill>
              </a:rPr>
              <a:t>Способы написания </a:t>
            </a:r>
            <a:r>
              <a:rPr lang="ru-RU" sz="2800" b="1" dirty="0" smtClean="0">
                <a:solidFill>
                  <a:schemeClr val="tx1"/>
                </a:solidFill>
              </a:rPr>
              <a:t>текста</a:t>
            </a:r>
          </a:p>
          <a:p>
            <a:r>
              <a:rPr lang="ru-RU" sz="2800" b="1" dirty="0">
                <a:solidFill>
                  <a:schemeClr val="tx1"/>
                </a:solidFill>
              </a:rPr>
              <a:t>4 Язык и стиль научной речи</a:t>
            </a:r>
          </a:p>
          <a:p>
            <a:endParaRPr lang="ru-RU" dirty="0"/>
          </a:p>
          <a:p>
            <a:endParaRPr lang="ru-RU" dirty="0"/>
          </a:p>
          <a:p>
            <a:endParaRPr lang="ru-RU" dirty="0"/>
          </a:p>
        </p:txBody>
      </p:sp>
    </p:spTree>
    <p:extLst>
      <p:ext uri="{BB962C8B-B14F-4D97-AF65-F5344CB8AC3E}">
        <p14:creationId xmlns:p14="http://schemas.microsoft.com/office/powerpoint/2010/main" val="245333425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7418" y="653902"/>
            <a:ext cx="10709563" cy="5262979"/>
          </a:xfrm>
          <a:prstGeom prst="rect">
            <a:avLst/>
          </a:prstGeom>
        </p:spPr>
        <p:txBody>
          <a:bodyPr wrap="square">
            <a:spAutoFit/>
          </a:bodyPr>
          <a:lstStyle/>
          <a:p>
            <a:r>
              <a:rPr lang="ru-RU" sz="2800" b="1" dirty="0" smtClean="0"/>
              <a:t>1 Структура учебно-научных работ </a:t>
            </a:r>
          </a:p>
          <a:p>
            <a:endParaRPr lang="ru-RU" sz="2800" b="1" dirty="0" smtClean="0"/>
          </a:p>
          <a:p>
            <a:pPr algn="just"/>
            <a:r>
              <a:rPr lang="ru-RU" sz="2800" dirty="0" smtClean="0"/>
              <a:t>Большинство учебно-научных работ студентов по своей композиционной структуре состоит из следующих элементов:</a:t>
            </a:r>
          </a:p>
          <a:p>
            <a:pPr algn="just"/>
            <a:r>
              <a:rPr lang="ru-RU" sz="2800" dirty="0" smtClean="0"/>
              <a:t>•</a:t>
            </a:r>
            <a:r>
              <a:rPr lang="ru-RU" sz="2800" dirty="0" smtClean="0">
                <a:solidFill>
                  <a:srgbClr val="C00000"/>
                </a:solidFill>
              </a:rPr>
              <a:t>	</a:t>
            </a:r>
            <a:r>
              <a:rPr lang="ru-RU" sz="2800" i="1" dirty="0" smtClean="0">
                <a:solidFill>
                  <a:srgbClr val="C00000"/>
                </a:solidFill>
              </a:rPr>
              <a:t>титульного листа;</a:t>
            </a:r>
          </a:p>
          <a:p>
            <a:pPr algn="just"/>
            <a:r>
              <a:rPr lang="ru-RU" sz="2800" i="1" dirty="0" smtClean="0">
                <a:solidFill>
                  <a:srgbClr val="C00000"/>
                </a:solidFill>
              </a:rPr>
              <a:t>•	оглавления; </a:t>
            </a:r>
          </a:p>
          <a:p>
            <a:pPr algn="just"/>
            <a:r>
              <a:rPr lang="ru-RU" sz="2800" i="1" dirty="0" smtClean="0">
                <a:solidFill>
                  <a:srgbClr val="C00000"/>
                </a:solidFill>
              </a:rPr>
              <a:t>•	введения; </a:t>
            </a:r>
          </a:p>
          <a:p>
            <a:pPr algn="just"/>
            <a:r>
              <a:rPr lang="ru-RU" sz="2800" i="1" dirty="0" smtClean="0">
                <a:solidFill>
                  <a:srgbClr val="C00000"/>
                </a:solidFill>
              </a:rPr>
              <a:t>•	основной части; </a:t>
            </a:r>
          </a:p>
          <a:p>
            <a:pPr algn="just"/>
            <a:r>
              <a:rPr lang="ru-RU" sz="2800" i="1" dirty="0" smtClean="0">
                <a:solidFill>
                  <a:srgbClr val="C00000"/>
                </a:solidFill>
              </a:rPr>
              <a:t>•	заключения; </a:t>
            </a:r>
          </a:p>
          <a:p>
            <a:pPr algn="just"/>
            <a:r>
              <a:rPr lang="ru-RU" sz="2800" i="1" dirty="0" smtClean="0"/>
              <a:t>•	списка использованных источников. </a:t>
            </a:r>
          </a:p>
          <a:p>
            <a:pPr algn="just"/>
            <a:r>
              <a:rPr lang="ru-RU" sz="2800" dirty="0" smtClean="0"/>
              <a:t>Некоторые работы имеют седьмой элемент – </a:t>
            </a:r>
            <a:r>
              <a:rPr lang="ru-RU" sz="2800" i="1" dirty="0" smtClean="0">
                <a:solidFill>
                  <a:srgbClr val="C00000"/>
                </a:solidFill>
              </a:rPr>
              <a:t>приложени</a:t>
            </a:r>
            <a:r>
              <a:rPr lang="ru-RU" sz="2800" dirty="0" smtClean="0"/>
              <a:t>я, куда включают таблицы, графики и другие дополнительные материалы.</a:t>
            </a:r>
            <a:endParaRPr lang="ru-RU" sz="2800" dirty="0"/>
          </a:p>
        </p:txBody>
      </p:sp>
    </p:spTree>
    <p:extLst>
      <p:ext uri="{BB962C8B-B14F-4D97-AF65-F5344CB8AC3E}">
        <p14:creationId xmlns:p14="http://schemas.microsoft.com/office/powerpoint/2010/main" val="32377193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254" y="418790"/>
            <a:ext cx="10307782" cy="5632311"/>
          </a:xfrm>
          <a:prstGeom prst="rect">
            <a:avLst/>
          </a:prstGeom>
        </p:spPr>
        <p:txBody>
          <a:bodyPr wrap="square">
            <a:spAutoFit/>
          </a:bodyPr>
          <a:lstStyle/>
          <a:p>
            <a:pPr algn="just"/>
            <a:r>
              <a:rPr lang="ru-RU" sz="2400" dirty="0" smtClean="0"/>
              <a:t>	</a:t>
            </a:r>
            <a:r>
              <a:rPr lang="ru-RU" sz="2400" b="1" dirty="0" smtClean="0"/>
              <a:t>Титульный лист </a:t>
            </a:r>
            <a:r>
              <a:rPr lang="ru-RU" sz="2400" dirty="0" smtClean="0"/>
              <a:t>– это первая страница рукописи, на которой указаны </a:t>
            </a:r>
            <a:r>
              <a:rPr lang="ru-RU" sz="2400" dirty="0" err="1" smtClean="0"/>
              <a:t>надзаголовочные</a:t>
            </a:r>
            <a:r>
              <a:rPr lang="ru-RU" sz="2400" dirty="0" smtClean="0"/>
              <a:t> данные, сведения об авторе, заглавие, подзаголовочные данные, сведения о научном руководителе, место и год выполнения работы. </a:t>
            </a:r>
          </a:p>
          <a:p>
            <a:pPr algn="just"/>
            <a:r>
              <a:rPr lang="ru-RU" sz="2400" dirty="0"/>
              <a:t>	</a:t>
            </a:r>
            <a:endParaRPr lang="ru-RU" sz="2400" dirty="0" smtClean="0"/>
          </a:p>
          <a:p>
            <a:pPr algn="just"/>
            <a:r>
              <a:rPr lang="ru-RU" sz="2400" dirty="0"/>
              <a:t>	</a:t>
            </a:r>
            <a:r>
              <a:rPr lang="ru-RU" sz="2400" b="1" dirty="0" smtClean="0"/>
              <a:t>К </a:t>
            </a:r>
            <a:r>
              <a:rPr lang="ru-RU" sz="2400" b="1" dirty="0" err="1" smtClean="0"/>
              <a:t>надзаголовочным</a:t>
            </a:r>
            <a:r>
              <a:rPr lang="ru-RU" sz="2400" b="1" dirty="0" smtClean="0"/>
              <a:t> данным относятся: </a:t>
            </a:r>
            <a:r>
              <a:rPr lang="ru-RU" sz="2400" dirty="0" smtClean="0"/>
              <a:t>полное наименование учебного заведения, факультета и кафедры, по которой выполнена работа. Далее указываются полностью фамилия, имя и отчество автора. В средней части титульного листа пишется заглавие работы. В подзаголовочных данных указывается вид работы (курсовая или дипломная работа, магистерская диссертация).</a:t>
            </a:r>
          </a:p>
          <a:p>
            <a:pPr algn="just"/>
            <a:endParaRPr lang="ru-RU" sz="2400" dirty="0" smtClean="0"/>
          </a:p>
          <a:p>
            <a:pPr algn="just"/>
            <a:r>
              <a:rPr lang="ru-RU" sz="2400" dirty="0" smtClean="0"/>
              <a:t>	Затем, ближе к правому краю титульного листа, пишутся ученая степень, ученое звание, полностью фамилия, имя, отчество научного руководителя. В нижней части титульного листа указываются место и год написания работы.</a:t>
            </a:r>
            <a:endParaRPr lang="ru-RU" sz="2400" dirty="0"/>
          </a:p>
        </p:txBody>
      </p:sp>
    </p:spTree>
    <p:extLst>
      <p:ext uri="{BB962C8B-B14F-4D97-AF65-F5344CB8AC3E}">
        <p14:creationId xmlns:p14="http://schemas.microsoft.com/office/powerpoint/2010/main" val="84257281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9709" y="529855"/>
            <a:ext cx="10529455" cy="5632311"/>
          </a:xfrm>
          <a:prstGeom prst="rect">
            <a:avLst/>
          </a:prstGeom>
        </p:spPr>
        <p:txBody>
          <a:bodyPr wrap="square">
            <a:spAutoFit/>
          </a:bodyPr>
          <a:lstStyle/>
          <a:p>
            <a:pPr algn="just"/>
            <a:r>
              <a:rPr lang="ru-RU" sz="2400" dirty="0" smtClean="0"/>
              <a:t>	</a:t>
            </a:r>
            <a:r>
              <a:rPr lang="ru-RU" sz="2400" b="1" dirty="0" smtClean="0"/>
              <a:t>Оглавление</a:t>
            </a:r>
            <a:r>
              <a:rPr lang="ru-RU" sz="2400" dirty="0" smtClean="0"/>
              <a:t> раскрывает содержание работы путем обозначения глав, параграфов и других рубрик рукописи с указанием страниц, с которых они начинаются. Оно может быть в начале либо в конце работы. Названия глав и параграфов должны точно повторять соответствующие заголовки в тексте.</a:t>
            </a:r>
          </a:p>
          <a:p>
            <a:pPr algn="just"/>
            <a:r>
              <a:rPr lang="ru-RU" sz="2400" dirty="0" smtClean="0"/>
              <a:t>	</a:t>
            </a:r>
            <a:r>
              <a:rPr lang="ru-RU" sz="2400" b="1" dirty="0" smtClean="0"/>
              <a:t>Введение</a:t>
            </a:r>
            <a:r>
              <a:rPr lang="ru-RU" sz="2400" dirty="0" smtClean="0"/>
              <a:t> призвано ввести читателя в круг затрагиваемых в работе проблем и вопросов. В нем определяются актуальность, новизна, научная и практическая значимость темы, показывается степень ее разработанности, то есть тем самым обосновывается выбор темы научного исследования. Здесь же формулируются цели и задачи, которые ставились автором, описываются методы и практическая база исследования. </a:t>
            </a:r>
          </a:p>
          <a:p>
            <a:pPr algn="just"/>
            <a:r>
              <a:rPr lang="ru-RU" sz="2400" dirty="0"/>
              <a:t>	</a:t>
            </a:r>
            <a:r>
              <a:rPr lang="ru-RU" sz="2400" dirty="0" smtClean="0"/>
              <a:t>В диссертационных исследованиях, кроме того, указывают </a:t>
            </a:r>
            <a:r>
              <a:rPr lang="ru-RU" sz="2400" b="1" i="1" dirty="0" smtClean="0">
                <a:solidFill>
                  <a:srgbClr val="C00000"/>
                </a:solidFill>
              </a:rPr>
              <a:t>объект и предмет исследования, положения, выносимые на защиту, теоретическую и практическую ценность полученных результатов </a:t>
            </a:r>
            <a:r>
              <a:rPr lang="ru-RU" sz="2400" dirty="0" smtClean="0"/>
              <a:t>и сведения об их апробации. Обычно объем введения не превышает 5 – 7% объема основного текста.</a:t>
            </a:r>
            <a:endParaRPr lang="ru-RU" sz="2400" dirty="0"/>
          </a:p>
        </p:txBody>
      </p:sp>
    </p:spTree>
    <p:extLst>
      <p:ext uri="{BB962C8B-B14F-4D97-AF65-F5344CB8AC3E}">
        <p14:creationId xmlns:p14="http://schemas.microsoft.com/office/powerpoint/2010/main" val="330811495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48146" y="584906"/>
            <a:ext cx="10266218" cy="5262979"/>
          </a:xfrm>
          <a:prstGeom prst="rect">
            <a:avLst/>
          </a:prstGeom>
        </p:spPr>
        <p:txBody>
          <a:bodyPr wrap="square">
            <a:spAutoFit/>
          </a:bodyPr>
          <a:lstStyle/>
          <a:p>
            <a:pPr algn="just"/>
            <a:r>
              <a:rPr lang="ru-RU" sz="2800" b="1" dirty="0" smtClean="0"/>
              <a:t>	Основная часть </a:t>
            </a:r>
            <a:r>
              <a:rPr lang="ru-RU" sz="2800" dirty="0" smtClean="0"/>
              <a:t>состоит из нескольких глав, разбитых на параграфы.</a:t>
            </a:r>
          </a:p>
          <a:p>
            <a:pPr algn="just"/>
            <a:r>
              <a:rPr lang="ru-RU" sz="2800" dirty="0" smtClean="0"/>
              <a:t>	Первый параграф студенты нередко посвящают истории или общетеоретическим вопросам рассматриваемой темы, а в последующих параграфах раскрывают основные ее аспекты. В них излагаются теоретические положения, дается анализ спорных точек зрения, высказывается и аргументируется свое мнение по ним, излагаются результаты обобщения собранного фактического материала, анкетирования, изучения документов и т.д. Некоторые научные руководители рекомендуют в конце каждой главы делать краткие выводы. Но если они будут отражены в заключении, то повторяться не следует.</a:t>
            </a:r>
            <a:endParaRPr lang="ru-RU" sz="2800" dirty="0"/>
          </a:p>
        </p:txBody>
      </p:sp>
    </p:spTree>
    <p:extLst>
      <p:ext uri="{BB962C8B-B14F-4D97-AF65-F5344CB8AC3E}">
        <p14:creationId xmlns:p14="http://schemas.microsoft.com/office/powerpoint/2010/main" val="368310006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2836" y="459316"/>
            <a:ext cx="10377055" cy="5509200"/>
          </a:xfrm>
          <a:prstGeom prst="rect">
            <a:avLst/>
          </a:prstGeom>
        </p:spPr>
        <p:txBody>
          <a:bodyPr wrap="square">
            <a:spAutoFit/>
          </a:bodyPr>
          <a:lstStyle/>
          <a:p>
            <a:pPr algn="just"/>
            <a:r>
              <a:rPr lang="ru-RU" sz="3200" b="1" dirty="0" smtClean="0"/>
              <a:t>	В заключении </a:t>
            </a:r>
            <a:r>
              <a:rPr lang="ru-RU" sz="3200" dirty="0" smtClean="0"/>
              <a:t>в логической последовательности излагают полученные результаты исследования, указывают на возможность их внедрения в практику, определяют дальнейшие перспективы работы над темой. В студенческих учебно-научных работах кратко должны быть изложены выводы по каждой главе, а также предложения и рекомендации, направленные на совершенствование развитие науки и учебного процесса в вузе.</a:t>
            </a:r>
          </a:p>
          <a:p>
            <a:pPr algn="just"/>
            <a:r>
              <a:rPr lang="ru-RU" sz="3200" dirty="0" smtClean="0"/>
              <a:t>	Объем заключения не должен превышать </a:t>
            </a:r>
            <a:r>
              <a:rPr lang="ru-RU" sz="3200" b="1" dirty="0" smtClean="0"/>
              <a:t>5-7% </a:t>
            </a:r>
            <a:r>
              <a:rPr lang="ru-RU" sz="3200" dirty="0" smtClean="0"/>
              <a:t>объема основного текста.  </a:t>
            </a:r>
            <a:endParaRPr lang="ru-RU" sz="3200" dirty="0"/>
          </a:p>
        </p:txBody>
      </p:sp>
    </p:spTree>
    <p:extLst>
      <p:ext uri="{BB962C8B-B14F-4D97-AF65-F5344CB8AC3E}">
        <p14:creationId xmlns:p14="http://schemas.microsoft.com/office/powerpoint/2010/main" val="258473183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3672" y="831273"/>
            <a:ext cx="9905999" cy="4832092"/>
          </a:xfrm>
          <a:prstGeom prst="rect">
            <a:avLst/>
          </a:prstGeom>
        </p:spPr>
        <p:txBody>
          <a:bodyPr wrap="square">
            <a:spAutoFit/>
          </a:bodyPr>
          <a:lstStyle/>
          <a:p>
            <a:pPr algn="just"/>
            <a:r>
              <a:rPr lang="ru-RU" sz="2800" dirty="0" smtClean="0"/>
              <a:t>	</a:t>
            </a:r>
            <a:r>
              <a:rPr lang="ru-RU" sz="2800" b="1" dirty="0" smtClean="0"/>
              <a:t>В список литературы </a:t>
            </a:r>
            <a:r>
              <a:rPr lang="ru-RU" sz="2800" dirty="0" smtClean="0"/>
              <a:t>включаются только те литературные источники, которые были использованы при написании работы и упомянуты в тексте или сносках. Список составляется по разделам с учетом требований государственного стандарта.</a:t>
            </a:r>
          </a:p>
          <a:p>
            <a:pPr algn="just"/>
            <a:r>
              <a:rPr lang="ru-RU" sz="2800" dirty="0" smtClean="0"/>
              <a:t>	</a:t>
            </a:r>
            <a:r>
              <a:rPr lang="ru-RU" sz="2800" b="1" dirty="0" smtClean="0"/>
              <a:t>В приложени</a:t>
            </a:r>
            <a:r>
              <a:rPr lang="ru-RU" sz="2800" dirty="0" smtClean="0"/>
              <a:t>я включаются копии подлинных документов, выдержки из справок, отчетов, обобщений, образцы анкет, таблицы, графики и другие вспомогательные или дополнительные материалы, которые загромождают основную часть работы и увеличивают ее объем. При подсчете объема научной работы приложения не учитываются.</a:t>
            </a:r>
            <a:endParaRPr lang="ru-RU" sz="2800" dirty="0"/>
          </a:p>
        </p:txBody>
      </p:sp>
    </p:spTree>
    <p:extLst>
      <p:ext uri="{BB962C8B-B14F-4D97-AF65-F5344CB8AC3E}">
        <p14:creationId xmlns:p14="http://schemas.microsoft.com/office/powerpoint/2010/main" val="54386338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400" y="321853"/>
            <a:ext cx="10972800" cy="5262979"/>
          </a:xfrm>
          <a:prstGeom prst="rect">
            <a:avLst/>
          </a:prstGeom>
        </p:spPr>
        <p:txBody>
          <a:bodyPr wrap="square">
            <a:spAutoFit/>
          </a:bodyPr>
          <a:lstStyle/>
          <a:p>
            <a:pPr algn="just"/>
            <a:r>
              <a:rPr lang="ru-RU" sz="2400" b="1" dirty="0" smtClean="0"/>
              <a:t>2 Рубрикация</a:t>
            </a:r>
          </a:p>
          <a:p>
            <a:pPr algn="just"/>
            <a:endParaRPr lang="ru-RU" sz="2400" b="1" dirty="0" smtClean="0"/>
          </a:p>
          <a:p>
            <a:pPr algn="just"/>
            <a:r>
              <a:rPr lang="ru-RU" sz="2400" dirty="0" smtClean="0"/>
              <a:t>	</a:t>
            </a:r>
            <a:r>
              <a:rPr lang="ru-RU" sz="2400" b="1" i="1" dirty="0" smtClean="0"/>
              <a:t>Рубрикация</a:t>
            </a:r>
            <a:r>
              <a:rPr lang="ru-RU" sz="2400" dirty="0" smtClean="0"/>
              <a:t> – </a:t>
            </a:r>
            <a:r>
              <a:rPr lang="ru-RU" sz="2400" b="1" dirty="0" smtClean="0">
                <a:solidFill>
                  <a:schemeClr val="accent1">
                    <a:lumMod val="75000"/>
                  </a:schemeClr>
                </a:solidFill>
              </a:rPr>
              <a:t>это деление текста на составные части с использованием заголовков, нумерации и прочих средств. Система рубрик включает заголовки частей, разделов, глав и параграфов, которые, как правило, нумеруются.</a:t>
            </a:r>
          </a:p>
          <a:p>
            <a:pPr algn="just"/>
            <a:r>
              <a:rPr lang="ru-RU" sz="2400" dirty="0" smtClean="0"/>
              <a:t>	Каждый из названных членов деления текста, в свою очередь, подразделяется на абзацы. Под </a:t>
            </a:r>
            <a:r>
              <a:rPr lang="ru-RU" sz="2400" b="1" dirty="0" smtClean="0">
                <a:solidFill>
                  <a:schemeClr val="accent1">
                    <a:lumMod val="75000"/>
                  </a:schemeClr>
                </a:solidFill>
              </a:rPr>
              <a:t>абзацем</a:t>
            </a:r>
            <a:r>
              <a:rPr lang="ru-RU" sz="2400" dirty="0" smtClean="0"/>
              <a:t> понимается отступ вправо в начале первой строки определенной части текста. Понятием «абзац» обозначают также ту часть текста, которая находится между двумя такими отступами. Обычно абзац состоит из нескольких предложений, связанных между собой определенной мыслью, предметом изложения. В абзац объединяют предложения, связанные между собой по смыслу. Абзацы одного параграфа или главы также должны быть по смыслу связаны между собой и расположены в логической последовательности.</a:t>
            </a:r>
            <a:endParaRPr lang="ru-RU" sz="2400" dirty="0"/>
          </a:p>
        </p:txBody>
      </p:sp>
    </p:spTree>
    <p:extLst>
      <p:ext uri="{BB962C8B-B14F-4D97-AF65-F5344CB8AC3E}">
        <p14:creationId xmlns:p14="http://schemas.microsoft.com/office/powerpoint/2010/main" val="2891535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34291" y="751344"/>
            <a:ext cx="10875818" cy="4708981"/>
          </a:xfrm>
          <a:prstGeom prst="rect">
            <a:avLst/>
          </a:prstGeom>
          <a:solidFill>
            <a:schemeClr val="accent4">
              <a:lumMod val="20000"/>
              <a:lumOff val="80000"/>
            </a:schemeClr>
          </a:solidFill>
        </p:spPr>
        <p:txBody>
          <a:bodyPr wrap="square">
            <a:spAutoFit/>
          </a:bodyPr>
          <a:lstStyle/>
          <a:p>
            <a:pPr algn="just"/>
            <a:r>
              <a:rPr lang="ru-RU" sz="2000" b="1" dirty="0" smtClean="0">
                <a:latin typeface="Verdana" panose="020B0604030504040204" pitchFamily="34" charset="0"/>
                <a:ea typeface="Verdana" panose="020B0604030504040204" pitchFamily="34" charset="0"/>
              </a:rPr>
              <a:t>Научно-исследовательская работа студентов, выполняемая во </a:t>
            </a:r>
            <a:r>
              <a:rPr lang="ru-RU" sz="2000" b="1" dirty="0" err="1" smtClean="0">
                <a:latin typeface="Verdana" panose="020B0604030504040204" pitchFamily="34" charset="0"/>
                <a:ea typeface="Verdana" panose="020B0604030504040204" pitchFamily="34" charset="0"/>
              </a:rPr>
              <a:t>внеучебное</a:t>
            </a:r>
            <a:r>
              <a:rPr lang="ru-RU" sz="2000" b="1" dirty="0" smtClean="0">
                <a:latin typeface="Verdana" panose="020B0604030504040204" pitchFamily="34" charset="0"/>
                <a:ea typeface="Verdana" panose="020B0604030504040204" pitchFamily="34" charset="0"/>
              </a:rPr>
              <a:t> время, включает:</a:t>
            </a:r>
          </a:p>
          <a:p>
            <a:pPr algn="just"/>
            <a:endParaRPr lang="ru-RU" sz="2000" dirty="0" smtClean="0">
              <a:latin typeface="Verdana" panose="020B0604030504040204" pitchFamily="34" charset="0"/>
              <a:ea typeface="Verdana" panose="020B0604030504040204" pitchFamily="34" charset="0"/>
            </a:endParaRPr>
          </a:p>
          <a:p>
            <a:pPr algn="just"/>
            <a:r>
              <a:rPr lang="ru-RU" sz="2000" dirty="0" smtClean="0">
                <a:latin typeface="Verdana" panose="020B0604030504040204" pitchFamily="34" charset="0"/>
                <a:ea typeface="Verdana" panose="020B0604030504040204" pitchFamily="34" charset="0"/>
              </a:rPr>
              <a:t>•	работу в научных кружках и проблемных группах, создаваемых при кафедрах;</a:t>
            </a:r>
          </a:p>
          <a:p>
            <a:pPr algn="just"/>
            <a:r>
              <a:rPr lang="ru-RU" sz="2000" dirty="0" smtClean="0">
                <a:latin typeface="Verdana" panose="020B0604030504040204" pitchFamily="34" charset="0"/>
                <a:ea typeface="Verdana" panose="020B0604030504040204" pitchFamily="34" charset="0"/>
              </a:rPr>
              <a:t>•	участие в научно-исследовательских работах по кафедральным темам;</a:t>
            </a:r>
          </a:p>
          <a:p>
            <a:pPr algn="just"/>
            <a:r>
              <a:rPr lang="ru-RU" sz="2000" dirty="0" smtClean="0">
                <a:latin typeface="Verdana" panose="020B0604030504040204" pitchFamily="34" charset="0"/>
                <a:ea typeface="Verdana" panose="020B0604030504040204" pitchFamily="34" charset="0"/>
              </a:rPr>
              <a:t>•	выступления с докладами и сообщениями на научно-теоретических и научно-практических конференциях, проводимых в вузе;</a:t>
            </a:r>
          </a:p>
          <a:p>
            <a:pPr algn="just"/>
            <a:r>
              <a:rPr lang="ru-RU" sz="2000" dirty="0" smtClean="0">
                <a:latin typeface="Verdana" panose="020B0604030504040204" pitchFamily="34" charset="0"/>
                <a:ea typeface="Verdana" panose="020B0604030504040204" pitchFamily="34" charset="0"/>
              </a:rPr>
              <a:t>•	участие во </a:t>
            </a:r>
            <a:r>
              <a:rPr lang="ru-RU" sz="2000" dirty="0" err="1" smtClean="0">
                <a:latin typeface="Verdana" panose="020B0604030504040204" pitchFamily="34" charset="0"/>
                <a:ea typeface="Verdana" panose="020B0604030504040204" pitchFamily="34" charset="0"/>
              </a:rPr>
              <a:t>внутривузовских</a:t>
            </a:r>
            <a:r>
              <a:rPr lang="ru-RU" sz="2000" dirty="0" smtClean="0">
                <a:latin typeface="Verdana" panose="020B0604030504040204" pitchFamily="34" charset="0"/>
                <a:ea typeface="Verdana" panose="020B0604030504040204" pitchFamily="34" charset="0"/>
              </a:rPr>
              <a:t>, межвузовских, региональных и республиканских олимпиадах и конкурсах на лучшую научную работу;</a:t>
            </a:r>
          </a:p>
          <a:p>
            <a:pPr algn="just"/>
            <a:r>
              <a:rPr lang="ru-RU" sz="2000" dirty="0" smtClean="0">
                <a:latin typeface="Verdana" panose="020B0604030504040204" pitchFamily="34" charset="0"/>
                <a:ea typeface="Verdana" panose="020B0604030504040204" pitchFamily="34" charset="0"/>
              </a:rPr>
              <a:t>•	подготовка публикаций по результатам проведенных исследований;</a:t>
            </a:r>
          </a:p>
          <a:p>
            <a:pPr algn="just"/>
            <a:r>
              <a:rPr lang="ru-RU" sz="2000" dirty="0" smtClean="0">
                <a:latin typeface="Verdana" panose="020B0604030504040204" pitchFamily="34" charset="0"/>
                <a:ea typeface="Verdana" panose="020B0604030504040204" pitchFamily="34" charset="0"/>
              </a:rPr>
              <a:t>•	разработка и изготовление схем, таблиц, слайдов, фильмов, наглядных пособий для учебного процесса;</a:t>
            </a:r>
          </a:p>
          <a:p>
            <a:pPr algn="just"/>
            <a:r>
              <a:rPr lang="ru-RU" sz="2000" dirty="0" smtClean="0">
                <a:latin typeface="Verdana" panose="020B0604030504040204" pitchFamily="34" charset="0"/>
                <a:ea typeface="Verdana" panose="020B0604030504040204" pitchFamily="34" charset="0"/>
              </a:rPr>
              <a:t>•	ж) изучение и обобщение передового опыта;</a:t>
            </a:r>
          </a:p>
          <a:p>
            <a:pPr algn="just"/>
            <a:r>
              <a:rPr lang="ru-RU" sz="2000" dirty="0" smtClean="0">
                <a:latin typeface="Verdana" panose="020B0604030504040204" pitchFamily="34" charset="0"/>
                <a:ea typeface="Verdana" panose="020B0604030504040204" pitchFamily="34" charset="0"/>
              </a:rPr>
              <a:t>•	переводы научных текстов (монографий, статей, и др.). </a:t>
            </a:r>
            <a:endParaRPr lang="ru-RU" sz="2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508347903"/>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8145" y="210972"/>
            <a:ext cx="10889673" cy="6124754"/>
          </a:xfrm>
          <a:prstGeom prst="rect">
            <a:avLst/>
          </a:prstGeom>
        </p:spPr>
        <p:txBody>
          <a:bodyPr wrap="square">
            <a:spAutoFit/>
          </a:bodyPr>
          <a:lstStyle/>
          <a:p>
            <a:pPr algn="just"/>
            <a:r>
              <a:rPr lang="ru-RU" sz="2800" dirty="0" smtClean="0"/>
              <a:t>	</a:t>
            </a:r>
            <a:r>
              <a:rPr lang="ru-RU" sz="2800" b="1" dirty="0" smtClean="0"/>
              <a:t>Операция деления должна производиться по следующим правилам:</a:t>
            </a:r>
          </a:p>
          <a:p>
            <a:pPr algn="just"/>
            <a:r>
              <a:rPr lang="ru-RU" sz="2800" dirty="0" smtClean="0"/>
              <a:t>•	Деление должно быть соразмерным, т.е. объем всех членов деления должен равняться объему делимого понятия. При нарушении этого правила могут возникнуть ошибки, называемые в логике «неполное деление» и «деление с излишними членами». </a:t>
            </a:r>
          </a:p>
          <a:p>
            <a:pPr algn="just"/>
            <a:r>
              <a:rPr lang="ru-RU" sz="2800" dirty="0" smtClean="0"/>
              <a:t>•	Деление должно осуществляться по одному основанию (признаку). Нарушение этого правила влечет ошибку, называемую «сбивчивое деление». </a:t>
            </a:r>
          </a:p>
          <a:p>
            <a:pPr algn="just"/>
            <a:r>
              <a:rPr lang="ru-RU" sz="2800" dirty="0" smtClean="0"/>
              <a:t>•	Члены деления не должны соотноситься между собой как часть и целое. </a:t>
            </a:r>
          </a:p>
          <a:p>
            <a:pPr algn="just"/>
            <a:r>
              <a:rPr lang="ru-RU" sz="2800" dirty="0" smtClean="0"/>
              <a:t>•	Деление должно быть последовательным, непрерывным. Нарушение этой последовательности приводит к ошибке, называемой «скачком в делении». </a:t>
            </a:r>
            <a:endParaRPr lang="ru-RU" sz="2800" dirty="0"/>
          </a:p>
        </p:txBody>
      </p:sp>
    </p:spTree>
    <p:extLst>
      <p:ext uri="{BB962C8B-B14F-4D97-AF65-F5344CB8AC3E}">
        <p14:creationId xmlns:p14="http://schemas.microsoft.com/office/powerpoint/2010/main" val="97703659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9927" y="528981"/>
            <a:ext cx="9767455" cy="4893647"/>
          </a:xfrm>
          <a:prstGeom prst="rect">
            <a:avLst/>
          </a:prstGeom>
        </p:spPr>
        <p:txBody>
          <a:bodyPr wrap="square">
            <a:spAutoFit/>
          </a:bodyPr>
          <a:lstStyle/>
          <a:p>
            <a:pPr algn="just"/>
            <a:r>
              <a:rPr lang="ru-RU" sz="2400" dirty="0" smtClean="0">
                <a:solidFill>
                  <a:schemeClr val="accent1">
                    <a:lumMod val="75000"/>
                  </a:schemeClr>
                </a:solidFill>
              </a:rPr>
              <a:t>	</a:t>
            </a:r>
            <a:r>
              <a:rPr lang="ru-RU" sz="2400" b="1" dirty="0" smtClean="0">
                <a:solidFill>
                  <a:schemeClr val="accent1">
                    <a:lumMod val="75000"/>
                  </a:schemeClr>
                </a:solidFill>
              </a:rPr>
              <a:t>Рубрикация текста обычно связана с нумерацией – числовым (а также буквенным) обозначением последовательности расположения его составных частей. </a:t>
            </a:r>
            <a:r>
              <a:rPr lang="ru-RU" sz="2400" b="1" dirty="0">
                <a:solidFill>
                  <a:schemeClr val="accent1">
                    <a:lumMod val="75000"/>
                  </a:schemeClr>
                </a:solidFill>
              </a:rPr>
              <a:t>Наиболее распространена в научных работах </a:t>
            </a:r>
            <a:r>
              <a:rPr lang="ru-RU" sz="2400" b="1" dirty="0" err="1">
                <a:solidFill>
                  <a:schemeClr val="accent1">
                    <a:lumMod val="75000"/>
                  </a:schemeClr>
                </a:solidFill>
              </a:rPr>
              <a:t>пораздельная</a:t>
            </a:r>
            <a:r>
              <a:rPr lang="ru-RU" sz="2400" b="1" dirty="0">
                <a:solidFill>
                  <a:schemeClr val="accent1">
                    <a:lumMod val="75000"/>
                  </a:schemeClr>
                </a:solidFill>
              </a:rPr>
              <a:t> нумерация.</a:t>
            </a:r>
            <a:endParaRPr lang="ru-RU" sz="2400" b="1" dirty="0" smtClean="0">
              <a:solidFill>
                <a:schemeClr val="accent1">
                  <a:lumMod val="75000"/>
                </a:schemeClr>
              </a:solidFill>
            </a:endParaRPr>
          </a:p>
          <a:p>
            <a:pPr algn="just"/>
            <a:endParaRPr lang="ru-RU" sz="2400" dirty="0" smtClean="0"/>
          </a:p>
          <a:p>
            <a:pPr algn="just"/>
            <a:r>
              <a:rPr lang="ru-RU" sz="2400" i="1" dirty="0" smtClean="0"/>
              <a:t>Например:</a:t>
            </a:r>
          </a:p>
          <a:p>
            <a:pPr algn="just"/>
            <a:endParaRPr lang="ru-RU" sz="2400" b="1" dirty="0" smtClean="0"/>
          </a:p>
          <a:p>
            <a:pPr algn="just"/>
            <a:r>
              <a:rPr lang="ru-RU" sz="2400" b="1" dirty="0" smtClean="0"/>
              <a:t>Глава I </a:t>
            </a:r>
          </a:p>
          <a:p>
            <a:pPr algn="just"/>
            <a:r>
              <a:rPr lang="ru-RU" sz="2400" b="1" dirty="0" smtClean="0"/>
              <a:t>§ 1 </a:t>
            </a:r>
          </a:p>
          <a:p>
            <a:pPr algn="just"/>
            <a:r>
              <a:rPr lang="ru-RU" sz="2400" b="1" dirty="0" smtClean="0"/>
              <a:t>§ 2 </a:t>
            </a:r>
          </a:p>
          <a:p>
            <a:pPr algn="just"/>
            <a:r>
              <a:rPr lang="ru-RU" sz="2400" b="1" dirty="0" smtClean="0"/>
              <a:t>Глава II </a:t>
            </a:r>
          </a:p>
          <a:p>
            <a:pPr algn="just"/>
            <a:r>
              <a:rPr lang="ru-RU" sz="2400" b="1" dirty="0" smtClean="0"/>
              <a:t>§ 1 </a:t>
            </a:r>
          </a:p>
          <a:p>
            <a:pPr algn="just"/>
            <a:r>
              <a:rPr lang="ru-RU" sz="2400" b="1" dirty="0" smtClean="0"/>
              <a:t>§ 2</a:t>
            </a:r>
            <a:endParaRPr lang="ru-RU" b="1" dirty="0"/>
          </a:p>
        </p:txBody>
      </p:sp>
    </p:spTree>
    <p:extLst>
      <p:ext uri="{BB962C8B-B14F-4D97-AF65-F5344CB8AC3E}">
        <p14:creationId xmlns:p14="http://schemas.microsoft.com/office/powerpoint/2010/main" val="3753933555"/>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9818" y="404567"/>
            <a:ext cx="10002982" cy="5262979"/>
          </a:xfrm>
          <a:prstGeom prst="rect">
            <a:avLst/>
          </a:prstGeom>
        </p:spPr>
        <p:txBody>
          <a:bodyPr wrap="square">
            <a:spAutoFit/>
          </a:bodyPr>
          <a:lstStyle/>
          <a:p>
            <a:r>
              <a:rPr lang="ru-RU" sz="2800" b="1" i="1" dirty="0" smtClean="0">
                <a:solidFill>
                  <a:schemeClr val="accent1">
                    <a:lumMod val="75000"/>
                  </a:schemeClr>
                </a:solidFill>
              </a:rPr>
              <a:t>В последнее время в научных текстах появилась </a:t>
            </a:r>
            <a:r>
              <a:rPr lang="ru-RU" sz="2800" b="1" i="1" dirty="0" err="1" smtClean="0">
                <a:solidFill>
                  <a:schemeClr val="accent1">
                    <a:lumMod val="75000"/>
                  </a:schemeClr>
                </a:solidFill>
              </a:rPr>
              <a:t>индексационная</a:t>
            </a:r>
            <a:r>
              <a:rPr lang="ru-RU" sz="2800" b="1" i="1" dirty="0" smtClean="0">
                <a:solidFill>
                  <a:schemeClr val="accent1">
                    <a:lumMod val="75000"/>
                  </a:schemeClr>
                </a:solidFill>
              </a:rPr>
              <a:t> нумерация.</a:t>
            </a:r>
          </a:p>
          <a:p>
            <a:endParaRPr lang="ru-RU" sz="2800" dirty="0" smtClean="0"/>
          </a:p>
          <a:p>
            <a:r>
              <a:rPr lang="ru-RU" sz="2800" i="1" dirty="0" smtClean="0"/>
              <a:t>Например:</a:t>
            </a:r>
          </a:p>
          <a:p>
            <a:endParaRPr lang="ru-RU" sz="2800" i="1" dirty="0" smtClean="0"/>
          </a:p>
          <a:p>
            <a:r>
              <a:rPr lang="ru-RU" sz="2800" b="1" dirty="0" smtClean="0"/>
              <a:t>1 Формы государственного правления</a:t>
            </a:r>
          </a:p>
          <a:p>
            <a:r>
              <a:rPr lang="ru-RU" sz="2800" b="1" dirty="0" smtClean="0"/>
              <a:t>1.1. Монархия</a:t>
            </a:r>
          </a:p>
          <a:p>
            <a:r>
              <a:rPr lang="ru-RU" sz="2800" b="1" dirty="0" smtClean="0"/>
              <a:t>1.1.1. Абсолютная монархия.</a:t>
            </a:r>
          </a:p>
          <a:p>
            <a:r>
              <a:rPr lang="ru-RU" sz="2800" b="1" dirty="0" smtClean="0"/>
              <a:t>1.1.2. Ограниченная монархия.</a:t>
            </a:r>
          </a:p>
          <a:p>
            <a:r>
              <a:rPr lang="ru-RU" sz="2800" b="1" dirty="0" smtClean="0"/>
              <a:t>1.2. Республика.</a:t>
            </a:r>
          </a:p>
          <a:p>
            <a:r>
              <a:rPr lang="ru-RU" sz="2800" b="1" dirty="0" smtClean="0"/>
              <a:t>1.2.1. Парламентская республика.</a:t>
            </a:r>
          </a:p>
          <a:p>
            <a:r>
              <a:rPr lang="ru-RU" sz="2800" b="1" dirty="0" smtClean="0"/>
              <a:t>1.2.2. Президентская республика.</a:t>
            </a:r>
            <a:endParaRPr lang="ru-RU" sz="2800" b="1" dirty="0"/>
          </a:p>
        </p:txBody>
      </p:sp>
    </p:spTree>
    <p:extLst>
      <p:ext uri="{BB962C8B-B14F-4D97-AF65-F5344CB8AC3E}">
        <p14:creationId xmlns:p14="http://schemas.microsoft.com/office/powerpoint/2010/main" val="62187538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99309" y="1138765"/>
            <a:ext cx="9088582" cy="3785652"/>
          </a:xfrm>
          <a:prstGeom prst="rect">
            <a:avLst/>
          </a:prstGeom>
        </p:spPr>
        <p:txBody>
          <a:bodyPr wrap="square">
            <a:spAutoFit/>
          </a:bodyPr>
          <a:lstStyle/>
          <a:p>
            <a:pPr algn="just"/>
            <a:r>
              <a:rPr lang="ru-RU" sz="2400" b="1" dirty="0" smtClean="0">
                <a:solidFill>
                  <a:schemeClr val="accent1">
                    <a:lumMod val="75000"/>
                  </a:schemeClr>
                </a:solidFill>
              </a:rPr>
              <a:t>	Рубрикация текста зачастую связана с построением перечней. </a:t>
            </a:r>
          </a:p>
          <a:p>
            <a:pPr algn="just"/>
            <a:r>
              <a:rPr lang="ru-RU" sz="2400" dirty="0" smtClean="0"/>
              <a:t>	Перечни бывают </a:t>
            </a:r>
            <a:r>
              <a:rPr lang="ru-RU" sz="2400" b="1" dirty="0" err="1" smtClean="0">
                <a:solidFill>
                  <a:schemeClr val="accent1">
                    <a:lumMod val="75000"/>
                  </a:schemeClr>
                </a:solidFill>
              </a:rPr>
              <a:t>внутриабзацными</a:t>
            </a:r>
            <a:r>
              <a:rPr lang="ru-RU" sz="2400" dirty="0" smtClean="0"/>
              <a:t> и с </a:t>
            </a:r>
            <a:r>
              <a:rPr lang="ru-RU" sz="2400" b="1" dirty="0" smtClean="0">
                <a:solidFill>
                  <a:schemeClr val="accent1">
                    <a:lumMod val="75000"/>
                  </a:schemeClr>
                </a:solidFill>
              </a:rPr>
              <a:t>элементами-абзацами. </a:t>
            </a:r>
          </a:p>
          <a:p>
            <a:pPr algn="just"/>
            <a:r>
              <a:rPr lang="ru-RU" sz="2400" dirty="0" err="1" smtClean="0">
                <a:solidFill>
                  <a:schemeClr val="accent1">
                    <a:lumMod val="75000"/>
                  </a:schemeClr>
                </a:solidFill>
              </a:rPr>
              <a:t>Внутриабзацные</a:t>
            </a:r>
            <a:r>
              <a:rPr lang="ru-RU" sz="2400" dirty="0" smtClean="0"/>
              <a:t> перечни применяют:</a:t>
            </a:r>
          </a:p>
          <a:p>
            <a:pPr algn="just"/>
            <a:endParaRPr lang="ru-RU" sz="2400" dirty="0" smtClean="0"/>
          </a:p>
          <a:p>
            <a:pPr algn="just"/>
            <a:r>
              <a:rPr lang="ru-RU" sz="2400" dirty="0" smtClean="0"/>
              <a:t>а) когда элементы перечня состоят из одного или нескольких слов и не требуется их подчеркнуто выделить; </a:t>
            </a:r>
          </a:p>
          <a:p>
            <a:pPr algn="just"/>
            <a:endParaRPr lang="ru-RU" sz="2400" dirty="0" smtClean="0"/>
          </a:p>
          <a:p>
            <a:pPr algn="just"/>
            <a:r>
              <a:rPr lang="ru-RU" sz="2400" dirty="0" smtClean="0"/>
              <a:t>б) когда к работе предъявляются требования особой компактности. </a:t>
            </a:r>
            <a:endParaRPr lang="ru-RU" sz="2400" dirty="0"/>
          </a:p>
        </p:txBody>
      </p:sp>
    </p:spTree>
    <p:extLst>
      <p:ext uri="{BB962C8B-B14F-4D97-AF65-F5344CB8AC3E}">
        <p14:creationId xmlns:p14="http://schemas.microsoft.com/office/powerpoint/2010/main" val="373237730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05345" y="457200"/>
            <a:ext cx="9185563" cy="4893647"/>
          </a:xfrm>
          <a:prstGeom prst="rect">
            <a:avLst/>
          </a:prstGeom>
        </p:spPr>
        <p:txBody>
          <a:bodyPr wrap="square">
            <a:spAutoFit/>
          </a:bodyPr>
          <a:lstStyle/>
          <a:p>
            <a:pPr algn="just"/>
            <a:r>
              <a:rPr lang="ru-RU" sz="2400" dirty="0" smtClean="0"/>
              <a:t>	</a:t>
            </a:r>
            <a:r>
              <a:rPr lang="ru-RU" sz="2400" b="1" dirty="0" smtClean="0">
                <a:solidFill>
                  <a:schemeClr val="accent1">
                    <a:lumMod val="75000"/>
                  </a:schemeClr>
                </a:solidFill>
              </a:rPr>
              <a:t>В тех случаях, когда элементы перечня сложны, состоят из законченных фраз и (или) требуется их подчеркнуто выделить, составляют перечни с элементами-абзацами.</a:t>
            </a:r>
          </a:p>
          <a:p>
            <a:pPr algn="just"/>
            <a:endParaRPr lang="ru-RU" sz="2400" dirty="0" smtClean="0"/>
          </a:p>
          <a:p>
            <a:pPr algn="just"/>
            <a:r>
              <a:rPr lang="ru-RU" sz="2400" dirty="0" smtClean="0"/>
              <a:t>	Между </a:t>
            </a:r>
            <a:r>
              <a:rPr lang="ru-RU" sz="2400" b="1" dirty="0" smtClean="0"/>
              <a:t>абзацами</a:t>
            </a:r>
            <a:r>
              <a:rPr lang="ru-RU" sz="2400" dirty="0" smtClean="0"/>
              <a:t>, являющимися </a:t>
            </a:r>
            <a:r>
              <a:rPr lang="ru-RU" sz="2400" b="1" dirty="0" smtClean="0"/>
              <a:t>элементами перечня</a:t>
            </a:r>
            <a:r>
              <a:rPr lang="ru-RU" sz="2400" dirty="0" smtClean="0"/>
              <a:t>, ставят</a:t>
            </a:r>
            <a:r>
              <a:rPr lang="en-US" sz="2400" dirty="0" smtClean="0"/>
              <a:t>:</a:t>
            </a:r>
            <a:endParaRPr lang="ru-RU" sz="2400" dirty="0" smtClean="0"/>
          </a:p>
          <a:p>
            <a:pPr algn="just"/>
            <a:endParaRPr lang="ru-RU" sz="2400" dirty="0" smtClean="0"/>
          </a:p>
          <a:p>
            <a:pPr algn="just"/>
            <a:r>
              <a:rPr lang="ru-RU" sz="2400" dirty="0" smtClean="0"/>
              <a:t>•	точку с запятой, если элементы начинаются со строчной буквы и обозначены цифровым номером или строчной буквой с закрывающейся скобкой;</a:t>
            </a:r>
          </a:p>
          <a:p>
            <a:pPr algn="just"/>
            <a:r>
              <a:rPr lang="ru-RU" sz="2400" dirty="0" smtClean="0"/>
              <a:t>•	точку, если элементы начинаются с прописной буквы и обозначены цифрой или прописной буквой с точкой, цифрой или строчной буквой с закрывающейся скобкой.</a:t>
            </a:r>
            <a:endParaRPr lang="ru-RU" sz="2400" dirty="0"/>
          </a:p>
        </p:txBody>
      </p:sp>
    </p:spTree>
    <p:extLst>
      <p:ext uri="{BB962C8B-B14F-4D97-AF65-F5344CB8AC3E}">
        <p14:creationId xmlns:p14="http://schemas.microsoft.com/office/powerpoint/2010/main" val="1989757944"/>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2727" y="609600"/>
            <a:ext cx="10861964" cy="5262979"/>
          </a:xfrm>
          <a:prstGeom prst="rect">
            <a:avLst/>
          </a:prstGeom>
        </p:spPr>
        <p:txBody>
          <a:bodyPr wrap="square">
            <a:spAutoFit/>
          </a:bodyPr>
          <a:lstStyle/>
          <a:p>
            <a:pPr algn="just"/>
            <a:r>
              <a:rPr lang="ru-RU" sz="2800" dirty="0" smtClean="0"/>
              <a:t>	</a:t>
            </a:r>
            <a:r>
              <a:rPr lang="ru-RU" sz="2800" b="1" dirty="0" smtClean="0">
                <a:solidFill>
                  <a:schemeClr val="accent1">
                    <a:lumMod val="75000"/>
                  </a:schemeClr>
                </a:solidFill>
              </a:rPr>
              <a:t>При этом после предшествующего перечню текста ставят следующие знаки препинания: </a:t>
            </a:r>
          </a:p>
          <a:p>
            <a:pPr algn="just"/>
            <a:endParaRPr lang="ru-RU" sz="2800" dirty="0" smtClean="0"/>
          </a:p>
          <a:p>
            <a:pPr algn="just"/>
            <a:r>
              <a:rPr lang="ru-RU" sz="2800" dirty="0" smtClean="0"/>
              <a:t>•	двоеточие, если в этом тексте содержится слово (словосочетание), указывающее на то, что дальше последует перечень;</a:t>
            </a:r>
          </a:p>
          <a:p>
            <a:pPr algn="just"/>
            <a:endParaRPr lang="ru-RU" sz="2800" dirty="0" smtClean="0"/>
          </a:p>
          <a:p>
            <a:pPr algn="just"/>
            <a:r>
              <a:rPr lang="ru-RU" sz="2800" dirty="0" smtClean="0"/>
              <a:t>•	точку, если связь предшествующего перечню текста с самим текстом ослаблена.</a:t>
            </a:r>
          </a:p>
          <a:p>
            <a:pPr algn="just"/>
            <a:r>
              <a:rPr lang="ru-RU" sz="2800" dirty="0" smtClean="0"/>
              <a:t>Заголовки глав и параграфов, а также подзаголовки должны быть по возможности краткими. Они должны содержать ключевые слова, отражающие объект или предмет исследования. </a:t>
            </a:r>
            <a:endParaRPr lang="ru-RU" sz="2800" dirty="0"/>
          </a:p>
        </p:txBody>
      </p:sp>
    </p:spTree>
    <p:extLst>
      <p:ext uri="{BB962C8B-B14F-4D97-AF65-F5344CB8AC3E}">
        <p14:creationId xmlns:p14="http://schemas.microsoft.com/office/powerpoint/2010/main" val="1658632665"/>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5127" y="654317"/>
            <a:ext cx="10764982" cy="4893647"/>
          </a:xfrm>
          <a:prstGeom prst="rect">
            <a:avLst/>
          </a:prstGeom>
        </p:spPr>
        <p:txBody>
          <a:bodyPr wrap="square">
            <a:spAutoFit/>
          </a:bodyPr>
          <a:lstStyle/>
          <a:p>
            <a:pPr algn="just"/>
            <a:r>
              <a:rPr lang="ru-RU" sz="2400" b="1" dirty="0" smtClean="0"/>
              <a:t>	3 Способы написания текста</a:t>
            </a:r>
          </a:p>
          <a:p>
            <a:pPr algn="just"/>
            <a:r>
              <a:rPr lang="ru-RU" sz="2400" dirty="0" smtClean="0"/>
              <a:t>	Авторы научных работ применяют различные способы написания текста:</a:t>
            </a:r>
          </a:p>
          <a:p>
            <a:pPr algn="just"/>
            <a:r>
              <a:rPr lang="ru-RU" sz="2400" dirty="0" smtClean="0"/>
              <a:t>•	</a:t>
            </a:r>
            <a:r>
              <a:rPr lang="ru-RU" sz="2400" b="1" dirty="0" smtClean="0">
                <a:solidFill>
                  <a:schemeClr val="accent1">
                    <a:lumMod val="75000"/>
                  </a:schemeClr>
                </a:solidFill>
              </a:rPr>
              <a:t>строго последовательный</a:t>
            </a:r>
          </a:p>
          <a:p>
            <a:pPr algn="just"/>
            <a:r>
              <a:rPr lang="ru-RU" sz="2400" b="1" dirty="0" smtClean="0">
                <a:solidFill>
                  <a:schemeClr val="accent1">
                    <a:lumMod val="75000"/>
                  </a:schemeClr>
                </a:solidFill>
              </a:rPr>
              <a:t>•	целостный,</a:t>
            </a:r>
          </a:p>
          <a:p>
            <a:pPr algn="just"/>
            <a:r>
              <a:rPr lang="ru-RU" sz="2400" b="1" dirty="0" smtClean="0">
                <a:solidFill>
                  <a:schemeClr val="accent1">
                    <a:lumMod val="75000"/>
                  </a:schemeClr>
                </a:solidFill>
              </a:rPr>
              <a:t>•	выборочный</a:t>
            </a:r>
            <a:r>
              <a:rPr lang="ru-RU" sz="2400" dirty="0" smtClean="0"/>
              <a:t>.</a:t>
            </a:r>
          </a:p>
          <a:p>
            <a:pPr algn="just"/>
            <a:r>
              <a:rPr lang="ru-RU" sz="2400" dirty="0" smtClean="0"/>
              <a:t>	При </a:t>
            </a:r>
            <a:r>
              <a:rPr lang="ru-RU" sz="2400" b="1" dirty="0" smtClean="0">
                <a:solidFill>
                  <a:schemeClr val="accent1">
                    <a:lumMod val="75000"/>
                  </a:schemeClr>
                </a:solidFill>
              </a:rPr>
              <a:t>строго последовательном</a:t>
            </a:r>
            <a:r>
              <a:rPr lang="ru-RU" sz="2400" dirty="0" smtClean="0"/>
              <a:t> способе изложения научных материалов автор переходит к следующему параграфу (разделу) только после того, как он закончил работу над предыдущим.</a:t>
            </a:r>
          </a:p>
          <a:p>
            <a:pPr algn="just"/>
            <a:r>
              <a:rPr lang="ru-RU" sz="2400" dirty="0" smtClean="0"/>
              <a:t>	</a:t>
            </a:r>
            <a:r>
              <a:rPr lang="ru-RU" sz="2400" b="1" dirty="0" smtClean="0">
                <a:solidFill>
                  <a:schemeClr val="accent1">
                    <a:lumMod val="75000"/>
                  </a:schemeClr>
                </a:solidFill>
              </a:rPr>
              <a:t>Целостный способ </a:t>
            </a:r>
            <a:r>
              <a:rPr lang="ru-RU" sz="2400" dirty="0" smtClean="0"/>
              <a:t>заключается в том, что пишется вся работа вчерне, а затем в нее вносятся исправления и дополнения, шлифуется текст рукописи.</a:t>
            </a:r>
          </a:p>
          <a:p>
            <a:pPr algn="just"/>
            <a:r>
              <a:rPr lang="ru-RU" sz="2400" dirty="0" smtClean="0"/>
              <a:t>	</a:t>
            </a:r>
            <a:r>
              <a:rPr lang="ru-RU" sz="2400" b="1" dirty="0" smtClean="0">
                <a:solidFill>
                  <a:schemeClr val="accent1">
                    <a:lumMod val="75000"/>
                  </a:schemeClr>
                </a:solidFill>
              </a:rPr>
              <a:t>При выборочном способе </a:t>
            </a:r>
            <a:r>
              <a:rPr lang="ru-RU" sz="2400" dirty="0" smtClean="0"/>
              <a:t>автор пишет работу в том порядке, в каком ему удобно и который обусловливает полнота собранного фактического материала по главам и параграфам.</a:t>
            </a:r>
            <a:endParaRPr lang="ru-RU" sz="2400" dirty="0"/>
          </a:p>
        </p:txBody>
      </p:sp>
    </p:spTree>
    <p:extLst>
      <p:ext uri="{BB962C8B-B14F-4D97-AF65-F5344CB8AC3E}">
        <p14:creationId xmlns:p14="http://schemas.microsoft.com/office/powerpoint/2010/main" val="337143838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7928" y="197162"/>
            <a:ext cx="11236036" cy="5693866"/>
          </a:xfrm>
          <a:prstGeom prst="rect">
            <a:avLst/>
          </a:prstGeom>
        </p:spPr>
        <p:txBody>
          <a:bodyPr wrap="square">
            <a:spAutoFit/>
          </a:bodyPr>
          <a:lstStyle/>
          <a:p>
            <a:pPr algn="just"/>
            <a:r>
              <a:rPr lang="ru-RU" sz="2800" dirty="0" smtClean="0"/>
              <a:t>	В зависимости от </a:t>
            </a:r>
            <a:r>
              <a:rPr lang="ru-RU" sz="2800" b="1" dirty="0" smtClean="0"/>
              <a:t>целевого назначения и специфики содержания научной работы </a:t>
            </a:r>
            <a:r>
              <a:rPr lang="ru-RU" sz="2800" dirty="0" smtClean="0"/>
              <a:t>используются различные типы изложения материала: </a:t>
            </a:r>
            <a:r>
              <a:rPr lang="ru-RU" sz="2800" b="1" i="1" dirty="0" smtClean="0"/>
              <a:t>описательный, повествовательный или объяснительный.</a:t>
            </a:r>
          </a:p>
          <a:p>
            <a:pPr algn="just"/>
            <a:r>
              <a:rPr lang="ru-RU" sz="2800" dirty="0" smtClean="0"/>
              <a:t>	</a:t>
            </a:r>
            <a:r>
              <a:rPr lang="ru-RU" sz="2800" b="1" i="1" dirty="0" smtClean="0">
                <a:solidFill>
                  <a:schemeClr val="accent1">
                    <a:lumMod val="75000"/>
                  </a:schemeClr>
                </a:solidFill>
              </a:rPr>
              <a:t>Описание</a:t>
            </a:r>
            <a:r>
              <a:rPr lang="ru-RU" sz="2800" dirty="0" smtClean="0"/>
              <a:t> применяется в тех случаях, когда необходимо дать характеристику исследуемого предмета или явления, описать его развитие, структуру, составляющие элементы и признаки. </a:t>
            </a:r>
          </a:p>
          <a:p>
            <a:pPr algn="just"/>
            <a:r>
              <a:rPr lang="ru-RU" sz="2800" dirty="0" smtClean="0"/>
              <a:t>	</a:t>
            </a:r>
            <a:r>
              <a:rPr lang="ru-RU" sz="2800" b="1" i="1" dirty="0" smtClean="0">
                <a:solidFill>
                  <a:schemeClr val="accent1">
                    <a:lumMod val="75000"/>
                  </a:schemeClr>
                </a:solidFill>
              </a:rPr>
              <a:t>Повествовательный тип </a:t>
            </a:r>
            <a:r>
              <a:rPr lang="ru-RU" sz="2800" dirty="0" smtClean="0"/>
              <a:t>изложения характеризуется изложением материала в хронологическом порядке, обрисовкой причинно-следственных связей исследуемых предметов и явлений. Повествовательные тексты обычно начинаются с описания причин и условий, вызвавших то или иное явление. </a:t>
            </a:r>
          </a:p>
          <a:p>
            <a:pPr algn="just"/>
            <a:r>
              <a:rPr lang="ru-RU" sz="2800" dirty="0" smtClean="0"/>
              <a:t>	</a:t>
            </a:r>
            <a:r>
              <a:rPr lang="ru-RU" sz="2800" b="1" i="1" dirty="0" smtClean="0">
                <a:solidFill>
                  <a:schemeClr val="accent1">
                    <a:lumMod val="75000"/>
                  </a:schemeClr>
                </a:solidFill>
              </a:rPr>
              <a:t>Объяснительный тип </a:t>
            </a:r>
            <a:r>
              <a:rPr lang="ru-RU" sz="2800" dirty="0" smtClean="0"/>
              <a:t>изложения применяется для доказывания или опровержения научных положений и выводов.</a:t>
            </a:r>
            <a:endParaRPr lang="ru-RU" sz="2800" dirty="0"/>
          </a:p>
        </p:txBody>
      </p:sp>
    </p:spTree>
    <p:extLst>
      <p:ext uri="{BB962C8B-B14F-4D97-AF65-F5344CB8AC3E}">
        <p14:creationId xmlns:p14="http://schemas.microsoft.com/office/powerpoint/2010/main" val="94460489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2945" y="903514"/>
            <a:ext cx="10016837" cy="3970318"/>
          </a:xfrm>
          <a:prstGeom prst="rect">
            <a:avLst/>
          </a:prstGeom>
        </p:spPr>
        <p:txBody>
          <a:bodyPr wrap="square">
            <a:spAutoFit/>
          </a:bodyPr>
          <a:lstStyle/>
          <a:p>
            <a:pPr algn="just"/>
            <a:r>
              <a:rPr lang="ru-RU" sz="2800" b="1" dirty="0" smtClean="0"/>
              <a:t>	4 Язык и стиль научной речи</a:t>
            </a:r>
          </a:p>
          <a:p>
            <a:pPr algn="just"/>
            <a:endParaRPr lang="ru-RU" sz="2800" dirty="0" smtClean="0"/>
          </a:p>
          <a:p>
            <a:pPr algn="just"/>
            <a:r>
              <a:rPr lang="ru-RU" sz="2800" dirty="0" smtClean="0"/>
              <a:t>	</a:t>
            </a:r>
            <a:r>
              <a:rPr lang="ru-RU" sz="2800" b="1" dirty="0" smtClean="0"/>
              <a:t>Язык и стиль научной работы </a:t>
            </a:r>
            <a:r>
              <a:rPr lang="ru-RU" sz="2800" dirty="0" smtClean="0"/>
              <a:t>как часть письменной научной речи сложились под влиянием так называемого академического этикета, суть которого заключается </a:t>
            </a:r>
            <a:r>
              <a:rPr lang="ru-RU" sz="2800" b="1" dirty="0" smtClean="0">
                <a:solidFill>
                  <a:schemeClr val="accent1">
                    <a:lumMod val="75000"/>
                  </a:schemeClr>
                </a:solidFill>
              </a:rPr>
              <a:t>в интерпретации собственных и привлекаемых точек зрения с целью обоснования научной истины. </a:t>
            </a:r>
          </a:p>
          <a:p>
            <a:pPr algn="just"/>
            <a:r>
              <a:rPr lang="ru-RU" sz="2800" dirty="0"/>
              <a:t>	</a:t>
            </a:r>
            <a:r>
              <a:rPr lang="ru-RU" sz="2800" dirty="0" smtClean="0"/>
              <a:t>Поэтому можно говорить о некоторых особенностях научного языка, уже закрепленных традицией.</a:t>
            </a:r>
            <a:endParaRPr lang="ru-RU" sz="2800" dirty="0"/>
          </a:p>
        </p:txBody>
      </p:sp>
    </p:spTree>
    <p:extLst>
      <p:ext uri="{BB962C8B-B14F-4D97-AF65-F5344CB8AC3E}">
        <p14:creationId xmlns:p14="http://schemas.microsoft.com/office/powerpoint/2010/main" val="2476282357"/>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5964" y="1194184"/>
            <a:ext cx="9559635" cy="3970318"/>
          </a:xfrm>
          <a:prstGeom prst="rect">
            <a:avLst/>
          </a:prstGeom>
        </p:spPr>
        <p:txBody>
          <a:bodyPr wrap="square">
            <a:spAutoFit/>
          </a:bodyPr>
          <a:lstStyle/>
          <a:p>
            <a:pPr algn="just"/>
            <a:r>
              <a:rPr lang="ru-RU" sz="2800" dirty="0" smtClean="0"/>
              <a:t>	Наиболее характерной особенностью языка письменной научной речи является </a:t>
            </a:r>
            <a:r>
              <a:rPr lang="ru-RU" sz="2800" b="1" dirty="0" smtClean="0"/>
              <a:t>формально-логический способ изложения материала</a:t>
            </a:r>
            <a:r>
              <a:rPr lang="ru-RU" sz="2800" dirty="0" smtClean="0"/>
              <a:t>. </a:t>
            </a:r>
          </a:p>
          <a:p>
            <a:pPr algn="just"/>
            <a:r>
              <a:rPr lang="ru-RU" sz="2800" dirty="0"/>
              <a:t>	</a:t>
            </a:r>
            <a:r>
              <a:rPr lang="ru-RU" sz="2800" dirty="0" smtClean="0"/>
              <a:t>Это находит выражение во всей системе речевых средств. </a:t>
            </a:r>
          </a:p>
          <a:p>
            <a:pPr algn="just"/>
            <a:r>
              <a:rPr lang="ru-RU" sz="2800" dirty="0"/>
              <a:t>	</a:t>
            </a:r>
            <a:r>
              <a:rPr lang="ru-RU" sz="2800" b="1" dirty="0" smtClean="0"/>
              <a:t>Научное изложение </a:t>
            </a:r>
            <a:r>
              <a:rPr lang="ru-RU" sz="2800" dirty="0" smtClean="0"/>
              <a:t>состоит главным образом из </a:t>
            </a:r>
            <a:r>
              <a:rPr lang="ru-RU" sz="2800" b="1" i="1" dirty="0" smtClean="0">
                <a:solidFill>
                  <a:schemeClr val="accent2">
                    <a:lumMod val="50000"/>
                  </a:schemeClr>
                </a:solidFill>
              </a:rPr>
              <a:t>рассуждений, целью которых является доказательство истин, выявленных в результате исследования фактов действительности.</a:t>
            </a:r>
            <a:endParaRPr lang="ru-RU" sz="2800" b="1" i="1" dirty="0">
              <a:solidFill>
                <a:schemeClr val="accent2">
                  <a:lumMod val="50000"/>
                </a:schemeClr>
              </a:solidFill>
            </a:endParaRPr>
          </a:p>
        </p:txBody>
      </p:sp>
    </p:spTree>
    <p:extLst>
      <p:ext uri="{BB962C8B-B14F-4D97-AF65-F5344CB8AC3E}">
        <p14:creationId xmlns:p14="http://schemas.microsoft.com/office/powerpoint/2010/main" val="2667061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1380" y="792263"/>
            <a:ext cx="10224655" cy="4524315"/>
          </a:xfrm>
          <a:prstGeom prst="rect">
            <a:avLst/>
          </a:prstGeom>
          <a:solidFill>
            <a:schemeClr val="accent4">
              <a:lumMod val="20000"/>
              <a:lumOff val="80000"/>
            </a:schemeClr>
          </a:solidFill>
        </p:spPr>
        <p:txBody>
          <a:bodyPr wrap="square">
            <a:spAutoFit/>
          </a:bodyPr>
          <a:lstStyle/>
          <a:p>
            <a:pPr algn="just"/>
            <a:endParaRPr lang="ru-RU" sz="3200" b="1" i="1" smtClean="0">
              <a:latin typeface="Verdana" panose="020B0604030504040204" pitchFamily="34" charset="0"/>
              <a:ea typeface="Verdana" panose="020B0604030504040204" pitchFamily="34" charset="0"/>
            </a:endParaRPr>
          </a:p>
          <a:p>
            <a:pPr algn="just"/>
            <a:r>
              <a:rPr lang="ru-RU" sz="3200" b="1" i="1">
                <a:latin typeface="Verdana" panose="020B0604030504040204" pitchFamily="34" charset="0"/>
                <a:ea typeface="Verdana" panose="020B0604030504040204" pitchFamily="34" charset="0"/>
              </a:rPr>
              <a:t>	</a:t>
            </a:r>
            <a:r>
              <a:rPr lang="ru-RU" sz="3200" b="1" i="1" smtClean="0">
                <a:latin typeface="Verdana" panose="020B0604030504040204" pitchFamily="34" charset="0"/>
                <a:ea typeface="Verdana" panose="020B0604030504040204" pitchFamily="34" charset="0"/>
              </a:rPr>
              <a:t>Формами </a:t>
            </a:r>
            <a:r>
              <a:rPr lang="ru-RU" sz="3200" b="1" i="1" dirty="0" smtClean="0">
                <a:latin typeface="Verdana" panose="020B0604030504040204" pitchFamily="34" charset="0"/>
                <a:ea typeface="Verdana" panose="020B0604030504040204" pitchFamily="34" charset="0"/>
              </a:rPr>
              <a:t>реализации УИРС и НИРС </a:t>
            </a:r>
            <a:r>
              <a:rPr lang="ru-RU" sz="3200" dirty="0" smtClean="0">
                <a:latin typeface="Verdana" panose="020B0604030504040204" pitchFamily="34" charset="0"/>
                <a:ea typeface="Verdana" panose="020B0604030504040204" pitchFamily="34" charset="0"/>
              </a:rPr>
              <a:t>выступают: реферат, доклад, сообщение на конференции или заседании научного кружка, конкурсная работа, публикация, наглядные пособия для учебного процесса, курсовая работа, дипломная работа, магистерская диссертация и др</a:t>
            </a:r>
            <a:r>
              <a:rPr lang="ru-RU" sz="3200" smtClean="0">
                <a:latin typeface="Verdana" panose="020B0604030504040204" pitchFamily="34" charset="0"/>
                <a:ea typeface="Verdana" panose="020B0604030504040204" pitchFamily="34" charset="0"/>
              </a:rPr>
              <a:t>. </a:t>
            </a:r>
          </a:p>
          <a:p>
            <a:pPr algn="just"/>
            <a:endParaRPr lang="ru-RU"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13166985"/>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6583" y="612845"/>
            <a:ext cx="10571018" cy="5262979"/>
          </a:xfrm>
          <a:prstGeom prst="rect">
            <a:avLst/>
          </a:prstGeom>
        </p:spPr>
        <p:txBody>
          <a:bodyPr wrap="square">
            <a:spAutoFit/>
          </a:bodyPr>
          <a:lstStyle/>
          <a:p>
            <a:pPr algn="just"/>
            <a:r>
              <a:rPr lang="ru-RU" sz="2400" dirty="0" smtClean="0"/>
              <a:t>	Для научного текста характерны </a:t>
            </a:r>
            <a:r>
              <a:rPr lang="ru-RU" sz="2400" b="1" dirty="0" smtClean="0"/>
              <a:t>смысловая законченность, целостность и связность. </a:t>
            </a:r>
            <a:r>
              <a:rPr lang="ru-RU" sz="2400" dirty="0" smtClean="0"/>
              <a:t>Важнейшим средством выражения логической связи являются здесь специальные </a:t>
            </a:r>
            <a:r>
              <a:rPr lang="ru-RU" sz="2400" b="1" dirty="0" smtClean="0"/>
              <a:t>функционально-синтаксические средства связи, выражающие:</a:t>
            </a:r>
          </a:p>
          <a:p>
            <a:pPr algn="just"/>
            <a:r>
              <a:rPr lang="ru-RU" sz="2400" dirty="0" smtClean="0"/>
              <a:t>•	</a:t>
            </a:r>
            <a:r>
              <a:rPr lang="ru-RU" sz="2400" b="1" i="1" dirty="0" smtClean="0">
                <a:solidFill>
                  <a:schemeClr val="accent2">
                    <a:lumMod val="50000"/>
                  </a:schemeClr>
                </a:solidFill>
              </a:rPr>
              <a:t>последовательность развития мысли (прежде всего, вначале, затем, во-первых, итак и др.) </a:t>
            </a:r>
          </a:p>
          <a:p>
            <a:pPr algn="just"/>
            <a:r>
              <a:rPr lang="ru-RU" sz="2400" b="1" i="1" dirty="0" smtClean="0">
                <a:solidFill>
                  <a:schemeClr val="accent2">
                    <a:lumMod val="50000"/>
                  </a:schemeClr>
                </a:solidFill>
              </a:rPr>
              <a:t>•	противоречивые отношения (однако, между тем, тем не менее) </a:t>
            </a:r>
          </a:p>
          <a:p>
            <a:pPr algn="just"/>
            <a:r>
              <a:rPr lang="ru-RU" sz="2400" b="1" i="1" dirty="0" smtClean="0">
                <a:solidFill>
                  <a:schemeClr val="accent2">
                    <a:lumMod val="50000"/>
                  </a:schemeClr>
                </a:solidFill>
              </a:rPr>
              <a:t>•	причинно-следственные отношения (следовательно, поэтому, вследствие этого, кроме того) </a:t>
            </a:r>
          </a:p>
          <a:p>
            <a:pPr algn="just"/>
            <a:r>
              <a:rPr lang="ru-RU" sz="2400" b="1" i="1" dirty="0" smtClean="0">
                <a:solidFill>
                  <a:schemeClr val="accent2">
                    <a:lumMod val="50000"/>
                  </a:schemeClr>
                </a:solidFill>
              </a:rPr>
              <a:t>•	переход от одной мысли к другой (прежде чем перейти к..., обратимся к ..., рассмотрим..., остановимся на ..., необходимо рассмотреть...) </a:t>
            </a:r>
          </a:p>
          <a:p>
            <a:pPr algn="just"/>
            <a:r>
              <a:rPr lang="ru-RU" sz="2400" b="1" i="1" dirty="0" smtClean="0">
                <a:solidFill>
                  <a:schemeClr val="accent2">
                    <a:lumMod val="50000"/>
                  </a:schemeClr>
                </a:solidFill>
              </a:rPr>
              <a:t>•	итог, вывод (таким образом, в заключение отметим, все сказанное позволяет сделать вывод, резюмируя сказанное и пр.).</a:t>
            </a:r>
            <a:endParaRPr lang="ru-RU" sz="2400" b="1" i="1" dirty="0">
              <a:solidFill>
                <a:schemeClr val="accent2">
                  <a:lumMod val="50000"/>
                </a:schemeClr>
              </a:solidFill>
            </a:endParaRPr>
          </a:p>
        </p:txBody>
      </p:sp>
    </p:spTree>
    <p:extLst>
      <p:ext uri="{BB962C8B-B14F-4D97-AF65-F5344CB8AC3E}">
        <p14:creationId xmlns:p14="http://schemas.microsoft.com/office/powerpoint/2010/main" val="303729129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66801" y="848095"/>
            <a:ext cx="9781310" cy="5262979"/>
          </a:xfrm>
          <a:prstGeom prst="rect">
            <a:avLst/>
          </a:prstGeom>
        </p:spPr>
        <p:txBody>
          <a:bodyPr wrap="square">
            <a:spAutoFit/>
          </a:bodyPr>
          <a:lstStyle/>
          <a:p>
            <a:pPr algn="just"/>
            <a:r>
              <a:rPr lang="ru-RU" sz="2800" dirty="0" smtClean="0"/>
              <a:t>	Одним из основных признаков научной речи является </a:t>
            </a:r>
            <a:r>
              <a:rPr lang="ru-RU" sz="2800" b="1" dirty="0" smtClean="0"/>
              <a:t>целенаправленность и прагматическая установка. </a:t>
            </a:r>
          </a:p>
          <a:p>
            <a:pPr algn="just"/>
            <a:r>
              <a:rPr lang="ru-RU" sz="2800" dirty="0"/>
              <a:t>	</a:t>
            </a:r>
            <a:r>
              <a:rPr lang="ru-RU" sz="2800" dirty="0" smtClean="0"/>
              <a:t>Поэтому эмоциональные языковые элементы в дипломной работе не играют особой роли</a:t>
            </a:r>
            <a:r>
              <a:rPr lang="ru-RU" sz="2800" b="1" dirty="0" smtClean="0"/>
              <a:t>. Научный текст характеризуется тем, что в него включаются только точные сведения и факты. Это определяет необходимость их точного словесного выражения, а следовательно, использование специальной терминологии. </a:t>
            </a:r>
          </a:p>
          <a:p>
            <a:pPr algn="just"/>
            <a:r>
              <a:rPr lang="ru-RU" sz="2800" dirty="0"/>
              <a:t>	</a:t>
            </a:r>
            <a:r>
              <a:rPr lang="ru-RU" sz="2800" dirty="0" smtClean="0"/>
              <a:t>Благодаря специальным терминам достигается возможность в </a:t>
            </a:r>
            <a:r>
              <a:rPr lang="ru-RU" sz="2800" b="1" dirty="0" smtClean="0"/>
              <a:t>краткой и экономной форме </a:t>
            </a:r>
            <a:r>
              <a:rPr lang="ru-RU" sz="2800" dirty="0" smtClean="0"/>
              <a:t>давать развернутые определения и характеристики научных фактов, понятий, процессов, явлений.</a:t>
            </a:r>
            <a:endParaRPr lang="ru-RU" sz="2800" dirty="0"/>
          </a:p>
        </p:txBody>
      </p:sp>
    </p:spTree>
    <p:extLst>
      <p:ext uri="{BB962C8B-B14F-4D97-AF65-F5344CB8AC3E}">
        <p14:creationId xmlns:p14="http://schemas.microsoft.com/office/powerpoint/2010/main" val="202428960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8145" y="751344"/>
            <a:ext cx="11069781" cy="5262979"/>
          </a:xfrm>
          <a:prstGeom prst="rect">
            <a:avLst/>
          </a:prstGeom>
        </p:spPr>
        <p:txBody>
          <a:bodyPr wrap="square">
            <a:spAutoFit/>
          </a:bodyPr>
          <a:lstStyle/>
          <a:p>
            <a:pPr algn="just"/>
            <a:r>
              <a:rPr lang="ru-RU" sz="2800" b="1" dirty="0" smtClean="0"/>
              <a:t>	Здесь следует обратить внимание на 2 важных момента:</a:t>
            </a:r>
          </a:p>
          <a:p>
            <a:pPr algn="just"/>
            <a:r>
              <a:rPr lang="ru-RU" sz="2800" dirty="0" smtClean="0"/>
              <a:t>	•	</a:t>
            </a:r>
            <a:r>
              <a:rPr lang="ru-RU" sz="2800" b="1" dirty="0" smtClean="0"/>
              <a:t>научный термин не просто слово, а выражение сущности данного   явления</a:t>
            </a:r>
            <a:r>
              <a:rPr lang="ru-RU" sz="2800" dirty="0" smtClean="0"/>
              <a:t>. Следовательно, нужно с большим вниманием выбирать научные термины и определения. Нельзя произвольно смешивать в одном тексте различную терминологию, так как каждая наука имеет свою собственную терминологическую систему;</a:t>
            </a:r>
          </a:p>
          <a:p>
            <a:pPr algn="just"/>
            <a:r>
              <a:rPr lang="ru-RU" sz="2800" dirty="0" smtClean="0"/>
              <a:t>	•	</a:t>
            </a:r>
            <a:r>
              <a:rPr lang="ru-RU" sz="2800" b="1" dirty="0" smtClean="0"/>
              <a:t>нельзя употреблять вместо принятых в данной науке терминов профессионализмы</a:t>
            </a:r>
            <a:r>
              <a:rPr lang="ru-RU" sz="2800" dirty="0" smtClean="0"/>
              <a:t>. Профессионализмы - это не обозначения научных понятий, а условные, в высшей степени дифференцированные наименования реалий, используемые среди узких специалистов и понятные только им. Это своего рода их жаргон, в основе которого лежит бытовое представление о научных понятиях.</a:t>
            </a:r>
            <a:endParaRPr lang="ru-RU" sz="2800" dirty="0"/>
          </a:p>
        </p:txBody>
      </p:sp>
    </p:spTree>
    <p:extLst>
      <p:ext uri="{BB962C8B-B14F-4D97-AF65-F5344CB8AC3E}">
        <p14:creationId xmlns:p14="http://schemas.microsoft.com/office/powerpoint/2010/main" val="288325768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1891" y="668216"/>
            <a:ext cx="11194473" cy="4893647"/>
          </a:xfrm>
          <a:prstGeom prst="rect">
            <a:avLst/>
          </a:prstGeom>
        </p:spPr>
        <p:txBody>
          <a:bodyPr wrap="square">
            <a:spAutoFit/>
          </a:bodyPr>
          <a:lstStyle/>
          <a:p>
            <a:pPr algn="just"/>
            <a:r>
              <a:rPr lang="ru-RU" sz="2400" dirty="0" smtClean="0"/>
              <a:t>	</a:t>
            </a:r>
            <a:r>
              <a:rPr lang="ru-RU" sz="2400" b="1" dirty="0" smtClean="0"/>
              <a:t>Синтаксис научной речи имеет некоторые особенности.</a:t>
            </a:r>
            <a:r>
              <a:rPr lang="ru-RU" sz="2400" dirty="0" smtClean="0"/>
              <a:t> Поскольку такая речь характеризуется строгой логической последовательностью, здесь отдельные предложения и части сложного синтаксического целого, все компоненты (простые и сложные), как правило, очень тесно связаны друг с другом, каждый последующий вытекает из предыдущего или является следующим звеном в повествовании или рассуждении. </a:t>
            </a:r>
          </a:p>
          <a:p>
            <a:pPr algn="just"/>
            <a:r>
              <a:rPr lang="ru-RU" sz="2400" dirty="0"/>
              <a:t>	</a:t>
            </a:r>
            <a:r>
              <a:rPr lang="ru-RU" sz="2400" dirty="0" smtClean="0"/>
              <a:t>Поэтому для текста дипломной работы, требующего сложной аргументации и выявления причинно-следственных отношений, характерны сложные предложения различных видов. Отсюда частое использование составных подчинительных союзов </a:t>
            </a:r>
            <a:r>
              <a:rPr lang="ru-RU" sz="2400" b="1" dirty="0" smtClean="0"/>
              <a:t>(«благодаря тому, что», «между тем как», «так как», «ввиду того, что», «в то время как» и др.)</a:t>
            </a:r>
            <a:r>
              <a:rPr lang="ru-RU" sz="2400" dirty="0" smtClean="0"/>
              <a:t>, а также производных отыменных предлогов </a:t>
            </a:r>
            <a:r>
              <a:rPr lang="ru-RU" sz="2400" b="1" dirty="0" smtClean="0"/>
              <a:t>(«в течение», «в соответствии с ...», «в результате», «в связи с ...», «в отличие от...» и др.).</a:t>
            </a:r>
            <a:endParaRPr lang="ru-RU" sz="2400" b="1" dirty="0"/>
          </a:p>
        </p:txBody>
      </p:sp>
    </p:spTree>
    <p:extLst>
      <p:ext uri="{BB962C8B-B14F-4D97-AF65-F5344CB8AC3E}">
        <p14:creationId xmlns:p14="http://schemas.microsoft.com/office/powerpoint/2010/main" val="2749891646"/>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5964" y="764923"/>
            <a:ext cx="10377055" cy="4832092"/>
          </a:xfrm>
          <a:prstGeom prst="rect">
            <a:avLst/>
          </a:prstGeom>
        </p:spPr>
        <p:txBody>
          <a:bodyPr wrap="square">
            <a:spAutoFit/>
          </a:bodyPr>
          <a:lstStyle/>
          <a:p>
            <a:pPr algn="just"/>
            <a:r>
              <a:rPr lang="ru-RU" sz="2800" dirty="0" smtClean="0"/>
              <a:t>	У письменной научной речи имеются и чисто </a:t>
            </a:r>
            <a:r>
              <a:rPr lang="ru-RU" sz="2800" b="1" i="1" dirty="0" smtClean="0">
                <a:solidFill>
                  <a:schemeClr val="accent2">
                    <a:lumMod val="50000"/>
                  </a:schemeClr>
                </a:solidFill>
              </a:rPr>
              <a:t>стилистические особенности</a:t>
            </a:r>
            <a:r>
              <a:rPr lang="ru-RU" sz="2800" dirty="0" smtClean="0"/>
              <a:t>. </a:t>
            </a:r>
            <a:r>
              <a:rPr lang="ru-RU" sz="2800" b="1" i="1" dirty="0" smtClean="0"/>
              <a:t>Основная стилистическая черта такой речи</a:t>
            </a:r>
            <a:r>
              <a:rPr lang="ru-RU" sz="2800" b="1" dirty="0" smtClean="0"/>
              <a:t> </a:t>
            </a:r>
            <a:r>
              <a:rPr lang="ru-RU" sz="2800" dirty="0" smtClean="0"/>
              <a:t>- </a:t>
            </a:r>
            <a:r>
              <a:rPr lang="ru-RU" sz="2800" b="1" dirty="0" smtClean="0"/>
              <a:t>объективность изложения, которая вытекает из специфики научного познания, стремящегося установить научную истину.</a:t>
            </a:r>
            <a:r>
              <a:rPr lang="ru-RU" sz="2800" dirty="0" smtClean="0"/>
              <a:t> </a:t>
            </a:r>
          </a:p>
          <a:p>
            <a:pPr algn="just"/>
            <a:r>
              <a:rPr lang="ru-RU" sz="2800" dirty="0"/>
              <a:t>	</a:t>
            </a:r>
            <a:r>
              <a:rPr lang="ru-RU" sz="2800" dirty="0" smtClean="0"/>
              <a:t>Отсюда наличие в тексте научных работ вводных слов и словосочетаний, указывающих на степень достоверности сообщения. Благодаря таким словам тот или иной факт можно представить как вполне достоверный </a:t>
            </a:r>
            <a:r>
              <a:rPr lang="ru-RU" sz="2800" i="1" dirty="0" smtClean="0"/>
              <a:t>(конечно, разумеется, действительно)</a:t>
            </a:r>
            <a:r>
              <a:rPr lang="ru-RU" sz="2800" dirty="0" smtClean="0"/>
              <a:t>, как предполагаемый </a:t>
            </a:r>
            <a:r>
              <a:rPr lang="ru-RU" sz="2800" b="1" dirty="0" smtClean="0"/>
              <a:t>(видимо, надо полагать),</a:t>
            </a:r>
            <a:r>
              <a:rPr lang="ru-RU" sz="2800" dirty="0" smtClean="0"/>
              <a:t> как возможный </a:t>
            </a:r>
            <a:r>
              <a:rPr lang="ru-RU" sz="2800" b="1" dirty="0" smtClean="0"/>
              <a:t>(возможно, вероятно).</a:t>
            </a:r>
            <a:endParaRPr lang="ru-RU" sz="2800" b="1" dirty="0"/>
          </a:p>
        </p:txBody>
      </p:sp>
    </p:spTree>
    <p:extLst>
      <p:ext uri="{BB962C8B-B14F-4D97-AF65-F5344CB8AC3E}">
        <p14:creationId xmlns:p14="http://schemas.microsoft.com/office/powerpoint/2010/main" val="382476520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3564" y="751344"/>
            <a:ext cx="10418618" cy="4893647"/>
          </a:xfrm>
          <a:prstGeom prst="rect">
            <a:avLst/>
          </a:prstGeom>
        </p:spPr>
        <p:txBody>
          <a:bodyPr wrap="square">
            <a:spAutoFit/>
          </a:bodyPr>
          <a:lstStyle/>
          <a:p>
            <a:pPr algn="just"/>
            <a:r>
              <a:rPr lang="ru-RU" sz="2400" dirty="0" smtClean="0"/>
              <a:t>	</a:t>
            </a:r>
            <a:r>
              <a:rPr lang="ru-RU" sz="2400" b="1" dirty="0" smtClean="0"/>
              <a:t>Обязательным условием объективности изложения материала является также указание на то, каков источник сообщения, кем высказана та или иная мысль, кому конкретно она принадлежит</a:t>
            </a:r>
            <a:r>
              <a:rPr lang="ru-RU" sz="2400" dirty="0" smtClean="0"/>
              <a:t>. С этой целью используются специальные вводные слова и словосочетания </a:t>
            </a:r>
            <a:r>
              <a:rPr lang="ru-RU" sz="2400" b="1" dirty="0" smtClean="0"/>
              <a:t>(по мнению..., по данным..., по нашему мнению и пр.).</a:t>
            </a:r>
          </a:p>
          <a:p>
            <a:pPr algn="just"/>
            <a:r>
              <a:rPr lang="ru-RU" sz="2400" dirty="0" smtClean="0"/>
              <a:t>	</a:t>
            </a:r>
            <a:r>
              <a:rPr lang="ru-RU" sz="2400" b="1" dirty="0" smtClean="0"/>
              <a:t>Как правило, в дипломной работе изложение ведется от третьего лица </a:t>
            </a:r>
            <a:r>
              <a:rPr lang="ru-RU" sz="2400" b="1" dirty="0" smtClean="0">
                <a:solidFill>
                  <a:schemeClr val="accent2">
                    <a:lumMod val="50000"/>
                  </a:schemeClr>
                </a:solidFill>
              </a:rPr>
              <a:t>(вместо «я» употребляется «мы»).</a:t>
            </a:r>
            <a:r>
              <a:rPr lang="ru-RU" sz="2400" dirty="0" smtClean="0">
                <a:solidFill>
                  <a:schemeClr val="accent2">
                    <a:lumMod val="50000"/>
                  </a:schemeClr>
                </a:solidFill>
              </a:rPr>
              <a:t> </a:t>
            </a:r>
            <a:r>
              <a:rPr lang="ru-RU" sz="2400" dirty="0" smtClean="0"/>
              <a:t>	Сравнительно редко употребляется форма первого лица. Это объясняется тем, что внимание сосредоточено на содержании и логической последовательности сообщения, а не на субъекте. </a:t>
            </a:r>
          </a:p>
          <a:p>
            <a:pPr algn="just"/>
            <a:r>
              <a:rPr lang="ru-RU" sz="2400" dirty="0"/>
              <a:t>	</a:t>
            </a:r>
            <a:r>
              <a:rPr lang="ru-RU" sz="2400" b="1" dirty="0" smtClean="0"/>
              <a:t>Кроме того, использование местоимения «мы» и его производных (по нашему мнению, на наш взгляд) </a:t>
            </a:r>
            <a:r>
              <a:rPr lang="ru-RU" sz="2400" dirty="0" smtClean="0"/>
              <a:t>отражают некоторые тенденции, характерные для современной науки: </a:t>
            </a:r>
            <a:r>
              <a:rPr lang="ru-RU" sz="2400" b="1" dirty="0" smtClean="0">
                <a:solidFill>
                  <a:schemeClr val="accent2">
                    <a:lumMod val="50000"/>
                  </a:schemeClr>
                </a:solidFill>
              </a:rPr>
              <a:t>коллективность творчества, комплексный подход к решению проблемы. </a:t>
            </a:r>
            <a:endParaRPr lang="ru-RU" sz="2400" b="1" dirty="0">
              <a:solidFill>
                <a:schemeClr val="accent2">
                  <a:lumMod val="50000"/>
                </a:schemeClr>
              </a:solidFill>
            </a:endParaRPr>
          </a:p>
        </p:txBody>
      </p:sp>
    </p:spTree>
    <p:extLst>
      <p:ext uri="{BB962C8B-B14F-4D97-AF65-F5344CB8AC3E}">
        <p14:creationId xmlns:p14="http://schemas.microsoft.com/office/powerpoint/2010/main" val="145689953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5237" y="734291"/>
            <a:ext cx="10349346" cy="4401205"/>
          </a:xfrm>
          <a:prstGeom prst="rect">
            <a:avLst/>
          </a:prstGeom>
        </p:spPr>
        <p:txBody>
          <a:bodyPr wrap="square">
            <a:spAutoFit/>
          </a:bodyPr>
          <a:lstStyle/>
          <a:p>
            <a:pPr algn="just"/>
            <a:r>
              <a:rPr lang="ru-RU" sz="2800" dirty="0" smtClean="0"/>
              <a:t>	</a:t>
            </a:r>
            <a:r>
              <a:rPr lang="ru-RU" sz="2800" b="1" dirty="0" smtClean="0"/>
              <a:t>Культуру научной речи определяют также следующие качества:</a:t>
            </a:r>
          </a:p>
          <a:p>
            <a:pPr algn="just"/>
            <a:r>
              <a:rPr lang="ru-RU" sz="2800" dirty="0" smtClean="0"/>
              <a:t>•	</a:t>
            </a:r>
            <a:r>
              <a:rPr lang="ru-RU" sz="2800" b="1" i="1" dirty="0" smtClean="0">
                <a:solidFill>
                  <a:schemeClr val="accent2">
                    <a:lumMod val="50000"/>
                  </a:schemeClr>
                </a:solidFill>
              </a:rPr>
              <a:t>точность;</a:t>
            </a:r>
          </a:p>
          <a:p>
            <a:pPr algn="just"/>
            <a:r>
              <a:rPr lang="ru-RU" sz="2800" b="1" i="1" dirty="0" smtClean="0">
                <a:solidFill>
                  <a:schemeClr val="accent2">
                    <a:lumMod val="50000"/>
                  </a:schemeClr>
                </a:solidFill>
              </a:rPr>
              <a:t>•	краткость;</a:t>
            </a:r>
          </a:p>
          <a:p>
            <a:pPr algn="just"/>
            <a:r>
              <a:rPr lang="ru-RU" sz="2800" b="1" i="1" dirty="0" smtClean="0">
                <a:solidFill>
                  <a:schemeClr val="accent2">
                    <a:lumMod val="50000"/>
                  </a:schemeClr>
                </a:solidFill>
              </a:rPr>
              <a:t>•	ясность.</a:t>
            </a:r>
          </a:p>
          <a:p>
            <a:pPr algn="just"/>
            <a:r>
              <a:rPr lang="ru-RU" sz="2800" b="1" dirty="0" smtClean="0"/>
              <a:t>	Смысловая точность </a:t>
            </a:r>
            <a:r>
              <a:rPr lang="ru-RU" sz="2800" dirty="0" smtClean="0"/>
              <a:t>— одно из главных условий, обеспечивающих научную и практическую ценность заключенной в дипломной работе информации. Неправильно выбранное слово может исказить смысл написанного, дать возможность двоякого толкования той или иной фразы.</a:t>
            </a:r>
            <a:endParaRPr lang="ru-RU" sz="2800" dirty="0"/>
          </a:p>
        </p:txBody>
      </p:sp>
    </p:spTree>
    <p:extLst>
      <p:ext uri="{BB962C8B-B14F-4D97-AF65-F5344CB8AC3E}">
        <p14:creationId xmlns:p14="http://schemas.microsoft.com/office/powerpoint/2010/main" val="241615806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455" y="335846"/>
            <a:ext cx="11028218" cy="5324535"/>
          </a:xfrm>
          <a:prstGeom prst="rect">
            <a:avLst/>
          </a:prstGeom>
        </p:spPr>
        <p:txBody>
          <a:bodyPr wrap="square">
            <a:spAutoFit/>
          </a:bodyPr>
          <a:lstStyle/>
          <a:p>
            <a:pPr algn="just"/>
            <a:r>
              <a:rPr lang="ru-RU" sz="2800" dirty="0" smtClean="0"/>
              <a:t>	</a:t>
            </a:r>
            <a:r>
              <a:rPr lang="ru-RU" sz="2400" dirty="0" smtClean="0"/>
              <a:t>Другое необходимое качество научной речи - </a:t>
            </a:r>
            <a:r>
              <a:rPr lang="ru-RU" sz="2400" b="1" dirty="0" smtClean="0"/>
              <a:t>ее ясность</a:t>
            </a:r>
            <a:r>
              <a:rPr lang="ru-RU" sz="2400" dirty="0" smtClean="0"/>
              <a:t>. Его можно определить как умение писать доступно и доходчиво. </a:t>
            </a:r>
            <a:r>
              <a:rPr lang="ru-RU" sz="2400" b="1" dirty="0" smtClean="0"/>
              <a:t>Ясность изложения</a:t>
            </a:r>
            <a:r>
              <a:rPr lang="ru-RU" sz="2400" dirty="0" smtClean="0"/>
              <a:t> способствует тому, что текст дипломной работы читается легко, то есть мысли автора воспринимаются без затруднений. Во многих случаях нарушение ясности изложения вызвана следующими обстоятельствами:</a:t>
            </a:r>
          </a:p>
          <a:p>
            <a:pPr algn="just"/>
            <a:r>
              <a:rPr lang="ru-RU" sz="2400" dirty="0" smtClean="0"/>
              <a:t>•	</a:t>
            </a:r>
            <a:r>
              <a:rPr lang="ru-RU" sz="2400" b="1" i="1" dirty="0" smtClean="0">
                <a:solidFill>
                  <a:schemeClr val="accent2">
                    <a:lumMod val="50000"/>
                  </a:schemeClr>
                </a:solidFill>
              </a:rPr>
              <a:t>стремлением автора придать своей работе видимость научности. Отсюда и совершенно ненужное наукообразие, когда простым и всем хорошо понятным явлениям, и понятиям дают усложненные названия;</a:t>
            </a:r>
          </a:p>
          <a:p>
            <a:pPr algn="just"/>
            <a:r>
              <a:rPr lang="ru-RU" sz="2400" b="1" i="1" dirty="0" smtClean="0">
                <a:solidFill>
                  <a:schemeClr val="accent2">
                    <a:lumMod val="50000"/>
                  </a:schemeClr>
                </a:solidFill>
              </a:rPr>
              <a:t>•	часто авторы   дипломной работы не могут аргументировано и грамотно   изложить свои доводы и поэтому заменяют их фразами «вполне очевидно» или «и т.д.»;</a:t>
            </a:r>
          </a:p>
          <a:p>
            <a:pPr algn="just"/>
            <a:r>
              <a:rPr lang="ru-RU" sz="2400" b="1" i="1" dirty="0" smtClean="0">
                <a:solidFill>
                  <a:schemeClr val="accent2">
                    <a:lumMod val="50000"/>
                  </a:schemeClr>
                </a:solidFill>
              </a:rPr>
              <a:t>•	причиной неясности высказывания может быть и неправильный порядок слов во фразе, поэтому дипломник должен уделять серьезное внимание вычитке и редактированию текста работы.</a:t>
            </a:r>
            <a:endParaRPr lang="ru-RU" sz="2400" b="1" i="1" dirty="0">
              <a:solidFill>
                <a:schemeClr val="accent2">
                  <a:lumMod val="50000"/>
                </a:schemeClr>
              </a:solidFill>
            </a:endParaRPr>
          </a:p>
        </p:txBody>
      </p:sp>
    </p:spTree>
    <p:extLst>
      <p:ext uri="{BB962C8B-B14F-4D97-AF65-F5344CB8AC3E}">
        <p14:creationId xmlns:p14="http://schemas.microsoft.com/office/powerpoint/2010/main" val="346304724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2945" y="817418"/>
            <a:ext cx="9809019" cy="5016758"/>
          </a:xfrm>
          <a:prstGeom prst="rect">
            <a:avLst/>
          </a:prstGeom>
        </p:spPr>
        <p:txBody>
          <a:bodyPr wrap="square">
            <a:spAutoFit/>
          </a:bodyPr>
          <a:lstStyle/>
          <a:p>
            <a:pPr algn="just"/>
            <a:r>
              <a:rPr lang="ru-RU" sz="3200" dirty="0" smtClean="0"/>
              <a:t>	</a:t>
            </a:r>
            <a:r>
              <a:rPr lang="ru-RU" sz="3200" b="1" dirty="0" smtClean="0"/>
              <a:t>Краткость</a:t>
            </a:r>
            <a:r>
              <a:rPr lang="ru-RU" sz="3200" dirty="0" smtClean="0"/>
              <a:t> - третье обязательное и необходимое качество научной речи, более всего определяющее ее культуру. </a:t>
            </a:r>
          </a:p>
          <a:p>
            <a:pPr algn="just"/>
            <a:r>
              <a:rPr lang="ru-RU" sz="3200" dirty="0"/>
              <a:t>	</a:t>
            </a:r>
            <a:r>
              <a:rPr lang="ru-RU" sz="3200" dirty="0" smtClean="0"/>
              <a:t>Это качество означает умение избегать ненужных повторов, излишней детализации и многословия. </a:t>
            </a:r>
          </a:p>
          <a:p>
            <a:pPr algn="just"/>
            <a:r>
              <a:rPr lang="ru-RU" sz="3200" dirty="0"/>
              <a:t>	</a:t>
            </a:r>
            <a:r>
              <a:rPr lang="ru-RU" sz="3200" dirty="0" smtClean="0"/>
              <a:t>Смысл этого можно определить так: </a:t>
            </a:r>
            <a:r>
              <a:rPr lang="ru-RU" sz="3200" b="1" dirty="0" smtClean="0">
                <a:solidFill>
                  <a:schemeClr val="accent2">
                    <a:lumMod val="50000"/>
                  </a:schemeClr>
                </a:solidFill>
              </a:rPr>
              <a:t>как можно точнее и короче донести суть проблемы. Поэтому слова и словосочетания, не несущие никакой смысловой нагрузки, должны быть исключены из текста дипломной работы.</a:t>
            </a:r>
            <a:endParaRPr lang="ru-RU" sz="3200" b="1" dirty="0">
              <a:solidFill>
                <a:schemeClr val="accent2">
                  <a:lumMod val="50000"/>
                </a:schemeClr>
              </a:solidFill>
            </a:endParaRPr>
          </a:p>
        </p:txBody>
      </p:sp>
    </p:spTree>
    <p:extLst>
      <p:ext uri="{BB962C8B-B14F-4D97-AF65-F5344CB8AC3E}">
        <p14:creationId xmlns:p14="http://schemas.microsoft.com/office/powerpoint/2010/main" val="258559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692727"/>
            <a:ext cx="10058400" cy="906087"/>
          </a:xfrm>
        </p:spPr>
        <p:style>
          <a:lnRef idx="0">
            <a:schemeClr val="accent6"/>
          </a:lnRef>
          <a:fillRef idx="3">
            <a:schemeClr val="accent6"/>
          </a:fillRef>
          <a:effectRef idx="3">
            <a:schemeClr val="accent6"/>
          </a:effectRef>
          <a:fontRef idx="minor">
            <a:schemeClr val="lt1"/>
          </a:fontRef>
        </p:style>
        <p:txBody>
          <a:bodyPr>
            <a:normAutofit/>
          </a:bodyPr>
          <a:lstStyle/>
          <a:p>
            <a:r>
              <a:rPr lang="ru-RU" b="1" dirty="0" smtClean="0">
                <a:solidFill>
                  <a:schemeClr val="tx1"/>
                </a:solidFill>
              </a:rPr>
              <a:t>2. Наука </a:t>
            </a:r>
            <a:r>
              <a:rPr lang="ru-RU" b="1" dirty="0">
                <a:solidFill>
                  <a:schemeClr val="tx1"/>
                </a:solidFill>
              </a:rPr>
              <a:t>и научное исследование</a:t>
            </a:r>
            <a:endParaRPr lang="ru-RU" dirty="0">
              <a:solidFill>
                <a:schemeClr val="tx1"/>
              </a:solidFill>
            </a:endParaRPr>
          </a:p>
        </p:txBody>
      </p:sp>
      <p:sp>
        <p:nvSpPr>
          <p:cNvPr id="3" name="Объект 2"/>
          <p:cNvSpPr>
            <a:spLocks noGrp="1"/>
          </p:cNvSpPr>
          <p:nvPr>
            <p:ph idx="1"/>
          </p:nvPr>
        </p:nvSpPr>
        <p:spPr>
          <a:xfrm>
            <a:off x="1127760" y="1887297"/>
            <a:ext cx="10058400" cy="4023360"/>
          </a:xfrm>
        </p:spPr>
        <p:style>
          <a:lnRef idx="0">
            <a:schemeClr val="accent5"/>
          </a:lnRef>
          <a:fillRef idx="3">
            <a:schemeClr val="accent5"/>
          </a:fillRef>
          <a:effectRef idx="3">
            <a:schemeClr val="accent5"/>
          </a:effectRef>
          <a:fontRef idx="minor">
            <a:schemeClr val="lt1"/>
          </a:fontRef>
        </p:style>
        <p:txBody>
          <a:bodyPr/>
          <a:lstStyle/>
          <a:p>
            <a:r>
              <a:rPr lang="ru-RU" sz="2800" b="1" dirty="0" smtClean="0">
                <a:solidFill>
                  <a:schemeClr val="tx1"/>
                </a:solidFill>
              </a:rPr>
              <a:t>2.1 Понятие </a:t>
            </a:r>
            <a:r>
              <a:rPr lang="ru-RU" sz="2800" b="1" dirty="0">
                <a:solidFill>
                  <a:schemeClr val="tx1"/>
                </a:solidFill>
              </a:rPr>
              <a:t>науки и классификация </a:t>
            </a:r>
            <a:r>
              <a:rPr lang="ru-RU" sz="2800" b="1" dirty="0" smtClean="0">
                <a:solidFill>
                  <a:schemeClr val="tx1"/>
                </a:solidFill>
              </a:rPr>
              <a:t>наук</a:t>
            </a:r>
          </a:p>
          <a:p>
            <a:r>
              <a:rPr lang="ru-RU" sz="2800" b="1" dirty="0">
                <a:solidFill>
                  <a:schemeClr val="tx1"/>
                </a:solidFill>
              </a:rPr>
              <a:t>2.2 Научное </a:t>
            </a:r>
            <a:r>
              <a:rPr lang="ru-RU" sz="2800" b="1" dirty="0" smtClean="0">
                <a:solidFill>
                  <a:schemeClr val="tx1"/>
                </a:solidFill>
              </a:rPr>
              <a:t>исследование</a:t>
            </a:r>
          </a:p>
          <a:p>
            <a:r>
              <a:rPr lang="ru-RU" sz="2800" b="1" dirty="0" smtClean="0">
                <a:solidFill>
                  <a:schemeClr val="tx1"/>
                </a:solidFill>
              </a:rPr>
              <a:t>2.3 Этапы </a:t>
            </a:r>
            <a:r>
              <a:rPr lang="ru-RU" sz="2800" b="1" dirty="0">
                <a:solidFill>
                  <a:schemeClr val="tx1"/>
                </a:solidFill>
              </a:rPr>
              <a:t>научно-исследовательской работы</a:t>
            </a:r>
          </a:p>
          <a:p>
            <a:endParaRPr lang="ru-RU" sz="2800" b="1" dirty="0">
              <a:solidFill>
                <a:schemeClr val="tx1"/>
              </a:solidFill>
            </a:endParaRPr>
          </a:p>
          <a:p>
            <a:endParaRPr lang="ru-RU" dirty="0"/>
          </a:p>
        </p:txBody>
      </p:sp>
    </p:spTree>
    <p:extLst>
      <p:ext uri="{BB962C8B-B14F-4D97-AF65-F5344CB8AC3E}">
        <p14:creationId xmlns:p14="http://schemas.microsoft.com/office/powerpoint/2010/main" val="902678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872836"/>
            <a:ext cx="10058400" cy="864524"/>
          </a:xfrm>
          <a:ln>
            <a:noFill/>
          </a:ln>
        </p:spPr>
        <p:style>
          <a:lnRef idx="0">
            <a:schemeClr val="accent6"/>
          </a:lnRef>
          <a:fillRef idx="3">
            <a:schemeClr val="accent6"/>
          </a:fillRef>
          <a:effectRef idx="3">
            <a:schemeClr val="accent6"/>
          </a:effectRef>
          <a:fontRef idx="minor">
            <a:schemeClr val="lt1"/>
          </a:fontRef>
        </p:style>
        <p:txBody>
          <a:bodyPr>
            <a:normAutofit/>
          </a:bodyPr>
          <a:lstStyle/>
          <a:p>
            <a:r>
              <a:rPr lang="ru-RU" sz="3200" b="1" i="1" dirty="0">
                <a:solidFill>
                  <a:schemeClr val="tx1"/>
                </a:solidFill>
              </a:rPr>
              <a:t>Понятие «наука» имеет несколько основных </a:t>
            </a:r>
            <a:r>
              <a:rPr lang="ru-RU" sz="3200" b="1" i="1" dirty="0" smtClean="0">
                <a:solidFill>
                  <a:schemeClr val="tx1"/>
                </a:solidFill>
              </a:rPr>
              <a:t>значений</a:t>
            </a:r>
            <a:r>
              <a:rPr lang="ru-RU" sz="3200" dirty="0" smtClean="0">
                <a:solidFill>
                  <a:schemeClr val="tx1"/>
                </a:solidFill>
              </a:rPr>
              <a:t>:</a:t>
            </a:r>
            <a:endParaRPr lang="ru-RU" sz="3200" dirty="0">
              <a:solidFill>
                <a:schemeClr val="tx1"/>
              </a:solidFill>
            </a:endParaRPr>
          </a:p>
        </p:txBody>
      </p:sp>
      <p:sp>
        <p:nvSpPr>
          <p:cNvPr id="3" name="Объект 2"/>
          <p:cNvSpPr>
            <a:spLocks noGrp="1"/>
          </p:cNvSpPr>
          <p:nvPr>
            <p:ph idx="1"/>
          </p:nvPr>
        </p:nvSpPr>
        <p:spPr/>
        <p:style>
          <a:lnRef idx="0">
            <a:schemeClr val="accent5"/>
          </a:lnRef>
          <a:fillRef idx="3">
            <a:schemeClr val="accent5"/>
          </a:fillRef>
          <a:effectRef idx="3">
            <a:schemeClr val="accent5"/>
          </a:effectRef>
          <a:fontRef idx="minor">
            <a:schemeClr val="lt1"/>
          </a:fontRef>
        </p:style>
        <p:txBody>
          <a:bodyPr>
            <a:normAutofit/>
          </a:bodyPr>
          <a:lstStyle/>
          <a:p>
            <a:pPr algn="just"/>
            <a:r>
              <a:rPr lang="ru-RU" dirty="0" smtClean="0">
                <a:solidFill>
                  <a:schemeClr val="tx1"/>
                </a:solidFill>
              </a:rPr>
              <a:t>•</a:t>
            </a:r>
            <a:r>
              <a:rPr lang="ru-RU" sz="2400" dirty="0"/>
              <a:t>	</a:t>
            </a:r>
            <a:r>
              <a:rPr lang="ru-RU" sz="2400" dirty="0">
                <a:solidFill>
                  <a:schemeClr val="tx1"/>
                </a:solidFill>
              </a:rPr>
              <a:t>Во-первых, под наукой понимается сфера человеческой деятельности, направленной на выработку и систематизацию новых знаний о природе, обществе, мышлении и познании окружающего мира. </a:t>
            </a:r>
          </a:p>
          <a:p>
            <a:pPr algn="just"/>
            <a:r>
              <a:rPr lang="ru-RU" sz="2400" dirty="0">
                <a:solidFill>
                  <a:schemeClr val="tx1"/>
                </a:solidFill>
              </a:rPr>
              <a:t>•	Во втором значении наука выступает как результат этой деятельности – система полученных научных знаний. </a:t>
            </a:r>
          </a:p>
          <a:p>
            <a:pPr algn="just"/>
            <a:r>
              <a:rPr lang="ru-RU" sz="2400" dirty="0">
                <a:solidFill>
                  <a:schemeClr val="tx1"/>
                </a:solidFill>
              </a:rPr>
              <a:t>•	В-третьих, наука понимается как одна из форм общественного сознания, социальный институт. В последнем значении она представляет собой систему взаимосвязей между научными организациями и членами научного сообщества, а также включает системы научной информации, норм и ценностей науки и т.п</a:t>
            </a:r>
            <a:r>
              <a:rPr lang="ru-RU" sz="2400" dirty="0"/>
              <a:t>. </a:t>
            </a:r>
          </a:p>
          <a:p>
            <a:pPr algn="just"/>
            <a:endParaRPr lang="ru-RU" sz="2400" dirty="0"/>
          </a:p>
        </p:txBody>
      </p:sp>
    </p:spTree>
    <p:extLst>
      <p:ext uri="{BB962C8B-B14F-4D97-AF65-F5344CB8AC3E}">
        <p14:creationId xmlns:p14="http://schemas.microsoft.com/office/powerpoint/2010/main" val="3811073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ru-RU" sz="2800" b="1" dirty="0">
                <a:solidFill>
                  <a:schemeClr val="tx1"/>
                </a:solidFill>
              </a:rPr>
              <a:t>Цель науки </a:t>
            </a:r>
            <a:r>
              <a:rPr lang="ru-RU" sz="2800" dirty="0">
                <a:solidFill>
                  <a:schemeClr val="tx1"/>
                </a:solidFill>
              </a:rPr>
              <a:t>– получение знаний об объективном и о субъективном мире,  постижение объективной истины.</a:t>
            </a:r>
            <a:r>
              <a:rPr lang="ru-RU" sz="2800" dirty="0"/>
              <a:t/>
            </a:r>
            <a:br>
              <a:rPr lang="ru-RU" sz="2800" dirty="0"/>
            </a:br>
            <a:endParaRPr lang="ru-RU" sz="2800" dirty="0"/>
          </a:p>
        </p:txBody>
      </p:sp>
      <p:sp>
        <p:nvSpPr>
          <p:cNvPr id="3" name="Объект 2"/>
          <p:cNvSpPr>
            <a:spLocks noGrp="1"/>
          </p:cNvSpPr>
          <p:nvPr>
            <p:ph idx="1"/>
          </p:nvPr>
        </p:nvSpPr>
        <p:spPr/>
        <p:style>
          <a:lnRef idx="0">
            <a:schemeClr val="accent5"/>
          </a:lnRef>
          <a:fillRef idx="3">
            <a:schemeClr val="accent5"/>
          </a:fillRef>
          <a:effectRef idx="3">
            <a:schemeClr val="accent5"/>
          </a:effectRef>
          <a:fontRef idx="minor">
            <a:schemeClr val="lt1"/>
          </a:fontRef>
        </p:style>
        <p:txBody>
          <a:bodyPr>
            <a:normAutofit lnSpcReduction="10000"/>
          </a:bodyPr>
          <a:lstStyle/>
          <a:p>
            <a:r>
              <a:rPr lang="ru-RU" sz="2400" b="1" dirty="0" smtClean="0">
                <a:solidFill>
                  <a:schemeClr val="tx1"/>
                </a:solidFill>
              </a:rPr>
              <a:t>Задачи </a:t>
            </a:r>
            <a:r>
              <a:rPr lang="ru-RU" sz="2400" b="1" dirty="0">
                <a:solidFill>
                  <a:schemeClr val="tx1"/>
                </a:solidFill>
              </a:rPr>
              <a:t>науки</a:t>
            </a:r>
            <a:r>
              <a:rPr lang="ru-RU" sz="2400" dirty="0">
                <a:solidFill>
                  <a:schemeClr val="tx1"/>
                </a:solidFill>
              </a:rPr>
              <a:t>:</a:t>
            </a:r>
          </a:p>
          <a:p>
            <a:r>
              <a:rPr lang="ru-RU" sz="2400" dirty="0">
                <a:solidFill>
                  <a:schemeClr val="tx1"/>
                </a:solidFill>
              </a:rPr>
              <a:t>•	</a:t>
            </a:r>
            <a:r>
              <a:rPr lang="ru-RU" sz="2400" dirty="0" smtClean="0">
                <a:solidFill>
                  <a:schemeClr val="tx1"/>
                </a:solidFill>
              </a:rPr>
              <a:t>собирание</a:t>
            </a:r>
            <a:r>
              <a:rPr lang="ru-RU" sz="2400" dirty="0">
                <a:solidFill>
                  <a:schemeClr val="tx1"/>
                </a:solidFill>
              </a:rPr>
              <a:t>, описание, анализ, обобщение и объяснение фактов;</a:t>
            </a:r>
          </a:p>
          <a:p>
            <a:r>
              <a:rPr lang="ru-RU" sz="2400" dirty="0">
                <a:solidFill>
                  <a:schemeClr val="tx1"/>
                </a:solidFill>
              </a:rPr>
              <a:t>•	обнаружение законов движения природы, общества, мышления и познания;</a:t>
            </a:r>
          </a:p>
          <a:p>
            <a:r>
              <a:rPr lang="ru-RU" sz="2400" dirty="0">
                <a:solidFill>
                  <a:schemeClr val="tx1"/>
                </a:solidFill>
              </a:rPr>
              <a:t>•	систематизация полученных знаний;</a:t>
            </a:r>
          </a:p>
          <a:p>
            <a:r>
              <a:rPr lang="ru-RU" sz="2400" dirty="0">
                <a:solidFill>
                  <a:schemeClr val="tx1"/>
                </a:solidFill>
              </a:rPr>
              <a:t>•	объяснение сущности явлений и процессов;</a:t>
            </a:r>
          </a:p>
          <a:p>
            <a:r>
              <a:rPr lang="ru-RU" sz="2400" dirty="0">
                <a:solidFill>
                  <a:schemeClr val="tx1"/>
                </a:solidFill>
              </a:rPr>
              <a:t>•	прогнозирование событий, явлений и процессов;</a:t>
            </a:r>
          </a:p>
          <a:p>
            <a:r>
              <a:rPr lang="ru-RU" sz="2400" dirty="0">
                <a:solidFill>
                  <a:schemeClr val="tx1"/>
                </a:solidFill>
              </a:rPr>
              <a:t>•	установление направлений и форм практического использования полученных знаний.</a:t>
            </a:r>
          </a:p>
          <a:p>
            <a:endParaRPr lang="ru-RU" dirty="0"/>
          </a:p>
        </p:txBody>
      </p:sp>
    </p:spTree>
    <p:extLst>
      <p:ext uri="{BB962C8B-B14F-4D97-AF65-F5344CB8AC3E}">
        <p14:creationId xmlns:p14="http://schemas.microsoft.com/office/powerpoint/2010/main" val="2222094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58982" y="535985"/>
            <a:ext cx="10487891" cy="1450757"/>
          </a:xfrm>
          <a:solidFill>
            <a:schemeClr val="accent5"/>
          </a:solidFill>
        </p:spPr>
        <p:txBody>
          <a:bodyPr>
            <a:normAutofit fontScale="90000"/>
          </a:bodyPr>
          <a:lstStyle/>
          <a:p>
            <a:r>
              <a:rPr lang="ru-RU" sz="3100" dirty="0">
                <a:latin typeface="Arial Black" panose="020B0A04020102020204" pitchFamily="34" charset="0"/>
                <a:cs typeface="Arial" panose="020B0604020202020204" pitchFamily="34" charset="0"/>
              </a:rPr>
              <a:t>Организация научно-исследовательской работы в Казахстане </a:t>
            </a:r>
            <a:r>
              <a:rPr lang="ru-RU" b="1" dirty="0"/>
              <a:t/>
            </a:r>
            <a:br>
              <a:rPr lang="ru-RU" b="1" dirty="0"/>
            </a:br>
            <a:endParaRPr lang="ru-RU" dirty="0"/>
          </a:p>
        </p:txBody>
      </p:sp>
      <p:sp>
        <p:nvSpPr>
          <p:cNvPr id="5" name="Объект 4"/>
          <p:cNvSpPr>
            <a:spLocks noGrp="1"/>
          </p:cNvSpPr>
          <p:nvPr>
            <p:ph idx="1"/>
          </p:nvPr>
        </p:nvSpPr>
        <p:spPr>
          <a:xfrm>
            <a:off x="858982" y="2341418"/>
            <a:ext cx="10487890" cy="3527676"/>
          </a:xfrm>
          <a:solidFill>
            <a:schemeClr val="accent5">
              <a:lumMod val="60000"/>
              <a:lumOff val="40000"/>
            </a:schemeClr>
          </a:solidFill>
        </p:spPr>
        <p:txBody>
          <a:bodyPr/>
          <a:lstStyle/>
          <a:p>
            <a:endParaRPr lang="ru-RU" b="1" smtClean="0">
              <a:solidFill>
                <a:schemeClr val="tx1"/>
              </a:solidFill>
              <a:latin typeface="Verdana" panose="020B0604030504040204" pitchFamily="34" charset="0"/>
              <a:ea typeface="Verdana" panose="020B0604030504040204" pitchFamily="34" charset="0"/>
              <a:cs typeface="Arial" panose="020B0604020202020204" pitchFamily="34" charset="0"/>
            </a:endParaRPr>
          </a:p>
          <a:p>
            <a:r>
              <a:rPr lang="ru-RU" b="1" smtClean="0">
                <a:solidFill>
                  <a:schemeClr val="tx1"/>
                </a:solidFill>
                <a:latin typeface="Verdana" panose="020B0604030504040204" pitchFamily="34" charset="0"/>
                <a:ea typeface="Verdana" panose="020B0604030504040204" pitchFamily="34" charset="0"/>
                <a:cs typeface="Arial" panose="020B0604020202020204" pitchFamily="34" charset="0"/>
              </a:rPr>
              <a:t>1.1 </a:t>
            </a:r>
            <a:r>
              <a:rPr lang="ru-RU" b="1" dirty="0" smtClean="0">
                <a:solidFill>
                  <a:schemeClr val="tx1"/>
                </a:solidFill>
                <a:latin typeface="Verdana" panose="020B0604030504040204" pitchFamily="34" charset="0"/>
                <a:ea typeface="Verdana" panose="020B0604030504040204" pitchFamily="34" charset="0"/>
                <a:cs typeface="Arial" panose="020B0604020202020204" pitchFamily="34" charset="0"/>
              </a:rPr>
              <a:t>Управление </a:t>
            </a:r>
            <a:r>
              <a:rPr lang="ru-RU" b="1" dirty="0">
                <a:solidFill>
                  <a:schemeClr val="tx1"/>
                </a:solidFill>
                <a:latin typeface="Verdana" panose="020B0604030504040204" pitchFamily="34" charset="0"/>
                <a:ea typeface="Verdana" panose="020B0604030504040204" pitchFamily="34" charset="0"/>
                <a:cs typeface="Arial" panose="020B0604020202020204" pitchFamily="34" charset="0"/>
              </a:rPr>
              <a:t>в сфере науки</a:t>
            </a:r>
          </a:p>
          <a:p>
            <a:r>
              <a:rPr lang="ru-RU" b="1" dirty="0">
                <a:solidFill>
                  <a:schemeClr val="tx1"/>
                </a:solidFill>
                <a:latin typeface="Verdana" panose="020B0604030504040204" pitchFamily="34" charset="0"/>
                <a:ea typeface="Verdana" panose="020B0604030504040204" pitchFamily="34" charset="0"/>
                <a:cs typeface="Calibri" panose="020F0502020204030204" pitchFamily="34" charset="0"/>
              </a:rPr>
              <a:t>1.2 Ученые степени и ученые звания</a:t>
            </a:r>
          </a:p>
          <a:p>
            <a:r>
              <a:rPr lang="ru-RU" b="1" dirty="0">
                <a:solidFill>
                  <a:schemeClr val="tx1"/>
                </a:solidFill>
                <a:latin typeface="Verdana" panose="020B0604030504040204" pitchFamily="34" charset="0"/>
                <a:ea typeface="Verdana" panose="020B0604030504040204" pitchFamily="34" charset="0"/>
                <a:cs typeface="Calibri" panose="020F0502020204030204" pitchFamily="34" charset="0"/>
              </a:rPr>
              <a:t>1.3 Подготовка научных и научно-педагогических кадров в </a:t>
            </a:r>
            <a:r>
              <a:rPr lang="ru-RU" b="1" dirty="0" smtClean="0">
                <a:solidFill>
                  <a:schemeClr val="tx1"/>
                </a:solidFill>
                <a:latin typeface="Verdana" panose="020B0604030504040204" pitchFamily="34" charset="0"/>
                <a:ea typeface="Verdana" panose="020B0604030504040204" pitchFamily="34" charset="0"/>
                <a:cs typeface="Calibri" panose="020F0502020204030204" pitchFamily="34" charset="0"/>
              </a:rPr>
              <a:t>Казахстане</a:t>
            </a:r>
          </a:p>
          <a:p>
            <a:r>
              <a:rPr lang="ru-RU" b="1" dirty="0">
                <a:solidFill>
                  <a:schemeClr val="tx1"/>
                </a:solidFill>
                <a:latin typeface="Verdana" panose="020B0604030504040204" pitchFamily="34" charset="0"/>
                <a:ea typeface="Verdana" panose="020B0604030504040204" pitchFamily="34" charset="0"/>
              </a:rPr>
              <a:t>1.4 Научно-исследовательская работа студентов</a:t>
            </a:r>
          </a:p>
          <a:p>
            <a:endParaRPr lang="ru-RU" b="1" dirty="0">
              <a:latin typeface="Verdana" panose="020B0604030504040204" pitchFamily="34" charset="0"/>
              <a:ea typeface="Verdana" panose="020B0604030504040204" pitchFamily="34" charset="0"/>
              <a:cs typeface="Calibri" panose="020F0502020204030204" pitchFamily="34" charset="0"/>
            </a:endParaRPr>
          </a:p>
          <a:p>
            <a:endParaRPr lang="ru-RU" dirty="0"/>
          </a:p>
        </p:txBody>
      </p:sp>
    </p:spTree>
    <p:extLst>
      <p:ext uri="{BB962C8B-B14F-4D97-AF65-F5344CB8AC3E}">
        <p14:creationId xmlns:p14="http://schemas.microsoft.com/office/powerpoint/2010/main" val="1686920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ru-RU" sz="2800" b="1" dirty="0">
                <a:solidFill>
                  <a:schemeClr val="tx1"/>
                </a:solidFill>
                <a:latin typeface="+mn-lt"/>
              </a:rPr>
              <a:t>Структура (система) науки </a:t>
            </a:r>
            <a:r>
              <a:rPr lang="ru-RU" sz="2800" dirty="0">
                <a:solidFill>
                  <a:schemeClr val="tx1"/>
                </a:solidFill>
                <a:latin typeface="+mn-lt"/>
              </a:rPr>
              <a:t>может быть представлена по-разному в зависимости от оснований деления составляющих ее элементов. </a:t>
            </a:r>
            <a:r>
              <a:rPr lang="ru-RU" sz="2800" dirty="0" smtClean="0">
                <a:solidFill>
                  <a:schemeClr val="tx1"/>
                </a:solidFill>
                <a:latin typeface="+mn-lt"/>
              </a:rPr>
              <a:t/>
            </a:r>
            <a:br>
              <a:rPr lang="ru-RU" sz="2800" dirty="0" smtClean="0">
                <a:solidFill>
                  <a:schemeClr val="tx1"/>
                </a:solidFill>
                <a:latin typeface="+mn-lt"/>
              </a:rPr>
            </a:br>
            <a:r>
              <a:rPr lang="ru-RU" sz="2800" dirty="0" smtClean="0">
                <a:solidFill>
                  <a:schemeClr val="tx1"/>
                </a:solidFill>
                <a:latin typeface="+mn-lt"/>
              </a:rPr>
              <a:t>Так</a:t>
            </a:r>
            <a:r>
              <a:rPr lang="ru-RU" sz="2800" dirty="0">
                <a:solidFill>
                  <a:schemeClr val="tx1"/>
                </a:solidFill>
                <a:latin typeface="+mn-lt"/>
              </a:rPr>
              <a:t>, В.П. </a:t>
            </a:r>
            <a:r>
              <a:rPr lang="ru-RU" sz="2800" dirty="0" err="1">
                <a:solidFill>
                  <a:schemeClr val="tx1"/>
                </a:solidFill>
                <a:latin typeface="+mn-lt"/>
              </a:rPr>
              <a:t>Кохановский</a:t>
            </a:r>
            <a:r>
              <a:rPr lang="ru-RU" sz="2800" dirty="0">
                <a:solidFill>
                  <a:schemeClr val="tx1"/>
                </a:solidFill>
                <a:latin typeface="+mn-lt"/>
              </a:rPr>
              <a:t> по одному из оснований деления различает:</a:t>
            </a:r>
            <a:r>
              <a:rPr lang="ru-RU" sz="2400" b="1" dirty="0">
                <a:solidFill>
                  <a:schemeClr val="tx1"/>
                </a:solidFill>
                <a:latin typeface="+mn-lt"/>
              </a:rPr>
              <a:t/>
            </a:r>
            <a:br>
              <a:rPr lang="ru-RU" sz="2400" b="1" dirty="0">
                <a:solidFill>
                  <a:schemeClr val="tx1"/>
                </a:solidFill>
                <a:latin typeface="+mn-lt"/>
              </a:rPr>
            </a:br>
            <a:endParaRPr lang="ru-RU" sz="2400" dirty="0">
              <a:solidFill>
                <a:schemeClr val="tx1"/>
              </a:solidFill>
              <a:latin typeface="+mn-lt"/>
            </a:endParaRPr>
          </a:p>
        </p:txBody>
      </p:sp>
      <p:sp>
        <p:nvSpPr>
          <p:cNvPr id="3" name="Объект 2"/>
          <p:cNvSpPr>
            <a:spLocks noGrp="1"/>
          </p:cNvSpPr>
          <p:nvPr>
            <p:ph idx="1"/>
          </p:nvPr>
        </p:nvSpPr>
        <p:spPr/>
        <p:style>
          <a:lnRef idx="0">
            <a:schemeClr val="accent5"/>
          </a:lnRef>
          <a:fillRef idx="3">
            <a:schemeClr val="accent5"/>
          </a:fillRef>
          <a:effectRef idx="3">
            <a:schemeClr val="accent5"/>
          </a:effectRef>
          <a:fontRef idx="minor">
            <a:schemeClr val="lt1"/>
          </a:fontRef>
        </p:style>
        <p:txBody>
          <a:bodyPr>
            <a:normAutofit/>
          </a:bodyPr>
          <a:lstStyle/>
          <a:p>
            <a:pPr lvl="0">
              <a:buFont typeface="Wingdings" panose="05000000000000000000" pitchFamily="2" charset="2"/>
              <a:buChar char="Ø"/>
            </a:pPr>
            <a:r>
              <a:rPr lang="ru-RU" sz="2400" dirty="0" smtClean="0">
                <a:solidFill>
                  <a:schemeClr val="tx1"/>
                </a:solidFill>
              </a:rPr>
              <a:t>науку</a:t>
            </a:r>
            <a:r>
              <a:rPr lang="ru-RU" sz="2400" dirty="0">
                <a:solidFill>
                  <a:schemeClr val="tx1"/>
                </a:solidFill>
              </a:rPr>
              <a:t>, которая наряду с истинным включает неистинные результаты (религиозные, магические представления, определенные противоречия и парадоксы, личные пристрастия, антипатии, ошибки и т.д.); </a:t>
            </a:r>
          </a:p>
          <a:p>
            <a:pPr lvl="0">
              <a:buFont typeface="Wingdings" panose="05000000000000000000" pitchFamily="2" charset="2"/>
              <a:buChar char="Ø"/>
            </a:pPr>
            <a:r>
              <a:rPr lang="ru-RU" sz="2400" dirty="0">
                <a:solidFill>
                  <a:schemeClr val="tx1"/>
                </a:solidFill>
              </a:rPr>
              <a:t>твердое ядро науки – достоверный, истинный пласт знаний; </a:t>
            </a:r>
          </a:p>
          <a:p>
            <a:pPr lvl="0">
              <a:buFont typeface="Wingdings" panose="05000000000000000000" pitchFamily="2" charset="2"/>
              <a:buChar char="Ø"/>
            </a:pPr>
            <a:r>
              <a:rPr lang="ru-RU" sz="2400" dirty="0">
                <a:solidFill>
                  <a:schemeClr val="tx1"/>
                </a:solidFill>
              </a:rPr>
              <a:t>историю науки; </a:t>
            </a:r>
          </a:p>
          <a:p>
            <a:pPr lvl="0">
              <a:buFont typeface="Wingdings" panose="05000000000000000000" pitchFamily="2" charset="2"/>
              <a:buChar char="Ø"/>
            </a:pPr>
            <a:r>
              <a:rPr lang="ru-RU" sz="2400" dirty="0">
                <a:solidFill>
                  <a:schemeClr val="tx1"/>
                </a:solidFill>
              </a:rPr>
              <a:t>социологию науки.</a:t>
            </a:r>
          </a:p>
          <a:p>
            <a:pPr>
              <a:buFont typeface="Wingdings" panose="05000000000000000000" pitchFamily="2" charset="2"/>
              <a:buChar char="Ø"/>
            </a:pPr>
            <a:r>
              <a:rPr lang="ru-RU" sz="2400" dirty="0">
                <a:solidFill>
                  <a:schemeClr val="tx1"/>
                </a:solidFill>
              </a:rPr>
              <a:t>Науку можно рассматривать как систему, состоящую: из теории; методологии, методики и техники исследований; практики внедрения полученных результатов.</a:t>
            </a:r>
            <a:endParaRPr lang="ru-RU" sz="2400" b="1" dirty="0">
              <a:solidFill>
                <a:schemeClr val="tx1"/>
              </a:solidFill>
            </a:endParaRPr>
          </a:p>
          <a:p>
            <a:endParaRPr lang="ru-RU" sz="2400" dirty="0">
              <a:solidFill>
                <a:schemeClr val="tx1"/>
              </a:solidFill>
            </a:endParaRPr>
          </a:p>
        </p:txBody>
      </p:sp>
    </p:spTree>
    <p:extLst>
      <p:ext uri="{BB962C8B-B14F-4D97-AF65-F5344CB8AC3E}">
        <p14:creationId xmlns:p14="http://schemas.microsoft.com/office/powerpoint/2010/main" val="623669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775855"/>
            <a:ext cx="10058400" cy="961505"/>
          </a:xfrm>
        </p:spPr>
        <p:style>
          <a:lnRef idx="0">
            <a:schemeClr val="accent6"/>
          </a:lnRef>
          <a:fillRef idx="3">
            <a:schemeClr val="accent6"/>
          </a:fillRef>
          <a:effectRef idx="3">
            <a:schemeClr val="accent6"/>
          </a:effectRef>
          <a:fontRef idx="minor">
            <a:schemeClr val="lt1"/>
          </a:fontRef>
        </p:style>
        <p:txBody>
          <a:bodyPr>
            <a:normAutofit/>
          </a:bodyPr>
          <a:lstStyle/>
          <a:p>
            <a:r>
              <a:rPr lang="ru-RU" sz="2800" dirty="0" smtClean="0">
                <a:solidFill>
                  <a:schemeClr val="tx1"/>
                </a:solidFill>
              </a:rPr>
              <a:t>С точки </a:t>
            </a:r>
            <a:r>
              <a:rPr lang="ru-RU" sz="2800" dirty="0">
                <a:solidFill>
                  <a:schemeClr val="tx1"/>
                </a:solidFill>
              </a:rPr>
              <a:t>зрения </a:t>
            </a:r>
            <a:r>
              <a:rPr lang="ru-RU" sz="2800" b="1" dirty="0">
                <a:solidFill>
                  <a:schemeClr val="tx1"/>
                </a:solidFill>
              </a:rPr>
              <a:t>взаимодействия субъекта и объекта </a:t>
            </a:r>
            <a:r>
              <a:rPr lang="ru-RU" sz="2800" dirty="0" smtClean="0">
                <a:solidFill>
                  <a:schemeClr val="tx1"/>
                </a:solidFill>
              </a:rPr>
              <a:t>познания наука включает </a:t>
            </a:r>
            <a:r>
              <a:rPr lang="ru-RU" sz="2800" dirty="0">
                <a:solidFill>
                  <a:schemeClr val="tx1"/>
                </a:solidFill>
              </a:rPr>
              <a:t>в себя следующие </a:t>
            </a:r>
            <a:r>
              <a:rPr lang="ru-RU" sz="2800" dirty="0" smtClean="0">
                <a:solidFill>
                  <a:schemeClr val="tx1"/>
                </a:solidFill>
              </a:rPr>
              <a:t>элементы:</a:t>
            </a:r>
            <a:endParaRPr lang="ru-RU" sz="2800" dirty="0">
              <a:solidFill>
                <a:schemeClr val="tx1"/>
              </a:solidFill>
            </a:endParaRPr>
          </a:p>
        </p:txBody>
      </p:sp>
      <p:sp>
        <p:nvSpPr>
          <p:cNvPr id="3" name="Объект 2"/>
          <p:cNvSpPr>
            <a:spLocks noGrp="1"/>
          </p:cNvSpPr>
          <p:nvPr>
            <p:ph idx="1"/>
          </p:nvPr>
        </p:nvSpPr>
        <p:spPr/>
        <p:style>
          <a:lnRef idx="0">
            <a:schemeClr val="accent5"/>
          </a:lnRef>
          <a:fillRef idx="3">
            <a:schemeClr val="accent5"/>
          </a:fillRef>
          <a:effectRef idx="3">
            <a:schemeClr val="accent5"/>
          </a:effectRef>
          <a:fontRef idx="minor">
            <a:schemeClr val="lt1"/>
          </a:fontRef>
        </p:style>
        <p:txBody>
          <a:bodyPr>
            <a:normAutofit/>
          </a:bodyPr>
          <a:lstStyle/>
          <a:p>
            <a:pPr lvl="0"/>
            <a:r>
              <a:rPr lang="ru-RU" sz="2400" b="1" i="1" dirty="0" smtClean="0">
                <a:solidFill>
                  <a:schemeClr val="tx1"/>
                </a:solidFill>
              </a:rPr>
              <a:t>объект </a:t>
            </a:r>
            <a:r>
              <a:rPr lang="ru-RU" sz="2400" b="1" i="1" dirty="0">
                <a:solidFill>
                  <a:schemeClr val="tx1"/>
                </a:solidFill>
              </a:rPr>
              <a:t>(предмет)</a:t>
            </a:r>
            <a:r>
              <a:rPr lang="ru-RU" sz="2400" dirty="0">
                <a:solidFill>
                  <a:schemeClr val="tx1"/>
                </a:solidFill>
              </a:rPr>
              <a:t> – то, что изучает конкретная наука, на что направлено научное познание. </a:t>
            </a:r>
          </a:p>
          <a:p>
            <a:pPr lvl="0"/>
            <a:r>
              <a:rPr lang="ru-RU" sz="2400" b="1" i="1" dirty="0">
                <a:solidFill>
                  <a:schemeClr val="tx1"/>
                </a:solidFill>
              </a:rPr>
              <a:t>субъект</a:t>
            </a:r>
            <a:r>
              <a:rPr lang="ru-RU" sz="2400" dirty="0">
                <a:solidFill>
                  <a:schemeClr val="tx1"/>
                </a:solidFill>
              </a:rPr>
              <a:t> – конкретный исследователь, научный работник, специалист научной организации, организация;</a:t>
            </a:r>
          </a:p>
          <a:p>
            <a:pPr lvl="0"/>
            <a:r>
              <a:rPr lang="ru-RU" sz="2400" b="1" i="1" dirty="0">
                <a:solidFill>
                  <a:schemeClr val="tx1"/>
                </a:solidFill>
              </a:rPr>
              <a:t>научная деятельность субъектов</a:t>
            </a:r>
            <a:r>
              <a:rPr lang="ru-RU" sz="2400" dirty="0">
                <a:solidFill>
                  <a:schemeClr val="tx1"/>
                </a:solidFill>
              </a:rPr>
              <a:t>, применяющих определенные приемы, операции, методы для постижения объективной истины и обнаружения законов действительности.</a:t>
            </a:r>
          </a:p>
          <a:p>
            <a:endParaRPr lang="ru-RU" sz="2400" dirty="0">
              <a:solidFill>
                <a:schemeClr val="tx1"/>
              </a:solidFill>
            </a:endParaRPr>
          </a:p>
        </p:txBody>
      </p:sp>
    </p:spTree>
    <p:extLst>
      <p:ext uri="{BB962C8B-B14F-4D97-AF65-F5344CB8AC3E}">
        <p14:creationId xmlns:p14="http://schemas.microsoft.com/office/powerpoint/2010/main" val="2345952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771512"/>
            <a:ext cx="10058400" cy="1450757"/>
          </a:xfrm>
        </p:spPr>
        <p:style>
          <a:lnRef idx="0">
            <a:schemeClr val="accent6"/>
          </a:lnRef>
          <a:fillRef idx="3">
            <a:schemeClr val="accent6"/>
          </a:fillRef>
          <a:effectRef idx="3">
            <a:schemeClr val="accent6"/>
          </a:effectRef>
          <a:fontRef idx="minor">
            <a:schemeClr val="lt1"/>
          </a:fontRef>
        </p:style>
        <p:txBody>
          <a:bodyPr>
            <a:normAutofit/>
          </a:bodyPr>
          <a:lstStyle/>
          <a:p>
            <a:r>
              <a:rPr lang="ru-RU" sz="2800" dirty="0">
                <a:solidFill>
                  <a:schemeClr val="tx1"/>
                </a:solidFill>
              </a:rPr>
              <a:t>В настоящее время в зависимости от </a:t>
            </a:r>
            <a:r>
              <a:rPr lang="ru-RU" sz="2800" dirty="0">
                <a:solidFill>
                  <a:srgbClr val="C00000"/>
                </a:solidFill>
              </a:rPr>
              <a:t>сферы, предмета и метода </a:t>
            </a:r>
            <a:r>
              <a:rPr lang="ru-RU" sz="2800" dirty="0">
                <a:solidFill>
                  <a:schemeClr val="tx1"/>
                </a:solidFill>
              </a:rPr>
              <a:t>познания различают науки:</a:t>
            </a:r>
            <a:r>
              <a:rPr lang="ru-RU" sz="2800" b="1" dirty="0"/>
              <a:t/>
            </a:r>
            <a:br>
              <a:rPr lang="ru-RU" sz="2800" b="1" dirty="0"/>
            </a:br>
            <a:endParaRPr lang="ru-RU" sz="2800" dirty="0"/>
          </a:p>
        </p:txBody>
      </p:sp>
      <p:sp>
        <p:nvSpPr>
          <p:cNvPr id="3" name="Объект 2"/>
          <p:cNvSpPr>
            <a:spLocks noGrp="1"/>
          </p:cNvSpPr>
          <p:nvPr>
            <p:ph idx="1"/>
          </p:nvPr>
        </p:nvSpPr>
        <p:spPr>
          <a:xfrm>
            <a:off x="1097280" y="2566170"/>
            <a:ext cx="10058400" cy="2712411"/>
          </a:xfrm>
        </p:spPr>
        <p:style>
          <a:lnRef idx="0">
            <a:schemeClr val="accent5"/>
          </a:lnRef>
          <a:fillRef idx="3">
            <a:schemeClr val="accent5"/>
          </a:fillRef>
          <a:effectRef idx="3">
            <a:schemeClr val="accent5"/>
          </a:effectRef>
          <a:fontRef idx="minor">
            <a:schemeClr val="lt1"/>
          </a:fontRef>
        </p:style>
        <p:txBody>
          <a:bodyPr/>
          <a:lstStyle/>
          <a:p>
            <a:pPr lvl="0"/>
            <a:r>
              <a:rPr lang="ru-RU" sz="2800" dirty="0" smtClean="0">
                <a:solidFill>
                  <a:schemeClr val="tx1"/>
                </a:solidFill>
              </a:rPr>
              <a:t>о </a:t>
            </a:r>
            <a:r>
              <a:rPr lang="ru-RU" sz="2800" dirty="0">
                <a:solidFill>
                  <a:schemeClr val="tx1"/>
                </a:solidFill>
              </a:rPr>
              <a:t>природе – естественные;</a:t>
            </a:r>
          </a:p>
          <a:p>
            <a:pPr lvl="0"/>
            <a:r>
              <a:rPr lang="ru-RU" sz="2800" dirty="0">
                <a:solidFill>
                  <a:schemeClr val="tx1"/>
                </a:solidFill>
              </a:rPr>
              <a:t>об обществе – гуманитарные и социальные;</a:t>
            </a:r>
          </a:p>
          <a:p>
            <a:pPr lvl="0"/>
            <a:r>
              <a:rPr lang="ru-RU" sz="2800" dirty="0">
                <a:solidFill>
                  <a:schemeClr val="tx1"/>
                </a:solidFill>
              </a:rPr>
              <a:t>о мышлении и познании – логика, гносеология, эпистемология и др</a:t>
            </a:r>
            <a:r>
              <a:rPr lang="ru-RU" dirty="0"/>
              <a:t>.</a:t>
            </a:r>
          </a:p>
          <a:p>
            <a:endParaRPr lang="ru-RU" dirty="0"/>
          </a:p>
        </p:txBody>
      </p:sp>
    </p:spTree>
    <p:extLst>
      <p:ext uri="{BB962C8B-B14F-4D97-AF65-F5344CB8AC3E}">
        <p14:creationId xmlns:p14="http://schemas.microsoft.com/office/powerpoint/2010/main" val="1816869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1999" y="217330"/>
            <a:ext cx="10889673" cy="2886088"/>
          </a:xfrm>
        </p:spPr>
        <p:style>
          <a:lnRef idx="0">
            <a:schemeClr val="accent6"/>
          </a:lnRef>
          <a:fillRef idx="3">
            <a:schemeClr val="accent6"/>
          </a:fillRef>
          <a:effectRef idx="3">
            <a:schemeClr val="accent6"/>
          </a:effectRef>
          <a:fontRef idx="minor">
            <a:schemeClr val="lt1"/>
          </a:fontRef>
        </p:style>
        <p:txBody>
          <a:bodyPr>
            <a:normAutofit fontScale="90000"/>
          </a:bodyPr>
          <a:lstStyle/>
          <a:p>
            <a:r>
              <a:rPr lang="ru-RU" sz="2400" dirty="0" smtClean="0">
                <a:solidFill>
                  <a:schemeClr val="tx1"/>
                </a:solidFill>
              </a:rPr>
              <a:t>	Классификация </a:t>
            </a:r>
            <a:r>
              <a:rPr lang="ru-RU" sz="2400" dirty="0">
                <a:solidFill>
                  <a:schemeClr val="tx1"/>
                </a:solidFill>
              </a:rPr>
              <a:t>наук по </a:t>
            </a:r>
            <a:r>
              <a:rPr lang="ru-RU" sz="2400" i="1" dirty="0">
                <a:solidFill>
                  <a:schemeClr val="tx1"/>
                </a:solidFill>
              </a:rPr>
              <a:t>Л.Г. </a:t>
            </a:r>
            <a:r>
              <a:rPr lang="ru-RU" sz="2400" i="1" dirty="0" err="1">
                <a:solidFill>
                  <a:schemeClr val="tx1"/>
                </a:solidFill>
              </a:rPr>
              <a:t>Джахая</a:t>
            </a:r>
            <a:r>
              <a:rPr lang="ru-RU" sz="2400" dirty="0">
                <a:solidFill>
                  <a:schemeClr val="tx1"/>
                </a:solidFill>
              </a:rPr>
              <a:t>. Разделив науки о </a:t>
            </a:r>
            <a:r>
              <a:rPr lang="ru-RU" sz="2400" i="1" dirty="0">
                <a:solidFill>
                  <a:schemeClr val="tx1"/>
                </a:solidFill>
              </a:rPr>
              <a:t>природе, обществе и познании на теоретические и прикладные</a:t>
            </a:r>
            <a:r>
              <a:rPr lang="ru-RU" sz="2400" dirty="0">
                <a:solidFill>
                  <a:schemeClr val="tx1"/>
                </a:solidFill>
              </a:rPr>
              <a:t>, он внутри этой классификации выделил философию, основные науки и отпочковавшиеся от них частные науки. </a:t>
            </a:r>
            <a:br>
              <a:rPr lang="ru-RU" sz="2400" dirty="0">
                <a:solidFill>
                  <a:schemeClr val="tx1"/>
                </a:solidFill>
              </a:rPr>
            </a:br>
            <a:r>
              <a:rPr lang="ru-RU" sz="2400" dirty="0" smtClean="0">
                <a:solidFill>
                  <a:schemeClr val="tx1"/>
                </a:solidFill>
              </a:rPr>
              <a:t>	Например</a:t>
            </a:r>
            <a:r>
              <a:rPr lang="ru-RU" sz="2400" dirty="0">
                <a:solidFill>
                  <a:schemeClr val="tx1"/>
                </a:solidFill>
              </a:rPr>
              <a:t>, к основным </a:t>
            </a:r>
            <a:r>
              <a:rPr lang="ru-RU" sz="2400" dirty="0">
                <a:solidFill>
                  <a:srgbClr val="C00000"/>
                </a:solidFill>
              </a:rPr>
              <a:t>теоретическим наукам об обществе </a:t>
            </a:r>
            <a:r>
              <a:rPr lang="ru-RU" sz="2400" dirty="0">
                <a:solidFill>
                  <a:schemeClr val="tx1"/>
                </a:solidFill>
              </a:rPr>
              <a:t>он отнес историю, политэкономию, правоведение, этику, искусствоведение, языкознание. Эти науки имеют более дробное деление, например, история делится на этнографию, археологию и всемирную историю. </a:t>
            </a:r>
            <a:r>
              <a:rPr lang="ru-RU" sz="2400" dirty="0" err="1">
                <a:solidFill>
                  <a:srgbClr val="C00000"/>
                </a:solidFill>
              </a:rPr>
              <a:t>Государствоведению</a:t>
            </a:r>
            <a:r>
              <a:rPr lang="ru-RU" sz="2400" dirty="0">
                <a:solidFill>
                  <a:schemeClr val="tx1"/>
                </a:solidFill>
              </a:rPr>
              <a:t> как основной прикладной науке корреспондируют политика, управленческое дело, судопроизводство, криминалистика, военное дело, архивное дело. </a:t>
            </a:r>
            <a:r>
              <a:rPr lang="ru-RU" sz="1800" dirty="0"/>
              <a:t/>
            </a:r>
            <a:br>
              <a:rPr lang="ru-RU" sz="1800" dirty="0"/>
            </a:br>
            <a:r>
              <a:rPr lang="ru-RU" sz="1800" dirty="0" smtClean="0"/>
              <a:t> </a:t>
            </a:r>
            <a:endParaRPr lang="ru-RU" sz="1800" dirty="0"/>
          </a:p>
        </p:txBody>
      </p:sp>
      <p:sp>
        <p:nvSpPr>
          <p:cNvPr id="3" name="Объект 2"/>
          <p:cNvSpPr>
            <a:spLocks noGrp="1"/>
          </p:cNvSpPr>
          <p:nvPr>
            <p:ph idx="1"/>
          </p:nvPr>
        </p:nvSpPr>
        <p:spPr>
          <a:xfrm>
            <a:off x="761998" y="3463637"/>
            <a:ext cx="10889673" cy="2447020"/>
          </a:xfrm>
        </p:spPr>
        <p:style>
          <a:lnRef idx="0">
            <a:schemeClr val="accent5"/>
          </a:lnRef>
          <a:fillRef idx="3">
            <a:schemeClr val="accent5"/>
          </a:fillRef>
          <a:effectRef idx="3">
            <a:schemeClr val="accent5"/>
          </a:effectRef>
          <a:fontRef idx="minor">
            <a:schemeClr val="lt1"/>
          </a:fontRef>
        </p:style>
        <p:txBody>
          <a:bodyPr>
            <a:normAutofit fontScale="92500" lnSpcReduction="10000"/>
          </a:bodyPr>
          <a:lstStyle/>
          <a:p>
            <a:r>
              <a:rPr lang="ru-RU" sz="2200" dirty="0" smtClean="0">
                <a:solidFill>
                  <a:schemeClr val="tx1"/>
                </a:solidFill>
              </a:rPr>
              <a:t>Также </a:t>
            </a:r>
            <a:r>
              <a:rPr lang="ru-RU" sz="2200" dirty="0">
                <a:solidFill>
                  <a:schemeClr val="tx1"/>
                </a:solidFill>
              </a:rPr>
              <a:t>он дал классификацию так называемых «стыковых» наук:</a:t>
            </a:r>
          </a:p>
          <a:p>
            <a:r>
              <a:rPr lang="ru-RU" sz="2200" dirty="0">
                <a:solidFill>
                  <a:schemeClr val="tx1"/>
                </a:solidFill>
              </a:rPr>
              <a:t>•	</a:t>
            </a:r>
            <a:r>
              <a:rPr lang="ru-RU" sz="2200" dirty="0">
                <a:solidFill>
                  <a:srgbClr val="C00000"/>
                </a:solidFill>
              </a:rPr>
              <a:t>промежуточные науки</a:t>
            </a:r>
            <a:r>
              <a:rPr lang="ru-RU" sz="2200" dirty="0">
                <a:solidFill>
                  <a:schemeClr val="tx1"/>
                </a:solidFill>
              </a:rPr>
              <a:t>, возникшие на границе двух соседствующих наук (например, математическая логика, физическая химия);</a:t>
            </a:r>
          </a:p>
          <a:p>
            <a:r>
              <a:rPr lang="ru-RU" sz="2200" dirty="0">
                <a:solidFill>
                  <a:schemeClr val="tx1"/>
                </a:solidFill>
              </a:rPr>
              <a:t>•	</a:t>
            </a:r>
            <a:r>
              <a:rPr lang="ru-RU" sz="2200" dirty="0">
                <a:solidFill>
                  <a:srgbClr val="C00000"/>
                </a:solidFill>
              </a:rPr>
              <a:t>скрещенные науки</a:t>
            </a:r>
            <a:r>
              <a:rPr lang="ru-RU" sz="2200" dirty="0">
                <a:solidFill>
                  <a:schemeClr val="tx1"/>
                </a:solidFill>
              </a:rPr>
              <a:t>, которые образовались путем соединения принципов и методов двух отдаленных друг от друга наук (например, геофизика, экономическая география);</a:t>
            </a:r>
          </a:p>
          <a:p>
            <a:r>
              <a:rPr lang="ru-RU" sz="2200" dirty="0">
                <a:solidFill>
                  <a:schemeClr val="tx1"/>
                </a:solidFill>
              </a:rPr>
              <a:t>•	</a:t>
            </a:r>
            <a:r>
              <a:rPr lang="ru-RU" sz="2200" dirty="0">
                <a:solidFill>
                  <a:srgbClr val="C00000"/>
                </a:solidFill>
              </a:rPr>
              <a:t>комплексные науки</a:t>
            </a:r>
            <a:r>
              <a:rPr lang="ru-RU" sz="2200" dirty="0">
                <a:solidFill>
                  <a:schemeClr val="tx1"/>
                </a:solidFill>
              </a:rPr>
              <a:t>, которые образовались путем скрещивания ряда теоретических наук (например, океанология, кибернетика, </a:t>
            </a:r>
            <a:r>
              <a:rPr lang="ru-RU" sz="2200" dirty="0" err="1">
                <a:solidFill>
                  <a:schemeClr val="tx1"/>
                </a:solidFill>
              </a:rPr>
              <a:t>науковедение</a:t>
            </a:r>
            <a:r>
              <a:rPr lang="ru-RU" sz="2200" dirty="0">
                <a:solidFill>
                  <a:schemeClr val="tx1"/>
                </a:solidFill>
              </a:rPr>
              <a:t>).</a:t>
            </a:r>
          </a:p>
          <a:p>
            <a:endParaRPr lang="ru-RU" dirty="0">
              <a:solidFill>
                <a:schemeClr val="tx1"/>
              </a:solidFill>
            </a:endParaRPr>
          </a:p>
        </p:txBody>
      </p:sp>
    </p:spTree>
    <p:extLst>
      <p:ext uri="{BB962C8B-B14F-4D97-AF65-F5344CB8AC3E}">
        <p14:creationId xmlns:p14="http://schemas.microsoft.com/office/powerpoint/2010/main" val="127528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65018" y="581891"/>
            <a:ext cx="10681855" cy="526297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400" b="1" i="1" dirty="0" smtClean="0">
                <a:solidFill>
                  <a:schemeClr val="tx1"/>
                </a:solidFill>
              </a:rPr>
              <a:t>В Классификаторе специальностей высшего и послевузовского образования РК выделены следующие направления:</a:t>
            </a:r>
          </a:p>
          <a:p>
            <a:r>
              <a:rPr lang="ru-RU" sz="2400" dirty="0" smtClean="0">
                <a:solidFill>
                  <a:schemeClr val="tx1"/>
                </a:solidFill>
              </a:rPr>
              <a:t>•	образование;</a:t>
            </a:r>
          </a:p>
          <a:p>
            <a:r>
              <a:rPr lang="ru-RU" sz="2400" dirty="0" smtClean="0">
                <a:solidFill>
                  <a:schemeClr val="tx1"/>
                </a:solidFill>
              </a:rPr>
              <a:t>•	гуманитарные науки; </a:t>
            </a:r>
          </a:p>
          <a:p>
            <a:r>
              <a:rPr lang="ru-RU" sz="2400" dirty="0" smtClean="0">
                <a:solidFill>
                  <a:schemeClr val="tx1"/>
                </a:solidFill>
              </a:rPr>
              <a:t>•	право;</a:t>
            </a:r>
          </a:p>
          <a:p>
            <a:r>
              <a:rPr lang="ru-RU" sz="2400" dirty="0" smtClean="0">
                <a:solidFill>
                  <a:schemeClr val="tx1"/>
                </a:solidFill>
              </a:rPr>
              <a:t>•	искусство; </a:t>
            </a:r>
          </a:p>
          <a:p>
            <a:r>
              <a:rPr lang="ru-RU" sz="2400" dirty="0" smtClean="0">
                <a:solidFill>
                  <a:schemeClr val="tx1"/>
                </a:solidFill>
              </a:rPr>
              <a:t>•	социально-экономические науки и бизнес;</a:t>
            </a:r>
          </a:p>
          <a:p>
            <a:r>
              <a:rPr lang="ru-RU" sz="2400" dirty="0" smtClean="0">
                <a:solidFill>
                  <a:schemeClr val="tx1"/>
                </a:solidFill>
              </a:rPr>
              <a:t>•	естественные науки;</a:t>
            </a:r>
          </a:p>
          <a:p>
            <a:r>
              <a:rPr lang="ru-RU" sz="2400" dirty="0" smtClean="0">
                <a:solidFill>
                  <a:schemeClr val="tx1"/>
                </a:solidFill>
              </a:rPr>
              <a:t>•	технические науки и технологии;</a:t>
            </a:r>
          </a:p>
          <a:p>
            <a:r>
              <a:rPr lang="ru-RU" sz="2400" dirty="0" smtClean="0">
                <a:solidFill>
                  <a:schemeClr val="tx1"/>
                </a:solidFill>
              </a:rPr>
              <a:t>•	сельскохозяйственные науки;</a:t>
            </a:r>
          </a:p>
          <a:p>
            <a:r>
              <a:rPr lang="ru-RU" sz="2400" dirty="0" smtClean="0">
                <a:solidFill>
                  <a:schemeClr val="tx1"/>
                </a:solidFill>
              </a:rPr>
              <a:t>•	услуги.</a:t>
            </a:r>
          </a:p>
          <a:p>
            <a:r>
              <a:rPr lang="ru-RU" sz="2400" dirty="0" smtClean="0">
                <a:solidFill>
                  <a:schemeClr val="tx1"/>
                </a:solidFill>
              </a:rPr>
              <a:t>•	военное дело и безопасность</a:t>
            </a:r>
          </a:p>
          <a:p>
            <a:r>
              <a:rPr lang="ru-RU" sz="2400" dirty="0" smtClean="0">
                <a:solidFill>
                  <a:schemeClr val="tx1"/>
                </a:solidFill>
              </a:rPr>
              <a:t>•	здравоохранение и социальное обеспечение (медицина)</a:t>
            </a:r>
          </a:p>
          <a:p>
            <a:r>
              <a:rPr lang="ru-RU" sz="2400" dirty="0" smtClean="0">
                <a:solidFill>
                  <a:schemeClr val="tx1"/>
                </a:solidFill>
              </a:rPr>
              <a:t>•	ветеринария</a:t>
            </a:r>
            <a:endParaRPr lang="ru-RU" sz="2400" dirty="0">
              <a:solidFill>
                <a:schemeClr val="tx1"/>
              </a:solidFill>
            </a:endParaRPr>
          </a:p>
        </p:txBody>
      </p:sp>
    </p:spTree>
    <p:extLst>
      <p:ext uri="{BB962C8B-B14F-4D97-AF65-F5344CB8AC3E}">
        <p14:creationId xmlns:p14="http://schemas.microsoft.com/office/powerpoint/2010/main" val="3332491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1163" y="928255"/>
            <a:ext cx="11042073" cy="4832092"/>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indent="288290" algn="just">
              <a:spcAft>
                <a:spcPts val="0"/>
              </a:spcAft>
            </a:pPr>
            <a:r>
              <a:rPr lang="ru-RU" sz="2800" b="1"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2.2 Научное исследование</a:t>
            </a:r>
          </a:p>
          <a:p>
            <a:pPr indent="288290" algn="just">
              <a:spcAft>
                <a:spcPts val="0"/>
              </a:spcAft>
            </a:pPr>
            <a:endParaRPr lang="ru-RU" sz="2800" dirty="0" smtClean="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a:p>
            <a:pPr indent="288290" algn="just">
              <a:spcAft>
                <a:spcPts val="0"/>
              </a:spcAft>
            </a:pPr>
            <a:r>
              <a:rPr lang="ru-RU" sz="2800" b="1" i="1" dirty="0" smtClean="0">
                <a:solidFill>
                  <a:srgbClr val="C00000"/>
                </a:solidFill>
                <a:latin typeface="Times New Roman" panose="02020603050405020304" pitchFamily="18" charset="0"/>
                <a:ea typeface="Times New Roman" panose="02020603050405020304" pitchFamily="18" charset="0"/>
                <a:cs typeface="Calibri" panose="020F0502020204030204" pitchFamily="34" charset="0"/>
              </a:rPr>
              <a:t>Формой </a:t>
            </a:r>
            <a:r>
              <a:rPr lang="ru-RU" sz="2800" b="1" i="1"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существования и развития </a:t>
            </a:r>
            <a:r>
              <a:rPr lang="ru-RU" sz="2800" b="1" i="1"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на</a:t>
            </a:r>
            <a:r>
              <a:rPr lang="ru-RU" sz="2800" i="1"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уки</a:t>
            </a:r>
            <a:r>
              <a:rPr lang="ru-RU" sz="2800"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 является научное исследование. </a:t>
            </a:r>
            <a:endParaRPr lang="ru-RU" sz="2800" dirty="0" smtClean="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a:p>
            <a:pPr indent="288290" algn="just">
              <a:spcAft>
                <a:spcPts val="0"/>
              </a:spcAft>
            </a:pPr>
            <a:r>
              <a:rPr lang="ru-RU" sz="2800" b="1" i="1" dirty="0" smtClean="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Научное </a:t>
            </a:r>
            <a:r>
              <a:rPr lang="ru-RU" sz="2800" b="1" i="1"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исследование </a:t>
            </a:r>
            <a:r>
              <a:rPr lang="ru-RU" sz="2800"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 это деятельность, направленная на всестороннее изучение объекта, процесса или явления, их структуры и связей, а также получение и внедрение в практику полезных для человека результатов. </a:t>
            </a:r>
            <a:endParaRPr lang="ru-RU" sz="2800" dirty="0" smtClean="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a:p>
            <a:pPr indent="288290" algn="just">
              <a:spcAft>
                <a:spcPts val="0"/>
              </a:spcAft>
            </a:pPr>
            <a:r>
              <a:rPr lang="ru-RU" sz="2800" dirty="0" smtClean="0">
                <a:solidFill>
                  <a:schemeClr val="tx1"/>
                </a:solidFill>
                <a:latin typeface="Times New Roman" panose="02020603050405020304" pitchFamily="18" charset="0"/>
                <a:ea typeface="Times New Roman" panose="02020603050405020304" pitchFamily="18" charset="0"/>
                <a:cs typeface="Calibri" panose="020F0502020204030204" pitchFamily="34" charset="0"/>
              </a:rPr>
              <a:t>Его </a:t>
            </a:r>
            <a:r>
              <a:rPr lang="ru-RU" sz="2800" i="1"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объектом</a:t>
            </a:r>
            <a:r>
              <a:rPr lang="ru-RU" sz="2800"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 являются материальная или идеальная системы, а </a:t>
            </a:r>
            <a:r>
              <a:rPr lang="ru-RU" sz="2800" i="1"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предметом</a:t>
            </a:r>
            <a:r>
              <a:rPr lang="ru-RU" sz="2800"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 – структура системы, взаимодействие ее элементов, различные свойства, закономерности развития и т.д.</a:t>
            </a:r>
            <a:endParaRPr lang="ru-RU" sz="2800" b="1" dirty="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882114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8146" y="997527"/>
            <a:ext cx="10778836" cy="4678204"/>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800" b="1" i="1" dirty="0" smtClean="0">
                <a:solidFill>
                  <a:schemeClr val="tx1"/>
                </a:solidFill>
              </a:rPr>
              <a:t>Научные исследования классифицируются по различным основаниям.</a:t>
            </a:r>
          </a:p>
          <a:p>
            <a:endParaRPr lang="ru-RU" sz="2800" b="1" i="1" dirty="0" smtClean="0">
              <a:solidFill>
                <a:schemeClr val="tx1"/>
              </a:solidFill>
            </a:endParaRPr>
          </a:p>
          <a:p>
            <a:r>
              <a:rPr lang="ru-RU" sz="2800" b="1" dirty="0">
                <a:solidFill>
                  <a:srgbClr val="002060"/>
                </a:solidFill>
              </a:rPr>
              <a:t>По источнику финансирования </a:t>
            </a:r>
            <a:r>
              <a:rPr lang="ru-RU" sz="2800" dirty="0">
                <a:solidFill>
                  <a:schemeClr val="tx1"/>
                </a:solidFill>
              </a:rPr>
              <a:t>различают научные исследования </a:t>
            </a:r>
            <a:r>
              <a:rPr lang="ru-RU" sz="2800" dirty="0">
                <a:solidFill>
                  <a:srgbClr val="C00000"/>
                </a:solidFill>
              </a:rPr>
              <a:t>бюджетные, хоздоговорные и нефинансируемые.</a:t>
            </a:r>
            <a:endParaRPr lang="ru-RU" sz="2800" b="1" dirty="0">
              <a:solidFill>
                <a:srgbClr val="C00000"/>
              </a:solidFill>
            </a:endParaRPr>
          </a:p>
          <a:p>
            <a:r>
              <a:rPr lang="ru-RU" sz="2800" b="1" dirty="0">
                <a:solidFill>
                  <a:schemeClr val="tx1"/>
                </a:solidFill>
              </a:rPr>
              <a:t>Бюджетн</a:t>
            </a:r>
            <a:r>
              <a:rPr lang="ru-RU" sz="2800" dirty="0">
                <a:solidFill>
                  <a:schemeClr val="tx1"/>
                </a:solidFill>
              </a:rPr>
              <a:t>ые исследования финансируются из средств бюджета РК.</a:t>
            </a:r>
            <a:endParaRPr lang="ru-RU" sz="2800" b="1" dirty="0">
              <a:solidFill>
                <a:schemeClr val="tx1"/>
              </a:solidFill>
            </a:endParaRPr>
          </a:p>
          <a:p>
            <a:r>
              <a:rPr lang="ru-RU" sz="2800" b="1" dirty="0">
                <a:solidFill>
                  <a:schemeClr val="tx1"/>
                </a:solidFill>
              </a:rPr>
              <a:t>Хоздоговорные</a:t>
            </a:r>
            <a:r>
              <a:rPr lang="ru-RU" sz="2800" dirty="0">
                <a:solidFill>
                  <a:schemeClr val="tx1"/>
                </a:solidFill>
              </a:rPr>
              <a:t> исследования финансируются организациями-заказчиками по хозяйственным договорам. </a:t>
            </a:r>
            <a:endParaRPr lang="ru-RU" sz="2800" b="1" dirty="0">
              <a:solidFill>
                <a:schemeClr val="tx1"/>
              </a:solidFill>
            </a:endParaRPr>
          </a:p>
          <a:p>
            <a:r>
              <a:rPr lang="ru-RU" sz="2800" b="1" dirty="0">
                <a:solidFill>
                  <a:schemeClr val="tx1"/>
                </a:solidFill>
              </a:rPr>
              <a:t>Нефинансируемые</a:t>
            </a:r>
            <a:r>
              <a:rPr lang="ru-RU" sz="2800" dirty="0">
                <a:solidFill>
                  <a:schemeClr val="tx1"/>
                </a:solidFill>
              </a:rPr>
              <a:t> исследования могут выполняться по инициативе ученого, индивидуальному плану преподавателя.</a:t>
            </a:r>
            <a:endParaRPr lang="ru-RU" sz="2800" b="1" dirty="0">
              <a:solidFill>
                <a:schemeClr val="tx1"/>
              </a:solidFill>
            </a:endParaRPr>
          </a:p>
          <a:p>
            <a:endParaRPr lang="ru-RU" dirty="0"/>
          </a:p>
        </p:txBody>
      </p:sp>
    </p:spTree>
    <p:extLst>
      <p:ext uri="{BB962C8B-B14F-4D97-AF65-F5344CB8AC3E}">
        <p14:creationId xmlns:p14="http://schemas.microsoft.com/office/powerpoint/2010/main" val="983230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446544"/>
            <a:ext cx="11055927" cy="5816977"/>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200" dirty="0" smtClean="0">
                <a:solidFill>
                  <a:schemeClr val="tx1"/>
                </a:solidFill>
              </a:rPr>
              <a:t>В нормативных правовых актах о науке научные исследования делят по целевому назначению на </a:t>
            </a:r>
            <a:r>
              <a:rPr lang="ru-RU" sz="2200" b="1" i="1" dirty="0" smtClean="0">
                <a:solidFill>
                  <a:srgbClr val="C00000"/>
                </a:solidFill>
              </a:rPr>
              <a:t>фундаментальные, прикладные, поисковые и разработки</a:t>
            </a:r>
            <a:r>
              <a:rPr lang="ru-RU" sz="2200" dirty="0" smtClean="0">
                <a:solidFill>
                  <a:schemeClr val="tx1"/>
                </a:solidFill>
              </a:rPr>
              <a:t>.</a:t>
            </a:r>
          </a:p>
          <a:p>
            <a:r>
              <a:rPr lang="ru-RU" sz="2200" b="1" i="1" dirty="0" smtClean="0">
                <a:solidFill>
                  <a:srgbClr val="C00000"/>
                </a:solidFill>
              </a:rPr>
              <a:t>Фундаментальные научные исследования </a:t>
            </a:r>
            <a:r>
              <a:rPr lang="ru-RU" sz="2200" dirty="0" smtClean="0">
                <a:solidFill>
                  <a:schemeClr val="tx1"/>
                </a:solidFill>
              </a:rPr>
              <a:t>– это экспериментальная или теоретическая деятельность, направленная на получение новых знаний об основных закономерностях строения, функционирования и развития человека, общества, окружающей природной среды. </a:t>
            </a:r>
          </a:p>
          <a:p>
            <a:r>
              <a:rPr lang="ru-RU" sz="2200" b="1" i="1" dirty="0" smtClean="0">
                <a:solidFill>
                  <a:srgbClr val="C00000"/>
                </a:solidFill>
              </a:rPr>
              <a:t>Прикладные научные исследования </a:t>
            </a:r>
            <a:r>
              <a:rPr lang="ru-RU" sz="2200" dirty="0" smtClean="0">
                <a:solidFill>
                  <a:schemeClr val="tx1"/>
                </a:solidFill>
              </a:rPr>
              <a:t>– это исследования, направленные преимущественно на применение новых знаний для достижения практических целей и решения конкретных задач. </a:t>
            </a:r>
          </a:p>
          <a:p>
            <a:r>
              <a:rPr lang="ru-RU" sz="2200" dirty="0" smtClean="0">
                <a:solidFill>
                  <a:schemeClr val="tx1"/>
                </a:solidFill>
              </a:rPr>
              <a:t>Научные исследования в сфере педагогических и филологических наук зачастую представляют собой сочетание двух названных видов, и поэтому их следует именовать теоретико-прикладными.</a:t>
            </a:r>
          </a:p>
          <a:p>
            <a:r>
              <a:rPr lang="ru-RU" sz="2200" b="1" i="1" dirty="0" smtClean="0">
                <a:solidFill>
                  <a:srgbClr val="C00000"/>
                </a:solidFill>
              </a:rPr>
              <a:t>Поисковыми</a:t>
            </a:r>
            <a:r>
              <a:rPr lang="ru-RU" sz="2200" dirty="0" smtClean="0">
                <a:solidFill>
                  <a:schemeClr val="tx1"/>
                </a:solidFill>
              </a:rPr>
              <a:t> называют научные исследования, направленные на определение перспективности работы над темой, отыскание путей решения научных задач.</a:t>
            </a:r>
            <a:endParaRPr lang="ru-RU" sz="2200" b="1" dirty="0" smtClean="0">
              <a:solidFill>
                <a:schemeClr val="tx1"/>
              </a:solidFill>
            </a:endParaRPr>
          </a:p>
          <a:p>
            <a:r>
              <a:rPr lang="ru-RU" sz="2200" dirty="0" smtClean="0">
                <a:solidFill>
                  <a:schemeClr val="tx1"/>
                </a:solidFill>
              </a:rPr>
              <a:t>Разработкой называют исследование, которое направлено на внедрение в практику результатов конкретных фундаментальных и прикладных исследований.</a:t>
            </a:r>
            <a:endParaRPr lang="ru-RU" sz="2200" b="1" dirty="0" smtClean="0">
              <a:solidFill>
                <a:schemeClr val="tx1"/>
              </a:solidFill>
            </a:endParaRPr>
          </a:p>
          <a:p>
            <a:endParaRPr lang="ru-RU" sz="2000" dirty="0">
              <a:solidFill>
                <a:schemeClr val="tx1"/>
              </a:solidFill>
            </a:endParaRPr>
          </a:p>
        </p:txBody>
      </p:sp>
    </p:spTree>
    <p:extLst>
      <p:ext uri="{BB962C8B-B14F-4D97-AF65-F5344CB8AC3E}">
        <p14:creationId xmlns:p14="http://schemas.microsoft.com/office/powerpoint/2010/main" val="2112026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748145"/>
            <a:ext cx="10557164" cy="452431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indent="288290" algn="just">
              <a:spcAft>
                <a:spcPts val="0"/>
              </a:spcAft>
            </a:pPr>
            <a:r>
              <a:rPr lang="ru-RU" sz="3200" dirty="0">
                <a:solidFill>
                  <a:schemeClr val="tx1"/>
                </a:solidFill>
                <a:ea typeface="Times New Roman" panose="02020603050405020304" pitchFamily="18" charset="0"/>
                <a:cs typeface="Calibri" panose="020F0502020204030204" pitchFamily="34" charset="0"/>
              </a:rPr>
              <a:t>По </a:t>
            </a:r>
            <a:r>
              <a:rPr lang="ru-RU" sz="3200" dirty="0">
                <a:solidFill>
                  <a:srgbClr val="C00000"/>
                </a:solidFill>
                <a:ea typeface="Times New Roman" panose="02020603050405020304" pitchFamily="18" charset="0"/>
                <a:cs typeface="Calibri" panose="020F0502020204030204" pitchFamily="34" charset="0"/>
              </a:rPr>
              <a:t>длительности</a:t>
            </a:r>
            <a:r>
              <a:rPr lang="ru-RU" sz="3200" dirty="0">
                <a:solidFill>
                  <a:schemeClr val="tx1"/>
                </a:solidFill>
                <a:ea typeface="Times New Roman" panose="02020603050405020304" pitchFamily="18" charset="0"/>
                <a:cs typeface="Calibri" panose="020F0502020204030204" pitchFamily="34" charset="0"/>
              </a:rPr>
              <a:t> научные исследования можно разделить на </a:t>
            </a:r>
            <a:r>
              <a:rPr lang="ru-RU" sz="3200" i="1" dirty="0">
                <a:solidFill>
                  <a:schemeClr val="tx1"/>
                </a:solidFill>
                <a:ea typeface="Times New Roman" panose="02020603050405020304" pitchFamily="18" charset="0"/>
                <a:cs typeface="Calibri" panose="020F0502020204030204" pitchFamily="34" charset="0"/>
              </a:rPr>
              <a:t>долгосрочные, краткосрочные и экспресс-исследования</a:t>
            </a:r>
            <a:r>
              <a:rPr lang="ru-RU" sz="3200" dirty="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32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3200" dirty="0">
                <a:solidFill>
                  <a:schemeClr val="tx1"/>
                </a:solidFill>
                <a:ea typeface="Times New Roman" panose="02020603050405020304" pitchFamily="18" charset="0"/>
                <a:cs typeface="Calibri" panose="020F0502020204030204" pitchFamily="34" charset="0"/>
              </a:rPr>
              <a:t>В зависимости от </a:t>
            </a:r>
            <a:r>
              <a:rPr lang="ru-RU" sz="3200" dirty="0">
                <a:solidFill>
                  <a:srgbClr val="C00000"/>
                </a:solidFill>
                <a:ea typeface="Times New Roman" panose="02020603050405020304" pitchFamily="18" charset="0"/>
                <a:cs typeface="Calibri" panose="020F0502020204030204" pitchFamily="34" charset="0"/>
              </a:rPr>
              <a:t>форм и методов </a:t>
            </a:r>
            <a:r>
              <a:rPr lang="ru-RU" sz="3200" dirty="0">
                <a:solidFill>
                  <a:schemeClr val="tx1"/>
                </a:solidFill>
                <a:ea typeface="Times New Roman" panose="02020603050405020304" pitchFamily="18" charset="0"/>
                <a:cs typeface="Calibri" panose="020F0502020204030204" pitchFamily="34" charset="0"/>
              </a:rPr>
              <a:t>исследования некоторые авторы выделяют </a:t>
            </a:r>
            <a:r>
              <a:rPr lang="ru-RU" sz="3200" i="1" dirty="0">
                <a:solidFill>
                  <a:schemeClr val="tx1"/>
                </a:solidFill>
                <a:ea typeface="Times New Roman" panose="02020603050405020304" pitchFamily="18" charset="0"/>
                <a:cs typeface="Calibri" panose="020F0502020204030204" pitchFamily="34" charset="0"/>
              </a:rPr>
              <a:t>экспериментальное, методическое, описательное, экспериментально-аналитическое, историко-биографическое исследования и исследования смешанного типа</a:t>
            </a:r>
            <a:r>
              <a:rPr lang="ru-RU" sz="3200" dirty="0" smtClean="0">
                <a:solidFill>
                  <a:schemeClr val="tx1"/>
                </a:solidFill>
                <a:ea typeface="Times New Roman" panose="02020603050405020304" pitchFamily="18" charset="0"/>
                <a:cs typeface="Calibri" panose="020F0502020204030204" pitchFamily="34" charset="0"/>
              </a:rPr>
              <a:t>.</a:t>
            </a:r>
            <a:endParaRPr lang="ru-RU" sz="3200" b="1" dirty="0">
              <a:solidFill>
                <a:schemeClr val="tx1"/>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477640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0328" y="432460"/>
            <a:ext cx="10778837" cy="526297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indent="288290" algn="just">
              <a:spcAft>
                <a:spcPts val="0"/>
              </a:spcAft>
            </a:pPr>
            <a:r>
              <a:rPr lang="ru-RU" sz="2400" dirty="0">
                <a:solidFill>
                  <a:schemeClr val="tx1"/>
                </a:solidFill>
                <a:ea typeface="Times New Roman" panose="02020603050405020304" pitchFamily="18" charset="0"/>
                <a:cs typeface="Calibri" panose="020F0502020204030204" pitchFamily="34" charset="0"/>
              </a:rPr>
              <a:t>В теории познания выделяют два уровня исследования: </a:t>
            </a:r>
            <a:r>
              <a:rPr lang="ru-RU" sz="2400" dirty="0">
                <a:solidFill>
                  <a:srgbClr val="C00000"/>
                </a:solidFill>
                <a:ea typeface="Times New Roman" panose="02020603050405020304" pitchFamily="18" charset="0"/>
                <a:cs typeface="Calibri" panose="020F0502020204030204" pitchFamily="34" charset="0"/>
              </a:rPr>
              <a:t>теоретический и эмпирический</a:t>
            </a:r>
            <a:r>
              <a:rPr lang="ru-RU" sz="2400" dirty="0" smtClean="0">
                <a:solidFill>
                  <a:srgbClr val="C00000"/>
                </a:solidFill>
                <a:ea typeface="Times New Roman" panose="02020603050405020304" pitchFamily="18" charset="0"/>
                <a:cs typeface="Calibri" panose="020F0502020204030204" pitchFamily="34" charset="0"/>
              </a:rPr>
              <a:t>.</a:t>
            </a:r>
          </a:p>
          <a:p>
            <a:pPr indent="288290" algn="just">
              <a:spcAft>
                <a:spcPts val="0"/>
              </a:spcAft>
            </a:pPr>
            <a:endParaRPr lang="ru-RU" sz="2400" b="1" dirty="0">
              <a:solidFill>
                <a:srgbClr val="C00000"/>
              </a:solidFill>
              <a:ea typeface="Times New Roman" panose="02020603050405020304" pitchFamily="18" charset="0"/>
              <a:cs typeface="Calibri" panose="020F0502020204030204" pitchFamily="34" charset="0"/>
            </a:endParaRPr>
          </a:p>
          <a:p>
            <a:pPr indent="288290" algn="just">
              <a:spcAft>
                <a:spcPts val="0"/>
              </a:spcAft>
            </a:pPr>
            <a:r>
              <a:rPr lang="ru-RU" sz="2400" dirty="0">
                <a:solidFill>
                  <a:srgbClr val="C00000"/>
                </a:solidFill>
                <a:ea typeface="Times New Roman" panose="02020603050405020304" pitchFamily="18" charset="0"/>
                <a:cs typeface="Calibri" panose="020F0502020204030204" pitchFamily="34" charset="0"/>
              </a:rPr>
              <a:t>Теоретический уровень </a:t>
            </a:r>
            <a:r>
              <a:rPr lang="ru-RU" sz="2400" dirty="0">
                <a:solidFill>
                  <a:schemeClr val="tx1"/>
                </a:solidFill>
                <a:ea typeface="Times New Roman" panose="02020603050405020304" pitchFamily="18" charset="0"/>
                <a:cs typeface="Calibri" panose="020F0502020204030204" pitchFamily="34" charset="0"/>
              </a:rPr>
              <a:t>исследования характеризуется преобладанием логических методов познания. На этом уровне полученные факты исследуются, обрабатываются с помощью логических понятий, умозаключений, законов и других форм мышления.</a:t>
            </a:r>
            <a:endParaRPr lang="ru-RU" sz="24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2400" dirty="0">
                <a:solidFill>
                  <a:schemeClr val="tx1"/>
                </a:solidFill>
                <a:ea typeface="Times New Roman" panose="02020603050405020304" pitchFamily="18" charset="0"/>
                <a:cs typeface="Calibri" panose="020F0502020204030204" pitchFamily="34" charset="0"/>
              </a:rPr>
              <a:t>Здесь исследуемые объекты мысленно анализируются, обобщаются, постигаются их сущность, внутренние связи, законы развития. На этом уровне познание с помощью органов чувств (эмпирия) может присутствовать, но оно является подчиненным</a:t>
            </a:r>
            <a:r>
              <a:rPr lang="ru-RU" sz="2400" dirty="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24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2400" b="1" i="1" u="sng" dirty="0">
                <a:solidFill>
                  <a:schemeClr val="tx1"/>
                </a:solidFill>
                <a:ea typeface="Times New Roman" panose="02020603050405020304" pitchFamily="18" charset="0"/>
                <a:cs typeface="Calibri" panose="020F0502020204030204" pitchFamily="34" charset="0"/>
              </a:rPr>
              <a:t>Структурными компонентами теоретического познания </a:t>
            </a:r>
            <a:r>
              <a:rPr lang="ru-RU" sz="2400" dirty="0">
                <a:solidFill>
                  <a:schemeClr val="tx1"/>
                </a:solidFill>
                <a:ea typeface="Times New Roman" panose="02020603050405020304" pitchFamily="18" charset="0"/>
                <a:cs typeface="Calibri" panose="020F0502020204030204" pitchFamily="34" charset="0"/>
              </a:rPr>
              <a:t>являются </a:t>
            </a:r>
            <a:r>
              <a:rPr lang="ru-RU" sz="2400" b="1" dirty="0">
                <a:solidFill>
                  <a:srgbClr val="C00000"/>
                </a:solidFill>
                <a:ea typeface="Times New Roman" panose="02020603050405020304" pitchFamily="18" charset="0"/>
                <a:cs typeface="Calibri" panose="020F0502020204030204" pitchFamily="34" charset="0"/>
              </a:rPr>
              <a:t>проблема, гипотеза и теория.</a:t>
            </a:r>
          </a:p>
        </p:txBody>
      </p:sp>
    </p:spTree>
    <p:extLst>
      <p:ext uri="{BB962C8B-B14F-4D97-AF65-F5344CB8AC3E}">
        <p14:creationId xmlns:p14="http://schemas.microsoft.com/office/powerpoint/2010/main" val="4279916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2509" y="155416"/>
            <a:ext cx="11568546" cy="5940088"/>
          </a:xfrm>
          <a:prstGeom prst="rect">
            <a:avLst/>
          </a:prstGeom>
          <a:solidFill>
            <a:schemeClr val="accent5">
              <a:lumMod val="40000"/>
              <a:lumOff val="60000"/>
            </a:schemeClr>
          </a:solidFill>
        </p:spPr>
        <p:txBody>
          <a:bodyPr wrap="square">
            <a:spAutoFit/>
          </a:bodyPr>
          <a:lstStyle/>
          <a:p>
            <a:pPr algn="just"/>
            <a:r>
              <a:rPr lang="ru-RU" sz="2000" smtClean="0">
                <a:solidFill>
                  <a:srgbClr val="000000"/>
                </a:solidFill>
                <a:latin typeface="Verdana" panose="020B0604030504040204" pitchFamily="34" charset="0"/>
                <a:ea typeface="Verdana" panose="020B0604030504040204" pitchFamily="34" charset="0"/>
                <a:cs typeface="Arial" panose="020B0604020202020204" pitchFamily="34" charset="0"/>
              </a:rPr>
              <a:t>	В </a:t>
            </a:r>
            <a:r>
              <a:rPr lang="ru-RU" sz="2000" dirty="0">
                <a:solidFill>
                  <a:srgbClr val="000000"/>
                </a:solidFill>
                <a:latin typeface="Verdana" panose="020B0604030504040204" pitchFamily="34" charset="0"/>
                <a:ea typeface="Verdana" panose="020B0604030504040204" pitchFamily="34" charset="0"/>
                <a:cs typeface="Arial" panose="020B0604020202020204" pitchFamily="34" charset="0"/>
              </a:rPr>
              <a:t>нашей стране базой для создания сети учреждений, занимающихся фундаментальными и прикладными исследованиями, являлась система научных учреждений СССР. Научные учреждения в Казахстане являются правопреемниками бывших союзных в различных отраслях народного хозяйства. К ним относятся: Академия наук, отраслевые академии наук, являющиеся высшими научными учреждениями отдельных отраслей науки, а также отраслевые научно-исследовательские институты министерств и ведомств, вузы. Научные учреждения РК находятся в иерархическом подчинении министерству науки и высшего </a:t>
            </a:r>
            <a:r>
              <a:rPr lang="ru-RU" sz="2000" dirty="0" smtClean="0">
                <a:solidFill>
                  <a:srgbClr val="000000"/>
                </a:solidFill>
                <a:latin typeface="Verdana" panose="020B0604030504040204" pitchFamily="34" charset="0"/>
                <a:ea typeface="Verdana" panose="020B0604030504040204" pitchFamily="34" charset="0"/>
                <a:cs typeface="Arial" panose="020B0604020202020204" pitchFamily="34" charset="0"/>
              </a:rPr>
              <a:t>образования.</a:t>
            </a:r>
          </a:p>
          <a:p>
            <a:pPr algn="just"/>
            <a:r>
              <a:rPr lang="ru-RU" sz="2000" dirty="0" smtClean="0">
                <a:solidFill>
                  <a:srgbClr val="000000"/>
                </a:solidFill>
                <a:latin typeface="Verdana" panose="020B0604030504040204" pitchFamily="34" charset="0"/>
                <a:ea typeface="Verdana" panose="020B0604030504040204" pitchFamily="34" charset="0"/>
                <a:cs typeface="Arial" panose="020B0604020202020204" pitchFamily="34" charset="0"/>
              </a:rPr>
              <a:t> </a:t>
            </a:r>
          </a:p>
          <a:p>
            <a:pPr algn="just"/>
            <a:r>
              <a:rPr lang="ru-RU" sz="2000" b="1" smtClean="0">
                <a:latin typeface="Verdana" panose="020B0604030504040204" pitchFamily="34" charset="0"/>
                <a:ea typeface="Verdana" panose="020B0604030504040204" pitchFamily="34" charset="0"/>
                <a:cs typeface="Arial" panose="020B0604020202020204" pitchFamily="34" charset="0"/>
              </a:rPr>
              <a:t>	История </a:t>
            </a:r>
            <a:r>
              <a:rPr lang="ru-RU" sz="2000" b="1" dirty="0">
                <a:latin typeface="Verdana" panose="020B0604030504040204" pitchFamily="34" charset="0"/>
                <a:ea typeface="Verdana" panose="020B0604030504040204" pitchFamily="34" charset="0"/>
                <a:cs typeface="Arial" panose="020B0604020202020204" pitchFamily="34" charset="0"/>
              </a:rPr>
              <a:t>создания АН в Казахстане. </a:t>
            </a:r>
            <a:r>
              <a:rPr lang="ru-RU" sz="2000" dirty="0">
                <a:latin typeface="Verdana" panose="020B0604030504040204" pitchFamily="34" charset="0"/>
                <a:ea typeface="Verdana" panose="020B0604030504040204" pitchFamily="34" charset="0"/>
                <a:cs typeface="Arial" panose="020B0604020202020204" pitchFamily="34" charset="0"/>
              </a:rPr>
              <a:t>Академия наук в России была основана в 1724 г. указом Петра I и первоначально называлась Академией наук и художеств, с 1803 г.— Императорской академией наук, с 1836 г.— Императорской Санкт-Петербургской академией наук. Ее действительными членами были М. В. Ломоносов, Л. Эйлер, П. Л. Чебышев, А. М. Бутлеров, И. П. Павлов и другие видные ученые. В феврале 1917 г. она была преобразована в Российскую академию наук, а в июле 1925 г.— в Академию наук СССР.</a:t>
            </a:r>
          </a:p>
          <a:p>
            <a:pPr algn="just"/>
            <a:r>
              <a:rPr lang="ru-RU" sz="2000" dirty="0">
                <a:latin typeface="Verdana" panose="020B0604030504040204" pitchFamily="34" charset="0"/>
                <a:ea typeface="Verdana" panose="020B0604030504040204" pitchFamily="34" charset="0"/>
                <a:cs typeface="Arial" panose="020B0604020202020204" pitchFamily="34" charset="0"/>
              </a:rPr>
              <a:t>АН РК была образована в 1951 году. Первым президентом АН был академик АН СССР </a:t>
            </a:r>
            <a:r>
              <a:rPr lang="ru-RU" sz="2000" dirty="0" err="1">
                <a:latin typeface="Verdana" panose="020B0604030504040204" pitchFamily="34" charset="0"/>
                <a:ea typeface="Verdana" panose="020B0604030504040204" pitchFamily="34" charset="0"/>
                <a:cs typeface="Arial" panose="020B0604020202020204" pitchFamily="34" charset="0"/>
              </a:rPr>
              <a:t>Сатпаев</a:t>
            </a:r>
            <a:r>
              <a:rPr lang="ru-RU" sz="2000" dirty="0">
                <a:latin typeface="Verdana" panose="020B0604030504040204" pitchFamily="34" charset="0"/>
                <a:ea typeface="Verdana" panose="020B0604030504040204" pitchFamily="34" charset="0"/>
                <a:cs typeface="Arial" panose="020B0604020202020204" pitchFamily="34" charset="0"/>
              </a:rPr>
              <a:t>. В числе президентов АН были Д.А. </a:t>
            </a:r>
            <a:r>
              <a:rPr lang="ru-RU" sz="2000" dirty="0" err="1">
                <a:latin typeface="Verdana" panose="020B0604030504040204" pitchFamily="34" charset="0"/>
                <a:ea typeface="Verdana" panose="020B0604030504040204" pitchFamily="34" charset="0"/>
                <a:cs typeface="Arial" panose="020B0604020202020204" pitchFamily="34" charset="0"/>
              </a:rPr>
              <a:t>Кунаев</a:t>
            </a:r>
            <a:r>
              <a:rPr lang="ru-RU" sz="2000" dirty="0">
                <a:latin typeface="Verdana" panose="020B0604030504040204" pitchFamily="34" charset="0"/>
                <a:ea typeface="Verdana" panose="020B0604030504040204" pitchFamily="34" charset="0"/>
                <a:cs typeface="Arial" panose="020B0604020202020204" pitchFamily="34" charset="0"/>
              </a:rPr>
              <a:t>, </a:t>
            </a:r>
            <a:r>
              <a:rPr lang="ru-RU" sz="2000" dirty="0" err="1">
                <a:latin typeface="Verdana" panose="020B0604030504040204" pitchFamily="34" charset="0"/>
                <a:ea typeface="Verdana" panose="020B0604030504040204" pitchFamily="34" charset="0"/>
                <a:cs typeface="Arial" panose="020B0604020202020204" pitchFamily="34" charset="0"/>
              </a:rPr>
              <a:t>Кунаев</a:t>
            </a:r>
            <a:r>
              <a:rPr lang="ru-RU" sz="2000" dirty="0">
                <a:latin typeface="Verdana" panose="020B0604030504040204" pitchFamily="34" charset="0"/>
                <a:ea typeface="Verdana" panose="020B0604030504040204" pitchFamily="34" charset="0"/>
                <a:cs typeface="Arial" panose="020B0604020202020204" pitchFamily="34" charset="0"/>
              </a:rPr>
              <a:t> </a:t>
            </a:r>
            <a:r>
              <a:rPr lang="ru-RU" sz="2000">
                <a:latin typeface="Verdana" panose="020B0604030504040204" pitchFamily="34" charset="0"/>
                <a:ea typeface="Verdana" panose="020B0604030504040204" pitchFamily="34" charset="0"/>
                <a:cs typeface="Arial" panose="020B0604020202020204" pitchFamily="34" charset="0"/>
              </a:rPr>
              <a:t>А.М</a:t>
            </a:r>
            <a:r>
              <a:rPr lang="ru-RU" sz="2000" smtClean="0">
                <a:latin typeface="Verdana" panose="020B0604030504040204" pitchFamily="34" charset="0"/>
                <a:ea typeface="Verdana" panose="020B0604030504040204" pitchFamily="34" charset="0"/>
                <a:cs typeface="Arial" panose="020B0604020202020204" pitchFamily="34" charset="0"/>
              </a:rPr>
              <a:t>.</a:t>
            </a:r>
            <a:endParaRPr lang="ru-RU" sz="2000" dirty="0">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7681983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65018" y="432459"/>
            <a:ext cx="11111346" cy="526297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800" b="1" i="1" dirty="0" smtClean="0">
                <a:solidFill>
                  <a:srgbClr val="C00000"/>
                </a:solidFill>
              </a:rPr>
              <a:t>Проблема</a:t>
            </a:r>
            <a:r>
              <a:rPr lang="ru-RU" sz="2800" dirty="0" smtClean="0">
                <a:solidFill>
                  <a:schemeClr val="tx1"/>
                </a:solidFill>
              </a:rPr>
              <a:t> – это сложная теоретическая или практическая задача, способы решения которой неизвестны или известны не полностью. </a:t>
            </a:r>
          </a:p>
          <a:p>
            <a:r>
              <a:rPr lang="ru-RU" sz="2800" dirty="0" smtClean="0">
                <a:solidFill>
                  <a:schemeClr val="tx1"/>
                </a:solidFill>
              </a:rPr>
              <a:t>Различают проблемы </a:t>
            </a:r>
            <a:r>
              <a:rPr lang="ru-RU" sz="2800" b="1" dirty="0" smtClean="0">
                <a:solidFill>
                  <a:srgbClr val="C00000"/>
                </a:solidFill>
              </a:rPr>
              <a:t>неразвитые (</a:t>
            </a:r>
            <a:r>
              <a:rPr lang="ru-RU" sz="2800" b="1" dirty="0" err="1" smtClean="0">
                <a:solidFill>
                  <a:srgbClr val="C00000"/>
                </a:solidFill>
              </a:rPr>
              <a:t>предпроблемы</a:t>
            </a:r>
            <a:r>
              <a:rPr lang="ru-RU" sz="2800" b="1" dirty="0" smtClean="0">
                <a:solidFill>
                  <a:srgbClr val="C00000"/>
                </a:solidFill>
              </a:rPr>
              <a:t>) и развитые.</a:t>
            </a:r>
          </a:p>
          <a:p>
            <a:r>
              <a:rPr lang="ru-RU" sz="2800" u="sng" dirty="0" smtClean="0">
                <a:solidFill>
                  <a:srgbClr val="C00000"/>
                </a:solidFill>
              </a:rPr>
              <a:t>Неразвитые проблемы </a:t>
            </a:r>
            <a:r>
              <a:rPr lang="ru-RU" sz="2800" dirty="0" smtClean="0">
                <a:solidFill>
                  <a:schemeClr val="tx1"/>
                </a:solidFill>
              </a:rPr>
              <a:t>характеризуются следующими чертами:</a:t>
            </a:r>
          </a:p>
          <a:p>
            <a:r>
              <a:rPr lang="ru-RU" sz="2800" dirty="0" smtClean="0">
                <a:solidFill>
                  <a:schemeClr val="tx1"/>
                </a:solidFill>
              </a:rPr>
              <a:t>•	они возникли на базе определенной теории, концепции;</a:t>
            </a:r>
          </a:p>
          <a:p>
            <a:r>
              <a:rPr lang="ru-RU" sz="2800" dirty="0" smtClean="0">
                <a:solidFill>
                  <a:schemeClr val="tx1"/>
                </a:solidFill>
              </a:rPr>
              <a:t>•	это трудные, нестандартные задачи;</a:t>
            </a:r>
          </a:p>
          <a:p>
            <a:r>
              <a:rPr lang="ru-RU" sz="2800" dirty="0" smtClean="0">
                <a:solidFill>
                  <a:schemeClr val="tx1"/>
                </a:solidFill>
              </a:rPr>
              <a:t>•	их решение направлено на устранение возникшего в познании противоречия;</a:t>
            </a:r>
          </a:p>
          <a:p>
            <a:r>
              <a:rPr lang="ru-RU" sz="2800" dirty="0" smtClean="0">
                <a:solidFill>
                  <a:schemeClr val="tx1"/>
                </a:solidFill>
              </a:rPr>
              <a:t>•	пути решения проблемы не известны.</a:t>
            </a:r>
          </a:p>
          <a:p>
            <a:endParaRPr lang="ru-RU" sz="2800" dirty="0" smtClean="0">
              <a:solidFill>
                <a:schemeClr val="tx1"/>
              </a:solidFill>
            </a:endParaRPr>
          </a:p>
          <a:p>
            <a:r>
              <a:rPr lang="ru-RU" sz="2800" u="sng" dirty="0" smtClean="0">
                <a:solidFill>
                  <a:srgbClr val="C00000"/>
                </a:solidFill>
              </a:rPr>
              <a:t>Развитые проблемы </a:t>
            </a:r>
            <a:r>
              <a:rPr lang="ru-RU" sz="2800" dirty="0" smtClean="0">
                <a:solidFill>
                  <a:schemeClr val="tx1"/>
                </a:solidFill>
              </a:rPr>
              <a:t>имеют более или менее конкретные указания на пути их решения.</a:t>
            </a:r>
            <a:endParaRPr lang="ru-RU" sz="2800" dirty="0">
              <a:solidFill>
                <a:schemeClr val="tx1"/>
              </a:solidFill>
            </a:endParaRPr>
          </a:p>
        </p:txBody>
      </p:sp>
    </p:spTree>
    <p:extLst>
      <p:ext uri="{BB962C8B-B14F-4D97-AF65-F5344CB8AC3E}">
        <p14:creationId xmlns:p14="http://schemas.microsoft.com/office/powerpoint/2010/main" val="2546028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85455" y="474345"/>
            <a:ext cx="9753600" cy="5509200"/>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200" b="1" dirty="0" smtClean="0">
                <a:solidFill>
                  <a:srgbClr val="C00000"/>
                </a:solidFill>
              </a:rPr>
              <a:t>Гипотеза </a:t>
            </a:r>
            <a:r>
              <a:rPr lang="ru-RU" sz="2200" dirty="0" smtClean="0">
                <a:solidFill>
                  <a:schemeClr val="tx1"/>
                </a:solidFill>
              </a:rPr>
              <a:t>есть требующее проверки и доказывания предположение о причине, которая вызывает определенное следствие, о структуре исследуемых объектов и характере внутренних и внешних связей структурных элементов.</a:t>
            </a:r>
          </a:p>
          <a:p>
            <a:endParaRPr lang="ru-RU" sz="2200" dirty="0" smtClean="0">
              <a:solidFill>
                <a:schemeClr val="tx1"/>
              </a:solidFill>
            </a:endParaRPr>
          </a:p>
          <a:p>
            <a:r>
              <a:rPr lang="ru-RU" sz="2200" i="1" u="sng" dirty="0" smtClean="0">
                <a:solidFill>
                  <a:schemeClr val="tx1"/>
                </a:solidFill>
              </a:rPr>
              <a:t>Научная гипотеза должна отвечать следующим требования</a:t>
            </a:r>
            <a:r>
              <a:rPr lang="ru-RU" sz="2200" dirty="0" smtClean="0">
                <a:solidFill>
                  <a:schemeClr val="tx1"/>
                </a:solidFill>
              </a:rPr>
              <a:t>м:</a:t>
            </a:r>
          </a:p>
          <a:p>
            <a:r>
              <a:rPr lang="ru-RU" sz="2200" dirty="0" smtClean="0">
                <a:solidFill>
                  <a:schemeClr val="tx1"/>
                </a:solidFill>
              </a:rPr>
              <a:t>•	релевантности, т.е. относимости к фактам, на которые она опирается;</a:t>
            </a:r>
          </a:p>
          <a:p>
            <a:r>
              <a:rPr lang="ru-RU" sz="2200" dirty="0" smtClean="0">
                <a:solidFill>
                  <a:schemeClr val="tx1"/>
                </a:solidFill>
              </a:rPr>
              <a:t>•	</a:t>
            </a:r>
            <a:r>
              <a:rPr lang="ru-RU" sz="2200" dirty="0" err="1" smtClean="0">
                <a:solidFill>
                  <a:schemeClr val="tx1"/>
                </a:solidFill>
              </a:rPr>
              <a:t>проверяемости</a:t>
            </a:r>
            <a:r>
              <a:rPr lang="ru-RU" sz="2200" dirty="0" smtClean="0">
                <a:solidFill>
                  <a:schemeClr val="tx1"/>
                </a:solidFill>
              </a:rPr>
              <a:t> опытным путем, </a:t>
            </a:r>
            <a:r>
              <a:rPr lang="ru-RU" sz="2200" dirty="0" err="1" smtClean="0">
                <a:solidFill>
                  <a:schemeClr val="tx1"/>
                </a:solidFill>
              </a:rPr>
              <a:t>сопоставляемости</a:t>
            </a:r>
            <a:r>
              <a:rPr lang="ru-RU" sz="2200" dirty="0" smtClean="0">
                <a:solidFill>
                  <a:schemeClr val="tx1"/>
                </a:solidFill>
              </a:rPr>
              <a:t> с данными наблюдения или эксперимента (исключение составляют непроверяемые гипотезы);</a:t>
            </a:r>
          </a:p>
          <a:p>
            <a:r>
              <a:rPr lang="ru-RU" sz="2200" dirty="0" smtClean="0">
                <a:solidFill>
                  <a:schemeClr val="tx1"/>
                </a:solidFill>
              </a:rPr>
              <a:t>•	совместимости с существующим научным знанием;</a:t>
            </a:r>
          </a:p>
          <a:p>
            <a:r>
              <a:rPr lang="ru-RU" sz="2200" dirty="0" smtClean="0">
                <a:solidFill>
                  <a:schemeClr val="tx1"/>
                </a:solidFill>
              </a:rPr>
              <a:t>•	обладания объяснительной силой, т.е. из гипотезы должно выводиться некоторое количество подтверждающих ее фактов, следствий. Большей объяснительной силой будет обладать та гипотеза, из которой выводится наибольшее количество фактов;</a:t>
            </a:r>
          </a:p>
          <a:p>
            <a:r>
              <a:rPr lang="ru-RU" sz="2200" dirty="0" smtClean="0">
                <a:solidFill>
                  <a:schemeClr val="tx1"/>
                </a:solidFill>
              </a:rPr>
              <a:t>•	простоты, т.е. она не должна содержать никаких произвольных допущений, субъективистских наслоений. </a:t>
            </a:r>
            <a:endParaRPr lang="ru-RU" sz="2200" dirty="0">
              <a:solidFill>
                <a:schemeClr val="tx1"/>
              </a:solidFill>
            </a:endParaRPr>
          </a:p>
        </p:txBody>
      </p:sp>
    </p:spTree>
    <p:extLst>
      <p:ext uri="{BB962C8B-B14F-4D97-AF65-F5344CB8AC3E}">
        <p14:creationId xmlns:p14="http://schemas.microsoft.com/office/powerpoint/2010/main" val="2697746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5127" y="390667"/>
            <a:ext cx="10640291" cy="526297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indent="288290" algn="just">
              <a:spcAft>
                <a:spcPts val="0"/>
              </a:spcAft>
            </a:pPr>
            <a:r>
              <a:rPr lang="ru-RU" sz="2800" dirty="0">
                <a:solidFill>
                  <a:schemeClr val="tx1"/>
                </a:solidFill>
                <a:ea typeface="Times New Roman" panose="02020603050405020304" pitchFamily="18" charset="0"/>
                <a:cs typeface="Calibri" panose="020F0502020204030204" pitchFamily="34" charset="0"/>
              </a:rPr>
              <a:t>Различают гипотезы </a:t>
            </a:r>
            <a:r>
              <a:rPr lang="ru-RU" sz="2800" b="1" dirty="0">
                <a:solidFill>
                  <a:srgbClr val="C00000"/>
                </a:solidFill>
                <a:ea typeface="Times New Roman" panose="02020603050405020304" pitchFamily="18" charset="0"/>
                <a:cs typeface="Calibri" panose="020F0502020204030204" pitchFamily="34" charset="0"/>
              </a:rPr>
              <a:t>описательные, объяснительные и прогнозные</a:t>
            </a:r>
            <a:r>
              <a:rPr lang="ru-RU" sz="2800" b="1" dirty="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28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2800" b="1" i="1" u="sng" dirty="0">
                <a:solidFill>
                  <a:schemeClr val="tx1"/>
                </a:solidFill>
                <a:ea typeface="Times New Roman" panose="02020603050405020304" pitchFamily="18" charset="0"/>
                <a:cs typeface="Calibri" panose="020F0502020204030204" pitchFamily="34" charset="0"/>
              </a:rPr>
              <a:t>Описательная гипотеза </a:t>
            </a:r>
            <a:r>
              <a:rPr lang="ru-RU" sz="2800" dirty="0">
                <a:solidFill>
                  <a:schemeClr val="tx1"/>
                </a:solidFill>
                <a:ea typeface="Times New Roman" panose="02020603050405020304" pitchFamily="18" charset="0"/>
                <a:cs typeface="Calibri" panose="020F0502020204030204" pitchFamily="34" charset="0"/>
              </a:rPr>
              <a:t>– это предположение о существенных свойствах объектов, характере связей между отдельными элементами изучаемого объекта</a:t>
            </a:r>
            <a:r>
              <a:rPr lang="ru-RU" sz="2800" dirty="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28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2800" b="1" i="1" u="sng" dirty="0">
                <a:solidFill>
                  <a:schemeClr val="tx1"/>
                </a:solidFill>
                <a:ea typeface="Times New Roman" panose="02020603050405020304" pitchFamily="18" charset="0"/>
                <a:cs typeface="Calibri" panose="020F0502020204030204" pitchFamily="34" charset="0"/>
              </a:rPr>
              <a:t>Объяснительная гипотеза</a:t>
            </a:r>
            <a:r>
              <a:rPr lang="ru-RU" sz="2800" dirty="0">
                <a:solidFill>
                  <a:schemeClr val="tx1"/>
                </a:solidFill>
                <a:ea typeface="Times New Roman" panose="02020603050405020304" pitchFamily="18" charset="0"/>
                <a:cs typeface="Calibri" panose="020F0502020204030204" pitchFamily="34" charset="0"/>
              </a:rPr>
              <a:t> – это предположение о причинно-следственных зависимостях</a:t>
            </a:r>
            <a:r>
              <a:rPr lang="ru-RU" sz="2800" dirty="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2800" b="1"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2800" b="1" i="1" u="sng" dirty="0">
                <a:solidFill>
                  <a:schemeClr val="tx1"/>
                </a:solidFill>
                <a:ea typeface="Times New Roman" panose="02020603050405020304" pitchFamily="18" charset="0"/>
                <a:cs typeface="Calibri" panose="020F0502020204030204" pitchFamily="34" charset="0"/>
              </a:rPr>
              <a:t>Прогнозная гипотеза </a:t>
            </a:r>
            <a:r>
              <a:rPr lang="ru-RU" sz="2800" dirty="0">
                <a:solidFill>
                  <a:schemeClr val="tx1"/>
                </a:solidFill>
                <a:ea typeface="Times New Roman" panose="02020603050405020304" pitchFamily="18" charset="0"/>
                <a:cs typeface="Calibri" panose="020F0502020204030204" pitchFamily="34" charset="0"/>
              </a:rPr>
              <a:t>– это предположение о тенденциях и закономерностях развития объекта исследования.</a:t>
            </a:r>
            <a:endParaRPr lang="ru-RU" sz="2800" b="1" dirty="0">
              <a:solidFill>
                <a:schemeClr val="tx1"/>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3346228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00546" y="626424"/>
            <a:ext cx="10501745" cy="526297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400" b="1" i="1" dirty="0" smtClean="0">
                <a:solidFill>
                  <a:srgbClr val="C00000"/>
                </a:solidFill>
              </a:rPr>
              <a:t>Теория</a:t>
            </a:r>
            <a:r>
              <a:rPr lang="ru-RU" sz="2400" dirty="0" smtClean="0">
                <a:solidFill>
                  <a:schemeClr val="tx1"/>
                </a:solidFill>
              </a:rPr>
              <a:t> – это логически организованное знание, концептуальная система знаний, которая адекватно и целостно отражает определенную область действительности.</a:t>
            </a:r>
          </a:p>
          <a:p>
            <a:endParaRPr lang="ru-RU" sz="2400" dirty="0">
              <a:solidFill>
                <a:schemeClr val="tx1"/>
              </a:solidFill>
            </a:endParaRPr>
          </a:p>
          <a:p>
            <a:r>
              <a:rPr lang="ru-RU" sz="2400" dirty="0" smtClean="0">
                <a:solidFill>
                  <a:schemeClr val="tx1"/>
                </a:solidFill>
              </a:rPr>
              <a:t> Она обладает следующими </a:t>
            </a:r>
            <a:r>
              <a:rPr lang="ru-RU" sz="2400" i="1" u="sng" dirty="0" smtClean="0">
                <a:solidFill>
                  <a:srgbClr val="C00000"/>
                </a:solidFill>
              </a:rPr>
              <a:t>свойствами:</a:t>
            </a:r>
          </a:p>
          <a:p>
            <a:endParaRPr lang="ru-RU" sz="2400" dirty="0" smtClean="0">
              <a:solidFill>
                <a:schemeClr val="tx1"/>
              </a:solidFill>
            </a:endParaRPr>
          </a:p>
          <a:p>
            <a:r>
              <a:rPr lang="ru-RU" sz="2400" dirty="0" smtClean="0">
                <a:solidFill>
                  <a:schemeClr val="tx1"/>
                </a:solidFill>
              </a:rPr>
              <a:t>•	Теория представляет собой одну из форм рациональной мыслительной деятельности.</a:t>
            </a:r>
          </a:p>
          <a:p>
            <a:r>
              <a:rPr lang="ru-RU" sz="2400" dirty="0" smtClean="0">
                <a:solidFill>
                  <a:schemeClr val="tx1"/>
                </a:solidFill>
              </a:rPr>
              <a:t>•	Теория – это целостная система достоверных знаний.</a:t>
            </a:r>
          </a:p>
          <a:p>
            <a:r>
              <a:rPr lang="ru-RU" sz="2400" dirty="0" smtClean="0">
                <a:solidFill>
                  <a:schemeClr val="tx1"/>
                </a:solidFill>
              </a:rPr>
              <a:t>•	Она не только описывает совокупность фактов, но и объясняет их, т.е. выявляет происхождение и развитие явлений и процессов, их внутренние и внешние связи, причинные и иные зависимости и т.д.</a:t>
            </a:r>
          </a:p>
          <a:p>
            <a:r>
              <a:rPr lang="ru-RU" sz="2400" dirty="0" smtClean="0">
                <a:solidFill>
                  <a:schemeClr val="tx1"/>
                </a:solidFill>
              </a:rPr>
              <a:t>•	Все содержащиеся в теории положения и выводы обоснованы, доказаны.</a:t>
            </a:r>
            <a:endParaRPr lang="ru-RU" sz="2400" dirty="0">
              <a:solidFill>
                <a:schemeClr val="tx1"/>
              </a:solidFill>
            </a:endParaRPr>
          </a:p>
        </p:txBody>
      </p:sp>
    </p:spTree>
    <p:extLst>
      <p:ext uri="{BB962C8B-B14F-4D97-AF65-F5344CB8AC3E}">
        <p14:creationId xmlns:p14="http://schemas.microsoft.com/office/powerpoint/2010/main" val="2860250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399" y="570590"/>
            <a:ext cx="10377055" cy="5078313"/>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indent="288290" algn="just">
              <a:spcAft>
                <a:spcPts val="0"/>
              </a:spcAft>
            </a:pPr>
            <a:r>
              <a:rPr lang="ru-RU" sz="3600" dirty="0">
                <a:solidFill>
                  <a:schemeClr val="tx1"/>
                </a:solidFill>
                <a:ea typeface="Times New Roman" panose="02020603050405020304" pitchFamily="18" charset="0"/>
                <a:cs typeface="Calibri" panose="020F0502020204030204" pitchFamily="34" charset="0"/>
              </a:rPr>
              <a:t>Теории </a:t>
            </a:r>
            <a:r>
              <a:rPr lang="ru-RU" sz="3600" b="1" i="1" dirty="0">
                <a:solidFill>
                  <a:schemeClr val="tx1"/>
                </a:solidFill>
                <a:ea typeface="Times New Roman" panose="02020603050405020304" pitchFamily="18" charset="0"/>
                <a:cs typeface="Calibri" panose="020F0502020204030204" pitchFamily="34" charset="0"/>
              </a:rPr>
              <a:t>классифицирую</a:t>
            </a:r>
            <a:r>
              <a:rPr lang="ru-RU" sz="3600" dirty="0">
                <a:solidFill>
                  <a:schemeClr val="tx1"/>
                </a:solidFill>
                <a:ea typeface="Times New Roman" panose="02020603050405020304" pitchFamily="18" charset="0"/>
                <a:cs typeface="Calibri" panose="020F0502020204030204" pitchFamily="34" charset="0"/>
              </a:rPr>
              <a:t>т по </a:t>
            </a:r>
            <a:r>
              <a:rPr lang="ru-RU" sz="3600" b="1" i="1" dirty="0">
                <a:solidFill>
                  <a:schemeClr val="tx1"/>
                </a:solidFill>
                <a:ea typeface="Times New Roman" panose="02020603050405020304" pitchFamily="18" charset="0"/>
                <a:cs typeface="Calibri" panose="020F0502020204030204" pitchFamily="34" charset="0"/>
              </a:rPr>
              <a:t>предмету исследования. </a:t>
            </a:r>
            <a:endParaRPr lang="ru-RU" sz="3600" b="1" i="1" dirty="0" smtClean="0">
              <a:solidFill>
                <a:schemeClr val="tx1"/>
              </a:solidFill>
              <a:ea typeface="Times New Roman" panose="02020603050405020304" pitchFamily="18" charset="0"/>
              <a:cs typeface="Calibri" panose="020F0502020204030204" pitchFamily="34" charset="0"/>
            </a:endParaRPr>
          </a:p>
          <a:p>
            <a:pPr indent="288290" algn="just">
              <a:spcAft>
                <a:spcPts val="0"/>
              </a:spcAft>
            </a:pPr>
            <a:endParaRPr lang="ru-RU" sz="3600" dirty="0" smtClean="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3600" dirty="0" smtClean="0">
                <a:solidFill>
                  <a:schemeClr val="tx1"/>
                </a:solidFill>
                <a:ea typeface="Times New Roman" panose="02020603050405020304" pitchFamily="18" charset="0"/>
                <a:cs typeface="Calibri" panose="020F0502020204030204" pitchFamily="34" charset="0"/>
              </a:rPr>
              <a:t>По </a:t>
            </a:r>
            <a:r>
              <a:rPr lang="ru-RU" sz="3600" dirty="0">
                <a:solidFill>
                  <a:schemeClr val="tx1"/>
                </a:solidFill>
                <a:ea typeface="Times New Roman" panose="02020603050405020304" pitchFamily="18" charset="0"/>
                <a:cs typeface="Calibri" panose="020F0502020204030204" pitchFamily="34" charset="0"/>
              </a:rPr>
              <a:t>этому основанию различают социальные, математические, физические, химические, психологические, этические и прочие теории. </a:t>
            </a:r>
            <a:endParaRPr lang="ru-RU" sz="3600" dirty="0" smtClean="0">
              <a:solidFill>
                <a:schemeClr val="tx1"/>
              </a:solidFill>
              <a:ea typeface="Times New Roman" panose="02020603050405020304" pitchFamily="18" charset="0"/>
              <a:cs typeface="Calibri" panose="020F0502020204030204" pitchFamily="34" charset="0"/>
            </a:endParaRPr>
          </a:p>
          <a:p>
            <a:pPr indent="288290" algn="just">
              <a:spcAft>
                <a:spcPts val="0"/>
              </a:spcAft>
            </a:pPr>
            <a:endParaRPr lang="ru-RU" sz="3600" dirty="0">
              <a:solidFill>
                <a:schemeClr val="tx1"/>
              </a:solidFill>
              <a:ea typeface="Times New Roman" panose="02020603050405020304" pitchFamily="18" charset="0"/>
              <a:cs typeface="Calibri" panose="020F0502020204030204" pitchFamily="34" charset="0"/>
            </a:endParaRPr>
          </a:p>
          <a:p>
            <a:pPr indent="288290" algn="just">
              <a:spcAft>
                <a:spcPts val="0"/>
              </a:spcAft>
            </a:pPr>
            <a:r>
              <a:rPr lang="ru-RU" sz="3600" dirty="0" smtClean="0">
                <a:solidFill>
                  <a:schemeClr val="tx1"/>
                </a:solidFill>
                <a:ea typeface="Times New Roman" panose="02020603050405020304" pitchFamily="18" charset="0"/>
                <a:cs typeface="Calibri" panose="020F0502020204030204" pitchFamily="34" charset="0"/>
              </a:rPr>
              <a:t>Существуют </a:t>
            </a:r>
            <a:r>
              <a:rPr lang="ru-RU" sz="3600" dirty="0">
                <a:solidFill>
                  <a:schemeClr val="tx1"/>
                </a:solidFill>
                <a:ea typeface="Times New Roman" panose="02020603050405020304" pitchFamily="18" charset="0"/>
                <a:cs typeface="Calibri" panose="020F0502020204030204" pitchFamily="34" charset="0"/>
              </a:rPr>
              <a:t>и другие классификации </a:t>
            </a:r>
            <a:r>
              <a:rPr lang="ru-RU" sz="3600">
                <a:solidFill>
                  <a:schemeClr val="tx1"/>
                </a:solidFill>
                <a:ea typeface="Times New Roman" panose="02020603050405020304" pitchFamily="18" charset="0"/>
                <a:cs typeface="Calibri" panose="020F0502020204030204" pitchFamily="34" charset="0"/>
              </a:rPr>
              <a:t>теорий</a:t>
            </a:r>
            <a:r>
              <a:rPr lang="ru-RU" sz="3600" smtClean="0">
                <a:solidFill>
                  <a:schemeClr val="tx1"/>
                </a:solidFill>
                <a:ea typeface="Times New Roman" panose="02020603050405020304" pitchFamily="18" charset="0"/>
                <a:cs typeface="Calibri" panose="020F0502020204030204" pitchFamily="34" charset="0"/>
              </a:rPr>
              <a:t>.</a:t>
            </a:r>
          </a:p>
          <a:p>
            <a:pPr indent="288290" algn="just">
              <a:spcAft>
                <a:spcPts val="0"/>
              </a:spcAft>
            </a:pPr>
            <a:endParaRPr lang="ru-RU" sz="3600" b="1" dirty="0">
              <a:solidFill>
                <a:schemeClr val="tx1"/>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017762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2618" y="349332"/>
            <a:ext cx="11139054" cy="5816977"/>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txBody>
          <a:bodyPr wrap="square">
            <a:spAutoFit/>
          </a:bodyPr>
          <a:lstStyle/>
          <a:p>
            <a:r>
              <a:rPr lang="ru-RU" sz="3200" dirty="0" smtClean="0"/>
              <a:t>В современной методологии науки выделяют следующие </a:t>
            </a:r>
            <a:r>
              <a:rPr lang="ru-RU" sz="3200" b="1" i="1" dirty="0" smtClean="0">
                <a:solidFill>
                  <a:srgbClr val="C00000"/>
                </a:solidFill>
              </a:rPr>
              <a:t>структурные элементы теории:</a:t>
            </a:r>
          </a:p>
          <a:p>
            <a:endParaRPr lang="ru-RU" sz="2800" dirty="0" smtClean="0"/>
          </a:p>
          <a:p>
            <a:r>
              <a:rPr lang="ru-RU" sz="2800" dirty="0" smtClean="0"/>
              <a:t>•	</a:t>
            </a:r>
            <a:r>
              <a:rPr lang="ru-RU" sz="2800" dirty="0" smtClean="0">
                <a:solidFill>
                  <a:srgbClr val="C00000"/>
                </a:solidFill>
              </a:rPr>
              <a:t>исходные основания </a:t>
            </a:r>
            <a:r>
              <a:rPr lang="ru-RU" sz="2800" dirty="0" smtClean="0"/>
              <a:t>(понятия, законы, аксиомы, принципы и т.д.);</a:t>
            </a:r>
          </a:p>
          <a:p>
            <a:r>
              <a:rPr lang="ru-RU" sz="2800" dirty="0" smtClean="0"/>
              <a:t>•	</a:t>
            </a:r>
            <a:r>
              <a:rPr lang="ru-RU" sz="2800" dirty="0" smtClean="0">
                <a:solidFill>
                  <a:srgbClr val="C00000"/>
                </a:solidFill>
              </a:rPr>
              <a:t>идеализированный объект</a:t>
            </a:r>
            <a:r>
              <a:rPr lang="ru-RU" sz="2800" dirty="0" smtClean="0"/>
              <a:t>, т.е. теоретическую модель какой-то части действительности, существенных свойств и связей изучаемых явлений и предметов;</a:t>
            </a:r>
          </a:p>
          <a:p>
            <a:r>
              <a:rPr lang="ru-RU" sz="2800" dirty="0" smtClean="0"/>
              <a:t>•	</a:t>
            </a:r>
            <a:r>
              <a:rPr lang="ru-RU" sz="2800" dirty="0" smtClean="0">
                <a:solidFill>
                  <a:srgbClr val="C00000"/>
                </a:solidFill>
              </a:rPr>
              <a:t>логику теории </a:t>
            </a:r>
            <a:r>
              <a:rPr lang="ru-RU" sz="2800" dirty="0" smtClean="0"/>
              <a:t>– совокупность определенных правил и способов доказывания;</a:t>
            </a:r>
          </a:p>
          <a:p>
            <a:r>
              <a:rPr lang="ru-RU" sz="2800" dirty="0" smtClean="0"/>
              <a:t>•	</a:t>
            </a:r>
            <a:r>
              <a:rPr lang="ru-RU" sz="2800" dirty="0" smtClean="0">
                <a:solidFill>
                  <a:srgbClr val="C00000"/>
                </a:solidFill>
              </a:rPr>
              <a:t>философские установки и социальные ценности</a:t>
            </a:r>
            <a:r>
              <a:rPr lang="ru-RU" sz="2800" dirty="0" smtClean="0"/>
              <a:t>;</a:t>
            </a:r>
          </a:p>
          <a:p>
            <a:r>
              <a:rPr lang="ru-RU" sz="2800" dirty="0" smtClean="0"/>
              <a:t>•	</a:t>
            </a:r>
            <a:r>
              <a:rPr lang="ru-RU" sz="2800" dirty="0" smtClean="0">
                <a:solidFill>
                  <a:srgbClr val="C00000"/>
                </a:solidFill>
              </a:rPr>
              <a:t>совокупность законов и положений</a:t>
            </a:r>
            <a:r>
              <a:rPr lang="ru-RU" sz="2800" dirty="0" smtClean="0"/>
              <a:t>, выведенных в качестве следствий из данной теории.</a:t>
            </a:r>
          </a:p>
        </p:txBody>
      </p:sp>
    </p:spTree>
    <p:extLst>
      <p:ext uri="{BB962C8B-B14F-4D97-AF65-F5344CB8AC3E}">
        <p14:creationId xmlns:p14="http://schemas.microsoft.com/office/powerpoint/2010/main" val="2147818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6473" y="335708"/>
            <a:ext cx="11180618" cy="5632311"/>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txBody>
          <a:bodyPr wrap="square">
            <a:spAutoFit/>
          </a:bodyPr>
          <a:lstStyle/>
          <a:p>
            <a:r>
              <a:rPr lang="ru-RU" sz="2400" dirty="0" smtClean="0">
                <a:solidFill>
                  <a:srgbClr val="C00000"/>
                </a:solidFill>
              </a:rPr>
              <a:t>Структуру</a:t>
            </a:r>
            <a:r>
              <a:rPr lang="ru-RU" sz="2400" dirty="0" smtClean="0"/>
              <a:t> теории образуют </a:t>
            </a:r>
            <a:r>
              <a:rPr lang="ru-RU" sz="2400" dirty="0" smtClean="0">
                <a:solidFill>
                  <a:srgbClr val="C00000"/>
                </a:solidFill>
              </a:rPr>
              <a:t>понятия, суждения, законы, научные положения, учения, идеи </a:t>
            </a:r>
            <a:r>
              <a:rPr lang="ru-RU" sz="2400" dirty="0" smtClean="0"/>
              <a:t>и другие элементы.</a:t>
            </a:r>
          </a:p>
          <a:p>
            <a:endParaRPr lang="ru-RU" sz="2400" dirty="0" smtClean="0"/>
          </a:p>
          <a:p>
            <a:r>
              <a:rPr lang="ru-RU" sz="2400" b="1" i="1" dirty="0" smtClean="0">
                <a:solidFill>
                  <a:srgbClr val="C00000"/>
                </a:solidFill>
              </a:rPr>
              <a:t>Понятие</a:t>
            </a:r>
            <a:r>
              <a:rPr lang="ru-RU" sz="2400" dirty="0" smtClean="0"/>
              <a:t> – это мысль, отражающая существенные и необходимые признаки определенного множества предметов или явлений.</a:t>
            </a:r>
          </a:p>
          <a:p>
            <a:r>
              <a:rPr lang="ru-RU" sz="2400" b="1" i="1" dirty="0" smtClean="0">
                <a:solidFill>
                  <a:srgbClr val="C00000"/>
                </a:solidFill>
              </a:rPr>
              <a:t>Категория</a:t>
            </a:r>
            <a:r>
              <a:rPr lang="ru-RU" sz="2400" dirty="0" smtClean="0"/>
              <a:t> – общее, фундаментальное понятие, отражающее наиболее существенные свойства и отношения предметов и явлений. Категории бывают философскими, общенаучными и относящимися к отдельной отрасли науки. Примеры категорий в юридических науках: право, правонарушение, юридическая ответственность, государство, государственный строй, преступность.</a:t>
            </a:r>
          </a:p>
          <a:p>
            <a:r>
              <a:rPr lang="ru-RU" sz="2400" b="1" i="1" dirty="0" smtClean="0">
                <a:solidFill>
                  <a:srgbClr val="C00000"/>
                </a:solidFill>
              </a:rPr>
              <a:t>Научный термин</a:t>
            </a:r>
            <a:r>
              <a:rPr lang="ru-RU" sz="2400" dirty="0" smtClean="0"/>
              <a:t> – это слово или сочетание слов, обозначающее понятие, применяемое в науке.</a:t>
            </a:r>
          </a:p>
          <a:p>
            <a:r>
              <a:rPr lang="ru-RU" sz="2400" dirty="0" smtClean="0"/>
              <a:t>Совокупность понятий (терминов), которые используются в определенной науке, образует ее </a:t>
            </a:r>
            <a:r>
              <a:rPr lang="ru-RU" sz="2400" i="1" u="sng" dirty="0" smtClean="0">
                <a:solidFill>
                  <a:srgbClr val="C00000"/>
                </a:solidFill>
              </a:rPr>
              <a:t>понятийный аппарат.</a:t>
            </a:r>
          </a:p>
          <a:p>
            <a:r>
              <a:rPr lang="ru-RU" sz="2400" b="1" i="1" dirty="0" smtClean="0">
                <a:solidFill>
                  <a:srgbClr val="C00000"/>
                </a:solidFill>
              </a:rPr>
              <a:t>Суждение</a:t>
            </a:r>
            <a:r>
              <a:rPr lang="ru-RU" sz="2400" dirty="0" smtClean="0"/>
              <a:t> – это мысль, в которой утверждается или отрицается что-либо.</a:t>
            </a:r>
            <a:endParaRPr lang="ru-RU" sz="2400" dirty="0"/>
          </a:p>
        </p:txBody>
      </p:sp>
    </p:spTree>
    <p:extLst>
      <p:ext uri="{BB962C8B-B14F-4D97-AF65-F5344CB8AC3E}">
        <p14:creationId xmlns:p14="http://schemas.microsoft.com/office/powerpoint/2010/main" val="31455838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1" y="404797"/>
            <a:ext cx="11055927" cy="5693866"/>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txBody>
          <a:bodyPr wrap="square">
            <a:spAutoFit/>
          </a:bodyPr>
          <a:lstStyle/>
          <a:p>
            <a:pPr indent="288290" algn="just">
              <a:spcAft>
                <a:spcPts val="0"/>
              </a:spcAft>
            </a:pPr>
            <a:r>
              <a:rPr lang="ru-RU" sz="2800" b="1" i="1" u="sng"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Принцип</a:t>
            </a:r>
            <a:r>
              <a:rPr lang="ru-RU" sz="2800" i="1" dirty="0">
                <a:latin typeface="Times New Roman" panose="02020603050405020304" pitchFamily="18" charset="0"/>
                <a:ea typeface="Times New Roman" panose="02020603050405020304" pitchFamily="18" charset="0"/>
                <a:cs typeface="Calibri" panose="020F0502020204030204" pitchFamily="34" charset="0"/>
              </a:rPr>
              <a:t> </a:t>
            </a:r>
            <a:r>
              <a:rPr lang="ru-RU" sz="2800" dirty="0">
                <a:latin typeface="Times New Roman" panose="02020603050405020304" pitchFamily="18" charset="0"/>
                <a:ea typeface="Times New Roman" panose="02020603050405020304" pitchFamily="18" charset="0"/>
                <a:cs typeface="Calibri" panose="020F0502020204030204" pitchFamily="34" charset="0"/>
              </a:rPr>
              <a:t>– это руководящая идея, основное исходное положение теории. Принципы бывают </a:t>
            </a:r>
            <a:r>
              <a:rPr lang="ru-RU" sz="2800" u="sng" dirty="0">
                <a:latin typeface="Times New Roman" panose="02020603050405020304" pitchFamily="18" charset="0"/>
                <a:ea typeface="Times New Roman" panose="02020603050405020304" pitchFamily="18" charset="0"/>
                <a:cs typeface="Calibri" panose="020F0502020204030204" pitchFamily="34" charset="0"/>
              </a:rPr>
              <a:t>теоретическими</a:t>
            </a:r>
            <a:r>
              <a:rPr lang="ru-RU" sz="2800" dirty="0">
                <a:latin typeface="Times New Roman" panose="02020603050405020304" pitchFamily="18" charset="0"/>
                <a:ea typeface="Times New Roman" panose="02020603050405020304" pitchFamily="18" charset="0"/>
                <a:cs typeface="Calibri" panose="020F0502020204030204" pitchFamily="34" charset="0"/>
              </a:rPr>
              <a:t> и </a:t>
            </a:r>
            <a:r>
              <a:rPr lang="ru-RU" sz="2800" u="sng" dirty="0">
                <a:latin typeface="Times New Roman" panose="02020603050405020304" pitchFamily="18" charset="0"/>
                <a:ea typeface="Times New Roman" panose="02020603050405020304" pitchFamily="18" charset="0"/>
                <a:cs typeface="Calibri" panose="020F0502020204030204" pitchFamily="34" charset="0"/>
              </a:rPr>
              <a:t>методологическими.</a:t>
            </a:r>
            <a:r>
              <a:rPr lang="ru-RU" sz="2800" dirty="0">
                <a:latin typeface="Times New Roman" panose="02020603050405020304" pitchFamily="18" charset="0"/>
                <a:ea typeface="Times New Roman" panose="02020603050405020304" pitchFamily="18" charset="0"/>
                <a:cs typeface="Calibri" panose="020F0502020204030204" pitchFamily="34" charset="0"/>
              </a:rPr>
              <a:t> При проведении теоретических исследований в области права следует руководствоваться, например, </a:t>
            </a:r>
            <a:r>
              <a:rPr lang="ru-RU" sz="2800" b="1" i="1" dirty="0">
                <a:latin typeface="Times New Roman" panose="02020603050405020304" pitchFamily="18" charset="0"/>
                <a:ea typeface="Times New Roman" panose="02020603050405020304" pitchFamily="18" charset="0"/>
                <a:cs typeface="Calibri" panose="020F0502020204030204" pitchFamily="34" charset="0"/>
              </a:rPr>
              <a:t>четырьмя принципами законности: верховенства закона, всеобщности, целесообразности и реальности законности.</a:t>
            </a:r>
            <a:r>
              <a:rPr lang="ru-RU" sz="2800" dirty="0">
                <a:latin typeface="Times New Roman" panose="02020603050405020304" pitchFamily="18" charset="0"/>
                <a:ea typeface="Times New Roman" panose="02020603050405020304" pitchFamily="18" charset="0"/>
                <a:cs typeface="Calibri" panose="020F0502020204030204" pitchFamily="34" charset="0"/>
              </a:rPr>
              <a:t> При этом нельзя не учитывать методологические принципы диалектического материализма: относиться к действительности как к объективной реальности; отличать существенные признаки изучаемого объекта от второстепенных; рассматривать </a:t>
            </a:r>
            <a:r>
              <a:rPr lang="ru-RU" sz="2800" dirty="0">
                <a:solidFill>
                  <a:schemeClr val="tx1"/>
                </a:solidFill>
                <a:latin typeface="Times New Roman" panose="02020603050405020304" pitchFamily="18" charset="0"/>
                <a:ea typeface="Times New Roman" panose="02020603050405020304" pitchFamily="18" charset="0"/>
                <a:cs typeface="Calibri" panose="020F0502020204030204" pitchFamily="34" charset="0"/>
              </a:rPr>
              <a:t>предметы и явления в непрерывном изменении и др.</a:t>
            </a:r>
          </a:p>
          <a:p>
            <a:pPr indent="288290" algn="just">
              <a:spcAft>
                <a:spcPts val="0"/>
              </a:spcAft>
            </a:pPr>
            <a:r>
              <a:rPr lang="ru-RU" sz="2800" b="1" i="1" u="sng" dirty="0">
                <a:solidFill>
                  <a:srgbClr val="C00000"/>
                </a:solidFill>
                <a:latin typeface="Times New Roman" panose="02020603050405020304" pitchFamily="18" charset="0"/>
                <a:ea typeface="Times New Roman" panose="02020603050405020304" pitchFamily="18" charset="0"/>
                <a:cs typeface="Calibri" panose="020F0502020204030204" pitchFamily="34" charset="0"/>
              </a:rPr>
              <a:t>Аксиома</a:t>
            </a:r>
            <a:r>
              <a:rPr lang="ru-RU" sz="2800" i="1" dirty="0">
                <a:latin typeface="Times New Roman" panose="02020603050405020304" pitchFamily="18" charset="0"/>
                <a:ea typeface="Times New Roman" panose="02020603050405020304" pitchFamily="18" charset="0"/>
                <a:cs typeface="Calibri" panose="020F0502020204030204" pitchFamily="34" charset="0"/>
              </a:rPr>
              <a:t> </a:t>
            </a:r>
            <a:r>
              <a:rPr lang="ru-RU" sz="2800" dirty="0">
                <a:latin typeface="Times New Roman" panose="02020603050405020304" pitchFamily="18" charset="0"/>
                <a:ea typeface="Times New Roman" panose="02020603050405020304" pitchFamily="18" charset="0"/>
                <a:cs typeface="Calibri" panose="020F0502020204030204" pitchFamily="34" charset="0"/>
              </a:rPr>
              <a:t>– это положение, которое является исходным, </a:t>
            </a:r>
            <a:r>
              <a:rPr lang="ru-RU" sz="2800" dirty="0" err="1">
                <a:latin typeface="Times New Roman" panose="02020603050405020304" pitchFamily="18" charset="0"/>
                <a:ea typeface="Times New Roman" panose="02020603050405020304" pitchFamily="18" charset="0"/>
                <a:cs typeface="Calibri" panose="020F0502020204030204" pitchFamily="34" charset="0"/>
              </a:rPr>
              <a:t>недоказываемым</a:t>
            </a:r>
            <a:r>
              <a:rPr lang="ru-RU" sz="2800" dirty="0">
                <a:latin typeface="Times New Roman" panose="02020603050405020304" pitchFamily="18" charset="0"/>
                <a:ea typeface="Times New Roman" panose="02020603050405020304" pitchFamily="18" charset="0"/>
                <a:cs typeface="Calibri" panose="020F0502020204030204" pitchFamily="34" charset="0"/>
              </a:rPr>
              <a:t> и из которого по установленным правилам выводятся другие положения. </a:t>
            </a:r>
            <a:endParaRPr lang="ru-RU" sz="2800" b="1" dirty="0">
              <a:latin typeface="Times New Roman" panose="02020603050405020304" pitchFamily="18"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888683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72837" y="681703"/>
            <a:ext cx="10764982" cy="5262979"/>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txBody>
          <a:bodyPr wrap="square">
            <a:spAutoFit/>
          </a:bodyPr>
          <a:lstStyle/>
          <a:p>
            <a:r>
              <a:rPr lang="ru-RU" sz="2800" b="1" i="1" dirty="0" smtClean="0">
                <a:solidFill>
                  <a:srgbClr val="C00000"/>
                </a:solidFill>
              </a:rPr>
              <a:t>Закон</a:t>
            </a:r>
            <a:r>
              <a:rPr lang="ru-RU" sz="2800" dirty="0" smtClean="0"/>
              <a:t> – это объективная, существенная, внутренняя, необходимая и устойчивая связь между явлениями, процессами. </a:t>
            </a:r>
          </a:p>
          <a:p>
            <a:endParaRPr lang="ru-RU" sz="2800" dirty="0"/>
          </a:p>
          <a:p>
            <a:r>
              <a:rPr lang="ru-RU" sz="2800" b="1" i="1" u="sng" dirty="0" smtClean="0"/>
              <a:t>Законы могут быть классифицированы</a:t>
            </a:r>
            <a:r>
              <a:rPr lang="ru-RU" sz="2800" dirty="0" smtClean="0"/>
              <a:t> по различным основаниям. Так, по основным сферам реальности можно выделить законы природы, общества, мышления и познания; по объему действия – всеобщие, общие и частные.</a:t>
            </a:r>
          </a:p>
          <a:p>
            <a:endParaRPr lang="ru-RU" sz="2800" dirty="0" smtClean="0"/>
          </a:p>
          <a:p>
            <a:r>
              <a:rPr lang="ru-RU" sz="2800" b="1" i="1" dirty="0" smtClean="0">
                <a:solidFill>
                  <a:srgbClr val="C00000"/>
                </a:solidFill>
              </a:rPr>
              <a:t>Закономерность </a:t>
            </a:r>
            <a:r>
              <a:rPr lang="ru-RU" sz="2800" dirty="0" smtClean="0"/>
              <a:t>– это:</a:t>
            </a:r>
          </a:p>
          <a:p>
            <a:r>
              <a:rPr lang="ru-RU" sz="2800" dirty="0" smtClean="0"/>
              <a:t>•	совокупность действия многих законов;</a:t>
            </a:r>
          </a:p>
          <a:p>
            <a:r>
              <a:rPr lang="ru-RU" sz="2800" dirty="0" smtClean="0"/>
              <a:t>•	система существенных, необходимых общих связей, каждая из которых составляет отдельный закон. </a:t>
            </a:r>
            <a:endParaRPr lang="ru-RU" sz="2800" dirty="0"/>
          </a:p>
        </p:txBody>
      </p:sp>
    </p:spTree>
    <p:extLst>
      <p:ext uri="{BB962C8B-B14F-4D97-AF65-F5344CB8AC3E}">
        <p14:creationId xmlns:p14="http://schemas.microsoft.com/office/powerpoint/2010/main" val="29057599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1163" y="748145"/>
            <a:ext cx="10945091" cy="5262979"/>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txBody>
          <a:bodyPr wrap="square">
            <a:spAutoFit/>
          </a:bodyPr>
          <a:lstStyle/>
          <a:p>
            <a:r>
              <a:rPr lang="ru-RU" sz="2800" b="1" i="1" dirty="0" smtClean="0">
                <a:solidFill>
                  <a:srgbClr val="C00000"/>
                </a:solidFill>
              </a:rPr>
              <a:t>Положение </a:t>
            </a:r>
            <a:r>
              <a:rPr lang="ru-RU" sz="2800" dirty="0" smtClean="0"/>
              <a:t>– научное утверждение, сформулированная мысль. </a:t>
            </a:r>
          </a:p>
          <a:p>
            <a:endParaRPr lang="ru-RU" sz="2800" dirty="0" smtClean="0"/>
          </a:p>
          <a:p>
            <a:r>
              <a:rPr lang="ru-RU" sz="2800" b="1" i="1" dirty="0" smtClean="0">
                <a:solidFill>
                  <a:srgbClr val="C00000"/>
                </a:solidFill>
              </a:rPr>
              <a:t>Учение</a:t>
            </a:r>
            <a:r>
              <a:rPr lang="ru-RU" sz="2800" dirty="0" smtClean="0"/>
              <a:t> – совокупность теоретических положений о какой-либо об </a:t>
            </a:r>
            <a:r>
              <a:rPr lang="ru-RU" sz="2800" dirty="0" err="1" smtClean="0"/>
              <a:t>ласти</a:t>
            </a:r>
            <a:r>
              <a:rPr lang="ru-RU" sz="2800" dirty="0" smtClean="0"/>
              <a:t> явлений действительности. </a:t>
            </a:r>
          </a:p>
          <a:p>
            <a:endParaRPr lang="ru-RU" sz="2800" dirty="0" smtClean="0"/>
          </a:p>
          <a:p>
            <a:r>
              <a:rPr lang="ru-RU" sz="2800" b="1" i="1" dirty="0" smtClean="0">
                <a:solidFill>
                  <a:srgbClr val="C00000"/>
                </a:solidFill>
              </a:rPr>
              <a:t>Идея</a:t>
            </a:r>
            <a:r>
              <a:rPr lang="ru-RU" sz="2800" b="1" dirty="0" smtClean="0">
                <a:solidFill>
                  <a:srgbClr val="C00000"/>
                </a:solidFill>
              </a:rPr>
              <a:t> </a:t>
            </a:r>
            <a:r>
              <a:rPr lang="ru-RU" sz="2800" dirty="0" smtClean="0"/>
              <a:t>– это:</a:t>
            </a:r>
          </a:p>
          <a:p>
            <a:r>
              <a:rPr lang="ru-RU" sz="2800" dirty="0" smtClean="0"/>
              <a:t>1) новое интуитивное объяснение события или явления;</a:t>
            </a:r>
          </a:p>
          <a:p>
            <a:r>
              <a:rPr lang="ru-RU" sz="2800" dirty="0" smtClean="0"/>
              <a:t>2) определяющее стержневое положение в теории. </a:t>
            </a:r>
          </a:p>
          <a:p>
            <a:endParaRPr lang="ru-RU" sz="2800" dirty="0" smtClean="0"/>
          </a:p>
          <a:p>
            <a:r>
              <a:rPr lang="ru-RU" sz="2800" b="1" i="1" dirty="0" smtClean="0">
                <a:solidFill>
                  <a:srgbClr val="C00000"/>
                </a:solidFill>
              </a:rPr>
              <a:t>Концепция</a:t>
            </a:r>
            <a:r>
              <a:rPr lang="ru-RU" sz="2800" dirty="0" smtClean="0"/>
              <a:t> – это система теоретических взглядов, объединенных научной идеей (научными идеями</a:t>
            </a:r>
            <a:r>
              <a:rPr lang="ru-RU" sz="2800" smtClean="0"/>
              <a:t>). </a:t>
            </a:r>
          </a:p>
          <a:p>
            <a:endParaRPr lang="ru-RU" sz="2800"/>
          </a:p>
        </p:txBody>
      </p:sp>
    </p:spTree>
    <p:extLst>
      <p:ext uri="{BB962C8B-B14F-4D97-AF65-F5344CB8AC3E}">
        <p14:creationId xmlns:p14="http://schemas.microsoft.com/office/powerpoint/2010/main" val="2440938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4182" y="474345"/>
            <a:ext cx="11236035" cy="5632311"/>
          </a:xfrm>
          <a:prstGeom prst="rect">
            <a:avLst/>
          </a:prstGeom>
          <a:solidFill>
            <a:schemeClr val="accent4">
              <a:lumMod val="20000"/>
              <a:lumOff val="80000"/>
            </a:schemeClr>
          </a:solidFill>
        </p:spPr>
        <p:txBody>
          <a:bodyPr wrap="square">
            <a:spAutoFit/>
          </a:bodyPr>
          <a:lstStyle/>
          <a:p>
            <a:pPr indent="288290" algn="just">
              <a:spcAft>
                <a:spcPts val="0"/>
              </a:spcAft>
            </a:pPr>
            <a:r>
              <a:rPr lang="ru-RU" sz="2000" dirty="0">
                <a:latin typeface="Verdana" panose="020B0604030504040204" pitchFamily="34" charset="0"/>
                <a:ea typeface="Verdana" panose="020B0604030504040204" pitchFamily="34" charset="0"/>
                <a:cs typeface="Calibri" panose="020F0502020204030204" pitchFamily="34" charset="0"/>
              </a:rPr>
              <a:t>Органы исполнительной власти в сфере науки и образования работают во взаимодействии с Национальной академией наук, сотрудничают с образовательными учреждениями высшего профессионального образования, общественными научными объединениями</a:t>
            </a:r>
            <a:r>
              <a:rPr lang="ru-RU" sz="2000" dirty="0" smtClean="0">
                <a:latin typeface="Verdana" panose="020B0604030504040204" pitchFamily="34" charset="0"/>
                <a:ea typeface="Verdana" panose="020B0604030504040204" pitchFamily="34" charset="0"/>
                <a:cs typeface="Calibri" panose="020F0502020204030204" pitchFamily="34" charset="0"/>
              </a:rPr>
              <a:t>.</a:t>
            </a:r>
          </a:p>
          <a:p>
            <a:pPr indent="288290" algn="just">
              <a:spcAft>
                <a:spcPts val="0"/>
              </a:spcAft>
            </a:pPr>
            <a:endParaRPr lang="ru-RU" sz="2000" b="1" dirty="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000" dirty="0">
                <a:latin typeface="Verdana" panose="020B0604030504040204" pitchFamily="34" charset="0"/>
                <a:ea typeface="Verdana" panose="020B0604030504040204" pitchFamily="34" charset="0"/>
                <a:cs typeface="Calibri" panose="020F0502020204030204" pitchFamily="34" charset="0"/>
              </a:rPr>
              <a:t>Республиканское общественное объединение </a:t>
            </a:r>
            <a:r>
              <a:rPr lang="ru-RU" sz="2000" b="1" dirty="0">
                <a:latin typeface="Verdana" panose="020B0604030504040204" pitchFamily="34" charset="0"/>
                <a:ea typeface="Verdana" panose="020B0604030504040204" pitchFamily="34" charset="0"/>
                <a:cs typeface="Calibri" panose="020F0502020204030204" pitchFamily="34" charset="0"/>
              </a:rPr>
              <a:t>«Национальная академия наук Республики Казахстан»</a:t>
            </a:r>
            <a:r>
              <a:rPr lang="ru-RU" sz="2000" dirty="0">
                <a:latin typeface="Verdana" panose="020B0604030504040204" pitchFamily="34" charset="0"/>
                <a:ea typeface="Verdana" panose="020B0604030504040204" pitchFamily="34" charset="0"/>
                <a:cs typeface="Calibri" panose="020F0502020204030204" pitchFamily="34" charset="0"/>
              </a:rPr>
              <a:t> проводит фундаментальные и прикладные научные исследования по важнейшим проблемам естественных, гуманитарных и технических наук, принимает участие в координации фундаментальных научно-исследовательских работ, выполняемых научными организациями и высшими учебными заведениями, финансируемыми из госбюджета</a:t>
            </a:r>
            <a:r>
              <a:rPr lang="ru-RU" sz="2000" dirty="0" smtClean="0">
                <a:latin typeface="Verdana" panose="020B0604030504040204" pitchFamily="34" charset="0"/>
                <a:ea typeface="Verdana" panose="020B0604030504040204" pitchFamily="34" charset="0"/>
                <a:cs typeface="Calibri" panose="020F0502020204030204" pitchFamily="34" charset="0"/>
              </a:rPr>
              <a:t>.</a:t>
            </a:r>
          </a:p>
          <a:p>
            <a:pPr indent="288290" algn="just">
              <a:spcAft>
                <a:spcPts val="0"/>
              </a:spcAft>
            </a:pPr>
            <a:endParaRPr lang="ru-RU" sz="2000" b="1" dirty="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uk-UA" sz="2000" b="1" dirty="0">
                <a:latin typeface="Verdana" panose="020B0604030504040204" pitchFamily="34" charset="0"/>
                <a:ea typeface="Verdana" panose="020B0604030504040204" pitchFamily="34" charset="0"/>
                <a:cs typeface="Calibri" panose="020F0502020204030204" pitchFamily="34" charset="0"/>
              </a:rPr>
              <a:t>Целью (предметом) деятельности Академии </a:t>
            </a:r>
            <a:r>
              <a:rPr lang="uk-UA" sz="2000" dirty="0">
                <a:latin typeface="Verdana" panose="020B0604030504040204" pitchFamily="34" charset="0"/>
                <a:ea typeface="Verdana" panose="020B0604030504040204" pitchFamily="34" charset="0"/>
                <a:cs typeface="Calibri" panose="020F0502020204030204" pitchFamily="34" charset="0"/>
              </a:rPr>
              <a:t>является всемерное содействие развитию науки в Казахстане, реализации наиболее важных и перспективных научных исследований и научно-технических разработок, </a:t>
            </a:r>
            <a:r>
              <a:rPr lang="ru-RU" sz="2000" dirty="0">
                <a:latin typeface="Verdana" panose="020B0604030504040204" pitchFamily="34" charset="0"/>
                <a:ea typeface="Verdana" panose="020B0604030504040204" pitchFamily="34" charset="0"/>
                <a:cs typeface="Calibri" panose="020F0502020204030204" pitchFamily="34" charset="0"/>
              </a:rPr>
              <a:t> внедрению результатов научно-технической деятельности в экономику страны, развитию научно-инновационной деятельности, профессиональной консолидации ученых Казахстана.</a:t>
            </a:r>
            <a:endParaRPr lang="ru-RU" sz="2000" b="1" dirty="0">
              <a:latin typeface="Verdana" panose="020B060403050404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25581846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09" y="459754"/>
            <a:ext cx="11111346" cy="5016758"/>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4000" b="1" u="sng" dirty="0" smtClean="0">
                <a:solidFill>
                  <a:srgbClr val="C00000"/>
                </a:solidFill>
              </a:rPr>
              <a:t>Эмпирический уровень исследования </a:t>
            </a:r>
          </a:p>
          <a:p>
            <a:endParaRPr lang="ru-RU" sz="4000" b="1" u="sng" dirty="0">
              <a:solidFill>
                <a:srgbClr val="C00000"/>
              </a:solidFill>
            </a:endParaRPr>
          </a:p>
          <a:p>
            <a:r>
              <a:rPr lang="ru-RU" sz="4000" dirty="0" smtClean="0">
                <a:solidFill>
                  <a:schemeClr val="tx1"/>
                </a:solidFill>
              </a:rPr>
              <a:t>характеризуется преобладанием </a:t>
            </a:r>
            <a:r>
              <a:rPr lang="ru-RU" sz="4000" i="1" dirty="0" smtClean="0">
                <a:solidFill>
                  <a:srgbClr val="C00000"/>
                </a:solidFill>
              </a:rPr>
              <a:t>чувственного познания</a:t>
            </a:r>
            <a:r>
              <a:rPr lang="ru-RU" sz="4000" dirty="0" smtClean="0">
                <a:solidFill>
                  <a:schemeClr val="tx1"/>
                </a:solidFill>
              </a:rPr>
              <a:t> (изучения внешнего мира посредством органов чувств). </a:t>
            </a:r>
          </a:p>
          <a:p>
            <a:endParaRPr lang="ru-RU" sz="4000" dirty="0">
              <a:solidFill>
                <a:schemeClr val="tx1"/>
              </a:solidFill>
            </a:endParaRPr>
          </a:p>
          <a:p>
            <a:r>
              <a:rPr lang="ru-RU" sz="4000" dirty="0" smtClean="0">
                <a:solidFill>
                  <a:schemeClr val="tx1"/>
                </a:solidFill>
              </a:rPr>
              <a:t>На этом уровне формы теоретического познания присутствуют, но имеют подчиненное значение.</a:t>
            </a:r>
            <a:endParaRPr lang="ru-RU" sz="4000" dirty="0">
              <a:solidFill>
                <a:schemeClr val="tx1"/>
              </a:solidFill>
            </a:endParaRPr>
          </a:p>
        </p:txBody>
      </p:sp>
    </p:spTree>
    <p:extLst>
      <p:ext uri="{BB962C8B-B14F-4D97-AF65-F5344CB8AC3E}">
        <p14:creationId xmlns:p14="http://schemas.microsoft.com/office/powerpoint/2010/main" val="980271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45129" y="238360"/>
            <a:ext cx="10612582" cy="5693866"/>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endParaRPr lang="ru-RU" sz="2800" b="1" smtClean="0">
              <a:solidFill>
                <a:schemeClr val="tx1"/>
              </a:solidFill>
            </a:endParaRPr>
          </a:p>
          <a:p>
            <a:r>
              <a:rPr lang="ru-RU" sz="2800" b="1" smtClean="0">
                <a:solidFill>
                  <a:schemeClr val="tx1"/>
                </a:solidFill>
              </a:rPr>
              <a:t>	Взаимодействие </a:t>
            </a:r>
            <a:r>
              <a:rPr lang="ru-RU" sz="2800" i="1" dirty="0" smtClean="0">
                <a:solidFill>
                  <a:srgbClr val="C00000"/>
                </a:solidFill>
              </a:rPr>
              <a:t>эмпирического и теоретического </a:t>
            </a:r>
            <a:r>
              <a:rPr lang="ru-RU" sz="2800" dirty="0" smtClean="0">
                <a:solidFill>
                  <a:schemeClr val="tx1"/>
                </a:solidFill>
              </a:rPr>
              <a:t>уровней исследования заключается в том, что: </a:t>
            </a:r>
          </a:p>
          <a:p>
            <a:endParaRPr lang="ru-RU" sz="2800" dirty="0" smtClean="0">
              <a:solidFill>
                <a:schemeClr val="tx1"/>
              </a:solidFill>
            </a:endParaRPr>
          </a:p>
          <a:p>
            <a:r>
              <a:rPr lang="ru-RU" sz="2800" dirty="0" smtClean="0">
                <a:solidFill>
                  <a:schemeClr val="tx1"/>
                </a:solidFill>
              </a:rPr>
              <a:t>•	совокупность фактов составляет практическую основу теории или гипотезы; </a:t>
            </a:r>
          </a:p>
          <a:p>
            <a:r>
              <a:rPr lang="ru-RU" sz="2800" dirty="0" smtClean="0">
                <a:solidFill>
                  <a:schemeClr val="tx1"/>
                </a:solidFill>
              </a:rPr>
              <a:t>•	факты могут подтверждать теорию или опровергать ее;</a:t>
            </a:r>
          </a:p>
          <a:p>
            <a:r>
              <a:rPr lang="ru-RU" sz="2800" dirty="0" smtClean="0">
                <a:solidFill>
                  <a:schemeClr val="tx1"/>
                </a:solidFill>
              </a:rPr>
              <a:t>•	научный факт всегда пронизан теорией, поскольку он не может быть сформулирован без системы понятий, истолкован без теоретических представлений;</a:t>
            </a:r>
          </a:p>
          <a:p>
            <a:r>
              <a:rPr lang="ru-RU" sz="2800" dirty="0" smtClean="0">
                <a:solidFill>
                  <a:schemeClr val="tx1"/>
                </a:solidFill>
              </a:rPr>
              <a:t>•	эмпирическое исследование в современной науке предопределяется, направляется </a:t>
            </a:r>
            <a:r>
              <a:rPr lang="ru-RU" sz="2800" smtClean="0">
                <a:solidFill>
                  <a:schemeClr val="tx1"/>
                </a:solidFill>
              </a:rPr>
              <a:t>теорией.</a:t>
            </a:r>
          </a:p>
          <a:p>
            <a:endParaRPr lang="ru-RU" sz="2800" dirty="0">
              <a:solidFill>
                <a:schemeClr val="tx1"/>
              </a:solidFill>
            </a:endParaRPr>
          </a:p>
        </p:txBody>
      </p:sp>
    </p:spTree>
    <p:extLst>
      <p:ext uri="{BB962C8B-B14F-4D97-AF65-F5344CB8AC3E}">
        <p14:creationId xmlns:p14="http://schemas.microsoft.com/office/powerpoint/2010/main" val="7456190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71055" y="471054"/>
            <a:ext cx="11346872" cy="5693866"/>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600" b="1" i="1" dirty="0" smtClean="0">
                <a:solidFill>
                  <a:schemeClr val="tx1"/>
                </a:solidFill>
              </a:rPr>
              <a:t>В Классификаторе специальностей высшего и послевузовского образования РК выделены следующие направления:</a:t>
            </a:r>
          </a:p>
          <a:p>
            <a:r>
              <a:rPr lang="ru-RU" sz="2600" dirty="0" smtClean="0">
                <a:solidFill>
                  <a:schemeClr val="tx1"/>
                </a:solidFill>
              </a:rPr>
              <a:t>•	образование;</a:t>
            </a:r>
          </a:p>
          <a:p>
            <a:r>
              <a:rPr lang="ru-RU" sz="2600" dirty="0" smtClean="0">
                <a:solidFill>
                  <a:schemeClr val="tx1"/>
                </a:solidFill>
              </a:rPr>
              <a:t>•	гуманитарные науки; </a:t>
            </a:r>
          </a:p>
          <a:p>
            <a:r>
              <a:rPr lang="ru-RU" sz="2600" dirty="0" smtClean="0">
                <a:solidFill>
                  <a:schemeClr val="tx1"/>
                </a:solidFill>
              </a:rPr>
              <a:t>•	право;</a:t>
            </a:r>
          </a:p>
          <a:p>
            <a:r>
              <a:rPr lang="ru-RU" sz="2600" dirty="0" smtClean="0">
                <a:solidFill>
                  <a:schemeClr val="tx1"/>
                </a:solidFill>
              </a:rPr>
              <a:t>•	искусство; </a:t>
            </a:r>
          </a:p>
          <a:p>
            <a:r>
              <a:rPr lang="ru-RU" sz="2600" dirty="0" smtClean="0">
                <a:solidFill>
                  <a:schemeClr val="tx1"/>
                </a:solidFill>
              </a:rPr>
              <a:t>•	социально-экономические науки и бизнес;</a:t>
            </a:r>
          </a:p>
          <a:p>
            <a:r>
              <a:rPr lang="ru-RU" sz="2600" dirty="0" smtClean="0">
                <a:solidFill>
                  <a:schemeClr val="tx1"/>
                </a:solidFill>
              </a:rPr>
              <a:t>•	естественные науки;</a:t>
            </a:r>
          </a:p>
          <a:p>
            <a:r>
              <a:rPr lang="ru-RU" sz="2600" dirty="0" smtClean="0">
                <a:solidFill>
                  <a:schemeClr val="tx1"/>
                </a:solidFill>
              </a:rPr>
              <a:t>•	технические науки и технологии;</a:t>
            </a:r>
          </a:p>
          <a:p>
            <a:r>
              <a:rPr lang="ru-RU" sz="2600" dirty="0" smtClean="0">
                <a:solidFill>
                  <a:schemeClr val="tx1"/>
                </a:solidFill>
              </a:rPr>
              <a:t>•	сельскохозяйственные науки;</a:t>
            </a:r>
          </a:p>
          <a:p>
            <a:r>
              <a:rPr lang="ru-RU" sz="2600" dirty="0" smtClean="0">
                <a:solidFill>
                  <a:schemeClr val="tx1"/>
                </a:solidFill>
              </a:rPr>
              <a:t>•	услуги.</a:t>
            </a:r>
          </a:p>
          <a:p>
            <a:r>
              <a:rPr lang="ru-RU" sz="2600" dirty="0" smtClean="0">
                <a:solidFill>
                  <a:schemeClr val="tx1"/>
                </a:solidFill>
              </a:rPr>
              <a:t>•	военное дело и безопасность</a:t>
            </a:r>
          </a:p>
          <a:p>
            <a:r>
              <a:rPr lang="ru-RU" sz="2600" dirty="0" smtClean="0">
                <a:solidFill>
                  <a:schemeClr val="tx1"/>
                </a:solidFill>
              </a:rPr>
              <a:t>•	здравоохранение и социальное обеспечение (медицина)</a:t>
            </a:r>
          </a:p>
          <a:p>
            <a:r>
              <a:rPr lang="ru-RU" sz="2600" dirty="0" smtClean="0">
                <a:solidFill>
                  <a:schemeClr val="tx1"/>
                </a:solidFill>
              </a:rPr>
              <a:t>•	ветеринария</a:t>
            </a:r>
            <a:endParaRPr lang="ru-RU" sz="2600" dirty="0">
              <a:solidFill>
                <a:schemeClr val="tx1"/>
              </a:solidFill>
            </a:endParaRPr>
          </a:p>
        </p:txBody>
      </p:sp>
    </p:spTree>
    <p:extLst>
      <p:ext uri="{BB962C8B-B14F-4D97-AF65-F5344CB8AC3E}">
        <p14:creationId xmlns:p14="http://schemas.microsoft.com/office/powerpoint/2010/main" val="3037727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57200" y="224872"/>
            <a:ext cx="11346873" cy="584775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200" b="1" i="1" u="sng" dirty="0" smtClean="0">
                <a:solidFill>
                  <a:schemeClr val="tx1"/>
                </a:solidFill>
              </a:rPr>
              <a:t>Структуру эмпирического уровня </a:t>
            </a:r>
            <a:r>
              <a:rPr lang="ru-RU" sz="2200" dirty="0" smtClean="0">
                <a:solidFill>
                  <a:schemeClr val="tx1"/>
                </a:solidFill>
              </a:rPr>
              <a:t>исследования составляют </a:t>
            </a:r>
            <a:r>
              <a:rPr lang="ru-RU" sz="2200" b="1" i="1" dirty="0" smtClean="0">
                <a:solidFill>
                  <a:srgbClr val="C00000"/>
                </a:solidFill>
              </a:rPr>
              <a:t>факты, эмпирические обобщения и законы (зависимости).</a:t>
            </a:r>
          </a:p>
          <a:p>
            <a:endParaRPr lang="ru-RU" sz="2200" dirty="0" smtClean="0">
              <a:solidFill>
                <a:schemeClr val="tx1"/>
              </a:solidFill>
            </a:endParaRPr>
          </a:p>
          <a:p>
            <a:r>
              <a:rPr lang="ru-RU" sz="2200" dirty="0" smtClean="0">
                <a:solidFill>
                  <a:schemeClr val="tx1"/>
                </a:solidFill>
              </a:rPr>
              <a:t>Понятие </a:t>
            </a:r>
            <a:r>
              <a:rPr lang="ru-RU" sz="2200" b="1" dirty="0" smtClean="0">
                <a:solidFill>
                  <a:srgbClr val="C00000"/>
                </a:solidFill>
              </a:rPr>
              <a:t>«факт» </a:t>
            </a:r>
            <a:r>
              <a:rPr lang="ru-RU" sz="2200" dirty="0" smtClean="0">
                <a:solidFill>
                  <a:schemeClr val="tx1"/>
                </a:solidFill>
              </a:rPr>
              <a:t>употребляется в нескольких значениях:</a:t>
            </a:r>
          </a:p>
          <a:p>
            <a:endParaRPr lang="ru-RU" sz="2200" dirty="0" smtClean="0">
              <a:solidFill>
                <a:schemeClr val="tx1"/>
              </a:solidFill>
            </a:endParaRPr>
          </a:p>
          <a:p>
            <a:r>
              <a:rPr lang="ru-RU" sz="2200" dirty="0" smtClean="0">
                <a:solidFill>
                  <a:schemeClr val="tx1"/>
                </a:solidFill>
              </a:rPr>
              <a:t>•	объективное событие, результат, относящийся к объективной реальности (факт действительности) либо к сфере сознания и познания (факт сознания);</a:t>
            </a:r>
          </a:p>
          <a:p>
            <a:r>
              <a:rPr lang="ru-RU" sz="2200" dirty="0" smtClean="0">
                <a:solidFill>
                  <a:schemeClr val="tx1"/>
                </a:solidFill>
              </a:rPr>
              <a:t>•	знание о каком-либо событии, явлении, достоверность которого доказана (истина);</a:t>
            </a:r>
          </a:p>
          <a:p>
            <a:r>
              <a:rPr lang="ru-RU" sz="2200" dirty="0" smtClean="0">
                <a:solidFill>
                  <a:schemeClr val="tx1"/>
                </a:solidFill>
              </a:rPr>
              <a:t>•	предложение, фиксирующее знание, полученное в ходе наблюдений и экспериментов.</a:t>
            </a:r>
          </a:p>
          <a:p>
            <a:endParaRPr lang="ru-RU" sz="2200" dirty="0" smtClean="0">
              <a:solidFill>
                <a:schemeClr val="tx1"/>
              </a:solidFill>
            </a:endParaRPr>
          </a:p>
          <a:p>
            <a:r>
              <a:rPr lang="ru-RU" sz="2200" b="1" dirty="0" smtClean="0">
                <a:solidFill>
                  <a:srgbClr val="C00000"/>
                </a:solidFill>
              </a:rPr>
              <a:t>Эмпирическое обобщение </a:t>
            </a:r>
            <a:r>
              <a:rPr lang="ru-RU" sz="2200" dirty="0" smtClean="0">
                <a:solidFill>
                  <a:schemeClr val="tx1"/>
                </a:solidFill>
              </a:rPr>
              <a:t>– это система определенных научных фактов.</a:t>
            </a:r>
          </a:p>
          <a:p>
            <a:r>
              <a:rPr lang="ru-RU" sz="2200" dirty="0" smtClean="0">
                <a:solidFill>
                  <a:schemeClr val="tx1"/>
                </a:solidFill>
              </a:rPr>
              <a:t>Эмпирические законы отражают регулярность в явлениях, устойчивость в отношениях между наблюдаемыми явлениями. </a:t>
            </a:r>
          </a:p>
          <a:p>
            <a:r>
              <a:rPr lang="ru-RU" sz="2200" dirty="0" smtClean="0">
                <a:solidFill>
                  <a:schemeClr val="tx1"/>
                </a:solidFill>
              </a:rPr>
              <a:t>Эти законы теоретическим знанием не являются. В отличие от теоретических законов, которые раскрывают существенные связи действительности, эмпирические законы отражают более поверхностный уровень зависимостей. </a:t>
            </a:r>
            <a:endParaRPr lang="ru-RU" sz="2200" dirty="0">
              <a:solidFill>
                <a:schemeClr val="tx1"/>
              </a:solidFill>
            </a:endParaRPr>
          </a:p>
        </p:txBody>
      </p:sp>
    </p:spTree>
    <p:extLst>
      <p:ext uri="{BB962C8B-B14F-4D97-AF65-F5344CB8AC3E}">
        <p14:creationId xmlns:p14="http://schemas.microsoft.com/office/powerpoint/2010/main" val="18846698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1381" y="917047"/>
            <a:ext cx="10293927" cy="4493538"/>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800" b="1" i="1" dirty="0" smtClean="0">
                <a:solidFill>
                  <a:schemeClr val="tx1"/>
                </a:solidFill>
              </a:rPr>
              <a:t>Применительно к работам студентов можно наметить следующие последовательные этапы их выполнения</a:t>
            </a:r>
            <a:r>
              <a:rPr lang="ru-RU" sz="2800" b="1" dirty="0" smtClean="0">
                <a:solidFill>
                  <a:schemeClr val="tx1"/>
                </a:solidFill>
              </a:rPr>
              <a:t>:</a:t>
            </a:r>
          </a:p>
          <a:p>
            <a:endParaRPr lang="ru-RU" sz="2800" dirty="0" smtClean="0">
              <a:solidFill>
                <a:schemeClr val="tx1"/>
              </a:solidFill>
            </a:endParaRPr>
          </a:p>
          <a:p>
            <a:r>
              <a:rPr lang="ru-RU" sz="2800" dirty="0" smtClean="0">
                <a:solidFill>
                  <a:srgbClr val="C00000"/>
                </a:solidFill>
              </a:rPr>
              <a:t>•	</a:t>
            </a:r>
            <a:r>
              <a:rPr lang="ru-RU" sz="2800" b="1" dirty="0" smtClean="0">
                <a:solidFill>
                  <a:srgbClr val="C00000"/>
                </a:solidFill>
              </a:rPr>
              <a:t>подготовительный;</a:t>
            </a:r>
          </a:p>
          <a:p>
            <a:r>
              <a:rPr lang="ru-RU" sz="2800" b="1" dirty="0" smtClean="0">
                <a:solidFill>
                  <a:srgbClr val="C00000"/>
                </a:solidFill>
              </a:rPr>
              <a:t>•	проведение теоретических и эмпирических исследований;</a:t>
            </a:r>
          </a:p>
          <a:p>
            <a:r>
              <a:rPr lang="ru-RU" sz="2800" b="1" dirty="0" smtClean="0">
                <a:solidFill>
                  <a:srgbClr val="C00000"/>
                </a:solidFill>
              </a:rPr>
              <a:t>•	работа над рукописью и её оформление;</a:t>
            </a:r>
          </a:p>
          <a:p>
            <a:r>
              <a:rPr lang="ru-RU" sz="2800" b="1" dirty="0" smtClean="0">
                <a:solidFill>
                  <a:srgbClr val="C00000"/>
                </a:solidFill>
              </a:rPr>
              <a:t>•	внедрение результатов научного исследования</a:t>
            </a:r>
            <a:r>
              <a:rPr lang="ru-RU" dirty="0" smtClean="0">
                <a:solidFill>
                  <a:srgbClr val="C00000"/>
                </a:solidFill>
              </a:rPr>
              <a:t>.</a:t>
            </a:r>
          </a:p>
          <a:p>
            <a:endParaRPr lang="ru-RU" dirty="0"/>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val="8529603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4292" y="443345"/>
            <a:ext cx="10737272" cy="5509200"/>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endParaRPr lang="ru-RU" sz="3200" b="1" i="1" smtClean="0">
              <a:solidFill>
                <a:srgbClr val="C00000"/>
              </a:solidFill>
            </a:endParaRPr>
          </a:p>
          <a:p>
            <a:r>
              <a:rPr lang="ru-RU" sz="3200" b="1" i="1" smtClean="0">
                <a:solidFill>
                  <a:srgbClr val="C00000"/>
                </a:solidFill>
              </a:rPr>
              <a:t>Подготовительный </a:t>
            </a:r>
            <a:r>
              <a:rPr lang="ru-RU" sz="3200" b="1" i="1" dirty="0" smtClean="0">
                <a:solidFill>
                  <a:srgbClr val="C00000"/>
                </a:solidFill>
              </a:rPr>
              <a:t>этап </a:t>
            </a:r>
            <a:r>
              <a:rPr lang="ru-RU" sz="3200" dirty="0" smtClean="0">
                <a:solidFill>
                  <a:schemeClr val="tx1"/>
                </a:solidFill>
              </a:rPr>
              <a:t>включает: </a:t>
            </a:r>
          </a:p>
          <a:p>
            <a:endParaRPr lang="ru-RU" sz="3200" dirty="0" smtClean="0"/>
          </a:p>
          <a:p>
            <a:pPr marL="457200" indent="-457200">
              <a:buFont typeface="Wingdings" panose="05000000000000000000" pitchFamily="2" charset="2"/>
              <a:buChar char="Ø"/>
            </a:pPr>
            <a:r>
              <a:rPr lang="ru-RU" sz="3200" dirty="0" smtClean="0">
                <a:solidFill>
                  <a:schemeClr val="tx1"/>
                </a:solidFill>
              </a:rPr>
              <a:t>выбор темы; </a:t>
            </a:r>
          </a:p>
          <a:p>
            <a:pPr marL="457200" indent="-457200">
              <a:buFont typeface="Wingdings" panose="05000000000000000000" pitchFamily="2" charset="2"/>
              <a:buChar char="Ø"/>
            </a:pPr>
            <a:r>
              <a:rPr lang="ru-RU" sz="3200" dirty="0" smtClean="0">
                <a:solidFill>
                  <a:schemeClr val="tx1"/>
                </a:solidFill>
              </a:rPr>
              <a:t>обоснование необходимости проведения исследования по ней; </a:t>
            </a:r>
          </a:p>
          <a:p>
            <a:pPr marL="457200" indent="-457200">
              <a:buFont typeface="Wingdings" panose="05000000000000000000" pitchFamily="2" charset="2"/>
              <a:buChar char="Ø"/>
            </a:pPr>
            <a:r>
              <a:rPr lang="ru-RU" sz="3200" dirty="0" smtClean="0">
                <a:solidFill>
                  <a:schemeClr val="tx1"/>
                </a:solidFill>
              </a:rPr>
              <a:t>определение гипотез, целей и задач исследования; разработку плана или программы научного исследования; </a:t>
            </a:r>
          </a:p>
          <a:p>
            <a:pPr marL="457200" indent="-457200">
              <a:buFont typeface="Wingdings" panose="05000000000000000000" pitchFamily="2" charset="2"/>
              <a:buChar char="Ø"/>
            </a:pPr>
            <a:r>
              <a:rPr lang="ru-RU" sz="3200" dirty="0" smtClean="0">
                <a:solidFill>
                  <a:schemeClr val="tx1"/>
                </a:solidFill>
              </a:rPr>
              <a:t>подготовку средств исследования (</a:t>
            </a:r>
            <a:r>
              <a:rPr lang="ru-RU" sz="3200" smtClean="0">
                <a:solidFill>
                  <a:schemeClr val="tx1"/>
                </a:solidFill>
              </a:rPr>
              <a:t>инструментария).</a:t>
            </a:r>
          </a:p>
          <a:p>
            <a:pPr marL="457200" indent="-457200">
              <a:buFont typeface="Wingdings" panose="05000000000000000000" pitchFamily="2" charset="2"/>
              <a:buChar char="Ø"/>
            </a:pPr>
            <a:endParaRPr lang="ru-RU" sz="3200" dirty="0">
              <a:solidFill>
                <a:schemeClr val="tx1"/>
              </a:solidFill>
            </a:endParaRPr>
          </a:p>
        </p:txBody>
      </p:sp>
    </p:spTree>
    <p:extLst>
      <p:ext uri="{BB962C8B-B14F-4D97-AF65-F5344CB8AC3E}">
        <p14:creationId xmlns:p14="http://schemas.microsoft.com/office/powerpoint/2010/main" val="10528602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3564" y="875529"/>
            <a:ext cx="10571018" cy="5016758"/>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3200" b="1" i="1" dirty="0" smtClean="0">
                <a:solidFill>
                  <a:srgbClr val="C00000"/>
                </a:solidFill>
              </a:rPr>
              <a:t>Исследовательский этап </a:t>
            </a:r>
            <a:r>
              <a:rPr lang="ru-RU" sz="3200" dirty="0" smtClean="0">
                <a:solidFill>
                  <a:schemeClr val="tx1"/>
                </a:solidFill>
              </a:rPr>
              <a:t>состоит из: </a:t>
            </a:r>
          </a:p>
          <a:p>
            <a:endParaRPr lang="ru-RU" sz="3200" dirty="0" smtClean="0">
              <a:solidFill>
                <a:schemeClr val="tx1"/>
              </a:solidFill>
            </a:endParaRPr>
          </a:p>
          <a:p>
            <a:pPr marL="457200" indent="-457200">
              <a:buFont typeface="Wingdings" panose="05000000000000000000" pitchFamily="2" charset="2"/>
              <a:buChar char="Ø"/>
            </a:pPr>
            <a:r>
              <a:rPr lang="ru-RU" sz="3200" dirty="0" smtClean="0">
                <a:solidFill>
                  <a:schemeClr val="tx1"/>
                </a:solidFill>
              </a:rPr>
              <a:t>систематического изучения литературы по теме, статистических сведений и архивных материалов; </a:t>
            </a:r>
          </a:p>
          <a:p>
            <a:pPr marL="457200" indent="-457200">
              <a:buFont typeface="Wingdings" panose="05000000000000000000" pitchFamily="2" charset="2"/>
              <a:buChar char="Ø"/>
            </a:pPr>
            <a:r>
              <a:rPr lang="ru-RU" sz="3200" dirty="0" smtClean="0">
                <a:solidFill>
                  <a:schemeClr val="tx1"/>
                </a:solidFill>
              </a:rPr>
              <a:t>проведения теоретических и эмпирических исследований, в том числе сбора материалов практики; </a:t>
            </a:r>
          </a:p>
          <a:p>
            <a:pPr marL="457200" indent="-457200">
              <a:buFont typeface="Wingdings" panose="05000000000000000000" pitchFamily="2" charset="2"/>
              <a:buChar char="Ø"/>
            </a:pPr>
            <a:r>
              <a:rPr lang="ru-RU" sz="3200" dirty="0" smtClean="0">
                <a:solidFill>
                  <a:schemeClr val="tx1"/>
                </a:solidFill>
              </a:rPr>
              <a:t>обработки, обобщения и анализа полученных данных; объяснения новых научных фактов, аргументирования и формулирования положений, выводов и практических рекомендаций и предложений.</a:t>
            </a:r>
            <a:endParaRPr lang="ru-RU" sz="3200" dirty="0">
              <a:solidFill>
                <a:schemeClr val="tx1"/>
              </a:solidFill>
            </a:endParaRPr>
          </a:p>
        </p:txBody>
      </p:sp>
    </p:spTree>
    <p:extLst>
      <p:ext uri="{BB962C8B-B14F-4D97-AF65-F5344CB8AC3E}">
        <p14:creationId xmlns:p14="http://schemas.microsoft.com/office/powerpoint/2010/main" val="3818270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8144" y="252258"/>
            <a:ext cx="10834255" cy="5293757"/>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600" b="1" i="1" dirty="0" smtClean="0">
                <a:solidFill>
                  <a:srgbClr val="C00000"/>
                </a:solidFill>
              </a:rPr>
              <a:t>Третий этап включает: </a:t>
            </a:r>
          </a:p>
          <a:p>
            <a:pPr marL="457200" indent="-457200">
              <a:buFont typeface="Wingdings" panose="05000000000000000000" pitchFamily="2" charset="2"/>
              <a:buChar char="Ø"/>
            </a:pPr>
            <a:r>
              <a:rPr lang="ru-RU" sz="2600" dirty="0" smtClean="0">
                <a:solidFill>
                  <a:schemeClr val="tx1"/>
                </a:solidFill>
              </a:rPr>
              <a:t>определение композиции (построения, внутренней структуры) работы; </a:t>
            </a:r>
          </a:p>
          <a:p>
            <a:pPr marL="457200" indent="-457200">
              <a:buFont typeface="Wingdings" panose="05000000000000000000" pitchFamily="2" charset="2"/>
              <a:buChar char="Ø"/>
            </a:pPr>
            <a:r>
              <a:rPr lang="ru-RU" sz="2600" dirty="0" smtClean="0">
                <a:solidFill>
                  <a:schemeClr val="tx1"/>
                </a:solidFill>
              </a:rPr>
              <a:t>уточнение заглавия, названий глав и параграфов; </a:t>
            </a:r>
          </a:p>
          <a:p>
            <a:pPr marL="457200" indent="-457200">
              <a:buFont typeface="Wingdings" panose="05000000000000000000" pitchFamily="2" charset="2"/>
              <a:buChar char="Ø"/>
            </a:pPr>
            <a:r>
              <a:rPr lang="ru-RU" sz="2600" dirty="0" smtClean="0">
                <a:solidFill>
                  <a:schemeClr val="tx1"/>
                </a:solidFill>
              </a:rPr>
              <a:t>подготовку черновой рукописи и её редактирование; </a:t>
            </a:r>
          </a:p>
          <a:p>
            <a:pPr marL="457200" indent="-457200">
              <a:buFont typeface="Wingdings" panose="05000000000000000000" pitchFamily="2" charset="2"/>
              <a:buChar char="Ø"/>
            </a:pPr>
            <a:r>
              <a:rPr lang="ru-RU" sz="2600" dirty="0" smtClean="0">
                <a:solidFill>
                  <a:schemeClr val="tx1"/>
                </a:solidFill>
              </a:rPr>
              <a:t>оформление текста, в том числе списка использованной литературы и приложений.</a:t>
            </a:r>
          </a:p>
          <a:p>
            <a:endParaRPr lang="ru-RU" sz="2600" dirty="0" smtClean="0">
              <a:solidFill>
                <a:schemeClr val="tx1"/>
              </a:solidFill>
            </a:endParaRPr>
          </a:p>
          <a:p>
            <a:r>
              <a:rPr lang="ru-RU" sz="2600" b="1" i="1" dirty="0" smtClean="0">
                <a:solidFill>
                  <a:srgbClr val="C00000"/>
                </a:solidFill>
              </a:rPr>
              <a:t>Четвертый этап </a:t>
            </a:r>
            <a:r>
              <a:rPr lang="ru-RU" sz="2600" dirty="0" smtClean="0">
                <a:solidFill>
                  <a:schemeClr val="tx1"/>
                </a:solidFill>
              </a:rPr>
              <a:t>состоит из внедрения результатов исследования в практику и авторского сопровождения внедряемых разработок. Научные исследования не всегда завершаются этим этапом, но иногда научные работы студентов (например, дипломные работы) рекомендуются для внедрения в практическую деятельность правоохранительных органов и в учебный процесс.</a:t>
            </a:r>
            <a:endParaRPr lang="ru-RU" sz="2600" dirty="0">
              <a:solidFill>
                <a:schemeClr val="tx1"/>
              </a:solidFill>
            </a:endParaRPr>
          </a:p>
        </p:txBody>
      </p:sp>
    </p:spTree>
    <p:extLst>
      <p:ext uri="{BB962C8B-B14F-4D97-AF65-F5344CB8AC3E}">
        <p14:creationId xmlns:p14="http://schemas.microsoft.com/office/powerpoint/2010/main" val="17160344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942109"/>
            <a:ext cx="10058400" cy="1094509"/>
          </a:xfrm>
        </p:spPr>
        <p:style>
          <a:lnRef idx="1">
            <a:schemeClr val="accent5"/>
          </a:lnRef>
          <a:fillRef idx="2">
            <a:schemeClr val="accent5"/>
          </a:fillRef>
          <a:effectRef idx="1">
            <a:schemeClr val="accent5"/>
          </a:effectRef>
          <a:fontRef idx="minor">
            <a:schemeClr val="dk1"/>
          </a:fontRef>
        </p:style>
        <p:txBody>
          <a:bodyPr>
            <a:normAutofit/>
          </a:bodyPr>
          <a:lstStyle/>
          <a:p>
            <a:r>
              <a:rPr lang="ru-RU" b="1" i="1" dirty="0"/>
              <a:t>Методология научных исследований</a:t>
            </a:r>
          </a:p>
        </p:txBody>
      </p:sp>
      <p:sp>
        <p:nvSpPr>
          <p:cNvPr id="3" name="Объект 2"/>
          <p:cNvSpPr>
            <a:spLocks noGrp="1"/>
          </p:cNvSpPr>
          <p:nvPr>
            <p:ph idx="1"/>
          </p:nvPr>
        </p:nvSpPr>
        <p:spPr>
          <a:xfrm>
            <a:off x="1097280" y="2410691"/>
            <a:ext cx="10058400" cy="2660074"/>
          </a:xfrm>
          <a:solidFill>
            <a:schemeClr val="accent5"/>
          </a:solidFill>
        </p:spPr>
        <p:style>
          <a:lnRef idx="1">
            <a:schemeClr val="accent6"/>
          </a:lnRef>
          <a:fillRef idx="2">
            <a:schemeClr val="accent6"/>
          </a:fillRef>
          <a:effectRef idx="1">
            <a:schemeClr val="accent6"/>
          </a:effectRef>
          <a:fontRef idx="minor">
            <a:schemeClr val="dk1"/>
          </a:fontRef>
        </p:style>
        <p:txBody>
          <a:bodyPr>
            <a:normAutofit/>
          </a:bodyPr>
          <a:lstStyle/>
          <a:p>
            <a:pPr marL="457200" indent="-457200">
              <a:buFont typeface="+mj-lt"/>
              <a:buAutoNum type="arabicPeriod"/>
            </a:pPr>
            <a:endParaRPr lang="ru-RU" sz="2400" b="1" dirty="0" smtClean="0">
              <a:solidFill>
                <a:schemeClr val="tx1"/>
              </a:solidFill>
            </a:endParaRPr>
          </a:p>
          <a:p>
            <a:pPr marL="457200" indent="-457200">
              <a:buFont typeface="+mj-lt"/>
              <a:buAutoNum type="arabicPeriod"/>
            </a:pPr>
            <a:r>
              <a:rPr lang="ru-RU" sz="2400" b="1" dirty="0" smtClean="0">
                <a:solidFill>
                  <a:schemeClr val="tx1"/>
                </a:solidFill>
              </a:rPr>
              <a:t>Понятие </a:t>
            </a:r>
            <a:r>
              <a:rPr lang="ru-RU" sz="2400" b="1" dirty="0">
                <a:solidFill>
                  <a:schemeClr val="tx1"/>
                </a:solidFill>
              </a:rPr>
              <a:t>метода и методологии научных исследований</a:t>
            </a:r>
          </a:p>
          <a:p>
            <a:pPr marL="457200" indent="-457200">
              <a:buFont typeface="+mj-lt"/>
              <a:buAutoNum type="arabicPeriod"/>
            </a:pPr>
            <a:r>
              <a:rPr lang="ru-RU" sz="2400" b="1" dirty="0">
                <a:solidFill>
                  <a:schemeClr val="tx1"/>
                </a:solidFill>
              </a:rPr>
              <a:t>Философские и общенаучные методы научных исследований</a:t>
            </a:r>
          </a:p>
          <a:p>
            <a:pPr marL="457200" indent="-457200">
              <a:buFont typeface="+mj-lt"/>
              <a:buAutoNum type="arabicPeriod"/>
            </a:pPr>
            <a:r>
              <a:rPr lang="ru-RU" sz="2400" b="1" dirty="0">
                <a:solidFill>
                  <a:schemeClr val="tx1"/>
                </a:solidFill>
              </a:rPr>
              <a:t>Частные и специальные методы научных исследований</a:t>
            </a:r>
          </a:p>
        </p:txBody>
      </p:sp>
    </p:spTree>
    <p:extLst>
      <p:ext uri="{BB962C8B-B14F-4D97-AF65-F5344CB8AC3E}">
        <p14:creationId xmlns:p14="http://schemas.microsoft.com/office/powerpoint/2010/main" val="37701906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2619" y="764923"/>
            <a:ext cx="10945090" cy="495520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514350" indent="-514350" algn="just">
              <a:buAutoNum type="arabicPeriod"/>
            </a:pPr>
            <a:r>
              <a:rPr lang="ru-RU" sz="2800" b="1" dirty="0" smtClean="0">
                <a:solidFill>
                  <a:schemeClr val="tx1"/>
                </a:solidFill>
              </a:rPr>
              <a:t>Понятие метода и методологии научных исследований</a:t>
            </a:r>
          </a:p>
          <a:p>
            <a:pPr algn="just"/>
            <a:endParaRPr lang="ru-RU" sz="2800" b="1" dirty="0" smtClean="0">
              <a:solidFill>
                <a:schemeClr val="bg2">
                  <a:lumMod val="50000"/>
                </a:schemeClr>
              </a:solidFill>
            </a:endParaRPr>
          </a:p>
          <a:p>
            <a:pPr indent="288290" algn="just">
              <a:spcAft>
                <a:spcPts val="0"/>
              </a:spcAft>
            </a:pPr>
            <a:r>
              <a:rPr lang="ru-RU" sz="2600" b="1" i="1" dirty="0" smtClean="0">
                <a:ea typeface="Times New Roman" panose="02020603050405020304" pitchFamily="18" charset="0"/>
                <a:cs typeface="Calibri" panose="020F0502020204030204" pitchFamily="34" charset="0"/>
              </a:rPr>
              <a:t>Метод </a:t>
            </a:r>
            <a:r>
              <a:rPr lang="ru-RU" sz="2600" b="1" i="1" dirty="0">
                <a:ea typeface="Times New Roman" panose="02020603050405020304" pitchFamily="18" charset="0"/>
                <a:cs typeface="Calibri" panose="020F0502020204030204" pitchFamily="34" charset="0"/>
              </a:rPr>
              <a:t>научного исследования </a:t>
            </a:r>
            <a:r>
              <a:rPr lang="ru-RU" sz="2600" dirty="0">
                <a:ea typeface="Times New Roman" panose="02020603050405020304" pitchFamily="18" charset="0"/>
                <a:cs typeface="Calibri" panose="020F0502020204030204" pitchFamily="34" charset="0"/>
              </a:rPr>
              <a:t>- это способ познания объективной действительности. Способ представляет собой определенную последовательность действий, приемов, операций.</a:t>
            </a:r>
            <a:endParaRPr lang="ru-RU" sz="2600" b="1" dirty="0">
              <a:ea typeface="Times New Roman" panose="02020603050405020304" pitchFamily="18" charset="0"/>
              <a:cs typeface="Calibri" panose="020F0502020204030204" pitchFamily="34" charset="0"/>
            </a:endParaRPr>
          </a:p>
          <a:p>
            <a:pPr indent="288290" algn="just">
              <a:spcAft>
                <a:spcPts val="0"/>
              </a:spcAft>
            </a:pPr>
            <a:r>
              <a:rPr lang="ru-RU" sz="2600" dirty="0">
                <a:ea typeface="Times New Roman" panose="02020603050405020304" pitchFamily="18" charset="0"/>
                <a:cs typeface="Calibri" panose="020F0502020204030204" pitchFamily="34" charset="0"/>
              </a:rPr>
              <a:t>В зависимости от </a:t>
            </a:r>
            <a:r>
              <a:rPr lang="ru-RU" sz="2600" i="1" dirty="0">
                <a:ea typeface="Times New Roman" panose="02020603050405020304" pitchFamily="18" charset="0"/>
                <a:cs typeface="Calibri" panose="020F0502020204030204" pitchFamily="34" charset="0"/>
              </a:rPr>
              <a:t>содержания изучаемых </a:t>
            </a:r>
            <a:r>
              <a:rPr lang="ru-RU" sz="2600" dirty="0">
                <a:ea typeface="Times New Roman" panose="02020603050405020304" pitchFamily="18" charset="0"/>
                <a:cs typeface="Calibri" panose="020F0502020204030204" pitchFamily="34" charset="0"/>
              </a:rPr>
              <a:t>объектов различают </a:t>
            </a:r>
            <a:r>
              <a:rPr lang="ru-RU" sz="2600" dirty="0">
                <a:solidFill>
                  <a:srgbClr val="C00000"/>
                </a:solidFill>
                <a:ea typeface="Times New Roman" panose="02020603050405020304" pitchFamily="18" charset="0"/>
                <a:cs typeface="Calibri" panose="020F0502020204030204" pitchFamily="34" charset="0"/>
              </a:rPr>
              <a:t>методы естествознания </a:t>
            </a:r>
            <a:r>
              <a:rPr lang="ru-RU" sz="2600" dirty="0">
                <a:ea typeface="Times New Roman" panose="02020603050405020304" pitchFamily="18" charset="0"/>
                <a:cs typeface="Calibri" panose="020F0502020204030204" pitchFamily="34" charset="0"/>
              </a:rPr>
              <a:t>и </a:t>
            </a:r>
            <a:r>
              <a:rPr lang="ru-RU" sz="2600" dirty="0">
                <a:solidFill>
                  <a:srgbClr val="C00000"/>
                </a:solidFill>
                <a:ea typeface="Times New Roman" panose="02020603050405020304" pitchFamily="18" charset="0"/>
                <a:cs typeface="Calibri" panose="020F0502020204030204" pitchFamily="34" charset="0"/>
              </a:rPr>
              <a:t>методы социально-гуманитарного исследования.</a:t>
            </a:r>
            <a:endParaRPr lang="ru-RU" sz="2600" b="1" dirty="0">
              <a:solidFill>
                <a:srgbClr val="C00000"/>
              </a:solidFill>
              <a:ea typeface="Times New Roman" panose="02020603050405020304" pitchFamily="18" charset="0"/>
              <a:cs typeface="Calibri" panose="020F0502020204030204" pitchFamily="34" charset="0"/>
            </a:endParaRPr>
          </a:p>
          <a:p>
            <a:pPr indent="288290" algn="just">
              <a:spcAft>
                <a:spcPts val="0"/>
              </a:spcAft>
            </a:pPr>
            <a:r>
              <a:rPr lang="ru-RU" sz="2600" dirty="0">
                <a:ea typeface="Times New Roman" panose="02020603050405020304" pitchFamily="18" charset="0"/>
                <a:cs typeface="Calibri" panose="020F0502020204030204" pitchFamily="34" charset="0"/>
              </a:rPr>
              <a:t>Методы исследования классифицируют по </a:t>
            </a:r>
            <a:r>
              <a:rPr lang="ru-RU" sz="2600" i="1" dirty="0">
                <a:ea typeface="Times New Roman" panose="02020603050405020304" pitchFamily="18" charset="0"/>
                <a:cs typeface="Calibri" panose="020F0502020204030204" pitchFamily="34" charset="0"/>
              </a:rPr>
              <a:t>отраслям науки</a:t>
            </a:r>
            <a:r>
              <a:rPr lang="ru-RU" sz="2600" dirty="0">
                <a:ea typeface="Times New Roman" panose="02020603050405020304" pitchFamily="18" charset="0"/>
                <a:cs typeface="Calibri" panose="020F0502020204030204" pitchFamily="34" charset="0"/>
              </a:rPr>
              <a:t>: </a:t>
            </a:r>
            <a:r>
              <a:rPr lang="ru-RU" sz="2600" i="1" dirty="0">
                <a:solidFill>
                  <a:srgbClr val="C00000"/>
                </a:solidFill>
                <a:ea typeface="Times New Roman" panose="02020603050405020304" pitchFamily="18" charset="0"/>
                <a:cs typeface="Calibri" panose="020F0502020204030204" pitchFamily="34" charset="0"/>
              </a:rPr>
              <a:t>математические, биологические, медицинские, социально-экономические, правовые </a:t>
            </a:r>
            <a:r>
              <a:rPr lang="ru-RU" sz="2600" dirty="0">
                <a:ea typeface="Times New Roman" panose="02020603050405020304" pitchFamily="18" charset="0"/>
                <a:cs typeface="Calibri" panose="020F0502020204030204" pitchFamily="34" charset="0"/>
              </a:rPr>
              <a:t>и т.д.</a:t>
            </a:r>
            <a:endParaRPr lang="ru-RU" sz="2600" b="1" dirty="0">
              <a:ea typeface="Times New Roman" panose="02020603050405020304" pitchFamily="18" charset="0"/>
              <a:cs typeface="Calibri" panose="020F0502020204030204" pitchFamily="34" charset="0"/>
            </a:endParaRPr>
          </a:p>
          <a:p>
            <a:pPr indent="288290" algn="just">
              <a:spcAft>
                <a:spcPts val="0"/>
              </a:spcAft>
            </a:pPr>
            <a:r>
              <a:rPr lang="ru-RU" sz="2600" dirty="0">
                <a:ea typeface="Times New Roman" panose="02020603050405020304" pitchFamily="18" charset="0"/>
                <a:cs typeface="Calibri" panose="020F0502020204030204" pitchFamily="34" charset="0"/>
              </a:rPr>
              <a:t>В зависимости от </a:t>
            </a:r>
            <a:r>
              <a:rPr lang="ru-RU" sz="2600" i="1" dirty="0">
                <a:ea typeface="Times New Roman" panose="02020603050405020304" pitchFamily="18" charset="0"/>
                <a:cs typeface="Calibri" panose="020F0502020204030204" pitchFamily="34" charset="0"/>
              </a:rPr>
              <a:t>уровня познания </a:t>
            </a:r>
            <a:r>
              <a:rPr lang="ru-RU" sz="2600" dirty="0">
                <a:ea typeface="Times New Roman" panose="02020603050405020304" pitchFamily="18" charset="0"/>
                <a:cs typeface="Calibri" panose="020F0502020204030204" pitchFamily="34" charset="0"/>
              </a:rPr>
              <a:t>выделяют методы </a:t>
            </a:r>
            <a:r>
              <a:rPr lang="ru-RU" sz="2600" i="1" dirty="0">
                <a:solidFill>
                  <a:srgbClr val="C00000"/>
                </a:solidFill>
                <a:ea typeface="Times New Roman" panose="02020603050405020304" pitchFamily="18" charset="0"/>
                <a:cs typeface="Calibri" panose="020F0502020204030204" pitchFamily="34" charset="0"/>
              </a:rPr>
              <a:t>эмпирического, теоретического и </a:t>
            </a:r>
            <a:r>
              <a:rPr lang="ru-RU" sz="2600" i="1" dirty="0" err="1">
                <a:solidFill>
                  <a:srgbClr val="C00000"/>
                </a:solidFill>
                <a:ea typeface="Times New Roman" panose="02020603050405020304" pitchFamily="18" charset="0"/>
                <a:cs typeface="Calibri" panose="020F0502020204030204" pitchFamily="34" charset="0"/>
              </a:rPr>
              <a:t>метатеоретического</a:t>
            </a:r>
            <a:r>
              <a:rPr lang="ru-RU" sz="2600" i="1" dirty="0">
                <a:solidFill>
                  <a:srgbClr val="C00000"/>
                </a:solidFill>
                <a:ea typeface="Times New Roman" panose="02020603050405020304" pitchFamily="18" charset="0"/>
                <a:cs typeface="Calibri" panose="020F0502020204030204" pitchFamily="34" charset="0"/>
              </a:rPr>
              <a:t> уровней</a:t>
            </a:r>
            <a:r>
              <a:rPr lang="ru-RU" sz="2600" dirty="0">
                <a:ea typeface="Times New Roman" panose="02020603050405020304" pitchFamily="18" charset="0"/>
                <a:cs typeface="Calibri" panose="020F0502020204030204" pitchFamily="34" charset="0"/>
              </a:rPr>
              <a:t>. </a:t>
            </a:r>
            <a:endParaRPr lang="ru-RU" sz="26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644310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81892" y="543296"/>
            <a:ext cx="11180618" cy="5293757"/>
          </a:xfrm>
          <a:prstGeom prst="rect">
            <a:avLst/>
          </a:prstGeom>
          <a:solidFill>
            <a:schemeClr val="accent4">
              <a:lumMod val="20000"/>
              <a:lumOff val="80000"/>
            </a:schemeClr>
          </a:solidFill>
        </p:spPr>
        <p:txBody>
          <a:bodyPr wrap="square">
            <a:spAutoFit/>
          </a:bodyPr>
          <a:lstStyle/>
          <a:p>
            <a:pPr algn="just"/>
            <a:r>
              <a:rPr lang="ru-RU" sz="2600" b="1" dirty="0" smtClean="0">
                <a:latin typeface="Arial" panose="020B0604020202020204" pitchFamily="34" charset="0"/>
                <a:cs typeface="Arial" panose="020B0604020202020204" pitchFamily="34" charset="0"/>
              </a:rPr>
              <a:t>Государственная научно-техническая политика Республики Казахстан на долгосрочную и среднесрочную перспективу ориентирована на достижение важнейших национальных задач:</a:t>
            </a:r>
          </a:p>
          <a:p>
            <a:endParaRPr lang="ru-RU" sz="2600" dirty="0" smtClean="0">
              <a:latin typeface="Arial" panose="020B0604020202020204" pitchFamily="34" charset="0"/>
              <a:cs typeface="Arial" panose="020B0604020202020204" pitchFamily="34" charset="0"/>
            </a:endParaRPr>
          </a:p>
          <a:p>
            <a:r>
              <a:rPr lang="ru-RU" sz="2600" dirty="0" smtClean="0">
                <a:latin typeface="Arial" panose="020B0604020202020204" pitchFamily="34" charset="0"/>
                <a:cs typeface="Arial" panose="020B0604020202020204" pitchFamily="34" charset="0"/>
              </a:rPr>
              <a:t>•	обеспечение страны продовольствием, материалами, энергией</a:t>
            </a:r>
          </a:p>
          <a:p>
            <a:r>
              <a:rPr lang="ru-RU" sz="2600" dirty="0" smtClean="0">
                <a:latin typeface="Arial" panose="020B0604020202020204" pitchFamily="34" charset="0"/>
                <a:cs typeface="Arial" panose="020B0604020202020204" pitchFamily="34" charset="0"/>
              </a:rPr>
              <a:t>•	гарантирование национальной безопасности</a:t>
            </a:r>
          </a:p>
          <a:p>
            <a:r>
              <a:rPr lang="ru-RU" sz="2600" dirty="0" smtClean="0">
                <a:latin typeface="Arial" panose="020B0604020202020204" pitchFamily="34" charset="0"/>
                <a:cs typeface="Arial" panose="020B0604020202020204" pitchFamily="34" charset="0"/>
              </a:rPr>
              <a:t>•	повышение качества здравоохранения</a:t>
            </a:r>
          </a:p>
          <a:p>
            <a:r>
              <a:rPr lang="ru-RU" sz="2600" dirty="0" smtClean="0">
                <a:latin typeface="Arial" panose="020B0604020202020204" pitchFamily="34" charset="0"/>
                <a:cs typeface="Arial" panose="020B0604020202020204" pitchFamily="34" charset="0"/>
              </a:rPr>
              <a:t>•	сохранение окружающей среды</a:t>
            </a:r>
          </a:p>
          <a:p>
            <a:r>
              <a:rPr lang="ru-RU" sz="2600" dirty="0" smtClean="0">
                <a:latin typeface="Arial" panose="020B0604020202020204" pitchFamily="34" charset="0"/>
                <a:cs typeface="Arial" panose="020B0604020202020204" pitchFamily="34" charset="0"/>
              </a:rPr>
              <a:t>•	стимулирование занятости населения</a:t>
            </a:r>
          </a:p>
          <a:p>
            <a:r>
              <a:rPr lang="ru-RU" sz="2600" dirty="0" smtClean="0">
                <a:latin typeface="Arial" panose="020B0604020202020204" pitchFamily="34" charset="0"/>
                <a:cs typeface="Arial" panose="020B0604020202020204" pitchFamily="34" charset="0"/>
              </a:rPr>
              <a:t>•	развитие транспорта и связи</a:t>
            </a:r>
          </a:p>
          <a:p>
            <a:r>
              <a:rPr lang="ru-RU" sz="2600" dirty="0" smtClean="0">
                <a:latin typeface="Arial" panose="020B0604020202020204" pitchFamily="34" charset="0"/>
                <a:cs typeface="Arial" panose="020B0604020202020204" pitchFamily="34" charset="0"/>
              </a:rPr>
              <a:t>•	повышение конкурентоспособности экономики на базе разработки и внедрения прорывных технологий в ведущих ее отраслях. </a:t>
            </a:r>
            <a:endParaRPr lang="ru-RU"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98662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7308" y="820157"/>
            <a:ext cx="10917383" cy="507831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indent="288290" algn="just">
              <a:spcAft>
                <a:spcPts val="0"/>
              </a:spcAft>
            </a:pPr>
            <a:r>
              <a:rPr lang="ru-RU" sz="3600" smtClean="0">
                <a:ea typeface="Times New Roman" panose="02020603050405020304" pitchFamily="18" charset="0"/>
                <a:cs typeface="Calibri" panose="020F0502020204030204" pitchFamily="34" charset="0"/>
              </a:rPr>
              <a:t>	К </a:t>
            </a:r>
            <a:r>
              <a:rPr lang="ru-RU" sz="3600" dirty="0">
                <a:solidFill>
                  <a:srgbClr val="C00000"/>
                </a:solidFill>
                <a:ea typeface="Times New Roman" panose="02020603050405020304" pitchFamily="18" charset="0"/>
                <a:cs typeface="Calibri" panose="020F0502020204030204" pitchFamily="34" charset="0"/>
              </a:rPr>
              <a:t>методам эмпирического уровня</a:t>
            </a:r>
            <a:r>
              <a:rPr lang="ru-RU" sz="3600" dirty="0">
                <a:ea typeface="Times New Roman" panose="02020603050405020304" pitchFamily="18" charset="0"/>
                <a:cs typeface="Calibri" panose="020F0502020204030204" pitchFamily="34" charset="0"/>
              </a:rPr>
              <a:t> относят наблюдение, описание, сравнение, счет, измерение, анкетный опрос, собеседование, тестирование, эксперимент, моделирование и т.д.</a:t>
            </a:r>
            <a:endParaRPr lang="ru-RU" sz="3600" b="1" dirty="0">
              <a:ea typeface="Times New Roman" panose="02020603050405020304" pitchFamily="18" charset="0"/>
              <a:cs typeface="Calibri" panose="020F0502020204030204" pitchFamily="34" charset="0"/>
            </a:endParaRPr>
          </a:p>
          <a:p>
            <a:pPr indent="288290" algn="just">
              <a:spcAft>
                <a:spcPts val="0"/>
              </a:spcAft>
            </a:pPr>
            <a:r>
              <a:rPr lang="ru-RU" sz="3600" smtClean="0">
                <a:solidFill>
                  <a:srgbClr val="C00000"/>
                </a:solidFill>
                <a:ea typeface="Times New Roman" panose="02020603050405020304" pitchFamily="18" charset="0"/>
                <a:cs typeface="Calibri" panose="020F0502020204030204" pitchFamily="34" charset="0"/>
              </a:rPr>
              <a:t>	К </a:t>
            </a:r>
            <a:r>
              <a:rPr lang="ru-RU" sz="3600" dirty="0">
                <a:solidFill>
                  <a:srgbClr val="C00000"/>
                </a:solidFill>
                <a:ea typeface="Times New Roman" panose="02020603050405020304" pitchFamily="18" charset="0"/>
                <a:cs typeface="Calibri" panose="020F0502020204030204" pitchFamily="34" charset="0"/>
              </a:rPr>
              <a:t>методам теоретического уровня </a:t>
            </a:r>
            <a:r>
              <a:rPr lang="ru-RU" sz="3600" dirty="0">
                <a:ea typeface="Times New Roman" panose="02020603050405020304" pitchFamily="18" charset="0"/>
                <a:cs typeface="Calibri" panose="020F0502020204030204" pitchFamily="34" charset="0"/>
              </a:rPr>
              <a:t>причисляют аксиоматический, гипотетический (гипотетико-дедуктивный), формализацию, абстрагирование, </a:t>
            </a:r>
            <a:r>
              <a:rPr lang="ru-RU" sz="3600" dirty="0" err="1">
                <a:ea typeface="Times New Roman" panose="02020603050405020304" pitchFamily="18" charset="0"/>
                <a:cs typeface="Calibri" panose="020F0502020204030204" pitchFamily="34" charset="0"/>
              </a:rPr>
              <a:t>общелогические</a:t>
            </a:r>
            <a:r>
              <a:rPr lang="ru-RU" sz="3600" dirty="0">
                <a:ea typeface="Times New Roman" panose="02020603050405020304" pitchFamily="18" charset="0"/>
                <a:cs typeface="Calibri" panose="020F0502020204030204" pitchFamily="34" charset="0"/>
              </a:rPr>
              <a:t> методы (анализ, синтез, индукцию, дедукцию, аналогию) и др.</a:t>
            </a:r>
            <a:endParaRPr lang="ru-RU" sz="36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3416717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5127" y="861536"/>
            <a:ext cx="10404763"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indent="288290" algn="just">
              <a:spcAft>
                <a:spcPts val="0"/>
              </a:spcAft>
            </a:pPr>
            <a:r>
              <a:rPr lang="ru-RU" sz="4000" smtClean="0">
                <a:ea typeface="Times New Roman" panose="02020603050405020304" pitchFamily="18" charset="0"/>
                <a:cs typeface="Calibri" panose="020F0502020204030204" pitchFamily="34" charset="0"/>
              </a:rPr>
              <a:t>	Методами </a:t>
            </a:r>
            <a:r>
              <a:rPr lang="ru-RU" sz="4000" i="1" dirty="0" err="1">
                <a:solidFill>
                  <a:srgbClr val="C00000"/>
                </a:solidFill>
                <a:ea typeface="Times New Roman" panose="02020603050405020304" pitchFamily="18" charset="0"/>
                <a:cs typeface="Calibri" panose="020F0502020204030204" pitchFamily="34" charset="0"/>
              </a:rPr>
              <a:t>метатеоретического</a:t>
            </a:r>
            <a:r>
              <a:rPr lang="ru-RU" sz="4000" i="1" dirty="0">
                <a:solidFill>
                  <a:srgbClr val="C00000"/>
                </a:solidFill>
                <a:ea typeface="Times New Roman" panose="02020603050405020304" pitchFamily="18" charset="0"/>
                <a:cs typeface="Calibri" panose="020F0502020204030204" pitchFamily="34" charset="0"/>
              </a:rPr>
              <a:t> уровня </a:t>
            </a:r>
            <a:r>
              <a:rPr lang="ru-RU" sz="4000" dirty="0">
                <a:ea typeface="Times New Roman" panose="02020603050405020304" pitchFamily="18" charset="0"/>
                <a:cs typeface="Calibri" panose="020F0502020204030204" pitchFamily="34" charset="0"/>
              </a:rPr>
              <a:t>являются диалектический, метафизический, герменевтический и др. </a:t>
            </a:r>
            <a:endParaRPr lang="ru-RU" sz="4000" dirty="0" smtClean="0">
              <a:ea typeface="Times New Roman" panose="02020603050405020304" pitchFamily="18" charset="0"/>
              <a:cs typeface="Calibri" panose="020F0502020204030204" pitchFamily="34" charset="0"/>
            </a:endParaRPr>
          </a:p>
          <a:p>
            <a:pPr indent="288290" algn="just">
              <a:spcAft>
                <a:spcPts val="0"/>
              </a:spcAft>
            </a:pPr>
            <a:r>
              <a:rPr lang="ru-RU" sz="4000" smtClean="0">
                <a:ea typeface="Times New Roman" panose="02020603050405020304" pitchFamily="18" charset="0"/>
                <a:cs typeface="Calibri" panose="020F0502020204030204" pitchFamily="34" charset="0"/>
              </a:rPr>
              <a:t>	Некоторые </a:t>
            </a:r>
            <a:r>
              <a:rPr lang="ru-RU" sz="4000" dirty="0">
                <a:ea typeface="Times New Roman" panose="02020603050405020304" pitchFamily="18" charset="0"/>
                <a:cs typeface="Calibri" panose="020F0502020204030204" pitchFamily="34" charset="0"/>
              </a:rPr>
              <a:t>ученые к этому уровню относят метод системного анализа, а другие его включают в число </a:t>
            </a:r>
            <a:r>
              <a:rPr lang="ru-RU" sz="4000" dirty="0" err="1">
                <a:ea typeface="Times New Roman" panose="02020603050405020304" pitchFamily="18" charset="0"/>
                <a:cs typeface="Calibri" panose="020F0502020204030204" pitchFamily="34" charset="0"/>
              </a:rPr>
              <a:t>общелогических</a:t>
            </a:r>
            <a:r>
              <a:rPr lang="ru-RU" sz="4000" dirty="0">
                <a:ea typeface="Times New Roman" panose="02020603050405020304" pitchFamily="18" charset="0"/>
                <a:cs typeface="Calibri" panose="020F0502020204030204" pitchFamily="34" charset="0"/>
              </a:rPr>
              <a:t> методов.</a:t>
            </a:r>
            <a:endParaRPr lang="ru-RU" sz="40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6622787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75855" y="487648"/>
            <a:ext cx="10931236" cy="526297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endParaRPr lang="ru-RU" sz="2800" b="1" i="1" dirty="0" smtClean="0">
              <a:solidFill>
                <a:schemeClr val="bg2">
                  <a:lumMod val="50000"/>
                </a:schemeClr>
              </a:solidFill>
            </a:endParaRPr>
          </a:p>
          <a:p>
            <a:r>
              <a:rPr lang="ru-RU" sz="2800" b="1" dirty="0" smtClean="0"/>
              <a:t>В зависимости </a:t>
            </a:r>
            <a:r>
              <a:rPr lang="ru-RU" sz="2800" b="1" dirty="0" smtClean="0">
                <a:solidFill>
                  <a:srgbClr val="C00000"/>
                </a:solidFill>
              </a:rPr>
              <a:t>от сферы применения и степени общности </a:t>
            </a:r>
            <a:r>
              <a:rPr lang="ru-RU" sz="2800" b="1" dirty="0" smtClean="0"/>
              <a:t>различают методы:</a:t>
            </a:r>
          </a:p>
          <a:p>
            <a:endParaRPr lang="ru-RU" sz="2800" b="1" dirty="0" smtClean="0"/>
          </a:p>
          <a:p>
            <a:r>
              <a:rPr lang="ru-RU" sz="2800" dirty="0" smtClean="0"/>
              <a:t>•	</a:t>
            </a:r>
            <a:r>
              <a:rPr lang="ru-RU" sz="2800" b="1" i="1" dirty="0" smtClean="0"/>
              <a:t>всеобщие (философские), </a:t>
            </a:r>
            <a:r>
              <a:rPr lang="ru-RU" sz="2800" i="1" dirty="0" smtClean="0"/>
              <a:t>действующие во всех науках и на всех этапах познания;</a:t>
            </a:r>
          </a:p>
          <a:p>
            <a:r>
              <a:rPr lang="ru-RU" sz="2800" b="1" i="1" dirty="0" smtClean="0"/>
              <a:t>•	общенаучные, </a:t>
            </a:r>
            <a:r>
              <a:rPr lang="ru-RU" sz="2800" i="1" dirty="0" smtClean="0"/>
              <a:t>которые могут применяться в гуманитарных, естественных и технических науках;</a:t>
            </a:r>
          </a:p>
          <a:p>
            <a:r>
              <a:rPr lang="ru-RU" sz="2800" b="1" i="1" dirty="0" smtClean="0"/>
              <a:t>•	частные - </a:t>
            </a:r>
            <a:r>
              <a:rPr lang="ru-RU" sz="2800" i="1" dirty="0" smtClean="0"/>
              <a:t>для родственных наук;</a:t>
            </a:r>
          </a:p>
          <a:p>
            <a:r>
              <a:rPr lang="ru-RU" sz="2800" b="1" i="1" dirty="0" smtClean="0"/>
              <a:t>•	специальные - </a:t>
            </a:r>
            <a:r>
              <a:rPr lang="ru-RU" sz="2800" i="1" dirty="0" smtClean="0"/>
              <a:t>для конкретной науки, области научного </a:t>
            </a:r>
            <a:r>
              <a:rPr lang="ru-RU" sz="2800" i="1" smtClean="0"/>
              <a:t>познания.</a:t>
            </a:r>
          </a:p>
          <a:p>
            <a:endParaRPr lang="ru-RU" sz="2800" i="1" dirty="0"/>
          </a:p>
        </p:txBody>
      </p:sp>
    </p:spTree>
    <p:extLst>
      <p:ext uri="{BB962C8B-B14F-4D97-AF65-F5344CB8AC3E}">
        <p14:creationId xmlns:p14="http://schemas.microsoft.com/office/powerpoint/2010/main" val="42494314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6582" y="543020"/>
            <a:ext cx="10958945" cy="501675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indent="288290" algn="just">
              <a:spcAft>
                <a:spcPts val="0"/>
              </a:spcAft>
            </a:pPr>
            <a:r>
              <a:rPr lang="ru-RU" sz="3200" i="1" dirty="0">
                <a:solidFill>
                  <a:srgbClr val="C00000"/>
                </a:solidFill>
                <a:ea typeface="Times New Roman" panose="02020603050405020304" pitchFamily="18" charset="0"/>
                <a:cs typeface="Calibri" panose="020F0502020204030204" pitchFamily="34" charset="0"/>
              </a:rPr>
              <a:t>Измерение</a:t>
            </a:r>
            <a:r>
              <a:rPr lang="ru-RU" sz="3200" dirty="0">
                <a:ea typeface="Times New Roman" panose="02020603050405020304" pitchFamily="18" charset="0"/>
                <a:cs typeface="Calibri" panose="020F0502020204030204" pitchFamily="34" charset="0"/>
              </a:rPr>
              <a:t> - это определение численного значения некоторой величины путем сравнения её с эталоном. </a:t>
            </a:r>
            <a:endParaRPr lang="ru-RU" sz="3200" dirty="0" smtClean="0">
              <a:ea typeface="Times New Roman" panose="02020603050405020304" pitchFamily="18" charset="0"/>
              <a:cs typeface="Calibri" panose="020F0502020204030204" pitchFamily="34" charset="0"/>
            </a:endParaRPr>
          </a:p>
          <a:p>
            <a:pPr indent="288290" algn="just">
              <a:spcAft>
                <a:spcPts val="0"/>
              </a:spcAft>
            </a:pPr>
            <a:endParaRPr lang="ru-RU" sz="3200" b="1" dirty="0">
              <a:ea typeface="Times New Roman" panose="02020603050405020304" pitchFamily="18" charset="0"/>
              <a:cs typeface="Calibri" panose="020F0502020204030204" pitchFamily="34" charset="0"/>
            </a:endParaRPr>
          </a:p>
          <a:p>
            <a:pPr indent="288290" algn="just">
              <a:spcAft>
                <a:spcPts val="0"/>
              </a:spcAft>
            </a:pPr>
            <a:r>
              <a:rPr lang="ru-RU" sz="3200" i="1" dirty="0">
                <a:solidFill>
                  <a:srgbClr val="C00000"/>
                </a:solidFill>
                <a:ea typeface="Times New Roman" panose="02020603050405020304" pitchFamily="18" charset="0"/>
                <a:cs typeface="Calibri" panose="020F0502020204030204" pitchFamily="34" charset="0"/>
              </a:rPr>
              <a:t>Сравнение</a:t>
            </a:r>
            <a:r>
              <a:rPr lang="ru-RU" sz="3200" dirty="0">
                <a:ea typeface="Times New Roman" panose="02020603050405020304" pitchFamily="18" charset="0"/>
                <a:cs typeface="Calibri" panose="020F0502020204030204" pitchFamily="34" charset="0"/>
              </a:rPr>
              <a:t> - это сопоставление признаков, присущих двум или нескольким объектам, установление различия между ними или нахождение в них общего</a:t>
            </a:r>
            <a:r>
              <a:rPr lang="ru-RU" sz="3200" dirty="0" smtClean="0">
                <a:ea typeface="Times New Roman" panose="02020603050405020304" pitchFamily="18" charset="0"/>
                <a:cs typeface="Calibri" panose="020F0502020204030204" pitchFamily="34" charset="0"/>
              </a:rPr>
              <a:t>.</a:t>
            </a:r>
          </a:p>
          <a:p>
            <a:pPr indent="288290" algn="just">
              <a:spcAft>
                <a:spcPts val="0"/>
              </a:spcAft>
            </a:pPr>
            <a:endParaRPr lang="ru-RU" sz="3200" b="1" dirty="0">
              <a:ea typeface="Times New Roman" panose="02020603050405020304" pitchFamily="18" charset="0"/>
              <a:cs typeface="Calibri" panose="020F0502020204030204" pitchFamily="34" charset="0"/>
            </a:endParaRPr>
          </a:p>
          <a:p>
            <a:pPr indent="288290" algn="just">
              <a:spcAft>
                <a:spcPts val="0"/>
              </a:spcAft>
            </a:pPr>
            <a:r>
              <a:rPr lang="ru-RU" sz="3200" i="1" dirty="0">
                <a:solidFill>
                  <a:srgbClr val="C00000"/>
                </a:solidFill>
                <a:ea typeface="Times New Roman" panose="02020603050405020304" pitchFamily="18" charset="0"/>
                <a:cs typeface="Calibri" panose="020F0502020204030204" pitchFamily="34" charset="0"/>
              </a:rPr>
              <a:t>Эксперимент</a:t>
            </a:r>
            <a:r>
              <a:rPr lang="ru-RU" sz="3200" dirty="0">
                <a:ea typeface="Times New Roman" panose="02020603050405020304" pitchFamily="18" charset="0"/>
                <a:cs typeface="Calibri" panose="020F0502020204030204" pitchFamily="34" charset="0"/>
              </a:rPr>
              <a:t> - это искусственное воспроизведение явления, процесса в заданных условиях, в ходе которого проверяется выдвигаемая гипотеза.</a:t>
            </a:r>
            <a:endParaRPr lang="ru-RU" sz="32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0832141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5127" y="487510"/>
            <a:ext cx="10820400" cy="507831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indent="288290" algn="just">
              <a:spcAft>
                <a:spcPts val="0"/>
              </a:spcAft>
            </a:pPr>
            <a:r>
              <a:rPr lang="ru-RU" sz="3600" dirty="0">
                <a:ea typeface="Times New Roman" panose="02020603050405020304" pitchFamily="18" charset="0"/>
                <a:cs typeface="Calibri" panose="020F0502020204030204" pitchFamily="34" charset="0"/>
              </a:rPr>
              <a:t>От массового экспериментально-опытного обучения следует отличать </a:t>
            </a:r>
            <a:r>
              <a:rPr lang="ru-RU" sz="3600" i="1" dirty="0">
                <a:solidFill>
                  <a:srgbClr val="C00000"/>
                </a:solidFill>
                <a:ea typeface="Times New Roman" panose="02020603050405020304" pitchFamily="18" charset="0"/>
                <a:cs typeface="Calibri" panose="020F0502020204030204" pitchFamily="34" charset="0"/>
              </a:rPr>
              <a:t>массовое опытное обучение,</a:t>
            </a:r>
            <a:r>
              <a:rPr lang="ru-RU" sz="3600" dirty="0">
                <a:ea typeface="Times New Roman" panose="02020603050405020304" pitchFamily="18" charset="0"/>
                <a:cs typeface="Calibri" panose="020F0502020204030204" pitchFamily="34" charset="0"/>
              </a:rPr>
              <a:t> используемое в целях </a:t>
            </a:r>
            <a:r>
              <a:rPr lang="ru-RU" sz="3600" i="1" dirty="0">
                <a:ea typeface="Times New Roman" panose="02020603050405020304" pitchFamily="18" charset="0"/>
                <a:cs typeface="Calibri" panose="020F0502020204030204" pitchFamily="34" charset="0"/>
              </a:rPr>
              <a:t>апробации новых учебников, отдельных учебных материалов, распространения передового опыта отдельных учителей</a:t>
            </a:r>
            <a:r>
              <a:rPr lang="ru-RU" sz="3600" i="1">
                <a:ea typeface="Times New Roman" panose="02020603050405020304" pitchFamily="18" charset="0"/>
                <a:cs typeface="Calibri" panose="020F0502020204030204" pitchFamily="34" charset="0"/>
              </a:rPr>
              <a:t>.</a:t>
            </a:r>
            <a:r>
              <a:rPr lang="ru-RU" sz="3600">
                <a:ea typeface="Times New Roman" panose="02020603050405020304" pitchFamily="18" charset="0"/>
                <a:cs typeface="Calibri" panose="020F0502020204030204" pitchFamily="34" charset="0"/>
              </a:rPr>
              <a:t> </a:t>
            </a:r>
            <a:endParaRPr lang="ru-RU" sz="3600" smtClean="0">
              <a:ea typeface="Times New Roman" panose="02020603050405020304" pitchFamily="18" charset="0"/>
              <a:cs typeface="Calibri" panose="020F0502020204030204" pitchFamily="34" charset="0"/>
            </a:endParaRPr>
          </a:p>
          <a:p>
            <a:pPr indent="288290" algn="just">
              <a:spcAft>
                <a:spcPts val="0"/>
              </a:spcAft>
            </a:pPr>
            <a:endParaRPr lang="ru-RU" sz="3600" dirty="0" smtClean="0">
              <a:ea typeface="Times New Roman" panose="02020603050405020304" pitchFamily="18" charset="0"/>
              <a:cs typeface="Calibri" panose="020F0502020204030204" pitchFamily="34" charset="0"/>
            </a:endParaRPr>
          </a:p>
          <a:p>
            <a:pPr indent="288290" algn="just">
              <a:spcAft>
                <a:spcPts val="0"/>
              </a:spcAft>
            </a:pPr>
            <a:r>
              <a:rPr lang="ru-RU" sz="3600" dirty="0" smtClean="0">
                <a:ea typeface="Times New Roman" panose="02020603050405020304" pitchFamily="18" charset="0"/>
                <a:cs typeface="Calibri" panose="020F0502020204030204" pitchFamily="34" charset="0"/>
              </a:rPr>
              <a:t>Такое </a:t>
            </a:r>
            <a:r>
              <a:rPr lang="ru-RU" sz="3600" dirty="0">
                <a:ea typeface="Times New Roman" panose="02020603050405020304" pitchFamily="18" charset="0"/>
                <a:cs typeface="Calibri" panose="020F0502020204030204" pitchFamily="34" charset="0"/>
              </a:rPr>
              <a:t>обучение не предполагает предварительного </a:t>
            </a:r>
            <a:r>
              <a:rPr lang="ru-RU" sz="3600">
                <a:ea typeface="Times New Roman" panose="02020603050405020304" pitchFamily="18" charset="0"/>
                <a:cs typeface="Calibri" panose="020F0502020204030204" pitchFamily="34" charset="0"/>
              </a:rPr>
              <a:t>экспериментирования</a:t>
            </a:r>
            <a:r>
              <a:rPr lang="ru-RU" sz="3600" smtClean="0">
                <a:ea typeface="Times New Roman" panose="02020603050405020304" pitchFamily="18" charset="0"/>
                <a:cs typeface="Calibri" panose="020F0502020204030204" pitchFamily="34" charset="0"/>
              </a:rPr>
              <a:t>.</a:t>
            </a:r>
          </a:p>
          <a:p>
            <a:pPr indent="288290" algn="just">
              <a:spcAft>
                <a:spcPts val="0"/>
              </a:spcAft>
            </a:pPr>
            <a:endParaRPr lang="ru-RU" sz="36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2007220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5637" y="474022"/>
            <a:ext cx="11374582" cy="526297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indent="288290" algn="just">
              <a:spcAft>
                <a:spcPts val="0"/>
              </a:spcAft>
            </a:pPr>
            <a:r>
              <a:rPr lang="ru-RU" sz="2800" b="1" dirty="0">
                <a:ea typeface="Times New Roman" panose="02020603050405020304" pitchFamily="18" charset="0"/>
                <a:cs typeface="Calibri" panose="020F0502020204030204" pitchFamily="34" charset="0"/>
              </a:rPr>
              <a:t>Разведывательный эксперимент </a:t>
            </a:r>
            <a:r>
              <a:rPr lang="ru-RU" sz="2800" dirty="0">
                <a:ea typeface="Times New Roman" panose="02020603050405020304" pitchFamily="18" charset="0"/>
                <a:cs typeface="Calibri" panose="020F0502020204030204" pitchFamily="34" charset="0"/>
              </a:rPr>
              <a:t>проводится с целью выяснения возможности реализации гипотезы в данных условиях, уточнения отдельных моментов, деталей, организационных форм эксперимента. </a:t>
            </a:r>
            <a:endParaRPr lang="ru-RU" sz="2800" dirty="0" smtClean="0">
              <a:ea typeface="Times New Roman" panose="02020603050405020304" pitchFamily="18" charset="0"/>
              <a:cs typeface="Calibri" panose="020F0502020204030204" pitchFamily="34" charset="0"/>
            </a:endParaRPr>
          </a:p>
          <a:p>
            <a:pPr indent="288290" algn="just">
              <a:spcAft>
                <a:spcPts val="0"/>
              </a:spcAft>
            </a:pPr>
            <a:r>
              <a:rPr lang="ru-RU" sz="2800" dirty="0" smtClean="0">
                <a:ea typeface="Times New Roman" panose="02020603050405020304" pitchFamily="18" charset="0"/>
                <a:cs typeface="Calibri" panose="020F0502020204030204" pitchFamily="34" charset="0"/>
              </a:rPr>
              <a:t>В </a:t>
            </a:r>
            <a:r>
              <a:rPr lang="ru-RU" sz="2800" dirty="0">
                <a:ea typeface="Times New Roman" panose="02020603050405020304" pitchFamily="18" charset="0"/>
                <a:cs typeface="Calibri" panose="020F0502020204030204" pitchFamily="34" charset="0"/>
              </a:rPr>
              <a:t>основном эксперименте осуществляется главная цель исследования - получение необходимых данных, подтверждающих либо опровергающих эффективность предлагаемого приема или способа обучения, практическую ценность той или иной методической гипотезы. </a:t>
            </a:r>
            <a:endParaRPr lang="ru-RU" sz="2800" dirty="0" smtClean="0">
              <a:ea typeface="Times New Roman" panose="02020603050405020304" pitchFamily="18" charset="0"/>
              <a:cs typeface="Calibri" panose="020F0502020204030204" pitchFamily="34" charset="0"/>
            </a:endParaRPr>
          </a:p>
          <a:p>
            <a:pPr indent="288290" algn="just">
              <a:spcAft>
                <a:spcPts val="0"/>
              </a:spcAft>
            </a:pPr>
            <a:r>
              <a:rPr lang="ru-RU" sz="2800" dirty="0" smtClean="0">
                <a:ea typeface="Times New Roman" panose="02020603050405020304" pitchFamily="18" charset="0"/>
                <a:cs typeface="Calibri" panose="020F0502020204030204" pitchFamily="34" charset="0"/>
              </a:rPr>
              <a:t>В </a:t>
            </a:r>
            <a:r>
              <a:rPr lang="ru-RU" sz="2800" dirty="0">
                <a:ea typeface="Times New Roman" panose="02020603050405020304" pitchFamily="18" charset="0"/>
                <a:cs typeface="Calibri" panose="020F0502020204030204" pitchFamily="34" charset="0"/>
              </a:rPr>
              <a:t>тех случаях, когда экспериментатор не убежден, что он располагает достаточно объективными данными относительно успеха (неуспеха) его методической идеи гипотезы, проводится повторный эксперимент, полностью или частично воспроизводящий условия и ход первого эксперимента.</a:t>
            </a:r>
            <a:endParaRPr lang="ru-RU" sz="28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9386991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34291" y="286603"/>
            <a:ext cx="10875818" cy="1450757"/>
          </a:xfrm>
          <a:solidFill>
            <a:schemeClr val="accent1">
              <a:lumMod val="60000"/>
              <a:lumOff val="40000"/>
            </a:schemeClr>
          </a:solidFill>
        </p:spPr>
        <p:txBody>
          <a:bodyPr>
            <a:normAutofit fontScale="90000"/>
          </a:bodyPr>
          <a:lstStyle/>
          <a:p>
            <a:r>
              <a:rPr lang="ru-RU" b="1" i="1" smtClean="0"/>
              <a:t/>
            </a:r>
            <a:br>
              <a:rPr lang="ru-RU" b="1" i="1" smtClean="0"/>
            </a:br>
            <a:r>
              <a:rPr lang="ru-RU" b="1" i="1"/>
              <a:t/>
            </a:r>
            <a:br>
              <a:rPr lang="ru-RU" b="1" i="1"/>
            </a:br>
            <a:r>
              <a:rPr lang="ru-RU" sz="3600" b="1" i="1" smtClean="0"/>
              <a:t>Подготовительный </a:t>
            </a:r>
            <a:r>
              <a:rPr lang="ru-RU" sz="3600" b="1" i="1" dirty="0"/>
              <a:t>этап научно-исследовательской работы </a:t>
            </a:r>
            <a:r>
              <a:rPr lang="ru-RU" sz="3600" b="1" dirty="0"/>
              <a:t/>
            </a:r>
            <a:br>
              <a:rPr lang="ru-RU" sz="3600" b="1" dirty="0"/>
            </a:br>
            <a:endParaRPr lang="ru-RU" dirty="0"/>
          </a:p>
        </p:txBody>
      </p:sp>
      <p:sp>
        <p:nvSpPr>
          <p:cNvPr id="5" name="Объект 4"/>
          <p:cNvSpPr>
            <a:spLocks noGrp="1"/>
          </p:cNvSpPr>
          <p:nvPr>
            <p:ph idx="1"/>
          </p:nvPr>
        </p:nvSpPr>
        <p:spPr>
          <a:xfrm>
            <a:off x="734291" y="1845734"/>
            <a:ext cx="10875817" cy="4023360"/>
          </a:xfrm>
          <a:solidFill>
            <a:schemeClr val="accent2">
              <a:lumMod val="20000"/>
              <a:lumOff val="80000"/>
            </a:schemeClr>
          </a:solidFill>
        </p:spPr>
        <p:txBody>
          <a:bodyPr>
            <a:normAutofit/>
          </a:bodyPr>
          <a:lstStyle/>
          <a:p>
            <a:endParaRPr lang="en-US" sz="2400" b="1" dirty="0" smtClean="0"/>
          </a:p>
          <a:p>
            <a:pPr marL="457200" indent="-457200">
              <a:buFont typeface="+mj-lt"/>
              <a:buAutoNum type="arabicPeriod"/>
            </a:pPr>
            <a:r>
              <a:rPr lang="ru-RU" sz="2400" b="1" dirty="0"/>
              <a:t>Выбор темы научного исследования </a:t>
            </a:r>
          </a:p>
          <a:p>
            <a:pPr marL="457200" indent="-457200">
              <a:buFont typeface="+mj-lt"/>
              <a:buAutoNum type="arabicPeriod"/>
            </a:pPr>
            <a:r>
              <a:rPr lang="ru-RU" sz="2400" b="1" dirty="0" smtClean="0"/>
              <a:t>Планирование </a:t>
            </a:r>
            <a:r>
              <a:rPr lang="ru-RU" sz="2400" b="1" dirty="0"/>
              <a:t>научно-исследовательской </a:t>
            </a:r>
            <a:r>
              <a:rPr lang="ru-RU" sz="2400" b="1" dirty="0" smtClean="0"/>
              <a:t>работы</a:t>
            </a:r>
          </a:p>
          <a:p>
            <a:pPr marL="457200" indent="-457200">
              <a:buFont typeface="+mj-lt"/>
              <a:buAutoNum type="arabicPeriod"/>
            </a:pPr>
            <a:r>
              <a:rPr lang="ru-RU" sz="2400" b="1" dirty="0" smtClean="0"/>
              <a:t>Планирование научно-исследовательских работ </a:t>
            </a:r>
            <a:r>
              <a:rPr lang="ru-RU" sz="2400" b="1" dirty="0"/>
              <a:t>студентов</a:t>
            </a:r>
          </a:p>
          <a:p>
            <a:pPr marL="457200" indent="-457200">
              <a:buFont typeface="+mj-lt"/>
              <a:buAutoNum type="arabicPeriod"/>
            </a:pPr>
            <a:endParaRPr lang="ru-RU" sz="2400" dirty="0"/>
          </a:p>
        </p:txBody>
      </p:sp>
    </p:spTree>
    <p:extLst>
      <p:ext uri="{BB962C8B-B14F-4D97-AF65-F5344CB8AC3E}">
        <p14:creationId xmlns:p14="http://schemas.microsoft.com/office/powerpoint/2010/main" val="28896701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7927" y="183262"/>
            <a:ext cx="11166764" cy="6001643"/>
          </a:xfrm>
          <a:prstGeom prst="rect">
            <a:avLst/>
          </a:prstGeom>
        </p:spPr>
        <p:txBody>
          <a:bodyPr wrap="square">
            <a:spAutoFit/>
          </a:bodyPr>
          <a:lstStyle/>
          <a:p>
            <a:pPr algn="just"/>
            <a:r>
              <a:rPr lang="en-US" sz="2400" dirty="0" smtClean="0"/>
              <a:t>	</a:t>
            </a:r>
            <a:r>
              <a:rPr lang="ru-RU" sz="3200" b="1" dirty="0" smtClean="0"/>
              <a:t>Тема научно-исследовательской работы </a:t>
            </a:r>
            <a:r>
              <a:rPr lang="ru-RU" sz="3200" dirty="0" smtClean="0"/>
              <a:t>может быть отнесена к определенному </a:t>
            </a:r>
            <a:r>
              <a:rPr lang="ru-RU" sz="3200" i="1" dirty="0" smtClean="0">
                <a:solidFill>
                  <a:srgbClr val="C00000"/>
                </a:solidFill>
              </a:rPr>
              <a:t>научному направлению </a:t>
            </a:r>
            <a:r>
              <a:rPr lang="ru-RU" sz="3200" dirty="0" smtClean="0"/>
              <a:t>или к </a:t>
            </a:r>
            <a:r>
              <a:rPr lang="ru-RU" sz="3200" i="1" dirty="0" smtClean="0">
                <a:solidFill>
                  <a:srgbClr val="C00000"/>
                </a:solidFill>
              </a:rPr>
              <a:t>научной проблеме</a:t>
            </a:r>
            <a:r>
              <a:rPr lang="ru-RU" sz="3200" dirty="0" smtClean="0"/>
              <a:t>. </a:t>
            </a:r>
            <a:endParaRPr lang="en-US" sz="3200" dirty="0" smtClean="0"/>
          </a:p>
          <a:p>
            <a:pPr algn="just"/>
            <a:endParaRPr lang="en-US" sz="3200" dirty="0"/>
          </a:p>
          <a:p>
            <a:pPr algn="just"/>
            <a:r>
              <a:rPr lang="en-US" sz="3200" dirty="0" smtClean="0"/>
              <a:t>	</a:t>
            </a:r>
            <a:r>
              <a:rPr lang="ru-RU" sz="3200" dirty="0" smtClean="0">
                <a:solidFill>
                  <a:srgbClr val="C00000"/>
                </a:solidFill>
              </a:rPr>
              <a:t>Под научным направлением </a:t>
            </a:r>
            <a:r>
              <a:rPr lang="ru-RU" sz="3200" dirty="0" smtClean="0"/>
              <a:t>понимается наука, комплекс наук или научных проблем, в области которых ведутся исследования. </a:t>
            </a:r>
            <a:endParaRPr lang="en-US" sz="3200" dirty="0" smtClean="0"/>
          </a:p>
          <a:p>
            <a:pPr algn="just"/>
            <a:endParaRPr lang="en-US" sz="3200" dirty="0"/>
          </a:p>
          <a:p>
            <a:pPr algn="just"/>
            <a:r>
              <a:rPr lang="en-US" sz="3200" dirty="0" smtClean="0"/>
              <a:t>	</a:t>
            </a:r>
            <a:r>
              <a:rPr lang="ru-RU" sz="3200" dirty="0" smtClean="0">
                <a:solidFill>
                  <a:srgbClr val="C00000"/>
                </a:solidFill>
              </a:rPr>
              <a:t>Научная проблема </a:t>
            </a:r>
            <a:r>
              <a:rPr lang="ru-RU" sz="3200" dirty="0" smtClean="0"/>
              <a:t>– это совокупность сложных теоретических и (или) практических задач; совокупность тем научно-исследовательской работы. Проблема может быть отраслевой, межотраслевой, глобальной. </a:t>
            </a:r>
            <a:endParaRPr lang="ru-RU" sz="3200" dirty="0"/>
          </a:p>
        </p:txBody>
      </p:sp>
    </p:spTree>
    <p:extLst>
      <p:ext uri="{BB962C8B-B14F-4D97-AF65-F5344CB8AC3E}">
        <p14:creationId xmlns:p14="http://schemas.microsoft.com/office/powerpoint/2010/main" val="3315655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2729" y="501228"/>
            <a:ext cx="10501745" cy="5016758"/>
          </a:xfrm>
          <a:prstGeom prst="rect">
            <a:avLst/>
          </a:prstGeom>
        </p:spPr>
        <p:txBody>
          <a:bodyPr wrap="square">
            <a:spAutoFit/>
          </a:bodyPr>
          <a:lstStyle/>
          <a:p>
            <a:pPr algn="just"/>
            <a:r>
              <a:rPr lang="en-US" sz="2400" dirty="0" smtClean="0"/>
              <a:t>	</a:t>
            </a:r>
            <a:r>
              <a:rPr lang="ru-RU" sz="3200" b="1" dirty="0" smtClean="0"/>
              <a:t>Научная тема </a:t>
            </a:r>
            <a:r>
              <a:rPr lang="ru-RU" sz="3200" dirty="0" smtClean="0"/>
              <a:t>– это сложная, требующая решения задача. Темы могут быть теоретическими, практическими и смешанными.</a:t>
            </a:r>
            <a:endParaRPr lang="en-US" sz="3200" dirty="0" smtClean="0"/>
          </a:p>
          <a:p>
            <a:pPr algn="just"/>
            <a:endParaRPr lang="en-US" sz="3200" dirty="0"/>
          </a:p>
          <a:p>
            <a:pPr algn="just"/>
            <a:r>
              <a:rPr lang="en-US" sz="3200" dirty="0" smtClean="0"/>
              <a:t>	</a:t>
            </a:r>
            <a:r>
              <a:rPr lang="ru-RU" sz="3200" b="1" dirty="0" smtClean="0"/>
              <a:t>Тема</a:t>
            </a:r>
            <a:r>
              <a:rPr lang="ru-RU" sz="3200" dirty="0" smtClean="0"/>
              <a:t> научно-исследовательской работы, в свою очередь, </a:t>
            </a:r>
            <a:r>
              <a:rPr lang="ru-RU" sz="3200" b="1" dirty="0" smtClean="0"/>
              <a:t>может охватывать некоторый круг вопросов.</a:t>
            </a:r>
            <a:r>
              <a:rPr lang="ru-RU" sz="3200" dirty="0" smtClean="0"/>
              <a:t> </a:t>
            </a:r>
            <a:endParaRPr lang="en-US" sz="3200" dirty="0" smtClean="0"/>
          </a:p>
          <a:p>
            <a:pPr algn="just"/>
            <a:r>
              <a:rPr lang="en-US" sz="3200" dirty="0"/>
              <a:t>	</a:t>
            </a:r>
            <a:r>
              <a:rPr lang="ru-RU" sz="3200" dirty="0" smtClean="0"/>
              <a:t>Под </a:t>
            </a:r>
            <a:r>
              <a:rPr lang="ru-RU" sz="3200" b="1" dirty="0" smtClean="0"/>
              <a:t>научным вопросом </a:t>
            </a:r>
            <a:r>
              <a:rPr lang="ru-RU" sz="3200" dirty="0" smtClean="0"/>
              <a:t>понимается мелкая задача, относящаяся к определенной теме. </a:t>
            </a:r>
            <a:endParaRPr lang="en-US" sz="3200" dirty="0" smtClean="0"/>
          </a:p>
          <a:p>
            <a:pPr algn="just"/>
            <a:r>
              <a:rPr lang="ru-RU" sz="3200" dirty="0" smtClean="0"/>
              <a:t>Считается, что правильный выбор темы работы наполовину обеспечивает успешное ее выполнение.</a:t>
            </a:r>
            <a:endParaRPr lang="ru-RU" sz="3200" dirty="0"/>
          </a:p>
        </p:txBody>
      </p:sp>
    </p:spTree>
    <p:extLst>
      <p:ext uri="{BB962C8B-B14F-4D97-AF65-F5344CB8AC3E}">
        <p14:creationId xmlns:p14="http://schemas.microsoft.com/office/powerpoint/2010/main" val="28209581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454" y="390804"/>
            <a:ext cx="10501746" cy="5262979"/>
          </a:xfrm>
          <a:prstGeom prst="rect">
            <a:avLst/>
          </a:prstGeom>
        </p:spPr>
        <p:txBody>
          <a:bodyPr wrap="square">
            <a:spAutoFit/>
          </a:bodyPr>
          <a:lstStyle/>
          <a:p>
            <a:pPr algn="just"/>
            <a:r>
              <a:rPr lang="en-US" sz="2800" dirty="0" smtClean="0"/>
              <a:t>	</a:t>
            </a:r>
            <a:r>
              <a:rPr lang="ru-RU" sz="2800" dirty="0" smtClean="0"/>
              <a:t>Темы курсовых и выпускных квалификационных работ (дипломных сочинений, магистерских диссертаций) определяются кафедрами. </a:t>
            </a:r>
            <a:endParaRPr lang="en-US" sz="2800" dirty="0" smtClean="0"/>
          </a:p>
          <a:p>
            <a:pPr algn="just"/>
            <a:endParaRPr lang="en-US" sz="2800" dirty="0" smtClean="0"/>
          </a:p>
          <a:p>
            <a:pPr algn="just"/>
            <a:r>
              <a:rPr lang="en-US" sz="2800" dirty="0"/>
              <a:t>	</a:t>
            </a:r>
            <a:r>
              <a:rPr lang="ru-RU" sz="2800" dirty="0" smtClean="0"/>
              <a:t>Тематика должна соответствовать программам курсов учебных дисциплин и учебным планам. При ее составлении целесообразно учитывать сложившиеся на кафедрах научные направления и возможность обеспечения студентов квалифицированным научным руководством. </a:t>
            </a:r>
            <a:endParaRPr lang="en-US" sz="2800" dirty="0" smtClean="0"/>
          </a:p>
          <a:p>
            <a:pPr algn="just"/>
            <a:r>
              <a:rPr lang="en-US" sz="2800" dirty="0"/>
              <a:t>	</a:t>
            </a:r>
            <a:r>
              <a:rPr lang="ru-RU" sz="2800" dirty="0" smtClean="0"/>
              <a:t>Желательно добиваться того, чтобы </a:t>
            </a:r>
            <a:r>
              <a:rPr lang="ru-RU" sz="2800" b="1" dirty="0" smtClean="0"/>
              <a:t>темы обладали актуальностью, новизной, практической и теоретической значимостью. </a:t>
            </a:r>
            <a:endParaRPr lang="ru-RU" sz="2800" b="1" dirty="0"/>
          </a:p>
        </p:txBody>
      </p:sp>
    </p:spTree>
    <p:extLst>
      <p:ext uri="{BB962C8B-B14F-4D97-AF65-F5344CB8AC3E}">
        <p14:creationId xmlns:p14="http://schemas.microsoft.com/office/powerpoint/2010/main" val="120204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8037" y="429491"/>
            <a:ext cx="10875818" cy="5509200"/>
          </a:xfrm>
          <a:prstGeom prst="rect">
            <a:avLst/>
          </a:prstGeom>
          <a:solidFill>
            <a:schemeClr val="accent4">
              <a:lumMod val="20000"/>
              <a:lumOff val="80000"/>
            </a:schemeClr>
          </a:solidFill>
        </p:spPr>
        <p:txBody>
          <a:bodyPr wrap="square">
            <a:spAutoFit/>
          </a:bodyPr>
          <a:lstStyle/>
          <a:p>
            <a:pPr algn="just"/>
            <a:r>
              <a:rPr lang="ru-RU" sz="2200" smtClean="0">
                <a:latin typeface="Verdana" panose="020B0604030504040204" pitchFamily="34" charset="0"/>
                <a:ea typeface="Verdana" panose="020B0604030504040204" pitchFamily="34" charset="0"/>
              </a:rPr>
              <a:t>	Вопросы </a:t>
            </a:r>
            <a:r>
              <a:rPr lang="ru-RU" sz="2200" dirty="0">
                <a:latin typeface="Verdana" panose="020B0604030504040204" pitchFamily="34" charset="0"/>
                <a:ea typeface="Verdana" panose="020B0604030504040204" pitchFamily="34" charset="0"/>
              </a:rPr>
              <a:t>реализации единой государственной научно-технической политики, совершенствования законодательства в сфере науки и техники, организации научных исследований, подготовки и аттестации научных кадров, проведения работ </a:t>
            </a:r>
            <a:r>
              <a:rPr lang="ru-RU" sz="2200" dirty="0" smtClean="0">
                <a:latin typeface="Verdana" panose="020B0604030504040204" pitchFamily="34" charset="0"/>
                <a:ea typeface="Verdana" panose="020B0604030504040204" pitchFamily="34" charset="0"/>
              </a:rPr>
              <a:t>по информатизации </a:t>
            </a:r>
            <a:r>
              <a:rPr lang="ru-RU" sz="2200" dirty="0">
                <a:latin typeface="Verdana" panose="020B0604030504040204" pitchFamily="34" charset="0"/>
                <a:ea typeface="Verdana" panose="020B0604030504040204" pitchFamily="34" charset="0"/>
              </a:rPr>
              <a:t>научно-технической сферы </a:t>
            </a:r>
            <a:r>
              <a:rPr lang="ru-RU" sz="2200" b="1" i="1" dirty="0">
                <a:latin typeface="Verdana" panose="020B0604030504040204" pitchFamily="34" charset="0"/>
                <a:ea typeface="Verdana" panose="020B0604030504040204" pitchFamily="34" charset="0"/>
              </a:rPr>
              <a:t>возложены на Министерство образования и науки. </a:t>
            </a:r>
            <a:endParaRPr lang="ru-RU" sz="2200" b="1" i="1" dirty="0" smtClean="0">
              <a:latin typeface="Verdana" panose="020B0604030504040204" pitchFamily="34" charset="0"/>
              <a:ea typeface="Verdana" panose="020B0604030504040204" pitchFamily="34" charset="0"/>
            </a:endParaRPr>
          </a:p>
          <a:p>
            <a:pPr algn="just"/>
            <a:endParaRPr lang="ru-RU" sz="2200" b="1" i="1" dirty="0" smtClean="0">
              <a:latin typeface="Verdana" panose="020B0604030504040204" pitchFamily="34" charset="0"/>
              <a:ea typeface="Verdana" panose="020B0604030504040204" pitchFamily="34" charset="0"/>
            </a:endParaRPr>
          </a:p>
          <a:p>
            <a:pPr algn="just"/>
            <a:r>
              <a:rPr lang="ru-RU" sz="2200" smtClean="0">
                <a:latin typeface="Verdana" panose="020B0604030504040204" pitchFamily="34" charset="0"/>
                <a:ea typeface="Verdana" panose="020B0604030504040204" pitchFamily="34" charset="0"/>
                <a:cs typeface="Calibri" panose="020F0502020204030204" pitchFamily="34" charset="0"/>
              </a:rPr>
              <a:t>	В </a:t>
            </a:r>
            <a:r>
              <a:rPr lang="ru-RU" sz="2200" dirty="0" smtClean="0">
                <a:latin typeface="Verdana" panose="020B0604030504040204" pitchFamily="34" charset="0"/>
                <a:ea typeface="Verdana" panose="020B0604030504040204" pitchFamily="34" charset="0"/>
                <a:cs typeface="Calibri" panose="020F0502020204030204" pitchFamily="34" charset="0"/>
              </a:rPr>
              <a:t>Республике Казахстан </a:t>
            </a:r>
            <a:r>
              <a:rPr lang="ru-RU" sz="2200" b="1" i="1" dirty="0" smtClean="0">
                <a:latin typeface="Verdana" panose="020B0604030504040204" pitchFamily="34" charset="0"/>
                <a:ea typeface="Verdana" panose="020B0604030504040204" pitchFamily="34" charset="0"/>
                <a:cs typeface="Calibri" panose="020F0502020204030204" pitchFamily="34" charset="0"/>
              </a:rPr>
              <a:t>управление научной и (или) научно-технической деятельностью </a:t>
            </a:r>
            <a:r>
              <a:rPr lang="ru-RU" sz="2200" dirty="0" smtClean="0">
                <a:latin typeface="Verdana" panose="020B0604030504040204" pitchFamily="34" charset="0"/>
                <a:ea typeface="Verdana" panose="020B0604030504040204" pitchFamily="34" charset="0"/>
                <a:cs typeface="Calibri" panose="020F0502020204030204" pitchFamily="34" charset="0"/>
              </a:rPr>
              <a:t>осуществляется на основе сочетания принципов государственного регулирования и самоуправления. </a:t>
            </a:r>
          </a:p>
          <a:p>
            <a:pPr algn="just"/>
            <a:endParaRPr lang="ru-RU" sz="2200" dirty="0">
              <a:latin typeface="Verdana" panose="020B0604030504040204" pitchFamily="34" charset="0"/>
              <a:ea typeface="Verdana" panose="020B0604030504040204" pitchFamily="34" charset="0"/>
              <a:cs typeface="Calibri" panose="020F0502020204030204" pitchFamily="34" charset="0"/>
            </a:endParaRPr>
          </a:p>
          <a:p>
            <a:pPr algn="just"/>
            <a:r>
              <a:rPr lang="ru-RU" sz="2200" smtClean="0">
                <a:latin typeface="Verdana" panose="020B0604030504040204" pitchFamily="34" charset="0"/>
                <a:ea typeface="Verdana" panose="020B0604030504040204" pitchFamily="34" charset="0"/>
                <a:cs typeface="Calibri" panose="020F0502020204030204" pitchFamily="34" charset="0"/>
              </a:rPr>
              <a:t>	Органы </a:t>
            </a:r>
            <a:r>
              <a:rPr lang="ru-RU" sz="2200" dirty="0" smtClean="0">
                <a:latin typeface="Verdana" panose="020B0604030504040204" pitchFamily="34" charset="0"/>
                <a:ea typeface="Verdana" panose="020B0604030504040204" pitchFamily="34" charset="0"/>
                <a:cs typeface="Calibri" panose="020F0502020204030204" pitchFamily="34" charset="0"/>
              </a:rPr>
              <a:t>государственной власти, учреждающие государственные научные организации, утверждают их уставы, осуществляют контроль за эффективным использованием и сохранностью предоставленного им имущества, осуществляют другие функции в пределах своих </a:t>
            </a:r>
            <a:r>
              <a:rPr lang="ru-RU" sz="2200" smtClean="0">
                <a:latin typeface="Verdana" panose="020B0604030504040204" pitchFamily="34" charset="0"/>
                <a:ea typeface="Verdana" panose="020B0604030504040204" pitchFamily="34" charset="0"/>
                <a:cs typeface="Calibri" panose="020F0502020204030204" pitchFamily="34" charset="0"/>
              </a:rPr>
              <a:t>полномочий.</a:t>
            </a:r>
            <a:endParaRPr lang="ru-RU" sz="2200" b="1"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061927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9491" y="408445"/>
            <a:ext cx="11343409" cy="5693866"/>
          </a:xfrm>
          <a:prstGeom prst="rect">
            <a:avLst/>
          </a:prstGeom>
        </p:spPr>
        <p:txBody>
          <a:bodyPr wrap="square">
            <a:spAutoFit/>
          </a:bodyPr>
          <a:lstStyle/>
          <a:p>
            <a:pPr algn="just"/>
            <a:r>
              <a:rPr lang="ru-RU" sz="2800" dirty="0" smtClean="0"/>
              <a:t>Научными руководителями (консультантами) назначаются, как правило, </a:t>
            </a:r>
            <a:r>
              <a:rPr lang="ru-RU" sz="2800" b="1" dirty="0" smtClean="0"/>
              <a:t>профессора и преподаватели, имеющие ученую степень или ученое звание</a:t>
            </a:r>
            <a:r>
              <a:rPr lang="ru-RU" sz="2800" dirty="0" smtClean="0"/>
              <a:t>, а в отдельных случаях опытные высококвалифицированные специалисты-практики.</a:t>
            </a:r>
          </a:p>
          <a:p>
            <a:pPr algn="just"/>
            <a:r>
              <a:rPr lang="ru-RU" sz="2800" dirty="0" smtClean="0"/>
              <a:t>•	</a:t>
            </a:r>
            <a:r>
              <a:rPr lang="ru-RU" sz="2800" b="1" dirty="0" smtClean="0"/>
              <a:t>Научный руководитель:</a:t>
            </a:r>
          </a:p>
          <a:p>
            <a:pPr algn="just"/>
            <a:r>
              <a:rPr lang="ru-RU" sz="2800" dirty="0" smtClean="0"/>
              <a:t>	выдает студенту задание на выполнение дипломной работы;</a:t>
            </a:r>
          </a:p>
          <a:p>
            <a:pPr algn="just"/>
            <a:r>
              <a:rPr lang="ru-RU" sz="2800" dirty="0" smtClean="0"/>
              <a:t>•	помогает студенту составить план работы;</a:t>
            </a:r>
          </a:p>
          <a:p>
            <a:pPr algn="just"/>
            <a:r>
              <a:rPr lang="ru-RU" sz="2800" dirty="0" smtClean="0"/>
              <a:t>•	рекомендует основную литературу, справочные и архивные материалы;</a:t>
            </a:r>
          </a:p>
          <a:p>
            <a:pPr algn="just"/>
            <a:r>
              <a:rPr lang="ru-RU" sz="2800" dirty="0" smtClean="0"/>
              <a:t>•	консультирует относительно выбора методов исследования, сбора, обобщения и анализа материалов практики, оформления работы;</a:t>
            </a:r>
          </a:p>
          <a:p>
            <a:pPr algn="just"/>
            <a:r>
              <a:rPr lang="ru-RU" sz="2800" dirty="0" smtClean="0"/>
              <a:t>•	контролирует выполнение задания;</a:t>
            </a:r>
          </a:p>
          <a:p>
            <a:pPr algn="just"/>
            <a:r>
              <a:rPr lang="ru-RU" sz="2800" dirty="0" smtClean="0"/>
              <a:t>•	проверяет выполненную работу, составляет на нее отзыв.</a:t>
            </a:r>
            <a:endParaRPr lang="ru-RU" sz="2800" dirty="0"/>
          </a:p>
        </p:txBody>
      </p:sp>
    </p:spTree>
    <p:extLst>
      <p:ext uri="{BB962C8B-B14F-4D97-AF65-F5344CB8AC3E}">
        <p14:creationId xmlns:p14="http://schemas.microsoft.com/office/powerpoint/2010/main" val="1535970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81891" y="723220"/>
            <a:ext cx="11069782" cy="5509200"/>
          </a:xfrm>
          <a:prstGeom prst="rect">
            <a:avLst/>
          </a:prstGeom>
        </p:spPr>
        <p:txBody>
          <a:bodyPr wrap="square">
            <a:spAutoFit/>
          </a:bodyPr>
          <a:lstStyle/>
          <a:p>
            <a:pPr indent="288290" algn="just">
              <a:spcAft>
                <a:spcPts val="0"/>
              </a:spcAft>
            </a:pPr>
            <a:r>
              <a:rPr lang="ru-RU" sz="3200" smtClean="0">
                <a:solidFill>
                  <a:srgbClr val="C00000"/>
                </a:solidFill>
                <a:ea typeface="Times New Roman" panose="02020603050405020304" pitchFamily="18" charset="0"/>
                <a:cs typeface="Calibri" panose="020F0502020204030204" pitchFamily="34" charset="0"/>
              </a:rPr>
              <a:t>	Научная </a:t>
            </a:r>
            <a:r>
              <a:rPr lang="ru-RU" sz="3200" dirty="0">
                <a:solidFill>
                  <a:srgbClr val="C00000"/>
                </a:solidFill>
                <a:ea typeface="Times New Roman" panose="02020603050405020304" pitchFamily="18" charset="0"/>
                <a:cs typeface="Calibri" panose="020F0502020204030204" pitchFamily="34" charset="0"/>
              </a:rPr>
              <a:t>работа кафедр учебных заведений </a:t>
            </a:r>
            <a:r>
              <a:rPr lang="ru-RU" sz="3200" dirty="0">
                <a:ea typeface="Times New Roman" panose="02020603050405020304" pitchFamily="18" charset="0"/>
                <a:cs typeface="Calibri" panose="020F0502020204030204" pitchFamily="34" charset="0"/>
              </a:rPr>
              <a:t>организуется и проводится в соответствии с планами работы на учебный год. Профессора, преподаватели и аспиранты выполняют научно-исследовательские работы </a:t>
            </a:r>
            <a:r>
              <a:rPr lang="ru-RU" sz="3200" dirty="0">
                <a:solidFill>
                  <a:srgbClr val="C00000"/>
                </a:solidFill>
                <a:ea typeface="Times New Roman" panose="02020603050405020304" pitchFamily="18" charset="0"/>
                <a:cs typeface="Calibri" panose="020F0502020204030204" pitchFamily="34" charset="0"/>
              </a:rPr>
              <a:t>по индивидуальным планам</a:t>
            </a:r>
            <a:r>
              <a:rPr lang="ru-RU" sz="3200" dirty="0" smtClean="0">
                <a:solidFill>
                  <a:srgbClr val="C00000"/>
                </a:solidFill>
                <a:ea typeface="Times New Roman" panose="02020603050405020304" pitchFamily="18" charset="0"/>
                <a:cs typeface="Calibri" panose="020F0502020204030204" pitchFamily="34" charset="0"/>
              </a:rPr>
              <a:t>.</a:t>
            </a:r>
            <a:endParaRPr lang="en-US" sz="3200" dirty="0" smtClean="0">
              <a:solidFill>
                <a:srgbClr val="C00000"/>
              </a:solidFill>
              <a:ea typeface="Times New Roman" panose="02020603050405020304" pitchFamily="18" charset="0"/>
              <a:cs typeface="Calibri" panose="020F0502020204030204" pitchFamily="34" charset="0"/>
            </a:endParaRPr>
          </a:p>
          <a:p>
            <a:pPr indent="288290" algn="just">
              <a:spcAft>
                <a:spcPts val="0"/>
              </a:spcAft>
            </a:pPr>
            <a:endParaRPr lang="ru-RU" sz="3200" b="1" dirty="0">
              <a:ea typeface="Times New Roman" panose="02020603050405020304" pitchFamily="18" charset="0"/>
              <a:cs typeface="Calibri" panose="020F0502020204030204" pitchFamily="34" charset="0"/>
            </a:endParaRPr>
          </a:p>
          <a:p>
            <a:pPr indent="288290" algn="just">
              <a:spcAft>
                <a:spcPts val="0"/>
              </a:spcAft>
            </a:pPr>
            <a:r>
              <a:rPr lang="ru-RU" sz="3200" smtClean="0">
                <a:ea typeface="Times New Roman" panose="02020603050405020304" pitchFamily="18" charset="0"/>
                <a:cs typeface="Calibri" panose="020F0502020204030204" pitchFamily="34" charset="0"/>
              </a:rPr>
              <a:t>	Планируется </a:t>
            </a:r>
            <a:r>
              <a:rPr lang="ru-RU" sz="3200" dirty="0">
                <a:ea typeface="Times New Roman" panose="02020603050405020304" pitchFamily="18" charset="0"/>
                <a:cs typeface="Calibri" panose="020F0502020204030204" pitchFamily="34" charset="0"/>
              </a:rPr>
              <a:t>и </a:t>
            </a:r>
            <a:r>
              <a:rPr lang="ru-RU" sz="3200" dirty="0">
                <a:solidFill>
                  <a:srgbClr val="C00000"/>
                </a:solidFill>
                <a:ea typeface="Times New Roman" panose="02020603050405020304" pitchFamily="18" charset="0"/>
                <a:cs typeface="Calibri" panose="020F0502020204030204" pitchFamily="34" charset="0"/>
              </a:rPr>
              <a:t>научно-исследовательская работа студентов.</a:t>
            </a:r>
            <a:r>
              <a:rPr lang="ru-RU" sz="3200" dirty="0">
                <a:ea typeface="Times New Roman" panose="02020603050405020304" pitchFamily="18" charset="0"/>
                <a:cs typeface="Calibri" panose="020F0502020204030204" pitchFamily="34" charset="0"/>
              </a:rPr>
              <a:t> Планы работы учебных заведений и кафедр могут содержать соответствующий раздел о </a:t>
            </a:r>
            <a:r>
              <a:rPr lang="ru-RU" sz="3200" dirty="0" err="1">
                <a:solidFill>
                  <a:srgbClr val="C00000"/>
                </a:solidFill>
                <a:ea typeface="Times New Roman" panose="02020603050405020304" pitchFamily="18" charset="0"/>
                <a:cs typeface="Calibri" panose="020F0502020204030204" pitchFamily="34" charset="0"/>
              </a:rPr>
              <a:t>НИРС</a:t>
            </a:r>
            <a:r>
              <a:rPr lang="ru-RU" sz="3200" dirty="0" err="1">
                <a:ea typeface="Times New Roman" panose="02020603050405020304" pitchFamily="18" charset="0"/>
                <a:cs typeface="Calibri" panose="020F0502020204030204" pitchFamily="34" charset="0"/>
              </a:rPr>
              <a:t>е</a:t>
            </a:r>
            <a:r>
              <a:rPr lang="ru-RU" sz="3200" dirty="0">
                <a:ea typeface="Times New Roman" panose="02020603050405020304" pitchFamily="18" charset="0"/>
                <a:cs typeface="Calibri" panose="020F0502020204030204" pitchFamily="34" charset="0"/>
              </a:rPr>
              <a:t>. По планам работают студенческие научные кружки и проблемные группы.</a:t>
            </a:r>
            <a:endParaRPr lang="ru-RU" sz="32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6989848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4400" y="1152527"/>
            <a:ext cx="10668000" cy="3539430"/>
          </a:xfrm>
          <a:prstGeom prst="rect">
            <a:avLst/>
          </a:prstGeom>
        </p:spPr>
        <p:txBody>
          <a:bodyPr wrap="square">
            <a:spAutoFit/>
          </a:bodyPr>
          <a:lstStyle/>
          <a:p>
            <a:pPr indent="288290" algn="just">
              <a:spcAft>
                <a:spcPts val="0"/>
              </a:spcAft>
            </a:pPr>
            <a:r>
              <a:rPr lang="ru-RU" sz="3200" dirty="0">
                <a:ea typeface="Times New Roman" panose="02020603050405020304" pitchFamily="18" charset="0"/>
                <a:cs typeface="Calibri" panose="020F0502020204030204" pitchFamily="34" charset="0"/>
              </a:rPr>
              <a:t>В научно-исследовательских и образовательных учреждениях по темам научно-исследовательских работ составляются </a:t>
            </a:r>
            <a:r>
              <a:rPr lang="ru-RU" sz="3200" b="1" dirty="0">
                <a:ea typeface="Times New Roman" panose="02020603050405020304" pitchFamily="18" charset="0"/>
                <a:cs typeface="Calibri" panose="020F0502020204030204" pitchFamily="34" charset="0"/>
              </a:rPr>
              <a:t>рабочие программы</a:t>
            </a:r>
            <a:r>
              <a:rPr lang="ru-RU" sz="3200" dirty="0">
                <a:ea typeface="Times New Roman" panose="02020603050405020304" pitchFamily="18" charset="0"/>
                <a:cs typeface="Calibri" panose="020F0502020204030204" pitchFamily="34" charset="0"/>
              </a:rPr>
              <a:t> и </a:t>
            </a:r>
            <a:r>
              <a:rPr lang="ru-RU" sz="3200" b="1" dirty="0">
                <a:ea typeface="Times New Roman" panose="02020603050405020304" pitchFamily="18" charset="0"/>
                <a:cs typeface="Calibri" panose="020F0502020204030204" pitchFamily="34" charset="0"/>
              </a:rPr>
              <a:t>планы-графики их выполнения. </a:t>
            </a:r>
            <a:endParaRPr lang="en-US" sz="3200" b="1" dirty="0" smtClean="0">
              <a:ea typeface="Times New Roman" panose="02020603050405020304" pitchFamily="18" charset="0"/>
              <a:cs typeface="Calibri" panose="020F0502020204030204" pitchFamily="34" charset="0"/>
            </a:endParaRPr>
          </a:p>
          <a:p>
            <a:pPr indent="288290" algn="just">
              <a:spcAft>
                <a:spcPts val="0"/>
              </a:spcAft>
            </a:pPr>
            <a:endParaRPr lang="en-US" sz="3200" dirty="0">
              <a:ea typeface="Times New Roman" panose="02020603050405020304" pitchFamily="18" charset="0"/>
              <a:cs typeface="Calibri" panose="020F0502020204030204" pitchFamily="34" charset="0"/>
            </a:endParaRPr>
          </a:p>
          <a:p>
            <a:pPr indent="288290" algn="just">
              <a:spcAft>
                <a:spcPts val="0"/>
              </a:spcAft>
            </a:pPr>
            <a:r>
              <a:rPr lang="ru-RU" sz="3200" dirty="0" smtClean="0">
                <a:ea typeface="Times New Roman" panose="02020603050405020304" pitchFamily="18" charset="0"/>
                <a:cs typeface="Calibri" panose="020F0502020204030204" pitchFamily="34" charset="0"/>
              </a:rPr>
              <a:t>При </a:t>
            </a:r>
            <a:r>
              <a:rPr lang="ru-RU" sz="3200" dirty="0">
                <a:ea typeface="Times New Roman" panose="02020603050405020304" pitchFamily="18" charset="0"/>
                <a:cs typeface="Calibri" panose="020F0502020204030204" pitchFamily="34" charset="0"/>
              </a:rPr>
              <a:t>подготовке </a:t>
            </a:r>
            <a:r>
              <a:rPr lang="ru-RU" sz="3200" i="1" dirty="0">
                <a:solidFill>
                  <a:srgbClr val="C00000"/>
                </a:solidFill>
                <a:ea typeface="Times New Roman" panose="02020603050405020304" pitchFamily="18" charset="0"/>
                <a:cs typeface="Calibri" panose="020F0502020204030204" pitchFamily="34" charset="0"/>
              </a:rPr>
              <a:t>монографий, учебников, учебных пособий и лекций </a:t>
            </a:r>
            <a:r>
              <a:rPr lang="ru-RU" sz="3200" dirty="0">
                <a:ea typeface="Times New Roman" panose="02020603050405020304" pitchFamily="18" charset="0"/>
                <a:cs typeface="Calibri" panose="020F0502020204030204" pitchFamily="34" charset="0"/>
              </a:rPr>
              <a:t>разрабатываются </a:t>
            </a:r>
            <a:r>
              <a:rPr lang="ru-RU" sz="3200" dirty="0">
                <a:solidFill>
                  <a:srgbClr val="002060"/>
                </a:solidFill>
                <a:ea typeface="Times New Roman" panose="02020603050405020304" pitchFamily="18" charset="0"/>
                <a:cs typeface="Calibri" panose="020F0502020204030204" pitchFamily="34" charset="0"/>
              </a:rPr>
              <a:t>планы-проспекты</a:t>
            </a:r>
            <a:r>
              <a:rPr lang="ru-RU" sz="3200" dirty="0">
                <a:ea typeface="Times New Roman" panose="02020603050405020304" pitchFamily="18" charset="0"/>
                <a:cs typeface="Calibri" panose="020F0502020204030204" pitchFamily="34" charset="0"/>
              </a:rPr>
              <a:t> этих работ.</a:t>
            </a:r>
            <a:endParaRPr lang="ru-RU" sz="3200" b="1" dirty="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6365750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81891" y="415637"/>
            <a:ext cx="11208328" cy="5262979"/>
          </a:xfrm>
          <a:prstGeom prst="rect">
            <a:avLst/>
          </a:prstGeom>
        </p:spPr>
        <p:txBody>
          <a:bodyPr wrap="square">
            <a:spAutoFit/>
          </a:bodyPr>
          <a:lstStyle/>
          <a:p>
            <a:pPr algn="just"/>
            <a:r>
              <a:rPr lang="ru-RU" sz="2800" b="1" dirty="0" smtClean="0">
                <a:solidFill>
                  <a:srgbClr val="C00000"/>
                </a:solidFill>
              </a:rPr>
              <a:t>Рабочая программа </a:t>
            </a:r>
            <a:r>
              <a:rPr lang="ru-RU" sz="2800" dirty="0" smtClean="0"/>
              <a:t>– это изложение общей концепции исследования в соответствии с его целями и гипотезами. </a:t>
            </a:r>
            <a:endParaRPr lang="en-US" sz="2800" dirty="0" smtClean="0"/>
          </a:p>
          <a:p>
            <a:pPr algn="just"/>
            <a:endParaRPr lang="en-US" sz="2800" dirty="0"/>
          </a:p>
          <a:p>
            <a:pPr algn="just"/>
            <a:r>
              <a:rPr lang="ru-RU" sz="2800" dirty="0" smtClean="0"/>
              <a:t>Она состоит, как правило, из двух разделов: </a:t>
            </a:r>
            <a:r>
              <a:rPr lang="ru-RU" sz="2800" u="sng" dirty="0" smtClean="0">
                <a:solidFill>
                  <a:srgbClr val="C00000"/>
                </a:solidFill>
              </a:rPr>
              <a:t>методологического и процедурного</a:t>
            </a:r>
            <a:r>
              <a:rPr lang="ru-RU" sz="2800" dirty="0" smtClean="0"/>
              <a:t>.</a:t>
            </a:r>
            <a:endParaRPr lang="en-US" sz="2800" dirty="0" smtClean="0"/>
          </a:p>
          <a:p>
            <a:pPr algn="just"/>
            <a:endParaRPr lang="ru-RU" sz="2800" dirty="0" smtClean="0"/>
          </a:p>
          <a:p>
            <a:pPr algn="just"/>
            <a:r>
              <a:rPr lang="ru-RU" sz="2800" b="1" i="1" dirty="0" smtClean="0"/>
              <a:t>Методологический раздел включает:</a:t>
            </a:r>
          </a:p>
          <a:p>
            <a:pPr algn="just"/>
            <a:r>
              <a:rPr lang="ru-RU" sz="2800" dirty="0" smtClean="0"/>
              <a:t>•	формулировку проблемы или темы;</a:t>
            </a:r>
          </a:p>
          <a:p>
            <a:pPr algn="just"/>
            <a:r>
              <a:rPr lang="ru-RU" sz="2800" dirty="0" smtClean="0"/>
              <a:t>•	определение объекта и предмета исследования;</a:t>
            </a:r>
          </a:p>
          <a:p>
            <a:pPr algn="just"/>
            <a:r>
              <a:rPr lang="ru-RU" sz="2800" dirty="0" smtClean="0"/>
              <a:t>•	определение цели и постановку задач исследования;</a:t>
            </a:r>
          </a:p>
          <a:p>
            <a:pPr algn="just"/>
            <a:r>
              <a:rPr lang="ru-RU" sz="2800" dirty="0" smtClean="0"/>
              <a:t>•	интерпретацию основных понятий;</a:t>
            </a:r>
          </a:p>
          <a:p>
            <a:pPr algn="just"/>
            <a:r>
              <a:rPr lang="ru-RU" sz="2800" dirty="0" smtClean="0"/>
              <a:t>•	формулировку рабочих гипотез.</a:t>
            </a:r>
            <a:endParaRPr lang="ru-RU" sz="2800" dirty="0"/>
          </a:p>
        </p:txBody>
      </p:sp>
    </p:spTree>
    <p:extLst>
      <p:ext uri="{BB962C8B-B14F-4D97-AF65-F5344CB8AC3E}">
        <p14:creationId xmlns:p14="http://schemas.microsoft.com/office/powerpoint/2010/main" val="38109416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20437" y="318655"/>
            <a:ext cx="11097489" cy="5632311"/>
          </a:xfrm>
          <a:prstGeom prst="rect">
            <a:avLst/>
          </a:prstGeom>
        </p:spPr>
        <p:txBody>
          <a:bodyPr wrap="square">
            <a:spAutoFit/>
          </a:bodyPr>
          <a:lstStyle/>
          <a:p>
            <a:r>
              <a:rPr lang="ru-RU" sz="2400" b="1" dirty="0" smtClean="0"/>
              <a:t>Формулировка проблемы (темы</a:t>
            </a:r>
            <a:r>
              <a:rPr lang="ru-RU" sz="2400" dirty="0" smtClean="0"/>
              <a:t>) – это определение задачи, которая требует решения</a:t>
            </a:r>
            <a:r>
              <a:rPr lang="ru-RU" sz="2400" smtClean="0"/>
              <a:t>. </a:t>
            </a:r>
            <a:endParaRPr lang="en-US" sz="2400" dirty="0"/>
          </a:p>
          <a:p>
            <a:r>
              <a:rPr lang="ru-RU" sz="2400" dirty="0" smtClean="0"/>
              <a:t>Проблемы бывают </a:t>
            </a:r>
            <a:r>
              <a:rPr lang="ru-RU" sz="2400" dirty="0" smtClean="0">
                <a:solidFill>
                  <a:srgbClr val="C00000"/>
                </a:solidFill>
              </a:rPr>
              <a:t>социальные и научные. </a:t>
            </a:r>
            <a:r>
              <a:rPr lang="ru-RU" sz="2400" b="1" dirty="0" smtClean="0">
                <a:solidFill>
                  <a:srgbClr val="C00000"/>
                </a:solidFill>
              </a:rPr>
              <a:t>Социальная проблема </a:t>
            </a:r>
            <a:r>
              <a:rPr lang="ru-RU" sz="2400" dirty="0" smtClean="0"/>
              <a:t>– это противоречие в развитии общественной системы или отдельных ее элементов. </a:t>
            </a:r>
            <a:endParaRPr lang="en-US" sz="2400" dirty="0" smtClean="0"/>
          </a:p>
          <a:p>
            <a:r>
              <a:rPr lang="ru-RU" sz="2400" b="1" dirty="0" smtClean="0">
                <a:solidFill>
                  <a:srgbClr val="C00000"/>
                </a:solidFill>
              </a:rPr>
              <a:t>Научная (гносеологическая) проблема </a:t>
            </a:r>
            <a:r>
              <a:rPr lang="ru-RU" sz="2400" dirty="0" smtClean="0"/>
              <a:t>– это противоречие между знаниями о потребностях общества и незнанием путей и средств их удовлетворения. Такие проблемы решаются путем создания теории, выработки практических рекомендаций. </a:t>
            </a:r>
            <a:endParaRPr lang="en-US" sz="2400" dirty="0" smtClean="0"/>
          </a:p>
          <a:p>
            <a:endParaRPr lang="ru-RU" sz="2400" dirty="0" smtClean="0"/>
          </a:p>
          <a:p>
            <a:r>
              <a:rPr lang="ru-RU" sz="2400" b="1" dirty="0" smtClean="0"/>
              <a:t>Определение объекта и предмета исследования.</a:t>
            </a:r>
            <a:r>
              <a:rPr lang="ru-RU" sz="2400" dirty="0" smtClean="0"/>
              <a:t> </a:t>
            </a:r>
            <a:endParaRPr lang="en-US" sz="2400" dirty="0" smtClean="0"/>
          </a:p>
          <a:p>
            <a:r>
              <a:rPr lang="ru-RU" sz="2400" dirty="0" smtClean="0">
                <a:solidFill>
                  <a:srgbClr val="C00000"/>
                </a:solidFill>
              </a:rPr>
              <a:t>Объект исследования </a:t>
            </a:r>
            <a:r>
              <a:rPr lang="ru-RU" sz="2400" dirty="0" smtClean="0"/>
              <a:t>–это то социальное явление (процесс), которое содержит противоречие и порождает проблемную ситуацию. </a:t>
            </a:r>
            <a:endParaRPr lang="en-US" sz="2400" dirty="0" smtClean="0"/>
          </a:p>
          <a:p>
            <a:endParaRPr lang="en-US" sz="2400" dirty="0" smtClean="0"/>
          </a:p>
          <a:p>
            <a:r>
              <a:rPr lang="ru-RU" sz="2400" dirty="0" smtClean="0">
                <a:solidFill>
                  <a:srgbClr val="C00000"/>
                </a:solidFill>
              </a:rPr>
              <a:t>Предмет исследования</a:t>
            </a:r>
            <a:r>
              <a:rPr lang="ru-RU" sz="2400" dirty="0" smtClean="0"/>
              <a:t> – это те наиболее значимые с точки зрения практики и теории свойства, стороны, особенности объекта, которые подлежат изучению. </a:t>
            </a:r>
            <a:endParaRPr lang="ru-RU" sz="2400" dirty="0"/>
          </a:p>
        </p:txBody>
      </p:sp>
    </p:spTree>
    <p:extLst>
      <p:ext uri="{BB962C8B-B14F-4D97-AF65-F5344CB8AC3E}">
        <p14:creationId xmlns:p14="http://schemas.microsoft.com/office/powerpoint/2010/main" val="9408483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75855" y="928255"/>
            <a:ext cx="10626435" cy="4031873"/>
          </a:xfrm>
          <a:prstGeom prst="rect">
            <a:avLst/>
          </a:prstGeom>
        </p:spPr>
        <p:txBody>
          <a:bodyPr wrap="square">
            <a:spAutoFit/>
          </a:bodyPr>
          <a:lstStyle/>
          <a:p>
            <a:pPr algn="just"/>
            <a:r>
              <a:rPr lang="ru-RU" sz="3200" b="1" dirty="0" smtClean="0"/>
              <a:t>Определение цели и задач исследования. </a:t>
            </a:r>
            <a:endParaRPr lang="en-US" sz="3200" b="1" dirty="0" smtClean="0"/>
          </a:p>
          <a:p>
            <a:pPr algn="just"/>
            <a:endParaRPr lang="en-US" sz="3200" dirty="0"/>
          </a:p>
          <a:p>
            <a:pPr algn="just"/>
            <a:r>
              <a:rPr lang="ru-RU" sz="3200" dirty="0" smtClean="0">
                <a:solidFill>
                  <a:srgbClr val="C00000"/>
                </a:solidFill>
              </a:rPr>
              <a:t>Цель исследования </a:t>
            </a:r>
            <a:r>
              <a:rPr lang="ru-RU" sz="3200" dirty="0" smtClean="0"/>
              <a:t>– это общая его направленность на конечный результат. </a:t>
            </a:r>
            <a:endParaRPr lang="en-US" sz="3200" dirty="0" smtClean="0"/>
          </a:p>
          <a:p>
            <a:pPr algn="just"/>
            <a:endParaRPr lang="en-US" sz="3200" dirty="0"/>
          </a:p>
          <a:p>
            <a:pPr algn="just"/>
            <a:r>
              <a:rPr lang="ru-RU" sz="3200" dirty="0" smtClean="0">
                <a:solidFill>
                  <a:srgbClr val="C00000"/>
                </a:solidFill>
              </a:rPr>
              <a:t>Задачи исследования </a:t>
            </a:r>
            <a:r>
              <a:rPr lang="ru-RU" sz="3200" dirty="0" smtClean="0"/>
              <a:t>– это то, что требует решения в процессе исследования; вопросы, на которые должен быть получен ответ. </a:t>
            </a:r>
            <a:endParaRPr lang="ru-RU" sz="3200" dirty="0"/>
          </a:p>
        </p:txBody>
      </p:sp>
    </p:spTree>
    <p:extLst>
      <p:ext uri="{BB962C8B-B14F-4D97-AF65-F5344CB8AC3E}">
        <p14:creationId xmlns:p14="http://schemas.microsoft.com/office/powerpoint/2010/main" val="4286576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5636" y="304799"/>
            <a:ext cx="11346873" cy="5262979"/>
          </a:xfrm>
          <a:prstGeom prst="rect">
            <a:avLst/>
          </a:prstGeom>
        </p:spPr>
        <p:txBody>
          <a:bodyPr wrap="square">
            <a:spAutoFit/>
          </a:bodyPr>
          <a:lstStyle/>
          <a:p>
            <a:pPr algn="just"/>
            <a:r>
              <a:rPr lang="ru-RU" sz="2400" b="1" dirty="0" smtClean="0"/>
              <a:t>Интерпретация основных понятий</a:t>
            </a:r>
            <a:r>
              <a:rPr lang="ru-RU" sz="2400" dirty="0" smtClean="0"/>
              <a:t> – это истолкование, разъяснение значения основных понятий. </a:t>
            </a:r>
            <a:endParaRPr lang="en-US" sz="2400" dirty="0" smtClean="0"/>
          </a:p>
          <a:p>
            <a:pPr algn="just"/>
            <a:r>
              <a:rPr lang="ru-RU" sz="2400" dirty="0" smtClean="0"/>
              <a:t>Существуют </a:t>
            </a:r>
            <a:r>
              <a:rPr lang="ru-RU" sz="2400" u="sng" dirty="0" smtClean="0">
                <a:solidFill>
                  <a:srgbClr val="C00000"/>
                </a:solidFill>
              </a:rPr>
              <a:t>теоретическая и эмпирическая </a:t>
            </a:r>
            <a:r>
              <a:rPr lang="ru-RU" sz="2400" dirty="0" smtClean="0"/>
              <a:t>интерпретация понятий. </a:t>
            </a:r>
            <a:endParaRPr lang="en-US" sz="2400" dirty="0" smtClean="0"/>
          </a:p>
          <a:p>
            <a:pPr algn="just"/>
            <a:endParaRPr lang="en-US" sz="2400" b="1" dirty="0" smtClean="0">
              <a:solidFill>
                <a:srgbClr val="C00000"/>
              </a:solidFill>
            </a:endParaRPr>
          </a:p>
          <a:p>
            <a:pPr algn="just"/>
            <a:r>
              <a:rPr lang="ru-RU" sz="2400" b="1" dirty="0" smtClean="0">
                <a:solidFill>
                  <a:srgbClr val="C00000"/>
                </a:solidFill>
              </a:rPr>
              <a:t>Теоретическое истолкование </a:t>
            </a:r>
            <a:r>
              <a:rPr lang="ru-RU" sz="2400" dirty="0" smtClean="0"/>
              <a:t>представляет собой логический анализ существенных свойств и отношений интерпретируемых понятий путем раскрытия их связей с другими понятиями. </a:t>
            </a:r>
            <a:endParaRPr lang="en-US" sz="2400" dirty="0" smtClean="0"/>
          </a:p>
          <a:p>
            <a:pPr algn="just"/>
            <a:endParaRPr lang="en-US" sz="2400" dirty="0"/>
          </a:p>
          <a:p>
            <a:pPr algn="just"/>
            <a:r>
              <a:rPr lang="ru-RU" sz="2400" b="1" dirty="0" smtClean="0">
                <a:solidFill>
                  <a:srgbClr val="C00000"/>
                </a:solidFill>
              </a:rPr>
              <a:t>Эмпирическая интерпретация </a:t>
            </a:r>
            <a:r>
              <a:rPr lang="ru-RU" sz="2400" dirty="0" smtClean="0"/>
              <a:t>– это определение эмпирических значений основных теоретических понятий, перевод их на язык наблюдаемых фактов. </a:t>
            </a:r>
            <a:endParaRPr lang="en-US" sz="2400" dirty="0" smtClean="0"/>
          </a:p>
          <a:p>
            <a:pPr algn="just"/>
            <a:endParaRPr lang="en-US" sz="2400" dirty="0" smtClean="0"/>
          </a:p>
          <a:p>
            <a:pPr algn="just"/>
            <a:r>
              <a:rPr lang="ru-RU" sz="2400" i="1" u="sng" dirty="0" smtClean="0">
                <a:solidFill>
                  <a:srgbClr val="C00000"/>
                </a:solidFill>
              </a:rPr>
              <a:t>Эмпирически интерпретировать понятие </a:t>
            </a:r>
            <a:r>
              <a:rPr lang="ru-RU" sz="2400" dirty="0" smtClean="0"/>
              <a:t>– это значит найти такой показатель (индикатор, референт), который отражал бы определенный важный признак содержания понятия, и который можно было бы измерить.</a:t>
            </a:r>
            <a:endParaRPr lang="ru-RU" sz="2400" dirty="0"/>
          </a:p>
        </p:txBody>
      </p:sp>
    </p:spTree>
    <p:extLst>
      <p:ext uri="{BB962C8B-B14F-4D97-AF65-F5344CB8AC3E}">
        <p14:creationId xmlns:p14="http://schemas.microsoft.com/office/powerpoint/2010/main" val="8922974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3673" y="640140"/>
            <a:ext cx="10584872" cy="4832092"/>
          </a:xfrm>
          <a:prstGeom prst="rect">
            <a:avLst/>
          </a:prstGeom>
        </p:spPr>
        <p:txBody>
          <a:bodyPr wrap="square">
            <a:spAutoFit/>
          </a:bodyPr>
          <a:lstStyle/>
          <a:p>
            <a:pPr algn="just"/>
            <a:r>
              <a:rPr lang="en-US" sz="2800" b="1" dirty="0" smtClean="0"/>
              <a:t>	</a:t>
            </a:r>
            <a:r>
              <a:rPr lang="ru-RU" sz="2800" b="1" dirty="0" smtClean="0"/>
              <a:t>Формулировка рабочих гипотез. </a:t>
            </a:r>
            <a:endParaRPr lang="en-US" sz="2800" b="1" dirty="0" smtClean="0"/>
          </a:p>
          <a:p>
            <a:pPr algn="just"/>
            <a:r>
              <a:rPr lang="en-US" sz="2800" dirty="0" smtClean="0"/>
              <a:t>	</a:t>
            </a:r>
            <a:r>
              <a:rPr lang="ru-RU" sz="2800" dirty="0" smtClean="0"/>
              <a:t>Гипотеза как научное предположение, выдвигаемое для объяснения каких-либо фактов, явлений и процессов, является важным инструментом успешного решения исследовательских задач. </a:t>
            </a:r>
            <a:endParaRPr lang="en-US" sz="2800" dirty="0" smtClean="0"/>
          </a:p>
          <a:p>
            <a:pPr algn="just"/>
            <a:endParaRPr lang="en-US" sz="2800" dirty="0" smtClean="0"/>
          </a:p>
          <a:p>
            <a:pPr algn="just"/>
            <a:r>
              <a:rPr lang="en-US" sz="2800" dirty="0" smtClean="0"/>
              <a:t>	</a:t>
            </a:r>
            <a:r>
              <a:rPr lang="ru-RU" sz="2800" dirty="0" smtClean="0"/>
              <a:t>Программа исследования может быть ориентирована на одну или несколько гипотез.</a:t>
            </a:r>
            <a:endParaRPr lang="en-US" sz="2800" dirty="0"/>
          </a:p>
          <a:p>
            <a:pPr algn="just"/>
            <a:r>
              <a:rPr lang="en-US" sz="2800" dirty="0" smtClean="0"/>
              <a:t>	</a:t>
            </a:r>
            <a:r>
              <a:rPr lang="ru-RU" sz="2800" dirty="0" smtClean="0"/>
              <a:t>Различают гипотезы: </a:t>
            </a:r>
            <a:r>
              <a:rPr lang="ru-RU" sz="2800" b="1" dirty="0" smtClean="0">
                <a:solidFill>
                  <a:srgbClr val="C00000"/>
                </a:solidFill>
              </a:rPr>
              <a:t>описательные, объяснительные и прогнозные, основные и неосновные, первичные и вторичные, гипотезы-основания и гипотезы-следствия.</a:t>
            </a:r>
            <a:endParaRPr lang="ru-RU" sz="2800" b="1" dirty="0">
              <a:solidFill>
                <a:srgbClr val="C00000"/>
              </a:solidFill>
            </a:endParaRPr>
          </a:p>
        </p:txBody>
      </p:sp>
    </p:spTree>
    <p:extLst>
      <p:ext uri="{BB962C8B-B14F-4D97-AF65-F5344CB8AC3E}">
        <p14:creationId xmlns:p14="http://schemas.microsoft.com/office/powerpoint/2010/main" val="27541044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5236" y="916953"/>
            <a:ext cx="10127673" cy="3970318"/>
          </a:xfrm>
          <a:prstGeom prst="rect">
            <a:avLst/>
          </a:prstGeom>
        </p:spPr>
        <p:txBody>
          <a:bodyPr wrap="square">
            <a:spAutoFit/>
          </a:bodyPr>
          <a:lstStyle/>
          <a:p>
            <a:r>
              <a:rPr lang="ru-RU" sz="3600" b="1" dirty="0" smtClean="0"/>
              <a:t>Процедурный раздел </a:t>
            </a:r>
            <a:r>
              <a:rPr lang="ru-RU" sz="3600" dirty="0" smtClean="0"/>
              <a:t>рабочей программы включает:</a:t>
            </a:r>
            <a:endParaRPr lang="en-US" sz="3600" dirty="0" smtClean="0"/>
          </a:p>
          <a:p>
            <a:endParaRPr lang="ru-RU" sz="3600" dirty="0" smtClean="0"/>
          </a:p>
          <a:p>
            <a:pPr marL="514350" indent="-514350">
              <a:buAutoNum type="arabicParenR"/>
            </a:pPr>
            <a:r>
              <a:rPr lang="ru-RU" sz="3600" dirty="0" smtClean="0"/>
              <a:t>принципиальный план исследования;</a:t>
            </a:r>
            <a:endParaRPr lang="en-US" sz="3600" dirty="0" smtClean="0"/>
          </a:p>
          <a:p>
            <a:endParaRPr lang="ru-RU" sz="3600" dirty="0" smtClean="0"/>
          </a:p>
          <a:p>
            <a:r>
              <a:rPr lang="ru-RU" sz="3600" dirty="0" smtClean="0"/>
              <a:t>2) изложение основных процедур сбора и анализа эмпирического материала.</a:t>
            </a:r>
            <a:endParaRPr lang="ru-RU" sz="3600" dirty="0"/>
          </a:p>
        </p:txBody>
      </p:sp>
    </p:spTree>
    <p:extLst>
      <p:ext uri="{BB962C8B-B14F-4D97-AF65-F5344CB8AC3E}">
        <p14:creationId xmlns:p14="http://schemas.microsoft.com/office/powerpoint/2010/main" val="30153742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00545" y="1025237"/>
            <a:ext cx="10474037" cy="4031873"/>
          </a:xfrm>
          <a:prstGeom prst="rect">
            <a:avLst/>
          </a:prstGeom>
        </p:spPr>
        <p:txBody>
          <a:bodyPr wrap="square">
            <a:spAutoFit/>
          </a:bodyPr>
          <a:lstStyle/>
          <a:p>
            <a:pPr algn="just"/>
            <a:r>
              <a:rPr lang="ru-RU" sz="3200" i="1" dirty="0" smtClean="0"/>
              <a:t>Конкретное научное исследование </a:t>
            </a:r>
            <a:r>
              <a:rPr lang="ru-RU" sz="3200" dirty="0" smtClean="0"/>
              <a:t>осуществляется по </a:t>
            </a:r>
            <a:r>
              <a:rPr lang="ru-RU" sz="3200" b="1" dirty="0" smtClean="0"/>
              <a:t>принципиальному плану</a:t>
            </a:r>
            <a:r>
              <a:rPr lang="ru-RU" sz="3200" dirty="0" smtClean="0"/>
              <a:t>, который строится в зависимости от количества информации об объекте исследования. </a:t>
            </a:r>
            <a:endParaRPr lang="en-US" sz="3200" dirty="0" smtClean="0"/>
          </a:p>
          <a:p>
            <a:pPr algn="just"/>
            <a:endParaRPr lang="en-US" sz="3200" dirty="0"/>
          </a:p>
          <a:p>
            <a:pPr algn="just"/>
            <a:r>
              <a:rPr lang="ru-RU" sz="3200" dirty="0" smtClean="0"/>
              <a:t>Планы бывают</a:t>
            </a:r>
            <a:r>
              <a:rPr lang="en-US" sz="3200" dirty="0"/>
              <a:t>:</a:t>
            </a:r>
            <a:r>
              <a:rPr lang="ru-RU" sz="3200" dirty="0" smtClean="0"/>
              <a:t> </a:t>
            </a:r>
            <a:endParaRPr lang="en-US" sz="3200" dirty="0" smtClean="0"/>
          </a:p>
          <a:p>
            <a:pPr algn="just"/>
            <a:r>
              <a:rPr lang="ru-RU" sz="3200" i="1" dirty="0" smtClean="0">
                <a:solidFill>
                  <a:srgbClr val="C00000"/>
                </a:solidFill>
              </a:rPr>
              <a:t>разведывательные, аналитические (описательные) и экспериментальные</a:t>
            </a:r>
            <a:r>
              <a:rPr lang="ru-RU" sz="3200" dirty="0" smtClean="0"/>
              <a:t>.</a:t>
            </a:r>
            <a:endParaRPr lang="ru-RU" sz="3200" dirty="0"/>
          </a:p>
        </p:txBody>
      </p:sp>
    </p:spTree>
    <p:extLst>
      <p:ext uri="{BB962C8B-B14F-4D97-AF65-F5344CB8AC3E}">
        <p14:creationId xmlns:p14="http://schemas.microsoft.com/office/powerpoint/2010/main" val="4219064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1891" y="668355"/>
            <a:ext cx="10917382" cy="5170646"/>
          </a:xfrm>
          <a:prstGeom prst="rect">
            <a:avLst/>
          </a:prstGeom>
          <a:solidFill>
            <a:schemeClr val="accent5">
              <a:lumMod val="20000"/>
              <a:lumOff val="80000"/>
            </a:schemeClr>
          </a:solidFill>
        </p:spPr>
        <p:txBody>
          <a:bodyPr wrap="square">
            <a:spAutoFit/>
          </a:bodyPr>
          <a:lstStyle/>
          <a:p>
            <a:pPr indent="288290" algn="just">
              <a:spcAft>
                <a:spcPts val="0"/>
              </a:spcAft>
            </a:pPr>
            <a:r>
              <a:rPr lang="ru-RU" sz="2200" dirty="0" smtClean="0">
                <a:latin typeface="Verdana" panose="020B0604030504040204" pitchFamily="34" charset="0"/>
                <a:ea typeface="Verdana" panose="020B0604030504040204" pitchFamily="34" charset="0"/>
                <a:cs typeface="Calibri" panose="020F0502020204030204" pitchFamily="34" charset="0"/>
              </a:rPr>
              <a:t>Основной </a:t>
            </a:r>
            <a:r>
              <a:rPr lang="ru-RU" sz="2200" b="1" i="1" dirty="0">
                <a:latin typeface="Verdana" panose="020B0604030504040204" pitchFamily="34" charset="0"/>
                <a:ea typeface="Verdana" panose="020B0604030504040204" pitchFamily="34" charset="0"/>
                <a:cs typeface="Calibri" panose="020F0502020204030204" pitchFamily="34" charset="0"/>
              </a:rPr>
              <a:t>правовой формой отношений между научной организацией, заказчиком и иными потребителями научной и (или) научно-технической продукции</a:t>
            </a:r>
            <a:r>
              <a:rPr lang="ru-RU" sz="2200" dirty="0">
                <a:latin typeface="Verdana" panose="020B0604030504040204" pitchFamily="34" charset="0"/>
                <a:ea typeface="Verdana" panose="020B0604030504040204" pitchFamily="34" charset="0"/>
                <a:cs typeface="Calibri" panose="020F0502020204030204" pitchFamily="34" charset="0"/>
              </a:rPr>
              <a:t>, в том числе министерствами и иными органами исполнительной власти, являются </a:t>
            </a: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indent="288290" algn="ctr">
              <a:spcAft>
                <a:spcPts val="0"/>
              </a:spcAft>
            </a:pPr>
            <a:r>
              <a:rPr lang="ru-RU" sz="2200" b="1" i="1" dirty="0" smtClean="0">
                <a:latin typeface="Verdana" panose="020B0604030504040204" pitchFamily="34" charset="0"/>
                <a:ea typeface="Verdana" panose="020B0604030504040204" pitchFamily="34" charset="0"/>
                <a:cs typeface="Calibri" panose="020F0502020204030204" pitchFamily="34" charset="0"/>
              </a:rPr>
              <a:t>договоры (</a:t>
            </a:r>
            <a:r>
              <a:rPr lang="ru-RU" sz="2200" b="1" i="1" dirty="0">
                <a:latin typeface="Verdana" panose="020B0604030504040204" pitchFamily="34" charset="0"/>
                <a:ea typeface="Verdana" panose="020B0604030504040204" pitchFamily="34" charset="0"/>
                <a:cs typeface="Calibri" panose="020F0502020204030204" pitchFamily="34" charset="0"/>
              </a:rPr>
              <a:t>контракты) </a:t>
            </a:r>
            <a:endParaRPr lang="ru-RU" sz="2200" b="1" i="1" dirty="0" smtClean="0">
              <a:latin typeface="Verdana" panose="020B0604030504040204" pitchFamily="34" charset="0"/>
              <a:ea typeface="Verdana" panose="020B0604030504040204" pitchFamily="34" charset="0"/>
              <a:cs typeface="Calibri" panose="020F0502020204030204" pitchFamily="34" charset="0"/>
            </a:endParaRPr>
          </a:p>
          <a:p>
            <a:pPr indent="288290" algn="ctr">
              <a:spcAft>
                <a:spcPts val="0"/>
              </a:spcAft>
            </a:pPr>
            <a:endParaRPr lang="ru-RU" sz="2200" b="1" i="1"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200" dirty="0" smtClean="0">
                <a:latin typeface="Verdana" panose="020B0604030504040204" pitchFamily="34" charset="0"/>
                <a:ea typeface="Verdana" panose="020B0604030504040204" pitchFamily="34" charset="0"/>
                <a:cs typeface="Calibri" panose="020F0502020204030204" pitchFamily="34" charset="0"/>
              </a:rPr>
              <a:t>на </a:t>
            </a:r>
            <a:r>
              <a:rPr lang="ru-RU" sz="2200" dirty="0">
                <a:latin typeface="Verdana" panose="020B0604030504040204" pitchFamily="34" charset="0"/>
                <a:ea typeface="Verdana" panose="020B0604030504040204" pitchFamily="34" charset="0"/>
                <a:cs typeface="Calibri" panose="020F0502020204030204" pitchFamily="34" charset="0"/>
              </a:rPr>
              <a:t>создание, передачу и использование научной и (или) научно-технической продукции, оказание научных, научно-технических, инженерно-консультационных и иных услуг, а также другие договоры. </a:t>
            </a:r>
            <a:endParaRPr lang="ru-RU" sz="2200" dirty="0" smtClean="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endParaRPr lang="ru-RU" sz="2200" dirty="0">
              <a:latin typeface="Verdana" panose="020B0604030504040204" pitchFamily="34" charset="0"/>
              <a:ea typeface="Verdana" panose="020B0604030504040204" pitchFamily="34" charset="0"/>
              <a:cs typeface="Calibri" panose="020F0502020204030204" pitchFamily="34" charset="0"/>
            </a:endParaRPr>
          </a:p>
          <a:p>
            <a:pPr indent="288290" algn="just">
              <a:spcAft>
                <a:spcPts val="0"/>
              </a:spcAft>
            </a:pPr>
            <a:r>
              <a:rPr lang="ru-RU" sz="2200" dirty="0" smtClean="0">
                <a:latin typeface="Verdana" panose="020B0604030504040204" pitchFamily="34" charset="0"/>
                <a:ea typeface="Verdana" panose="020B0604030504040204" pitchFamily="34" charset="0"/>
                <a:cs typeface="Calibri" panose="020F0502020204030204" pitchFamily="34" charset="0"/>
              </a:rPr>
              <a:t>Правительство </a:t>
            </a:r>
            <a:r>
              <a:rPr lang="ru-RU" sz="2200" dirty="0">
                <a:latin typeface="Verdana" panose="020B0604030504040204" pitchFamily="34" charset="0"/>
                <a:ea typeface="Verdana" panose="020B0604030504040204" pitchFamily="34" charset="0"/>
                <a:cs typeface="Calibri" panose="020F0502020204030204" pitchFamily="34" charset="0"/>
              </a:rPr>
              <a:t>и органы исполнительной власти, учредившие государственные научные организации, вправе устанавливать для них обязательный государственный заказ на выполнение научных исследований и экспериментальных разработок.</a:t>
            </a:r>
            <a:endParaRPr lang="ru-RU" sz="2200" b="1" dirty="0">
              <a:latin typeface="Verdana" panose="020B060403050404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293905328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1" y="321808"/>
            <a:ext cx="11319164" cy="5509200"/>
          </a:xfrm>
          <a:prstGeom prst="rect">
            <a:avLst/>
          </a:prstGeom>
        </p:spPr>
        <p:txBody>
          <a:bodyPr wrap="square">
            <a:spAutoFit/>
          </a:bodyPr>
          <a:lstStyle/>
          <a:p>
            <a:r>
              <a:rPr lang="ru-RU" sz="2800" b="1" dirty="0" smtClean="0"/>
              <a:t>В процедурной части</a:t>
            </a:r>
            <a:r>
              <a:rPr lang="ru-RU" sz="2800" dirty="0" smtClean="0"/>
              <a:t> программы обосновывается выбор методов исследования, показывается связь данных методов с целями, задачами и гипотезами исследования. </a:t>
            </a:r>
            <a:endParaRPr lang="en-US" sz="2800" dirty="0" smtClean="0"/>
          </a:p>
          <a:p>
            <a:endParaRPr lang="en-US" sz="2800" dirty="0" smtClean="0"/>
          </a:p>
          <a:p>
            <a:r>
              <a:rPr lang="ru-RU" sz="2400" dirty="0" smtClean="0"/>
              <a:t>При выборе того или иного метода следует учитывать, что он должен быть: </a:t>
            </a:r>
          </a:p>
          <a:p>
            <a:pPr algn="just"/>
            <a:r>
              <a:rPr lang="ru-RU" sz="2400" dirty="0" smtClean="0">
                <a:solidFill>
                  <a:srgbClr val="002060"/>
                </a:solidFill>
              </a:rPr>
              <a:t>•	</a:t>
            </a:r>
            <a:r>
              <a:rPr lang="ru-RU" sz="2400" i="1" dirty="0" smtClean="0">
                <a:solidFill>
                  <a:srgbClr val="002060"/>
                </a:solidFill>
              </a:rPr>
              <a:t>эффективным, т.е. обеспечивающим достижение поставленной цели и необходимую степень точности </a:t>
            </a:r>
            <a:r>
              <a:rPr lang="ru-RU" sz="2400" i="1" smtClean="0">
                <a:solidFill>
                  <a:srgbClr val="002060"/>
                </a:solidFill>
              </a:rPr>
              <a:t>исследования;</a:t>
            </a:r>
            <a:endParaRPr lang="ru-RU" sz="2400" i="1" dirty="0" smtClean="0">
              <a:solidFill>
                <a:srgbClr val="002060"/>
              </a:solidFill>
            </a:endParaRPr>
          </a:p>
          <a:p>
            <a:pPr algn="just"/>
            <a:r>
              <a:rPr lang="ru-RU" sz="2400" i="1" dirty="0" smtClean="0">
                <a:solidFill>
                  <a:srgbClr val="002060"/>
                </a:solidFill>
              </a:rPr>
              <a:t>•	экономичным, т.е. позволяющим сэкономить время, силы и средства </a:t>
            </a:r>
            <a:r>
              <a:rPr lang="ru-RU" sz="2400" i="1" smtClean="0">
                <a:solidFill>
                  <a:srgbClr val="002060"/>
                </a:solidFill>
              </a:rPr>
              <a:t>исследователя;</a:t>
            </a:r>
            <a:endParaRPr lang="ru-RU" sz="2400" i="1" dirty="0" smtClean="0">
              <a:solidFill>
                <a:srgbClr val="002060"/>
              </a:solidFill>
            </a:endParaRPr>
          </a:p>
          <a:p>
            <a:pPr algn="just"/>
            <a:r>
              <a:rPr lang="ru-RU" sz="2400" i="1" dirty="0" smtClean="0">
                <a:solidFill>
                  <a:srgbClr val="002060"/>
                </a:solidFill>
              </a:rPr>
              <a:t>•	простым, т.е. доступным исследователю соответствующей </a:t>
            </a:r>
            <a:r>
              <a:rPr lang="ru-RU" sz="2400" i="1" smtClean="0">
                <a:solidFill>
                  <a:srgbClr val="002060"/>
                </a:solidFill>
              </a:rPr>
              <a:t>квалификации;</a:t>
            </a:r>
            <a:endParaRPr lang="ru-RU" sz="2400" i="1" dirty="0" smtClean="0">
              <a:solidFill>
                <a:srgbClr val="002060"/>
              </a:solidFill>
            </a:endParaRPr>
          </a:p>
          <a:p>
            <a:pPr algn="just"/>
            <a:r>
              <a:rPr lang="ru-RU" sz="2400" i="1" dirty="0" smtClean="0">
                <a:solidFill>
                  <a:srgbClr val="002060"/>
                </a:solidFill>
              </a:rPr>
              <a:t>•	безопасным для здоровья и жизни </a:t>
            </a:r>
            <a:r>
              <a:rPr lang="ru-RU" sz="2400" i="1" smtClean="0">
                <a:solidFill>
                  <a:srgbClr val="002060"/>
                </a:solidFill>
              </a:rPr>
              <a:t>людей;</a:t>
            </a:r>
            <a:endParaRPr lang="ru-RU" sz="2400" i="1" dirty="0" smtClean="0">
              <a:solidFill>
                <a:srgbClr val="002060"/>
              </a:solidFill>
            </a:endParaRPr>
          </a:p>
          <a:p>
            <a:pPr algn="just"/>
            <a:r>
              <a:rPr lang="ru-RU" sz="2400" i="1" dirty="0" smtClean="0">
                <a:solidFill>
                  <a:srgbClr val="002060"/>
                </a:solidFill>
              </a:rPr>
              <a:t>•	допустимым с точки зрения морали и норм права</a:t>
            </a:r>
            <a:r>
              <a:rPr lang="ru-RU" sz="2400" i="1" smtClean="0">
                <a:solidFill>
                  <a:srgbClr val="002060"/>
                </a:solidFill>
              </a:rPr>
              <a:t>; </a:t>
            </a:r>
            <a:endParaRPr lang="ru-RU" sz="2400" i="1" dirty="0" smtClean="0">
              <a:solidFill>
                <a:srgbClr val="002060"/>
              </a:solidFill>
            </a:endParaRPr>
          </a:p>
          <a:p>
            <a:pPr algn="just"/>
            <a:r>
              <a:rPr lang="ru-RU" sz="2400" i="1" dirty="0" smtClean="0">
                <a:solidFill>
                  <a:srgbClr val="002060"/>
                </a:solidFill>
              </a:rPr>
              <a:t>•	научным, т.е. имеющим прочную научную основу.</a:t>
            </a:r>
            <a:endParaRPr lang="ru-RU" sz="2400" i="1" dirty="0">
              <a:solidFill>
                <a:srgbClr val="002060"/>
              </a:solidFill>
            </a:endParaRPr>
          </a:p>
        </p:txBody>
      </p:sp>
    </p:spTree>
    <p:extLst>
      <p:ext uri="{BB962C8B-B14F-4D97-AF65-F5344CB8AC3E}">
        <p14:creationId xmlns:p14="http://schemas.microsoft.com/office/powerpoint/2010/main" val="128915584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3346" y="141468"/>
            <a:ext cx="11014364" cy="5693866"/>
          </a:xfrm>
          <a:prstGeom prst="rect">
            <a:avLst/>
          </a:prstGeom>
        </p:spPr>
        <p:txBody>
          <a:bodyPr wrap="square">
            <a:spAutoFit/>
          </a:bodyPr>
          <a:lstStyle/>
          <a:p>
            <a:pPr algn="just"/>
            <a:r>
              <a:rPr lang="ru-RU" sz="2800" dirty="0" smtClean="0"/>
              <a:t>Студенты вузов рабочие программы научных исследований не разрабатывают, но планы подготовки учебных работ они составлять обязаны. </a:t>
            </a:r>
            <a:endParaRPr lang="en-US" sz="2800" dirty="0" smtClean="0"/>
          </a:p>
          <a:p>
            <a:pPr algn="just"/>
            <a:endParaRPr lang="en-US" sz="2800" dirty="0"/>
          </a:p>
          <a:p>
            <a:pPr algn="just"/>
            <a:r>
              <a:rPr lang="ru-RU" sz="2800" i="1" u="sng" dirty="0" smtClean="0"/>
              <a:t>План магистерской диссертации</a:t>
            </a:r>
            <a:r>
              <a:rPr lang="ru-RU" sz="2800" dirty="0" smtClean="0"/>
              <a:t>, дипломной или курсовой работы должен содержать введение, основную часть, разбитую на главы и параграфы (вопросы), и заключение. </a:t>
            </a:r>
            <a:endParaRPr lang="en-US" sz="2800" dirty="0" smtClean="0"/>
          </a:p>
          <a:p>
            <a:pPr algn="just"/>
            <a:r>
              <a:rPr lang="ru-RU" sz="2800" dirty="0" smtClean="0"/>
              <a:t>Он может быть </a:t>
            </a:r>
            <a:r>
              <a:rPr lang="ru-RU" sz="2800" b="1" dirty="0" smtClean="0"/>
              <a:t>простым или сложным</a:t>
            </a:r>
            <a:r>
              <a:rPr lang="ru-RU" sz="2800" dirty="0" smtClean="0"/>
              <a:t>. </a:t>
            </a:r>
            <a:r>
              <a:rPr lang="ru-RU" sz="2800" u="sng" dirty="0" smtClean="0"/>
              <a:t>Простой план </a:t>
            </a:r>
            <a:r>
              <a:rPr lang="ru-RU" sz="2800" dirty="0" smtClean="0"/>
              <a:t>содержит перечень основных вопросов. </a:t>
            </a:r>
            <a:endParaRPr lang="en-US" sz="2800" dirty="0" smtClean="0"/>
          </a:p>
          <a:p>
            <a:pPr algn="just"/>
            <a:endParaRPr lang="en-US" sz="2800" dirty="0"/>
          </a:p>
          <a:p>
            <a:pPr algn="just"/>
            <a:r>
              <a:rPr lang="ru-RU" sz="2800" u="sng" dirty="0" smtClean="0"/>
              <a:t>В сложном плане </a:t>
            </a:r>
            <a:r>
              <a:rPr lang="ru-RU" sz="2800" dirty="0" smtClean="0"/>
              <a:t>каждая глава разбивается на параграфы. Иногда составляют комбинированный план, где одни главы разбиваются на параграфы, а другие оставляют без дополнительной рубрикации.</a:t>
            </a:r>
            <a:endParaRPr lang="ru-RU" sz="2800" dirty="0"/>
          </a:p>
        </p:txBody>
      </p:sp>
    </p:spTree>
    <p:extLst>
      <p:ext uri="{BB962C8B-B14F-4D97-AF65-F5344CB8AC3E}">
        <p14:creationId xmlns:p14="http://schemas.microsoft.com/office/powerpoint/2010/main" val="823875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709366"/>
            <a:ext cx="10931236" cy="4524315"/>
          </a:xfrm>
          <a:prstGeom prst="rect">
            <a:avLst/>
          </a:prstGeom>
        </p:spPr>
        <p:txBody>
          <a:bodyPr wrap="square">
            <a:spAutoFit/>
          </a:bodyPr>
          <a:lstStyle/>
          <a:p>
            <a:r>
              <a:rPr lang="ru-RU" sz="3200" i="1" u="sng" dirty="0" smtClean="0"/>
              <a:t>При составлении плана следует стремиться, чтобы: </a:t>
            </a:r>
            <a:endParaRPr lang="en-US" sz="3200" i="1" u="sng" dirty="0" smtClean="0"/>
          </a:p>
          <a:p>
            <a:endParaRPr lang="en-US" sz="3200" dirty="0"/>
          </a:p>
          <a:p>
            <a:r>
              <a:rPr lang="ru-RU" sz="3200" dirty="0" smtClean="0"/>
              <a:t>•	вопросы соответствовали выбранной теме и не выходили за ее пределы;</a:t>
            </a:r>
          </a:p>
          <a:p>
            <a:r>
              <a:rPr lang="ru-RU" sz="3200" dirty="0" smtClean="0"/>
              <a:t>•	вопросы темы располагались в логической последовательности; </a:t>
            </a:r>
          </a:p>
          <a:p>
            <a:r>
              <a:rPr lang="ru-RU" sz="3200" dirty="0" smtClean="0"/>
              <a:t>•	в него обязательно были включены вопросы темы, отражающие основные аспекты исследования;</a:t>
            </a:r>
          </a:p>
          <a:p>
            <a:r>
              <a:rPr lang="ru-RU" sz="3200" dirty="0" smtClean="0"/>
              <a:t>•	тема была исследована всесторонне.</a:t>
            </a:r>
            <a:endParaRPr lang="ru-RU" sz="3200" dirty="0"/>
          </a:p>
        </p:txBody>
      </p:sp>
    </p:spTree>
    <p:extLst>
      <p:ext uri="{BB962C8B-B14F-4D97-AF65-F5344CB8AC3E}">
        <p14:creationId xmlns:p14="http://schemas.microsoft.com/office/powerpoint/2010/main" val="42766971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09" y="210924"/>
            <a:ext cx="10958945" cy="5693866"/>
          </a:xfrm>
          <a:prstGeom prst="rect">
            <a:avLst/>
          </a:prstGeom>
        </p:spPr>
        <p:txBody>
          <a:bodyPr wrap="square">
            <a:spAutoFit/>
          </a:bodyPr>
          <a:lstStyle/>
          <a:p>
            <a:pPr algn="just"/>
            <a:r>
              <a:rPr lang="en-US" sz="2800" dirty="0" smtClean="0"/>
              <a:t>	</a:t>
            </a:r>
            <a:r>
              <a:rPr lang="ru-RU" sz="2800" dirty="0" smtClean="0"/>
              <a:t>План не является окончательным и в процессе исследования может меняться, т.к. могут быть найдены новые аспекты изучения объекта и решения научной задачи. </a:t>
            </a:r>
            <a:r>
              <a:rPr lang="en-US" sz="2800" dirty="0" smtClean="0"/>
              <a:t>	</a:t>
            </a:r>
          </a:p>
          <a:p>
            <a:pPr algn="just"/>
            <a:r>
              <a:rPr lang="en-US" sz="2800" dirty="0"/>
              <a:t>	</a:t>
            </a:r>
            <a:r>
              <a:rPr lang="ru-RU" sz="2800" dirty="0" smtClean="0"/>
              <a:t>Чтобы упорядочить основные этапы научно-исследовательской работы в соответствии с планом (программой) исследования, календарными сроками, материальными затратами, составляется </a:t>
            </a:r>
            <a:r>
              <a:rPr lang="ru-RU" sz="2800" b="1" dirty="0" smtClean="0"/>
              <a:t>рабочий план (план-график)</a:t>
            </a:r>
            <a:r>
              <a:rPr lang="ru-RU" sz="2800" dirty="0" smtClean="0"/>
              <a:t> выполнения работ. </a:t>
            </a:r>
            <a:endParaRPr lang="en-US" sz="2800" dirty="0" smtClean="0"/>
          </a:p>
          <a:p>
            <a:pPr algn="just"/>
            <a:r>
              <a:rPr lang="en-US" sz="2800" dirty="0"/>
              <a:t>	</a:t>
            </a:r>
            <a:r>
              <a:rPr lang="ru-RU" sz="2800" dirty="0" smtClean="0"/>
              <a:t>Студент должен уметь так выстроить </a:t>
            </a:r>
            <a:r>
              <a:rPr lang="ru-RU" sz="2800" b="1" dirty="0" smtClean="0"/>
              <a:t>логическую очередность выполнения работ,</a:t>
            </a:r>
            <a:r>
              <a:rPr lang="ru-RU" sz="2800" dirty="0" smtClean="0"/>
              <a:t> чтобы она в установленные сроки привела к достижению поставленной цели и решению научной задачи. </a:t>
            </a:r>
            <a:endParaRPr lang="en-US" sz="2800" dirty="0" smtClean="0"/>
          </a:p>
          <a:p>
            <a:pPr algn="just"/>
            <a:r>
              <a:rPr lang="en-US" sz="2800" dirty="0"/>
              <a:t>	</a:t>
            </a:r>
            <a:r>
              <a:rPr lang="ru-RU" sz="2800" dirty="0" smtClean="0"/>
              <a:t>В работе необходимо выделить главное, на чем следует сосредоточить внимание в данный момент, но вместе с тем нельзя упускать из поля зрения детали. </a:t>
            </a:r>
            <a:endParaRPr lang="ru-RU" sz="2800" dirty="0"/>
          </a:p>
        </p:txBody>
      </p:sp>
    </p:spTree>
    <p:extLst>
      <p:ext uri="{BB962C8B-B14F-4D97-AF65-F5344CB8AC3E}">
        <p14:creationId xmlns:p14="http://schemas.microsoft.com/office/powerpoint/2010/main" val="34231285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Сбор </a:t>
            </a:r>
            <a:r>
              <a:rPr lang="ru-RU" b="1" i="1" dirty="0"/>
              <a:t>научной информации</a:t>
            </a:r>
          </a:p>
        </p:txBody>
      </p:sp>
      <p:sp>
        <p:nvSpPr>
          <p:cNvPr id="3" name="Объект 2"/>
          <p:cNvSpPr>
            <a:spLocks noGrp="1"/>
          </p:cNvSpPr>
          <p:nvPr>
            <p:ph idx="1"/>
          </p:nvPr>
        </p:nvSpPr>
        <p:spPr/>
        <p:txBody>
          <a:bodyPr>
            <a:normAutofit/>
          </a:bodyPr>
          <a:lstStyle/>
          <a:p>
            <a:r>
              <a:rPr lang="ru-RU" sz="2400" b="1" dirty="0"/>
              <a:t>Основные источники научной информации </a:t>
            </a:r>
            <a:endParaRPr lang="ru-RU" sz="2400" b="1" dirty="0" smtClean="0"/>
          </a:p>
          <a:p>
            <a:r>
              <a:rPr lang="ru-RU" sz="2400" b="1" dirty="0"/>
              <a:t>Виды научных </a:t>
            </a:r>
            <a:r>
              <a:rPr lang="ru-RU" sz="2400" b="1" dirty="0" smtClean="0"/>
              <a:t>изданий</a:t>
            </a:r>
          </a:p>
          <a:p>
            <a:r>
              <a:rPr lang="ru-RU" sz="2400" b="1" dirty="0"/>
              <a:t>Виды учебных </a:t>
            </a:r>
            <a:r>
              <a:rPr lang="ru-RU" sz="2400" b="1" dirty="0" smtClean="0"/>
              <a:t>изданий</a:t>
            </a:r>
          </a:p>
          <a:p>
            <a:r>
              <a:rPr lang="ru-RU" sz="2400" b="1" dirty="0"/>
              <a:t>Справочно-информационные </a:t>
            </a:r>
            <a:r>
              <a:rPr lang="ru-RU" sz="2400" b="1" dirty="0" smtClean="0"/>
              <a:t>издания</a:t>
            </a:r>
          </a:p>
          <a:p>
            <a:r>
              <a:rPr lang="ru-RU" sz="2400" b="1" dirty="0" smtClean="0"/>
              <a:t>Непериодические, периодические и продолжающиеся издания.</a:t>
            </a:r>
            <a:endParaRPr lang="ru-RU" sz="2400" b="1" dirty="0"/>
          </a:p>
        </p:txBody>
      </p:sp>
    </p:spTree>
    <p:extLst>
      <p:ext uri="{BB962C8B-B14F-4D97-AF65-F5344CB8AC3E}">
        <p14:creationId xmlns:p14="http://schemas.microsoft.com/office/powerpoint/2010/main" val="17635640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4291" y="706583"/>
            <a:ext cx="11069782" cy="5016758"/>
          </a:xfrm>
          <a:prstGeom prst="rect">
            <a:avLst/>
          </a:prstGeom>
        </p:spPr>
        <p:txBody>
          <a:bodyPr wrap="square">
            <a:spAutoFit/>
          </a:bodyPr>
          <a:lstStyle/>
          <a:p>
            <a:pPr algn="just"/>
            <a:r>
              <a:rPr lang="ru-RU" sz="3200" b="1" dirty="0" smtClean="0"/>
              <a:t>	Под источником информации </a:t>
            </a:r>
            <a:r>
              <a:rPr lang="ru-RU" sz="3200" dirty="0" smtClean="0"/>
              <a:t>понимается документ, содержащий какие-либо сведения. К документам относят различного рода издания, являющиеся основным источником научной информации. </a:t>
            </a:r>
          </a:p>
          <a:p>
            <a:pPr algn="just"/>
            <a:r>
              <a:rPr lang="ru-RU" sz="3200" b="1" dirty="0" smtClean="0"/>
              <a:t>	Издание</a:t>
            </a:r>
            <a:r>
              <a:rPr lang="ru-RU" sz="3200" dirty="0" smtClean="0"/>
              <a:t> – это документ, предназначенный для распространения содержащейся в нем информации, прошедший редакционно-издательскую обработку, полученный печатанием или тиснением, </a:t>
            </a:r>
            <a:r>
              <a:rPr lang="ru-RU" sz="3200" dirty="0" err="1" smtClean="0"/>
              <a:t>полиграфически</a:t>
            </a:r>
            <a:r>
              <a:rPr lang="ru-RU" sz="3200" dirty="0" smtClean="0"/>
              <a:t> самостоятельно оформленный, имеющий выходные сведения. </a:t>
            </a:r>
            <a:endParaRPr lang="ru-RU" sz="3200" dirty="0"/>
          </a:p>
        </p:txBody>
      </p:sp>
    </p:spTree>
    <p:extLst>
      <p:ext uri="{BB962C8B-B14F-4D97-AF65-F5344CB8AC3E}">
        <p14:creationId xmlns:p14="http://schemas.microsoft.com/office/powerpoint/2010/main" val="295800192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8036" y="598576"/>
            <a:ext cx="11055928" cy="4524315"/>
          </a:xfrm>
          <a:prstGeom prst="rect">
            <a:avLst/>
          </a:prstGeom>
        </p:spPr>
        <p:txBody>
          <a:bodyPr wrap="square">
            <a:spAutoFit/>
          </a:bodyPr>
          <a:lstStyle/>
          <a:p>
            <a:pPr algn="just"/>
            <a:r>
              <a:rPr lang="ru-RU" sz="3200" dirty="0" smtClean="0"/>
              <a:t>	Все документальные источники научной информации делятся на </a:t>
            </a:r>
            <a:r>
              <a:rPr lang="ru-RU" sz="3200" b="1" dirty="0" smtClean="0"/>
              <a:t>первичные и вторичные</a:t>
            </a:r>
            <a:r>
              <a:rPr lang="ru-RU" sz="3200" dirty="0" smtClean="0"/>
              <a:t>. 	</a:t>
            </a:r>
            <a:r>
              <a:rPr lang="ru-RU" sz="3200" b="1" dirty="0" smtClean="0"/>
              <a:t>Первичные документы </a:t>
            </a:r>
            <a:r>
              <a:rPr lang="ru-RU" sz="3200" dirty="0" smtClean="0"/>
              <a:t>содержат исходную информацию, непосредственные результаты научных исследований (монографии, сборники научных трудов, авторефераты диссертаций и т.д.), а </a:t>
            </a:r>
            <a:r>
              <a:rPr lang="ru-RU" sz="3200" b="1" dirty="0" smtClean="0"/>
              <a:t>вторичные документы </a:t>
            </a:r>
            <a:r>
              <a:rPr lang="ru-RU" sz="3200" dirty="0" smtClean="0"/>
              <a:t>являются результатом аналитической и логической переработки первичных документов (справочные, информационные, библиографические и другие тому подобные издания). </a:t>
            </a:r>
            <a:endParaRPr lang="ru-RU" sz="3200" dirty="0"/>
          </a:p>
        </p:txBody>
      </p:sp>
    </p:spTree>
    <p:extLst>
      <p:ext uri="{BB962C8B-B14F-4D97-AF65-F5344CB8AC3E}">
        <p14:creationId xmlns:p14="http://schemas.microsoft.com/office/powerpoint/2010/main" val="92279501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8873" y="498764"/>
            <a:ext cx="11263745" cy="5262979"/>
          </a:xfrm>
          <a:prstGeom prst="rect">
            <a:avLst/>
          </a:prstGeom>
        </p:spPr>
        <p:txBody>
          <a:bodyPr wrap="square">
            <a:spAutoFit/>
          </a:bodyPr>
          <a:lstStyle/>
          <a:p>
            <a:pPr algn="just"/>
            <a:r>
              <a:rPr lang="ru-RU" sz="2400" b="1" i="1" dirty="0" smtClean="0"/>
              <a:t>Издания классифицируют по различным основаниям:</a:t>
            </a:r>
          </a:p>
          <a:p>
            <a:pPr algn="just"/>
            <a:r>
              <a:rPr lang="ru-RU" sz="2400" dirty="0" smtClean="0"/>
              <a:t>•	по целевому назначению (официальное, научное, учебное, справочное и др.);</a:t>
            </a:r>
          </a:p>
          <a:p>
            <a:pPr algn="just"/>
            <a:r>
              <a:rPr lang="ru-RU" sz="2400" dirty="0" smtClean="0"/>
              <a:t>•	степени аналитико-синтетической переработки информации (информационное, библиографическое, реферативное, обзорное);</a:t>
            </a:r>
          </a:p>
          <a:p>
            <a:pPr algn="just"/>
            <a:r>
              <a:rPr lang="ru-RU" sz="2400" dirty="0" smtClean="0"/>
              <a:t>•	материальной конструкции (книжное, журнальное, листовое, газетное и т.д.);</a:t>
            </a:r>
          </a:p>
          <a:p>
            <a:pPr algn="just"/>
            <a:r>
              <a:rPr lang="ru-RU" sz="2400" dirty="0" smtClean="0"/>
              <a:t>•	знаковой природе информации (текстовое, нотное, картографическое, </a:t>
            </a:r>
            <a:r>
              <a:rPr lang="ru-RU" sz="2400" dirty="0" err="1" smtClean="0"/>
              <a:t>изоиздание</a:t>
            </a:r>
            <a:r>
              <a:rPr lang="ru-RU" sz="2400" dirty="0" smtClean="0"/>
              <a:t>);</a:t>
            </a:r>
          </a:p>
          <a:p>
            <a:pPr algn="just"/>
            <a:r>
              <a:rPr lang="ru-RU" sz="2400" dirty="0" smtClean="0"/>
              <a:t>•	объему (книга, брошюра, листовка); </a:t>
            </a:r>
          </a:p>
          <a:p>
            <a:pPr algn="just"/>
            <a:r>
              <a:rPr lang="ru-RU" sz="2400" dirty="0" smtClean="0"/>
              <a:t>•	периодичности (непериодическое, сериальное, периодическое, продолжающееся); </a:t>
            </a:r>
          </a:p>
          <a:p>
            <a:pPr algn="just"/>
            <a:r>
              <a:rPr lang="ru-RU" sz="2400" dirty="0" smtClean="0"/>
              <a:t>•	составу основного текста (</a:t>
            </a:r>
            <a:r>
              <a:rPr lang="ru-RU" sz="2400" dirty="0" err="1" smtClean="0"/>
              <a:t>моноиздание</a:t>
            </a:r>
            <a:r>
              <a:rPr lang="ru-RU" sz="2400" dirty="0" smtClean="0"/>
              <a:t>, сборник);</a:t>
            </a:r>
          </a:p>
          <a:p>
            <a:pPr algn="just"/>
            <a:r>
              <a:rPr lang="ru-RU" sz="2400" dirty="0" smtClean="0"/>
              <a:t>•	структуре (серия, однотомное, многотомное, собрание сочинений, избранные сочинения). </a:t>
            </a:r>
            <a:endParaRPr lang="ru-RU" sz="2400" dirty="0"/>
          </a:p>
        </p:txBody>
      </p:sp>
    </p:spTree>
    <p:extLst>
      <p:ext uri="{BB962C8B-B14F-4D97-AF65-F5344CB8AC3E}">
        <p14:creationId xmlns:p14="http://schemas.microsoft.com/office/powerpoint/2010/main" val="1375388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9818" y="931086"/>
            <a:ext cx="10668000" cy="4401205"/>
          </a:xfrm>
          <a:prstGeom prst="rect">
            <a:avLst/>
          </a:prstGeom>
        </p:spPr>
        <p:txBody>
          <a:bodyPr wrap="square">
            <a:spAutoFit/>
          </a:bodyPr>
          <a:lstStyle/>
          <a:p>
            <a:r>
              <a:rPr lang="ru-RU" sz="2800" b="1" dirty="0" smtClean="0"/>
              <a:t>Виды научных изданий</a:t>
            </a:r>
          </a:p>
          <a:p>
            <a:endParaRPr lang="ru-RU" sz="2800" b="1" dirty="0" smtClean="0"/>
          </a:p>
          <a:p>
            <a:pPr algn="just"/>
            <a:r>
              <a:rPr lang="ru-RU" sz="2800" dirty="0" smtClean="0"/>
              <a:t>	</a:t>
            </a:r>
            <a:r>
              <a:rPr lang="ru-RU" sz="2800" b="1" dirty="0" smtClean="0"/>
              <a:t>Научным</a:t>
            </a:r>
            <a:r>
              <a:rPr lang="ru-RU" sz="2800" dirty="0" smtClean="0"/>
              <a:t> считается издание, содержащее результаты теоретических и (или) экспериментальных исследований, а также научно подготовленные к публикации памятники культуры и исторические документы.</a:t>
            </a:r>
          </a:p>
          <a:p>
            <a:pPr algn="just"/>
            <a:r>
              <a:rPr lang="ru-RU" sz="2800" dirty="0" smtClean="0"/>
              <a:t>	</a:t>
            </a:r>
            <a:r>
              <a:rPr lang="ru-RU" sz="2800" b="1" dirty="0" smtClean="0"/>
              <a:t>Научные издания делятся на следующие виды: </a:t>
            </a:r>
            <a:r>
              <a:rPr lang="ru-RU" sz="2800" i="1" dirty="0" smtClean="0">
                <a:solidFill>
                  <a:srgbClr val="C00000"/>
                </a:solidFill>
              </a:rPr>
              <a:t>монография, автореферат диссертации, препринт, сборник научных трудов, материалы научной конференции, тезисы докладов научной конференции, научно-популярное издание.</a:t>
            </a:r>
            <a:endParaRPr lang="ru-RU" sz="2800" i="1" dirty="0">
              <a:solidFill>
                <a:srgbClr val="C00000"/>
              </a:solidFill>
            </a:endParaRPr>
          </a:p>
        </p:txBody>
      </p:sp>
    </p:spTree>
    <p:extLst>
      <p:ext uri="{BB962C8B-B14F-4D97-AF65-F5344CB8AC3E}">
        <p14:creationId xmlns:p14="http://schemas.microsoft.com/office/powerpoint/2010/main" val="15987375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640415"/>
            <a:ext cx="11028217" cy="4832092"/>
          </a:xfrm>
          <a:prstGeom prst="rect">
            <a:avLst/>
          </a:prstGeom>
        </p:spPr>
        <p:txBody>
          <a:bodyPr wrap="square">
            <a:spAutoFit/>
          </a:bodyPr>
          <a:lstStyle/>
          <a:p>
            <a:pPr algn="just"/>
            <a:r>
              <a:rPr lang="ru-RU" sz="2800" b="1" dirty="0" smtClean="0"/>
              <a:t>Монография</a:t>
            </a:r>
            <a:r>
              <a:rPr lang="ru-RU" sz="2800" dirty="0" smtClean="0"/>
              <a:t> – научное или научно-популярное книжное издание, содержащее полное и всестороннее исследование одной проблемы или темы и принадлежащее одному или нескольким авторам.</a:t>
            </a:r>
          </a:p>
          <a:p>
            <a:pPr algn="just"/>
            <a:r>
              <a:rPr lang="ru-RU" sz="2800" b="1" dirty="0" smtClean="0"/>
              <a:t>Автореферат диссертации </a:t>
            </a:r>
            <a:r>
              <a:rPr lang="ru-RU" sz="2800" dirty="0" smtClean="0"/>
              <a:t>– научное издание в виде брошюры, содержащее составленный автором реферат проведенного им исследования, представляемого на соискание ученой степени.</a:t>
            </a:r>
          </a:p>
          <a:p>
            <a:pPr algn="just"/>
            <a:r>
              <a:rPr lang="ru-RU" sz="2800" b="1" dirty="0" smtClean="0"/>
              <a:t>Препринт</a:t>
            </a:r>
            <a:r>
              <a:rPr lang="ru-RU" sz="2800" dirty="0" smtClean="0"/>
              <a:t> – научное издание, содержащее материалы предварительного характера, опубликованные до выхода в свет издания, в котором они могут быть помещены.</a:t>
            </a:r>
          </a:p>
          <a:p>
            <a:pPr algn="just"/>
            <a:r>
              <a:rPr lang="ru-RU" sz="2800" b="1" dirty="0" smtClean="0"/>
              <a:t>Сборник научных трудов </a:t>
            </a:r>
            <a:r>
              <a:rPr lang="ru-RU" sz="2800" dirty="0" smtClean="0"/>
              <a:t>– сборник, содержащий исследовательские материалы научных учреждений, учебных заведений или обществ.</a:t>
            </a:r>
            <a:endParaRPr lang="ru-RU" sz="2800" dirty="0"/>
          </a:p>
        </p:txBody>
      </p:sp>
    </p:spTree>
    <p:extLst>
      <p:ext uri="{BB962C8B-B14F-4D97-AF65-F5344CB8AC3E}">
        <p14:creationId xmlns:p14="http://schemas.microsoft.com/office/powerpoint/2010/main" val="4169297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2618" y="404153"/>
            <a:ext cx="11360727" cy="5509200"/>
          </a:xfrm>
          <a:prstGeom prst="rect">
            <a:avLst/>
          </a:prstGeom>
          <a:solidFill>
            <a:schemeClr val="accent4">
              <a:lumMod val="20000"/>
              <a:lumOff val="80000"/>
            </a:schemeClr>
          </a:solidFill>
        </p:spPr>
        <p:txBody>
          <a:bodyPr wrap="square">
            <a:spAutoFit/>
          </a:bodyPr>
          <a:lstStyle/>
          <a:p>
            <a:pPr algn="just"/>
            <a:r>
              <a:rPr lang="ru-RU" sz="2200" b="1" smtClean="0">
                <a:latin typeface="Verdana" panose="020B0604030504040204" pitchFamily="34" charset="0"/>
                <a:ea typeface="Verdana" panose="020B0604030504040204" pitchFamily="34" charset="0"/>
              </a:rPr>
              <a:t>	Структурным </a:t>
            </a:r>
            <a:r>
              <a:rPr lang="ru-RU" sz="2200" b="1" dirty="0">
                <a:latin typeface="Verdana" panose="020B0604030504040204" pitchFamily="34" charset="0"/>
                <a:ea typeface="Verdana" panose="020B0604030504040204" pitchFamily="34" charset="0"/>
              </a:rPr>
              <a:t>подразделением МОН РК </a:t>
            </a:r>
            <a:r>
              <a:rPr lang="ru-RU" sz="2200" b="1">
                <a:latin typeface="Verdana" panose="020B0604030504040204" pitchFamily="34" charset="0"/>
                <a:ea typeface="Verdana" panose="020B0604030504040204" pitchFamily="34" charset="0"/>
              </a:rPr>
              <a:t>выступает </a:t>
            </a:r>
            <a:endParaRPr lang="ru-RU" sz="2200" b="1" smtClean="0">
              <a:latin typeface="Verdana" panose="020B0604030504040204" pitchFamily="34" charset="0"/>
              <a:ea typeface="Verdana" panose="020B0604030504040204" pitchFamily="34" charset="0"/>
            </a:endParaRPr>
          </a:p>
          <a:p>
            <a:pPr algn="just"/>
            <a:endParaRPr lang="ru-RU" sz="2200" b="1" dirty="0" smtClean="0">
              <a:latin typeface="Verdana" panose="020B0604030504040204" pitchFamily="34" charset="0"/>
              <a:ea typeface="Verdana" panose="020B0604030504040204" pitchFamily="34" charset="0"/>
            </a:endParaRPr>
          </a:p>
          <a:p>
            <a:pPr algn="just"/>
            <a:r>
              <a:rPr lang="ru-RU" sz="2200" i="1" dirty="0" smtClean="0">
                <a:latin typeface="Verdana" panose="020B0604030504040204" pitchFamily="34" charset="0"/>
                <a:ea typeface="Verdana" panose="020B0604030504040204" pitchFamily="34" charset="0"/>
              </a:rPr>
              <a:t>Комитет </a:t>
            </a:r>
            <a:r>
              <a:rPr lang="ru-RU" sz="2200" i="1" dirty="0">
                <a:latin typeface="Verdana" panose="020B0604030504040204" pitchFamily="34" charset="0"/>
                <a:ea typeface="Verdana" panose="020B0604030504040204" pitchFamily="34" charset="0"/>
              </a:rPr>
              <a:t>по контролю в сфере образования и науки МОН РК </a:t>
            </a:r>
            <a:r>
              <a:rPr lang="ru-RU" sz="2200" dirty="0">
                <a:latin typeface="Verdana" panose="020B0604030504040204" pitchFamily="34" charset="0"/>
                <a:ea typeface="Verdana" panose="020B0604030504040204" pitchFamily="34" charset="0"/>
              </a:rPr>
              <a:t>(далее - Комитет) и </a:t>
            </a:r>
            <a:r>
              <a:rPr lang="ru-RU" sz="2200" dirty="0" smtClean="0">
                <a:latin typeface="Verdana" panose="020B0604030504040204" pitchFamily="34" charset="0"/>
                <a:ea typeface="Verdana" panose="020B0604030504040204" pitchFamily="34" charset="0"/>
              </a:rPr>
              <a:t>осуществляет </a:t>
            </a:r>
            <a:r>
              <a:rPr lang="ru-RU" sz="2200" dirty="0">
                <a:latin typeface="Verdana" panose="020B0604030504040204" pitchFamily="34" charset="0"/>
                <a:ea typeface="Verdana" panose="020B0604030504040204" pitchFamily="34" charset="0"/>
              </a:rPr>
              <a:t>контрольные и (или) реализационные функции</a:t>
            </a:r>
            <a:r>
              <a:rPr lang="ru-RU" sz="2200" dirty="0" smtClean="0">
                <a:latin typeface="Verdana" panose="020B0604030504040204" pitchFamily="34" charset="0"/>
                <a:ea typeface="Verdana" panose="020B0604030504040204" pitchFamily="34" charset="0"/>
              </a:rPr>
              <a:t>.</a:t>
            </a:r>
          </a:p>
          <a:p>
            <a:pPr algn="just"/>
            <a:endParaRPr lang="ru-RU" sz="2200" dirty="0" smtClean="0">
              <a:latin typeface="Verdana" panose="020B0604030504040204" pitchFamily="34" charset="0"/>
              <a:ea typeface="Verdana" panose="020B0604030504040204" pitchFamily="34" charset="0"/>
            </a:endParaRPr>
          </a:p>
          <a:p>
            <a:pPr algn="just"/>
            <a:r>
              <a:rPr lang="ru-RU" sz="2200" b="1" dirty="0" smtClean="0">
                <a:latin typeface="Verdana" panose="020B0604030504040204" pitchFamily="34" charset="0"/>
                <a:ea typeface="Verdana" panose="020B0604030504040204" pitchFamily="34" charset="0"/>
              </a:rPr>
              <a:t>Главными задачами ККСОН МОН РК являются: </a:t>
            </a:r>
          </a:p>
          <a:p>
            <a:pPr marL="342900" indent="-342900" algn="just">
              <a:buAutoNum type="arabicPeriod"/>
            </a:pPr>
            <a:r>
              <a:rPr lang="ru-RU" sz="2200" dirty="0" smtClean="0">
                <a:latin typeface="Verdana" panose="020B0604030504040204" pitchFamily="34" charset="0"/>
                <a:ea typeface="Verdana" panose="020B0604030504040204" pitchFamily="34" charset="0"/>
              </a:rPr>
              <a:t>обеспечение единой государственной политики, осуществление контроля и координация деятельности в области аттестации научных и научно-педагогических кадров высшей      квалификации;</a:t>
            </a:r>
          </a:p>
          <a:p>
            <a:pPr algn="just"/>
            <a:endParaRPr lang="ru-RU" sz="2200" dirty="0" smtClean="0">
              <a:latin typeface="Verdana" panose="020B0604030504040204" pitchFamily="34" charset="0"/>
              <a:ea typeface="Verdana" panose="020B0604030504040204" pitchFamily="34" charset="0"/>
            </a:endParaRPr>
          </a:p>
          <a:p>
            <a:pPr marL="342900" indent="-342900" algn="just">
              <a:buAutoNum type="arabicPeriod" startAt="2"/>
            </a:pPr>
            <a:r>
              <a:rPr lang="ru-RU" sz="2200" dirty="0" smtClean="0">
                <a:latin typeface="Verdana" panose="020B0604030504040204" pitchFamily="34" charset="0"/>
                <a:ea typeface="Verdana" panose="020B0604030504040204" pitchFamily="34" charset="0"/>
              </a:rPr>
              <a:t>содействие улучшению количественного состава научных и научно-педагогических кадров, повышению эффективности их подготовки и использования с учетом потребностей общества и государства, перспектив развития науки, образования, техники и культуры.</a:t>
            </a:r>
          </a:p>
          <a:p>
            <a:endParaRPr lang="ru-RU" sz="2200" b="1" dirty="0" smtClean="0"/>
          </a:p>
          <a:p>
            <a:endParaRPr lang="ru-RU" sz="2200" dirty="0"/>
          </a:p>
        </p:txBody>
      </p:sp>
    </p:spTree>
    <p:extLst>
      <p:ext uri="{BB962C8B-B14F-4D97-AF65-F5344CB8AC3E}">
        <p14:creationId xmlns:p14="http://schemas.microsoft.com/office/powerpoint/2010/main" val="12802276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8036" y="834288"/>
            <a:ext cx="11208328" cy="4832092"/>
          </a:xfrm>
          <a:prstGeom prst="rect">
            <a:avLst/>
          </a:prstGeom>
        </p:spPr>
        <p:txBody>
          <a:bodyPr wrap="square">
            <a:spAutoFit/>
          </a:bodyPr>
          <a:lstStyle/>
          <a:p>
            <a:pPr algn="just"/>
            <a:r>
              <a:rPr lang="ru-RU" sz="2800" b="1" dirty="0" smtClean="0"/>
              <a:t>Материалы научной конференции </a:t>
            </a:r>
            <a:r>
              <a:rPr lang="ru-RU" sz="2800" dirty="0" smtClean="0"/>
              <a:t>– научный непериодический сборник, содержащий итоги научной конференции (программы, доклады, рекомендации, решения).</a:t>
            </a:r>
          </a:p>
          <a:p>
            <a:pPr algn="just"/>
            <a:r>
              <a:rPr lang="ru-RU" sz="2800" b="1" dirty="0" smtClean="0"/>
              <a:t>Тезисы докладов (сообщений) научной конференции </a:t>
            </a:r>
            <a:r>
              <a:rPr lang="ru-RU" sz="2800" dirty="0" smtClean="0"/>
              <a:t>– научный непериодический сборник, содержащий опубликованные до начала конференции материалы предварительного характера (аннотации, рефераты докладов и (или) сообщений).</a:t>
            </a:r>
          </a:p>
          <a:p>
            <a:pPr algn="just"/>
            <a:r>
              <a:rPr lang="ru-RU" sz="2800" b="1" dirty="0" smtClean="0"/>
              <a:t>Научно-популярное издание </a:t>
            </a:r>
            <a:r>
              <a:rPr lang="ru-RU" sz="2800" dirty="0" smtClean="0"/>
              <a:t>– издание, содержащее сведения о теоретических и (или) экспериментальных исследованиях в области науки, культуры и техники, изложенные в форме, доступной читателю-неспециалисту.</a:t>
            </a:r>
            <a:endParaRPr lang="ru-RU" sz="2800" dirty="0"/>
          </a:p>
        </p:txBody>
      </p:sp>
    </p:spTree>
    <p:extLst>
      <p:ext uri="{BB962C8B-B14F-4D97-AF65-F5344CB8AC3E}">
        <p14:creationId xmlns:p14="http://schemas.microsoft.com/office/powerpoint/2010/main" val="232330623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6363" y="418973"/>
            <a:ext cx="11457709" cy="5632311"/>
          </a:xfrm>
          <a:prstGeom prst="rect">
            <a:avLst/>
          </a:prstGeom>
        </p:spPr>
        <p:txBody>
          <a:bodyPr wrap="square">
            <a:spAutoFit/>
          </a:bodyPr>
          <a:lstStyle/>
          <a:p>
            <a:pPr algn="just"/>
            <a:r>
              <a:rPr lang="ru-RU" sz="2400" b="1" dirty="0" smtClean="0"/>
              <a:t>Виды учебных изданий</a:t>
            </a:r>
          </a:p>
          <a:p>
            <a:pPr algn="just"/>
            <a:endParaRPr lang="ru-RU" sz="2400" dirty="0" smtClean="0"/>
          </a:p>
          <a:p>
            <a:pPr algn="just"/>
            <a:r>
              <a:rPr lang="ru-RU" sz="2400" b="1" dirty="0" smtClean="0"/>
              <a:t>Учебное издание </a:t>
            </a:r>
            <a:r>
              <a:rPr lang="ru-RU" sz="2400" dirty="0" smtClean="0"/>
              <a:t>– это издание, содержащее систематизированные сведения научного или прикладного характера, изложенные в форме, удобной для преподавания и изучения, и рассчитанное на учащихся разного возраста и степени обучения. Виды учебных изданий: учебник, учебное пособие, учебно-методическое пособие и др.</a:t>
            </a:r>
          </a:p>
          <a:p>
            <a:pPr algn="just"/>
            <a:r>
              <a:rPr lang="ru-RU" sz="2400" b="1" dirty="0" smtClean="0"/>
              <a:t>Учебник</a:t>
            </a:r>
            <a:r>
              <a:rPr lang="ru-RU" sz="2400" dirty="0" smtClean="0"/>
              <a:t> – учебное издание, содержащее систематическое изложение учебной дисциплины (ее раздела, части), соответствующее учебной программе и официально утвержденное в качестве данного вида издания.</a:t>
            </a:r>
          </a:p>
          <a:p>
            <a:pPr algn="just"/>
            <a:r>
              <a:rPr lang="ru-RU" sz="2400" b="1" dirty="0" smtClean="0"/>
              <a:t>Учебное пособие </a:t>
            </a:r>
            <a:r>
              <a:rPr lang="ru-RU" sz="2400" dirty="0" smtClean="0"/>
              <a:t>– учебное издание, дополняющее или частично (полностью) заменяющее учебник, официально утвержденное в качестве данного вида издания.</a:t>
            </a:r>
          </a:p>
          <a:p>
            <a:pPr algn="just"/>
            <a:r>
              <a:rPr lang="ru-RU" sz="2400" b="1" dirty="0" smtClean="0"/>
              <a:t>Учебно-методическое пособие </a:t>
            </a:r>
            <a:r>
              <a:rPr lang="ru-RU" sz="2400" dirty="0" smtClean="0"/>
              <a:t>– учебное издание, содержащее материалы по методике преподавания учебной дисциплины (ее раздела, части) или по методике воспитания.</a:t>
            </a:r>
            <a:endParaRPr lang="ru-RU" sz="2400" dirty="0"/>
          </a:p>
        </p:txBody>
      </p:sp>
    </p:spTree>
    <p:extLst>
      <p:ext uri="{BB962C8B-B14F-4D97-AF65-F5344CB8AC3E}">
        <p14:creationId xmlns:p14="http://schemas.microsoft.com/office/powerpoint/2010/main" val="285970198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5637" y="210925"/>
            <a:ext cx="11346872" cy="6124754"/>
          </a:xfrm>
          <a:prstGeom prst="rect">
            <a:avLst/>
          </a:prstGeom>
        </p:spPr>
        <p:txBody>
          <a:bodyPr wrap="square">
            <a:spAutoFit/>
          </a:bodyPr>
          <a:lstStyle/>
          <a:p>
            <a:pPr algn="just"/>
            <a:r>
              <a:rPr lang="ru-RU" sz="2800" b="1" dirty="0" smtClean="0"/>
              <a:t>Справочно-информационные издания</a:t>
            </a:r>
          </a:p>
          <a:p>
            <a:pPr algn="just"/>
            <a:endParaRPr lang="ru-RU" sz="2800" b="1" dirty="0" smtClean="0"/>
          </a:p>
          <a:p>
            <a:pPr algn="just"/>
            <a:r>
              <a:rPr lang="ru-RU" sz="2800" b="1" dirty="0" smtClean="0"/>
              <a:t>Справочное издание </a:t>
            </a:r>
            <a:r>
              <a:rPr lang="ru-RU" sz="2800" dirty="0" smtClean="0"/>
              <a:t>– издание, содержащее краткие сведения научного или прикладного характера, расположенные в порядке, удобном для их быстрого отыскания, не предназначенное для сплошного чтения. Это – словари, энциклопедии, справочники специалиста и др.</a:t>
            </a:r>
          </a:p>
          <a:p>
            <a:pPr algn="just"/>
            <a:endParaRPr lang="ru-RU" sz="2800" dirty="0" smtClean="0"/>
          </a:p>
          <a:p>
            <a:pPr algn="just"/>
            <a:r>
              <a:rPr lang="ru-RU" sz="2800" b="1" dirty="0" smtClean="0"/>
              <a:t>Информационное издание </a:t>
            </a:r>
            <a:r>
              <a:rPr lang="ru-RU" sz="2800" dirty="0" smtClean="0"/>
              <a:t>– издание, содержащее систематизированные сведения о документах (опубликованных, неопубликованных, непубликуемых) либо результат анализа и обобщения сведений, представленных в первоисточниках, выпускаемое организацией, осуществляющей научно-информационную деятельность, в том числе органами НТИ. Эти издания могут быть библиографическими, реферативными, обзорными.</a:t>
            </a:r>
            <a:endParaRPr lang="ru-RU" sz="2800" dirty="0"/>
          </a:p>
        </p:txBody>
      </p:sp>
    </p:spTree>
    <p:extLst>
      <p:ext uri="{BB962C8B-B14F-4D97-AF65-F5344CB8AC3E}">
        <p14:creationId xmlns:p14="http://schemas.microsoft.com/office/powerpoint/2010/main" val="234336232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11" y="529855"/>
            <a:ext cx="11166762" cy="5632311"/>
          </a:xfrm>
          <a:prstGeom prst="rect">
            <a:avLst/>
          </a:prstGeom>
        </p:spPr>
        <p:txBody>
          <a:bodyPr wrap="square">
            <a:spAutoFit/>
          </a:bodyPr>
          <a:lstStyle/>
          <a:p>
            <a:pPr algn="just"/>
            <a:r>
              <a:rPr lang="ru-RU" sz="2400" b="1" dirty="0" smtClean="0"/>
              <a:t>Библиографическое издание </a:t>
            </a:r>
            <a:r>
              <a:rPr lang="ru-RU" sz="2400" dirty="0" smtClean="0"/>
              <a:t>– это информационное издание, содержащее упорядоченную совокупность библиографических записей (описаний). К таким изданиям относятся библиографические указатели, библиографические </a:t>
            </a:r>
            <a:r>
              <a:rPr lang="ru-RU" sz="2400" dirty="0" err="1" smtClean="0"/>
              <a:t>ежегодникия</a:t>
            </a:r>
            <a:r>
              <a:rPr lang="ru-RU" sz="2400" dirty="0" smtClean="0"/>
              <a:t>, тематические библиографические справочники, которые имеют разделы по разным отраслям науки.  Иногда списки нормативных актов и научной литературы содержатся в учебниках, учебных пособиях и монографиях. </a:t>
            </a:r>
          </a:p>
          <a:p>
            <a:pPr algn="just"/>
            <a:endParaRPr lang="ru-RU" sz="2400" b="1" dirty="0" smtClean="0"/>
          </a:p>
          <a:p>
            <a:pPr algn="just"/>
            <a:r>
              <a:rPr lang="ru-RU" sz="2400" b="1" dirty="0" smtClean="0"/>
              <a:t>Реферативное издание </a:t>
            </a:r>
            <a:r>
              <a:rPr lang="ru-RU" sz="2400" dirty="0" smtClean="0"/>
              <a:t>– это информационное издание, содержащее упорядоченную совокупность библиографических записей, включающих рефераты. К ним относятся реферативные журналы, реферативные сборники, информационные листки и экспресс-информация. </a:t>
            </a:r>
          </a:p>
          <a:p>
            <a:pPr algn="just"/>
            <a:endParaRPr lang="ru-RU" sz="2400" b="1" dirty="0" smtClean="0"/>
          </a:p>
          <a:p>
            <a:pPr algn="just"/>
            <a:r>
              <a:rPr lang="ru-RU" sz="2400" b="1" dirty="0" smtClean="0"/>
              <a:t>Обзорное издание </a:t>
            </a:r>
            <a:r>
              <a:rPr lang="ru-RU" sz="2400" dirty="0" smtClean="0"/>
              <a:t>– это информационное издание, содержащее публикацию одного или нескольких обзоров, включающих результаты анализа и обобщения представленных в источниках сведений. </a:t>
            </a:r>
            <a:endParaRPr lang="ru-RU" sz="2400" dirty="0"/>
          </a:p>
        </p:txBody>
      </p:sp>
    </p:spTree>
    <p:extLst>
      <p:ext uri="{BB962C8B-B14F-4D97-AF65-F5344CB8AC3E}">
        <p14:creationId xmlns:p14="http://schemas.microsoft.com/office/powerpoint/2010/main" val="287740056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4910" y="460353"/>
            <a:ext cx="11249891" cy="5262979"/>
          </a:xfrm>
          <a:prstGeom prst="rect">
            <a:avLst/>
          </a:prstGeom>
        </p:spPr>
        <p:txBody>
          <a:bodyPr wrap="square">
            <a:spAutoFit/>
          </a:bodyPr>
          <a:lstStyle/>
          <a:p>
            <a:pPr algn="just"/>
            <a:r>
              <a:rPr lang="ru-RU" sz="2000" dirty="0" smtClean="0"/>
              <a:t>	</a:t>
            </a:r>
            <a:r>
              <a:rPr lang="ru-RU" sz="2400" dirty="0" smtClean="0"/>
              <a:t>Издания могут быть </a:t>
            </a:r>
            <a:r>
              <a:rPr lang="ru-RU" sz="2400" b="1" dirty="0" smtClean="0"/>
              <a:t>непериодическими, периодическими и продолжающимися.</a:t>
            </a:r>
          </a:p>
          <a:p>
            <a:pPr algn="just"/>
            <a:endParaRPr lang="ru-RU" sz="2400" dirty="0" smtClean="0"/>
          </a:p>
          <a:p>
            <a:pPr algn="just"/>
            <a:r>
              <a:rPr lang="ru-RU" sz="2400" b="1" dirty="0" smtClean="0"/>
              <a:t>	Непериодическое издание </a:t>
            </a:r>
            <a:r>
              <a:rPr lang="ru-RU" sz="2400" dirty="0" smtClean="0"/>
              <a:t>выходит однократно, и его продолжение заранее не предусмотрено. Это книги, брошюры, листовки. Книга – книжное издание объемом свыше 48 страниц. Брошюра – книжное издание объемом свыше четырех, но не более 48 страниц. Текстовое листовое издание объемом от одной до четырех страниц называется листовкой.</a:t>
            </a:r>
          </a:p>
          <a:p>
            <a:pPr algn="just"/>
            <a:endParaRPr lang="ru-RU" sz="2400" dirty="0" smtClean="0"/>
          </a:p>
          <a:p>
            <a:pPr algn="just"/>
            <a:r>
              <a:rPr lang="ru-RU" sz="2400" b="1" dirty="0" smtClean="0"/>
              <a:t>	Периодические издания </a:t>
            </a:r>
            <a:r>
              <a:rPr lang="ru-RU" sz="2400" dirty="0" smtClean="0"/>
              <a:t>выходят через определенные промежутки времени, постоянным для каждого года числом номеров (выпусков), не повторяющимися по содержанию, однотипно оформленными, нумерованными и (или) датированными выпусками, имеющими одинаковое заглавие. Это газеты, журналы, бюллетени, вестники.</a:t>
            </a:r>
            <a:endParaRPr lang="ru-RU" sz="2400" dirty="0"/>
          </a:p>
        </p:txBody>
      </p:sp>
    </p:spTree>
    <p:extLst>
      <p:ext uri="{BB962C8B-B14F-4D97-AF65-F5344CB8AC3E}">
        <p14:creationId xmlns:p14="http://schemas.microsoft.com/office/powerpoint/2010/main" val="157055883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9709" y="599080"/>
            <a:ext cx="10806545" cy="4832092"/>
          </a:xfrm>
          <a:prstGeom prst="rect">
            <a:avLst/>
          </a:prstGeom>
        </p:spPr>
        <p:txBody>
          <a:bodyPr wrap="square">
            <a:spAutoFit/>
          </a:bodyPr>
          <a:lstStyle/>
          <a:p>
            <a:pPr algn="just"/>
            <a:r>
              <a:rPr lang="ru-RU" sz="2800" b="1" dirty="0" smtClean="0"/>
              <a:t>Газета </a:t>
            </a:r>
            <a:r>
              <a:rPr lang="ru-RU" sz="2800" dirty="0" smtClean="0"/>
              <a:t>– периодическое газетное издание, выходящее через краткие промежутки времени, содержащее официальные материалы, оперативную информацию и статьи по актуальным общественно-политическим, научным, производственным и другим вопросам, а также литературные произведения и рекламу.</a:t>
            </a:r>
          </a:p>
          <a:p>
            <a:pPr algn="just"/>
            <a:r>
              <a:rPr lang="ru-RU" sz="2800" dirty="0" smtClean="0"/>
              <a:t> </a:t>
            </a:r>
          </a:p>
          <a:p>
            <a:pPr algn="just"/>
            <a:r>
              <a:rPr lang="ru-RU" sz="2800" b="1" dirty="0" smtClean="0"/>
              <a:t>Журнал</a:t>
            </a:r>
            <a:r>
              <a:rPr lang="ru-RU" sz="2800" dirty="0" smtClean="0"/>
              <a:t> – это периодическое текстовое издание, содержащее статьи или рефераты по различным общественно-политическим, научным, производственным и другим вопросам, литературно-художественные произведения, имеющие постоянную рубрикацию, официально утвержденное в качестве данного вида издания. </a:t>
            </a:r>
          </a:p>
        </p:txBody>
      </p:sp>
    </p:spTree>
    <p:extLst>
      <p:ext uri="{BB962C8B-B14F-4D97-AF65-F5344CB8AC3E}">
        <p14:creationId xmlns:p14="http://schemas.microsoft.com/office/powerpoint/2010/main" val="4902420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1273" y="737213"/>
            <a:ext cx="10404763" cy="4832092"/>
          </a:xfrm>
          <a:prstGeom prst="rect">
            <a:avLst/>
          </a:prstGeom>
        </p:spPr>
        <p:txBody>
          <a:bodyPr wrap="square">
            <a:spAutoFit/>
          </a:bodyPr>
          <a:lstStyle/>
          <a:p>
            <a:pPr algn="just"/>
            <a:r>
              <a:rPr lang="ru-RU" sz="2800" b="1" dirty="0" smtClean="0"/>
              <a:t>Бюллетени и вестники </a:t>
            </a:r>
            <a:r>
              <a:rPr lang="ru-RU" sz="2800" dirty="0" smtClean="0"/>
              <a:t>могут быть </a:t>
            </a:r>
            <a:r>
              <a:rPr lang="ru-RU" sz="2800" b="1" dirty="0" smtClean="0"/>
              <a:t>периодическими или продолжающимися изданиями</a:t>
            </a:r>
            <a:r>
              <a:rPr lang="ru-RU" sz="2800" dirty="0" smtClean="0"/>
              <a:t>. Продолжающиеся издания выходят через неопределенные промежутки времени, по мере накопления материала, не повторяющимися по содержанию, однотипно оформленными и (или) датированными выпусками, имеющими общее заглавие.</a:t>
            </a:r>
          </a:p>
          <a:p>
            <a:pPr algn="just"/>
            <a:endParaRPr lang="ru-RU" sz="2800" dirty="0" smtClean="0"/>
          </a:p>
          <a:p>
            <a:pPr algn="just"/>
            <a:r>
              <a:rPr lang="ru-RU" sz="2800" b="1" dirty="0" smtClean="0"/>
              <a:t>Бюллетень (вестник) </a:t>
            </a:r>
            <a:r>
              <a:rPr lang="ru-RU" sz="2800" dirty="0" smtClean="0"/>
              <a:t>– это периодическое или продолжающееся издание, выпускаемое оперативно, содержащее краткие официальные материалы по вопросам, входящим в круг ведения выпускающей его организации. </a:t>
            </a:r>
            <a:endParaRPr lang="ru-RU" sz="2800" dirty="0"/>
          </a:p>
        </p:txBody>
      </p:sp>
    </p:spTree>
    <p:extLst>
      <p:ext uri="{BB962C8B-B14F-4D97-AF65-F5344CB8AC3E}">
        <p14:creationId xmlns:p14="http://schemas.microsoft.com/office/powerpoint/2010/main" val="414382295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30036" y="2286655"/>
            <a:ext cx="9850581" cy="1280890"/>
          </a:xfrm>
          <a:solidFill>
            <a:schemeClr val="accent1">
              <a:lumMod val="60000"/>
              <a:lumOff val="40000"/>
            </a:schemeClr>
          </a:solidFill>
          <a:ln>
            <a:solidFill>
              <a:schemeClr val="tx1">
                <a:lumMod val="85000"/>
                <a:lumOff val="15000"/>
              </a:schemeClr>
            </a:solidFill>
          </a:ln>
        </p:spPr>
        <p:txBody>
          <a:bodyPr>
            <a:normAutofit/>
          </a:bodyPr>
          <a:lstStyle/>
          <a:p>
            <a:r>
              <a:rPr lang="ru-RU" b="1" i="1" dirty="0" smtClean="0">
                <a:solidFill>
                  <a:srgbClr val="C00000"/>
                </a:solidFill>
              </a:rPr>
              <a:t>Тема: </a:t>
            </a:r>
            <a:r>
              <a:rPr lang="ru-RU" b="1" i="1" dirty="0" smtClean="0"/>
              <a:t>Сбор </a:t>
            </a:r>
            <a:r>
              <a:rPr lang="ru-RU" b="1" i="1"/>
              <a:t>научной </a:t>
            </a:r>
            <a:r>
              <a:rPr lang="ru-RU" b="1" i="1" smtClean="0"/>
              <a:t>информации</a:t>
            </a:r>
            <a:endParaRPr lang="ru-RU" b="1" i="1" dirty="0"/>
          </a:p>
        </p:txBody>
      </p:sp>
    </p:spTree>
    <p:extLst>
      <p:ext uri="{BB962C8B-B14F-4D97-AF65-F5344CB8AC3E}">
        <p14:creationId xmlns:p14="http://schemas.microsoft.com/office/powerpoint/2010/main" val="163304084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69818" y="446083"/>
            <a:ext cx="10571018" cy="5016758"/>
          </a:xfrm>
          <a:prstGeom prst="rect">
            <a:avLst/>
          </a:prstGeom>
        </p:spPr>
        <p:txBody>
          <a:bodyPr wrap="square">
            <a:spAutoFit/>
          </a:bodyPr>
          <a:lstStyle/>
          <a:p>
            <a:pPr algn="just"/>
            <a:r>
              <a:rPr lang="ru-RU" sz="3200" dirty="0" smtClean="0"/>
              <a:t>	</a:t>
            </a:r>
            <a:r>
              <a:rPr lang="ru-RU" sz="3200" b="1" dirty="0" smtClean="0"/>
              <a:t>Изучение литературы </a:t>
            </a:r>
            <a:r>
              <a:rPr lang="ru-RU" sz="3200" dirty="0" smtClean="0"/>
              <a:t>начинается с </a:t>
            </a:r>
            <a:r>
              <a:rPr lang="ru-RU" sz="3200" b="1" dirty="0" smtClean="0"/>
              <a:t>подбора и составления списка</a:t>
            </a:r>
            <a:r>
              <a:rPr lang="ru-RU" sz="3200" dirty="0" smtClean="0"/>
              <a:t> (картотеки) нормативных актов, учебников, учебных пособий, монографий, журнальных и газетных статей, опубликованных практических результатов. </a:t>
            </a:r>
          </a:p>
          <a:p>
            <a:pPr algn="just"/>
            <a:endParaRPr lang="ru-RU" sz="3200" dirty="0"/>
          </a:p>
          <a:p>
            <a:pPr algn="just"/>
            <a:r>
              <a:rPr lang="ru-RU" sz="3200" dirty="0" smtClean="0"/>
              <a:t>	Необходимо просмотреть в библиотеках </a:t>
            </a:r>
            <a:r>
              <a:rPr lang="ru-RU" sz="3200" b="1" dirty="0" smtClean="0"/>
              <a:t>систематические, алфавитные и предметные </a:t>
            </a:r>
            <a:r>
              <a:rPr lang="ru-RU" sz="3200" dirty="0" smtClean="0"/>
              <a:t>каталоги, каталоги авторефератов диссертаций, журнальных и газетных статей.</a:t>
            </a:r>
            <a:endParaRPr lang="ru-RU" sz="3200" dirty="0"/>
          </a:p>
        </p:txBody>
      </p:sp>
    </p:spTree>
    <p:extLst>
      <p:ext uri="{BB962C8B-B14F-4D97-AF65-F5344CB8AC3E}">
        <p14:creationId xmlns:p14="http://schemas.microsoft.com/office/powerpoint/2010/main" val="11807146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6473" y="238680"/>
            <a:ext cx="11291453" cy="5693866"/>
          </a:xfrm>
          <a:prstGeom prst="rect">
            <a:avLst/>
          </a:prstGeom>
        </p:spPr>
        <p:txBody>
          <a:bodyPr wrap="square">
            <a:spAutoFit/>
          </a:bodyPr>
          <a:lstStyle/>
          <a:p>
            <a:pPr algn="just"/>
            <a:r>
              <a:rPr lang="ru-RU" sz="2800" dirty="0" smtClean="0"/>
              <a:t>	В </a:t>
            </a:r>
            <a:r>
              <a:rPr lang="ru-RU" sz="2800" b="1" dirty="0" smtClean="0"/>
              <a:t>алфавитном каталоге </a:t>
            </a:r>
            <a:r>
              <a:rPr lang="ru-RU" sz="2800" dirty="0" smtClean="0"/>
              <a:t>названия книг (карточки) расположены в алфавитном порядке, который определяется по первому слову библиографического описания издания (фамилии автора или названию издания, автор которого не указан).</a:t>
            </a:r>
          </a:p>
          <a:p>
            <a:pPr algn="just"/>
            <a:r>
              <a:rPr lang="ru-RU" sz="2800" dirty="0" smtClean="0"/>
              <a:t>	В </a:t>
            </a:r>
            <a:r>
              <a:rPr lang="ru-RU" sz="2800" b="1" dirty="0" smtClean="0"/>
              <a:t>систематическом каталоге </a:t>
            </a:r>
            <a:r>
              <a:rPr lang="ru-RU" sz="2800" dirty="0" smtClean="0"/>
              <a:t>карточки расположены по отдельным отраслям знаний в порядке, определяемом библиографической классификацией. Разновидностью такого каталога является каталог новых поступлений, в котором содержатся названия книг, поступивших в библиотеку в течение последних месяцев.</a:t>
            </a:r>
          </a:p>
          <a:p>
            <a:pPr algn="just"/>
            <a:r>
              <a:rPr lang="ru-RU" sz="2800" dirty="0" smtClean="0"/>
              <a:t>	В </a:t>
            </a:r>
            <a:r>
              <a:rPr lang="ru-RU" sz="2800" b="1" dirty="0" smtClean="0"/>
              <a:t>предметном каталоге </a:t>
            </a:r>
            <a:r>
              <a:rPr lang="ru-RU" sz="2800" dirty="0" smtClean="0"/>
              <a:t>названия книг размещены по определенным предметам (темам) исследования, отраженным в рубриках. Сами рубрики и названия книг в этом каталоге следуют друг за другом в алфавитном порядке.</a:t>
            </a:r>
            <a:endParaRPr lang="ru-RU" sz="2800" dirty="0"/>
          </a:p>
        </p:txBody>
      </p:sp>
    </p:spTree>
    <p:extLst>
      <p:ext uri="{BB962C8B-B14F-4D97-AF65-F5344CB8AC3E}">
        <p14:creationId xmlns:p14="http://schemas.microsoft.com/office/powerpoint/2010/main" val="481797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0328" y="180109"/>
            <a:ext cx="10861962" cy="5632311"/>
          </a:xfrm>
          <a:prstGeom prst="rect">
            <a:avLst/>
          </a:prstGeom>
          <a:solidFill>
            <a:schemeClr val="accent4">
              <a:lumMod val="20000"/>
              <a:lumOff val="80000"/>
            </a:schemeClr>
          </a:solidFill>
        </p:spPr>
        <p:txBody>
          <a:bodyPr wrap="square">
            <a:spAutoFit/>
          </a:bodyPr>
          <a:lstStyle/>
          <a:p>
            <a:pPr algn="ctr"/>
            <a:r>
              <a:rPr lang="ru-RU" sz="2400" b="1" i="1" dirty="0" smtClean="0">
                <a:latin typeface="Verdana" panose="020B0604030504040204" pitchFamily="34" charset="0"/>
                <a:ea typeface="Verdana" panose="020B0604030504040204" pitchFamily="34" charset="0"/>
              </a:rPr>
              <a:t>В соответствии с возложенными на нее задачами ККСОН МОН РК:</a:t>
            </a:r>
          </a:p>
          <a:p>
            <a:pPr algn="ctr"/>
            <a:endParaRPr lang="ru-RU" sz="2400" b="1" i="1" dirty="0" smtClean="0">
              <a:latin typeface="Verdana" panose="020B0604030504040204" pitchFamily="34" charset="0"/>
              <a:ea typeface="Verdana" panose="020B0604030504040204" pitchFamily="34" charset="0"/>
            </a:endParaRPr>
          </a:p>
          <a:p>
            <a:pPr algn="just"/>
            <a:r>
              <a:rPr lang="ru-RU" sz="2400" dirty="0" smtClean="0">
                <a:latin typeface="Verdana" panose="020B0604030504040204" pitchFamily="34" charset="0"/>
                <a:ea typeface="Verdana" panose="020B0604030504040204" pitchFamily="34" charset="0"/>
              </a:rPr>
              <a:t>•разрабатывает в пределах своей компетенции порядок формирования и организации работы диссертационных советов, инструкции и формы документов по вопросам присуждения ученых степеней и присвоения ученых званий;</a:t>
            </a:r>
          </a:p>
          <a:p>
            <a:pPr algn="just"/>
            <a:endParaRPr lang="ru-RU" sz="2400" dirty="0" smtClean="0">
              <a:latin typeface="Verdana" panose="020B0604030504040204" pitchFamily="34" charset="0"/>
              <a:ea typeface="Verdana" panose="020B0604030504040204" pitchFamily="34" charset="0"/>
            </a:endParaRPr>
          </a:p>
          <a:p>
            <a:pPr algn="just"/>
            <a:r>
              <a:rPr lang="ru-RU" sz="2400" dirty="0" smtClean="0">
                <a:latin typeface="Verdana" panose="020B0604030504040204" pitchFamily="34" charset="0"/>
                <a:ea typeface="Verdana" panose="020B0604030504040204" pitchFamily="34" charset="0"/>
              </a:rPr>
              <a:t>•контролирует деятельность диссертационных советов, а также пересматривает сеть диссертационных советов по каждой научной специальности;</a:t>
            </a:r>
          </a:p>
          <a:p>
            <a:pPr algn="just"/>
            <a:endParaRPr lang="ru-RU" sz="2400" dirty="0" smtClean="0">
              <a:latin typeface="Verdana" panose="020B0604030504040204" pitchFamily="34" charset="0"/>
              <a:ea typeface="Verdana" panose="020B0604030504040204" pitchFamily="34" charset="0"/>
            </a:endParaRPr>
          </a:p>
          <a:p>
            <a:pPr algn="just"/>
            <a:r>
              <a:rPr lang="ru-RU" sz="2400" dirty="0" smtClean="0">
                <a:latin typeface="Verdana" panose="020B0604030504040204" pitchFamily="34" charset="0"/>
                <a:ea typeface="Verdana" panose="020B0604030504040204" pitchFamily="34" charset="0"/>
              </a:rPr>
              <a:t>•разрабатывает порядок оформления и выдачи дипломов доктора наук и кандидата наук и аттестатов профессора и доцента по специальности государственного образца.</a:t>
            </a:r>
            <a:endParaRPr lang="ru-RU"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6898783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5236" y="917000"/>
            <a:ext cx="10293927" cy="3970318"/>
          </a:xfrm>
          <a:prstGeom prst="rect">
            <a:avLst/>
          </a:prstGeom>
        </p:spPr>
        <p:txBody>
          <a:bodyPr wrap="square">
            <a:spAutoFit/>
          </a:bodyPr>
          <a:lstStyle/>
          <a:p>
            <a:pPr algn="just"/>
            <a:r>
              <a:rPr lang="ru-RU" sz="3600" dirty="0" smtClean="0"/>
              <a:t>	Работу целесообразно начать с </a:t>
            </a:r>
            <a:r>
              <a:rPr lang="ru-RU" sz="3600" b="1" dirty="0" smtClean="0"/>
              <a:t>изучения нормативной литературы</a:t>
            </a:r>
            <a:r>
              <a:rPr lang="ru-RU" sz="3600" dirty="0" smtClean="0"/>
              <a:t>: </a:t>
            </a:r>
            <a:r>
              <a:rPr lang="ru-RU" sz="3600" i="1" dirty="0" smtClean="0">
                <a:solidFill>
                  <a:srgbClr val="C00000"/>
                </a:solidFill>
              </a:rPr>
              <a:t>законов и других нормативных документов</a:t>
            </a:r>
            <a:r>
              <a:rPr lang="ru-RU" sz="3600" dirty="0" smtClean="0"/>
              <a:t>. </a:t>
            </a:r>
          </a:p>
          <a:p>
            <a:pPr algn="just"/>
            <a:endParaRPr lang="ru-RU" sz="3600" dirty="0"/>
          </a:p>
          <a:p>
            <a:pPr algn="just"/>
            <a:r>
              <a:rPr lang="ru-RU" sz="3600" dirty="0" smtClean="0"/>
              <a:t>	При этом необходимо проверить, не внесены ли в соответствующие нормативные акты какие-либо изменения и дополнения. </a:t>
            </a:r>
            <a:endParaRPr lang="ru-RU" sz="3600" dirty="0"/>
          </a:p>
        </p:txBody>
      </p:sp>
    </p:spTree>
    <p:extLst>
      <p:ext uri="{BB962C8B-B14F-4D97-AF65-F5344CB8AC3E}">
        <p14:creationId xmlns:p14="http://schemas.microsoft.com/office/powerpoint/2010/main" val="155757690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2618" y="737444"/>
            <a:ext cx="11277600" cy="4832092"/>
          </a:xfrm>
          <a:prstGeom prst="rect">
            <a:avLst/>
          </a:prstGeom>
        </p:spPr>
        <p:txBody>
          <a:bodyPr wrap="square">
            <a:spAutoFit/>
          </a:bodyPr>
          <a:lstStyle/>
          <a:p>
            <a:pPr algn="just"/>
            <a:r>
              <a:rPr lang="ru-RU" sz="2800" dirty="0" smtClean="0"/>
              <a:t>	</a:t>
            </a:r>
            <a:r>
              <a:rPr lang="ru-RU" sz="2800" b="1" dirty="0" smtClean="0"/>
              <a:t>Изучение специальной литературы </a:t>
            </a:r>
            <a:r>
              <a:rPr lang="ru-RU" sz="2800" dirty="0" smtClean="0"/>
              <a:t>(монографий, учебников, учебных пособий, сборников научных трудов и др.) рекомендуется проводить в </a:t>
            </a:r>
            <a:r>
              <a:rPr lang="ru-RU" sz="2800" b="1" dirty="0" smtClean="0"/>
              <a:t>определенной последовательности. </a:t>
            </a:r>
          </a:p>
          <a:p>
            <a:pPr algn="just"/>
            <a:r>
              <a:rPr lang="ru-RU" sz="2800" dirty="0"/>
              <a:t>	</a:t>
            </a:r>
            <a:r>
              <a:rPr lang="ru-RU" sz="2800" dirty="0" smtClean="0"/>
              <a:t>Сначала следует </a:t>
            </a:r>
            <a:r>
              <a:rPr lang="ru-RU" sz="2800" b="1" dirty="0" smtClean="0"/>
              <a:t>ознакомиться с книгой в общих чертах.</a:t>
            </a:r>
            <a:r>
              <a:rPr lang="ru-RU" sz="2800" dirty="0" smtClean="0"/>
              <a:t> Необходимость этого этапа определяется тем, что вовсе не обязательно тратить время на прочтение каждой книги, возможно, вам понадобится лишь отдельная ее часть или даже просто конкретная информация. </a:t>
            </a:r>
          </a:p>
          <a:p>
            <a:pPr algn="just"/>
            <a:r>
              <a:rPr lang="ru-RU" sz="2800" dirty="0" smtClean="0"/>
              <a:t>	В этих целях может оказаться достаточным прочитать справочный аппарат издания, который включает выходные сведения, оглавление или содержание, библиографические ссылки и списки, предисловие, вступительную статью, послесловие или заключение. </a:t>
            </a:r>
            <a:endParaRPr lang="ru-RU" sz="2800" dirty="0"/>
          </a:p>
        </p:txBody>
      </p:sp>
    </p:spTree>
    <p:extLst>
      <p:ext uri="{BB962C8B-B14F-4D97-AF65-F5344CB8AC3E}">
        <p14:creationId xmlns:p14="http://schemas.microsoft.com/office/powerpoint/2010/main" val="1527861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3564" y="764647"/>
            <a:ext cx="10515600" cy="5078313"/>
          </a:xfrm>
          <a:prstGeom prst="rect">
            <a:avLst/>
          </a:prstGeom>
        </p:spPr>
        <p:txBody>
          <a:bodyPr wrap="square">
            <a:spAutoFit/>
          </a:bodyPr>
          <a:lstStyle/>
          <a:p>
            <a:pPr algn="just"/>
            <a:r>
              <a:rPr lang="ru-RU" sz="2400" dirty="0" smtClean="0"/>
              <a:t>	</a:t>
            </a:r>
            <a:r>
              <a:rPr lang="ru-RU" sz="3600" dirty="0" smtClean="0"/>
              <a:t>Существует </a:t>
            </a:r>
            <a:r>
              <a:rPr lang="ru-RU" sz="3600" b="1" dirty="0" smtClean="0"/>
              <a:t>два способа чтения книги</a:t>
            </a:r>
            <a:r>
              <a:rPr lang="ru-RU" sz="3600" dirty="0" smtClean="0"/>
              <a:t>: </a:t>
            </a:r>
            <a:r>
              <a:rPr lang="ru-RU" sz="3600" b="1" dirty="0" smtClean="0"/>
              <a:t>беглый просмотр </a:t>
            </a:r>
            <a:r>
              <a:rPr lang="ru-RU" sz="3600" dirty="0" smtClean="0"/>
              <a:t>ее содержания и </a:t>
            </a:r>
            <a:r>
              <a:rPr lang="ru-RU" sz="3600" b="1" dirty="0" smtClean="0"/>
              <a:t>тщательная проработка текста. </a:t>
            </a:r>
          </a:p>
          <a:p>
            <a:pPr algn="just"/>
            <a:r>
              <a:rPr lang="ru-RU" sz="3600" dirty="0"/>
              <a:t>	</a:t>
            </a:r>
            <a:endParaRPr lang="ru-RU" sz="3600" dirty="0" smtClean="0"/>
          </a:p>
          <a:p>
            <a:pPr algn="just"/>
            <a:r>
              <a:rPr lang="ru-RU" sz="3600" dirty="0"/>
              <a:t>	</a:t>
            </a:r>
            <a:r>
              <a:rPr lang="ru-RU" sz="3600" dirty="0" smtClean="0"/>
              <a:t>Путем беглого просмотра можно ознакомиться с книгой в общих чертах. В результате такого «поискового» чтения может оказаться, что в ней содержится нужная информация и требуется скрупулезно ее изучить.</a:t>
            </a:r>
            <a:endParaRPr lang="ru-RU" sz="3600" dirty="0"/>
          </a:p>
        </p:txBody>
      </p:sp>
    </p:spTree>
    <p:extLst>
      <p:ext uri="{BB962C8B-B14F-4D97-AF65-F5344CB8AC3E}">
        <p14:creationId xmlns:p14="http://schemas.microsoft.com/office/powerpoint/2010/main" val="308119590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5964" y="986274"/>
            <a:ext cx="10557164" cy="3970318"/>
          </a:xfrm>
          <a:prstGeom prst="rect">
            <a:avLst/>
          </a:prstGeom>
        </p:spPr>
        <p:txBody>
          <a:bodyPr wrap="square">
            <a:spAutoFit/>
          </a:bodyPr>
          <a:lstStyle/>
          <a:p>
            <a:pPr algn="just"/>
            <a:r>
              <a:rPr lang="ru-RU" sz="3600" dirty="0" smtClean="0"/>
              <a:t>	</a:t>
            </a:r>
            <a:r>
              <a:rPr lang="ru-RU" sz="3600" b="1" dirty="0" smtClean="0"/>
              <a:t>Тщательная проработка текста </a:t>
            </a:r>
            <a:r>
              <a:rPr lang="ru-RU" sz="3600" dirty="0" smtClean="0"/>
              <a:t>заключается не только в полном его прочтении, но и в усвоении, осмыслении, детальном анализе прочитанного.</a:t>
            </a:r>
          </a:p>
          <a:p>
            <a:pPr algn="just"/>
            <a:endParaRPr lang="ru-RU" sz="3600" dirty="0" smtClean="0"/>
          </a:p>
          <a:p>
            <a:pPr algn="just"/>
            <a:r>
              <a:rPr lang="ru-RU" sz="3600" dirty="0"/>
              <a:t>	</a:t>
            </a:r>
            <a:r>
              <a:rPr lang="ru-RU" sz="3600" dirty="0" smtClean="0"/>
              <a:t>При чтении научной литературы важно уточнить все те понятия и термины, которые могут быть неправильно или неоднозначно истолкованы.</a:t>
            </a:r>
            <a:endParaRPr lang="ru-RU" sz="3600" dirty="0"/>
          </a:p>
        </p:txBody>
      </p:sp>
    </p:spTree>
    <p:extLst>
      <p:ext uri="{BB962C8B-B14F-4D97-AF65-F5344CB8AC3E}">
        <p14:creationId xmlns:p14="http://schemas.microsoft.com/office/powerpoint/2010/main" val="362271441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86691" y="570776"/>
            <a:ext cx="10778836" cy="5016758"/>
          </a:xfrm>
          <a:prstGeom prst="rect">
            <a:avLst/>
          </a:prstGeom>
        </p:spPr>
        <p:txBody>
          <a:bodyPr wrap="square">
            <a:spAutoFit/>
          </a:bodyPr>
          <a:lstStyle/>
          <a:p>
            <a:pPr algn="just"/>
            <a:r>
              <a:rPr lang="ru-RU" sz="3200" dirty="0" smtClean="0"/>
              <a:t>	Одним из способов сбора информации являются вырезки из газет и журналов. </a:t>
            </a:r>
          </a:p>
          <a:p>
            <a:pPr algn="just"/>
            <a:r>
              <a:rPr lang="ru-RU" sz="3200" dirty="0"/>
              <a:t>	</a:t>
            </a:r>
            <a:endParaRPr lang="ru-RU" sz="3200" dirty="0" smtClean="0"/>
          </a:p>
          <a:p>
            <a:pPr algn="just"/>
            <a:r>
              <a:rPr lang="ru-RU" sz="3200" dirty="0"/>
              <a:t>	</a:t>
            </a:r>
            <a:r>
              <a:rPr lang="ru-RU" sz="3200" b="1" dirty="0" smtClean="0"/>
              <a:t>На каждой вырезке необходимо указать источник (название газеты или журнала, год, номер, дату выпуска), </a:t>
            </a:r>
            <a:r>
              <a:rPr lang="ru-RU" sz="3200" dirty="0" smtClean="0"/>
              <a:t>чтобы впоследствии можно было сделать ссылку на использованную публикацию. </a:t>
            </a:r>
          </a:p>
          <a:p>
            <a:pPr algn="just"/>
            <a:r>
              <a:rPr lang="ru-RU" sz="3200" dirty="0"/>
              <a:t>	</a:t>
            </a:r>
            <a:endParaRPr lang="ru-RU" sz="3200" dirty="0" smtClean="0"/>
          </a:p>
          <a:p>
            <a:pPr algn="just"/>
            <a:r>
              <a:rPr lang="ru-RU" sz="3200" dirty="0" smtClean="0"/>
              <a:t>Для систематизации вырезок можно составить картотеку, список или просто разложить их по тематическим папкам.</a:t>
            </a:r>
            <a:endParaRPr lang="ru-RU" sz="3200" dirty="0"/>
          </a:p>
        </p:txBody>
      </p:sp>
    </p:spTree>
    <p:extLst>
      <p:ext uri="{BB962C8B-B14F-4D97-AF65-F5344CB8AC3E}">
        <p14:creationId xmlns:p14="http://schemas.microsoft.com/office/powerpoint/2010/main" val="234952660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23455" y="308137"/>
            <a:ext cx="10958944" cy="5632311"/>
          </a:xfrm>
          <a:prstGeom prst="rect">
            <a:avLst/>
          </a:prstGeom>
        </p:spPr>
        <p:txBody>
          <a:bodyPr wrap="square">
            <a:spAutoFit/>
          </a:bodyPr>
          <a:lstStyle/>
          <a:p>
            <a:pPr algn="just"/>
            <a:r>
              <a:rPr lang="ru-RU" sz="2000" dirty="0" smtClean="0"/>
              <a:t>	</a:t>
            </a:r>
            <a:r>
              <a:rPr lang="ru-RU" sz="2400" dirty="0" smtClean="0"/>
              <a:t>Если изучается нужная, интересная публикация и требуется тщательная проработка текста, то при отсутствии возможности его скопировать </a:t>
            </a:r>
            <a:r>
              <a:rPr lang="ru-RU" sz="2400" b="1" dirty="0" smtClean="0"/>
              <a:t>составляется конспект. </a:t>
            </a:r>
          </a:p>
          <a:p>
            <a:pPr algn="just"/>
            <a:r>
              <a:rPr lang="ru-RU" sz="2400" dirty="0"/>
              <a:t>	</a:t>
            </a:r>
            <a:r>
              <a:rPr lang="ru-RU" sz="2400" dirty="0" smtClean="0"/>
              <a:t>Он представляет собой </a:t>
            </a:r>
            <a:r>
              <a:rPr lang="ru-RU" sz="2400" b="1" dirty="0" smtClean="0"/>
              <a:t>сжатое изложение существенных положений и выводов</a:t>
            </a:r>
            <a:r>
              <a:rPr lang="ru-RU" sz="2400" dirty="0" smtClean="0"/>
              <a:t> автора без излишних подробностей.</a:t>
            </a:r>
          </a:p>
          <a:p>
            <a:pPr algn="just"/>
            <a:r>
              <a:rPr lang="ru-RU" sz="2400" dirty="0" smtClean="0"/>
              <a:t>	</a:t>
            </a:r>
            <a:r>
              <a:rPr lang="ru-RU" sz="2400" b="1" dirty="0" smtClean="0"/>
              <a:t>Кратко и точно записываются определения</a:t>
            </a:r>
            <a:r>
              <a:rPr lang="ru-RU" sz="2400" dirty="0" smtClean="0"/>
              <a:t>, новые сведения, точки зрения автора публикации по спорным вопросам, приведенные им аргументы, цифровые данные, а также все то, что может быть использовано для научной работы. </a:t>
            </a:r>
          </a:p>
          <a:p>
            <a:pPr algn="just"/>
            <a:r>
              <a:rPr lang="ru-RU" sz="2400" dirty="0"/>
              <a:t>	</a:t>
            </a:r>
            <a:r>
              <a:rPr lang="ru-RU" sz="2400" dirty="0" smtClean="0"/>
              <a:t>При этом рекомендуется в </a:t>
            </a:r>
            <a:r>
              <a:rPr lang="ru-RU" sz="2400" b="1" dirty="0" smtClean="0"/>
              <a:t>конспекте указывать номера страниц издания</a:t>
            </a:r>
            <a:r>
              <a:rPr lang="ru-RU" sz="2400" dirty="0" smtClean="0"/>
              <a:t>, на которых содержится необходимая вам информация, чтобы впоследствии при написании курсовой и дипломной работы, доклада или статьи можно было сделать ссылку на использованный источник. Чтобы сократить время на конспектирование, прибегают к сокращениям. Выписки из книг должны быть точными</a:t>
            </a:r>
            <a:r>
              <a:rPr lang="ru-RU" sz="2400" smtClean="0"/>
              <a:t>. </a:t>
            </a:r>
            <a:endParaRPr lang="ru-RU" sz="2400" dirty="0" smtClean="0"/>
          </a:p>
        </p:txBody>
      </p:sp>
    </p:spTree>
    <p:extLst>
      <p:ext uri="{BB962C8B-B14F-4D97-AF65-F5344CB8AC3E}">
        <p14:creationId xmlns:p14="http://schemas.microsoft.com/office/powerpoint/2010/main" val="261657616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3054" y="819971"/>
            <a:ext cx="9781309" cy="4524315"/>
          </a:xfrm>
          <a:prstGeom prst="rect">
            <a:avLst/>
          </a:prstGeom>
        </p:spPr>
        <p:txBody>
          <a:bodyPr wrap="square">
            <a:spAutoFit/>
          </a:bodyPr>
          <a:lstStyle/>
          <a:p>
            <a:pPr algn="just"/>
            <a:r>
              <a:rPr lang="ru-RU" sz="2400" dirty="0" smtClean="0"/>
              <a:t>	</a:t>
            </a:r>
            <a:r>
              <a:rPr lang="ru-RU" sz="3200" b="1" dirty="0" smtClean="0"/>
              <a:t>Если требуется без искажений передать мысль автора, то прибегают к дословным выпискам и цитатам.</a:t>
            </a:r>
          </a:p>
          <a:p>
            <a:pPr algn="just"/>
            <a:endParaRPr lang="ru-RU" sz="3200" dirty="0" smtClean="0"/>
          </a:p>
          <a:p>
            <a:pPr algn="just"/>
            <a:r>
              <a:rPr lang="ru-RU" sz="3200" dirty="0" smtClean="0"/>
              <a:t>	В случае использования студентом в своей научной работе этих выписок </a:t>
            </a:r>
            <a:r>
              <a:rPr lang="ru-RU" sz="3200" b="1" dirty="0" smtClean="0"/>
              <a:t>необходимо точно записать источник заимствования, т.е. дать его библиографическое описание и указать номера страниц, с которых они сделаны.</a:t>
            </a:r>
            <a:endParaRPr lang="ru-RU" sz="3200" b="1" dirty="0"/>
          </a:p>
        </p:txBody>
      </p:sp>
    </p:spTree>
    <p:extLst>
      <p:ext uri="{BB962C8B-B14F-4D97-AF65-F5344CB8AC3E}">
        <p14:creationId xmlns:p14="http://schemas.microsoft.com/office/powerpoint/2010/main" val="285247254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83673" y="681612"/>
            <a:ext cx="10363200" cy="5016758"/>
          </a:xfrm>
          <a:prstGeom prst="rect">
            <a:avLst/>
          </a:prstGeom>
        </p:spPr>
        <p:txBody>
          <a:bodyPr wrap="square">
            <a:spAutoFit/>
          </a:bodyPr>
          <a:lstStyle/>
          <a:p>
            <a:pPr algn="just"/>
            <a:r>
              <a:rPr lang="ru-RU" sz="3200" dirty="0" smtClean="0"/>
              <a:t>	Одним из способов сбора информации являются вырезки из газет и журналов. </a:t>
            </a:r>
          </a:p>
          <a:p>
            <a:pPr algn="just"/>
            <a:r>
              <a:rPr lang="ru-RU" sz="3200" dirty="0"/>
              <a:t>	</a:t>
            </a:r>
            <a:endParaRPr lang="ru-RU" sz="3200" dirty="0" smtClean="0"/>
          </a:p>
          <a:p>
            <a:pPr algn="just"/>
            <a:r>
              <a:rPr lang="ru-RU" sz="3200" dirty="0"/>
              <a:t>	</a:t>
            </a:r>
            <a:r>
              <a:rPr lang="ru-RU" sz="3200" b="1" dirty="0" smtClean="0"/>
              <a:t>На каждой вырезке необходимо указать источник (название газеты или журнала, год, номер, дату выпуска), </a:t>
            </a:r>
            <a:r>
              <a:rPr lang="ru-RU" sz="3200" dirty="0" smtClean="0"/>
              <a:t>чтобы впоследствии можно было сделать ссылку на использованную публикацию. </a:t>
            </a:r>
          </a:p>
          <a:p>
            <a:pPr algn="just"/>
            <a:r>
              <a:rPr lang="ru-RU" sz="3200" dirty="0"/>
              <a:t>	</a:t>
            </a:r>
            <a:endParaRPr lang="ru-RU" sz="3200" dirty="0" smtClean="0"/>
          </a:p>
          <a:p>
            <a:pPr algn="just"/>
            <a:r>
              <a:rPr lang="ru-RU" sz="3200" dirty="0" smtClean="0"/>
              <a:t>Для систематизации вырезок можно составить картотеку, список или просто разложить их по тематическим папкам.</a:t>
            </a:r>
            <a:endParaRPr lang="ru-RU" sz="3200" dirty="0"/>
          </a:p>
        </p:txBody>
      </p:sp>
    </p:spTree>
    <p:extLst>
      <p:ext uri="{BB962C8B-B14F-4D97-AF65-F5344CB8AC3E}">
        <p14:creationId xmlns:p14="http://schemas.microsoft.com/office/powerpoint/2010/main" val="90733854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1">
              <a:lumMod val="40000"/>
              <a:lumOff val="60000"/>
            </a:schemeClr>
          </a:solidFill>
        </p:spPr>
        <p:txBody>
          <a:bodyPr>
            <a:normAutofit/>
          </a:bodyPr>
          <a:lstStyle/>
          <a:p>
            <a:r>
              <a:rPr lang="ru-RU" b="1" dirty="0"/>
              <a:t>Написание и оформление научных работ студентов</a:t>
            </a:r>
          </a:p>
        </p:txBody>
      </p:sp>
      <p:sp>
        <p:nvSpPr>
          <p:cNvPr id="3" name="Объект 2"/>
          <p:cNvSpPr>
            <a:spLocks noGrp="1"/>
          </p:cNvSpPr>
          <p:nvPr>
            <p:ph idx="1"/>
          </p:nvPr>
        </p:nvSpPr>
        <p:spPr>
          <a:solidFill>
            <a:schemeClr val="accent5">
              <a:lumMod val="40000"/>
              <a:lumOff val="60000"/>
            </a:schemeClr>
          </a:solidFill>
        </p:spPr>
        <p:txBody>
          <a:bodyPr>
            <a:normAutofit/>
          </a:bodyPr>
          <a:lstStyle/>
          <a:p>
            <a:pPr marL="457200" indent="-457200">
              <a:buFont typeface="+mj-lt"/>
              <a:buAutoNum type="arabicPeriod"/>
            </a:pPr>
            <a:r>
              <a:rPr lang="ru-RU" sz="2800" dirty="0"/>
              <a:t>Сокращения </a:t>
            </a:r>
            <a:r>
              <a:rPr lang="ru-RU" sz="2800" dirty="0" smtClean="0"/>
              <a:t>слов</a:t>
            </a:r>
          </a:p>
          <a:p>
            <a:pPr marL="457200" indent="-457200">
              <a:buFont typeface="+mj-lt"/>
              <a:buAutoNum type="arabicPeriod"/>
            </a:pPr>
            <a:r>
              <a:rPr lang="ru-RU" sz="2800" dirty="0"/>
              <a:t>Оформление </a:t>
            </a:r>
            <a:r>
              <a:rPr lang="ru-RU" sz="2800" dirty="0" smtClean="0"/>
              <a:t>таблиц</a:t>
            </a:r>
          </a:p>
          <a:p>
            <a:pPr marL="457200" indent="-457200">
              <a:buFont typeface="+mj-lt"/>
              <a:buAutoNum type="arabicPeriod"/>
            </a:pPr>
            <a:r>
              <a:rPr lang="ru-RU" sz="2800" dirty="0"/>
              <a:t>Графический способ изложения иллюстративного </a:t>
            </a:r>
            <a:r>
              <a:rPr lang="ru-RU" sz="2800" dirty="0" smtClean="0"/>
              <a:t>материала</a:t>
            </a:r>
          </a:p>
          <a:p>
            <a:pPr marL="457200" indent="-457200">
              <a:buFont typeface="+mj-lt"/>
              <a:buAutoNum type="arabicPeriod"/>
            </a:pPr>
            <a:r>
              <a:rPr lang="ru-RU" sz="2800" dirty="0"/>
              <a:t>Оформление библиографического </a:t>
            </a:r>
            <a:r>
              <a:rPr lang="ru-RU" sz="2800" dirty="0" smtClean="0"/>
              <a:t>аппарата</a:t>
            </a:r>
          </a:p>
          <a:p>
            <a:pPr marL="457200" indent="-457200">
              <a:buFont typeface="+mj-lt"/>
              <a:buAutoNum type="arabicPeriod"/>
            </a:pPr>
            <a:r>
              <a:rPr lang="ru-RU" sz="2800" dirty="0"/>
              <a:t>Требования к печатанию рукописи</a:t>
            </a:r>
          </a:p>
        </p:txBody>
      </p:sp>
    </p:spTree>
    <p:extLst>
      <p:ext uri="{BB962C8B-B14F-4D97-AF65-F5344CB8AC3E}">
        <p14:creationId xmlns:p14="http://schemas.microsoft.com/office/powerpoint/2010/main" val="25703131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2837" y="886691"/>
            <a:ext cx="10654146" cy="5016758"/>
          </a:xfrm>
          <a:prstGeom prst="rect">
            <a:avLst/>
          </a:prstGeom>
        </p:spPr>
        <p:txBody>
          <a:bodyPr wrap="square">
            <a:spAutoFit/>
          </a:bodyPr>
          <a:lstStyle/>
          <a:p>
            <a:pPr algn="just"/>
            <a:r>
              <a:rPr lang="ru-RU" sz="3200" b="1" dirty="0" smtClean="0"/>
              <a:t>	Сокращения слов</a:t>
            </a:r>
          </a:p>
          <a:p>
            <a:pPr algn="just"/>
            <a:endParaRPr lang="ru-RU" sz="3200" b="1" dirty="0" smtClean="0"/>
          </a:p>
          <a:p>
            <a:pPr algn="just"/>
            <a:r>
              <a:rPr lang="ru-RU" sz="3200" dirty="0" smtClean="0"/>
              <a:t>	Сокращения слов научного текста применяют с целью уменьшения его объема. В настоящее время используются следующие виды сокращений:</a:t>
            </a:r>
          </a:p>
          <a:p>
            <a:pPr algn="just"/>
            <a:endParaRPr lang="ru-RU" sz="3200" dirty="0" smtClean="0"/>
          </a:p>
          <a:p>
            <a:pPr algn="just"/>
            <a:r>
              <a:rPr lang="ru-RU" sz="3200" dirty="0" smtClean="0"/>
              <a:t>•	</a:t>
            </a:r>
            <a:r>
              <a:rPr lang="ru-RU" sz="3200" i="1" dirty="0" smtClean="0"/>
              <a:t>буквенные аббревиатуры; </a:t>
            </a:r>
          </a:p>
          <a:p>
            <a:pPr algn="just"/>
            <a:r>
              <a:rPr lang="ru-RU" sz="3200" i="1" dirty="0" smtClean="0"/>
              <a:t>•	сложносокращенные слова; </a:t>
            </a:r>
          </a:p>
          <a:p>
            <a:pPr algn="just"/>
            <a:r>
              <a:rPr lang="ru-RU" sz="3200" i="1" dirty="0" smtClean="0"/>
              <a:t>•	условные графические сокращения по начальным буквам и частям слова.</a:t>
            </a:r>
            <a:endParaRPr lang="ru-RU" sz="3200" i="1" dirty="0"/>
          </a:p>
        </p:txBody>
      </p:sp>
    </p:spTree>
    <p:extLst>
      <p:ext uri="{BB962C8B-B14F-4D97-AF65-F5344CB8AC3E}">
        <p14:creationId xmlns:p14="http://schemas.microsoft.com/office/powerpoint/2010/main" val="3270421971"/>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91</TotalTime>
  <Words>3929</Words>
  <Application>Microsoft Office PowerPoint</Application>
  <PresentationFormat>Широкоэкранный</PresentationFormat>
  <Paragraphs>869</Paragraphs>
  <Slides>168</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168</vt:i4>
      </vt:variant>
    </vt:vector>
  </HeadingPairs>
  <TitlesOfParts>
    <vt:vector size="177" baseType="lpstr">
      <vt:lpstr>Arial</vt:lpstr>
      <vt:lpstr>Arial Black</vt:lpstr>
      <vt:lpstr>Calibri</vt:lpstr>
      <vt:lpstr>Calibri Light</vt:lpstr>
      <vt:lpstr>Geneva</vt:lpstr>
      <vt:lpstr>Times New Roman</vt:lpstr>
      <vt:lpstr>Verdana</vt:lpstr>
      <vt:lpstr>Wingdings</vt:lpstr>
      <vt:lpstr>Ретро</vt:lpstr>
      <vt:lpstr>Презентация PowerPoint</vt:lpstr>
      <vt:lpstr>Организация научно-исследовательской работы в Казахстане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2. Наука и научное исследование</vt:lpstr>
      <vt:lpstr>Понятие «наука» имеет несколько основных значений:</vt:lpstr>
      <vt:lpstr>Цель науки – получение знаний об объективном и о субъективном мире,  постижение объективной истины. </vt:lpstr>
      <vt:lpstr>Структура (система) науки может быть представлена по-разному в зависимости от оснований деления составляющих ее элементов.  Так, В.П. Кохановский по одному из оснований деления различает: </vt:lpstr>
      <vt:lpstr>С точки зрения взаимодействия субъекта и объекта познания наука включает в себя следующие элементы:</vt:lpstr>
      <vt:lpstr>В настоящее время в зависимости от сферы, предмета и метода познания различают науки: </vt:lpstr>
      <vt:lpstr> Классификация наук по Л.Г. Джахая. Разделив науки о природе, обществе и познании на теоретические и прикладные, он внутри этой классификации выделил философию, основные науки и отпочковавшиеся от них частные науки.   Например, к основным теоретическим наукам об обществе он отнес историю, политэкономию, правоведение, этику, искусствоведение, языкознание. Эти науки имеют более дробное деление, например, история делится на этнографию, археологию и всемирную историю. Государствоведению как основной прикладной науке корреспондируют политика, управленческое дело, судопроизводство, криминалистика, военное дело, архивное дело.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Методология научных исследований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Подготовительный этап научно-исследовательской работы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Сбор научной информации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Сбор научной информации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Написание и оформление научных работ студентов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Структура учебно-научной работы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научно-исследовательской работы в Казахстане  </dc:title>
  <dc:creator>Пользователь</dc:creator>
  <cp:lastModifiedBy>Пользователь</cp:lastModifiedBy>
  <cp:revision>14</cp:revision>
  <dcterms:created xsi:type="dcterms:W3CDTF">2021-06-14T06:37:04Z</dcterms:created>
  <dcterms:modified xsi:type="dcterms:W3CDTF">2021-06-14T12:17:42Z</dcterms:modified>
</cp:coreProperties>
</file>