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98" r:id="rId1"/>
  </p:sldMasterIdLst>
  <p:sldIdLst>
    <p:sldId id="377" r:id="rId2"/>
    <p:sldId id="256" r:id="rId3"/>
    <p:sldId id="257" r:id="rId4"/>
    <p:sldId id="258" r:id="rId5"/>
    <p:sldId id="259" r:id="rId6"/>
    <p:sldId id="294" r:id="rId7"/>
    <p:sldId id="295" r:id="rId8"/>
    <p:sldId id="296" r:id="rId9"/>
    <p:sldId id="297" r:id="rId10"/>
    <p:sldId id="298" r:id="rId11"/>
    <p:sldId id="299" r:id="rId12"/>
    <p:sldId id="300" r:id="rId13"/>
    <p:sldId id="260" r:id="rId14"/>
    <p:sldId id="261" r:id="rId15"/>
    <p:sldId id="262" r:id="rId16"/>
    <p:sldId id="263" r:id="rId17"/>
    <p:sldId id="264" r:id="rId18"/>
    <p:sldId id="265" r:id="rId19"/>
    <p:sldId id="266" r:id="rId20"/>
    <p:sldId id="267" r:id="rId21"/>
    <p:sldId id="376" r:id="rId22"/>
    <p:sldId id="268" r:id="rId23"/>
    <p:sldId id="269" r:id="rId24"/>
    <p:sldId id="270" r:id="rId25"/>
    <p:sldId id="271" r:id="rId26"/>
    <p:sldId id="272" r:id="rId27"/>
    <p:sldId id="273" r:id="rId28"/>
    <p:sldId id="274" r:id="rId29"/>
    <p:sldId id="275" r:id="rId30"/>
    <p:sldId id="276" r:id="rId31"/>
    <p:sldId id="277" r:id="rId32"/>
    <p:sldId id="278" r:id="rId33"/>
    <p:sldId id="279" r:id="rId34"/>
    <p:sldId id="280" r:id="rId35"/>
    <p:sldId id="281" r:id="rId36"/>
    <p:sldId id="282" r:id="rId37"/>
    <p:sldId id="283" r:id="rId38"/>
    <p:sldId id="284" r:id="rId39"/>
    <p:sldId id="285" r:id="rId40"/>
    <p:sldId id="286" r:id="rId41"/>
    <p:sldId id="287" r:id="rId42"/>
    <p:sldId id="288" r:id="rId43"/>
    <p:sldId id="289" r:id="rId44"/>
    <p:sldId id="290" r:id="rId45"/>
    <p:sldId id="291" r:id="rId46"/>
    <p:sldId id="292" r:id="rId47"/>
    <p:sldId id="293" r:id="rId48"/>
    <p:sldId id="301" r:id="rId49"/>
    <p:sldId id="302" r:id="rId50"/>
    <p:sldId id="303" r:id="rId51"/>
    <p:sldId id="304" r:id="rId52"/>
    <p:sldId id="305" r:id="rId53"/>
    <p:sldId id="306" r:id="rId54"/>
    <p:sldId id="307" r:id="rId55"/>
    <p:sldId id="308" r:id="rId56"/>
    <p:sldId id="309" r:id="rId57"/>
    <p:sldId id="310" r:id="rId58"/>
    <p:sldId id="311" r:id="rId59"/>
    <p:sldId id="312" r:id="rId60"/>
    <p:sldId id="313" r:id="rId61"/>
    <p:sldId id="314" r:id="rId62"/>
    <p:sldId id="315" r:id="rId63"/>
    <p:sldId id="316" r:id="rId64"/>
    <p:sldId id="334" r:id="rId65"/>
    <p:sldId id="317" r:id="rId66"/>
    <p:sldId id="318" r:id="rId67"/>
    <p:sldId id="319" r:id="rId68"/>
    <p:sldId id="320" r:id="rId69"/>
    <p:sldId id="321" r:id="rId70"/>
    <p:sldId id="322" r:id="rId71"/>
    <p:sldId id="323" r:id="rId72"/>
    <p:sldId id="324" r:id="rId73"/>
    <p:sldId id="325" r:id="rId74"/>
    <p:sldId id="328" r:id="rId75"/>
    <p:sldId id="329" r:id="rId76"/>
    <p:sldId id="330" r:id="rId77"/>
    <p:sldId id="331" r:id="rId78"/>
    <p:sldId id="332" r:id="rId79"/>
    <p:sldId id="333" r:id="rId80"/>
    <p:sldId id="335" r:id="rId81"/>
    <p:sldId id="340" r:id="rId82"/>
    <p:sldId id="336" r:id="rId83"/>
    <p:sldId id="337" r:id="rId84"/>
    <p:sldId id="342" r:id="rId85"/>
    <p:sldId id="338" r:id="rId86"/>
    <p:sldId id="348" r:id="rId87"/>
    <p:sldId id="349" r:id="rId88"/>
    <p:sldId id="350" r:id="rId89"/>
    <p:sldId id="351" r:id="rId90"/>
    <p:sldId id="352" r:id="rId91"/>
    <p:sldId id="353" r:id="rId92"/>
    <p:sldId id="354" r:id="rId93"/>
    <p:sldId id="355" r:id="rId94"/>
    <p:sldId id="356" r:id="rId95"/>
    <p:sldId id="357" r:id="rId96"/>
  </p:sldIdLst>
  <p:sldSz cx="12192000" cy="6858000"/>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9" d="100"/>
          <a:sy n="69" d="100"/>
        </p:scale>
        <p:origin x="756"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slide" Target="slides/slide67.xml"/><Relationship Id="rId76" Type="http://schemas.openxmlformats.org/officeDocument/2006/relationships/slide" Target="slides/slide75.xml"/><Relationship Id="rId84" Type="http://schemas.openxmlformats.org/officeDocument/2006/relationships/slide" Target="slides/slide83.xml"/><Relationship Id="rId89" Type="http://schemas.openxmlformats.org/officeDocument/2006/relationships/slide" Target="slides/slide88.xml"/><Relationship Id="rId97" Type="http://schemas.openxmlformats.org/officeDocument/2006/relationships/presProps" Target="presProps.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slide" Target="slides/slide73.xml"/><Relationship Id="rId79" Type="http://schemas.openxmlformats.org/officeDocument/2006/relationships/slide" Target="slides/slide78.xml"/><Relationship Id="rId87" Type="http://schemas.openxmlformats.org/officeDocument/2006/relationships/slide" Target="slides/slide86.xml"/><Relationship Id="rId5" Type="http://schemas.openxmlformats.org/officeDocument/2006/relationships/slide" Target="slides/slide4.xml"/><Relationship Id="rId61" Type="http://schemas.openxmlformats.org/officeDocument/2006/relationships/slide" Target="slides/slide60.xml"/><Relationship Id="rId82" Type="http://schemas.openxmlformats.org/officeDocument/2006/relationships/slide" Target="slides/slide81.xml"/><Relationship Id="rId90" Type="http://schemas.openxmlformats.org/officeDocument/2006/relationships/slide" Target="slides/slide89.xml"/><Relationship Id="rId95" Type="http://schemas.openxmlformats.org/officeDocument/2006/relationships/slide" Target="slides/slide94.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100" Type="http://schemas.openxmlformats.org/officeDocument/2006/relationships/tableStyles" Target="tableStyles.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slide" Target="slides/slide84.xml"/><Relationship Id="rId93" Type="http://schemas.openxmlformats.org/officeDocument/2006/relationships/slide" Target="slides/slide92.xml"/><Relationship Id="rId98" Type="http://schemas.openxmlformats.org/officeDocument/2006/relationships/viewProps" Target="viewProp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slide" Target="slides/slide87.xml"/><Relationship Id="rId91" Type="http://schemas.openxmlformats.org/officeDocument/2006/relationships/slide" Target="slides/slide90.xml"/><Relationship Id="rId96" Type="http://schemas.openxmlformats.org/officeDocument/2006/relationships/slide" Target="slides/slide95.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slide" Target="slides/slide85.xml"/><Relationship Id="rId94" Type="http://schemas.openxmlformats.org/officeDocument/2006/relationships/slide" Target="slides/slide93.xml"/><Relationship Id="rId9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ru-RU" smtClean="0"/>
              <a:t>Образец заголовка</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en-US" dirty="0"/>
          </a:p>
        </p:txBody>
      </p:sp>
      <p:sp>
        <p:nvSpPr>
          <p:cNvPr id="4" name="Date Placeholder 3"/>
          <p:cNvSpPr>
            <a:spLocks noGrp="1"/>
          </p:cNvSpPr>
          <p:nvPr>
            <p:ph type="dt" sz="half" idx="10"/>
          </p:nvPr>
        </p:nvSpPr>
        <p:spPr/>
        <p:txBody>
          <a:bodyPr/>
          <a:lstStyle/>
          <a:p>
            <a:fld id="{17EED43D-5A80-4BB3-8076-53E0E0920695}" type="datetimeFigureOut">
              <a:rPr lang="ru-RU" smtClean="0"/>
              <a:t>14.06.2021</a:t>
            </a:fld>
            <a:endParaRPr lang="ru-RU"/>
          </a:p>
        </p:txBody>
      </p:sp>
      <p:sp>
        <p:nvSpPr>
          <p:cNvPr id="5" name="Footer Placeholder 4"/>
          <p:cNvSpPr>
            <a:spLocks noGrp="1"/>
          </p:cNvSpPr>
          <p:nvPr>
            <p:ph type="ftr" sz="quarter" idx="11"/>
          </p:nvPr>
        </p:nvSpPr>
        <p:spPr/>
        <p:txBody>
          <a:bodyPr/>
          <a:lstStyle/>
          <a:p>
            <a:endParaRPr lang="ru-RU"/>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279573663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Заголовок и подпис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ru-RU" smtClean="0"/>
              <a:t>Образец заголовка</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17EED43D-5A80-4BB3-8076-53E0E0920695}" type="datetimeFigureOut">
              <a:rPr lang="ru-RU" smtClean="0"/>
              <a:t>14.06.2021</a:t>
            </a:fld>
            <a:endParaRPr lang="ru-RU"/>
          </a:p>
        </p:txBody>
      </p:sp>
      <p:sp>
        <p:nvSpPr>
          <p:cNvPr id="5" name="Footer Placeholder 4"/>
          <p:cNvSpPr>
            <a:spLocks noGrp="1"/>
          </p:cNvSpPr>
          <p:nvPr>
            <p:ph type="ftr" sz="quarter" idx="11"/>
          </p:nvPr>
        </p:nvSpPr>
        <p:spPr/>
        <p:txBody>
          <a:bodyPr/>
          <a:lstStyle/>
          <a:p>
            <a:endParaRPr lang="ru-RU"/>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8996625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Цитата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smtClean="0"/>
              <a:t>Образец заголовка</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smtClean="0"/>
              <a:t>Образец текста</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17EED43D-5A80-4BB3-8076-53E0E0920695}" type="datetimeFigureOut">
              <a:rPr lang="ru-RU" smtClean="0"/>
              <a:t>14.06.2021</a:t>
            </a:fld>
            <a:endParaRPr lang="ru-RU"/>
          </a:p>
        </p:txBody>
      </p:sp>
      <p:sp>
        <p:nvSpPr>
          <p:cNvPr id="5" name="Footer Placeholder 4"/>
          <p:cNvSpPr>
            <a:spLocks noGrp="1"/>
          </p:cNvSpPr>
          <p:nvPr>
            <p:ph type="ftr" sz="quarter" idx="11"/>
          </p:nvPr>
        </p:nvSpPr>
        <p:spPr/>
        <p:txBody>
          <a:bodyPr/>
          <a:lstStyle/>
          <a:p>
            <a:endParaRPr lang="ru-RU"/>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CEFD6CF4-279D-401F-B80F-A9DBE913E653}" type="slidenum">
              <a:rPr lang="ru-RU" smtClean="0"/>
              <a:t>‹#›</a:t>
            </a:fld>
            <a:endParaRPr lang="ru-RU"/>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132236242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Карточка имени">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ru-RU" smtClean="0"/>
              <a:t>Образец заголовка</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smtClean="0"/>
              <a:t>Образец текста</a:t>
            </a:r>
          </a:p>
        </p:txBody>
      </p:sp>
      <p:sp>
        <p:nvSpPr>
          <p:cNvPr id="5" name="Date Placeholder 4"/>
          <p:cNvSpPr>
            <a:spLocks noGrp="1"/>
          </p:cNvSpPr>
          <p:nvPr>
            <p:ph type="dt" sz="half" idx="10"/>
          </p:nvPr>
        </p:nvSpPr>
        <p:spPr/>
        <p:txBody>
          <a:bodyPr/>
          <a:lstStyle/>
          <a:p>
            <a:fld id="{17EED43D-5A80-4BB3-8076-53E0E0920695}" type="datetimeFigureOut">
              <a:rPr lang="ru-RU" smtClean="0"/>
              <a:t>14.06.2021</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266722961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Цитата карточки имени">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smtClean="0"/>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smtClean="0"/>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smtClean="0"/>
              <a:t>Образец текста</a:t>
            </a:r>
          </a:p>
        </p:txBody>
      </p:sp>
      <p:sp>
        <p:nvSpPr>
          <p:cNvPr id="5" name="Date Placeholder 4"/>
          <p:cNvSpPr>
            <a:spLocks noGrp="1"/>
          </p:cNvSpPr>
          <p:nvPr>
            <p:ph type="dt" sz="half" idx="10"/>
          </p:nvPr>
        </p:nvSpPr>
        <p:spPr/>
        <p:txBody>
          <a:bodyPr/>
          <a:lstStyle/>
          <a:p>
            <a:fld id="{17EED43D-5A80-4BB3-8076-53E0E0920695}" type="datetimeFigureOut">
              <a:rPr lang="ru-RU" smtClean="0"/>
              <a:t>14.06.2021</a:t>
            </a:fld>
            <a:endParaRPr lang="ru-RU"/>
          </a:p>
        </p:txBody>
      </p:sp>
      <p:sp>
        <p:nvSpPr>
          <p:cNvPr id="6" name="Footer Placeholder 5"/>
          <p:cNvSpPr>
            <a:spLocks noGrp="1"/>
          </p:cNvSpPr>
          <p:nvPr>
            <p:ph type="ftr" sz="quarter" idx="11"/>
          </p:nvPr>
        </p:nvSpPr>
        <p:spPr/>
        <p:txBody>
          <a:bodyPr/>
          <a:lstStyle/>
          <a:p>
            <a:endParaRPr lang="ru-RU"/>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CEFD6CF4-279D-401F-B80F-A9DBE913E653}" type="slidenum">
              <a:rPr lang="ru-RU" smtClean="0"/>
              <a:t>‹#›</a:t>
            </a:fld>
            <a:endParaRPr lang="ru-RU"/>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10212484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Истина или лож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ru-RU" smtClean="0"/>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smtClean="0"/>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smtClean="0"/>
              <a:t>Образец текста</a:t>
            </a:r>
          </a:p>
        </p:txBody>
      </p:sp>
      <p:sp>
        <p:nvSpPr>
          <p:cNvPr id="5" name="Date Placeholder 4"/>
          <p:cNvSpPr>
            <a:spLocks noGrp="1"/>
          </p:cNvSpPr>
          <p:nvPr>
            <p:ph type="dt" sz="half" idx="10"/>
          </p:nvPr>
        </p:nvSpPr>
        <p:spPr/>
        <p:txBody>
          <a:bodyPr/>
          <a:lstStyle/>
          <a:p>
            <a:fld id="{17EED43D-5A80-4BB3-8076-53E0E0920695}" type="datetimeFigureOut">
              <a:rPr lang="ru-RU" smtClean="0"/>
              <a:t>14.06.2021</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29381336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dirty="0"/>
          </a:p>
        </p:txBody>
      </p:sp>
      <p:sp>
        <p:nvSpPr>
          <p:cNvPr id="3" name="Vertical Text Placeholder 2"/>
          <p:cNvSpPr>
            <a:spLocks noGrp="1"/>
          </p:cNvSpPr>
          <p:nvPr>
            <p:ph type="body" orient="vert" idx="1"/>
          </p:nvPr>
        </p:nvSpPr>
        <p:spPr/>
        <p:txBody>
          <a:bodyPr vert="eaVert" ancho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17EED43D-5A80-4BB3-8076-53E0E0920695}" type="datetimeFigureOut">
              <a:rPr lang="ru-RU" smtClean="0"/>
              <a:t>14.06.2021</a:t>
            </a:fld>
            <a:endParaRPr lang="ru-RU"/>
          </a:p>
        </p:txBody>
      </p:sp>
      <p:sp>
        <p:nvSpPr>
          <p:cNvPr id="5" name="Footer Placeholder 4"/>
          <p:cNvSpPr>
            <a:spLocks noGrp="1"/>
          </p:cNvSpPr>
          <p:nvPr>
            <p:ph type="ftr" sz="quarter" idx="11"/>
          </p:nvPr>
        </p:nvSpPr>
        <p:spPr/>
        <p:txBody>
          <a:bodyPr/>
          <a:lstStyle/>
          <a:p>
            <a:endParaRPr lang="ru-RU"/>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147350211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ru-RU" smtClean="0"/>
              <a:t>Образец заголовка</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17EED43D-5A80-4BB3-8076-53E0E0920695}" type="datetimeFigureOut">
              <a:rPr lang="ru-RU" smtClean="0"/>
              <a:t>14.06.2021</a:t>
            </a:fld>
            <a:endParaRPr lang="ru-RU"/>
          </a:p>
        </p:txBody>
      </p:sp>
      <p:sp>
        <p:nvSpPr>
          <p:cNvPr id="5" name="Footer Placeholder 4"/>
          <p:cNvSpPr>
            <a:spLocks noGrp="1"/>
          </p:cNvSpPr>
          <p:nvPr>
            <p:ph type="ftr" sz="quarter" idx="11"/>
          </p:nvPr>
        </p:nvSpPr>
        <p:spPr/>
        <p:txBody>
          <a:bodyPr/>
          <a:lstStyle/>
          <a:p>
            <a:endParaRPr lang="ru-RU"/>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3502725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ru-RU" smtClean="0"/>
              <a:t>Образец заголовка</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17EED43D-5A80-4BB3-8076-53E0E0920695}" type="datetimeFigureOut">
              <a:rPr lang="ru-RU" smtClean="0"/>
              <a:t>14.06.2021</a:t>
            </a:fld>
            <a:endParaRPr lang="ru-RU"/>
          </a:p>
        </p:txBody>
      </p:sp>
      <p:sp>
        <p:nvSpPr>
          <p:cNvPr id="5" name="Footer Placeholder 4"/>
          <p:cNvSpPr>
            <a:spLocks noGrp="1"/>
          </p:cNvSpPr>
          <p:nvPr>
            <p:ph type="ftr" sz="quarter" idx="11"/>
          </p:nvPr>
        </p:nvSpPr>
        <p:spPr/>
        <p:txBody>
          <a:bodyPr/>
          <a:lstStyle/>
          <a:p>
            <a:endParaRPr lang="ru-RU"/>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71211486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ru-RU" smtClean="0"/>
              <a:t>Образец заголовка</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17EED43D-5A80-4BB3-8076-53E0E0920695}" type="datetimeFigureOut">
              <a:rPr lang="ru-RU" smtClean="0"/>
              <a:t>14.06.2021</a:t>
            </a:fld>
            <a:endParaRPr lang="ru-RU"/>
          </a:p>
        </p:txBody>
      </p:sp>
      <p:sp>
        <p:nvSpPr>
          <p:cNvPr id="5" name="Footer Placeholder 4"/>
          <p:cNvSpPr>
            <a:spLocks noGrp="1"/>
          </p:cNvSpPr>
          <p:nvPr>
            <p:ph type="ftr" sz="quarter" idx="11"/>
          </p:nvPr>
        </p:nvSpPr>
        <p:spPr/>
        <p:txBody>
          <a:bodyPr/>
          <a:lstStyle/>
          <a:p>
            <a:endParaRPr lang="ru-RU"/>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31473002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ru-RU" smtClean="0"/>
              <a:t>Образец заголовка</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5" name="Date Placeholder 4"/>
          <p:cNvSpPr>
            <a:spLocks noGrp="1"/>
          </p:cNvSpPr>
          <p:nvPr>
            <p:ph type="dt" sz="half" idx="10"/>
          </p:nvPr>
        </p:nvSpPr>
        <p:spPr/>
        <p:txBody>
          <a:bodyPr/>
          <a:lstStyle/>
          <a:p>
            <a:fld id="{17EED43D-5A80-4BB3-8076-53E0E0920695}" type="datetimeFigureOut">
              <a:rPr lang="ru-RU" smtClean="0"/>
              <a:t>14.06.2021</a:t>
            </a:fld>
            <a:endParaRPr lang="ru-RU"/>
          </a:p>
        </p:txBody>
      </p:sp>
      <p:sp>
        <p:nvSpPr>
          <p:cNvPr id="6" name="Footer Placeholder 5"/>
          <p:cNvSpPr>
            <a:spLocks noGrp="1"/>
          </p:cNvSpPr>
          <p:nvPr>
            <p:ph type="ftr" sz="quarter" idx="11"/>
          </p:nvPr>
        </p:nvSpPr>
        <p:spPr/>
        <p:txBody>
          <a:bodyPr/>
          <a:lstStyle/>
          <a:p>
            <a:endParaRPr lang="ru-RU"/>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241832256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10" name="Title 13"/>
          <p:cNvSpPr>
            <a:spLocks noGrp="1"/>
          </p:cNvSpPr>
          <p:nvPr>
            <p:ph type="title"/>
          </p:nvPr>
        </p:nvSpPr>
        <p:spPr/>
        <p:txBody>
          <a:bodyPr/>
          <a:lstStyle/>
          <a:p>
            <a:r>
              <a:rPr lang="ru-RU" smtClean="0"/>
              <a:t>Образец заголовка</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7" name="Date Placeholder 6"/>
          <p:cNvSpPr>
            <a:spLocks noGrp="1"/>
          </p:cNvSpPr>
          <p:nvPr>
            <p:ph type="dt" sz="half" idx="10"/>
          </p:nvPr>
        </p:nvSpPr>
        <p:spPr/>
        <p:txBody>
          <a:bodyPr/>
          <a:lstStyle/>
          <a:p>
            <a:fld id="{17EED43D-5A80-4BB3-8076-53E0E0920695}" type="datetimeFigureOut">
              <a:rPr lang="ru-RU" smtClean="0"/>
              <a:t>14.06.2021</a:t>
            </a:fld>
            <a:endParaRPr lang="ru-RU"/>
          </a:p>
        </p:txBody>
      </p:sp>
      <p:sp>
        <p:nvSpPr>
          <p:cNvPr id="8" name="Footer Placeholder 7"/>
          <p:cNvSpPr>
            <a:spLocks noGrp="1"/>
          </p:cNvSpPr>
          <p:nvPr>
            <p:ph type="ftr" sz="quarter" idx="11"/>
          </p:nvPr>
        </p:nvSpPr>
        <p:spPr/>
        <p:txBody>
          <a:bodyPr/>
          <a:lstStyle/>
          <a:p>
            <a:endParaRPr lang="ru-RU"/>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101071878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dirty="0"/>
          </a:p>
        </p:txBody>
      </p:sp>
      <p:sp>
        <p:nvSpPr>
          <p:cNvPr id="3" name="Date Placeholder 2"/>
          <p:cNvSpPr>
            <a:spLocks noGrp="1"/>
          </p:cNvSpPr>
          <p:nvPr>
            <p:ph type="dt" sz="half" idx="10"/>
          </p:nvPr>
        </p:nvSpPr>
        <p:spPr/>
        <p:txBody>
          <a:bodyPr/>
          <a:lstStyle/>
          <a:p>
            <a:fld id="{17EED43D-5A80-4BB3-8076-53E0E0920695}" type="datetimeFigureOut">
              <a:rPr lang="ru-RU" smtClean="0"/>
              <a:t>14.06.2021</a:t>
            </a:fld>
            <a:endParaRPr lang="ru-RU"/>
          </a:p>
        </p:txBody>
      </p:sp>
      <p:sp>
        <p:nvSpPr>
          <p:cNvPr id="4" name="Footer Placeholder 3"/>
          <p:cNvSpPr>
            <a:spLocks noGrp="1"/>
          </p:cNvSpPr>
          <p:nvPr>
            <p:ph type="ftr" sz="quarter" idx="11"/>
          </p:nvPr>
        </p:nvSpPr>
        <p:spPr/>
        <p:txBody>
          <a:bodyPr/>
          <a:lstStyle/>
          <a:p>
            <a:endParaRPr lang="ru-RU"/>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421845864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7EED43D-5A80-4BB3-8076-53E0E0920695}" type="datetimeFigureOut">
              <a:rPr lang="ru-RU" smtClean="0"/>
              <a:t>14.06.2021</a:t>
            </a:fld>
            <a:endParaRPr lang="ru-RU"/>
          </a:p>
        </p:txBody>
      </p:sp>
      <p:sp>
        <p:nvSpPr>
          <p:cNvPr id="3" name="Footer Placeholder 2"/>
          <p:cNvSpPr>
            <a:spLocks noGrp="1"/>
          </p:cNvSpPr>
          <p:nvPr>
            <p:ph type="ftr" sz="quarter" idx="11"/>
          </p:nvPr>
        </p:nvSpPr>
        <p:spPr/>
        <p:txBody>
          <a:bodyPr/>
          <a:lstStyle/>
          <a:p>
            <a:endParaRPr lang="ru-RU"/>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273576748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ru-RU" smtClean="0"/>
              <a:t>Образец заголовка</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17EED43D-5A80-4BB3-8076-53E0E0920695}" type="datetimeFigureOut">
              <a:rPr lang="ru-RU" smtClean="0"/>
              <a:t>14.06.2021</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33146753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ru-RU" smtClean="0"/>
              <a:t>Образец заголовка</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ru-RU" smtClean="0"/>
              <a:t>Вставка рисунка</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17EED43D-5A80-4BB3-8076-53E0E0920695}" type="datetimeFigureOut">
              <a:rPr lang="ru-RU" smtClean="0"/>
              <a:t>14.06.2021</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CEFD6CF4-279D-401F-B80F-A9DBE913E653}" type="slidenum">
              <a:rPr lang="ru-RU" smtClean="0"/>
              <a:t>‹#›</a:t>
            </a:fld>
            <a:endParaRPr lang="ru-RU"/>
          </a:p>
        </p:txBody>
      </p:sp>
    </p:spTree>
    <p:extLst>
      <p:ext uri="{BB962C8B-B14F-4D97-AF65-F5344CB8AC3E}">
        <p14:creationId xmlns:p14="http://schemas.microsoft.com/office/powerpoint/2010/main" val="25620533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32"/>
            <a:ext cx="2356674" cy="6853285"/>
            <a:chOff x="6627813" y="195454"/>
            <a:chExt cx="1952625" cy="5678297"/>
          </a:xfrm>
        </p:grpSpPr>
        <p:sp>
          <p:nvSpPr>
            <p:cNvPr id="11" name="Freeform 27"/>
            <p:cNvSpPr/>
            <p:nvPr/>
          </p:nvSpPr>
          <p:spPr bwMode="auto">
            <a:xfrm>
              <a:off x="6627813" y="195454"/>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ru-RU" smtClean="0"/>
              <a:t>Образец заголовка</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17EED43D-5A80-4BB3-8076-53E0E0920695}" type="datetimeFigureOut">
              <a:rPr lang="ru-RU" smtClean="0"/>
              <a:t>14.06.2021</a:t>
            </a:fld>
            <a:endParaRPr lang="ru-RU"/>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ru-RU"/>
          </a:p>
        </p:txBody>
      </p:sp>
      <p:sp>
        <p:nvSpPr>
          <p:cNvPr id="6" name="Slide Number Placeholder 5"/>
          <p:cNvSpPr>
            <a:spLocks noGrp="1"/>
          </p:cNvSpPr>
          <p:nvPr>
            <p:ph type="sldNum" sz="quarter" idx="4"/>
          </p:nvPr>
        </p:nvSpPr>
        <p:spPr>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CEFD6CF4-279D-401F-B80F-A9DBE913E653}" type="slidenum">
              <a:rPr lang="ru-RU" smtClean="0"/>
              <a:t>‹#›</a:t>
            </a:fld>
            <a:endParaRPr lang="ru-RU"/>
          </a:p>
        </p:txBody>
      </p:sp>
    </p:spTree>
    <p:extLst>
      <p:ext uri="{BB962C8B-B14F-4D97-AF65-F5344CB8AC3E}">
        <p14:creationId xmlns:p14="http://schemas.microsoft.com/office/powerpoint/2010/main" val="2104219138"/>
      </p:ext>
    </p:extLst>
  </p:cSld>
  <p:clrMap bg1="lt1" tx1="dk1" bg2="lt2" tx2="dk2" accent1="accent1" accent2="accent2" accent3="accent3" accent4="accent4" accent5="accent5" accent6="accent6" hlink="hlink" folHlink="folHlink"/>
  <p:sldLayoutIdLst>
    <p:sldLayoutId id="2147483799" r:id="rId1"/>
    <p:sldLayoutId id="2147483800" r:id="rId2"/>
    <p:sldLayoutId id="2147483801" r:id="rId3"/>
    <p:sldLayoutId id="2147483802" r:id="rId4"/>
    <p:sldLayoutId id="2147483803" r:id="rId5"/>
    <p:sldLayoutId id="2147483804" r:id="rId6"/>
    <p:sldLayoutId id="2147483805" r:id="rId7"/>
    <p:sldLayoutId id="2147483806" r:id="rId8"/>
    <p:sldLayoutId id="2147483807" r:id="rId9"/>
    <p:sldLayoutId id="2147483808" r:id="rId10"/>
    <p:sldLayoutId id="2147483809" r:id="rId11"/>
    <p:sldLayoutId id="2147483810" r:id="rId12"/>
    <p:sldLayoutId id="2147483811" r:id="rId13"/>
    <p:sldLayoutId id="2147483812" r:id="rId14"/>
    <p:sldLayoutId id="2147483813" r:id="rId15"/>
    <p:sldLayoutId id="2147483814"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Прямоугольник 1"/>
          <p:cNvSpPr/>
          <p:nvPr/>
        </p:nvSpPr>
        <p:spPr>
          <a:xfrm>
            <a:off x="457200" y="101150"/>
            <a:ext cx="11402291" cy="6423746"/>
          </a:xfrm>
          <a:prstGeom prst="rect">
            <a:avLst/>
          </a:prstGeom>
        </p:spPr>
        <p:txBody>
          <a:bodyPr wrap="square">
            <a:spAutoFit/>
          </a:bodyPr>
          <a:lstStyle/>
          <a:p>
            <a:pPr algn="ctr">
              <a:lnSpc>
                <a:spcPct val="107000"/>
              </a:lnSpc>
              <a:spcAft>
                <a:spcPts val="0"/>
              </a:spcAft>
            </a:pPr>
            <a:r>
              <a:rPr lang="ru-RU">
                <a:latin typeface="Times New Roman" panose="02020603050405020304" pitchFamily="18" charset="0"/>
                <a:ea typeface="Times New Roman" panose="02020603050405020304" pitchFamily="18" charset="0"/>
                <a:cs typeface="Times New Roman" panose="02020603050405020304" pitchFamily="18" charset="0"/>
              </a:rPr>
              <a:t>Қазақстан  Республикасы білім және ғылым министрлігі</a:t>
            </a:r>
            <a:endParaRPr lang="ru-RU" sz="1400" smtClean="0">
              <a:effectLst/>
              <a:latin typeface="Calibri" panose="020F0502020204030204" pitchFamily="34" charset="0"/>
              <a:ea typeface="Times New Roman" panose="02020603050405020304" pitchFamily="18" charset="0"/>
              <a:cs typeface="Times New Roman" panose="02020603050405020304" pitchFamily="18" charset="0"/>
            </a:endParaRPr>
          </a:p>
          <a:p>
            <a:pPr algn="ctr">
              <a:lnSpc>
                <a:spcPct val="107000"/>
              </a:lnSpc>
              <a:spcAft>
                <a:spcPts val="0"/>
              </a:spcAft>
            </a:pPr>
            <a:r>
              <a:rPr lang="ru-RU">
                <a:latin typeface="Times New Roman" panose="02020603050405020304" pitchFamily="18" charset="0"/>
                <a:ea typeface="Times New Roman" panose="02020603050405020304" pitchFamily="18" charset="0"/>
                <a:cs typeface="Times New Roman" panose="02020603050405020304" pitchFamily="18" charset="0"/>
              </a:rPr>
              <a:t>Е.А. Бөкетов атындағы Қарағанды мемлекеттік университеті</a:t>
            </a:r>
            <a:endParaRPr lang="ru-RU" sz="1400" smtClean="0">
              <a:effectLst/>
              <a:latin typeface="Calibri" panose="020F0502020204030204" pitchFamily="34" charset="0"/>
              <a:ea typeface="Times New Roman" panose="02020603050405020304" pitchFamily="18" charset="0"/>
              <a:cs typeface="Times New Roman" panose="02020603050405020304" pitchFamily="18" charset="0"/>
            </a:endParaRPr>
          </a:p>
          <a:p>
            <a:pPr>
              <a:lnSpc>
                <a:spcPct val="107000"/>
              </a:lnSpc>
              <a:spcAft>
                <a:spcPts val="800"/>
              </a:spcAft>
            </a:pPr>
            <a:r>
              <a:rPr lang="ru-RU" sz="1400" smtClean="0">
                <a:effectLst/>
                <a:latin typeface="Calibri" panose="020F0502020204030204" pitchFamily="34" charset="0"/>
                <a:ea typeface="Times New Roman" panose="02020603050405020304" pitchFamily="18" charset="0"/>
                <a:cs typeface="Times New Roman" panose="02020603050405020304" pitchFamily="18" charset="0"/>
              </a:rPr>
              <a:t> </a:t>
            </a:r>
          </a:p>
          <a:p>
            <a:pPr algn="ctr">
              <a:lnSpc>
                <a:spcPct val="107000"/>
              </a:lnSpc>
              <a:spcAft>
                <a:spcPts val="0"/>
              </a:spcAft>
            </a:pPr>
            <a:r>
              <a:rPr lang="ru-RU">
                <a:latin typeface="Times New Roman" panose="02020603050405020304" pitchFamily="18" charset="0"/>
                <a:ea typeface="Times New Roman" panose="02020603050405020304" pitchFamily="18" charset="0"/>
                <a:cs typeface="Times New Roman" panose="02020603050405020304" pitchFamily="18" charset="0"/>
              </a:rPr>
              <a:t>Шетел тілі факультеті</a:t>
            </a:r>
            <a:endParaRPr lang="ru-RU" sz="1400" smtClean="0">
              <a:effectLst/>
              <a:latin typeface="Calibri" panose="020F0502020204030204" pitchFamily="34" charset="0"/>
              <a:ea typeface="Times New Roman" panose="02020603050405020304" pitchFamily="18" charset="0"/>
              <a:cs typeface="Times New Roman" panose="02020603050405020304" pitchFamily="18" charset="0"/>
            </a:endParaRPr>
          </a:p>
          <a:p>
            <a:pPr>
              <a:lnSpc>
                <a:spcPct val="107000"/>
              </a:lnSpc>
              <a:spcAft>
                <a:spcPts val="800"/>
              </a:spcAft>
            </a:pPr>
            <a:r>
              <a:rPr lang="ru-RU" sz="1400" smtClean="0">
                <a:effectLst/>
                <a:latin typeface="Calibri" panose="020F0502020204030204" pitchFamily="34" charset="0"/>
                <a:ea typeface="Times New Roman" panose="02020603050405020304" pitchFamily="18" charset="0"/>
                <a:cs typeface="Times New Roman" panose="02020603050405020304" pitchFamily="18" charset="0"/>
              </a:rPr>
              <a:t> </a:t>
            </a:r>
          </a:p>
          <a:p>
            <a:pPr algn="ctr">
              <a:lnSpc>
                <a:spcPct val="107000"/>
              </a:lnSpc>
              <a:spcAft>
                <a:spcPts val="0"/>
              </a:spcAft>
            </a:pPr>
            <a:r>
              <a:rPr lang="ru-RU" smtClean="0">
                <a:latin typeface="Times New Roman" panose="02020603050405020304" pitchFamily="18" charset="0"/>
                <a:ea typeface="Times New Roman" panose="02020603050405020304" pitchFamily="18" charset="0"/>
                <a:cs typeface="Times New Roman" panose="02020603050405020304" pitchFamily="18" charset="0"/>
              </a:rPr>
              <a:t>Шеттілдік даярлау мен әдістемесі кафедрасы</a:t>
            </a:r>
            <a:endParaRPr lang="ru-RU" sz="1400" smtClean="0">
              <a:effectLst/>
              <a:latin typeface="Calibri" panose="020F0502020204030204" pitchFamily="34" charset="0"/>
              <a:ea typeface="Times New Roman" panose="02020603050405020304" pitchFamily="18" charset="0"/>
              <a:cs typeface="Times New Roman" panose="02020603050405020304" pitchFamily="18" charset="0"/>
            </a:endParaRPr>
          </a:p>
          <a:p>
            <a:pPr>
              <a:lnSpc>
                <a:spcPct val="107000"/>
              </a:lnSpc>
              <a:spcAft>
                <a:spcPts val="800"/>
              </a:spcAft>
            </a:pPr>
            <a:r>
              <a:rPr lang="ru-RU" sz="1400" smtClean="0">
                <a:effectLst/>
                <a:latin typeface="Calibri" panose="020F0502020204030204" pitchFamily="34" charset="0"/>
                <a:ea typeface="Times New Roman" panose="02020603050405020304" pitchFamily="18" charset="0"/>
                <a:cs typeface="Times New Roman" panose="02020603050405020304" pitchFamily="18" charset="0"/>
              </a:rPr>
              <a:t> </a:t>
            </a:r>
          </a:p>
          <a:p>
            <a:pPr>
              <a:lnSpc>
                <a:spcPct val="107000"/>
              </a:lnSpc>
              <a:spcAft>
                <a:spcPts val="800"/>
              </a:spcAft>
            </a:pPr>
            <a:r>
              <a:rPr lang="ru-RU" sz="1400" smtClean="0">
                <a:effectLst/>
                <a:latin typeface="Calibri" panose="020F0502020204030204" pitchFamily="34" charset="0"/>
                <a:ea typeface="Times New Roman" panose="02020603050405020304" pitchFamily="18" charset="0"/>
                <a:cs typeface="Times New Roman" panose="02020603050405020304" pitchFamily="18" charset="0"/>
              </a:rPr>
              <a:t> </a:t>
            </a:r>
          </a:p>
          <a:p>
            <a:pPr algn="ctr">
              <a:lnSpc>
                <a:spcPct val="107000"/>
              </a:lnSpc>
              <a:spcAft>
                <a:spcPts val="0"/>
              </a:spcAft>
            </a:pPr>
            <a:r>
              <a:rPr lang="ru-RU" b="1">
                <a:latin typeface="Times New Roman" panose="02020603050405020304" pitchFamily="18" charset="0"/>
                <a:ea typeface="Times New Roman" panose="02020603050405020304" pitchFamily="18" charset="0"/>
                <a:cs typeface="Times New Roman" panose="02020603050405020304" pitchFamily="18" charset="0"/>
              </a:rPr>
              <a:t>Смагулова Гульнур Жумартовна</a:t>
            </a:r>
            <a:endParaRPr lang="ru-RU" sz="1400" smtClean="0">
              <a:effectLst/>
              <a:latin typeface="Calibri" panose="020F0502020204030204" pitchFamily="34" charset="0"/>
              <a:ea typeface="Times New Roman" panose="02020603050405020304" pitchFamily="18" charset="0"/>
              <a:cs typeface="Times New Roman" panose="02020603050405020304" pitchFamily="18" charset="0"/>
            </a:endParaRPr>
          </a:p>
          <a:p>
            <a:pPr>
              <a:lnSpc>
                <a:spcPct val="107000"/>
              </a:lnSpc>
              <a:spcAft>
                <a:spcPts val="800"/>
              </a:spcAft>
            </a:pPr>
            <a:r>
              <a:rPr lang="ru-RU" sz="1400" smtClean="0">
                <a:effectLst/>
                <a:latin typeface="Calibri" panose="020F0502020204030204" pitchFamily="34" charset="0"/>
                <a:ea typeface="Times New Roman" panose="02020603050405020304" pitchFamily="18" charset="0"/>
                <a:cs typeface="Times New Roman" panose="02020603050405020304" pitchFamily="18" charset="0"/>
              </a:rPr>
              <a:t> </a:t>
            </a:r>
          </a:p>
          <a:p>
            <a:pPr>
              <a:lnSpc>
                <a:spcPct val="107000"/>
              </a:lnSpc>
              <a:spcAft>
                <a:spcPts val="800"/>
              </a:spcAft>
            </a:pPr>
            <a:r>
              <a:rPr lang="ru-RU" sz="1400" smtClean="0">
                <a:effectLst/>
                <a:latin typeface="Calibri" panose="020F0502020204030204" pitchFamily="34" charset="0"/>
                <a:ea typeface="Times New Roman" panose="02020603050405020304" pitchFamily="18" charset="0"/>
                <a:cs typeface="Times New Roman" panose="02020603050405020304" pitchFamily="18" charset="0"/>
              </a:rPr>
              <a:t> </a:t>
            </a:r>
          </a:p>
          <a:p>
            <a:pPr algn="ctr">
              <a:lnSpc>
                <a:spcPct val="107000"/>
              </a:lnSpc>
              <a:spcAft>
                <a:spcPts val="0"/>
              </a:spcAft>
            </a:pPr>
            <a:r>
              <a:rPr lang="ru-RU" b="1">
                <a:latin typeface="Times New Roman" panose="02020603050405020304" pitchFamily="18" charset="0"/>
                <a:ea typeface="Times New Roman" panose="02020603050405020304" pitchFamily="18" charset="0"/>
                <a:cs typeface="Times New Roman" panose="02020603050405020304" pitchFamily="18" charset="0"/>
              </a:rPr>
              <a:t>«Ғылыми зерттеу әдістемесі» пәні бойынша</a:t>
            </a:r>
            <a:endParaRPr lang="ru-RU" sz="1400" smtClean="0">
              <a:effectLst/>
              <a:latin typeface="Calibri" panose="020F0502020204030204" pitchFamily="34" charset="0"/>
              <a:ea typeface="Times New Roman" panose="02020603050405020304" pitchFamily="18" charset="0"/>
              <a:cs typeface="Times New Roman" panose="02020603050405020304" pitchFamily="18" charset="0"/>
            </a:endParaRPr>
          </a:p>
          <a:p>
            <a:pPr algn="ctr">
              <a:lnSpc>
                <a:spcPct val="107000"/>
              </a:lnSpc>
              <a:spcAft>
                <a:spcPts val="0"/>
              </a:spcAft>
            </a:pPr>
            <a:r>
              <a:rPr lang="ru-RU" b="1">
                <a:latin typeface="Times New Roman" panose="02020603050405020304" pitchFamily="18" charset="0"/>
                <a:ea typeface="Times New Roman" panose="02020603050405020304" pitchFamily="18" charset="0"/>
                <a:cs typeface="Times New Roman" panose="02020603050405020304" pitchFamily="18" charset="0"/>
              </a:rPr>
              <a:t>Мультимедиялық презентациялар (дәріс)</a:t>
            </a:r>
            <a:endParaRPr lang="ru-RU" sz="1400" smtClean="0">
              <a:effectLst/>
              <a:latin typeface="Calibri" panose="020F0502020204030204" pitchFamily="34" charset="0"/>
              <a:ea typeface="Times New Roman" panose="02020603050405020304" pitchFamily="18" charset="0"/>
              <a:cs typeface="Times New Roman" panose="02020603050405020304" pitchFamily="18" charset="0"/>
            </a:endParaRPr>
          </a:p>
          <a:p>
            <a:pPr>
              <a:lnSpc>
                <a:spcPct val="107000"/>
              </a:lnSpc>
              <a:spcAft>
                <a:spcPts val="800"/>
              </a:spcAft>
            </a:pPr>
            <a:r>
              <a:rPr lang="ru-RU" sz="1400" smtClean="0">
                <a:effectLst/>
                <a:latin typeface="Calibri" panose="020F0502020204030204" pitchFamily="34" charset="0"/>
                <a:ea typeface="Times New Roman" panose="02020603050405020304" pitchFamily="18" charset="0"/>
                <a:cs typeface="Times New Roman" panose="02020603050405020304" pitchFamily="18" charset="0"/>
              </a:rPr>
              <a:t> </a:t>
            </a:r>
          </a:p>
          <a:p>
            <a:pPr>
              <a:lnSpc>
                <a:spcPct val="107000"/>
              </a:lnSpc>
              <a:spcAft>
                <a:spcPts val="800"/>
              </a:spcAft>
            </a:pPr>
            <a:r>
              <a:rPr lang="ru-RU" sz="1400" smtClean="0">
                <a:effectLst/>
                <a:latin typeface="Calibri" panose="020F0502020204030204" pitchFamily="34" charset="0"/>
                <a:ea typeface="Times New Roman" panose="02020603050405020304" pitchFamily="18" charset="0"/>
                <a:cs typeface="Times New Roman" panose="02020603050405020304" pitchFamily="18" charset="0"/>
              </a:rPr>
              <a:t> </a:t>
            </a:r>
          </a:p>
          <a:p>
            <a:pPr algn="ctr">
              <a:lnSpc>
                <a:spcPct val="107000"/>
              </a:lnSpc>
              <a:spcAft>
                <a:spcPts val="0"/>
              </a:spcAft>
            </a:pPr>
            <a:r>
              <a:rPr lang="ru-RU">
                <a:latin typeface="Times New Roman" panose="02020603050405020304" pitchFamily="18" charset="0"/>
                <a:ea typeface="Times New Roman" panose="02020603050405020304" pitchFamily="18" charset="0"/>
                <a:cs typeface="Times New Roman" panose="02020603050405020304" pitchFamily="18" charset="0"/>
              </a:rPr>
              <a:t>мамандығы: </a:t>
            </a:r>
            <a:r>
              <a:rPr lang="ru-RU">
                <a:latin typeface="Times New Roman" panose="02020603050405020304" pitchFamily="18" charset="0"/>
                <a:ea typeface="Times New Roman" panose="02020603050405020304" pitchFamily="18" charset="0"/>
                <a:cs typeface="Times New Roman" panose="02020603050405020304" pitchFamily="18" charset="0"/>
              </a:rPr>
              <a:t>«</a:t>
            </a:r>
            <a:r>
              <a:rPr lang="ru-RU" smtClean="0">
                <a:latin typeface="Times New Roman" panose="02020603050405020304" pitchFamily="18" charset="0"/>
                <a:ea typeface="Times New Roman" panose="02020603050405020304" pitchFamily="18" charset="0"/>
                <a:cs typeface="Times New Roman" panose="02020603050405020304" pitchFamily="18" charset="0"/>
              </a:rPr>
              <a:t>6B01705-Шетел тілі: екі шетел тілі»</a:t>
            </a:r>
            <a:endParaRPr lang="ru-RU" sz="1400" smtClean="0">
              <a:effectLst/>
              <a:latin typeface="Calibri" panose="020F0502020204030204" pitchFamily="34" charset="0"/>
              <a:ea typeface="Times New Roman" panose="02020603050405020304" pitchFamily="18" charset="0"/>
              <a:cs typeface="Times New Roman" panose="02020603050405020304" pitchFamily="18" charset="0"/>
            </a:endParaRPr>
          </a:p>
          <a:p>
            <a:pPr>
              <a:lnSpc>
                <a:spcPct val="107000"/>
              </a:lnSpc>
              <a:spcAft>
                <a:spcPts val="800"/>
              </a:spcAft>
            </a:pPr>
            <a:r>
              <a:rPr lang="ru-RU" sz="1400" smtClean="0">
                <a:effectLst/>
                <a:latin typeface="Calibri" panose="020F0502020204030204" pitchFamily="34" charset="0"/>
                <a:ea typeface="Times New Roman" panose="02020603050405020304" pitchFamily="18" charset="0"/>
                <a:cs typeface="Times New Roman" panose="02020603050405020304" pitchFamily="18" charset="0"/>
              </a:rPr>
              <a:t> </a:t>
            </a:r>
          </a:p>
          <a:p>
            <a:pPr>
              <a:lnSpc>
                <a:spcPct val="107000"/>
              </a:lnSpc>
              <a:spcAft>
                <a:spcPts val="800"/>
              </a:spcAft>
            </a:pPr>
            <a:r>
              <a:rPr lang="ru-RU" sz="1400" smtClean="0">
                <a:effectLst/>
                <a:latin typeface="Calibri" panose="020F0502020204030204" pitchFamily="34" charset="0"/>
                <a:ea typeface="Times New Roman" panose="02020603050405020304" pitchFamily="18" charset="0"/>
                <a:cs typeface="Times New Roman" panose="02020603050405020304" pitchFamily="18" charset="0"/>
              </a:rPr>
              <a:t> </a:t>
            </a:r>
          </a:p>
          <a:p>
            <a:pPr>
              <a:lnSpc>
                <a:spcPct val="107000"/>
              </a:lnSpc>
              <a:spcAft>
                <a:spcPts val="800"/>
              </a:spcAft>
            </a:pPr>
            <a:r>
              <a:rPr lang="ru-RU" sz="1400" smtClean="0">
                <a:effectLst/>
                <a:latin typeface="Calibri" panose="020F0502020204030204" pitchFamily="34" charset="0"/>
                <a:ea typeface="Times New Roman" panose="02020603050405020304" pitchFamily="18" charset="0"/>
                <a:cs typeface="Times New Roman" panose="02020603050405020304" pitchFamily="18" charset="0"/>
              </a:rPr>
              <a:t> </a:t>
            </a:r>
          </a:p>
          <a:p>
            <a:pPr algn="ctr">
              <a:lnSpc>
                <a:spcPct val="107000"/>
              </a:lnSpc>
              <a:spcAft>
                <a:spcPts val="0"/>
              </a:spcAft>
            </a:pPr>
            <a:r>
              <a:rPr lang="ru-RU">
                <a:latin typeface="Times New Roman" panose="02020603050405020304" pitchFamily="18" charset="0"/>
                <a:ea typeface="Times New Roman" panose="02020603050405020304" pitchFamily="18" charset="0"/>
                <a:cs typeface="Times New Roman" panose="02020603050405020304" pitchFamily="18" charset="0"/>
              </a:rPr>
              <a:t>Қарағанды 2021</a:t>
            </a:r>
            <a:endParaRPr lang="ru-RU" sz="1400">
              <a:effectLst/>
              <a:latin typeface="Calibri" panose="020F0502020204030204" pitchFamily="34" charset="0"/>
              <a:ea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52160532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79418" y="100824"/>
            <a:ext cx="10363199" cy="6555641"/>
          </a:xfrm>
          <a:prstGeom prst="rect">
            <a:avLst/>
          </a:prstGeom>
        </p:spPr>
        <p:txBody>
          <a:bodyPr wrap="square">
            <a:spAutoFit/>
          </a:bodyPr>
          <a:lstStyle/>
          <a:p>
            <a:pPr indent="360000" algn="just"/>
            <a:r>
              <a:rPr lang="ru-RU" sz="2000" smtClean="0"/>
              <a:t>Оқу зерттемелік курстық жұмыс бұл студенттің болашақ мамандығына сай ғылыми зерттеу, конструкторлы, жобалы қасиеті бар жұмыс, оны студент оқу жоспарына сай нақтылы тематикамен орындайды. Оқу зерттемелік жұмыс оқу жоспарында жеке қарастырылады және ол 3-5 курстарда оқытушы немесе ғылыми маман қарамағындағы студентпен орындалады.</a:t>
            </a:r>
          </a:p>
          <a:p>
            <a:pPr indent="360000" algn="just"/>
            <a:endParaRPr lang="ru-RU" sz="2000" smtClean="0"/>
          </a:p>
          <a:p>
            <a:pPr indent="360000" algn="just"/>
            <a:r>
              <a:rPr lang="ru-RU" sz="2000" smtClean="0"/>
              <a:t>Оқу зерттемелік жұмыс сабақ кестесінен бөлек бөлінген уақытта арнайы пәннен бүкіл студенттермен оқытушының қарамағында орындалуы тиіс. Оқу зерттемелік жұмыстың негізгі мақсаты студенттерді теориялық және эксперименталды жұмыстарға үйрету, лабораторияда нақты еңбек жағдайымен танысу, ғылыми ұжымда жұмыс істеу болып табылады. Жұмысты орындау процесінде лабораториялық құрал жабдықтармен танысып, өздері әртүрлі эксперименттерді жүргізуді үйренеді.</a:t>
            </a:r>
          </a:p>
          <a:p>
            <a:pPr indent="360000" algn="just"/>
            <a:endParaRPr lang="ru-RU" sz="2000" smtClean="0"/>
          </a:p>
          <a:p>
            <a:pPr indent="360000" algn="just"/>
            <a:r>
              <a:rPr lang="ru-RU" sz="2000" smtClean="0"/>
              <a:t>Оқу зерттемелік жұмысты орындау үшін студенттерге лабораторияда өзіне жұмыс орындары және керекті құрал жабдықтары беріледі. Жұмыстың тақырыбы және жұмыс көлемі әр студентке жеке түрде беріледі. Кафедра, жоспарында оқу зерттемелік жұмысы бар, студенттерді ғылыми жұмыспен қамтамасыз етуі үшін жұмыс тақырыптарымен, ғылыми жетекшілермен, әдістемелік құжаттармен және арнайы әдебиеттермен қамтамасыз етуі керек.</a:t>
            </a:r>
            <a:endParaRPr lang="ru-RU" sz="2000"/>
          </a:p>
        </p:txBody>
      </p:sp>
    </p:spTree>
    <p:extLst>
      <p:ext uri="{BB962C8B-B14F-4D97-AF65-F5344CB8AC3E}">
        <p14:creationId xmlns:p14="http://schemas.microsoft.com/office/powerpoint/2010/main" val="378336265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48691" y="460812"/>
            <a:ext cx="10210799" cy="6247864"/>
          </a:xfrm>
          <a:prstGeom prst="rect">
            <a:avLst/>
          </a:prstGeom>
        </p:spPr>
        <p:txBody>
          <a:bodyPr wrap="square">
            <a:spAutoFit/>
          </a:bodyPr>
          <a:lstStyle/>
          <a:p>
            <a:pPr indent="360000" algn="just"/>
            <a:r>
              <a:rPr lang="ru-RU" sz="2000" smtClean="0"/>
              <a:t>Оқу ғылыми семинарлары студенттердің алып жатқан мамандықтары бойынша әртүрлі практикалық  сабақтар жиынтығы. Олардың негізгі мақсаты студенттерді өздерінің орындаған жұмыстарын немесе ұсынып отырған теориялары қорғап, дәлелдей білу. Мұндай семинарлар берілген тапсырманы сабақ уақытында немесе сабақтан тыс уақыттада қарастыруға арналған.</a:t>
            </a:r>
          </a:p>
          <a:p>
            <a:pPr indent="360000" algn="just"/>
            <a:endParaRPr lang="ru-RU" sz="2000" smtClean="0"/>
          </a:p>
          <a:p>
            <a:pPr indent="360000" algn="just"/>
            <a:r>
              <a:rPr lang="ru-RU" sz="2000" smtClean="0"/>
              <a:t>1-2 курстарда жалпы ғылыми және жалпы техникалық пәндерден лабораториялық жұмыстарға  зерттемелік тапсырмалар қосылуы мүмкін.</a:t>
            </a:r>
          </a:p>
          <a:p>
            <a:pPr indent="360000" algn="just"/>
            <a:endParaRPr lang="ru-RU" sz="2000" smtClean="0"/>
          </a:p>
          <a:p>
            <a:pPr indent="360000" algn="just"/>
            <a:r>
              <a:rPr lang="ru-RU" sz="2000" smtClean="0"/>
              <a:t>Ал 3 курста лабораториялық практикаға жалпы техникалық және мамандандырылған  пәндерден де ізденісті және зерттеулер талап ететін тапсырмалар қосылуы керек. Бұл жұмысты орындау кезінде студент өзі жоба құрып, лабораториялық жұмысты орындауға керекті құрал жабдықтарды таңдап алып, оны орындап, ең соңында ғылыми есеп береді.</a:t>
            </a:r>
          </a:p>
          <a:p>
            <a:pPr indent="360000" algn="just"/>
            <a:endParaRPr lang="ru-RU" sz="2000" smtClean="0"/>
          </a:p>
          <a:p>
            <a:pPr indent="360000" algn="just"/>
            <a:r>
              <a:rPr lang="ru-RU" sz="2000" smtClean="0"/>
              <a:t>Дипломдық жұмыстарға және нақты жобаларға жоғары дәрежелі талаптар қойылады. Мұндай жұмыстар жеке немесе ұжымдық түрде, бір мамандық студенттері болып немесе әртүрлі мамандық студенттері болып орындалады.</a:t>
            </a:r>
            <a:endParaRPr lang="ru-RU" sz="2000"/>
          </a:p>
        </p:txBody>
      </p:sp>
    </p:spTree>
    <p:extLst>
      <p:ext uri="{BB962C8B-B14F-4D97-AF65-F5344CB8AC3E}">
        <p14:creationId xmlns:p14="http://schemas.microsoft.com/office/powerpoint/2010/main" val="333985657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078181" y="612845"/>
            <a:ext cx="9587345" cy="5078313"/>
          </a:xfrm>
          <a:prstGeom prst="rect">
            <a:avLst/>
          </a:prstGeom>
        </p:spPr>
        <p:txBody>
          <a:bodyPr wrap="square">
            <a:spAutoFit/>
          </a:bodyPr>
          <a:lstStyle/>
          <a:p>
            <a:r>
              <a:rPr lang="ru-RU" sz="2000" b="1" smtClean="0"/>
              <a:t>СҒЗЖ оқудан тыс түрлері:</a:t>
            </a:r>
            <a:endParaRPr lang="ru-RU" sz="2000" smtClean="0"/>
          </a:p>
          <a:p>
            <a:endParaRPr lang="ru-RU" sz="2400" smtClean="0"/>
          </a:p>
          <a:p>
            <a:pPr marL="285750" indent="-285750" algn="just">
              <a:buFont typeface="Wingdings" panose="05000000000000000000" pitchFamily="2" charset="2"/>
              <a:buChar char="Ø"/>
            </a:pPr>
            <a:r>
              <a:rPr lang="ru-RU" sz="2000" smtClean="0"/>
              <a:t>Оқудан тыс уақытта студенттердің ғылыми зерттеу жұмыстарының түрлері:</a:t>
            </a:r>
          </a:p>
          <a:p>
            <a:pPr marL="285750" indent="-285750" algn="just">
              <a:buFont typeface="Wingdings" panose="05000000000000000000" pitchFamily="2" charset="2"/>
              <a:buChar char="Ø"/>
            </a:pPr>
            <a:endParaRPr lang="ru-RU" sz="2000" smtClean="0"/>
          </a:p>
          <a:p>
            <a:pPr marL="285750" indent="-285750" algn="just">
              <a:buFont typeface="Wingdings" panose="05000000000000000000" pitchFamily="2" charset="2"/>
              <a:buChar char="Ø"/>
            </a:pPr>
            <a:r>
              <a:rPr lang="ru-RU" sz="2000" smtClean="0"/>
              <a:t>  Ғылыми студенттік үйірмелер;</a:t>
            </a:r>
          </a:p>
          <a:p>
            <a:pPr marL="285750" indent="-285750" algn="just">
              <a:buFont typeface="Wingdings" panose="05000000000000000000" pitchFamily="2" charset="2"/>
              <a:buChar char="Ø"/>
            </a:pPr>
            <a:endParaRPr lang="ru-RU" sz="2000" smtClean="0"/>
          </a:p>
          <a:p>
            <a:pPr marL="285750" indent="-285750" algn="just">
              <a:buFont typeface="Wingdings" panose="05000000000000000000" pitchFamily="2" charset="2"/>
              <a:buChar char="Ø"/>
            </a:pPr>
            <a:r>
              <a:rPr lang="ru-RU" sz="2000" smtClean="0"/>
              <a:t>  Студенттердің ғылыми техникалық ұйымы;</a:t>
            </a:r>
          </a:p>
          <a:p>
            <a:pPr marL="285750" indent="-285750" algn="just">
              <a:buFont typeface="Wingdings" panose="05000000000000000000" pitchFamily="2" charset="2"/>
              <a:buChar char="Ø"/>
            </a:pPr>
            <a:endParaRPr lang="ru-RU" sz="2000" smtClean="0"/>
          </a:p>
          <a:p>
            <a:pPr marL="285750" indent="-285750" algn="just">
              <a:buFont typeface="Wingdings" panose="05000000000000000000" pitchFamily="2" charset="2"/>
              <a:buChar char="Ø"/>
            </a:pPr>
            <a:r>
              <a:rPr lang="ru-RU" sz="2000" smtClean="0"/>
              <a:t> Халық шаруашылық келісім шарт және мемлекеттік бюджеттік тапсырма бойынша орындалатын жұмыс;</a:t>
            </a:r>
          </a:p>
          <a:p>
            <a:pPr marL="285750" indent="-285750" algn="just">
              <a:buFont typeface="Wingdings" panose="05000000000000000000" pitchFamily="2" charset="2"/>
              <a:buChar char="Ø"/>
            </a:pPr>
            <a:endParaRPr lang="ru-RU" sz="2000" smtClean="0"/>
          </a:p>
          <a:p>
            <a:pPr marL="285750" indent="-285750" algn="just">
              <a:buFont typeface="Wingdings" panose="05000000000000000000" pitchFamily="2" charset="2"/>
              <a:buChar char="Ø"/>
            </a:pPr>
            <a:r>
              <a:rPr lang="ru-RU" sz="2000" smtClean="0"/>
              <a:t>  Дәріс беру жұмысының ғылым және техника саласындағы арнайы білім беру;</a:t>
            </a:r>
          </a:p>
          <a:p>
            <a:pPr marL="285750" indent="-285750" algn="just">
              <a:buFont typeface="Wingdings" panose="05000000000000000000" pitchFamily="2" charset="2"/>
              <a:buChar char="Ø"/>
            </a:pPr>
            <a:endParaRPr lang="ru-RU" sz="2000" smtClean="0"/>
          </a:p>
          <a:p>
            <a:pPr marL="285750" indent="-285750" algn="just">
              <a:buFont typeface="Wingdings" panose="05000000000000000000" pitchFamily="2" charset="2"/>
              <a:buChar char="Ø"/>
            </a:pPr>
            <a:r>
              <a:rPr lang="ru-RU" sz="2000" smtClean="0"/>
              <a:t>  Студенттер конференциясына және олимпиядаларға қатысу.</a:t>
            </a:r>
            <a:endParaRPr lang="ru-RU" sz="2000"/>
          </a:p>
        </p:txBody>
      </p:sp>
    </p:spTree>
    <p:extLst>
      <p:ext uri="{BB962C8B-B14F-4D97-AF65-F5344CB8AC3E}">
        <p14:creationId xmlns:p14="http://schemas.microsoft.com/office/powerpoint/2010/main" val="185202690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272146" y="515035"/>
            <a:ext cx="9407236" cy="4308872"/>
          </a:xfrm>
          <a:prstGeom prst="rect">
            <a:avLst/>
          </a:prstGeom>
        </p:spPr>
        <p:txBody>
          <a:bodyPr wrap="square">
            <a:spAutoFit/>
          </a:bodyPr>
          <a:lstStyle/>
          <a:p>
            <a:r>
              <a:rPr lang="ru-RU" sz="3200" b="1" i="1" smtClean="0"/>
              <a:t>Ғылыми кадрларды даярлау және пайдалану жүйесі</a:t>
            </a:r>
          </a:p>
          <a:p>
            <a:endParaRPr lang="ru-RU"/>
          </a:p>
          <a:p>
            <a:pPr marL="285750" indent="-285750">
              <a:buFont typeface="Wingdings" panose="05000000000000000000" pitchFamily="2" charset="2"/>
              <a:buChar char="Ø"/>
            </a:pPr>
            <a:r>
              <a:rPr lang="ru-RU"/>
              <a:t>  </a:t>
            </a:r>
            <a:r>
              <a:rPr lang="ru-RU" sz="3200"/>
              <a:t>Магистратура</a:t>
            </a:r>
          </a:p>
          <a:p>
            <a:pPr marL="285750" indent="-285750">
              <a:buFont typeface="Wingdings" panose="05000000000000000000" pitchFamily="2" charset="2"/>
              <a:buChar char="Ø"/>
            </a:pPr>
            <a:r>
              <a:rPr lang="ru-RU" sz="3200"/>
              <a:t> </a:t>
            </a:r>
            <a:r>
              <a:rPr lang="ru-RU" sz="3200"/>
              <a:t> </a:t>
            </a:r>
            <a:r>
              <a:rPr lang="ru-RU" sz="3200" smtClean="0"/>
              <a:t>Докторантура</a:t>
            </a:r>
            <a:endParaRPr lang="ru-RU" sz="3200"/>
          </a:p>
          <a:p>
            <a:pPr marL="285750" indent="-285750">
              <a:buFont typeface="Wingdings" panose="05000000000000000000" pitchFamily="2" charset="2"/>
              <a:buChar char="Ø"/>
            </a:pPr>
            <a:r>
              <a:rPr lang="ru-RU" sz="3200"/>
              <a:t>  Диссертация қорғау</a:t>
            </a:r>
          </a:p>
          <a:p>
            <a:pPr marL="285750" indent="-285750">
              <a:buFont typeface="Wingdings" panose="05000000000000000000" pitchFamily="2" charset="2"/>
              <a:buChar char="Ø"/>
            </a:pPr>
            <a:r>
              <a:rPr lang="ru-RU" sz="3200"/>
              <a:t>  Квалификация өсіру</a:t>
            </a:r>
          </a:p>
          <a:p>
            <a:pPr marL="285750" indent="-285750">
              <a:buFont typeface="Wingdings" panose="05000000000000000000" pitchFamily="2" charset="2"/>
              <a:buChar char="Ø"/>
            </a:pPr>
            <a:r>
              <a:rPr lang="ru-RU" sz="3200"/>
              <a:t> </a:t>
            </a:r>
            <a:r>
              <a:rPr lang="ru-RU" sz="3200"/>
              <a:t> </a:t>
            </a:r>
            <a:r>
              <a:rPr lang="ru-RU" sz="3200" smtClean="0"/>
              <a:t>Стаж</a:t>
            </a:r>
            <a:r>
              <a:rPr lang="kk-KZ" sz="3200" smtClean="0"/>
              <a:t>ировкадан өту</a:t>
            </a:r>
            <a:endParaRPr lang="ru-RU" sz="3200"/>
          </a:p>
          <a:p>
            <a:pPr marL="285750" indent="-285750">
              <a:buFont typeface="Wingdings" panose="05000000000000000000" pitchFamily="2" charset="2"/>
              <a:buChar char="Ø"/>
            </a:pPr>
            <a:endParaRPr lang="ru-RU" sz="3200"/>
          </a:p>
        </p:txBody>
      </p:sp>
    </p:spTree>
    <p:extLst>
      <p:ext uri="{BB962C8B-B14F-4D97-AF65-F5344CB8AC3E}">
        <p14:creationId xmlns:p14="http://schemas.microsoft.com/office/powerpoint/2010/main" val="156210361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73383" y="780294"/>
            <a:ext cx="9712036" cy="5632311"/>
          </a:xfrm>
          <a:prstGeom prst="rect">
            <a:avLst/>
          </a:prstGeom>
        </p:spPr>
        <p:txBody>
          <a:bodyPr wrap="square">
            <a:spAutoFit/>
          </a:bodyPr>
          <a:lstStyle/>
          <a:p>
            <a:pPr algn="just"/>
            <a:r>
              <a:rPr lang="ru-RU" sz="2000" b="1" smtClean="0"/>
              <a:t>Магистратура</a:t>
            </a:r>
          </a:p>
          <a:p>
            <a:pPr algn="just"/>
            <a:endParaRPr lang="ru-RU" sz="2000" smtClean="0"/>
          </a:p>
          <a:p>
            <a:pPr algn="just"/>
            <a:r>
              <a:rPr lang="ru-RU" sz="2000" smtClean="0"/>
              <a:t> «Магистр» сөзі - латын сөзінен шыққа ол «тәрбиеші», «оқытушы», «жетекші» деген мағынаны береді. Орыс тіліндегі аудармасында ол «өз ісінің шебері» дегенді білдіреді. Ертеректе «магистр» — бұл батыс — еуропаунверситетінің философия факультеттеріндегі докторлық дәрежеден сәл төмен тұратын оқу дәрежесі. Қазіргі ағылшындық - американдық жоғарғы білім жүйесінде магистр дәрежесі бакалавр мен ғылым докторыаралығындағы орынды иемденеді.</a:t>
            </a:r>
          </a:p>
          <a:p>
            <a:pPr algn="just"/>
            <a:endParaRPr lang="ru-RU" sz="2000" smtClean="0"/>
          </a:p>
          <a:p>
            <a:pPr algn="just"/>
            <a:endParaRPr lang="ru-RU" sz="2000" smtClean="0"/>
          </a:p>
          <a:p>
            <a:pPr algn="just"/>
            <a:r>
              <a:rPr lang="ru-RU" sz="2000" smtClean="0"/>
              <a:t>Магистр дәрежесі ғылыми–зерттеу немес ғылыми–педагогикалық әрекетке бағытталған.</a:t>
            </a:r>
          </a:p>
          <a:p>
            <a:pPr algn="just"/>
            <a:endParaRPr lang="ru-RU" sz="2000" smtClean="0"/>
          </a:p>
          <a:p>
            <a:pPr algn="just"/>
            <a:r>
              <a:rPr lang="ru-RU" sz="2000" smtClean="0"/>
              <a:t>Магистрлік жұмысы және таңдалған тақырыптың нәтижесін көрсетуші. Магистрлік жұмыста алынған нәтижелердің жиынтығы оның авторының таңдаулы кәсіптік әрекетінде бастапқы ғылыми дағдыларының бар екендігін көрсетуі қажет.</a:t>
            </a:r>
            <a:endParaRPr lang="ru-RU" sz="2000"/>
          </a:p>
        </p:txBody>
      </p:sp>
    </p:spTree>
    <p:extLst>
      <p:ext uri="{BB962C8B-B14F-4D97-AF65-F5344CB8AC3E}">
        <p14:creationId xmlns:p14="http://schemas.microsoft.com/office/powerpoint/2010/main" val="369914300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39635" y="598852"/>
            <a:ext cx="9171709" cy="5632311"/>
          </a:xfrm>
          <a:prstGeom prst="rect">
            <a:avLst/>
          </a:prstGeom>
        </p:spPr>
        <p:txBody>
          <a:bodyPr wrap="square">
            <a:spAutoFit/>
          </a:bodyPr>
          <a:lstStyle/>
          <a:p>
            <a:pPr algn="just"/>
            <a:r>
              <a:rPr lang="ru-RU" sz="2400" b="1" smtClean="0"/>
              <a:t>Докторантура</a:t>
            </a:r>
          </a:p>
          <a:p>
            <a:pPr algn="just"/>
            <a:endParaRPr lang="ru-RU" sz="2400" smtClean="0"/>
          </a:p>
          <a:p>
            <a:pPr algn="just"/>
            <a:r>
              <a:rPr lang="ru-RU" sz="2400" smtClean="0"/>
              <a:t> </a:t>
            </a:r>
          </a:p>
          <a:p>
            <a:pPr algn="just"/>
            <a:endParaRPr lang="ru-RU" sz="2400" smtClean="0"/>
          </a:p>
          <a:p>
            <a:pPr algn="just"/>
            <a:r>
              <a:rPr lang="ru-RU" sz="2400" smtClean="0"/>
              <a:t>Докторантура үш жылға дейінгі мерзімде ашылады және оған ғылыми жетістіктерге жеткен, ғылыми-педагогикалық қызметкер ретінде танылған 40 жас шамасындағы ғылым кандидаттары жіберіледі. Докторанттар қажет болған жағдайда басты отандық және шетелдік ғылыми орталықтарға жүгіне алады. Докторантурада оқу мерзімі ғылыми-педагогикалық жұмыс стажына қарай есептеледі. Докторантураны бітірген соң докторлық диссертация қорғалады.</a:t>
            </a:r>
          </a:p>
          <a:p>
            <a:pPr algn="just"/>
            <a:endParaRPr lang="ru-RU" sz="2400" smtClean="0"/>
          </a:p>
          <a:p>
            <a:pPr algn="just"/>
            <a:r>
              <a:rPr lang="ru-RU" sz="2400" smtClean="0"/>
              <a:t> </a:t>
            </a:r>
            <a:endParaRPr lang="ru-RU" sz="2400"/>
          </a:p>
        </p:txBody>
      </p:sp>
    </p:spTree>
    <p:extLst>
      <p:ext uri="{BB962C8B-B14F-4D97-AF65-F5344CB8AC3E}">
        <p14:creationId xmlns:p14="http://schemas.microsoft.com/office/powerpoint/2010/main" val="376021012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65564" y="391816"/>
            <a:ext cx="10252364" cy="6186309"/>
          </a:xfrm>
          <a:prstGeom prst="rect">
            <a:avLst/>
          </a:prstGeom>
        </p:spPr>
        <p:txBody>
          <a:bodyPr wrap="square">
            <a:spAutoFit/>
          </a:bodyPr>
          <a:lstStyle/>
          <a:p>
            <a:pPr algn="just"/>
            <a:r>
              <a:rPr lang="ru-RU" b="1" smtClean="0"/>
              <a:t>Диссертация қорғау </a:t>
            </a:r>
            <a:r>
              <a:rPr lang="ru-RU" smtClean="0"/>
              <a:t>- диссертациялық тақырыпты жасау аяқталған соң мамандар кеңесіне қорғауға ұсынылатын диссертация толтырылады. Мамандар кеңесінің құрамына оқу дәрежесі бар мамандар мен басқа да ЖОО-нан, ғылыми мекемелерден мамандар тартылады. Әрбір мамандар кеңесіне оның ұйымдастыруымен ғылыми қызметкерлер мамандықтарының нөмірлері бекітіледі, яғни осы кеңес кандидаттың немесе ғылым докторы дәрежесіне ұсыну үшін диссертацияны қорғауды ұйымдастырады.</a:t>
            </a:r>
          </a:p>
          <a:p>
            <a:pPr algn="just"/>
            <a:endParaRPr lang="ru-RU" smtClean="0"/>
          </a:p>
          <a:p>
            <a:pPr algn="just"/>
            <a:r>
              <a:rPr lang="ru-RU" smtClean="0"/>
              <a:t>Диссертацияны барынша сарапқа салу алдын-ала оппоненттер белгілейді: докторлық диссератция қорғағанда үш ғылым докторы және басқарушы ұйым, кандидаттық диссертация қорғағанда - бір доктор, бір кандидат және басқарушы ұйым, мамандар кеңесінің отырысында бұлар өз пікірлері мен ұсыныстарын баяндайды. Диссертация қорғау егер қорғауға қатысқан мамандар кеңесінің жасырын дауыс беру нәтижесінде 50 пайыз болса ғана табысты, сәтті деп мойындалады.</a:t>
            </a:r>
          </a:p>
          <a:p>
            <a:pPr algn="just"/>
            <a:endParaRPr lang="ru-RU" smtClean="0"/>
          </a:p>
          <a:p>
            <a:pPr algn="just"/>
            <a:r>
              <a:rPr lang="ru-RU" smtClean="0"/>
              <a:t>Диссертация қорғаудың нәтижелерін (хаттама, шешім) мамандар кеңесі, өздерінің әрекеттеріне бақылау жасап отыратын ВАК-қа жібереді. Ғылым кандидаты дипломын беру туралы түпкілікті шешімді ВАК мүшелеріқабылдайды. Ғылым докторы дәрежесін беру туралы мамандар кеңесінің шешімі ұсынушы сипаттағы шешім болып табылады, ал ғылым доктор дипломын беру туралы түпкілікті шешім ҚР ВАК Президумы қабылдайды.</a:t>
            </a:r>
            <a:endParaRPr lang="ru-RU"/>
          </a:p>
        </p:txBody>
      </p:sp>
    </p:spTree>
    <p:extLst>
      <p:ext uri="{BB962C8B-B14F-4D97-AF65-F5344CB8AC3E}">
        <p14:creationId xmlns:p14="http://schemas.microsoft.com/office/powerpoint/2010/main" val="404540110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59527" y="294374"/>
            <a:ext cx="10044546" cy="6186309"/>
          </a:xfrm>
          <a:prstGeom prst="rect">
            <a:avLst/>
          </a:prstGeom>
        </p:spPr>
        <p:txBody>
          <a:bodyPr wrap="square">
            <a:spAutoFit/>
          </a:bodyPr>
          <a:lstStyle/>
          <a:p>
            <a:pPr algn="just"/>
            <a:r>
              <a:rPr lang="ru-RU" sz="2200" b="1" smtClean="0"/>
              <a:t>Квалификацияны өсіру </a:t>
            </a:r>
            <a:r>
              <a:rPr lang="ru-RU" sz="2200" smtClean="0"/>
              <a:t>- Ғылыми-техникалық төңкерістің жаңа заманғы жағдайларында өте-мөте маңызды міндет соңғы ғылыми, техника мен мәдениет жетістіктері нәтижелері бойынша мамандар білімін жүйелі толықтыру болып табылады. Осы мақсатпен біздің елде негізінен жоғары оку орындарында ұйымдастырылған, министірліктерге бағынышты квалификацины өсіру институттары мен жоғары оқу орындарында жоғары квалификациялы халық шаруашылығы мамандары, профессорлар мен ЖОО-ның оқытушылары сабақ береді.</a:t>
            </a:r>
          </a:p>
          <a:p>
            <a:pPr algn="just"/>
            <a:endParaRPr lang="ru-RU" sz="2200" smtClean="0"/>
          </a:p>
          <a:p>
            <a:pPr algn="just"/>
            <a:r>
              <a:rPr lang="ru-RU" sz="2200" smtClean="0"/>
              <a:t>Кей жағдайларда әлі сәйкес мамандықтар орныға қоймаған ғылым мен техниканың жаңа бағыттары брйынша тез арада мамандар дайындауды жүзеге асыру қажет болады. Осы мақсатта негізінен басты оқу орындарында ғылыми мектеп базасында күндізгі және кешкі оқу түрімен он айдан екі жылға дейінгі мерзімде арнайы факультеттер ұйымдастырылады. Мұндай факультеттерге дәріс тыңдаушыларды аталған бағыт бойынша мамандар алуға қызығушылық танытқан ұйымдар жіберіп отырады.</a:t>
            </a:r>
            <a:endParaRPr lang="ru-RU" sz="2200"/>
          </a:p>
        </p:txBody>
      </p:sp>
    </p:spTree>
    <p:extLst>
      <p:ext uri="{BB962C8B-B14F-4D97-AF65-F5344CB8AC3E}">
        <p14:creationId xmlns:p14="http://schemas.microsoft.com/office/powerpoint/2010/main" val="352910878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81199" y="889844"/>
            <a:ext cx="9615055" cy="5632311"/>
          </a:xfrm>
          <a:prstGeom prst="rect">
            <a:avLst/>
          </a:prstGeom>
        </p:spPr>
        <p:txBody>
          <a:bodyPr wrap="square">
            <a:spAutoFit/>
          </a:bodyPr>
          <a:lstStyle/>
          <a:p>
            <a:pPr algn="just"/>
            <a:r>
              <a:rPr lang="ru-RU" sz="2400" smtClean="0"/>
              <a:t>Стажировкадан өту</a:t>
            </a:r>
          </a:p>
          <a:p>
            <a:pPr algn="just"/>
            <a:endParaRPr lang="ru-RU" sz="2400" smtClean="0"/>
          </a:p>
          <a:p>
            <a:pPr algn="just"/>
            <a:endParaRPr lang="ru-RU" sz="2400" smtClean="0"/>
          </a:p>
          <a:p>
            <a:pPr algn="just"/>
            <a:r>
              <a:rPr lang="ru-RU" sz="2400" smtClean="0"/>
              <a:t>Басты және де басқа ірі жоғары квалификациялы ғылыми кадрлары бар жерлерде аталған сала бойынша квалификациялы мамандарды қажет ететін, ЖОО-қызметкерлері жіберілетін, стажер-оқытушылар дайындау бекітіледі. Мұндай кезде стажер-оқытушы міндеті тек бір мақсатқа қолданылады. Стажер-оқытушының ғылыми жетекшісі сол кафедраның меңгерушісі немесе бір профессоры болып табылады. Әрбір стажерге жеке жоспар белгіленеді. Стажировканы аяқтауға бір ай қалғанда олар стажер-оқытушыны педагогикалық жұмысқа ұсыну мүмкіндіктері туралы арнайы комиссияның аттестациясынан өтеді.</a:t>
            </a:r>
            <a:endParaRPr lang="ru-RU" sz="2400"/>
          </a:p>
        </p:txBody>
      </p:sp>
    </p:spTree>
    <p:extLst>
      <p:ext uri="{BB962C8B-B14F-4D97-AF65-F5344CB8AC3E}">
        <p14:creationId xmlns:p14="http://schemas.microsoft.com/office/powerpoint/2010/main" val="47310689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31819" y="792493"/>
            <a:ext cx="9753600" cy="5447645"/>
          </a:xfrm>
          <a:prstGeom prst="rect">
            <a:avLst/>
          </a:prstGeom>
          <a:solidFill>
            <a:schemeClr val="bg2"/>
          </a:solidFill>
        </p:spPr>
        <p:txBody>
          <a:bodyPr wrap="square">
            <a:spAutoFit/>
          </a:bodyPr>
          <a:lstStyle/>
          <a:p>
            <a:pPr algn="just"/>
            <a:endParaRPr lang="ru-RU" sz="2400" b="1" i="1" smtClean="0">
              <a:latin typeface="Arial" panose="020B0604020202020204" pitchFamily="34" charset="0"/>
              <a:cs typeface="Arial" panose="020B0604020202020204" pitchFamily="34" charset="0"/>
            </a:endParaRPr>
          </a:p>
          <a:p>
            <a:pPr algn="just"/>
            <a:r>
              <a:rPr lang="ru-RU" sz="2800" b="1" i="1" smtClean="0">
                <a:cs typeface="Arial" panose="020B0604020202020204" pitchFamily="34" charset="0"/>
              </a:rPr>
              <a:t>Тақырып 2. </a:t>
            </a:r>
          </a:p>
          <a:p>
            <a:pPr algn="just"/>
            <a:r>
              <a:rPr lang="ru-RU" sz="2800" b="1" i="1" smtClean="0">
                <a:cs typeface="Arial" panose="020B0604020202020204" pitchFamily="34" charset="0"/>
              </a:rPr>
              <a:t>Ғылыми танымның методологиялық негізі. Ғылыми білім ұғымы.</a:t>
            </a:r>
          </a:p>
          <a:p>
            <a:pPr algn="just"/>
            <a:endParaRPr lang="ru-RU" sz="2400" smtClean="0">
              <a:latin typeface="Arial" panose="020B0604020202020204" pitchFamily="34" charset="0"/>
              <a:cs typeface="Arial" panose="020B0604020202020204" pitchFamily="34" charset="0"/>
            </a:endParaRPr>
          </a:p>
          <a:p>
            <a:pPr marL="457200" indent="-457200" algn="just">
              <a:buFont typeface="+mj-lt"/>
              <a:buAutoNum type="arabicPeriod"/>
            </a:pPr>
            <a:r>
              <a:rPr lang="ru-RU" sz="2400" smtClean="0">
                <a:latin typeface="Arial" panose="020B0604020202020204" pitchFamily="34" charset="0"/>
                <a:cs typeface="Arial" panose="020B0604020202020204" pitchFamily="34" charset="0"/>
              </a:rPr>
              <a:t>  </a:t>
            </a:r>
            <a:r>
              <a:rPr lang="ru-RU" sz="2400" i="1" smtClean="0">
                <a:latin typeface="Arial" panose="020B0604020202020204" pitchFamily="34" charset="0"/>
                <a:cs typeface="Arial" panose="020B0604020202020204" pitchFamily="34" charset="0"/>
              </a:rPr>
              <a:t>Білім</a:t>
            </a:r>
          </a:p>
          <a:p>
            <a:pPr marL="457200" indent="-457200" algn="just">
              <a:buFont typeface="+mj-lt"/>
              <a:buAutoNum type="arabicPeriod"/>
            </a:pPr>
            <a:endParaRPr lang="ru-RU" sz="2400" i="1" smtClean="0">
              <a:latin typeface="Arial" panose="020B0604020202020204" pitchFamily="34" charset="0"/>
              <a:cs typeface="Arial" panose="020B0604020202020204" pitchFamily="34" charset="0"/>
            </a:endParaRPr>
          </a:p>
          <a:p>
            <a:pPr marL="457200" indent="-457200" algn="just">
              <a:buFont typeface="+mj-lt"/>
              <a:buAutoNum type="arabicPeriod"/>
            </a:pPr>
            <a:r>
              <a:rPr lang="ru-RU" sz="2400" i="1" smtClean="0">
                <a:latin typeface="Arial" panose="020B0604020202020204" pitchFamily="34" charset="0"/>
                <a:cs typeface="Arial" panose="020B0604020202020204" pitchFamily="34" charset="0"/>
              </a:rPr>
              <a:t>   Таным</a:t>
            </a:r>
          </a:p>
          <a:p>
            <a:pPr marL="457200" indent="-457200" algn="just">
              <a:buFont typeface="+mj-lt"/>
              <a:buAutoNum type="arabicPeriod"/>
            </a:pPr>
            <a:endParaRPr lang="ru-RU" sz="2400" i="1" smtClean="0">
              <a:latin typeface="Arial" panose="020B0604020202020204" pitchFamily="34" charset="0"/>
              <a:cs typeface="Arial" panose="020B0604020202020204" pitchFamily="34" charset="0"/>
            </a:endParaRPr>
          </a:p>
          <a:p>
            <a:pPr marL="457200" indent="-457200" algn="just">
              <a:buFont typeface="+mj-lt"/>
              <a:buAutoNum type="arabicPeriod"/>
            </a:pPr>
            <a:r>
              <a:rPr lang="ru-RU" sz="2400" i="1" smtClean="0">
                <a:latin typeface="Arial" panose="020B0604020202020204" pitchFamily="34" charset="0"/>
                <a:cs typeface="Arial" panose="020B0604020202020204" pitchFamily="34" charset="0"/>
              </a:rPr>
              <a:t>   Ойлар және ғылыми болжамдар</a:t>
            </a:r>
          </a:p>
          <a:p>
            <a:pPr marL="457200" indent="-457200" algn="just">
              <a:buFont typeface="+mj-lt"/>
              <a:buAutoNum type="arabicPeriod"/>
            </a:pPr>
            <a:endParaRPr lang="ru-RU" sz="2400" i="1" smtClean="0">
              <a:latin typeface="Arial" panose="020B0604020202020204" pitchFamily="34" charset="0"/>
              <a:cs typeface="Arial" panose="020B0604020202020204" pitchFamily="34" charset="0"/>
            </a:endParaRPr>
          </a:p>
          <a:p>
            <a:pPr marL="457200" indent="-457200" algn="just">
              <a:buFont typeface="+mj-lt"/>
              <a:buAutoNum type="arabicPeriod"/>
            </a:pPr>
            <a:r>
              <a:rPr lang="ru-RU" sz="2400" i="1" smtClean="0">
                <a:latin typeface="Arial" panose="020B0604020202020204" pitchFamily="34" charset="0"/>
                <a:cs typeface="Arial" panose="020B0604020202020204" pitchFamily="34" charset="0"/>
              </a:rPr>
              <a:t>   Теория</a:t>
            </a:r>
          </a:p>
          <a:p>
            <a:pPr marL="457200" indent="-457200" algn="just">
              <a:buFont typeface="+mj-lt"/>
              <a:buAutoNum type="arabicPeriod"/>
            </a:pPr>
            <a:endParaRPr lang="kk-KZ" sz="2400" i="1">
              <a:latin typeface="Arial" panose="020B0604020202020204" pitchFamily="34" charset="0"/>
              <a:cs typeface="Arial" panose="020B0604020202020204" pitchFamily="34" charset="0"/>
            </a:endParaRPr>
          </a:p>
          <a:p>
            <a:pPr algn="just"/>
            <a:endParaRPr lang="ru-RU" sz="2400" i="1">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17575620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Заголовок 3"/>
          <p:cNvSpPr>
            <a:spLocks noGrp="1"/>
          </p:cNvSpPr>
          <p:nvPr>
            <p:ph type="title"/>
          </p:nvPr>
        </p:nvSpPr>
        <p:spPr>
          <a:xfrm>
            <a:off x="2022764" y="624110"/>
            <a:ext cx="9481849" cy="1280890"/>
          </a:xfrm>
          <a:solidFill>
            <a:schemeClr val="bg2"/>
          </a:solidFill>
        </p:spPr>
        <p:txBody>
          <a:bodyPr>
            <a:normAutofit fontScale="90000"/>
          </a:bodyPr>
          <a:lstStyle/>
          <a:p>
            <a:r>
              <a:rPr lang="ru-RU" sz="3100" b="1" i="1" smtClean="0">
                <a:cs typeface="Times New Roman" panose="02020603050405020304" pitchFamily="18" charset="0"/>
              </a:rPr>
              <a:t>Тақырып 1. Қазақстан </a:t>
            </a:r>
            <a:r>
              <a:rPr lang="ru-RU" sz="3100" b="1" i="1">
                <a:cs typeface="Times New Roman" panose="02020603050405020304" pitchFamily="18" charset="0"/>
              </a:rPr>
              <a:t>Республикасында ғылыми-зерттеу жұмыстарын ұйымдастыру</a:t>
            </a:r>
            <a:r>
              <a:rPr lang="ru-RU" b="1" i="1">
                <a:cs typeface="Times New Roman" panose="02020603050405020304" pitchFamily="18" charset="0"/>
              </a:rPr>
              <a:t/>
            </a:r>
            <a:br>
              <a:rPr lang="ru-RU" b="1" i="1">
                <a:cs typeface="Times New Roman" panose="02020603050405020304" pitchFamily="18" charset="0"/>
              </a:rPr>
            </a:br>
            <a:endParaRPr lang="ru-RU"/>
          </a:p>
        </p:txBody>
      </p:sp>
      <p:sp>
        <p:nvSpPr>
          <p:cNvPr id="5" name="Объект 4"/>
          <p:cNvSpPr>
            <a:spLocks noGrp="1"/>
          </p:cNvSpPr>
          <p:nvPr>
            <p:ph idx="1"/>
          </p:nvPr>
        </p:nvSpPr>
        <p:spPr>
          <a:xfrm>
            <a:off x="2022765" y="2258291"/>
            <a:ext cx="9481848" cy="3777622"/>
          </a:xfrm>
          <a:solidFill>
            <a:schemeClr val="bg2"/>
          </a:solidFill>
        </p:spPr>
        <p:txBody>
          <a:bodyPr>
            <a:normAutofit/>
          </a:bodyPr>
          <a:lstStyle/>
          <a:p>
            <a:pPr marL="514350" indent="-514350">
              <a:buFont typeface="+mj-lt"/>
              <a:buAutoNum type="arabicPeriod"/>
            </a:pPr>
            <a:r>
              <a:rPr lang="ru-RU" sz="2800" i="1" smtClean="0">
                <a:cs typeface="Arial" panose="020B0604020202020204" pitchFamily="34" charset="0"/>
              </a:rPr>
              <a:t>Жоғарғы </a:t>
            </a:r>
            <a:r>
              <a:rPr lang="ru-RU" sz="2800" i="1">
                <a:cs typeface="Arial" panose="020B0604020202020204" pitchFamily="34" charset="0"/>
              </a:rPr>
              <a:t>оқу орындары мен </a:t>
            </a:r>
            <a:r>
              <a:rPr lang="ru-RU" sz="2800" i="1">
                <a:cs typeface="Arial" panose="020B0604020202020204" pitchFamily="34" charset="0"/>
              </a:rPr>
              <a:t>ғылыми-зерттеу </a:t>
            </a:r>
            <a:r>
              <a:rPr lang="ru-RU" sz="2800" i="1" smtClean="0">
                <a:cs typeface="Arial" panose="020B0604020202020204" pitchFamily="34" charset="0"/>
              </a:rPr>
              <a:t>институттары</a:t>
            </a:r>
            <a:endParaRPr lang="kk-KZ" sz="2800" i="1">
              <a:cs typeface="Arial" panose="020B0604020202020204" pitchFamily="34" charset="0"/>
            </a:endParaRPr>
          </a:p>
          <a:p>
            <a:pPr marL="514350" indent="-514350">
              <a:buFont typeface="+mj-lt"/>
              <a:buAutoNum type="arabicPeriod"/>
            </a:pPr>
            <a:r>
              <a:rPr lang="ru-RU" sz="2800" i="1">
                <a:cs typeface="Arial" panose="020B0604020202020204" pitchFamily="34" charset="0"/>
              </a:rPr>
              <a:t>Студенттердің ғылыми </a:t>
            </a:r>
            <a:r>
              <a:rPr lang="ru-RU" sz="2800" i="1">
                <a:cs typeface="Arial" panose="020B0604020202020204" pitchFamily="34" charset="0"/>
              </a:rPr>
              <a:t>зерттеу </a:t>
            </a:r>
            <a:r>
              <a:rPr lang="ru-RU" sz="2800" i="1" smtClean="0">
                <a:cs typeface="Arial" panose="020B0604020202020204" pitchFamily="34" charset="0"/>
              </a:rPr>
              <a:t>жұмысы</a:t>
            </a:r>
          </a:p>
          <a:p>
            <a:pPr marL="514350" indent="-514350">
              <a:buFont typeface="+mj-lt"/>
              <a:buAutoNum type="arabicPeriod"/>
            </a:pPr>
            <a:r>
              <a:rPr lang="ru-RU" sz="2800" i="1">
                <a:cs typeface="Arial" panose="020B0604020202020204" pitchFamily="34" charset="0"/>
              </a:rPr>
              <a:t>Ғылыми кадрларды даярлау және пайдалану жүйесі</a:t>
            </a:r>
          </a:p>
          <a:p>
            <a:endParaRPr lang="ru-RU" sz="2800" i="1">
              <a:latin typeface="Arial" panose="020B0604020202020204" pitchFamily="34" charset="0"/>
              <a:cs typeface="Arial" panose="020B0604020202020204" pitchFamily="34" charset="0"/>
            </a:endParaRPr>
          </a:p>
          <a:p>
            <a:endParaRPr lang="ru-RU" sz="2800"/>
          </a:p>
        </p:txBody>
      </p:sp>
    </p:spTree>
    <p:extLst>
      <p:ext uri="{BB962C8B-B14F-4D97-AF65-F5344CB8AC3E}">
        <p14:creationId xmlns:p14="http://schemas.microsoft.com/office/powerpoint/2010/main" val="428760288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37856" y="558439"/>
            <a:ext cx="10210800" cy="6217087"/>
          </a:xfrm>
          <a:prstGeom prst="rect">
            <a:avLst/>
          </a:prstGeom>
        </p:spPr>
        <p:txBody>
          <a:bodyPr wrap="square">
            <a:spAutoFit/>
          </a:bodyPr>
          <a:lstStyle/>
          <a:p>
            <a:pPr algn="just"/>
            <a:r>
              <a:rPr lang="ru-RU" sz="2000" smtClean="0"/>
              <a:t>Адамзат ойының білмеушіліктен білімге қозғалыс үрдісі таным деп аталады, тәжірибе негізінде адамзат түсінігі процесіндегі қоғамдық өндірістік және ғылыми қайраткерліктің ақиқатты болмыс бейнесі орын алған. Тәжірибе қажеттілігі оның мақсаты таным дамуының қозғалыс күші және негізі болып табылады. Адам табиғат күштерін игеру және өзіне қызмет ету үшін табиғат заңдарын танып біледі; тарихи оқиғалар барысына ықпал ету үшін қоғам заңдарын танып біледі.</a:t>
            </a:r>
          </a:p>
          <a:p>
            <a:pPr algn="just"/>
            <a:endParaRPr lang="ru-RU" sz="2000" smtClean="0"/>
          </a:p>
          <a:p>
            <a:pPr algn="just"/>
            <a:r>
              <a:rPr lang="ru-RU" sz="2000" smtClean="0"/>
              <a:t>Таным тәжірибеден өнеді, бірақ өзі болмыстың тәжірибелік меңгеруіне бағытталады. Тәжірибеден теорияға және теориядан тәжірибеге, іс-әрекеттен ойға және ойдан болмысқа – бұл адамның айналадағы болмысқа қатынасының жалпы заңдылығы.</a:t>
            </a:r>
          </a:p>
          <a:p>
            <a:pPr algn="just"/>
            <a:endParaRPr lang="ru-RU" sz="2000" smtClean="0"/>
          </a:p>
          <a:p>
            <a:pPr algn="just"/>
            <a:r>
              <a:rPr lang="ru-RU" sz="2000" smtClean="0"/>
              <a:t>Танымның әртүрлі процестерінің басы, негізгі бөлімі және табиғи аяқталуы – тәжірибе болып табылады. Таным аяқталуы қатысты екенін атап өту керек, өйткені таным процесінде ғылыми ой дамуының дайындалған және негізін салған жаңа проблемалар мен мәселелер туындайды. Бұл проблемалар мен мәселелерді шеше отырып, ғылым тәжірибені алға басу және оның дамуын саналы түрде бағыттау керек.</a:t>
            </a:r>
          </a:p>
          <a:p>
            <a:pPr algn="just"/>
            <a:endParaRPr lang="ru-RU" sz="2000" smtClean="0"/>
          </a:p>
        </p:txBody>
      </p:sp>
    </p:spTree>
    <p:extLst>
      <p:ext uri="{BB962C8B-B14F-4D97-AF65-F5344CB8AC3E}">
        <p14:creationId xmlns:p14="http://schemas.microsoft.com/office/powerpoint/2010/main" val="174016315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008909" y="861950"/>
            <a:ext cx="9615055" cy="4524315"/>
          </a:xfrm>
          <a:prstGeom prst="rect">
            <a:avLst/>
          </a:prstGeom>
        </p:spPr>
        <p:txBody>
          <a:bodyPr wrap="square">
            <a:spAutoFit/>
          </a:bodyPr>
          <a:lstStyle/>
          <a:p>
            <a:pPr algn="just"/>
            <a:r>
              <a:rPr lang="ru-RU" sz="2400" smtClean="0"/>
              <a:t>Барлық ғылым, барлық адамзаттың таным шындықты бейнелейтін ақиқат білімнің жетістігіне бағытталған. Тек ақиқатты ғылыми білім адамға болмыс жаңаруының күшті қаруы, алдағы дамуын болжауға мүмкіндік береді.</a:t>
            </a:r>
          </a:p>
          <a:p>
            <a:pPr algn="just"/>
            <a:endParaRPr lang="ru-RU" sz="2400" smtClean="0"/>
          </a:p>
          <a:p>
            <a:pPr algn="just"/>
            <a:r>
              <a:rPr lang="ru-RU" sz="2400" smtClean="0"/>
              <a:t>Ақиқат білімге қарама-қарсы түсінік - әлемнің дұрыс емес көрнектелген бейнесі.</a:t>
            </a:r>
          </a:p>
          <a:p>
            <a:pPr algn="just"/>
            <a:endParaRPr lang="ru-RU" sz="2400" smtClean="0"/>
          </a:p>
          <a:p>
            <a:pPr algn="just"/>
            <a:r>
              <a:rPr lang="ru-RU" sz="2400" smtClean="0"/>
              <a:t>Шынайы білім – ғылым заңдарының, теориялық ережелер мен тұжырымдардың тәжірибеде дәлелденген, ғалымдардың еңбектері мен жаңалық ашуларынан тәуелсіз, ақиқат түрінде көрінеді.</a:t>
            </a:r>
            <a:endParaRPr lang="ru-RU" sz="2400"/>
          </a:p>
        </p:txBody>
      </p:sp>
    </p:spTree>
    <p:extLst>
      <p:ext uri="{BB962C8B-B14F-4D97-AF65-F5344CB8AC3E}">
        <p14:creationId xmlns:p14="http://schemas.microsoft.com/office/powerpoint/2010/main" val="103925615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01091" y="986503"/>
            <a:ext cx="9601200" cy="4955203"/>
          </a:xfrm>
          <a:prstGeom prst="rect">
            <a:avLst/>
          </a:prstGeom>
        </p:spPr>
        <p:txBody>
          <a:bodyPr wrap="square">
            <a:spAutoFit/>
          </a:bodyPr>
          <a:lstStyle/>
          <a:p>
            <a:r>
              <a:rPr lang="ru-RU" sz="2800" b="1" smtClean="0"/>
              <a:t>Сонымен қатар ғылыми білім абсолюттік және қатысты болуы мүмкін.</a:t>
            </a:r>
          </a:p>
          <a:p>
            <a:endParaRPr lang="ru-RU" sz="2800" b="1" smtClean="0"/>
          </a:p>
          <a:p>
            <a:pPr algn="just"/>
            <a:r>
              <a:rPr lang="ru-RU" sz="2800" b="1" smtClean="0"/>
              <a:t>Қатысты білім </a:t>
            </a:r>
            <a:r>
              <a:rPr lang="ru-RU" sz="2800" smtClean="0"/>
              <a:t>– болмыстың жалпы дәл бейнесі болмақ, кейбір бейненің обьектімен сәйкесінің толық </a:t>
            </a:r>
            <a:r>
              <a:rPr lang="ru-RU" sz="3600" smtClean="0"/>
              <a:t>еместігімен</a:t>
            </a:r>
            <a:r>
              <a:rPr lang="ru-RU" sz="2800" smtClean="0"/>
              <a:t> ерекшеленеді. Абсолюттік білім – обьект туралы қорытындыланған түсініктің жеткілікті өнімі, бейненің обьектімен абсолютті сәйкестігін жасақтайды. Абсолюттік білім болашақта өзгеруі немесе теріске шығуы мүмкін емес.</a:t>
            </a:r>
            <a:endParaRPr lang="ru-RU" sz="2800"/>
          </a:p>
        </p:txBody>
      </p:sp>
    </p:spTree>
    <p:extLst>
      <p:ext uri="{BB962C8B-B14F-4D97-AF65-F5344CB8AC3E}">
        <p14:creationId xmlns:p14="http://schemas.microsoft.com/office/powerpoint/2010/main" val="418322530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216727" y="1138720"/>
            <a:ext cx="8285018" cy="3539430"/>
          </a:xfrm>
          <a:prstGeom prst="rect">
            <a:avLst/>
          </a:prstGeom>
        </p:spPr>
        <p:txBody>
          <a:bodyPr wrap="square">
            <a:spAutoFit/>
          </a:bodyPr>
          <a:lstStyle/>
          <a:p>
            <a:pPr algn="just"/>
            <a:r>
              <a:rPr lang="ru-RU" sz="3200" b="1" i="1" smtClean="0"/>
              <a:t>Таным</a:t>
            </a:r>
          </a:p>
          <a:p>
            <a:pPr algn="just"/>
            <a:endParaRPr lang="ru-RU" sz="3200" smtClean="0"/>
          </a:p>
          <a:p>
            <a:pPr algn="just"/>
            <a:r>
              <a:rPr lang="ru-RU" sz="3200" i="1" smtClean="0"/>
              <a:t>Таным екі деңгейден тұрады:</a:t>
            </a:r>
          </a:p>
          <a:p>
            <a:pPr algn="just"/>
            <a:endParaRPr lang="ru-RU" sz="3200" smtClean="0"/>
          </a:p>
          <a:p>
            <a:pPr marL="285750" indent="-285750" algn="just">
              <a:buFont typeface="Wingdings" panose="05000000000000000000" pitchFamily="2" charset="2"/>
              <a:buChar char="Ø"/>
            </a:pPr>
            <a:r>
              <a:rPr lang="ru-RU" sz="3200" smtClean="0"/>
              <a:t>сезімтал</a:t>
            </a:r>
          </a:p>
          <a:p>
            <a:pPr marL="285750" indent="-285750" algn="just">
              <a:buFont typeface="Wingdings" panose="05000000000000000000" pitchFamily="2" charset="2"/>
              <a:buChar char="Ø"/>
            </a:pPr>
            <a:endParaRPr lang="ru-RU" sz="3200" smtClean="0"/>
          </a:p>
          <a:p>
            <a:pPr marL="285750" indent="-285750" algn="just">
              <a:buFont typeface="Wingdings" panose="05000000000000000000" pitchFamily="2" charset="2"/>
              <a:buChar char="Ø"/>
            </a:pPr>
            <a:r>
              <a:rPr lang="ru-RU" sz="3200" smtClean="0"/>
              <a:t>рациональды</a:t>
            </a:r>
            <a:endParaRPr lang="ru-RU" sz="3200"/>
          </a:p>
        </p:txBody>
      </p:sp>
    </p:spTree>
    <p:extLst>
      <p:ext uri="{BB962C8B-B14F-4D97-AF65-F5344CB8AC3E}">
        <p14:creationId xmlns:p14="http://schemas.microsoft.com/office/powerpoint/2010/main" val="295719239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482436" y="322314"/>
            <a:ext cx="10404764" cy="6247864"/>
          </a:xfrm>
          <a:prstGeom prst="rect">
            <a:avLst/>
          </a:prstGeom>
        </p:spPr>
        <p:txBody>
          <a:bodyPr wrap="square">
            <a:spAutoFit/>
          </a:bodyPr>
          <a:lstStyle/>
          <a:p>
            <a:pPr indent="360000" algn="just"/>
            <a:r>
              <a:rPr lang="ru-RU" sz="2000" b="1" smtClean="0"/>
              <a:t>Сезімтал таным </a:t>
            </a:r>
            <a:r>
              <a:rPr lang="ru-RU" sz="2000" smtClean="0"/>
              <a:t>– эмпирикалық, ал рациональды – теориялық білім.</a:t>
            </a:r>
          </a:p>
          <a:p>
            <a:pPr algn="just"/>
            <a:r>
              <a:rPr lang="ru-RU" sz="2000" smtClean="0"/>
              <a:t>Сезімтал таным адамның айналадағы болмыспен байланысын жасақтайды. Сезімтал таным элементтері – түйсік, қабылдау, түсінік және бейнелеу болып табылады.</a:t>
            </a:r>
          </a:p>
          <a:p>
            <a:pPr algn="just"/>
            <a:endParaRPr lang="ru-RU" sz="2000" smtClean="0"/>
          </a:p>
          <a:p>
            <a:pPr indent="360000" algn="just"/>
            <a:r>
              <a:rPr lang="ru-RU" sz="2000" b="1" smtClean="0"/>
              <a:t>Түйсік</a:t>
            </a:r>
            <a:r>
              <a:rPr lang="ru-RU" sz="2000" smtClean="0"/>
              <a:t> – заттардың қасиеті немесе ақиқат әлем құбылыстарының сезім мүшелеріне әсер ететін, адам миының бейнесі.</a:t>
            </a:r>
          </a:p>
          <a:p>
            <a:pPr indent="360000" algn="just"/>
            <a:r>
              <a:rPr lang="ru-RU" sz="2000" b="1" smtClean="0"/>
              <a:t>Қабылдау</a:t>
            </a:r>
            <a:r>
              <a:rPr lang="ru-RU" sz="2000" smtClean="0"/>
              <a:t> – белгілі бір уақытта сезім мүшелеріне әсер ететін заттар немесе жалпы құбылыстардың адам миындағы бейнесі.</a:t>
            </a:r>
          </a:p>
          <a:p>
            <a:pPr indent="360000" algn="just"/>
            <a:endParaRPr lang="ru-RU" sz="2000" smtClean="0"/>
          </a:p>
          <a:p>
            <a:pPr indent="360000" algn="just"/>
            <a:r>
              <a:rPr lang="ru-RU" sz="2000" b="1" smtClean="0"/>
              <a:t>Түсінік </a:t>
            </a:r>
            <a:r>
              <a:rPr lang="ru-RU" sz="2000" smtClean="0"/>
              <a:t>– зат немесе құбылыстың қосымша бейнесі, белгілі бір уақытта адамның сезім мүшелеріне әсер етпейтін, бірақ өткенде әсер еткен. Түсініктер - өткен заттар мен құбылыстар әсерінің мида сақталған ізімен қалпына келу бейнелері.</a:t>
            </a:r>
          </a:p>
          <a:p>
            <a:pPr indent="360000" algn="just"/>
            <a:endParaRPr lang="ru-RU" sz="2000" smtClean="0"/>
          </a:p>
          <a:p>
            <a:pPr indent="360000" algn="just"/>
            <a:r>
              <a:rPr lang="ru-RU" sz="2000" b="1" smtClean="0"/>
              <a:t>Бейнелеу </a:t>
            </a:r>
            <a:r>
              <a:rPr lang="ru-RU" sz="2000" smtClean="0"/>
              <a:t>– жаңа бейнелердің толық көрініске жинақталуы мен қайта бейнеленуі.</a:t>
            </a:r>
          </a:p>
          <a:p>
            <a:pPr indent="360000" algn="just"/>
            <a:r>
              <a:rPr lang="ru-RU" sz="2000" b="1" smtClean="0"/>
              <a:t>Рациональды таным </a:t>
            </a:r>
            <a:r>
              <a:rPr lang="ru-RU" sz="2000" smtClean="0"/>
              <a:t>– сезімтал танымды алға басады және толықтырады, процестердің маңызын ұғынуға әрекеттейді, даму заңдылықтарын ашады. Рациональды таным үлгісі – деректі ойлау.</a:t>
            </a:r>
            <a:endParaRPr lang="ru-RU" sz="2000"/>
          </a:p>
        </p:txBody>
      </p:sp>
    </p:spTree>
    <p:extLst>
      <p:ext uri="{BB962C8B-B14F-4D97-AF65-F5344CB8AC3E}">
        <p14:creationId xmlns:p14="http://schemas.microsoft.com/office/powerpoint/2010/main" val="315879680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10145" y="183859"/>
            <a:ext cx="10474036" cy="6555641"/>
          </a:xfrm>
          <a:prstGeom prst="rect">
            <a:avLst/>
          </a:prstGeom>
        </p:spPr>
        <p:txBody>
          <a:bodyPr wrap="square">
            <a:spAutoFit/>
          </a:bodyPr>
          <a:lstStyle/>
          <a:p>
            <a:pPr algn="just"/>
            <a:r>
              <a:rPr lang="ru-RU" sz="2000" smtClean="0"/>
              <a:t>Ойлау – зат пен құбылыс арасындағы заңды байланыс пен себепті қатынастардың, бар қасиеттердің адам миындағы орталықтанған және толықтырылған бейнесі.</a:t>
            </a:r>
          </a:p>
          <a:p>
            <a:pPr algn="just"/>
            <a:endParaRPr lang="ru-RU" sz="2000" smtClean="0"/>
          </a:p>
          <a:p>
            <a:pPr algn="just"/>
            <a:r>
              <a:rPr lang="ru-RU" sz="2000" smtClean="0"/>
              <a:t>Ойлаудың орталықтанған сипаты, адам заттардың қатынасы мен байланысы, қасиетінің сезім мүшелерінің қолайлы қасиеті арқылы олардың жасырын қасиеті, байланысы қатынасына өтеді; адам болмысты өз тәжірибесінен ғана емес, басқа адамдармен сөйлесу процесінде да таниды.</a:t>
            </a:r>
          </a:p>
          <a:p>
            <a:pPr algn="just"/>
            <a:endParaRPr lang="ru-RU" sz="2000" smtClean="0"/>
          </a:p>
          <a:p>
            <a:pPr algn="just"/>
            <a:r>
              <a:rPr lang="ru-RU" sz="2000" smtClean="0"/>
              <a:t>Ойлау тілмен тығыз байланысты және онсыз дара бола алмайды. Шынымен, ойлаудың негізгі құралы – адамның логикалық ойлауы, түсінік, пікір, ой қорытындысы – оның құрылымдық элементтері болады.</a:t>
            </a:r>
          </a:p>
          <a:p>
            <a:pPr algn="just"/>
            <a:endParaRPr lang="ru-RU" sz="2000" smtClean="0"/>
          </a:p>
          <a:p>
            <a:pPr algn="just"/>
            <a:r>
              <a:rPr lang="ru-RU" sz="2000" smtClean="0"/>
              <a:t>Түсінік – құбылыс пен заттың бар және керекті белгілерін бейнелейтін ой. Түсінік жалпы, дара, жинаулы, дерексіз және деректі, абсолюттік және қатысты болуы мүмкін.</a:t>
            </a:r>
          </a:p>
          <a:p>
            <a:pPr algn="just"/>
            <a:endParaRPr lang="ru-RU" sz="2000" smtClean="0"/>
          </a:p>
          <a:p>
            <a:pPr algn="just"/>
            <a:r>
              <a:rPr lang="ru-RU" sz="2000" smtClean="0"/>
              <a:t>Жалпы түсінік бір емес бірнеше затпен байланысты. Ең көлемді түсініктер категориялар, оған қатысты философиялық түсініктер (құбылыс формасы мен мазмұны), саяси-экономия (тауар, баға) және т.б.Дара түсінік белгілі бір затқа байланысты.</a:t>
            </a:r>
            <a:endParaRPr lang="ru-RU" sz="2000"/>
          </a:p>
        </p:txBody>
      </p:sp>
    </p:spTree>
    <p:extLst>
      <p:ext uri="{BB962C8B-B14F-4D97-AF65-F5344CB8AC3E}">
        <p14:creationId xmlns:p14="http://schemas.microsoft.com/office/powerpoint/2010/main" val="40357507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17964" y="335846"/>
            <a:ext cx="10113818" cy="6370975"/>
          </a:xfrm>
          <a:prstGeom prst="rect">
            <a:avLst/>
          </a:prstGeom>
        </p:spPr>
        <p:txBody>
          <a:bodyPr wrap="square">
            <a:spAutoFit/>
          </a:bodyPr>
          <a:lstStyle/>
          <a:p>
            <a:pPr algn="just"/>
            <a:r>
              <a:rPr lang="ru-RU" sz="2400" smtClean="0"/>
              <a:t>Жинаулыға аяқталған жиынтықтар, белгілі бірлікті түсіндіретін біртекті заттардың толық тобын білдіретін түсінік жатады (орман, транспорт ағыны және т.б.).</a:t>
            </a:r>
          </a:p>
          <a:p>
            <a:pPr algn="just"/>
            <a:endParaRPr lang="ru-RU" sz="2400" smtClean="0"/>
          </a:p>
          <a:p>
            <a:pPr algn="just"/>
            <a:r>
              <a:rPr lang="ru-RU" sz="2400" smtClean="0"/>
              <a:t>Түсініктің бірмағыналығы мен қатынасы, бір ұғым екінші ұғымның орнын басу мүмкіндігі болғандықтан ғылымда өте маңызды. Бұл операция алгебралық байланыстарды өндіру және ықшамдауда математикада кеңінен қолданылады.</a:t>
            </a:r>
          </a:p>
          <a:p>
            <a:pPr algn="just"/>
            <a:endParaRPr lang="ru-RU" sz="2400" smtClean="0"/>
          </a:p>
          <a:p>
            <a:pPr algn="just"/>
            <a:r>
              <a:rPr lang="ru-RU" sz="2400" smtClean="0"/>
              <a:t>Қарапайым түсініктен жаңа күрделі түсініктің қалыптасу процесін суреттеу үшін күрделі байланыстың жеңілден тұжырымдау тәсілі пайдаланылады. Процестің қалыптасуы жиынтық теориясы тілінде жүзеге асады.</a:t>
            </a:r>
          </a:p>
          <a:p>
            <a:pPr algn="just"/>
            <a:endParaRPr lang="ru-RU" sz="2400" smtClean="0"/>
          </a:p>
          <a:p>
            <a:pPr algn="just"/>
            <a:r>
              <a:rPr lang="ru-RU" sz="2400" smtClean="0"/>
              <a:t>Анықтаманың ғылыми зерттеулерінде зерттеу процесі аяқтайды, ғалым зерттеуіндегі нәтижені бекітеді. Түсініктің анықтамасысыз зерттеу авторларының ойын талқылау жалған.</a:t>
            </a:r>
            <a:endParaRPr lang="ru-RU" sz="2400"/>
          </a:p>
        </p:txBody>
      </p:sp>
    </p:spTree>
    <p:extLst>
      <p:ext uri="{BB962C8B-B14F-4D97-AF65-F5344CB8AC3E}">
        <p14:creationId xmlns:p14="http://schemas.microsoft.com/office/powerpoint/2010/main" val="137449838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036618" y="612661"/>
            <a:ext cx="9670473" cy="5262979"/>
          </a:xfrm>
          <a:prstGeom prst="rect">
            <a:avLst/>
          </a:prstGeom>
        </p:spPr>
        <p:txBody>
          <a:bodyPr wrap="square">
            <a:spAutoFit/>
          </a:bodyPr>
          <a:lstStyle/>
          <a:p>
            <a:pPr algn="just"/>
            <a:r>
              <a:rPr lang="ru-RU" sz="2400" b="1" smtClean="0"/>
              <a:t>Пікір – түсінік байланыстары </a:t>
            </a:r>
            <a:r>
              <a:rPr lang="ru-RU" sz="2400" smtClean="0"/>
              <a:t>құралдарымен бекітілетін немесе теріске шығарылатын ой. Сөйлеуде пікір сөйлем түрінде болады. Пікір – ойлайтын заттар мен олардың белгілерін немесе олардың арасындағы обьектив байланысты құратын түсініктерді салыстыру.</a:t>
            </a:r>
          </a:p>
          <a:p>
            <a:pPr algn="just"/>
            <a:endParaRPr lang="ru-RU" sz="2400" smtClean="0"/>
          </a:p>
          <a:p>
            <a:pPr algn="just"/>
            <a:r>
              <a:rPr lang="ru-RU" sz="2400" smtClean="0"/>
              <a:t>Затты немесе құбылыс туралы пікірге адам белгілі бір деректі бақылау жолымен, немесе ортақ жолмен – ой қорытындысы арқылы келеді.</a:t>
            </a:r>
          </a:p>
          <a:p>
            <a:pPr algn="just"/>
            <a:endParaRPr lang="ru-RU" sz="2400" smtClean="0"/>
          </a:p>
          <a:p>
            <a:pPr algn="just"/>
            <a:r>
              <a:rPr lang="ru-RU" sz="2400" b="1" smtClean="0"/>
              <a:t>Ой қорытындысы </a:t>
            </a:r>
            <a:r>
              <a:rPr lang="ru-RU" sz="2400" smtClean="0"/>
              <a:t>– нәтижесінде жаңа пікір туындайтын екі немесе бірнеше пікір бірізділігін құрайтын ойлау процесі. Ой қорытындысын жиі ойлаудан әрекетке, іс-тәжірибеге өтуге мүмкіншілік тудыратын тұжырым деп те атайды.</a:t>
            </a:r>
            <a:endParaRPr lang="ru-RU" sz="2400"/>
          </a:p>
        </p:txBody>
      </p:sp>
    </p:spTree>
    <p:extLst>
      <p:ext uri="{BB962C8B-B14F-4D97-AF65-F5344CB8AC3E}">
        <p14:creationId xmlns:p14="http://schemas.microsoft.com/office/powerpoint/2010/main" val="2438287667"/>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87235" y="709688"/>
            <a:ext cx="9892145" cy="5262979"/>
          </a:xfrm>
          <a:prstGeom prst="rect">
            <a:avLst/>
          </a:prstGeom>
        </p:spPr>
        <p:txBody>
          <a:bodyPr wrap="square">
            <a:spAutoFit/>
          </a:bodyPr>
          <a:lstStyle/>
          <a:p>
            <a:pPr algn="just"/>
            <a:r>
              <a:rPr lang="ru-RU" sz="2400" b="1" smtClean="0"/>
              <a:t>Ойлар және ғылыми болжамдар</a:t>
            </a:r>
          </a:p>
          <a:p>
            <a:pPr algn="just"/>
            <a:endParaRPr lang="ru-RU" sz="2400" smtClean="0"/>
          </a:p>
          <a:p>
            <a:pPr algn="just"/>
            <a:r>
              <a:rPr lang="ru-RU" sz="2400" smtClean="0"/>
              <a:t>Ғылыми зерттеу процесінде келесі кезеңдерді атауға болады: ой туындысы; түсінік, пікір құрылымы, ғылыми болжамның жоғарылауы; ғылыми факторлардың қорытылуы, ғылыми болжамдар мен пікірлердің дұрыстығының дәлелі.</a:t>
            </a:r>
          </a:p>
          <a:p>
            <a:pPr algn="just"/>
            <a:endParaRPr lang="ru-RU" sz="2400" smtClean="0"/>
          </a:p>
          <a:p>
            <a:pPr algn="just"/>
            <a:r>
              <a:rPr lang="ru-RU" sz="2400" b="1" smtClean="0"/>
              <a:t>Ғылыми ой </a:t>
            </a:r>
            <a:r>
              <a:rPr lang="ru-RU" sz="2400" smtClean="0"/>
              <a:t>– барлық байланыс жиынтығының жете түсінбеу негізінде жасалатын тұжырымның, аралықсыз дәлелдеме оқиғаның түйсікті түсінігі. Ол бар біліммен негізделеді, бірақ бұрын ескерілмеген заңдылықтарды жасырады. Өзінің ерекшелігін ой ғылыми болжамнан табады.</a:t>
            </a:r>
          </a:p>
          <a:p>
            <a:pPr algn="just"/>
            <a:endParaRPr lang="ru-RU" sz="2400" b="1" smtClean="0"/>
          </a:p>
          <a:p>
            <a:pPr algn="just"/>
            <a:r>
              <a:rPr lang="ru-RU" sz="2400" b="1" smtClean="0"/>
              <a:t>Ғылыми болжам </a:t>
            </a:r>
            <a:r>
              <a:rPr lang="ru-RU" sz="2400" smtClean="0"/>
              <a:t>– зарттеу себебін туғызатын болжам.</a:t>
            </a:r>
            <a:endParaRPr lang="ru-RU" sz="2400"/>
          </a:p>
        </p:txBody>
      </p:sp>
    </p:spTree>
    <p:extLst>
      <p:ext uri="{BB962C8B-B14F-4D97-AF65-F5344CB8AC3E}">
        <p14:creationId xmlns:p14="http://schemas.microsoft.com/office/powerpoint/2010/main" val="2442591586"/>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11928" y="543389"/>
            <a:ext cx="9684327" cy="6093976"/>
          </a:xfrm>
          <a:prstGeom prst="rect">
            <a:avLst/>
          </a:prstGeom>
        </p:spPr>
        <p:txBody>
          <a:bodyPr wrap="square">
            <a:spAutoFit/>
          </a:bodyPr>
          <a:lstStyle/>
          <a:p>
            <a:pPr algn="just"/>
            <a:r>
              <a:rPr lang="ru-RU" sz="2600" smtClean="0"/>
              <a:t>Егер ғылыми болжам зерттелетін фактімен дәл келсе, оны ғылымда теория немесе заң деп атайды. Таным процесінде әрбір ғылыми болжам тексеріліп, нәтижесінде ғылыми болжам салдары бақыланатын құбылыспен сәйкес келетіні, берілген ғылыми болжамның басқа ғылыми болжамға қарама – қайшылық туғызбайтыны анықталады.</a:t>
            </a:r>
          </a:p>
          <a:p>
            <a:pPr algn="just"/>
            <a:endParaRPr lang="ru-RU" sz="2600" smtClean="0"/>
          </a:p>
          <a:p>
            <a:pPr algn="just"/>
            <a:r>
              <a:rPr lang="ru-RU" sz="2600" smtClean="0"/>
              <a:t>Жаңа деректердің жинақталуымен бір ғылыми болжам екіншімен, егер осы жаңа деректер ескі ғылыми болжаммен түсіндірілетін болса немесе қарама-қайшы келсе ғана ауыстырылады. Бұл жағдайда ескі ғылыми болжам түгел алынбайды, тек қана жөнделіп, нақтыланады. Нақтылау және жөндеу шарасынан ғылыми болжам заңға айналады.</a:t>
            </a:r>
            <a:endParaRPr lang="ru-RU" sz="2600"/>
          </a:p>
        </p:txBody>
      </p:sp>
    </p:spTree>
    <p:extLst>
      <p:ext uri="{BB962C8B-B14F-4D97-AF65-F5344CB8AC3E}">
        <p14:creationId xmlns:p14="http://schemas.microsoft.com/office/powerpoint/2010/main" val="359908230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773381" y="640876"/>
            <a:ext cx="10072255" cy="5847755"/>
          </a:xfrm>
          <a:prstGeom prst="rect">
            <a:avLst/>
          </a:prstGeom>
        </p:spPr>
        <p:txBody>
          <a:bodyPr wrap="square">
            <a:spAutoFit/>
          </a:bodyPr>
          <a:lstStyle/>
          <a:p>
            <a:pPr indent="360000" algn="just"/>
            <a:r>
              <a:rPr lang="ru-RU" sz="2200" smtClean="0"/>
              <a:t>Қазақстан Республикасының жоғарғы ғылыми мекемесі - елдің барлық жоғарғы оқу орындары мен ғылыми мекемелеріне қоғамдық және жаратылыс ғылымы салалары бойынша ғылыми жұмыстарды іске асыратын ҚР Ұлттық Ғылым Академиясы болып табылады.</a:t>
            </a:r>
          </a:p>
          <a:p>
            <a:pPr indent="360000" algn="just"/>
            <a:endParaRPr lang="ru-RU" sz="2200" smtClean="0"/>
          </a:p>
          <a:p>
            <a:pPr indent="360000" algn="just"/>
            <a:r>
              <a:rPr lang="ru-RU" sz="2200" smtClean="0"/>
              <a:t>ҚР Ұлттық Ғылым Академиясы тікелей ҚР Үкіметіне бағынышты. Академия мүшелерінің жалпы жиналысы олардың жоғарғы органдары болып табылады. Төрт жылда бір рет жалпы жиналыс академия жұмысынажетекшілік жасайтын Президентті, Президиумды тағайындайды.</a:t>
            </a:r>
          </a:p>
          <a:p>
            <a:pPr indent="360000" algn="just"/>
            <a:endParaRPr lang="ru-RU" sz="2200" smtClean="0"/>
          </a:p>
          <a:p>
            <a:pPr indent="360000" algn="just"/>
            <a:r>
              <a:rPr lang="ru-RU" sz="2200" smtClean="0"/>
              <a:t>Осы мақсатқа сәйкес Президиумда барлық ғылыми-ұйымдастыру жұмыстарын қамтамасыз ететін ұйымдар құрылған. ҚР Ұлттық Ғылым Академиясына өндіріс салаларының ғылыми-техникалық прогресстік жағдайына тікелей әсер ететін, ғылымның маңызды бағыттарын зерттеуді орындап отыратын бірқатар ғылыми-зерттеу институттары бағынады.</a:t>
            </a:r>
            <a:endParaRPr lang="ru-RU" sz="2200"/>
          </a:p>
        </p:txBody>
      </p:sp>
    </p:spTree>
    <p:extLst>
      <p:ext uri="{BB962C8B-B14F-4D97-AF65-F5344CB8AC3E}">
        <p14:creationId xmlns:p14="http://schemas.microsoft.com/office/powerpoint/2010/main" val="1910104225"/>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73382" y="1028343"/>
            <a:ext cx="9919854" cy="5262979"/>
          </a:xfrm>
          <a:prstGeom prst="rect">
            <a:avLst/>
          </a:prstGeom>
        </p:spPr>
        <p:txBody>
          <a:bodyPr wrap="square">
            <a:spAutoFit/>
          </a:bodyPr>
          <a:lstStyle/>
          <a:p>
            <a:pPr algn="just"/>
            <a:r>
              <a:rPr lang="ru-RU" sz="2400" b="1" smtClean="0"/>
              <a:t>Заң </a:t>
            </a:r>
            <a:r>
              <a:rPr lang="ru-RU" sz="2400" smtClean="0"/>
              <a:t>– керекті заңды дамуы келісілген құбылыстың ішкі мәнді байланысы. Заң құбылыс арасындағы немесе затты обьект қасиеттері арасындағы белгілі бір нақты байланысты білдіреді.</a:t>
            </a:r>
          </a:p>
          <a:p>
            <a:pPr algn="just"/>
            <a:endParaRPr lang="ru-RU" sz="2400" smtClean="0"/>
          </a:p>
          <a:p>
            <a:pPr algn="just"/>
            <a:r>
              <a:rPr lang="ru-RU" sz="2400" smtClean="0"/>
              <a:t>Тапқырлық жолымен табылған заң қисынды дәлелденгенде ғана ғылым болып есептеледі. Заң дәлелдемесіне ғылым дұрыс мойындалған және дәлелденетін пікірдің қисынды болатын пікірлерді қолданады.</a:t>
            </a:r>
          </a:p>
          <a:p>
            <a:pPr algn="just"/>
            <a:endParaRPr lang="ru-RU" sz="2400" smtClean="0"/>
          </a:p>
          <a:p>
            <a:pPr algn="just"/>
            <a:r>
              <a:rPr lang="ru-RU" sz="2400" smtClean="0"/>
              <a:t>Сирек жағдайда ғана дәллденетін қарама-қайшы пікірлер біркелкі болады. Мұндай жағдайда парадокстың ғылымға шығуы айтылады, оған логика дәлелдемесіндегі қателер немесе осы білім жүйесіндегі бастапқы пікірдің жалған екендігі дәлел.</a:t>
            </a:r>
            <a:endParaRPr lang="ru-RU" sz="2400"/>
          </a:p>
        </p:txBody>
      </p:sp>
    </p:spTree>
    <p:extLst>
      <p:ext uri="{BB962C8B-B14F-4D97-AF65-F5344CB8AC3E}">
        <p14:creationId xmlns:p14="http://schemas.microsoft.com/office/powerpoint/2010/main" val="2520107004"/>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04111" y="820525"/>
            <a:ext cx="10196944" cy="5262979"/>
          </a:xfrm>
          <a:prstGeom prst="rect">
            <a:avLst/>
          </a:prstGeom>
        </p:spPr>
        <p:txBody>
          <a:bodyPr wrap="square">
            <a:spAutoFit/>
          </a:bodyPr>
          <a:lstStyle/>
          <a:p>
            <a:pPr algn="just"/>
            <a:r>
              <a:rPr lang="ru-RU" sz="2400" b="1" smtClean="0"/>
              <a:t>Парадокс</a:t>
            </a:r>
            <a:r>
              <a:rPr lang="ru-RU" sz="2400" smtClean="0"/>
              <a:t> кең мағынада – қалыптасқан, көпшілік қабылдаған пікірмен айқын айырмашылықтағы бекіту.</a:t>
            </a:r>
          </a:p>
          <a:p>
            <a:pPr algn="just"/>
            <a:endParaRPr lang="ru-RU" sz="2400" smtClean="0"/>
          </a:p>
          <a:p>
            <a:pPr algn="just"/>
            <a:r>
              <a:rPr lang="ru-RU" sz="2400" smtClean="0"/>
              <a:t>Тар мағынада парадокс әрқайсысында сенімді дәлелдері бар, қарама-қарсы екі негіздеме.</a:t>
            </a:r>
          </a:p>
          <a:p>
            <a:pPr algn="just"/>
            <a:endParaRPr lang="ru-RU" sz="2400" smtClean="0"/>
          </a:p>
          <a:p>
            <a:pPr algn="just"/>
            <a:r>
              <a:rPr lang="ru-RU" sz="2400" smtClean="0"/>
              <a:t>Парадокстың қазіргі ғылыми дүние танудың сипатты түрі. Парадокс бар болғаны бар теорияның жалған екеніне, оның жетілу талаптарына куә екендігінде.</a:t>
            </a:r>
          </a:p>
          <a:p>
            <a:pPr algn="just"/>
            <a:endParaRPr lang="ru-RU" sz="2400" smtClean="0"/>
          </a:p>
          <a:p>
            <a:pPr algn="just"/>
            <a:r>
              <a:rPr lang="ru-RU" sz="2400" smtClean="0"/>
              <a:t>Парадокстың қазіргі ғылымда айқындалуы мен шешілуі әдеттегі құбылыс болды. Оның шешілуінің негізгі жолдары: дәлелдеу логикасындағы қателерді жою; білім жүйесіндегі бастапқы пікірді жетілдіру.</a:t>
            </a:r>
            <a:endParaRPr lang="ru-RU" sz="2400"/>
          </a:p>
        </p:txBody>
      </p:sp>
    </p:spTree>
    <p:extLst>
      <p:ext uri="{BB962C8B-B14F-4D97-AF65-F5344CB8AC3E}">
        <p14:creationId xmlns:p14="http://schemas.microsoft.com/office/powerpoint/2010/main" val="574067934"/>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51711" y="251498"/>
            <a:ext cx="9989126" cy="6370975"/>
          </a:xfrm>
          <a:prstGeom prst="rect">
            <a:avLst/>
          </a:prstGeom>
        </p:spPr>
        <p:txBody>
          <a:bodyPr wrap="square">
            <a:spAutoFit/>
          </a:bodyPr>
          <a:lstStyle/>
          <a:p>
            <a:pPr algn="just"/>
            <a:r>
              <a:rPr lang="ru-RU" sz="2400" smtClean="0"/>
              <a:t>Ғылыми болжам шындық пен салыстыру және қайта жасау нәтижесінде теория болуы мүмкін.</a:t>
            </a:r>
          </a:p>
          <a:p>
            <a:pPr algn="just"/>
            <a:endParaRPr lang="ru-RU" sz="2400" smtClean="0"/>
          </a:p>
          <a:p>
            <a:pPr algn="just"/>
            <a:r>
              <a:rPr lang="ru-RU" sz="2400" b="1" smtClean="0"/>
              <a:t>Теория</a:t>
            </a:r>
            <a:r>
              <a:rPr lang="ru-RU" sz="2400" smtClean="0"/>
              <a:t> (латынша </a:t>
            </a:r>
            <a:r>
              <a:rPr lang="en-US" sz="2400" smtClean="0"/>
              <a:t>theoreo – </a:t>
            </a:r>
            <a:r>
              <a:rPr lang="ru-RU" sz="2400" smtClean="0"/>
              <a:t>қараймын, талқылаймын) – шындықтың жан-жақты түсіндірілуі, жалпыланған білім жүйесі. Теория шын болмыстың қайта туындауы, рухани және ойша бейнесі. Ол танымдық еңбек пен тәжірибе жалпыламасының нәтижесінде пайда болады. Бұл адам санасындағы жалпы тәжірибе.</a:t>
            </a:r>
          </a:p>
          <a:p>
            <a:pPr algn="just"/>
            <a:endParaRPr lang="ru-RU" sz="2400" smtClean="0"/>
          </a:p>
          <a:p>
            <a:pPr algn="just"/>
            <a:r>
              <a:rPr lang="ru-RU" sz="2400" b="1" smtClean="0"/>
              <a:t>Теория құрылымын заң, қағидалар, аксиома, пікірлер, ережелер, түсінік, категория және дәлелдер құрайды</a:t>
            </a:r>
            <a:r>
              <a:rPr lang="ru-RU" sz="2400" smtClean="0"/>
              <a:t>. Ғылыми теория қағидасында ойдың ең абстрактылы анықтамасы түсіндіріледі (білім жүйесінің бастапқы түрі).</a:t>
            </a:r>
          </a:p>
          <a:p>
            <a:pPr algn="just"/>
            <a:endParaRPr lang="ru-RU" sz="2400" smtClean="0"/>
          </a:p>
          <a:p>
            <a:pPr algn="just"/>
            <a:r>
              <a:rPr lang="ru-RU" sz="2400" smtClean="0"/>
              <a:t>Ғылыми теорияның бастапқы ережесі постулат немесе </a:t>
            </a:r>
            <a:r>
              <a:rPr lang="ru-RU" sz="2400" b="1" smtClean="0"/>
              <a:t>аксиома</a:t>
            </a:r>
            <a:r>
              <a:rPr lang="ru-RU" sz="2400" smtClean="0"/>
              <a:t> деп аталады.</a:t>
            </a:r>
            <a:endParaRPr lang="ru-RU" sz="2400"/>
          </a:p>
        </p:txBody>
      </p:sp>
    </p:spTree>
    <p:extLst>
      <p:ext uri="{BB962C8B-B14F-4D97-AF65-F5344CB8AC3E}">
        <p14:creationId xmlns:p14="http://schemas.microsoft.com/office/powerpoint/2010/main" val="3232623496"/>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42655" y="335846"/>
            <a:ext cx="10086109" cy="6370975"/>
          </a:xfrm>
          <a:prstGeom prst="rect">
            <a:avLst/>
          </a:prstGeom>
        </p:spPr>
        <p:txBody>
          <a:bodyPr wrap="square">
            <a:spAutoFit/>
          </a:bodyPr>
          <a:lstStyle/>
          <a:p>
            <a:pPr algn="just"/>
            <a:r>
              <a:rPr lang="ru-RU" sz="2400" b="1" smtClean="0"/>
              <a:t>Аксиома </a:t>
            </a:r>
            <a:r>
              <a:rPr lang="ru-RU" sz="2400" smtClean="0"/>
              <a:t>(постулат) – осы теорияда алғашқы, дәлелденбейтін, және алдын-ала бекітілген ережелер бойынша теория тұжырымдары, сөйлемдер қорытылады. Аксиомалар дәлелсіз ақиқат.</a:t>
            </a:r>
          </a:p>
          <a:p>
            <a:pPr algn="just"/>
            <a:endParaRPr lang="ru-RU" sz="2400" smtClean="0"/>
          </a:p>
          <a:p>
            <a:pPr algn="just"/>
            <a:r>
              <a:rPr lang="ru-RU" sz="2400" smtClean="0"/>
              <a:t>Теория жалпылама ғылыми танудың дамыған түрі. Ол тек негізгі заң білімін емес, соның негізінде дәлелдің түсініктемесін білдіреді.</a:t>
            </a:r>
          </a:p>
          <a:p>
            <a:pPr algn="just"/>
            <a:r>
              <a:rPr lang="ru-RU" sz="2400" smtClean="0"/>
              <a:t>Ойдың білместіктен білімге жылжуы әдіснамамен нұсқау алады.</a:t>
            </a:r>
          </a:p>
          <a:p>
            <a:pPr algn="just"/>
            <a:endParaRPr lang="ru-RU" sz="2400" b="1" smtClean="0"/>
          </a:p>
          <a:p>
            <a:pPr algn="just"/>
            <a:r>
              <a:rPr lang="ru-RU" sz="2400" b="1" smtClean="0"/>
              <a:t>Методология </a:t>
            </a:r>
            <a:r>
              <a:rPr lang="ru-RU" sz="2400" smtClean="0"/>
              <a:t>– болмыс түрленуі мен таным әдістері туралы филисофиялық оқу, дүниетаным қағидаларын таным қағидасына, тәжірибеге, ішкі шығармашылыққы қолдану.</a:t>
            </a:r>
          </a:p>
          <a:p>
            <a:pPr algn="just"/>
            <a:r>
              <a:rPr lang="ru-RU" sz="2400" smtClean="0"/>
              <a:t>Ғылыми, саяси, құқықтық, рухани, діни, эстетикалық сенім жиынтығына байланысты көзқарастың жалпы жүйесі идеалдық немесе материалдық сипатта болады.</a:t>
            </a:r>
            <a:endParaRPr lang="ru-RU" sz="2400"/>
          </a:p>
        </p:txBody>
      </p:sp>
    </p:spTree>
    <p:extLst>
      <p:ext uri="{BB962C8B-B14F-4D97-AF65-F5344CB8AC3E}">
        <p14:creationId xmlns:p14="http://schemas.microsoft.com/office/powerpoint/2010/main" val="1728217916"/>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022763" y="847866"/>
            <a:ext cx="9476509" cy="4524315"/>
          </a:xfrm>
          <a:prstGeom prst="rect">
            <a:avLst/>
          </a:prstGeom>
          <a:solidFill>
            <a:schemeClr val="bg2"/>
          </a:solidFill>
        </p:spPr>
        <p:txBody>
          <a:bodyPr wrap="square">
            <a:spAutoFit/>
          </a:bodyPr>
          <a:lstStyle/>
          <a:p>
            <a:r>
              <a:rPr lang="ru-RU" sz="3200" b="1" i="1" smtClean="0">
                <a:latin typeface="Arial" panose="020B0604020202020204" pitchFamily="34" charset="0"/>
                <a:cs typeface="Arial" panose="020B0604020202020204" pitchFamily="34" charset="0"/>
              </a:rPr>
              <a:t>Тақырып 3. </a:t>
            </a:r>
          </a:p>
          <a:p>
            <a:r>
              <a:rPr lang="ru-RU" sz="3200" b="1" i="1" smtClean="0">
                <a:latin typeface="Arial" panose="020B0604020202020204" pitchFamily="34" charset="0"/>
                <a:cs typeface="Arial" panose="020B0604020202020204" pitchFamily="34" charset="0"/>
              </a:rPr>
              <a:t>Ғылыми зерттеу әдістері</a:t>
            </a:r>
          </a:p>
          <a:p>
            <a:endParaRPr lang="ru-RU" sz="3200" smtClean="0">
              <a:latin typeface="Arial" panose="020B0604020202020204" pitchFamily="34" charset="0"/>
              <a:cs typeface="Arial" panose="020B0604020202020204" pitchFamily="34" charset="0"/>
            </a:endParaRPr>
          </a:p>
          <a:p>
            <a:endParaRPr lang="ru-RU" sz="3200" smtClean="0">
              <a:latin typeface="Arial" panose="020B0604020202020204" pitchFamily="34" charset="0"/>
              <a:cs typeface="Arial" panose="020B0604020202020204" pitchFamily="34" charset="0"/>
            </a:endParaRPr>
          </a:p>
          <a:p>
            <a:pPr marL="514350" indent="-514350">
              <a:buFont typeface="+mj-lt"/>
              <a:buAutoNum type="arabicPeriod"/>
            </a:pPr>
            <a:r>
              <a:rPr lang="ru-RU" sz="3200" i="1" smtClean="0">
                <a:latin typeface="Arial" panose="020B0604020202020204" pitchFamily="34" charset="0"/>
                <a:cs typeface="Arial" panose="020B0604020202020204" pitchFamily="34" charset="0"/>
              </a:rPr>
              <a:t>Әдіс ұғымының түсінігі</a:t>
            </a:r>
          </a:p>
          <a:p>
            <a:pPr marL="514350" indent="-514350">
              <a:buFont typeface="+mj-lt"/>
              <a:buAutoNum type="arabicPeriod"/>
            </a:pPr>
            <a:endParaRPr lang="ru-RU" sz="3200" i="1">
              <a:latin typeface="Arial" panose="020B0604020202020204" pitchFamily="34" charset="0"/>
              <a:cs typeface="Arial" panose="020B0604020202020204" pitchFamily="34" charset="0"/>
            </a:endParaRPr>
          </a:p>
          <a:p>
            <a:pPr marL="514350" indent="-514350">
              <a:buFont typeface="+mj-lt"/>
              <a:buAutoNum type="arabicPeriod"/>
            </a:pPr>
            <a:r>
              <a:rPr lang="ru-RU" sz="3200" i="1" smtClean="0">
                <a:latin typeface="Arial" panose="020B0604020202020204" pitchFamily="34" charset="0"/>
                <a:cs typeface="Arial" panose="020B0604020202020204" pitchFamily="34" charset="0"/>
              </a:rPr>
              <a:t>Зерттеудің жалпығылымдық әдістері</a:t>
            </a:r>
          </a:p>
          <a:p>
            <a:pPr marL="514350" indent="-514350">
              <a:buFont typeface="+mj-lt"/>
              <a:buAutoNum type="arabicPeriod"/>
            </a:pPr>
            <a:endParaRPr lang="ru-RU" sz="3200" i="1">
              <a:latin typeface="Arial" panose="020B0604020202020204" pitchFamily="34" charset="0"/>
              <a:cs typeface="Arial" panose="020B0604020202020204" pitchFamily="34" charset="0"/>
            </a:endParaRPr>
          </a:p>
          <a:p>
            <a:pPr marL="514350" indent="-514350">
              <a:buFont typeface="+mj-lt"/>
              <a:buAutoNum type="arabicPeriod"/>
            </a:pPr>
            <a:r>
              <a:rPr lang="ru-RU" sz="3200" i="1" smtClean="0">
                <a:latin typeface="Arial" panose="020B0604020202020204" pitchFamily="34" charset="0"/>
                <a:cs typeface="Arial" panose="020B0604020202020204" pitchFamily="34" charset="0"/>
              </a:rPr>
              <a:t>Ғылыми таным әдістерінің деңгейл</a:t>
            </a:r>
            <a:r>
              <a:rPr lang="ru-RU" sz="3200" smtClean="0">
                <a:latin typeface="Arial" panose="020B0604020202020204" pitchFamily="34" charset="0"/>
                <a:cs typeface="Arial" panose="020B0604020202020204" pitchFamily="34" charset="0"/>
              </a:rPr>
              <a:t>ері</a:t>
            </a:r>
            <a:endParaRPr lang="ru-RU" sz="320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993192804"/>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87235" y="543894"/>
            <a:ext cx="10224655" cy="5940088"/>
          </a:xfrm>
          <a:prstGeom prst="rect">
            <a:avLst/>
          </a:prstGeom>
        </p:spPr>
        <p:txBody>
          <a:bodyPr wrap="square">
            <a:spAutoFit/>
          </a:bodyPr>
          <a:lstStyle/>
          <a:p>
            <a:pPr algn="just"/>
            <a:r>
              <a:rPr lang="ru-RU" sz="2000" smtClean="0"/>
              <a:t>Шығармашылық - белгілі бір нәрсенің шегінен шығып ойлаудың ең биік формасы, сондай-ақ шығармашылық жаңа бір нәрсені туғызатын әрекет. Соңғы айтқанымызға міндетті таңдау мен қоя білу, жақсы нәрсені іздеу жэне оны шешу әдісі, нәтижесінде - жаңаны жасап шығару жатады.</a:t>
            </a:r>
          </a:p>
          <a:p>
            <a:pPr algn="just"/>
            <a:endParaRPr lang="ru-RU" sz="2000" smtClean="0"/>
          </a:p>
          <a:p>
            <a:pPr algn="just"/>
            <a:r>
              <a:rPr lang="ru-RU" sz="2000" smtClean="0"/>
              <a:t>Шығармашылық адам әрекетінің кез-келген саласында орын ала алады: ғылыми әрекетте, өндірістік - техникалық салада, саясат саласында, өнер саласында т.б.</a:t>
            </a:r>
          </a:p>
          <a:p>
            <a:pPr algn="just"/>
            <a:endParaRPr lang="ru-RU" sz="2000" smtClean="0"/>
          </a:p>
          <a:p>
            <a:pPr algn="just"/>
            <a:r>
              <a:rPr lang="ru-RU" sz="2000" smtClean="0"/>
              <a:t>Көбінесе, ғылыми шығармашылық қоршаған ортаның танымымен тығыз байланысты. Ғылыми-техникалық (немесе жай ғана техникалық) шығармашылықтың адамның тәжірибелік қажеттіліктерін қанағаттандыратын бағыты және мақсаттары бар. Оның астарынан ғылым жетістіктерінен қолдану негізінде техника саласындағы міндеттерді іздеу мен оны шешуді түсінуге болады. Бүкіл адамзат тарихы бойы өткен замандардың ғалымдары мен өнертапқыштары жаңа нәрсені жасап шығару үшін өндірістік әдіс «байқап көру және қате» әдісін қолданды. Ойлауға сыйымды, мүмкін нұсқаулардың көп бөлігін жүйесіз таңдай отырып, олар (кейде!) қажетті шешімге келіп отырды.</a:t>
            </a:r>
            <a:endParaRPr lang="ru-RU" sz="2000"/>
          </a:p>
        </p:txBody>
      </p:sp>
    </p:spTree>
    <p:extLst>
      <p:ext uri="{BB962C8B-B14F-4D97-AF65-F5344CB8AC3E}">
        <p14:creationId xmlns:p14="http://schemas.microsoft.com/office/powerpoint/2010/main" val="2466247330"/>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62545" y="612845"/>
            <a:ext cx="10183091" cy="5632311"/>
          </a:xfrm>
          <a:prstGeom prst="rect">
            <a:avLst/>
          </a:prstGeom>
        </p:spPr>
        <p:txBody>
          <a:bodyPr wrap="square">
            <a:spAutoFit/>
          </a:bodyPr>
          <a:lstStyle/>
          <a:p>
            <a:pPr algn="just"/>
            <a:r>
              <a:rPr lang="ru-RU" sz="2400" smtClean="0"/>
              <a:t>Таным теориясының келтірілген элементтері ғылыми-техникалық шығармашылықтың негізгі әдіснамалық құралдары болып табылады, оларға эвристикалық тәсілдер мен активизация әдістері және шығармашылық еңбекті ғылыми ұйымдастыру жатады. </a:t>
            </a:r>
          </a:p>
          <a:p>
            <a:pPr algn="just"/>
            <a:endParaRPr lang="ru-RU" sz="2400" smtClean="0"/>
          </a:p>
          <a:p>
            <a:pPr algn="just"/>
            <a:r>
              <a:rPr lang="ru-RU" sz="2400" b="1" smtClean="0"/>
              <a:t>Ұсақтау (уату) және біріктіру тәсілі. </a:t>
            </a:r>
            <a:r>
              <a:rPr lang="ru-RU" sz="2400" smtClean="0"/>
              <a:t>Мысалы басқа бір бөлшектермен толтырылған гайка, резьба және корпус болттан еркін шешіліп алынуы мүмкін, ал автокөлік дөңгелегін екеу етіп біріктіру оның қауіпсіздігін барынша арттырады. Шығарып  тастау  тәсілі  (кедергі  жасайтын бөлшектерді бөлу немесе тек қажеттіні ғана бөлу). Мысалы, флюорография кезінде көптеген адам мүшелерін рентген сәулесінен қорғау үшін сәуле өтетін жолға қорғаныстық берьерлер қойып, өкпе клеткаларының қажет бөліктеріне өте алатындай орын қалдырады.</a:t>
            </a:r>
            <a:endParaRPr lang="ru-RU" sz="2400"/>
          </a:p>
        </p:txBody>
      </p:sp>
    </p:spTree>
    <p:extLst>
      <p:ext uri="{BB962C8B-B14F-4D97-AF65-F5344CB8AC3E}">
        <p14:creationId xmlns:p14="http://schemas.microsoft.com/office/powerpoint/2010/main" val="3792985173"/>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84218" y="473931"/>
            <a:ext cx="9892146" cy="5262979"/>
          </a:xfrm>
          <a:prstGeom prst="rect">
            <a:avLst/>
          </a:prstGeom>
        </p:spPr>
        <p:txBody>
          <a:bodyPr wrap="square">
            <a:spAutoFit/>
          </a:bodyPr>
          <a:lstStyle/>
          <a:p>
            <a:pPr algn="just"/>
            <a:r>
              <a:rPr lang="ru-RU" sz="2800" b="1" smtClean="0"/>
              <a:t>Инверсия тәсілі</a:t>
            </a:r>
            <a:r>
              <a:rPr lang="ru-RU" sz="2800" smtClean="0"/>
              <a:t> (қалыптасқан әрекет орнына қарама-қайшы әрекет қолдану). Мысалы, жүзгіштердің шынығатын жабдығында қарсы алдына су жіберіп, ал жүзгіштің өзі орнында қалса.</a:t>
            </a:r>
          </a:p>
          <a:p>
            <a:pPr algn="just"/>
            <a:endParaRPr lang="ru-RU" sz="2800" smtClean="0"/>
          </a:p>
          <a:p>
            <a:pPr algn="just"/>
            <a:r>
              <a:rPr lang="ru-RU" sz="2800" smtClean="0"/>
              <a:t>Басқа бір өлшеуге өту тәсілін қолданған, мысалы бөрене ағашты диаметрмен сақтау, ұзындығын арттыру және пучканы вертикаль жағдайда орналастыру.</a:t>
            </a:r>
          </a:p>
          <a:p>
            <a:pPr algn="just"/>
            <a:endParaRPr lang="ru-RU" sz="2800" smtClean="0"/>
          </a:p>
          <a:p>
            <a:pPr algn="just"/>
            <a:r>
              <a:rPr lang="ru-RU" sz="2800" b="1" smtClean="0"/>
              <a:t>Әмбебаптылық тә</a:t>
            </a:r>
            <a:r>
              <a:rPr lang="ru-RU" sz="2800" smtClean="0"/>
              <a:t>сілі (портфель тұтқасы біруақытта эспандар қызметін атқара алады).</a:t>
            </a:r>
            <a:endParaRPr lang="ru-RU" sz="2800"/>
          </a:p>
        </p:txBody>
      </p:sp>
    </p:spTree>
    <p:extLst>
      <p:ext uri="{BB962C8B-B14F-4D97-AF65-F5344CB8AC3E}">
        <p14:creationId xmlns:p14="http://schemas.microsoft.com/office/powerpoint/2010/main" val="3881898040"/>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84219" y="612523"/>
            <a:ext cx="9850582" cy="4832092"/>
          </a:xfrm>
          <a:prstGeom prst="rect">
            <a:avLst/>
          </a:prstGeom>
        </p:spPr>
        <p:txBody>
          <a:bodyPr wrap="square">
            <a:spAutoFit/>
          </a:bodyPr>
          <a:lstStyle/>
          <a:p>
            <a:pPr algn="just"/>
            <a:r>
              <a:rPr lang="ru-RU" sz="2800" smtClean="0"/>
              <a:t>Зиян келтіру тәсілі мүмкін пайдаға асуы мүмкін, мысалы, өзендер ағып қосылғанда және жағалауға су тасқыны қаупі төнгенде, өзеннен келетін «артық» суды үлкен резеңке резервуарлар көмегімен бөгеу. Мұндай судамбалары (бөгеттері) бір-ақ минут ішінде құрылады және алынып тасталынады.</a:t>
            </a:r>
          </a:p>
          <a:p>
            <a:pPr algn="just"/>
            <a:endParaRPr lang="ru-RU" sz="2800" smtClean="0"/>
          </a:p>
          <a:p>
            <a:pPr algn="just"/>
            <a:r>
              <a:rPr lang="ru-RU" sz="2800" smtClean="0"/>
              <a:t>Өзін-өзі қызмет көрсету тәсілі қолданылған, мысалы, уатқыш аппарат корпусының төзімділігін арттыру үшін оған магнит қасиетін беру жолымен, өз бетіндегі жаңарып отыратын бөлшектерді ұстап отыру.</a:t>
            </a:r>
            <a:endParaRPr lang="ru-RU" sz="2800"/>
          </a:p>
        </p:txBody>
      </p:sp>
    </p:spTree>
    <p:extLst>
      <p:ext uri="{BB962C8B-B14F-4D97-AF65-F5344CB8AC3E}">
        <p14:creationId xmlns:p14="http://schemas.microsoft.com/office/powerpoint/2010/main" val="3925780851"/>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90256" y="612845"/>
            <a:ext cx="10058400" cy="6001643"/>
          </a:xfrm>
          <a:prstGeom prst="rect">
            <a:avLst/>
          </a:prstGeom>
        </p:spPr>
        <p:txBody>
          <a:bodyPr wrap="square">
            <a:spAutoFit/>
          </a:bodyPr>
          <a:lstStyle/>
          <a:p>
            <a:pPr algn="just"/>
            <a:r>
              <a:rPr lang="ru-RU" sz="2400" smtClean="0"/>
              <a:t>Осылайша, аталған тиімді шығармашылық тәсілдердің мәні олардың атауымен ашылады. Сонымен қатар, ұжымдық шығармашылық әрекетті психологиялық активизациялау әдісі қызығушылық туғызады. Соның бірі «ми шабуылы» («мозговая атака»), А.Осборн ұсынған әдіс. Психологиялық шиеленістерді жою үшін, мысалы сынға ұшырау, идея жасап шығару процессі және сыни баға ми шабуылында уақытқа қарай бөліп тасталынған және адамдардың әр түрлі топтарына қарай өткізіледі. Бірінші топ тек әртүрлі ұсыныстарды қозғайды және сынсыз шешу нұсқасын дамытады. Оған, фантазияға қабілетті адамдарды жатқызған жөн. Екінші топ бұл «эксперттер» дамыған идеялар қүндылықтары туралы пікір тасушылар. Оның құрамына сараптау және сынай ойлау қабілеті бар адамдарды жатқызған дұрыс.    </a:t>
            </a:r>
          </a:p>
          <a:p>
            <a:pPr algn="just"/>
            <a:endParaRPr lang="ru-RU" sz="2400" smtClean="0"/>
          </a:p>
          <a:p>
            <a:pPr algn="just"/>
            <a:r>
              <a:rPr lang="ru-RU" sz="2400" smtClean="0"/>
              <a:t> </a:t>
            </a:r>
            <a:endParaRPr lang="ru-RU" sz="2400"/>
          </a:p>
        </p:txBody>
      </p:sp>
    </p:spTree>
    <p:extLst>
      <p:ext uri="{BB962C8B-B14F-4D97-AF65-F5344CB8AC3E}">
        <p14:creationId xmlns:p14="http://schemas.microsoft.com/office/powerpoint/2010/main" val="296427047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773382" y="517795"/>
            <a:ext cx="10127673" cy="5139869"/>
          </a:xfrm>
          <a:prstGeom prst="rect">
            <a:avLst/>
          </a:prstGeom>
        </p:spPr>
        <p:txBody>
          <a:bodyPr wrap="square">
            <a:spAutoFit/>
          </a:bodyPr>
          <a:lstStyle/>
          <a:p>
            <a:pPr algn="just"/>
            <a:r>
              <a:rPr lang="ru-RU" sz="2800" b="1" i="1" smtClean="0">
                <a:latin typeface="Times New Roman" panose="02020603050405020304" pitchFamily="18" charset="0"/>
                <a:cs typeface="Times New Roman" panose="02020603050405020304" pitchFamily="18" charset="0"/>
              </a:rPr>
              <a:t>Жоғарғы оқу орындары мен ғылыми-зерттеу институттары</a:t>
            </a:r>
          </a:p>
          <a:p>
            <a:pPr algn="just"/>
            <a:endParaRPr lang="ru-RU" sz="2000" smtClean="0"/>
          </a:p>
          <a:p>
            <a:pPr algn="just"/>
            <a:r>
              <a:rPr lang="ru-RU" sz="2000" smtClean="0"/>
              <a:t>Еліміздегі ғылыми зерттеулердің көп бөлігі жоғары оқу орындарында орындалады. Осы мақсатта ғылыми зерттеулерді орындауға жоғарғы мектептің негізгі ғылыми ядросын құрайтын профессорлық - оқытушылар құрамы кең көлемде тартылады. Ғылыми зерттеулерді орындау әрбір оқытушының жеке жоспарына енгізіледі және мемлекеттік бюджет арқылы қаражат, зертханалық құралдарымен қамтамасыз етіледі.</a:t>
            </a:r>
          </a:p>
          <a:p>
            <a:pPr algn="just"/>
            <a:endParaRPr lang="ru-RU" sz="2000" smtClean="0"/>
          </a:p>
          <a:p>
            <a:pPr algn="just"/>
            <a:r>
              <a:rPr lang="ru-RU" sz="2000" smtClean="0"/>
              <a:t>Ғылыми бағыттың дамуы үшін үлкен әсерін тигізетін жоғары оқу орындарында ғылыми мекемелер - проблемалық ғылыми-зерттеу лабораториялары ұйымдастырылады, ал кей жағдайларда жекелеген ғылыми-зерттеу институттары құрылады. Проблемалық лабораториялар мен ғылыми-зерттеу институттары үшін ғылыми-техникалық қызметкерлердің арнайы құрамы бөлінеді.</a:t>
            </a:r>
          </a:p>
          <a:p>
            <a:pPr algn="just"/>
            <a:endParaRPr lang="ru-RU" sz="2000"/>
          </a:p>
        </p:txBody>
      </p:sp>
    </p:spTree>
    <p:extLst>
      <p:ext uri="{BB962C8B-B14F-4D97-AF65-F5344CB8AC3E}">
        <p14:creationId xmlns:p14="http://schemas.microsoft.com/office/powerpoint/2010/main" val="293107218"/>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008909" y="584952"/>
            <a:ext cx="9448800" cy="6124754"/>
          </a:xfrm>
          <a:prstGeom prst="rect">
            <a:avLst/>
          </a:prstGeom>
        </p:spPr>
        <p:txBody>
          <a:bodyPr wrap="square">
            <a:spAutoFit/>
          </a:bodyPr>
          <a:lstStyle/>
          <a:p>
            <a:pPr algn="just"/>
            <a:r>
              <a:rPr lang="ru-RU" sz="2800" b="1" smtClean="0"/>
              <a:t>Әдіс ұғымының түсінігі</a:t>
            </a:r>
          </a:p>
          <a:p>
            <a:pPr algn="just"/>
            <a:endParaRPr lang="ru-RU" sz="2800" smtClean="0"/>
          </a:p>
          <a:p>
            <a:pPr algn="just"/>
            <a:r>
              <a:rPr lang="ru-RU" sz="2800" b="1" smtClean="0"/>
              <a:t>Әдіс - бұл мақсатқа жету әдіс тәсілі.</a:t>
            </a:r>
          </a:p>
          <a:p>
            <a:pPr algn="just"/>
            <a:endParaRPr lang="ru-RU" sz="2800" smtClean="0"/>
          </a:p>
          <a:p>
            <a:pPr algn="just"/>
            <a:r>
              <a:rPr lang="ru-RU" sz="2800" smtClean="0"/>
              <a:t>Диалектикалық материализм әдіс танымның субъективті және объективті сәттерін біріктіреді деп оқытады.</a:t>
            </a:r>
          </a:p>
          <a:p>
            <a:pPr algn="just"/>
            <a:endParaRPr lang="ru-RU" sz="2800" smtClean="0"/>
          </a:p>
          <a:p>
            <a:pPr algn="just"/>
            <a:r>
              <a:rPr lang="ru-RU" sz="2800" smtClean="0"/>
              <a:t>Жасалып жатқан теория шындықпен оның өзара байланысын көрсетуге мүмкіндік тудыратыны секілді әдіс те объективті. Сонымен қатар әдіс зерттеушінің ойлау құралы болып табылады және өзіне оның субъективтіерекшеліктерін қосады, яғни субъективті.</a:t>
            </a:r>
            <a:endParaRPr lang="ru-RU" sz="2800"/>
          </a:p>
        </p:txBody>
      </p:sp>
    </p:spTree>
    <p:extLst>
      <p:ext uri="{BB962C8B-B14F-4D97-AF65-F5344CB8AC3E}">
        <p14:creationId xmlns:p14="http://schemas.microsoft.com/office/powerpoint/2010/main" val="2901811300"/>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76400" y="290946"/>
            <a:ext cx="10113818" cy="5693866"/>
          </a:xfrm>
          <a:prstGeom prst="rect">
            <a:avLst/>
          </a:prstGeom>
        </p:spPr>
        <p:txBody>
          <a:bodyPr wrap="square">
            <a:spAutoFit/>
          </a:bodyPr>
          <a:lstStyle/>
          <a:p>
            <a:pPr algn="just"/>
            <a:r>
              <a:rPr lang="ru-RU" sz="2800" b="1" smtClean="0"/>
              <a:t>Философиялық көзқарас бойынша әдістерді</a:t>
            </a:r>
          </a:p>
          <a:p>
            <a:pPr algn="just"/>
            <a:endParaRPr lang="ru-RU" sz="2800" smtClean="0"/>
          </a:p>
          <a:p>
            <a:pPr algn="just"/>
            <a:r>
              <a:rPr lang="ru-RU" sz="2800" smtClean="0"/>
              <a:t>• жалпы ортақ (материалистік диалектика)</a:t>
            </a:r>
          </a:p>
          <a:p>
            <a:pPr algn="just"/>
            <a:endParaRPr lang="ru-RU" sz="2800" smtClean="0"/>
          </a:p>
          <a:p>
            <a:pPr algn="just"/>
            <a:r>
              <a:rPr lang="ru-RU" sz="2800" smtClean="0"/>
              <a:t>• ғылымның барлық саласына әсер ететін және зерттеудің барлық кезеңіне әсер ететін.</a:t>
            </a:r>
          </a:p>
          <a:p>
            <a:pPr algn="just"/>
            <a:endParaRPr lang="ru-RU" sz="2800" smtClean="0"/>
          </a:p>
          <a:p>
            <a:pPr algn="just"/>
            <a:r>
              <a:rPr lang="ru-RU" sz="2800" smtClean="0"/>
              <a:t>• жалпы ғылымдық (яғни барлық ғылым үшін)</a:t>
            </a:r>
          </a:p>
          <a:p>
            <a:pPr algn="just"/>
            <a:endParaRPr lang="ru-RU" sz="2800" smtClean="0"/>
          </a:p>
          <a:p>
            <a:pPr algn="just"/>
            <a:r>
              <a:rPr lang="ru-RU" sz="2800" smtClean="0"/>
              <a:t>• нақты, яғни белгілі бір ғылымдар үшін</a:t>
            </a:r>
          </a:p>
          <a:p>
            <a:pPr algn="just"/>
            <a:endParaRPr lang="ru-RU" sz="2800" smtClean="0"/>
          </a:p>
          <a:p>
            <a:pPr algn="just"/>
            <a:r>
              <a:rPr lang="ru-RU" sz="2800" smtClean="0"/>
              <a:t>• арнайы немесе спецификалық (аталған ғылым үшін) деп бөлуге болады.</a:t>
            </a:r>
            <a:endParaRPr lang="ru-RU" sz="2800"/>
          </a:p>
        </p:txBody>
      </p:sp>
    </p:spTree>
    <p:extLst>
      <p:ext uri="{BB962C8B-B14F-4D97-AF65-F5344CB8AC3E}">
        <p14:creationId xmlns:p14="http://schemas.microsoft.com/office/powerpoint/2010/main" val="183697078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008910" y="308780"/>
            <a:ext cx="9504218" cy="6740307"/>
          </a:xfrm>
          <a:prstGeom prst="rect">
            <a:avLst/>
          </a:prstGeom>
        </p:spPr>
        <p:txBody>
          <a:bodyPr wrap="square">
            <a:spAutoFit/>
          </a:bodyPr>
          <a:lstStyle/>
          <a:p>
            <a:pPr algn="just"/>
            <a:r>
              <a:rPr lang="ru-RU" sz="2400" b="1" smtClean="0"/>
              <a:t>Зерттеудің жалпы ғылымдық әдістері</a:t>
            </a:r>
          </a:p>
          <a:p>
            <a:pPr algn="just"/>
            <a:endParaRPr lang="ru-RU" sz="2400" smtClean="0"/>
          </a:p>
          <a:p>
            <a:pPr algn="just"/>
            <a:r>
              <a:rPr lang="ru-RU" sz="2400" smtClean="0"/>
              <a:t>• Бақылау</a:t>
            </a:r>
          </a:p>
          <a:p>
            <a:pPr algn="just"/>
            <a:r>
              <a:rPr lang="ru-RU" sz="2400" smtClean="0"/>
              <a:t>• Салыстыру</a:t>
            </a:r>
          </a:p>
          <a:p>
            <a:pPr algn="just"/>
            <a:r>
              <a:rPr lang="ru-RU" sz="2400" smtClean="0"/>
              <a:t>• Есеп</a:t>
            </a:r>
          </a:p>
          <a:p>
            <a:pPr algn="just"/>
            <a:r>
              <a:rPr lang="ru-RU" sz="2400" smtClean="0"/>
              <a:t>• Өлшеу</a:t>
            </a:r>
          </a:p>
          <a:p>
            <a:pPr algn="just"/>
            <a:r>
              <a:rPr lang="ru-RU" sz="2400" smtClean="0"/>
              <a:t>• Эксперимент (тәжірибе)</a:t>
            </a:r>
          </a:p>
          <a:p>
            <a:pPr algn="just"/>
            <a:r>
              <a:rPr lang="ru-RU" sz="2400" smtClean="0"/>
              <a:t>• Байыту</a:t>
            </a:r>
          </a:p>
          <a:p>
            <a:pPr algn="just"/>
            <a:r>
              <a:rPr lang="ru-RU" sz="2400" smtClean="0"/>
              <a:t>• Дерексіздендіру (абстрагирование)</a:t>
            </a:r>
          </a:p>
          <a:p>
            <a:pPr algn="just"/>
            <a:r>
              <a:rPr lang="ru-RU" sz="2400" smtClean="0"/>
              <a:t>• Формальдау</a:t>
            </a:r>
          </a:p>
          <a:p>
            <a:pPr algn="just"/>
            <a:r>
              <a:rPr lang="ru-RU" sz="2400" smtClean="0"/>
              <a:t>• Анализ және синтез (талдау және сараптау)</a:t>
            </a:r>
          </a:p>
          <a:p>
            <a:pPr algn="just"/>
            <a:r>
              <a:rPr lang="ru-RU" sz="2400" smtClean="0"/>
              <a:t>• Аналогия</a:t>
            </a:r>
          </a:p>
          <a:p>
            <a:pPr algn="just"/>
            <a:r>
              <a:rPr lang="ru-RU" sz="2400" smtClean="0"/>
              <a:t>• Модельдеу (үлгілеу)</a:t>
            </a:r>
          </a:p>
          <a:p>
            <a:pPr algn="just"/>
            <a:r>
              <a:rPr lang="ru-RU" sz="2400" smtClean="0"/>
              <a:t>• Идеалдау</a:t>
            </a:r>
          </a:p>
          <a:p>
            <a:pPr algn="just"/>
            <a:r>
              <a:rPr lang="ru-RU" sz="2400" smtClean="0"/>
              <a:t>• Индукция және дедукция</a:t>
            </a:r>
          </a:p>
          <a:p>
            <a:pPr algn="just"/>
            <a:r>
              <a:rPr lang="ru-RU" sz="2400" smtClean="0"/>
              <a:t>• Аксиомалық гипотетикалық тарихи және жүйелік әдістер</a:t>
            </a:r>
          </a:p>
          <a:p>
            <a:pPr algn="just"/>
            <a:r>
              <a:rPr lang="ru-RU" sz="2400" smtClean="0"/>
              <a:t>• Ранжирлеу</a:t>
            </a:r>
          </a:p>
          <a:p>
            <a:pPr algn="just"/>
            <a:r>
              <a:rPr lang="ru-RU" sz="2400" smtClean="0"/>
              <a:t> </a:t>
            </a:r>
            <a:endParaRPr lang="ru-RU" sz="2400"/>
          </a:p>
        </p:txBody>
      </p:sp>
    </p:spTree>
    <p:extLst>
      <p:ext uri="{BB962C8B-B14F-4D97-AF65-F5344CB8AC3E}">
        <p14:creationId xmlns:p14="http://schemas.microsoft.com/office/powerpoint/2010/main" val="102909379"/>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62545" y="405533"/>
            <a:ext cx="10377055" cy="6186309"/>
          </a:xfrm>
          <a:prstGeom prst="rect">
            <a:avLst/>
          </a:prstGeom>
        </p:spPr>
        <p:txBody>
          <a:bodyPr wrap="square">
            <a:spAutoFit/>
          </a:bodyPr>
          <a:lstStyle/>
          <a:p>
            <a:pPr algn="just"/>
            <a:r>
              <a:rPr lang="ru-RU" b="1" smtClean="0"/>
              <a:t>Бақылау </a:t>
            </a:r>
            <a:r>
              <a:rPr lang="ru-RU" smtClean="0"/>
              <a:t>- бұл зерттеуші тарапынан процесске кедергі жасамай, тек болып жатқан құбылыстарды және заттарды тікелей сезім мүшелері негізінде қабылдап, объективті әлемді тану әдісі.</a:t>
            </a:r>
          </a:p>
          <a:p>
            <a:pPr algn="just"/>
            <a:endParaRPr lang="ru-RU" smtClean="0"/>
          </a:p>
          <a:p>
            <a:pPr algn="just"/>
            <a:r>
              <a:rPr lang="ru-RU" b="1" smtClean="0"/>
              <a:t>Салыстыру</a:t>
            </a:r>
            <a:r>
              <a:rPr lang="ru-RU" smtClean="0"/>
              <a:t> - бұл материалды әлемнің объектілері арасындағы айырмашылықтарды белгілеу немесе арнайы құрылғылармен, сезім мүшелері көмегімен олардың ортақ ұқсастықтарын табу.</a:t>
            </a:r>
          </a:p>
          <a:p>
            <a:pPr algn="just"/>
            <a:endParaRPr lang="ru-RU" smtClean="0"/>
          </a:p>
          <a:p>
            <a:pPr algn="just"/>
            <a:r>
              <a:rPr lang="ru-RU" b="1" smtClean="0"/>
              <a:t>Есеп </a:t>
            </a:r>
            <a:r>
              <a:rPr lang="ru-RU" smtClean="0"/>
              <a:t>- бұл бір типті объектілердің сандық қатынастарын анықтайтын немесе олардың қасиеттерін сипаттайтын санын табу әдісі.</a:t>
            </a:r>
          </a:p>
          <a:p>
            <a:pPr algn="just"/>
            <a:endParaRPr lang="ru-RU" smtClean="0"/>
          </a:p>
          <a:p>
            <a:pPr algn="just"/>
            <a:r>
              <a:rPr lang="ru-RU" b="1" smtClean="0"/>
              <a:t>Өлшеу</a:t>
            </a:r>
            <a:r>
              <a:rPr lang="ru-RU" smtClean="0"/>
              <a:t> - бірнеше көлемнің сандық мәнін эталлонмен салыстыру жолы арқылы анықтайтын физикалық процесс.</a:t>
            </a:r>
          </a:p>
          <a:p>
            <a:pPr algn="just"/>
            <a:endParaRPr lang="ru-RU" smtClean="0"/>
          </a:p>
          <a:p>
            <a:pPr algn="just"/>
            <a:r>
              <a:rPr lang="ru-RU" b="1" smtClean="0"/>
              <a:t>Эксперимент </a:t>
            </a:r>
            <a:r>
              <a:rPr lang="ru-RU" smtClean="0"/>
              <a:t>- дамыған гипотезалардың ақиқаттылығын тексеру немесе объективті әлемнің гипотезалары анықталатын адам тәжірибесінің бір саласы. Эксперимент процессінде зерттеуші процесске таным мақтасыменараласып, тәжірибе жағдайы өзгереді, ал үшіншілері күшейеді немесе әлсірейді.</a:t>
            </a:r>
          </a:p>
          <a:p>
            <a:pPr algn="just"/>
            <a:endParaRPr lang="ru-RU" smtClean="0"/>
          </a:p>
          <a:p>
            <a:pPr algn="just"/>
            <a:r>
              <a:rPr lang="ru-RU" smtClean="0"/>
              <a:t>Объектіні экспериментальды зерттеу немесе құбылысты зерттеу бақылауға қарағанда анық нәтиже береді. Сынақ қажет болған жағдайда объектінің жиынтығы емес басқа қасиеттерін зерттеу қайталанып, ұйымдастырылуы мүмкін.</a:t>
            </a:r>
            <a:endParaRPr lang="ru-RU"/>
          </a:p>
        </p:txBody>
      </p:sp>
    </p:spTree>
    <p:extLst>
      <p:ext uri="{BB962C8B-B14F-4D97-AF65-F5344CB8AC3E}">
        <p14:creationId xmlns:p14="http://schemas.microsoft.com/office/powerpoint/2010/main" val="1192329763"/>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48691" y="751344"/>
            <a:ext cx="10266218" cy="5170646"/>
          </a:xfrm>
          <a:prstGeom prst="rect">
            <a:avLst/>
          </a:prstGeom>
        </p:spPr>
        <p:txBody>
          <a:bodyPr wrap="square">
            <a:spAutoFit/>
          </a:bodyPr>
          <a:lstStyle/>
          <a:p>
            <a:pPr algn="just"/>
            <a:r>
              <a:rPr lang="ru-RU" sz="2200" b="1" smtClean="0"/>
              <a:t>Байыту</a:t>
            </a:r>
            <a:r>
              <a:rPr lang="ru-RU" sz="2200" smtClean="0"/>
              <a:t> (молайту) - аталған класстың басты, негізі, сипаттаушы объектілері көрініс табатын жалпы ұғымдарды анықтау. Бұл жаңа ғылыми ұғымдарды, заңдар мен теорияларды қалыптастыру құралы.</a:t>
            </a:r>
          </a:p>
          <a:p>
            <a:pPr algn="just"/>
            <a:endParaRPr lang="ru-RU" sz="2200" smtClean="0"/>
          </a:p>
          <a:p>
            <a:pPr algn="just"/>
            <a:r>
              <a:rPr lang="ru-RU" sz="2200" b="1" smtClean="0"/>
              <a:t>Дерексіздендіру</a:t>
            </a:r>
            <a:r>
              <a:rPr lang="ru-RU" sz="2200" smtClean="0"/>
              <a:t> – бұл тіршілік етпейтін қасиеттерден, байланыстардан, қатынастардан арылуы және зерттеушіні қызықтыратын бірнеше қырларын бөліп алу, зерттеліп отырған объект барынша қарапайымға ауысады. Дерексіз үлгінің жарқын мысалы шын мәнінде физикада, термодинамикада, басқа ғылымдарда кең пайдаланылатын идеалды газдар бола алады.</a:t>
            </a:r>
          </a:p>
          <a:p>
            <a:pPr algn="just"/>
            <a:endParaRPr lang="ru-RU" sz="2200" smtClean="0"/>
          </a:p>
          <a:p>
            <a:pPr algn="just"/>
            <a:r>
              <a:rPr lang="ru-RU" sz="2200" b="1" smtClean="0"/>
              <a:t>Формальдану </a:t>
            </a:r>
            <a:r>
              <a:rPr lang="ru-RU" sz="2200" smtClean="0"/>
              <a:t>- объектінің немесе құбылыстың белгі формасында көрініс табуы (математикада, физикада т.б.) және шынайы объектілерді сәйкес белгілеріне, қасиеттеріне қарай зерттеуге мүмкіндік берумен қамтамасыз ету.</a:t>
            </a:r>
            <a:endParaRPr lang="ru-RU" sz="2200"/>
          </a:p>
        </p:txBody>
      </p:sp>
    </p:spTree>
    <p:extLst>
      <p:ext uri="{BB962C8B-B14F-4D97-AF65-F5344CB8AC3E}">
        <p14:creationId xmlns:p14="http://schemas.microsoft.com/office/powerpoint/2010/main" val="2969607180"/>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01091" y="612753"/>
            <a:ext cx="9878291" cy="5632311"/>
          </a:xfrm>
          <a:prstGeom prst="rect">
            <a:avLst/>
          </a:prstGeom>
        </p:spPr>
        <p:txBody>
          <a:bodyPr wrap="square">
            <a:spAutoFit/>
          </a:bodyPr>
          <a:lstStyle/>
          <a:p>
            <a:pPr algn="just"/>
            <a:r>
              <a:rPr lang="ru-RU" sz="2400" b="1" smtClean="0"/>
              <a:t>Талдау (анализ) </a:t>
            </a:r>
            <a:r>
              <a:rPr lang="ru-RU" sz="2400" smtClean="0"/>
              <a:t>- зерттеуге алынған затты құрамдық бөліктеріне қарай мүшелеу немесе тарату көмегімен тану әдісі. Осыған байланысты сараптау зерттеудің сараптамалық әдісінің негізін құрайды.</a:t>
            </a:r>
          </a:p>
          <a:p>
            <a:pPr algn="just"/>
            <a:endParaRPr lang="ru-RU" sz="2400" smtClean="0"/>
          </a:p>
          <a:p>
            <a:pPr algn="just"/>
            <a:r>
              <a:rPr lang="ru-RU" sz="2400" b="1" smtClean="0"/>
              <a:t>Сараптау (синтез) </a:t>
            </a:r>
            <a:r>
              <a:rPr lang="ru-RU" sz="2400" smtClean="0"/>
              <a:t>- заттың жекелеген жақтарын біртұтас етіп біріктіру. Анализ бен синтез өзара байланысты, олар қарама-қайшылықтың бірлігі. Анализ бен синтездің келесідегідей түрлерін ажыратады: тура немесеэмприкалық әдіс (объектінің жеке бөліктерін бөлу үшін қолданады, оның қасиеттерін табу т.б.); қайтымды немесе элементарнотеориялық әдіс (әртүрлі құбылыстардың себеп-салдарлық байланыстарын түсіну); құрылымдық -генетикалық әдіс (объектінің басқа қырларына шешуші әсер ететін элементтерді күрделі құбылыстарды мүшелеу).</a:t>
            </a:r>
            <a:endParaRPr lang="ru-RU" sz="2400"/>
          </a:p>
        </p:txBody>
      </p:sp>
    </p:spTree>
    <p:extLst>
      <p:ext uri="{BB962C8B-B14F-4D97-AF65-F5344CB8AC3E}">
        <p14:creationId xmlns:p14="http://schemas.microsoft.com/office/powerpoint/2010/main" val="567973933"/>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93273" y="751344"/>
            <a:ext cx="10252363" cy="5632311"/>
          </a:xfrm>
          <a:prstGeom prst="rect">
            <a:avLst/>
          </a:prstGeom>
        </p:spPr>
        <p:txBody>
          <a:bodyPr wrap="square">
            <a:spAutoFit/>
          </a:bodyPr>
          <a:lstStyle/>
          <a:p>
            <a:pPr algn="just"/>
            <a:r>
              <a:rPr lang="ru-RU" sz="2400" b="1" smtClean="0"/>
              <a:t>Индукция</a:t>
            </a:r>
            <a:r>
              <a:rPr lang="ru-RU" sz="2400" smtClean="0"/>
              <a:t> - фактлерден ой қорыту (жалпы қорытынды жасау) және дедукция көп жағдайда көпшіліктің жалпы қасиеттері негізінде қорытынды жасау. Осылайша, дедукция мен индукция - формальді логиканың кең қолданылатын жекелеген әдістері және танымның өзара қайтымды әдістері (бір құбылыстың өзгеруі екіншісінің өзгеруіне әкеледі, бұл екі құбылыс та себептік байланыста болады).</a:t>
            </a:r>
          </a:p>
          <a:p>
            <a:pPr algn="just"/>
            <a:endParaRPr lang="ru-RU" sz="2400" smtClean="0"/>
          </a:p>
          <a:p>
            <a:pPr algn="just"/>
            <a:r>
              <a:rPr lang="ru-RU" sz="2400" smtClean="0"/>
              <a:t>Ғылыми таным әдістерінің бірі </a:t>
            </a:r>
            <a:r>
              <a:rPr lang="ru-RU" sz="2400" b="1" smtClean="0"/>
              <a:t>аналогия</a:t>
            </a:r>
            <a:r>
              <a:rPr lang="ru-RU" sz="2400" smtClean="0"/>
              <a:t> болып табылады. Заттар мен құбылыстар бір-бірімен ұқсастықта болады деген ілім. Ақыл-ойдың ықтималдылық дәрежесі  аналогия бойынша салыстырылып жатқан құбылыстардыңұқсастықтарының санына байланысты (олар көп болса, солғүрлым қорытынды ықтимал болады жэне олар келтірілген белгі басқа белгімен ұқсас болса өседі).</a:t>
            </a:r>
            <a:endParaRPr lang="ru-RU" sz="2400"/>
          </a:p>
        </p:txBody>
      </p:sp>
    </p:spTree>
    <p:extLst>
      <p:ext uri="{BB962C8B-B14F-4D97-AF65-F5344CB8AC3E}">
        <p14:creationId xmlns:p14="http://schemas.microsoft.com/office/powerpoint/2010/main" val="1530679529"/>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01091" y="751344"/>
            <a:ext cx="9975273" cy="5632311"/>
          </a:xfrm>
          <a:prstGeom prst="rect">
            <a:avLst/>
          </a:prstGeom>
        </p:spPr>
        <p:txBody>
          <a:bodyPr wrap="square">
            <a:spAutoFit/>
          </a:bodyPr>
          <a:lstStyle/>
          <a:p>
            <a:pPr algn="just"/>
            <a:r>
              <a:rPr lang="ru-RU" sz="2400" smtClean="0"/>
              <a:t>Аналогия </a:t>
            </a:r>
            <a:r>
              <a:rPr lang="ru-RU" sz="2400" b="1" smtClean="0"/>
              <a:t>үлгілеумен</a:t>
            </a:r>
            <a:r>
              <a:rPr lang="ru-RU" sz="2400" smtClean="0"/>
              <a:t> немесе үлгілі экспериментпен тығыз байланысты. Егер қарапайым эксперимент тікелей зерттеу объектісімен өзара әрекеттессе, онда мұндай әрекетте үлгілеу болмайды, яғни эксперимент нақты сол объектімен емес, оны алмастырушы объектімен жасалса. Бұған Аналогиялық есептеу машинасы мысал бола алады, зерттеліп отырған объектіні сипаттайтын дифференциалды теңесу аналогиясы негізінде әрекет ететін машина.</a:t>
            </a:r>
          </a:p>
          <a:p>
            <a:pPr algn="just"/>
            <a:endParaRPr lang="ru-RU" sz="2400" smtClean="0"/>
          </a:p>
          <a:p>
            <a:pPr algn="just"/>
            <a:r>
              <a:rPr lang="ru-RU" sz="2400" b="1" smtClean="0"/>
              <a:t>Аксиоматикалық әдіс </a:t>
            </a:r>
            <a:r>
              <a:rPr lang="ru-RU" sz="2400" smtClean="0"/>
              <a:t>- кейбір аксимолар дәлелсіз қабылданып, сосын белгілі бір логикалық ережелер бойынша қалған білімді алуды қолдану арқылы ғылыми теория жасау әдісі. Жалпыға мәлім, мысалы, геометрияда дәлелсіз қабылданған параллельді сызықтар (қиылыспайтын) туралы аксиоманы айтуға болады.</a:t>
            </a:r>
            <a:endParaRPr lang="ru-RU" sz="2400"/>
          </a:p>
        </p:txBody>
      </p:sp>
    </p:spTree>
    <p:extLst>
      <p:ext uri="{BB962C8B-B14F-4D97-AF65-F5344CB8AC3E}">
        <p14:creationId xmlns:p14="http://schemas.microsoft.com/office/powerpoint/2010/main" val="88611468"/>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42654" y="446268"/>
            <a:ext cx="9836727" cy="5693866"/>
          </a:xfrm>
          <a:prstGeom prst="rect">
            <a:avLst/>
          </a:prstGeom>
        </p:spPr>
        <p:txBody>
          <a:bodyPr wrap="square">
            <a:spAutoFit/>
          </a:bodyPr>
          <a:lstStyle/>
          <a:p>
            <a:pPr algn="just"/>
            <a:r>
              <a:rPr lang="ru-RU" sz="2800" b="1" smtClean="0"/>
              <a:t>Гипотетикалық әдіс </a:t>
            </a:r>
            <a:r>
              <a:rPr lang="ru-RU" sz="2800" smtClean="0"/>
              <a:t>- зерттеліп отырған құбылыстың мәнін жоғарыда аталған таным әдістерінің көмегімен химиялық, физикалық негізде түсіндіріп ғылыми қорытынды жасау, ал сосын гипотезаны қалыптастыру, алгоритм схемасының есебін қүру, оны түсіндіру, теоретикалық тәртіп жасау.</a:t>
            </a:r>
          </a:p>
          <a:p>
            <a:pPr algn="just"/>
            <a:endParaRPr lang="ru-RU" sz="2800" smtClean="0"/>
          </a:p>
          <a:p>
            <a:pPr algn="just"/>
            <a:r>
              <a:rPr lang="ru-RU" sz="2800" smtClean="0"/>
              <a:t>Танымның гипотетикалық әдісінде зерттеуші идеализация жиі жүгінеді. Бұл мүлде тіршілік етпейтін объектілерді ойша құру (мысалы, идеалды газ, мүлдем қатты дене). Нәтижесінде объектіні өткізу өзіне тән қасиеттерінен айырылады және гипотетикалық қасиеттерге бөлініп кетеді.</a:t>
            </a:r>
            <a:endParaRPr lang="ru-RU" sz="2800"/>
          </a:p>
        </p:txBody>
      </p:sp>
    </p:spTree>
    <p:extLst>
      <p:ext uri="{BB962C8B-B14F-4D97-AF65-F5344CB8AC3E}">
        <p14:creationId xmlns:p14="http://schemas.microsoft.com/office/powerpoint/2010/main" val="4013606351"/>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95054" y="792724"/>
            <a:ext cx="9698181" cy="5262979"/>
          </a:xfrm>
          <a:prstGeom prst="rect">
            <a:avLst/>
          </a:prstGeom>
        </p:spPr>
        <p:txBody>
          <a:bodyPr wrap="square">
            <a:spAutoFit/>
          </a:bodyPr>
          <a:lstStyle/>
          <a:p>
            <a:pPr algn="just"/>
            <a:r>
              <a:rPr lang="ru-RU" sz="2400" b="1" smtClean="0"/>
              <a:t>Танымның тарихи әдісі </a:t>
            </a:r>
            <a:r>
              <a:rPr lang="ru-RU" sz="2400" smtClean="0"/>
              <a:t>— жаратылыс және техника ғылымдары секілді, әлеуметтік-экономика және гуманитарлы ғылымдарда жиі қолданылады. Бұл әдіс объектінің хронологиялық себеп-салдарына байланысты туындау, қалыптасу және дамуын зерттейді, нәтижесінде зерттеуші олардың даму процессі туралы қосымша мәліметтер алады.</a:t>
            </a:r>
          </a:p>
          <a:p>
            <a:pPr algn="just"/>
            <a:endParaRPr lang="ru-RU" sz="2400" smtClean="0"/>
          </a:p>
          <a:p>
            <a:pPr algn="just"/>
            <a:r>
              <a:rPr lang="ru-RU" sz="2400" smtClean="0"/>
              <a:t>Зерттеулерде үздіксіздігімен сипатталатын </a:t>
            </a:r>
            <a:r>
              <a:rPr lang="ru-RU" sz="2400" b="1" smtClean="0"/>
              <a:t>жүйелік әдістер қолданылады. (операцияны зерттеу, көпшілікке қызмет көрсету теориясы, басқару теориясы, көпшілік теориясы т.б.). </a:t>
            </a:r>
            <a:r>
              <a:rPr lang="ru-RU" sz="2400" smtClean="0"/>
              <a:t>қазіргі уақытта мұндай әдістер ЭВМ - электронды есептеу машиналарының дамуына байланысты өз дәрежесінде кең таралған.</a:t>
            </a:r>
            <a:endParaRPr lang="ru-RU" sz="2400"/>
          </a:p>
        </p:txBody>
      </p:sp>
    </p:spTree>
    <p:extLst>
      <p:ext uri="{BB962C8B-B14F-4D97-AF65-F5344CB8AC3E}">
        <p14:creationId xmlns:p14="http://schemas.microsoft.com/office/powerpoint/2010/main" val="194365423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579419" y="335846"/>
            <a:ext cx="10460182" cy="6186309"/>
          </a:xfrm>
          <a:prstGeom prst="rect">
            <a:avLst/>
          </a:prstGeom>
        </p:spPr>
        <p:txBody>
          <a:bodyPr wrap="square">
            <a:spAutoFit/>
          </a:bodyPr>
          <a:lstStyle/>
          <a:p>
            <a:pPr indent="360000" algn="just"/>
            <a:r>
              <a:rPr lang="ru-RU" smtClean="0"/>
              <a:t>Кафедраларда, проблемалық лабораторияларда және ғылыми-зерттеу институттарында негізінен бастапқы және ізденушілік тақырыптар жасалады. Қолданбалы зерттеулерді ережеге сәйкес қосымша жұмыс уақытында (алты сағаттық жұмыс күнінің сыртында) қосымша ақы төлеу негізінде профессорлар мен оқытушылар орындайды.</a:t>
            </a:r>
          </a:p>
          <a:p>
            <a:pPr indent="360000" algn="just"/>
            <a:endParaRPr lang="ru-RU" smtClean="0"/>
          </a:p>
          <a:p>
            <a:pPr indent="360000" algn="just"/>
            <a:r>
              <a:rPr lang="ru-RU" smtClean="0"/>
              <a:t>Шаруашылық келісім-шарт негізінде зерттеулерді орындау үшін кафедралар белгіленген шектен тыс қосымша штат қызметкерлерін тартуға құқылы, яғни оқу-көмекші тұлғалар, аспиранттар мен студенттер.</a:t>
            </a:r>
          </a:p>
          <a:p>
            <a:pPr indent="360000" algn="just"/>
            <a:r>
              <a:rPr lang="ru-RU" smtClean="0"/>
              <a:t>Кафедралардың салалық министрлікпен байланысы тұрақты болып, ал өткізілген қолданбалы зерттеулер нәтижелі болған жағдайларда салалық минстрлік бөлген ғылыми-зерттеу лабораториялары ұйымдастырылады. Осылайша, елдің жоғарғы мектебі ғылыми-педагогикалық қызметкерлер мен мамандарды дайындаудан басқа ел үшін маңызы бар зерттеулердің үлкен бөлігін орындайды. ЖОО-да өткізілген зерттеулердің тиімділігі - кешенді ғылыми жұмыстарды орындауға жағымды жағдай туғызатын ғалымдар мен мамандардың қатысуынан байқалады.</a:t>
            </a:r>
          </a:p>
          <a:p>
            <a:pPr indent="360000" algn="just"/>
            <a:endParaRPr lang="ru-RU" smtClean="0"/>
          </a:p>
          <a:p>
            <a:pPr indent="360000" algn="just"/>
            <a:r>
              <a:rPr lang="ru-RU" smtClean="0"/>
              <a:t>Кафедралардағы, ғылыми мекемелердегі, жоғары квалификациялы ғалымдар жетекшілігіндегі ғылыми зерттеу концентрациясы, таңдау мүмкіндігі мен барынша дарынды студентті ЖОО-да қалдыру - халық шаруашылығы саласында жоғарғы ғылыми беделі бар ғылыми мектеп қалыптастыруға жақсы жағдай туғызады.</a:t>
            </a:r>
          </a:p>
          <a:p>
            <a:pPr indent="360000" algn="just"/>
            <a:endParaRPr lang="ru-RU"/>
          </a:p>
        </p:txBody>
      </p:sp>
    </p:spTree>
    <p:extLst>
      <p:ext uri="{BB962C8B-B14F-4D97-AF65-F5344CB8AC3E}">
        <p14:creationId xmlns:p14="http://schemas.microsoft.com/office/powerpoint/2010/main" val="309907482"/>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81200" y="972649"/>
            <a:ext cx="9739746" cy="4401205"/>
          </a:xfrm>
          <a:prstGeom prst="rect">
            <a:avLst/>
          </a:prstGeom>
        </p:spPr>
        <p:txBody>
          <a:bodyPr wrap="square">
            <a:spAutoFit/>
          </a:bodyPr>
          <a:lstStyle/>
          <a:p>
            <a:pPr indent="457200" algn="just"/>
            <a:r>
              <a:rPr lang="ru-RU" sz="2800" smtClean="0"/>
              <a:t>Күрделі жүйелердегі сараптау барысында көптеген факторларды (белгілерді) қарастыру қажеттілігі туындайды, оның ішінде ранжирования әдісінің көмегімен басты нәрсені бөліп ала білу және екінші дәрежелі яғни зерттеліп отырған құбылысқа әсер етпейтін факторлардың шығарылуы. Дегенмен, бұл әдіс негізінің күшейіп, екінші дәрежелі факторлардың әлсіреуіне жол береді, яғни, фактордың күшіне қарай өсетін немесе өшетін деп факторлардың орналасуына жол береді.</a:t>
            </a:r>
            <a:endParaRPr lang="ru-RU" sz="2800"/>
          </a:p>
        </p:txBody>
      </p:sp>
    </p:spTree>
    <p:extLst>
      <p:ext uri="{BB962C8B-B14F-4D97-AF65-F5344CB8AC3E}">
        <p14:creationId xmlns:p14="http://schemas.microsoft.com/office/powerpoint/2010/main" val="1701415102"/>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299854" y="626424"/>
            <a:ext cx="9587346" cy="5262979"/>
          </a:xfrm>
          <a:prstGeom prst="rect">
            <a:avLst/>
          </a:prstGeom>
        </p:spPr>
        <p:txBody>
          <a:bodyPr wrap="square">
            <a:spAutoFit/>
          </a:bodyPr>
          <a:lstStyle/>
          <a:p>
            <a:r>
              <a:rPr lang="ru-RU" sz="2400" b="1" i="1" smtClean="0"/>
              <a:t>Ғылыми таным әдістерінің деңгейлері</a:t>
            </a:r>
          </a:p>
          <a:p>
            <a:endParaRPr lang="ru-RU" sz="2400" smtClean="0"/>
          </a:p>
          <a:p>
            <a:r>
              <a:rPr lang="ru-RU" sz="2400" smtClean="0"/>
              <a:t> </a:t>
            </a:r>
          </a:p>
          <a:p>
            <a:endParaRPr lang="ru-RU" sz="2400" smtClean="0"/>
          </a:p>
          <a:p>
            <a:r>
              <a:rPr lang="ru-RU" sz="2400" b="1" u="sng" smtClean="0"/>
              <a:t>Ғылыми танымның әртүрлі әдістері мынадай деңгейлерге бөлінеді:</a:t>
            </a:r>
          </a:p>
          <a:p>
            <a:endParaRPr lang="ru-RU" sz="2400" smtClean="0"/>
          </a:p>
          <a:p>
            <a:r>
              <a:rPr lang="ru-RU" sz="2400" smtClean="0"/>
              <a:t>• Эмприкалық</a:t>
            </a:r>
          </a:p>
          <a:p>
            <a:endParaRPr lang="ru-RU" sz="2400" smtClean="0"/>
          </a:p>
          <a:p>
            <a:r>
              <a:rPr lang="ru-RU" sz="2400" smtClean="0"/>
              <a:t>• Эксперименттік теориялық</a:t>
            </a:r>
          </a:p>
          <a:p>
            <a:endParaRPr lang="ru-RU" sz="2400" smtClean="0"/>
          </a:p>
          <a:p>
            <a:r>
              <a:rPr lang="ru-RU" sz="2400" smtClean="0"/>
              <a:t>• Теориялық</a:t>
            </a:r>
          </a:p>
          <a:p>
            <a:endParaRPr lang="ru-RU" sz="2400" smtClean="0"/>
          </a:p>
          <a:p>
            <a:r>
              <a:rPr lang="ru-RU" sz="2400" smtClean="0"/>
              <a:t>• Метотеориялық</a:t>
            </a:r>
            <a:endParaRPr lang="ru-RU" sz="2400"/>
          </a:p>
        </p:txBody>
      </p:sp>
    </p:spTree>
    <p:extLst>
      <p:ext uri="{BB962C8B-B14F-4D97-AF65-F5344CB8AC3E}">
        <p14:creationId xmlns:p14="http://schemas.microsoft.com/office/powerpoint/2010/main" val="3514025752"/>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036617" y="335846"/>
            <a:ext cx="9421091" cy="6093976"/>
          </a:xfrm>
          <a:prstGeom prst="rect">
            <a:avLst/>
          </a:prstGeom>
        </p:spPr>
        <p:txBody>
          <a:bodyPr wrap="square">
            <a:spAutoFit/>
          </a:bodyPr>
          <a:lstStyle/>
          <a:p>
            <a:endParaRPr lang="ru-RU" smtClean="0"/>
          </a:p>
          <a:p>
            <a:r>
              <a:rPr lang="ru-RU" sz="2800" b="1" smtClean="0"/>
              <a:t>1. Эмпирикалық деңгей</a:t>
            </a:r>
          </a:p>
          <a:p>
            <a:endParaRPr lang="ru-RU" sz="2000" smtClean="0"/>
          </a:p>
          <a:p>
            <a:endParaRPr lang="ru-RU" sz="2000" smtClean="0"/>
          </a:p>
          <a:p>
            <a:r>
              <a:rPr lang="ru-RU" sz="2000" smtClean="0"/>
              <a:t>• бақылау</a:t>
            </a:r>
          </a:p>
          <a:p>
            <a:endParaRPr lang="ru-RU" sz="2000" smtClean="0"/>
          </a:p>
          <a:p>
            <a:r>
              <a:rPr lang="ru-RU" sz="2000" smtClean="0"/>
              <a:t>• салыстыру</a:t>
            </a:r>
          </a:p>
          <a:p>
            <a:endParaRPr lang="ru-RU" sz="2000" smtClean="0"/>
          </a:p>
          <a:p>
            <a:r>
              <a:rPr lang="ru-RU" sz="2000" smtClean="0"/>
              <a:t>• есеп</a:t>
            </a:r>
          </a:p>
          <a:p>
            <a:endParaRPr lang="ru-RU" sz="2000" smtClean="0"/>
          </a:p>
          <a:p>
            <a:r>
              <a:rPr lang="ru-RU" sz="2000" smtClean="0"/>
              <a:t>• өлшеу</a:t>
            </a:r>
          </a:p>
          <a:p>
            <a:endParaRPr lang="ru-RU" sz="2000" smtClean="0"/>
          </a:p>
          <a:p>
            <a:r>
              <a:rPr lang="ru-RU" sz="2000" smtClean="0"/>
              <a:t>• сауалнама</a:t>
            </a:r>
          </a:p>
          <a:p>
            <a:endParaRPr lang="ru-RU" sz="2000" smtClean="0"/>
          </a:p>
          <a:p>
            <a:r>
              <a:rPr lang="ru-RU" sz="2000" smtClean="0"/>
              <a:t>• әңгімелесу</a:t>
            </a:r>
          </a:p>
          <a:p>
            <a:endParaRPr lang="ru-RU" sz="2000" smtClean="0"/>
          </a:p>
          <a:p>
            <a:r>
              <a:rPr lang="ru-RU" sz="2000" smtClean="0"/>
              <a:t>• тесттер</a:t>
            </a:r>
          </a:p>
          <a:p>
            <a:endParaRPr lang="ru-RU" sz="2000" smtClean="0"/>
          </a:p>
          <a:p>
            <a:r>
              <a:rPr lang="ru-RU" sz="2000" smtClean="0"/>
              <a:t>•байқап көру және қате әдісі</a:t>
            </a:r>
            <a:endParaRPr lang="ru-RU" sz="2000"/>
          </a:p>
        </p:txBody>
      </p:sp>
    </p:spTree>
    <p:extLst>
      <p:ext uri="{BB962C8B-B14F-4D97-AF65-F5344CB8AC3E}">
        <p14:creationId xmlns:p14="http://schemas.microsoft.com/office/powerpoint/2010/main" val="3258925836"/>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11927" y="612523"/>
            <a:ext cx="9961418" cy="5632311"/>
          </a:xfrm>
          <a:prstGeom prst="rect">
            <a:avLst/>
          </a:prstGeom>
        </p:spPr>
        <p:txBody>
          <a:bodyPr wrap="square">
            <a:spAutoFit/>
          </a:bodyPr>
          <a:lstStyle/>
          <a:p>
            <a:pPr algn="just"/>
            <a:r>
              <a:rPr lang="ru-RU" sz="2400" b="1"/>
              <a:t>2. Эксперименттік-теориялық</a:t>
            </a:r>
            <a:r>
              <a:rPr lang="ru-RU" sz="2400"/>
              <a:t> </a:t>
            </a:r>
            <a:r>
              <a:rPr lang="ru-RU" sz="2400" b="1" smtClean="0"/>
              <a:t>деңгей</a:t>
            </a:r>
          </a:p>
          <a:p>
            <a:pPr algn="just"/>
            <a:endParaRPr lang="ru-RU" sz="2400" b="1"/>
          </a:p>
          <a:p>
            <a:pPr algn="just"/>
            <a:r>
              <a:rPr lang="ru-RU" sz="2400" smtClean="0"/>
              <a:t>• эксперименттік (тәжірибе)</a:t>
            </a:r>
          </a:p>
          <a:p>
            <a:pPr algn="just"/>
            <a:endParaRPr lang="ru-RU" sz="2400" smtClean="0"/>
          </a:p>
          <a:p>
            <a:pPr algn="just"/>
            <a:r>
              <a:rPr lang="ru-RU" sz="2400" smtClean="0"/>
              <a:t>• анализ және синтез</a:t>
            </a:r>
          </a:p>
          <a:p>
            <a:pPr algn="just"/>
            <a:endParaRPr lang="ru-RU" sz="2400" smtClean="0"/>
          </a:p>
          <a:p>
            <a:pPr algn="just"/>
            <a:r>
              <a:rPr lang="ru-RU" sz="2400" smtClean="0"/>
              <a:t>• индукция және дедукция</a:t>
            </a:r>
          </a:p>
          <a:p>
            <a:pPr algn="just"/>
            <a:endParaRPr lang="ru-RU" sz="2400" smtClean="0"/>
          </a:p>
          <a:p>
            <a:pPr algn="just"/>
            <a:r>
              <a:rPr lang="ru-RU" sz="2400" smtClean="0"/>
              <a:t>• үлгілеу</a:t>
            </a:r>
          </a:p>
          <a:p>
            <a:pPr algn="just"/>
            <a:endParaRPr lang="ru-RU" sz="2400" smtClean="0"/>
          </a:p>
          <a:p>
            <a:pPr algn="just"/>
            <a:r>
              <a:rPr lang="ru-RU" sz="2400" smtClean="0"/>
              <a:t>• гипотетикалық</a:t>
            </a:r>
          </a:p>
          <a:p>
            <a:pPr algn="just"/>
            <a:endParaRPr lang="ru-RU" sz="2400" smtClean="0"/>
          </a:p>
          <a:p>
            <a:pPr algn="just"/>
            <a:r>
              <a:rPr lang="ru-RU" sz="2400" smtClean="0"/>
              <a:t>• тарихи</a:t>
            </a:r>
          </a:p>
          <a:p>
            <a:pPr algn="just"/>
            <a:endParaRPr lang="ru-RU" sz="2400" smtClean="0"/>
          </a:p>
          <a:p>
            <a:pPr algn="just"/>
            <a:r>
              <a:rPr lang="ru-RU" sz="2400" smtClean="0"/>
              <a:t>• логикалық</a:t>
            </a:r>
            <a:endParaRPr lang="ru-RU" sz="2400"/>
          </a:p>
        </p:txBody>
      </p:sp>
    </p:spTree>
    <p:extLst>
      <p:ext uri="{BB962C8B-B14F-4D97-AF65-F5344CB8AC3E}">
        <p14:creationId xmlns:p14="http://schemas.microsoft.com/office/powerpoint/2010/main" val="704409213"/>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14945" y="930671"/>
            <a:ext cx="9337963" cy="2185214"/>
          </a:xfrm>
          <a:prstGeom prst="rect">
            <a:avLst/>
          </a:prstGeom>
        </p:spPr>
        <p:txBody>
          <a:bodyPr wrap="square">
            <a:spAutoFit/>
          </a:bodyPr>
          <a:lstStyle/>
          <a:p>
            <a:pPr algn="just"/>
            <a:r>
              <a:rPr lang="ru-RU" sz="2400" b="1"/>
              <a:t>3. </a:t>
            </a:r>
            <a:r>
              <a:rPr lang="ru-RU" sz="2400" b="1"/>
              <a:t>Метотеориялық </a:t>
            </a:r>
            <a:r>
              <a:rPr lang="ru-RU" sz="2400" b="1" smtClean="0"/>
              <a:t>деңгей</a:t>
            </a:r>
          </a:p>
          <a:p>
            <a:pPr algn="just"/>
            <a:endParaRPr lang="ru-RU" sz="4000" b="1" smtClean="0"/>
          </a:p>
          <a:p>
            <a:pPr algn="just"/>
            <a:r>
              <a:rPr lang="ru-RU" sz="2800" b="1" i="0" smtClean="0">
                <a:solidFill>
                  <a:srgbClr val="212529"/>
                </a:solidFill>
                <a:effectLst/>
              </a:rPr>
              <a:t>•</a:t>
            </a:r>
            <a:r>
              <a:rPr lang="ru-RU" sz="4000" b="0" i="0" smtClean="0">
                <a:solidFill>
                  <a:srgbClr val="212529"/>
                </a:solidFill>
                <a:effectLst/>
              </a:rPr>
              <a:t> </a:t>
            </a:r>
            <a:r>
              <a:rPr lang="ru-RU" sz="2800" b="0" i="0" smtClean="0">
                <a:solidFill>
                  <a:srgbClr val="212529"/>
                </a:solidFill>
                <a:effectLst/>
              </a:rPr>
              <a:t>диалектикалық</a:t>
            </a:r>
          </a:p>
          <a:p>
            <a:pPr algn="just"/>
            <a:r>
              <a:rPr lang="ru-RU" sz="2800" b="1" i="0" smtClean="0">
                <a:solidFill>
                  <a:srgbClr val="212529"/>
                </a:solidFill>
                <a:effectLst/>
              </a:rPr>
              <a:t>•</a:t>
            </a:r>
            <a:r>
              <a:rPr lang="ru-RU" sz="2800" b="0" i="0" smtClean="0">
                <a:solidFill>
                  <a:srgbClr val="212529"/>
                </a:solidFill>
                <a:effectLst/>
              </a:rPr>
              <a:t> жүйелік анализ әдісі</a:t>
            </a:r>
            <a:endParaRPr lang="ru-RU" sz="2800" b="0" i="0">
              <a:solidFill>
                <a:srgbClr val="212529"/>
              </a:solidFill>
              <a:effectLst/>
            </a:endParaRPr>
          </a:p>
        </p:txBody>
      </p:sp>
    </p:spTree>
    <p:extLst>
      <p:ext uri="{BB962C8B-B14F-4D97-AF65-F5344CB8AC3E}">
        <p14:creationId xmlns:p14="http://schemas.microsoft.com/office/powerpoint/2010/main" val="1698075743"/>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14945" y="474345"/>
            <a:ext cx="9684328" cy="5693866"/>
          </a:xfrm>
          <a:prstGeom prst="rect">
            <a:avLst/>
          </a:prstGeom>
        </p:spPr>
        <p:txBody>
          <a:bodyPr wrap="square">
            <a:spAutoFit/>
          </a:bodyPr>
          <a:lstStyle/>
          <a:p>
            <a:pPr algn="just"/>
            <a:r>
              <a:rPr lang="ru-RU" sz="2800" b="1" smtClean="0"/>
              <a:t>4. Теориялық деңгей</a:t>
            </a:r>
          </a:p>
          <a:p>
            <a:pPr algn="just"/>
            <a:endParaRPr lang="ru-RU" sz="2800" smtClean="0"/>
          </a:p>
          <a:p>
            <a:pPr algn="just"/>
            <a:r>
              <a:rPr lang="ru-RU" sz="2800" smtClean="0"/>
              <a:t>• дерексіздену</a:t>
            </a:r>
          </a:p>
          <a:p>
            <a:pPr algn="just"/>
            <a:endParaRPr lang="ru-RU" sz="2800" smtClean="0"/>
          </a:p>
          <a:p>
            <a:pPr algn="just"/>
            <a:r>
              <a:rPr lang="ru-RU" sz="2800" smtClean="0"/>
              <a:t>• идеализация</a:t>
            </a:r>
          </a:p>
          <a:p>
            <a:pPr algn="just"/>
            <a:endParaRPr lang="ru-RU" sz="2800" smtClean="0"/>
          </a:p>
          <a:p>
            <a:pPr algn="just"/>
            <a:r>
              <a:rPr lang="ru-RU" sz="2800" smtClean="0"/>
              <a:t>• формальдау</a:t>
            </a:r>
          </a:p>
          <a:p>
            <a:pPr algn="just"/>
            <a:endParaRPr lang="ru-RU" sz="2800" smtClean="0"/>
          </a:p>
          <a:p>
            <a:pPr algn="just"/>
            <a:r>
              <a:rPr lang="ru-RU" sz="2800" smtClean="0"/>
              <a:t>• анализ және синтез</a:t>
            </a:r>
          </a:p>
          <a:p>
            <a:pPr algn="just"/>
            <a:endParaRPr lang="ru-RU" sz="2800" smtClean="0"/>
          </a:p>
          <a:p>
            <a:pPr algn="just"/>
            <a:r>
              <a:rPr lang="ru-RU" sz="2800" smtClean="0"/>
              <a:t>• аксиоматика</a:t>
            </a:r>
          </a:p>
          <a:p>
            <a:pPr algn="just"/>
            <a:endParaRPr lang="ru-RU" sz="2800" smtClean="0"/>
          </a:p>
          <a:p>
            <a:pPr algn="just"/>
            <a:r>
              <a:rPr lang="ru-RU" sz="2800" smtClean="0"/>
              <a:t> • байыту</a:t>
            </a:r>
            <a:endParaRPr lang="ru-RU" sz="2800"/>
          </a:p>
        </p:txBody>
      </p:sp>
    </p:spTree>
    <p:extLst>
      <p:ext uri="{BB962C8B-B14F-4D97-AF65-F5344CB8AC3E}">
        <p14:creationId xmlns:p14="http://schemas.microsoft.com/office/powerpoint/2010/main" val="1380416097"/>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34836" y="266526"/>
            <a:ext cx="10266219" cy="5509200"/>
          </a:xfrm>
          <a:prstGeom prst="rect">
            <a:avLst/>
          </a:prstGeom>
        </p:spPr>
        <p:txBody>
          <a:bodyPr wrap="square">
            <a:spAutoFit/>
          </a:bodyPr>
          <a:lstStyle/>
          <a:p>
            <a:pPr algn="just"/>
            <a:r>
              <a:rPr lang="ru-RU" sz="2200" b="1" i="0" smtClean="0">
                <a:solidFill>
                  <a:srgbClr val="212529"/>
                </a:solidFill>
                <a:effectLst/>
              </a:rPr>
              <a:t>Эмпирикалық деңгей әдістері: </a:t>
            </a:r>
            <a:r>
              <a:rPr lang="ru-RU" sz="2200" b="0" i="0" smtClean="0">
                <a:solidFill>
                  <a:srgbClr val="212529"/>
                </a:solidFill>
                <a:effectLst/>
              </a:rPr>
              <a:t>бақылау, салыстыру, есептеу, өлшеу, сауалнама, әңгімелесу, тесттер, байқап көру және қате әдісі т.б.</a:t>
            </a:r>
          </a:p>
          <a:p>
            <a:pPr algn="just"/>
            <a:r>
              <a:rPr lang="ru-RU" sz="2200" b="0" i="0" smtClean="0">
                <a:solidFill>
                  <a:srgbClr val="212529"/>
                </a:solidFill>
                <a:effectLst/>
              </a:rPr>
              <a:t>Бұл топтың әдістері зерттеліп отырған құбылыстармен тығыз байланысты және ғылыми гипотеза қалыптасу кезеңінде қолданылады.</a:t>
            </a:r>
          </a:p>
          <a:p>
            <a:pPr algn="just"/>
            <a:r>
              <a:rPr lang="ru-RU" sz="2200" b="1" i="0" smtClean="0">
                <a:solidFill>
                  <a:srgbClr val="212529"/>
                </a:solidFill>
                <a:effectLst/>
              </a:rPr>
              <a:t>Тәжірибелік - теоретикалық деңгей әдістері: </a:t>
            </a:r>
            <a:r>
              <a:rPr lang="ru-RU" sz="2200" b="0" i="0" smtClean="0">
                <a:solidFill>
                  <a:srgbClr val="212529"/>
                </a:solidFill>
                <a:effectLst/>
              </a:rPr>
              <a:t>тәжірибе, анализ және синтез, индукция және дедукция, үлгілеу, гипотетикалық, тарихи және логикалық әдістер. Бұл әдістер нанымды, сенімді деректерді алуға, табуға көмектеседі, өтуін объективті анықтауға ықпал етеді. Бұл әдістердің көмегімен деректер жинақтау жүзеге асады, олардың тексерілуі іске асады. Деректер ғылыми-танымдық құндылыққа жүйеленген кезде ғана, себеп-салдарлар анықталғанда ғана ие бол алады. Осылайша, ақиқатты анықтау міндетті деректер жинақтауды ғана емес, сондай-ақ олардың дұрыс теориялануын талап етеді. Деректердің бастапқы жүйеленуі және оларды сараптау – бақылау, әңгімелесу, тәжірибе процессінде өткізіледі.</a:t>
            </a:r>
            <a:endParaRPr lang="ru-RU" sz="2200" b="0" i="0">
              <a:solidFill>
                <a:srgbClr val="212529"/>
              </a:solidFill>
              <a:effectLst/>
            </a:endParaRPr>
          </a:p>
        </p:txBody>
      </p:sp>
    </p:spTree>
    <p:extLst>
      <p:ext uri="{BB962C8B-B14F-4D97-AF65-F5344CB8AC3E}">
        <p14:creationId xmlns:p14="http://schemas.microsoft.com/office/powerpoint/2010/main" val="3758644702"/>
      </p:ext>
    </p:ext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79418" y="432644"/>
            <a:ext cx="10016837" cy="6001643"/>
          </a:xfrm>
          <a:prstGeom prst="rect">
            <a:avLst/>
          </a:prstGeom>
        </p:spPr>
        <p:txBody>
          <a:bodyPr wrap="square">
            <a:spAutoFit/>
          </a:bodyPr>
          <a:lstStyle/>
          <a:p>
            <a:pPr algn="just"/>
            <a:r>
              <a:rPr lang="ru-RU" sz="2400" b="1" i="0" smtClean="0">
                <a:solidFill>
                  <a:srgbClr val="212529"/>
                </a:solidFill>
                <a:effectLst/>
              </a:rPr>
              <a:t>	Теориялық деңгей әдістері: </a:t>
            </a:r>
            <a:r>
              <a:rPr lang="ru-RU" sz="2400" b="0" i="0" smtClean="0">
                <a:solidFill>
                  <a:srgbClr val="212529"/>
                </a:solidFill>
                <a:effectLst/>
              </a:rPr>
              <a:t>дерексіздену, идеализациялау, формальдау, анализ және синтез индукция және дедукция, аксиоматика, молайту т.б.</a:t>
            </a:r>
          </a:p>
          <a:p>
            <a:pPr algn="just"/>
            <a:r>
              <a:rPr lang="ru-RU" sz="2400" b="0" i="0" smtClean="0">
                <a:solidFill>
                  <a:srgbClr val="212529"/>
                </a:solidFill>
                <a:effectLst/>
              </a:rPr>
              <a:t>Теориялық деңгейде жиналған деректердің зерттелуі, ұғымдарды пікірлерді жасау, қорытынды келтіру жүзеге асады. Бұл жұмыстың процессінде ертеректегі ғылыми түсінідірулер мен жаңадан туындаған түсініктер қарам-қатынасқа түседі. Теоретикалық деңгейде ғылыми ойлау эмприкалық сипатталудан босанып, теориялық молаю, баюды туғызады. Осылайша білімнің жаңа теориялық мазмұны эмприкалық ұғымдарға қарай бейімделеді.</a:t>
            </a:r>
          </a:p>
          <a:p>
            <a:pPr algn="just"/>
            <a:r>
              <a:rPr lang="ru-RU" sz="2400" b="0" i="0" smtClean="0">
                <a:solidFill>
                  <a:srgbClr val="212529"/>
                </a:solidFill>
                <a:effectLst/>
              </a:rPr>
              <a:t>   Танымның теориялық деңгейінде ұқсастық, айырмашылық, сәйкес өзгерістердің логикалық әдістері кең қолданылады, білімнің жаңа жүйелері құрылады, теоретикалық жүйелердің жаңа жинақталған экспериментальдіматериалдармен келешектегі келісім мәселелері шешіледі.</a:t>
            </a:r>
            <a:endParaRPr lang="ru-RU" sz="2400" b="0" i="0">
              <a:solidFill>
                <a:srgbClr val="212529"/>
              </a:solidFill>
              <a:effectLst/>
            </a:endParaRPr>
          </a:p>
        </p:txBody>
      </p:sp>
    </p:spTree>
    <p:extLst>
      <p:ext uri="{BB962C8B-B14F-4D97-AF65-F5344CB8AC3E}">
        <p14:creationId xmlns:p14="http://schemas.microsoft.com/office/powerpoint/2010/main" val="2556230838"/>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31818" y="446452"/>
            <a:ext cx="9795164" cy="5632311"/>
          </a:xfrm>
          <a:prstGeom prst="rect">
            <a:avLst/>
          </a:prstGeom>
        </p:spPr>
        <p:txBody>
          <a:bodyPr wrap="square">
            <a:spAutoFit/>
          </a:bodyPr>
          <a:lstStyle/>
          <a:p>
            <a:pPr algn="just"/>
            <a:r>
              <a:rPr lang="ru-RU" sz="2400" b="1" i="0" smtClean="0">
                <a:solidFill>
                  <a:srgbClr val="212529"/>
                </a:solidFill>
                <a:effectLst/>
              </a:rPr>
              <a:t>	Метотеориялық деңгей әдістеріне </a:t>
            </a:r>
            <a:r>
              <a:rPr lang="ru-RU" sz="2400" b="0" i="0" smtClean="0">
                <a:solidFill>
                  <a:srgbClr val="212529"/>
                </a:solidFill>
                <a:effectLst/>
              </a:rPr>
              <a:t>- диалектикалық әдіс пен жүйелік талдау әдісін жатқызады.</a:t>
            </a:r>
          </a:p>
          <a:p>
            <a:pPr algn="just"/>
            <a:r>
              <a:rPr lang="ru-RU" sz="2400" b="0" i="0" smtClean="0">
                <a:solidFill>
                  <a:srgbClr val="212529"/>
                </a:solidFill>
                <a:effectLst/>
              </a:rPr>
              <a:t>	Бұл әдістердің көмегімен теориялардың өзі зерттеледі және оларды туғызу жолдары жасалады, аталған теория ұғымдарының жүйесі зерттеледі, оны қолдану көкжиектері белгіленеді, бірнеше теорияларды синтездеу жолдары негізделеді. Аталған деңгейдің басты міндеті – ғылыми теорияларды формальдау жағдайын тану және метатілдер деп аталатын формальді тілдер жасап шығару болып табылады. Жүйелік анализ негізінде ерте бастан белгілі бір қасиетке ие болатын көптеген объектілер жүйесі деген ұғым жатыр. Бір жағынан жүйелік анализ жекелеген мәселелерді шешуде жалпы философиялық жағдайлар қатарын қолдануға мүмкіндік берсе, екінші жағынан философияның нақты бір ғылым ретінде дамуына ықпал етіп, оны молайтады.</a:t>
            </a:r>
            <a:endParaRPr lang="ru-RU" sz="2400" b="0" i="0">
              <a:solidFill>
                <a:srgbClr val="212529"/>
              </a:solidFill>
              <a:effectLst/>
            </a:endParaRPr>
          </a:p>
        </p:txBody>
      </p:sp>
    </p:spTree>
    <p:extLst>
      <p:ext uri="{BB962C8B-B14F-4D97-AF65-F5344CB8AC3E}">
        <p14:creationId xmlns:p14="http://schemas.microsoft.com/office/powerpoint/2010/main" val="3709266280"/>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59526" y="418421"/>
            <a:ext cx="10113819" cy="6001643"/>
          </a:xfrm>
          <a:prstGeom prst="rect">
            <a:avLst/>
          </a:prstGeom>
        </p:spPr>
        <p:txBody>
          <a:bodyPr wrap="square">
            <a:spAutoFit/>
          </a:bodyPr>
          <a:lstStyle/>
          <a:p>
            <a:pPr algn="just"/>
            <a:r>
              <a:rPr lang="ru-RU" sz="3200" b="0" i="0" smtClean="0">
                <a:solidFill>
                  <a:srgbClr val="212529"/>
                </a:solidFill>
                <a:effectLst/>
              </a:rPr>
              <a:t>	Жүйелік анализ экономиканың жекелеген салалары, өнеркәсіптік мекеме, бірлестіктер, құрылыс немесе технологиялық кешендерді ұйымдастыру мен жоспарлау секілді күрделі жүйелерде қолданылады.</a:t>
            </a:r>
          </a:p>
          <a:p>
            <a:pPr algn="just"/>
            <a:r>
              <a:rPr lang="ru-RU" sz="3200" b="1" i="0" smtClean="0">
                <a:solidFill>
                  <a:srgbClr val="212529"/>
                </a:solidFill>
                <a:effectLst/>
              </a:rPr>
              <a:t>	Жүйелік анализ негізгі төрт кезеңнен құралады</a:t>
            </a:r>
            <a:endParaRPr lang="ru-RU" sz="3200" b="0" i="0" smtClean="0">
              <a:solidFill>
                <a:srgbClr val="212529"/>
              </a:solidFill>
              <a:effectLst/>
            </a:endParaRPr>
          </a:p>
          <a:p>
            <a:pPr algn="just"/>
            <a:r>
              <a:rPr lang="ru-RU" sz="3200" b="0" i="0" smtClean="0">
                <a:solidFill>
                  <a:srgbClr val="212529"/>
                </a:solidFill>
                <a:effectLst/>
              </a:rPr>
              <a:t>1.Міндет қою - объектіні зерттеудің мақсаттары мен міндеттерін, сондай-ақ объектіні танып-білу критерийлерін анықтайды. Мақсатты толығымен қоймай, қате таңдау барлық сараптауларды теріске шығарып, бұрмалап жіберуі мүмкін.</a:t>
            </a:r>
            <a:endParaRPr lang="ru-RU" sz="3200" b="0" i="0">
              <a:solidFill>
                <a:srgbClr val="212529"/>
              </a:solidFill>
              <a:effectLst/>
            </a:endParaRPr>
          </a:p>
        </p:txBody>
      </p:sp>
    </p:spTree>
    <p:extLst>
      <p:ext uri="{BB962C8B-B14F-4D97-AF65-F5344CB8AC3E}">
        <p14:creationId xmlns:p14="http://schemas.microsoft.com/office/powerpoint/2010/main" val="279738276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93273" y="294236"/>
            <a:ext cx="10321636" cy="6370975"/>
          </a:xfrm>
          <a:prstGeom prst="rect">
            <a:avLst/>
          </a:prstGeom>
        </p:spPr>
        <p:txBody>
          <a:bodyPr wrap="square">
            <a:spAutoFit/>
          </a:bodyPr>
          <a:lstStyle/>
          <a:p>
            <a:pPr algn="just"/>
            <a:r>
              <a:rPr lang="ru-RU" sz="2400" smtClean="0">
                <a:latin typeface="Arial" panose="020B0604020202020204" pitchFamily="34" charset="0"/>
                <a:cs typeface="Arial" panose="020B0604020202020204" pitchFamily="34" charset="0"/>
              </a:rPr>
              <a:t>Жоғарғы оқу орындарында  ғылыми зерттеу жұмыстарын кеңінен енгізу студенттерді ғылыми зерттеу жұмыстарымен айналысуына жағдай жасады – бұл жұмысты енгізудің ең басты факторы жас  мамандарды жаңа заманға сай, жаңа технологиямен таныстыру болып табылады.</a:t>
            </a:r>
          </a:p>
          <a:p>
            <a:pPr algn="just"/>
            <a:endParaRPr lang="ru-RU" sz="2400" smtClean="0">
              <a:latin typeface="Arial" panose="020B0604020202020204" pitchFamily="34" charset="0"/>
              <a:cs typeface="Arial" panose="020B0604020202020204" pitchFamily="34" charset="0"/>
            </a:endParaRPr>
          </a:p>
          <a:p>
            <a:pPr algn="just"/>
            <a:r>
              <a:rPr lang="ru-RU" sz="2400" smtClean="0">
                <a:latin typeface="Arial" panose="020B0604020202020204" pitchFamily="34" charset="0"/>
                <a:cs typeface="Arial" panose="020B0604020202020204" pitchFamily="34" charset="0"/>
              </a:rPr>
              <a:t>Мамандардың білімін жаңа заманға сай жаңа ғылыми, техникалық және мәдени дәрежесін көтеру негізінен ғылыми зерттеу жұмыстарының көмегімен орындалады деуге болады. Ал оларды жүргізуді қадағалап, орындайтын оқытушылар құрамы. </a:t>
            </a:r>
            <a:r>
              <a:rPr lang="ru-RU" sz="2400" b="1" i="1" smtClean="0">
                <a:latin typeface="Arial" panose="020B0604020202020204" pitchFamily="34" charset="0"/>
                <a:cs typeface="Arial" panose="020B0604020202020204" pitchFamily="34" charset="0"/>
              </a:rPr>
              <a:t>Ол үш бағытты ұстанады:</a:t>
            </a:r>
          </a:p>
          <a:p>
            <a:pPr algn="just"/>
            <a:endParaRPr lang="ru-RU" sz="2400" b="1" i="1" smtClean="0">
              <a:latin typeface="Arial" panose="020B0604020202020204" pitchFamily="34" charset="0"/>
              <a:cs typeface="Arial" panose="020B0604020202020204" pitchFamily="34" charset="0"/>
            </a:endParaRPr>
          </a:p>
          <a:p>
            <a:pPr algn="just"/>
            <a:r>
              <a:rPr lang="ru-RU" sz="2400" b="1" i="1" smtClean="0">
                <a:latin typeface="Arial" panose="020B0604020202020204" pitchFamily="34" charset="0"/>
                <a:cs typeface="Arial" panose="020B0604020202020204" pitchFamily="34" charset="0"/>
              </a:rPr>
              <a:t>1 Ғылыми және халық шаруашылық тапсырмаларын шешу;</a:t>
            </a:r>
          </a:p>
          <a:p>
            <a:pPr algn="just"/>
            <a:endParaRPr lang="ru-RU" sz="2400" b="1" i="1" smtClean="0">
              <a:latin typeface="Arial" panose="020B0604020202020204" pitchFamily="34" charset="0"/>
              <a:cs typeface="Arial" panose="020B0604020202020204" pitchFamily="34" charset="0"/>
            </a:endParaRPr>
          </a:p>
          <a:p>
            <a:pPr algn="just"/>
            <a:r>
              <a:rPr lang="ru-RU" sz="2400" b="1" i="1" smtClean="0">
                <a:latin typeface="Arial" panose="020B0604020202020204" pitchFamily="34" charset="0"/>
                <a:cs typeface="Arial" panose="020B0604020202020204" pitchFamily="34" charset="0"/>
              </a:rPr>
              <a:t>2 Болашақ мамандарды даярлау сапасын арттыру;</a:t>
            </a:r>
          </a:p>
          <a:p>
            <a:pPr algn="just"/>
            <a:endParaRPr lang="ru-RU" sz="2400" b="1" i="1" smtClean="0">
              <a:latin typeface="Arial" panose="020B0604020202020204" pitchFamily="34" charset="0"/>
              <a:cs typeface="Arial" panose="020B0604020202020204" pitchFamily="34" charset="0"/>
            </a:endParaRPr>
          </a:p>
          <a:p>
            <a:pPr algn="just"/>
            <a:r>
              <a:rPr lang="ru-RU" sz="2400" b="1" i="1" smtClean="0">
                <a:latin typeface="Arial" panose="020B0604020202020204" pitchFamily="34" charset="0"/>
                <a:cs typeface="Arial" panose="020B0604020202020204" pitchFamily="34" charset="0"/>
              </a:rPr>
              <a:t>3 Оқытушылардың классификациясын арттыру;</a:t>
            </a:r>
            <a:endParaRPr lang="ru-RU" sz="2400" b="1" i="1">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400146228"/>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87236" y="931222"/>
            <a:ext cx="10016836" cy="4893647"/>
          </a:xfrm>
          <a:prstGeom prst="rect">
            <a:avLst/>
          </a:prstGeom>
        </p:spPr>
        <p:txBody>
          <a:bodyPr wrap="square">
            <a:spAutoFit/>
          </a:bodyPr>
          <a:lstStyle/>
          <a:p>
            <a:pPr algn="just"/>
            <a:r>
              <a:rPr lang="ru-RU" sz="2400" b="0" i="0" smtClean="0">
                <a:solidFill>
                  <a:srgbClr val="212529"/>
                </a:solidFill>
                <a:effectLst/>
              </a:rPr>
              <a:t>	2.    Зерттеліп отырған жүйенің көкжиектері анықталып, оның құрылымы  анықталады:  объектілер  мен  процесстер,  қойылған  мақсатқа қатысы  бар  процесстер  зерттеліп  отырған  жүйеге  және  сыртқы  ортаға таралып дамиды. </a:t>
            </a:r>
          </a:p>
          <a:p>
            <a:pPr algn="just"/>
            <a:r>
              <a:rPr lang="ru-RU" sz="2400">
                <a:solidFill>
                  <a:srgbClr val="212529"/>
                </a:solidFill>
              </a:rPr>
              <a:t>	</a:t>
            </a:r>
            <a:r>
              <a:rPr lang="ru-RU" sz="2400" b="0" i="0" smtClean="0">
                <a:solidFill>
                  <a:srgbClr val="212529"/>
                </a:solidFill>
                <a:effectLst/>
              </a:rPr>
              <a:t>Сосын, жүйенің басқа да құрамдық бөліктері - оның</a:t>
            </a:r>
            <a:r>
              <a:rPr lang="ru-RU" sz="2400" smtClean="0"/>
              <a:t/>
            </a:r>
            <a:br>
              <a:rPr lang="ru-RU" sz="2400" smtClean="0"/>
            </a:br>
            <a:r>
              <a:rPr lang="ru-RU" sz="2400" b="0" i="0" smtClean="0">
                <a:solidFill>
                  <a:srgbClr val="212529"/>
                </a:solidFill>
                <a:effectLst/>
              </a:rPr>
              <a:t>элементтері бөлініп алынады, олардың арасындағы және сыртқы ортамен өзара әрекеті белгіленеді. Соңғы уақытта техникада «қалдықсыз технология» деп аталатын жабық технологиялық циклдердің тұйық жүйесіне көп назараударылуда. Мұндай технологиялық процесттер экономика, экология тұрғысынан аса пайдалы яғни «анағұрлым қалдық аз болса, соғұрлым өндіріс деңгейі биік» деген сөз.</a:t>
            </a:r>
            <a:endParaRPr lang="ru-RU" sz="2400"/>
          </a:p>
        </p:txBody>
      </p:sp>
    </p:spTree>
    <p:extLst>
      <p:ext uri="{BB962C8B-B14F-4D97-AF65-F5344CB8AC3E}">
        <p14:creationId xmlns:p14="http://schemas.microsoft.com/office/powerpoint/2010/main" val="2743551132"/>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95053" y="487832"/>
            <a:ext cx="10030692" cy="5693866"/>
          </a:xfrm>
          <a:prstGeom prst="rect">
            <a:avLst/>
          </a:prstGeom>
        </p:spPr>
        <p:txBody>
          <a:bodyPr wrap="square">
            <a:spAutoFit/>
          </a:bodyPr>
          <a:lstStyle/>
          <a:p>
            <a:pPr algn="just"/>
            <a:r>
              <a:rPr lang="ru-RU" sz="2800" b="0" i="0" smtClean="0">
                <a:solidFill>
                  <a:srgbClr val="212529"/>
                </a:solidFill>
                <a:effectLst/>
              </a:rPr>
              <a:t>	3.    Зерттеліп отырған жүйенің математикалық үлгісін құру. Алғашында жүйені параметрлеу жүзеге асады, жүйенің бөлінген элемент-тері сипатталады  және  олардың  өзара  әре еті  баяндалады.  </a:t>
            </a:r>
          </a:p>
          <a:p>
            <a:pPr algn="just"/>
            <a:r>
              <a:rPr lang="ru-RU" sz="2800">
                <a:solidFill>
                  <a:srgbClr val="212529"/>
                </a:solidFill>
              </a:rPr>
              <a:t>	</a:t>
            </a:r>
            <a:r>
              <a:rPr lang="ru-RU" sz="2800" b="0" i="0" smtClean="0">
                <a:solidFill>
                  <a:srgbClr val="212529"/>
                </a:solidFill>
                <a:effectLst/>
              </a:rPr>
              <a:t>Процесстің ерекшелігіне байланысты  біртүтас  анализ  жүйесі  үшін  математикалық  ақпарат қолданылады. Мұнымен аналитикалық әдістердің кішігірім жүйелері</a:t>
            </a:r>
            <a:r>
              <a:rPr lang="ru-RU" sz="2800"/>
              <a:t> </a:t>
            </a:r>
            <a:r>
              <a:rPr lang="ru-RU" sz="2800" b="0" i="0" smtClean="0">
                <a:solidFill>
                  <a:srgbClr val="212529"/>
                </a:solidFill>
                <a:effectLst/>
              </a:rPr>
              <a:t>сипаттау үшін қолданылатынын атап өткен жөн. Бұл әдістердің қатарында күрделі жүйелерді зерттеуде ықтималдық әдістері кең қолданылады. Үшінші кезеңнің алгоритмдік тілде жазылған, жүйенің аяқталған математикалықүлгісі қалыптасады.</a:t>
            </a:r>
            <a:endParaRPr lang="ru-RU" sz="2800"/>
          </a:p>
        </p:txBody>
      </p:sp>
    </p:spTree>
    <p:extLst>
      <p:ext uri="{BB962C8B-B14F-4D97-AF65-F5344CB8AC3E}">
        <p14:creationId xmlns:p14="http://schemas.microsoft.com/office/powerpoint/2010/main" val="1534748032"/>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рямоугольник 2"/>
          <p:cNvSpPr/>
          <p:nvPr/>
        </p:nvSpPr>
        <p:spPr>
          <a:xfrm>
            <a:off x="1939636" y="404658"/>
            <a:ext cx="9601200" cy="5262979"/>
          </a:xfrm>
          <a:prstGeom prst="rect">
            <a:avLst/>
          </a:prstGeom>
        </p:spPr>
        <p:txBody>
          <a:bodyPr wrap="square">
            <a:spAutoFit/>
          </a:bodyPr>
          <a:lstStyle/>
          <a:p>
            <a:pPr algn="just"/>
            <a:r>
              <a:rPr lang="ru-RU" sz="2800" b="0" i="0" smtClean="0">
                <a:solidFill>
                  <a:srgbClr val="212529"/>
                </a:solidFill>
                <a:effectLst/>
              </a:rPr>
              <a:t>	4.     Алынған  математикалық  модельді  сараптау, қорытынды қалыптастыру  мақсатымен оның экстремальді шарттарын анықтау. Тиімді  қарастырылып  отырған  функцияның  (зерттеліп  отырған жүйенің  математикалық үлгісі) және  сәйкес  қолайлы шарттар табумен аяқталады. Таңдау негізінде оптимизация критерийлерінің зерттеліп отырған объект үлгісінің параметрлеріне тәуелділігі құрылады. Зерттеудің мұндай нәтижесі практикалық мақсаттар үшін аса маңызды, міндетті  анықтауға мүмкіндік береді.</a:t>
            </a:r>
          </a:p>
          <a:p>
            <a:pPr algn="just"/>
            <a:r>
              <a:rPr lang="ru-RU" sz="2800" b="0" i="0" smtClean="0">
                <a:solidFill>
                  <a:srgbClr val="212529"/>
                </a:solidFill>
                <a:effectLst/>
              </a:rPr>
              <a:t> </a:t>
            </a:r>
            <a:endParaRPr lang="ru-RU" sz="2800" b="0" i="0">
              <a:solidFill>
                <a:srgbClr val="212529"/>
              </a:solidFill>
              <a:effectLst/>
            </a:endParaRPr>
          </a:p>
        </p:txBody>
      </p:sp>
    </p:spTree>
    <p:extLst>
      <p:ext uri="{BB962C8B-B14F-4D97-AF65-F5344CB8AC3E}">
        <p14:creationId xmlns:p14="http://schemas.microsoft.com/office/powerpoint/2010/main" val="2841425449"/>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036617" y="1039090"/>
            <a:ext cx="9213274" cy="4524315"/>
          </a:xfrm>
          <a:prstGeom prst="rect">
            <a:avLst/>
          </a:prstGeom>
          <a:solidFill>
            <a:schemeClr val="bg2"/>
          </a:solidFill>
        </p:spPr>
        <p:txBody>
          <a:bodyPr wrap="square">
            <a:spAutoFit/>
          </a:bodyPr>
          <a:lstStyle/>
          <a:p>
            <a:pPr algn="just"/>
            <a:endParaRPr lang="ru-RU" sz="3200" b="1" i="1" smtClean="0">
              <a:solidFill>
                <a:srgbClr val="212529"/>
              </a:solidFill>
              <a:effectLst/>
            </a:endParaRPr>
          </a:p>
          <a:p>
            <a:pPr algn="just"/>
            <a:r>
              <a:rPr lang="ru-RU" sz="3200" b="1" i="1" smtClean="0">
                <a:solidFill>
                  <a:srgbClr val="212529"/>
                </a:solidFill>
                <a:effectLst/>
              </a:rPr>
              <a:t>Тақырып 4. </a:t>
            </a:r>
          </a:p>
          <a:p>
            <a:pPr algn="just"/>
            <a:r>
              <a:rPr lang="ru-RU" sz="3200" b="1" i="1" smtClean="0">
                <a:solidFill>
                  <a:srgbClr val="212529"/>
                </a:solidFill>
                <a:effectLst/>
              </a:rPr>
              <a:t>Ғылыми - зерттеу бағытын таңдау</a:t>
            </a:r>
          </a:p>
          <a:p>
            <a:pPr algn="just"/>
            <a:r>
              <a:rPr lang="ru-RU" sz="3200" b="0" i="0" smtClean="0">
                <a:solidFill>
                  <a:srgbClr val="212529"/>
                </a:solidFill>
                <a:effectLst/>
              </a:rPr>
              <a:t> </a:t>
            </a:r>
          </a:p>
          <a:p>
            <a:pPr algn="just"/>
            <a:endParaRPr lang="ru-RU" sz="3200" b="0" i="0" smtClean="0">
              <a:solidFill>
                <a:srgbClr val="212529"/>
              </a:solidFill>
              <a:effectLst/>
            </a:endParaRPr>
          </a:p>
          <a:p>
            <a:pPr marL="514350" indent="-514350" algn="just">
              <a:buFont typeface="+mj-lt"/>
              <a:buAutoNum type="arabicPeriod"/>
            </a:pPr>
            <a:r>
              <a:rPr lang="ru-RU" sz="3200" i="1" smtClean="0">
                <a:solidFill>
                  <a:srgbClr val="212529"/>
                </a:solidFill>
                <a:effectLst/>
              </a:rPr>
              <a:t>Жалпы түсінік</a:t>
            </a:r>
          </a:p>
          <a:p>
            <a:pPr algn="just"/>
            <a:r>
              <a:rPr lang="ru-RU" sz="3200" i="1" smtClean="0">
                <a:solidFill>
                  <a:srgbClr val="212529"/>
                </a:solidFill>
              </a:rPr>
              <a:t>2. </a:t>
            </a:r>
            <a:r>
              <a:rPr lang="ru-RU" sz="3200" i="1" smtClean="0">
                <a:solidFill>
                  <a:srgbClr val="212529"/>
                </a:solidFill>
                <a:effectLst/>
              </a:rPr>
              <a:t>Ғылыми бағыттың құрылымдық бірліктері</a:t>
            </a:r>
          </a:p>
          <a:p>
            <a:pPr algn="just"/>
            <a:r>
              <a:rPr lang="ru-RU" sz="3200" b="0" i="0" smtClean="0">
                <a:solidFill>
                  <a:srgbClr val="212529"/>
                </a:solidFill>
                <a:effectLst/>
              </a:rPr>
              <a:t> </a:t>
            </a:r>
          </a:p>
          <a:p>
            <a:pPr algn="just"/>
            <a:endParaRPr lang="ru-RU" sz="3200" b="0" i="0">
              <a:solidFill>
                <a:srgbClr val="212529"/>
              </a:solidFill>
              <a:effectLst/>
            </a:endParaRPr>
          </a:p>
        </p:txBody>
      </p:sp>
    </p:spTree>
    <p:extLst>
      <p:ext uri="{BB962C8B-B14F-4D97-AF65-F5344CB8AC3E}">
        <p14:creationId xmlns:p14="http://schemas.microsoft.com/office/powerpoint/2010/main" val="2282157880"/>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70364" y="598668"/>
            <a:ext cx="9601200" cy="5693866"/>
          </a:xfrm>
          <a:prstGeom prst="rect">
            <a:avLst/>
          </a:prstGeom>
        </p:spPr>
        <p:txBody>
          <a:bodyPr wrap="square">
            <a:spAutoFit/>
          </a:bodyPr>
          <a:lstStyle/>
          <a:p>
            <a:pPr algn="just"/>
            <a:r>
              <a:rPr lang="ru-RU" sz="2800" b="1" i="0" smtClean="0">
                <a:solidFill>
                  <a:srgbClr val="212529"/>
                </a:solidFill>
                <a:effectLst/>
              </a:rPr>
              <a:t>Ғылыми зерттеудің мақсаты </a:t>
            </a:r>
            <a:r>
              <a:rPr lang="ru-RU" sz="2800" b="0" i="0" smtClean="0">
                <a:solidFill>
                  <a:srgbClr val="212529"/>
                </a:solidFill>
                <a:effectLst/>
              </a:rPr>
              <a:t>— жан-жақты, объектіні тиімді зерттеп білу, процесстер мен құбылыстарды, олардың құрылымдарын, байланыстары мен қатынастарын ғылымда жасалған қағидалар мен таным әдістері негізіндеүйрену, сондай-ақ адамдарға пайдалы нәтижелерді өндіріске (тәжірибеге) енгізу және алу кез-келген ғылыми зерттеудің өз объектісі мен пәні бар.</a:t>
            </a:r>
          </a:p>
          <a:p>
            <a:pPr algn="just"/>
            <a:r>
              <a:rPr lang="ru-RU" sz="2800" b="1" i="0" smtClean="0">
                <a:solidFill>
                  <a:srgbClr val="212529"/>
                </a:solidFill>
                <a:effectLst/>
              </a:rPr>
              <a:t>Ғылыми зерттеудің объектісі </a:t>
            </a:r>
            <a:r>
              <a:rPr lang="ru-RU" sz="2800" b="0" i="0" smtClean="0">
                <a:solidFill>
                  <a:srgbClr val="212529"/>
                </a:solidFill>
                <a:effectLst/>
              </a:rPr>
              <a:t>- материалды немесе идеалды жүйе болып табылады.</a:t>
            </a:r>
          </a:p>
          <a:p>
            <a:pPr algn="just"/>
            <a:r>
              <a:rPr lang="ru-RU" sz="2800" b="1" i="0" smtClean="0">
                <a:solidFill>
                  <a:srgbClr val="212529"/>
                </a:solidFill>
                <a:effectLst/>
              </a:rPr>
              <a:t>Пәні </a:t>
            </a:r>
            <a:r>
              <a:rPr lang="ru-RU" sz="2800" b="0" i="0" smtClean="0">
                <a:solidFill>
                  <a:srgbClr val="212529"/>
                </a:solidFill>
                <a:effectLst/>
              </a:rPr>
              <a:t>– жүйе құрылымы, жүйе ішіндегі элементтердің өзара әрекет заңдылықтары, даму заңдылықтары, әр түрлі қасиеттер мен салалары т.б.</a:t>
            </a:r>
            <a:endParaRPr lang="ru-RU" sz="2800" b="0" i="0">
              <a:solidFill>
                <a:srgbClr val="212529"/>
              </a:solidFill>
              <a:effectLst/>
            </a:endParaRPr>
          </a:p>
        </p:txBody>
      </p:sp>
    </p:spTree>
    <p:extLst>
      <p:ext uri="{BB962C8B-B14F-4D97-AF65-F5344CB8AC3E}">
        <p14:creationId xmlns:p14="http://schemas.microsoft.com/office/powerpoint/2010/main" val="3303339265"/>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90255" y="183216"/>
            <a:ext cx="9601200" cy="6370975"/>
          </a:xfrm>
          <a:prstGeom prst="rect">
            <a:avLst/>
          </a:prstGeom>
        </p:spPr>
        <p:txBody>
          <a:bodyPr wrap="square">
            <a:spAutoFit/>
          </a:bodyPr>
          <a:lstStyle/>
          <a:p>
            <a:pPr algn="just"/>
            <a:r>
              <a:rPr lang="ru-RU" sz="2400" b="1" i="0" smtClean="0">
                <a:solidFill>
                  <a:srgbClr val="212529"/>
                </a:solidFill>
                <a:effectLst/>
              </a:rPr>
              <a:t>Ғылыми зерттеудің мақсаты </a:t>
            </a:r>
            <a:r>
              <a:rPr lang="ru-RU" sz="2400" b="0" i="0" smtClean="0">
                <a:solidFill>
                  <a:srgbClr val="212529"/>
                </a:solidFill>
                <a:effectLst/>
              </a:rPr>
              <a:t>– объектіні, үрдісті немесе құбылысты жанжақты нақты зерттеу; олардың құрылысын және байланысы мен қатынасын ғылымдағы принциптер және таным тәсілдер негізінде зерттеу, сонымен қатар өндіріске адамға пайдалы нәтижелерді алу және енгізу болып табылады.</a:t>
            </a:r>
          </a:p>
          <a:p>
            <a:pPr algn="just"/>
            <a:r>
              <a:rPr lang="ru-RU" sz="2400" b="1" i="0" smtClean="0">
                <a:solidFill>
                  <a:srgbClr val="212529"/>
                </a:solidFill>
                <a:effectLst/>
              </a:rPr>
              <a:t>Кез келген ғылыми зерттеудің өзінің объектісі мен пәні болады.</a:t>
            </a:r>
          </a:p>
          <a:p>
            <a:pPr algn="just"/>
            <a:r>
              <a:rPr lang="ru-RU" sz="2400" b="1" i="0" smtClean="0">
                <a:solidFill>
                  <a:srgbClr val="212529"/>
                </a:solidFill>
                <a:effectLst/>
              </a:rPr>
              <a:t>Ғылыми зерттеудің объектісі </a:t>
            </a:r>
            <a:r>
              <a:rPr lang="ru-RU" sz="2400" b="0" i="0" smtClean="0">
                <a:solidFill>
                  <a:srgbClr val="212529"/>
                </a:solidFill>
                <a:effectLst/>
              </a:rPr>
              <a:t>материалдық немесе идеалдық жүйе болып табылады.</a:t>
            </a:r>
          </a:p>
          <a:p>
            <a:pPr algn="just"/>
            <a:r>
              <a:rPr lang="kk-KZ" sz="2400" b="1" smtClean="0">
                <a:solidFill>
                  <a:srgbClr val="212529"/>
                </a:solidFill>
              </a:rPr>
              <a:t>Пән</a:t>
            </a:r>
            <a:r>
              <a:rPr lang="ru-RU" sz="2400" b="0" i="0" smtClean="0">
                <a:solidFill>
                  <a:srgbClr val="212529"/>
                </a:solidFill>
                <a:effectLst/>
              </a:rPr>
              <a:t> – бұл жүйенің ішінде және сыртында элементтердің өзара әсерлесу заңдылығының, дамуы заңдылығының, жүйенің құрылысы, әр түрлі қасиеттері мен сапалары және т.б.</a:t>
            </a:r>
          </a:p>
          <a:p>
            <a:pPr algn="just"/>
            <a:r>
              <a:rPr lang="ru-RU" sz="2400" b="0" i="0" smtClean="0">
                <a:solidFill>
                  <a:srgbClr val="212529"/>
                </a:solidFill>
                <a:effectLst/>
              </a:rPr>
              <a:t>Әрбір ғылыми зерттеу жұмысын белгілі бір бағытта беруге болады. Ғылыми бағытта зерттеу жүргізілетін аймақтағы ғылым немесе ғылым кешені түсініледі.</a:t>
            </a:r>
            <a:endParaRPr lang="ru-RU" sz="2400" b="0" i="0">
              <a:solidFill>
                <a:srgbClr val="212529"/>
              </a:solidFill>
              <a:effectLst/>
            </a:endParaRPr>
          </a:p>
        </p:txBody>
      </p:sp>
    </p:spTree>
    <p:extLst>
      <p:ext uri="{BB962C8B-B14F-4D97-AF65-F5344CB8AC3E}">
        <p14:creationId xmlns:p14="http://schemas.microsoft.com/office/powerpoint/2010/main" val="31904330"/>
      </p:ext>
    </p:ext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67346" y="557196"/>
            <a:ext cx="9601200" cy="5632311"/>
          </a:xfrm>
          <a:prstGeom prst="rect">
            <a:avLst/>
          </a:prstGeom>
        </p:spPr>
        <p:txBody>
          <a:bodyPr wrap="square">
            <a:spAutoFit/>
          </a:bodyPr>
          <a:lstStyle/>
          <a:p>
            <a:pPr algn="just"/>
            <a:r>
              <a:rPr lang="ru-RU" sz="2400" b="0" i="0" smtClean="0">
                <a:solidFill>
                  <a:srgbClr val="212529"/>
                </a:solidFill>
                <a:effectLst/>
              </a:rPr>
              <a:t>Осыған байланысты әртүрлі техникалық, биологиялық, әлеуметтік, физико – техникалық, тарихи және т.б. бағыттар бөлінеді.</a:t>
            </a:r>
          </a:p>
          <a:p>
            <a:pPr algn="just"/>
            <a:endParaRPr lang="ru-RU" sz="2400" b="0" i="0" smtClean="0">
              <a:solidFill>
                <a:srgbClr val="212529"/>
              </a:solidFill>
              <a:effectLst/>
            </a:endParaRPr>
          </a:p>
          <a:p>
            <a:pPr algn="just"/>
            <a:r>
              <a:rPr lang="ru-RU" sz="2400" b="0" i="0" smtClean="0">
                <a:solidFill>
                  <a:srgbClr val="212529"/>
                </a:solidFill>
                <a:effectLst/>
              </a:rPr>
              <a:t>    Ғылыми бағыттың негізі белгілі бір ғылыми салаға кіретін арнайы ғылым немесе арнайы ғылымдар қатары болып табылады, сонымен қатар зерттеудің арнайы тәсілдері және техникалық қондырғылар (мысалы: жерасты гидромеханикасы, мұнай кен орындарын игеру, газ кен орындарын игеру және т.б.).</a:t>
            </a:r>
          </a:p>
          <a:p>
            <a:pPr algn="just"/>
            <a:endParaRPr lang="ru-RU" sz="2400" b="0" i="0" smtClean="0">
              <a:solidFill>
                <a:srgbClr val="212529"/>
              </a:solidFill>
              <a:effectLst/>
            </a:endParaRPr>
          </a:p>
          <a:p>
            <a:pPr algn="just"/>
            <a:r>
              <a:rPr lang="ru-RU" sz="2400" b="0" i="0" smtClean="0">
                <a:solidFill>
                  <a:srgbClr val="212529"/>
                </a:solidFill>
                <a:effectLst/>
              </a:rPr>
              <a:t>  Басты проблеманы, ғылыми зерттеулердің тақырыбын таңдау және ғылыми сұрақтарды қою, өте жауапты тапсырма болып табылады.</a:t>
            </a:r>
          </a:p>
          <a:p>
            <a:pPr algn="just"/>
            <a:r>
              <a:rPr lang="ru-RU" sz="2400" b="0" i="0" smtClean="0">
                <a:solidFill>
                  <a:srgbClr val="212529"/>
                </a:solidFill>
                <a:effectLst/>
              </a:rPr>
              <a:t> </a:t>
            </a:r>
            <a:endParaRPr lang="ru-RU" sz="2400" b="0" i="0">
              <a:solidFill>
                <a:srgbClr val="212529"/>
              </a:solidFill>
              <a:effectLst/>
            </a:endParaRPr>
          </a:p>
        </p:txBody>
      </p:sp>
    </p:spTree>
    <p:extLst>
      <p:ext uri="{BB962C8B-B14F-4D97-AF65-F5344CB8AC3E}">
        <p14:creationId xmlns:p14="http://schemas.microsoft.com/office/powerpoint/2010/main" val="2163063276"/>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87237" y="1263411"/>
            <a:ext cx="9130145" cy="2369880"/>
          </a:xfrm>
          <a:prstGeom prst="rect">
            <a:avLst/>
          </a:prstGeom>
        </p:spPr>
        <p:txBody>
          <a:bodyPr wrap="square">
            <a:spAutoFit/>
          </a:bodyPr>
          <a:lstStyle/>
          <a:p>
            <a:pPr algn="just"/>
            <a:r>
              <a:rPr lang="ru-RU" sz="2800" b="1" i="0" smtClean="0">
                <a:solidFill>
                  <a:srgbClr val="212529"/>
                </a:solidFill>
                <a:effectLst/>
              </a:rPr>
              <a:t>Ғылыми бағыттың құрылымдық бірліктері:</a:t>
            </a:r>
            <a:endParaRPr lang="ru-RU" sz="2800" b="0" i="0" smtClean="0">
              <a:solidFill>
                <a:srgbClr val="212529"/>
              </a:solidFill>
              <a:effectLst/>
            </a:endParaRPr>
          </a:p>
          <a:p>
            <a:pPr algn="just"/>
            <a:r>
              <a:rPr lang="ru-RU" sz="3600" b="0" i="0" smtClean="0">
                <a:solidFill>
                  <a:srgbClr val="212529"/>
                </a:solidFill>
                <a:effectLst/>
              </a:rPr>
              <a:t> </a:t>
            </a:r>
          </a:p>
          <a:p>
            <a:pPr algn="just"/>
            <a:r>
              <a:rPr lang="ru-RU" sz="2400" b="1" i="0" smtClean="0">
                <a:solidFill>
                  <a:srgbClr val="212529"/>
                </a:solidFill>
                <a:effectLst/>
              </a:rPr>
              <a:t>•</a:t>
            </a:r>
            <a:r>
              <a:rPr lang="ru-RU" sz="3600" b="1">
                <a:solidFill>
                  <a:srgbClr val="212529"/>
                </a:solidFill>
              </a:rPr>
              <a:t> </a:t>
            </a:r>
            <a:r>
              <a:rPr lang="ru-RU" sz="2400" i="1" smtClean="0">
                <a:solidFill>
                  <a:srgbClr val="212529"/>
                </a:solidFill>
                <a:effectLst/>
              </a:rPr>
              <a:t>Кешенді мәселе</a:t>
            </a:r>
          </a:p>
          <a:p>
            <a:pPr algn="just"/>
            <a:r>
              <a:rPr lang="ru-RU" sz="2400" i="1" smtClean="0">
                <a:solidFill>
                  <a:srgbClr val="212529"/>
                </a:solidFill>
                <a:effectLst/>
              </a:rPr>
              <a:t>• Мәселе (проблема)</a:t>
            </a:r>
          </a:p>
          <a:p>
            <a:pPr algn="just"/>
            <a:r>
              <a:rPr lang="ru-RU" sz="2400" i="1" smtClean="0">
                <a:solidFill>
                  <a:srgbClr val="212529"/>
                </a:solidFill>
                <a:effectLst/>
              </a:rPr>
              <a:t>• Ғылыми зерттеулердің тақырыбы және сұрақтары</a:t>
            </a:r>
          </a:p>
        </p:txBody>
      </p:sp>
    </p:spTree>
    <p:extLst>
      <p:ext uri="{BB962C8B-B14F-4D97-AF65-F5344CB8AC3E}">
        <p14:creationId xmlns:p14="http://schemas.microsoft.com/office/powerpoint/2010/main" val="500687732"/>
      </p:ext>
    </p:extLst>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65564" y="58847"/>
            <a:ext cx="10432472" cy="6555641"/>
          </a:xfrm>
          <a:prstGeom prst="rect">
            <a:avLst/>
          </a:prstGeom>
        </p:spPr>
        <p:txBody>
          <a:bodyPr wrap="square">
            <a:spAutoFit/>
          </a:bodyPr>
          <a:lstStyle/>
          <a:p>
            <a:pPr algn="just"/>
            <a:r>
              <a:rPr lang="ru-RU" sz="2000" b="0" i="0" smtClean="0">
                <a:solidFill>
                  <a:srgbClr val="212529"/>
                </a:solidFill>
                <a:effectLst/>
              </a:rPr>
              <a:t>Кешенді мәселе проблема бір мақсатпен біріктірілген проблемалардың жиынтығы болып табылады. Өзекті бағыттар және зерттеудің кешенді проблемалары біздің еліміздің үкіметінің бағдарлы құжаттарында құрастырылады. </a:t>
            </a:r>
          </a:p>
          <a:p>
            <a:pPr algn="just"/>
            <a:endParaRPr lang="ru-RU" sz="2000">
              <a:solidFill>
                <a:srgbClr val="212529"/>
              </a:solidFill>
            </a:endParaRPr>
          </a:p>
          <a:p>
            <a:pPr algn="just"/>
            <a:r>
              <a:rPr lang="ru-RU" sz="2000" b="0" i="0" smtClean="0">
                <a:solidFill>
                  <a:srgbClr val="212529"/>
                </a:solidFill>
                <a:effectLst/>
              </a:rPr>
              <a:t>Зерттеу бағыты көбінесе зерттеуші жұмыс істейтін ғылым саласымен, ғылыми мекеменің ерекшелігімен алдын ала анықталады. Сондықтан әрбір зерттеушіге ғылыми бағытты таңдау ғылым саласын таңдаумен байланысты болады. Зерттеу бағытын конкретизациялау осы уақытта белгілі бір бағытта өндірістік сұранымдардың күйін, қоғамдық қажеттерді және зерттеу күйін зерттеудің нәтижесі болып табылады. Жүргізілген зерттеудің нәтижесін және күйін зерттеу үрдісінде, өндірістік есептерді шешу үшін бірнеше ғылыми бағыттарды кешенді қолдану идеялары құрастырылуы мүмкін.</a:t>
            </a:r>
          </a:p>
          <a:p>
            <a:pPr algn="just"/>
            <a:endParaRPr lang="kk-KZ" sz="2000">
              <a:solidFill>
                <a:srgbClr val="212529"/>
              </a:solidFill>
            </a:endParaRPr>
          </a:p>
          <a:p>
            <a:pPr algn="just"/>
            <a:endParaRPr lang="ru-RU" sz="2000" b="0" i="0" smtClean="0">
              <a:solidFill>
                <a:srgbClr val="212529"/>
              </a:solidFill>
              <a:effectLst/>
            </a:endParaRPr>
          </a:p>
          <a:p>
            <a:pPr algn="just"/>
            <a:r>
              <a:rPr lang="ru-RU" sz="2000" b="0" i="0" smtClean="0">
                <a:solidFill>
                  <a:srgbClr val="212529"/>
                </a:solidFill>
                <a:effectLst/>
              </a:rPr>
              <a:t>  Бұл жағдайларда кешенді зерттеу жүргізудің жағымды талаптары жоғарғы мектептерде ғылымның және техникалардың әр түрлі саласында құрылған ғылыми оқу мектептерінің бар болуына басты оның университеттерінде болатынын айтып кеткен жөн. Таңдап алынған зерттеу бағыты кейін ғылыми қызметкердің және ғылыми комитеттің стратегиясы болып кетеді, кейде ұзақ мерзімге созылады.</a:t>
            </a:r>
            <a:endParaRPr lang="ru-RU" sz="2000" b="0" i="0">
              <a:solidFill>
                <a:srgbClr val="212529"/>
              </a:solidFill>
              <a:effectLst/>
            </a:endParaRPr>
          </a:p>
        </p:txBody>
      </p:sp>
    </p:spTree>
    <p:extLst>
      <p:ext uri="{BB962C8B-B14F-4D97-AF65-F5344CB8AC3E}">
        <p14:creationId xmlns:p14="http://schemas.microsoft.com/office/powerpoint/2010/main" val="1065819172"/>
      </p:ext>
    </p:extLst>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65564" y="336306"/>
            <a:ext cx="10515600" cy="5940088"/>
          </a:xfrm>
          <a:prstGeom prst="rect">
            <a:avLst/>
          </a:prstGeom>
        </p:spPr>
        <p:txBody>
          <a:bodyPr wrap="square">
            <a:spAutoFit/>
          </a:bodyPr>
          <a:lstStyle/>
          <a:p>
            <a:pPr algn="just"/>
            <a:r>
              <a:rPr lang="ru-RU" sz="2000" b="1" i="0" smtClean="0">
                <a:solidFill>
                  <a:srgbClr val="212529"/>
                </a:solidFill>
                <a:effectLst/>
              </a:rPr>
              <a:t>Мәселе (Проблема) </a:t>
            </a:r>
            <a:r>
              <a:rPr lang="ru-RU" sz="2000" b="0" i="0" smtClean="0">
                <a:solidFill>
                  <a:srgbClr val="212529"/>
                </a:solidFill>
                <a:effectLst/>
              </a:rPr>
              <a:t>– бұл шешімі қоғаммен шығарылған, күрделі теориялық және практикалық есептердің жиынтығы. Әлеуметтік – психологиялық позиция тұрғысынан проблема бұл – қоғамдық қажеттіліктер арасындағы білімде және оны белгілі жолдармен алудағы қарама – қайшылығының, білім және білімсіздіктің арасындағы қарсыластықтың көрінісі. Проблема адамзаттық тәжірибе қиындыққа жолыққанда немесе мақсатқа жету мүмкінсіздігіне келгенде ғана туады.</a:t>
            </a:r>
          </a:p>
          <a:p>
            <a:pPr algn="just"/>
            <a:r>
              <a:rPr lang="ru-RU" sz="2000" b="1" i="0" smtClean="0">
                <a:solidFill>
                  <a:srgbClr val="212529"/>
                </a:solidFill>
                <a:effectLst/>
              </a:rPr>
              <a:t>Мәселе (Проблема) </a:t>
            </a:r>
            <a:r>
              <a:rPr lang="ru-RU" sz="2000" b="0" i="0" smtClean="0">
                <a:solidFill>
                  <a:srgbClr val="212529"/>
                </a:solidFill>
                <a:effectLst/>
              </a:rPr>
              <a:t>- т.б есеп масштабына басты ауқымды (глобальды), ұлттық, аймақтық, салалық, сала аралық болуы мүмкін. Мысалы, табиғатты қорғау проблемасы глобальды болып табылады. Өйткені оның шешімі қоғамдық қажеттерді қанағаттандыруға бағытталған. Жоғарыда айтылғандардан басқа проблемалардың жалпы спицификалық түрлері бөлінеді: жалпы түріне жалпы ғылыми ортақ халықтық проблемалар жатады.</a:t>
            </a:r>
          </a:p>
          <a:p>
            <a:pPr algn="just"/>
            <a:endParaRPr lang="ru-RU" sz="2000" b="0" i="0" smtClean="0">
              <a:solidFill>
                <a:srgbClr val="212529"/>
              </a:solidFill>
              <a:effectLst/>
            </a:endParaRPr>
          </a:p>
          <a:p>
            <a:pPr algn="just"/>
            <a:r>
              <a:rPr lang="ru-RU" sz="2000" b="0" i="0" smtClean="0">
                <a:solidFill>
                  <a:srgbClr val="212529"/>
                </a:solidFill>
                <a:effectLst/>
              </a:rPr>
              <a:t>Ғылыми зерттеулердің проблемаларын және тақырыбын таңдауда алдымен зерттейтін бағыттың қарама қайшылығын талдау негізінде, проблеманың өзі құралады және жалпы түрде күтілетін нәтижелер анықталады, сонан соң проблема құрылысы өндіріледі, тақырыптар, сұрақтар, орындаушылар анықталады және олардың өзектілігі (актуалдығы) белгіленеді</a:t>
            </a:r>
            <a:r>
              <a:rPr lang="ru-RU" b="0" i="0" smtClean="0">
                <a:solidFill>
                  <a:srgbClr val="212529"/>
                </a:solidFill>
                <a:effectLst/>
                <a:latin typeface="-apple-system"/>
              </a:rPr>
              <a:t>.</a:t>
            </a:r>
            <a:endParaRPr lang="ru-RU" b="0" i="0">
              <a:solidFill>
                <a:srgbClr val="212529"/>
              </a:solidFill>
              <a:effectLst/>
              <a:latin typeface="-apple-system"/>
            </a:endParaRPr>
          </a:p>
        </p:txBody>
      </p:sp>
    </p:spTree>
    <p:extLst>
      <p:ext uri="{BB962C8B-B14F-4D97-AF65-F5344CB8AC3E}">
        <p14:creationId xmlns:p14="http://schemas.microsoft.com/office/powerpoint/2010/main" val="333671353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050473" y="903330"/>
            <a:ext cx="9102436" cy="3970318"/>
          </a:xfrm>
          <a:prstGeom prst="rect">
            <a:avLst/>
          </a:prstGeom>
        </p:spPr>
        <p:txBody>
          <a:bodyPr wrap="square">
            <a:spAutoFit/>
          </a:bodyPr>
          <a:lstStyle/>
          <a:p>
            <a:r>
              <a:rPr lang="ru-RU" sz="2800" smtClean="0">
                <a:latin typeface="Arial" panose="020B0604020202020204" pitchFamily="34" charset="0"/>
                <a:cs typeface="Arial" panose="020B0604020202020204" pitchFamily="34" charset="0"/>
              </a:rPr>
              <a:t>«Студенттердің ғылыми зерттеу жұмысының» қазіргі мағынасы екі өзара байланысты элементтен тұрады:</a:t>
            </a:r>
          </a:p>
          <a:p>
            <a:endParaRPr lang="ru-RU" sz="2800" smtClean="0">
              <a:latin typeface="Arial" panose="020B0604020202020204" pitchFamily="34" charset="0"/>
              <a:cs typeface="Arial" panose="020B0604020202020204" pitchFamily="34" charset="0"/>
            </a:endParaRPr>
          </a:p>
          <a:p>
            <a:r>
              <a:rPr lang="ru-RU" sz="2800" smtClean="0">
                <a:latin typeface="Arial" panose="020B0604020202020204" pitchFamily="34" charset="0"/>
                <a:cs typeface="Arial" panose="020B0604020202020204" pitchFamily="34" charset="0"/>
              </a:rPr>
              <a:t>1 Зерттеу еңбегінің элементтерін студенттерге оқыту, осы еңбекке баулу;</a:t>
            </a:r>
          </a:p>
          <a:p>
            <a:endParaRPr lang="ru-RU" sz="2800" smtClean="0">
              <a:latin typeface="Arial" panose="020B0604020202020204" pitchFamily="34" charset="0"/>
              <a:cs typeface="Arial" panose="020B0604020202020204" pitchFamily="34" charset="0"/>
            </a:endParaRPr>
          </a:p>
          <a:p>
            <a:r>
              <a:rPr lang="ru-RU" sz="2800" smtClean="0">
                <a:latin typeface="Arial" panose="020B0604020202020204" pitchFamily="34" charset="0"/>
                <a:cs typeface="Arial" panose="020B0604020202020204" pitchFamily="34" charset="0"/>
              </a:rPr>
              <a:t>2 Студенттердің профессорлар мен оқытушылардың жетекшілігімен орындалатын жеке ғылыми зерттеу жұмысы.</a:t>
            </a:r>
            <a:endParaRPr lang="ru-RU" sz="280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176571421"/>
      </p:ext>
    </p:extLst>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39636" y="1083531"/>
            <a:ext cx="9379527" cy="3785652"/>
          </a:xfrm>
          <a:prstGeom prst="rect">
            <a:avLst/>
          </a:prstGeom>
        </p:spPr>
        <p:txBody>
          <a:bodyPr wrap="square">
            <a:spAutoFit/>
          </a:bodyPr>
          <a:lstStyle/>
          <a:p>
            <a:pPr algn="just"/>
            <a:r>
              <a:rPr lang="ru-RU" sz="2400" b="0" i="0" smtClean="0">
                <a:solidFill>
                  <a:srgbClr val="212529"/>
                </a:solidFill>
                <a:effectLst/>
              </a:rPr>
              <a:t>Бұл кезде псевдопроблеманы ғылыми проблемалардан ажырата білу маңызды. Псевдопроблемалардың көп болуы ғылыми жұмысшылардың қажетті мөлшерде ақпараттандырылмағандығымен байланысты, сондықтан кейде мақсаты бұрын алынған нәтижелер болатын проблемалар туады. Бұл ғылымдардың еңбектерінің және қаражаттардың қажеті жоқ шығынына әкеледі. Сонымен бірге кейде аса актуалды проблеманы өндіру кезінде оның шешілуіне әртүрлі ғылыми коллективтерін қатыстыру мақсатымен оны қосарландыру керек болады.</a:t>
            </a:r>
            <a:endParaRPr lang="ru-RU" sz="2400"/>
          </a:p>
        </p:txBody>
      </p:sp>
    </p:spTree>
    <p:extLst>
      <p:ext uri="{BB962C8B-B14F-4D97-AF65-F5344CB8AC3E}">
        <p14:creationId xmlns:p14="http://schemas.microsoft.com/office/powerpoint/2010/main" val="3747321957"/>
      </p:ext>
    </p:extLst>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79418" y="335846"/>
            <a:ext cx="10418618" cy="6524863"/>
          </a:xfrm>
          <a:prstGeom prst="rect">
            <a:avLst/>
          </a:prstGeom>
        </p:spPr>
        <p:txBody>
          <a:bodyPr wrap="square">
            <a:spAutoFit/>
          </a:bodyPr>
          <a:lstStyle/>
          <a:p>
            <a:pPr algn="just"/>
            <a:r>
              <a:rPr lang="ru-RU" sz="2200" b="0" i="0" smtClean="0">
                <a:solidFill>
                  <a:srgbClr val="212529"/>
                </a:solidFill>
                <a:effectLst/>
              </a:rPr>
              <a:t>Ғылыми зерттеу тақырыбы проблеманың құрамдас бөлігі болып табылады. Тақырып бойынша зерттеу нәтижесінде проблема бөлігін қамтитын, белгілі ғылыми сұрақтардың жауабын алады, жауап нәтижелерін тақырып кешені бойынша жалпылау ғылыми проблеманың шешімін беруі мүмкін.</a:t>
            </a:r>
          </a:p>
          <a:p>
            <a:pPr algn="just"/>
            <a:endParaRPr lang="ru-RU" sz="2200" b="0" i="0" smtClean="0">
              <a:solidFill>
                <a:srgbClr val="212529"/>
              </a:solidFill>
              <a:effectLst/>
            </a:endParaRPr>
          </a:p>
          <a:p>
            <a:pPr algn="just"/>
            <a:r>
              <a:rPr lang="ru-RU" sz="2200" b="0" i="0" smtClean="0">
                <a:solidFill>
                  <a:srgbClr val="212529"/>
                </a:solidFill>
                <a:effectLst/>
              </a:rPr>
              <a:t>Проблеманы тұжырымдап және оның құрылысын орнатқаннан кейін әрқайсысы актуалды болуы керек. Ғылыми зерттеудің тақырыптары анықталады, яғни ол тақырыптар ғылымға жаңалықтар енгізу керек, халық шаруашылығына экономикалық тиімді болуы керек. Сондықтан тақырыпты таңдау арнайы техника-экономикалық есепке негізделуі керек. Теориялық зерттеулерді өндіру кезінде экономикалық талабы кейде ғылым деңгейін анықтайтын мәнділік талабымен ауыстырылады.</a:t>
            </a:r>
          </a:p>
          <a:p>
            <a:pPr algn="just"/>
            <a:endParaRPr lang="ru-RU" sz="2200" b="0" i="0" smtClean="0">
              <a:solidFill>
                <a:srgbClr val="212529"/>
              </a:solidFill>
              <a:effectLst/>
            </a:endParaRPr>
          </a:p>
          <a:p>
            <a:pPr algn="just"/>
            <a:r>
              <a:rPr lang="ru-RU" sz="2200" b="0" i="0" smtClean="0">
                <a:solidFill>
                  <a:srgbClr val="212529"/>
                </a:solidFill>
                <a:effectLst/>
              </a:rPr>
              <a:t>Әрбір ғылыми коллектив (ЖОО, кафедра, бөлім) дәстүр бойынша өзінің ғылыми профилін, квалификациясын, қызметін иеленеді. Ол зерттеу тәжірибесінің толуына, өндіруінің теориялық деңгейінің жоғарылауына, сапа және экономикалық тиімділікке, зерттеуді жүргізу мерзімінің қысқаруына әкеледі.</a:t>
            </a:r>
            <a:endParaRPr lang="ru-RU" sz="2200" b="0" i="0">
              <a:solidFill>
                <a:srgbClr val="212529"/>
              </a:solidFill>
              <a:effectLst/>
            </a:endParaRPr>
          </a:p>
        </p:txBody>
      </p:sp>
    </p:spTree>
    <p:extLst>
      <p:ext uri="{BB962C8B-B14F-4D97-AF65-F5344CB8AC3E}">
        <p14:creationId xmlns:p14="http://schemas.microsoft.com/office/powerpoint/2010/main" val="2382141601"/>
      </p:ext>
    </p:extLst>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34836" y="501916"/>
            <a:ext cx="10252364" cy="6001643"/>
          </a:xfrm>
          <a:prstGeom prst="rect">
            <a:avLst/>
          </a:prstGeom>
        </p:spPr>
        <p:txBody>
          <a:bodyPr wrap="square">
            <a:spAutoFit/>
          </a:bodyPr>
          <a:lstStyle/>
          <a:p>
            <a:pPr algn="just"/>
            <a:r>
              <a:rPr lang="ru-RU" sz="2400" b="1" i="0" smtClean="0">
                <a:solidFill>
                  <a:srgbClr val="212529"/>
                </a:solidFill>
                <a:effectLst/>
              </a:rPr>
              <a:t>Тақырыптың маңызды сипаттамасы </a:t>
            </a:r>
            <a:r>
              <a:rPr lang="ru-RU" sz="2400" b="0" i="0" smtClean="0">
                <a:solidFill>
                  <a:srgbClr val="212529"/>
                </a:solidFill>
                <a:effectLst/>
              </a:rPr>
              <a:t>өндіріске алынған нәтижелерді тез енгізу мүмкіндігі болып табылады. Нәтижелерді тапсырушы кәсіпорында ғана емес, сала масштабтарында да кеңінен енгізуді қамтамасыз ету маңызды. Енгізуді тоқтатқанда немесе кәсіпорында енгізген кезде мұндай тақырыптардың тиімділігі айтарлықтай төмендейді.</a:t>
            </a:r>
          </a:p>
          <a:p>
            <a:pPr algn="just"/>
            <a:r>
              <a:rPr lang="ru-RU" sz="2400" b="0" i="0" smtClean="0">
                <a:solidFill>
                  <a:srgbClr val="212529"/>
                </a:solidFill>
                <a:effectLst/>
              </a:rPr>
              <a:t>Тақырыпты таңдау алдында берілген және аралас мамандықтардың еліміздегі және шетелдегі әдебиеттермен мұхият таныс болу керек. </a:t>
            </a:r>
            <a:r>
              <a:rPr lang="ru-RU" sz="2400" b="1" i="0" smtClean="0">
                <a:solidFill>
                  <a:srgbClr val="212529"/>
                </a:solidFill>
                <a:effectLst/>
              </a:rPr>
              <a:t>Тақырыптарды таңдау әдістемесі ғылыми дәстүрі бар және кешенді проблемаларды өндірген ғылыми коллективтерде оңай болады</a:t>
            </a:r>
            <a:r>
              <a:rPr lang="ru-RU" sz="2400" b="0" i="0" smtClean="0">
                <a:solidFill>
                  <a:srgbClr val="212529"/>
                </a:solidFill>
                <a:effectLst/>
              </a:rPr>
              <a:t>. Ғылыми зерттеуді ұжымдық (коллективтік) өндіру кезінде проблемаларды және тақырыптарды талқылау, критика, дискуссия үлкен роль атқарады. Пікірталас (дискуссия) үрдісінде маңыздылығы мен көлемінің әртүрлі деңгейіндегі әлі шешілмеген актуалды есептер шығарылады.</a:t>
            </a:r>
            <a:endParaRPr lang="ru-RU" sz="2400" b="0" i="0">
              <a:solidFill>
                <a:srgbClr val="212529"/>
              </a:solidFill>
              <a:effectLst/>
            </a:endParaRPr>
          </a:p>
        </p:txBody>
      </p:sp>
    </p:spTree>
    <p:extLst>
      <p:ext uri="{BB962C8B-B14F-4D97-AF65-F5344CB8AC3E}">
        <p14:creationId xmlns:p14="http://schemas.microsoft.com/office/powerpoint/2010/main" val="1758386477"/>
      </p:ext>
    </p:extLst>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17964" y="349378"/>
            <a:ext cx="9878291" cy="5262979"/>
          </a:xfrm>
          <a:prstGeom prst="rect">
            <a:avLst/>
          </a:prstGeom>
        </p:spPr>
        <p:txBody>
          <a:bodyPr wrap="square">
            <a:spAutoFit/>
          </a:bodyPr>
          <a:lstStyle/>
          <a:p>
            <a:pPr algn="just"/>
            <a:r>
              <a:rPr lang="ru-RU" sz="2400" b="0" i="0" smtClean="0">
                <a:solidFill>
                  <a:srgbClr val="212529"/>
                </a:solidFill>
                <a:effectLst/>
              </a:rPr>
              <a:t>Бұл ЖОО – ң әртүрлі курсындағы студенттердің ғылыми зерттеу жұмыстарына қатысуына жақсы жағдай жасайды. Бірінші сатыда оқытушылар студенттерге 1 – 2 мәнжазба дайындауды тапсыру керек, олармен консультатция жүргізу керек, нақты есептерді анықтау керек. Қолданбалы тақырыптарды таңдауға тапсырушының тапсырманы нақты құруы үлкен мағына береді.</a:t>
            </a:r>
          </a:p>
          <a:p>
            <a:pPr algn="just"/>
            <a:endParaRPr lang="ru-RU" sz="2400" b="0" i="0" smtClean="0">
              <a:solidFill>
                <a:srgbClr val="212529"/>
              </a:solidFill>
              <a:effectLst/>
            </a:endParaRPr>
          </a:p>
          <a:p>
            <a:pPr algn="just"/>
            <a:r>
              <a:rPr lang="ru-RU" sz="2400" b="0" i="0" smtClean="0">
                <a:solidFill>
                  <a:srgbClr val="212529"/>
                </a:solidFill>
                <a:effectLst/>
              </a:rPr>
              <a:t>Бұл кезде ғылыми өндіру үрдісінде өндірістік жағдайларға байланысты тапсырушының талабы бойынша тематикада кейбір өзгерістер болуы мүмкін екенін есте сақтау қажет.</a:t>
            </a:r>
          </a:p>
          <a:p>
            <a:pPr algn="just"/>
            <a:endParaRPr lang="ru-RU" sz="2400" b="0" i="0" smtClean="0">
              <a:solidFill>
                <a:srgbClr val="212529"/>
              </a:solidFill>
              <a:effectLst/>
            </a:endParaRPr>
          </a:p>
          <a:p>
            <a:pPr algn="just"/>
            <a:r>
              <a:rPr lang="ru-RU" sz="2400" b="0" i="0" smtClean="0">
                <a:solidFill>
                  <a:srgbClr val="212529"/>
                </a:solidFill>
                <a:effectLst/>
              </a:rPr>
              <a:t>Ғылыми сұрақтар ретінде әдетте ғылыми зерттеудің нақты тақырыбына қатысты шағын ғылыми есептер түсініледі.</a:t>
            </a:r>
            <a:endParaRPr lang="ru-RU" sz="2400" b="0" i="0">
              <a:solidFill>
                <a:srgbClr val="212529"/>
              </a:solidFill>
              <a:effectLst/>
            </a:endParaRPr>
          </a:p>
        </p:txBody>
      </p:sp>
    </p:spTree>
    <p:extLst>
      <p:ext uri="{BB962C8B-B14F-4D97-AF65-F5344CB8AC3E}">
        <p14:creationId xmlns:p14="http://schemas.microsoft.com/office/powerpoint/2010/main" val="3723588458"/>
      </p:ext>
    </p:extLst>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14945" y="321853"/>
            <a:ext cx="9878291" cy="6370975"/>
          </a:xfrm>
          <a:prstGeom prst="rect">
            <a:avLst/>
          </a:prstGeom>
        </p:spPr>
        <p:txBody>
          <a:bodyPr wrap="square">
            <a:spAutoFit/>
          </a:bodyPr>
          <a:lstStyle/>
          <a:p>
            <a:pPr algn="just"/>
            <a:r>
              <a:rPr lang="ru-RU" sz="2400" b="1" i="0" smtClean="0">
                <a:solidFill>
                  <a:srgbClr val="212529"/>
                </a:solidFill>
                <a:effectLst/>
              </a:rPr>
              <a:t>Кез-келген ғылыми-зерттеу жұмысын нақты бағытталған жұмысқа жатқызуға болады</a:t>
            </a:r>
            <a:r>
              <a:rPr lang="ru-RU" sz="2400" b="0" i="0" smtClean="0">
                <a:solidFill>
                  <a:srgbClr val="212529"/>
                </a:solidFill>
                <a:effectLst/>
              </a:rPr>
              <a:t>. Ғылыми бағыт астарынан зерттеу жүргізіліп жатқан саладағы ғылыми кешен немесе ғылымды түсінеміз. Осыған байланысты техникалық, биологиялық, элеуметтік, физикалық-техникалық, тарихи т.б. бағыттарды ажыратады. Техникалық бағытқа мұнай мен газ көздері бар іскерлерді эксплуатациялау мен өңдеу саласындағы зерттеулерді жатқызуға болады.</a:t>
            </a:r>
          </a:p>
          <a:p>
            <a:pPr algn="just"/>
            <a:r>
              <a:rPr lang="ru-RU" sz="2400" b="1" i="0" smtClean="0">
                <a:solidFill>
                  <a:srgbClr val="212529"/>
                </a:solidFill>
                <a:effectLst/>
              </a:rPr>
              <a:t>Ғылыми бағыттың негізі бір ғылым саласына кіретін арнайы ғылымдар тізбегі, сондай-ақ зерттеудің арнайы әдістері мен техникалық жабдықтар болып табылады</a:t>
            </a:r>
            <a:r>
              <a:rPr lang="ru-RU" sz="2400" b="0" i="0" smtClean="0">
                <a:solidFill>
                  <a:srgbClr val="212529"/>
                </a:solidFill>
                <a:effectLst/>
              </a:rPr>
              <a:t>. (Мысалы, жерасты гидромеханикасы, мұнай орындарын өңдеу, газ көзі бар жерлерді өңдеу т.б.)</a:t>
            </a:r>
          </a:p>
          <a:p>
            <a:pPr algn="just"/>
            <a:endParaRPr lang="ru-RU" sz="2400" b="0" i="0" smtClean="0">
              <a:solidFill>
                <a:srgbClr val="212529"/>
              </a:solidFill>
              <a:effectLst/>
            </a:endParaRPr>
          </a:p>
          <a:p>
            <a:pPr algn="just"/>
            <a:r>
              <a:rPr lang="ru-RU" sz="2400" b="1" i="0" smtClean="0">
                <a:solidFill>
                  <a:srgbClr val="212529"/>
                </a:solidFill>
                <a:effectLst/>
              </a:rPr>
              <a:t>Бағытты таңдау, мәселелер, ғылыми зерттеулердің тақырыптары мен ғылыми мәселелерді алдыға қою шамадан тыс жауапты міндеттер болып табылады</a:t>
            </a:r>
            <a:r>
              <a:rPr lang="ru-RU" sz="2400" smtClean="0">
                <a:solidFill>
                  <a:srgbClr val="212529"/>
                </a:solidFill>
              </a:rPr>
              <a:t>.</a:t>
            </a:r>
            <a:endParaRPr lang="ru-RU" sz="2400" b="0" i="0" smtClean="0">
              <a:solidFill>
                <a:srgbClr val="212529"/>
              </a:solidFill>
              <a:effectLst/>
            </a:endParaRPr>
          </a:p>
        </p:txBody>
      </p:sp>
    </p:spTree>
    <p:extLst>
      <p:ext uri="{BB962C8B-B14F-4D97-AF65-F5344CB8AC3E}">
        <p14:creationId xmlns:p14="http://schemas.microsoft.com/office/powerpoint/2010/main" val="3931392210"/>
      </p:ext>
    </p:extLst>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496292" y="294558"/>
            <a:ext cx="10169236" cy="6217087"/>
          </a:xfrm>
          <a:prstGeom prst="rect">
            <a:avLst/>
          </a:prstGeom>
        </p:spPr>
        <p:txBody>
          <a:bodyPr wrap="square">
            <a:spAutoFit/>
          </a:bodyPr>
          <a:lstStyle/>
          <a:p>
            <a:pPr indent="457200" algn="just"/>
            <a:r>
              <a:rPr lang="ru-RU" sz="2000" b="1" i="0" smtClean="0">
                <a:solidFill>
                  <a:srgbClr val="212529"/>
                </a:solidFill>
                <a:effectLst/>
              </a:rPr>
              <a:t>1. Кешенді мәселе </a:t>
            </a:r>
            <a:r>
              <a:rPr lang="ru-RU" sz="2000" b="0" i="0" smtClean="0">
                <a:solidFill>
                  <a:srgbClr val="212529"/>
                </a:solidFill>
                <a:effectLst/>
              </a:rPr>
              <a:t>- біртұтас мақсатқа біріккен проблемалар жиынтығы деген түсінікті береді.</a:t>
            </a:r>
          </a:p>
          <a:p>
            <a:pPr indent="457200" algn="just"/>
            <a:r>
              <a:rPr lang="ru-RU" sz="2000" b="0" i="0" smtClean="0">
                <a:solidFill>
                  <a:srgbClr val="212529"/>
                </a:solidFill>
                <a:effectLst/>
              </a:rPr>
              <a:t>Актуальды (көкейкесті) бағыт пен зерттеудің кешенді мәселелері біздің еліміздің үкіметіндегі директивті құжаттарында қалыптасады. Зерттеудің бағыты көп жағдайда зерттеуші жұмыс істейтін ғылым саласында, ғылыми мекеме алдын-ала анықталып алынады. Сол себепті ғылыми бағытты таңдау әрбір жекелеген зерттеуші үшін өзі жұмыс істегісі келетін ғылым саласын таңдаумен жиі ұштасады. Зерттеу бағытын нақтылау өндірістік сұраныстарды, қоғамдық қажеттіліктерді және белгілі бір аталған уақыт кесіндісіндегі зерттеу жағдайын танудың нәтижесі болып табылады.</a:t>
            </a:r>
          </a:p>
          <a:p>
            <a:pPr indent="457200" algn="just"/>
            <a:r>
              <a:rPr lang="ru-RU" sz="2000" b="0" i="0" smtClean="0">
                <a:solidFill>
                  <a:srgbClr val="212529"/>
                </a:solidFill>
                <a:effectLst/>
              </a:rPr>
              <a:t>Өткізіліп қойған зерттеулердің жағдайы мен нәтижелерін білу процессінде өндірістік мәселелерді шешуге арналған бірнеше ғылыми бағыттарды кешенді түрде қолдану идеялары қалыптасуы мүмкін. Мұнымен кешенді зерттеулерді орындау үшін жасалған барынша ыңғайлы жағдайлар жоғарғы мектепте, оның университеттерінде, ғылым мен техниканың әртүрлі салаларындағы орын алған ғылыми оқу мектептерімен байланысты болатындығын айтып өткен жөн.</a:t>
            </a:r>
          </a:p>
          <a:p>
            <a:pPr indent="457200" algn="just"/>
            <a:r>
              <a:rPr lang="ru-RU" sz="2000" b="0" i="0" smtClean="0">
                <a:solidFill>
                  <a:srgbClr val="212529"/>
                </a:solidFill>
                <a:effectLst/>
              </a:rPr>
              <a:t>Зерттеудің таңдалған бағыты бұдан ары қарай ғылыми қызметкердің немесе ғылыми ұжымның стратегиясы болып қалады.</a:t>
            </a:r>
          </a:p>
          <a:p>
            <a:pPr indent="457200" algn="just"/>
            <a:r>
              <a:rPr lang="ru-RU" sz="2000" b="0" i="0" smtClean="0">
                <a:solidFill>
                  <a:srgbClr val="212529"/>
                </a:solidFill>
                <a:effectLst/>
              </a:rPr>
              <a:t> </a:t>
            </a:r>
            <a:endParaRPr lang="ru-RU" sz="2000" b="0" i="0">
              <a:solidFill>
                <a:srgbClr val="212529"/>
              </a:solidFill>
              <a:effectLst/>
            </a:endParaRPr>
          </a:p>
        </p:txBody>
      </p:sp>
    </p:spTree>
    <p:extLst>
      <p:ext uri="{BB962C8B-B14F-4D97-AF65-F5344CB8AC3E}">
        <p14:creationId xmlns:p14="http://schemas.microsoft.com/office/powerpoint/2010/main" val="210518909"/>
      </p:ext>
    </p:extLst>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59527" y="612845"/>
            <a:ext cx="9795164" cy="5324535"/>
          </a:xfrm>
          <a:prstGeom prst="rect">
            <a:avLst/>
          </a:prstGeom>
        </p:spPr>
        <p:txBody>
          <a:bodyPr wrap="square">
            <a:spAutoFit/>
          </a:bodyPr>
          <a:lstStyle/>
          <a:p>
            <a:pPr indent="457200" algn="just"/>
            <a:r>
              <a:rPr lang="ru-RU" sz="2000" b="1" i="0" smtClean="0">
                <a:solidFill>
                  <a:srgbClr val="212529"/>
                </a:solidFill>
                <a:effectLst/>
              </a:rPr>
              <a:t>Мәселе (проблема) </a:t>
            </a:r>
            <a:r>
              <a:rPr lang="ru-RU" sz="2000" b="0" i="0" smtClean="0">
                <a:solidFill>
                  <a:srgbClr val="212529"/>
                </a:solidFill>
                <a:effectLst/>
              </a:rPr>
              <a:t>- бұл күрделі теориялық және практикалық мәселелердің жиынтығы, қоғамда туындаған мәселелерді шешу. Әлеуметтік-психологиялқ ұстаным тұрғысынан қарағанда проблема бұл білім мен оны игерудегі қоғамдық қажеттіліктер арасындағы қайшылықтардың көрінісі, яғни білім мен білімсіздіктің арасындағы қайшылық. Проблема  адам тәжірибесі қиыншылық кездестіргенде немесе мақсатқа жетуде «мүмкін емес» жағдаймен соқтығысқанда туындайды.</a:t>
            </a:r>
          </a:p>
          <a:p>
            <a:pPr indent="457200" algn="just"/>
            <a:endParaRPr lang="kk-KZ" sz="2000">
              <a:solidFill>
                <a:srgbClr val="212529"/>
              </a:solidFill>
            </a:endParaRPr>
          </a:p>
          <a:p>
            <a:pPr indent="457200" algn="just"/>
            <a:endParaRPr lang="ru-RU" sz="2000" b="0" i="0" smtClean="0">
              <a:solidFill>
                <a:srgbClr val="212529"/>
              </a:solidFill>
              <a:effectLst/>
            </a:endParaRPr>
          </a:p>
          <a:p>
            <a:pPr indent="457200" algn="just"/>
            <a:r>
              <a:rPr lang="ru-RU" sz="2000" b="0" i="0" smtClean="0">
                <a:solidFill>
                  <a:srgbClr val="212529"/>
                </a:solidFill>
                <a:effectLst/>
              </a:rPr>
              <a:t>Проблема ғаламдық, ұлттық, аймақтық, салалық, салааралық яғни туындаған міндеттерге байланысты болуы мүмкін. Сонымен, мысалы табиғатты қорғау мәселесі ғаламдық проблема болып табылады, дегенмен, оны шешу жалпы адамзаттық қажеттіліктерді қанағаттандыруға бағытталған. Жоғарыда аталғандардан басқа жалпы және спецификалық проблемаларды айтуға болады. Жалпы проблемаларға жалпығылымдық, жалпыхалықтық проблемаларды жатқызады.</a:t>
            </a:r>
            <a:endParaRPr lang="ru-RU" sz="2000" b="0" i="0">
              <a:solidFill>
                <a:srgbClr val="212529"/>
              </a:solidFill>
              <a:effectLst/>
            </a:endParaRPr>
          </a:p>
        </p:txBody>
      </p:sp>
    </p:spTree>
    <p:extLst>
      <p:ext uri="{BB962C8B-B14F-4D97-AF65-F5344CB8AC3E}">
        <p14:creationId xmlns:p14="http://schemas.microsoft.com/office/powerpoint/2010/main" val="1751243398"/>
      </p:ext>
    </p:extLst>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79418" y="114265"/>
            <a:ext cx="10196946" cy="6524863"/>
          </a:xfrm>
          <a:prstGeom prst="rect">
            <a:avLst/>
          </a:prstGeom>
        </p:spPr>
        <p:txBody>
          <a:bodyPr wrap="square">
            <a:spAutoFit/>
          </a:bodyPr>
          <a:lstStyle/>
          <a:p>
            <a:pPr indent="457200" algn="just"/>
            <a:r>
              <a:rPr lang="ru-RU" sz="2200" b="1" i="0" smtClean="0">
                <a:solidFill>
                  <a:srgbClr val="212529"/>
                </a:solidFill>
                <a:effectLst/>
              </a:rPr>
              <a:t>Спецификалық проблемалар </a:t>
            </a:r>
            <a:r>
              <a:rPr lang="ru-RU" sz="2200" b="0" i="0" smtClean="0">
                <a:solidFill>
                  <a:srgbClr val="212529"/>
                </a:solidFill>
                <a:effectLst/>
              </a:rPr>
              <a:t>белгілі бір кәсіпорындардың өндірістеріне тән. Сонымен Мұнай-газ өндіру кәсіпорындарында мұндай проблемалар мұнай бөлінуді өсіру және мұнай мен газ өндіретін құралдардың жаңа түрлерін жасау болып табылады. Ғылыми зерттеу тақырыбы мен мәселені таңдағанда бастапқыда зерттеліп отырған бағыт қайшылықтарын сараптау негізінде проблеманың өзі қалыптасады да күткен нәтижелердің жалпы кескіні анықталады, сосын проблема құрылымы жасалады, тақырыптар бөлініп алынады, мәселелер мен орындаушылар ерекшеленіп олардың көкейкестілігі белгіленеді.</a:t>
            </a:r>
          </a:p>
          <a:p>
            <a:pPr indent="457200" algn="just"/>
            <a:r>
              <a:rPr lang="ru-RU" sz="2200" b="1" i="0" smtClean="0">
                <a:solidFill>
                  <a:srgbClr val="212529"/>
                </a:solidFill>
                <a:effectLst/>
              </a:rPr>
              <a:t>Мұнда ғылыми проблемалардан жасырын (жалған, алдамшы) проблемаларды айыра білу маңызды. </a:t>
            </a:r>
            <a:r>
              <a:rPr lang="ru-RU" sz="2200" b="0" i="0" smtClean="0">
                <a:solidFill>
                  <a:srgbClr val="212529"/>
                </a:solidFill>
                <a:effectLst/>
              </a:rPr>
              <a:t>Жалған проблемалардың көп бөлігі ғылыми қызметкерлердің жеткіліксіз ақпараттандырылмағандығымен байланысты, сол себепті кейде нәтижені ерте алу мақсатындағы проблемалар туындайды. Бұл ғалымдар еңбегінің бекер кетуіне әкеп соқтырады. Сонымен қатар кейде айрықша актуальді проблеманы қарастырғанда оны шешу мақсатымен әр түрлі ғылыми ұжымдарды конкурс тәртібімен анықтауға тура келеді.</a:t>
            </a:r>
            <a:endParaRPr lang="ru-RU" sz="2200" b="0" i="0">
              <a:solidFill>
                <a:srgbClr val="212529"/>
              </a:solidFill>
              <a:effectLst/>
            </a:endParaRPr>
          </a:p>
        </p:txBody>
      </p:sp>
    </p:spTree>
    <p:extLst>
      <p:ext uri="{BB962C8B-B14F-4D97-AF65-F5344CB8AC3E}">
        <p14:creationId xmlns:p14="http://schemas.microsoft.com/office/powerpoint/2010/main" val="4166018400"/>
      </p:ext>
    </p:extLst>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79417" y="211109"/>
            <a:ext cx="9933709" cy="6370975"/>
          </a:xfrm>
          <a:prstGeom prst="rect">
            <a:avLst/>
          </a:prstGeom>
        </p:spPr>
        <p:txBody>
          <a:bodyPr wrap="square">
            <a:spAutoFit/>
          </a:bodyPr>
          <a:lstStyle/>
          <a:p>
            <a:pPr indent="457200" algn="just"/>
            <a:r>
              <a:rPr lang="ru-RU" sz="2400" b="1" i="0" smtClean="0">
                <a:solidFill>
                  <a:srgbClr val="212529"/>
                </a:solidFill>
                <a:effectLst/>
              </a:rPr>
              <a:t>Ғылыми зерттеудің тақырыбы және ғылыми</a:t>
            </a:r>
            <a:r>
              <a:rPr lang="ru-RU" sz="2400" b="0" i="0" smtClean="0">
                <a:solidFill>
                  <a:srgbClr val="212529"/>
                </a:solidFill>
                <a:effectLst/>
              </a:rPr>
              <a:t> </a:t>
            </a:r>
            <a:r>
              <a:rPr lang="ru-RU" sz="2400" b="1" i="0" smtClean="0">
                <a:solidFill>
                  <a:srgbClr val="212529"/>
                </a:solidFill>
                <a:effectLst/>
              </a:rPr>
              <a:t>мәселелер</a:t>
            </a:r>
            <a:endParaRPr lang="ru-RU" sz="2400" b="0" i="0" smtClean="0">
              <a:solidFill>
                <a:srgbClr val="212529"/>
              </a:solidFill>
              <a:effectLst/>
            </a:endParaRPr>
          </a:p>
          <a:p>
            <a:pPr indent="457200" algn="just"/>
            <a:r>
              <a:rPr lang="ru-RU" sz="2400" b="0" i="0" smtClean="0">
                <a:solidFill>
                  <a:srgbClr val="212529"/>
                </a:solidFill>
                <a:effectLst/>
              </a:rPr>
              <a:t> </a:t>
            </a:r>
          </a:p>
          <a:p>
            <a:pPr indent="457200" algn="just"/>
            <a:r>
              <a:rPr lang="ru-RU" sz="2400" b="1" i="0" smtClean="0">
                <a:solidFill>
                  <a:srgbClr val="212529"/>
                </a:solidFill>
                <a:effectLst/>
              </a:rPr>
              <a:t>Ғылыми зерттеудің тақырыбы мәселенің құрамды бөлігі болып табылады. </a:t>
            </a:r>
            <a:r>
              <a:rPr lang="ru-RU" sz="2400" b="0" i="0" smtClean="0">
                <a:solidFill>
                  <a:srgbClr val="212529"/>
                </a:solidFill>
                <a:effectLst/>
              </a:rPr>
              <a:t>Зерттеу нәтижесінде тақырып бойынша мәселені қамтитын ғылыми мәселелерге жауап алынады.</a:t>
            </a:r>
          </a:p>
          <a:p>
            <a:pPr indent="457200" algn="just"/>
            <a:r>
              <a:rPr lang="ru-RU" sz="2400" b="0" i="0" smtClean="0">
                <a:solidFill>
                  <a:srgbClr val="212529"/>
                </a:solidFill>
                <a:effectLst/>
              </a:rPr>
              <a:t>Кешен бойынша нәтижені байыту ғылыми проблеманы шешуге мүмкіндік береді. Проблеманы негіздеген соң және оның құрылымын белгілеген соң ғылыми зерттеудің тақырыбы анықталады, оның әрқайсысы актуальды болуы қажет (маңызды тез шешілуді талап етілетін), ғылыми жаңашылдығы болуы шарт, яғни ғылымға табыс әкеліп, халық шаруашылығына экономикалық әсері болуы керек. Сол себепті тақырып таңдау арнайы техникалық экономикалық есеппен базаланғаны жөн. Теоретикалық зерттеулер жасағанда үнемділік талаптары (требование экономичности) кейде отандық ғылымның беделін анықтайтын мәндік талап-тілектерге алмастырылады.</a:t>
            </a:r>
            <a:endParaRPr lang="ru-RU" sz="2400" b="0" i="0">
              <a:solidFill>
                <a:srgbClr val="212529"/>
              </a:solidFill>
              <a:effectLst/>
            </a:endParaRPr>
          </a:p>
        </p:txBody>
      </p:sp>
    </p:spTree>
    <p:extLst>
      <p:ext uri="{BB962C8B-B14F-4D97-AF65-F5344CB8AC3E}">
        <p14:creationId xmlns:p14="http://schemas.microsoft.com/office/powerpoint/2010/main" val="1961344470"/>
      </p:ext>
    </p:extLst>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53491" y="637309"/>
            <a:ext cx="9698182" cy="5262979"/>
          </a:xfrm>
          <a:prstGeom prst="rect">
            <a:avLst/>
          </a:prstGeom>
          <a:solidFill>
            <a:schemeClr val="bg2"/>
          </a:solidFill>
        </p:spPr>
        <p:txBody>
          <a:bodyPr wrap="square">
            <a:spAutoFit/>
          </a:bodyPr>
          <a:lstStyle/>
          <a:p>
            <a:pPr algn="just"/>
            <a:endParaRPr lang="ru-RU" sz="2800" b="1" i="1" smtClean="0">
              <a:solidFill>
                <a:srgbClr val="212529"/>
              </a:solidFill>
              <a:effectLst/>
            </a:endParaRPr>
          </a:p>
          <a:p>
            <a:pPr algn="just"/>
            <a:r>
              <a:rPr lang="ru-RU" sz="2800" b="1" i="1" smtClean="0">
                <a:solidFill>
                  <a:srgbClr val="212529"/>
                </a:solidFill>
                <a:effectLst/>
              </a:rPr>
              <a:t>Тақырып 5. </a:t>
            </a:r>
          </a:p>
          <a:p>
            <a:pPr algn="just"/>
            <a:r>
              <a:rPr lang="ru-RU" sz="2800" b="1" i="1" smtClean="0">
                <a:solidFill>
                  <a:srgbClr val="212529"/>
                </a:solidFill>
                <a:effectLst/>
              </a:rPr>
              <a:t>Ғылыми-зерттеу жұмыстарының кезеңдері</a:t>
            </a:r>
            <a:endParaRPr lang="ru-RU" sz="2800" b="0" i="1" smtClean="0">
              <a:solidFill>
                <a:srgbClr val="212529"/>
              </a:solidFill>
              <a:effectLst/>
            </a:endParaRPr>
          </a:p>
          <a:p>
            <a:pPr algn="just"/>
            <a:r>
              <a:rPr lang="ru-RU" sz="2800" b="0" i="1" smtClean="0">
                <a:solidFill>
                  <a:srgbClr val="212529"/>
                </a:solidFill>
                <a:effectLst/>
              </a:rPr>
              <a:t> </a:t>
            </a:r>
          </a:p>
          <a:p>
            <a:pPr algn="just"/>
            <a:endParaRPr lang="kk-KZ" sz="2800">
              <a:solidFill>
                <a:srgbClr val="212529"/>
              </a:solidFill>
            </a:endParaRPr>
          </a:p>
          <a:p>
            <a:pPr algn="just"/>
            <a:endParaRPr lang="ru-RU" sz="2800" b="0" i="0" smtClean="0">
              <a:solidFill>
                <a:srgbClr val="212529"/>
              </a:solidFill>
              <a:effectLst/>
            </a:endParaRPr>
          </a:p>
          <a:p>
            <a:pPr marL="514350" indent="-514350" algn="just">
              <a:buFont typeface="+mj-lt"/>
              <a:buAutoNum type="arabicPeriod"/>
            </a:pPr>
            <a:r>
              <a:rPr lang="ru-RU" sz="2800" i="1" smtClean="0">
                <a:solidFill>
                  <a:srgbClr val="212529"/>
                </a:solidFill>
                <a:effectLst/>
              </a:rPr>
              <a:t>Техникалық-экономикалық негіздеу (ТЭО)</a:t>
            </a:r>
          </a:p>
          <a:p>
            <a:pPr marL="514350" indent="-514350" algn="just">
              <a:buFont typeface="+mj-lt"/>
              <a:buAutoNum type="arabicPeriod"/>
            </a:pPr>
            <a:r>
              <a:rPr lang="ru-RU" sz="2800" i="1" smtClean="0">
                <a:solidFill>
                  <a:srgbClr val="212529"/>
                </a:solidFill>
                <a:effectLst/>
              </a:rPr>
              <a:t>Зерттеуге дайындау</a:t>
            </a:r>
          </a:p>
          <a:p>
            <a:pPr marL="514350" indent="-514350" algn="just">
              <a:buFont typeface="+mj-lt"/>
              <a:buAutoNum type="arabicPeriod"/>
            </a:pPr>
            <a:r>
              <a:rPr lang="ru-RU" sz="2800" i="1" smtClean="0">
                <a:solidFill>
                  <a:srgbClr val="212529"/>
                </a:solidFill>
                <a:effectLst/>
              </a:rPr>
              <a:t>Жұмыс жоспары және зерттеуді өткізу</a:t>
            </a:r>
          </a:p>
          <a:p>
            <a:pPr marL="514350" indent="-514350" algn="just">
              <a:buFont typeface="+mj-lt"/>
              <a:buAutoNum type="arabicPeriod"/>
            </a:pPr>
            <a:r>
              <a:rPr lang="ru-RU" sz="2800" i="1" smtClean="0">
                <a:solidFill>
                  <a:srgbClr val="212529"/>
                </a:solidFill>
                <a:effectLst/>
              </a:rPr>
              <a:t>Зерттеу нәтижелерін енгізу</a:t>
            </a:r>
          </a:p>
          <a:p>
            <a:pPr marL="514350" indent="-514350" algn="just">
              <a:buFont typeface="+mj-lt"/>
              <a:buAutoNum type="arabicPeriod"/>
            </a:pPr>
            <a:endParaRPr lang="kk-KZ" sz="2800" i="1">
              <a:solidFill>
                <a:srgbClr val="212529"/>
              </a:solidFill>
            </a:endParaRPr>
          </a:p>
          <a:p>
            <a:pPr algn="just"/>
            <a:endParaRPr lang="ru-RU" sz="2800" i="1">
              <a:solidFill>
                <a:srgbClr val="212529"/>
              </a:solidFill>
              <a:effectLst/>
            </a:endParaRPr>
          </a:p>
        </p:txBody>
      </p:sp>
    </p:spTree>
    <p:extLst>
      <p:ext uri="{BB962C8B-B14F-4D97-AF65-F5344CB8AC3E}">
        <p14:creationId xmlns:p14="http://schemas.microsoft.com/office/powerpoint/2010/main" val="299281702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20980" y="502377"/>
            <a:ext cx="9947565" cy="5632311"/>
          </a:xfrm>
          <a:prstGeom prst="rect">
            <a:avLst/>
          </a:prstGeom>
        </p:spPr>
        <p:txBody>
          <a:bodyPr wrap="square">
            <a:spAutoFit/>
          </a:bodyPr>
          <a:lstStyle/>
          <a:p>
            <a:pPr algn="just"/>
            <a:r>
              <a:rPr lang="ru-RU" b="1" smtClean="0"/>
              <a:t>Студенттердің ғылыми зерттеу жұмыстарын орындаудың процедурасы мен механизмі </a:t>
            </a:r>
            <a:r>
              <a:rPr lang="ru-RU" smtClean="0"/>
              <a:t>әр пәнге тән  шығарылған ғылыми зерттеу жұмыстарымен және институттарымен орындалады. Студенттердің ғылыми зерттеу жұмыстарын қорытындылап, оған өз бағасын қою үшін сол институттың проректорының ұсынуымен сол пәнге қатысы бар университеттің белгілі ғалымдарынан комиссия мүшелері құрылады. Әр пәннен қорытынды бойынша ең жақсы студенттер марапатталады.</a:t>
            </a:r>
          </a:p>
          <a:p>
            <a:pPr algn="just"/>
            <a:endParaRPr lang="ru-RU" smtClean="0"/>
          </a:p>
          <a:p>
            <a:pPr algn="just"/>
            <a:r>
              <a:rPr lang="ru-RU" smtClean="0"/>
              <a:t>Жоғарғы оқу орындарының көптеген кафедраларымен оқу ғылыми семинарлары құрылады.</a:t>
            </a:r>
          </a:p>
          <a:p>
            <a:pPr algn="just"/>
            <a:endParaRPr lang="ru-RU" smtClean="0"/>
          </a:p>
          <a:p>
            <a:pPr algn="just"/>
            <a:r>
              <a:rPr lang="ru-RU" smtClean="0"/>
              <a:t>Студент орындалған зерттеу қорытындыларына арнап баяндамамен семинарға шығуы үшін ол семестр бойы дайындалуына мүмкіндік жасалған.</a:t>
            </a:r>
          </a:p>
          <a:p>
            <a:pPr algn="just"/>
            <a:endParaRPr lang="ru-RU" smtClean="0"/>
          </a:p>
          <a:p>
            <a:pPr algn="just"/>
            <a:r>
              <a:rPr lang="ru-RU" smtClean="0"/>
              <a:t>Сонымен қатар жеке үй жұмыстары да беріледі (ғылыми іздеуді талап ететін).</a:t>
            </a:r>
          </a:p>
          <a:p>
            <a:pPr algn="just"/>
            <a:endParaRPr lang="ru-RU" smtClean="0"/>
          </a:p>
          <a:p>
            <a:pPr algn="just"/>
            <a:r>
              <a:rPr lang="ru-RU" smtClean="0"/>
              <a:t>Бастапқы курстарда студенттердің ғылыми зерттеу жұмыстарының бір түрі болып рефераттар табылады.</a:t>
            </a:r>
          </a:p>
          <a:p>
            <a:pPr algn="just"/>
            <a:endParaRPr lang="ru-RU" smtClean="0"/>
          </a:p>
          <a:p>
            <a:pPr algn="just"/>
            <a:r>
              <a:rPr lang="ru-RU" smtClean="0"/>
              <a:t> </a:t>
            </a:r>
            <a:endParaRPr lang="ru-RU"/>
          </a:p>
        </p:txBody>
      </p:sp>
    </p:spTree>
    <p:extLst>
      <p:ext uri="{BB962C8B-B14F-4D97-AF65-F5344CB8AC3E}">
        <p14:creationId xmlns:p14="http://schemas.microsoft.com/office/powerpoint/2010/main" val="236946670"/>
      </p:ext>
    </p:extLst>
  </p:cSld>
  <p:clrMapOvr>
    <a:masterClrMapping/>
  </p:clrMapOvr>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17964" y="488705"/>
            <a:ext cx="9906000" cy="5909310"/>
          </a:xfrm>
          <a:prstGeom prst="rect">
            <a:avLst/>
          </a:prstGeom>
        </p:spPr>
        <p:txBody>
          <a:bodyPr wrap="square">
            <a:spAutoFit/>
          </a:bodyPr>
          <a:lstStyle/>
          <a:p>
            <a:pPr indent="457200" algn="just"/>
            <a:r>
              <a:rPr lang="ru-RU" b="1" i="0" smtClean="0">
                <a:solidFill>
                  <a:srgbClr val="212529"/>
                </a:solidFill>
                <a:effectLst/>
              </a:rPr>
              <a:t>Техникалық-экономикалық негіздеу</a:t>
            </a:r>
            <a:endParaRPr lang="ru-RU" b="0" i="0" smtClean="0">
              <a:solidFill>
                <a:srgbClr val="212529"/>
              </a:solidFill>
              <a:effectLst/>
            </a:endParaRPr>
          </a:p>
          <a:p>
            <a:pPr indent="457200" algn="just"/>
            <a:r>
              <a:rPr lang="ru-RU" b="0" i="0" smtClean="0">
                <a:solidFill>
                  <a:srgbClr val="212529"/>
                </a:solidFill>
                <a:effectLst/>
              </a:rPr>
              <a:t> </a:t>
            </a:r>
          </a:p>
          <a:p>
            <a:pPr indent="457200" algn="just"/>
            <a:r>
              <a:rPr lang="ru-RU" b="0" i="0" smtClean="0">
                <a:solidFill>
                  <a:srgbClr val="212529"/>
                </a:solidFill>
                <a:effectLst/>
              </a:rPr>
              <a:t>Алғашында проблемамен жалпы танысу нәтижесінде тақырыптың өзі қалыптасады, яғни зерттеуді орындау шеңберінде және негізгі қүжат-техникалық-экономикалық негіздеу жасалады. Тек осындай негіздеу жасалғанда ғана қарайғы жоспарлау мен қаржыландыру мүмкін болады. Бірінші бөлімде тақырыпты техникалық-экономикалық негіздеу жұмыстың себептері көрсетіледі, ертеректе алынған нәтижелер мен зерттеудің жеткен деңгейі бейнеленетін қысқаша әдеби шолу келтіріледі. Бұл зерттеудің кезеңдері мен міндеттерін, шешу әдістерін белгілеуге, тақырыпты орындаудың түпкілікті мақсатын анықтауға мүмкіндік береді.</a:t>
            </a:r>
          </a:p>
          <a:p>
            <a:pPr indent="457200" algn="just"/>
            <a:r>
              <a:rPr lang="ru-RU" b="0" i="0" smtClean="0">
                <a:solidFill>
                  <a:srgbClr val="212529"/>
                </a:solidFill>
                <a:effectLst/>
              </a:rPr>
              <a:t>Мұнда тақырыпты патентті жасап шығару және лицензияны сатып алудың мақсаттылығын анықтау кіреді. Техникалық-экономикалық негіздеуді құру кезеңінде ҒЗЖ-дан күтілген нәтижелердің қолдану саласы белгіленеді олардың аталған салада тәжірибе жүзінде жүзеге асу мүмкіндіктері бекітіледі, жаңа техниканы қолдану кезеңіндегі экономикалық әсер анықталады.</a:t>
            </a:r>
          </a:p>
          <a:p>
            <a:pPr indent="457200" algn="just"/>
            <a:r>
              <a:rPr lang="ru-RU">
                <a:solidFill>
                  <a:srgbClr val="212529"/>
                </a:solidFill>
              </a:rPr>
              <a:t>Э</a:t>
            </a:r>
            <a:r>
              <a:rPr lang="ru-RU" b="0" i="0" smtClean="0">
                <a:solidFill>
                  <a:srgbClr val="212529"/>
                </a:solidFill>
                <a:effectLst/>
              </a:rPr>
              <a:t>кономикалық әсерден басқа техникадық - экономикалық негіздеуде болжанған әлеуметтік нәтижелер көрсетіледі (еңбек өнімділігінің өсімі, өнім сапасы, өндірістік санитария мен қауіпсіздік деңгейнің жоғарылауы, қоршаған орта мен табиғатты қорғауды қамтамасыз ету).</a:t>
            </a:r>
          </a:p>
          <a:p>
            <a:pPr indent="457200" algn="just"/>
            <a:r>
              <a:rPr lang="ru-RU" b="0" i="0" smtClean="0">
                <a:solidFill>
                  <a:srgbClr val="212529"/>
                </a:solidFill>
                <a:effectLst/>
              </a:rPr>
              <a:t>Нәтижесінде техникалық-экономикалық негіздеу құру дегенде НИР мен ОКР-ді орындаудың қажеттілігі мен мақсаттылығы туралы қорытынды жасалады.</a:t>
            </a:r>
            <a:endParaRPr lang="ru-RU" b="0" i="0">
              <a:solidFill>
                <a:srgbClr val="212529"/>
              </a:solidFill>
              <a:effectLst/>
            </a:endParaRPr>
          </a:p>
        </p:txBody>
      </p:sp>
    </p:spTree>
    <p:extLst>
      <p:ext uri="{BB962C8B-B14F-4D97-AF65-F5344CB8AC3E}">
        <p14:creationId xmlns:p14="http://schemas.microsoft.com/office/powerpoint/2010/main" val="3991082330"/>
      </p:ext>
    </p:extLst>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76400" y="779467"/>
            <a:ext cx="9933709" cy="5909310"/>
          </a:xfrm>
          <a:prstGeom prst="rect">
            <a:avLst/>
          </a:prstGeom>
        </p:spPr>
        <p:txBody>
          <a:bodyPr wrap="square">
            <a:spAutoFit/>
          </a:bodyPr>
          <a:lstStyle/>
          <a:p>
            <a:pPr indent="-457200" algn="just"/>
            <a:r>
              <a:rPr lang="ru-RU" b="0" i="0" smtClean="0">
                <a:solidFill>
                  <a:srgbClr val="212529"/>
                </a:solidFill>
                <a:effectLst/>
              </a:rPr>
              <a:t>Мәселемен жалпы танысу нәтижесінде тақырып қалыптасу барысында </a:t>
            </a:r>
            <a:r>
              <a:rPr lang="ru-RU" b="0" i="1" smtClean="0">
                <a:solidFill>
                  <a:srgbClr val="212529"/>
                </a:solidFill>
                <a:effectLst/>
              </a:rPr>
              <a:t>негізгі алғашқы алғыжоспар құжат – тақырыптың технико-экономикалық</a:t>
            </a:r>
            <a:r>
              <a:rPr lang="ru-RU" b="0" i="0" smtClean="0">
                <a:solidFill>
                  <a:srgbClr val="212529"/>
                </a:solidFill>
                <a:effectLst/>
              </a:rPr>
              <a:t> </a:t>
            </a:r>
            <a:r>
              <a:rPr lang="ru-RU" b="0" i="1" smtClean="0">
                <a:solidFill>
                  <a:srgbClr val="212529"/>
                </a:solidFill>
                <a:effectLst/>
              </a:rPr>
              <a:t>негіздемесі</a:t>
            </a:r>
            <a:r>
              <a:rPr lang="ru-RU" b="0" i="0" smtClean="0">
                <a:solidFill>
                  <a:srgbClr val="212529"/>
                </a:solidFill>
                <a:effectLst/>
              </a:rPr>
              <a:t> дайындалады және зерттеу жүргізіледі. Осындай негіздеме арқылы ғана тапсырыс беруші тақырыпты жоспарлап, қаржыландыра алады.</a:t>
            </a:r>
          </a:p>
          <a:p>
            <a:pPr indent="-457200" algn="just"/>
            <a:r>
              <a:rPr lang="ru-RU" b="0" i="0" smtClean="0">
                <a:solidFill>
                  <a:srgbClr val="212529"/>
                </a:solidFill>
                <a:effectLst/>
              </a:rPr>
              <a:t>ТЭН-нің бірінші бөлімінде дайындау себептері (оның негіздемесі), бұрын алынған нәтижелер мен зерттеу деңгейін сипаттайтын қысқаша әдеби шолу келтірілген. Бұл шешім, мәселе әдістерін және зерттеу кезеңдерін нобайлауға, мәселенің орындалуының соңғы мақсатын анықтайды. Мұнда тақырыптың патентті қайта өңделуі мен лицензия сату сәйкестілігін анықтау жатады. ТЭН-ді құру сатысында ҒЗЖ-ның күтілетін нәтижесін қолдану аймақтары анықталады, сол салада тәжірибелік орындау мүмкіндігі, жаңа техника (ҒЗЖ мен НКЖ дайындық нәтижесіне байланыс) қолдану кезіне жобаланатын (әлуетті) экономикалық нәтиже анықталады. Экономикалық нәтижеден басқа ТЭН- де жобаланатын саяси нәтижелер көрсетіледі (жұмыс өндірісінің өсу шегі, өнім сапасы, қауіпсіздік деңгей және өндіріс тазалығының жоғарылауы, қоршаған орта мен табиғатты қорғауды қамтамасыз ету).</a:t>
            </a:r>
          </a:p>
          <a:p>
            <a:pPr indent="-457200" algn="just"/>
            <a:r>
              <a:rPr lang="ru-RU" b="0" i="0" smtClean="0">
                <a:solidFill>
                  <a:srgbClr val="212529"/>
                </a:solidFill>
                <a:effectLst/>
              </a:rPr>
              <a:t>ТЭН құру нәтижесінде ҒЗЖ мен НКЖ орындалу қажеттілігі мен сәйкестік тұжырымдамасы келтіріледі. Технико-экономикалық негіздеме сала министрлігімен бекітіледі.</a:t>
            </a:r>
          </a:p>
          <a:p>
            <a:pPr indent="-457200" algn="just"/>
            <a:r>
              <a:rPr lang="ru-RU" b="0" i="0" smtClean="0">
                <a:solidFill>
                  <a:srgbClr val="212529"/>
                </a:solidFill>
                <a:effectLst/>
              </a:rPr>
              <a:t> </a:t>
            </a:r>
            <a:endParaRPr lang="ru-RU" b="0" i="0">
              <a:solidFill>
                <a:srgbClr val="212529"/>
              </a:solidFill>
              <a:effectLst/>
            </a:endParaRPr>
          </a:p>
        </p:txBody>
      </p:sp>
    </p:spTree>
    <p:extLst>
      <p:ext uri="{BB962C8B-B14F-4D97-AF65-F5344CB8AC3E}">
        <p14:creationId xmlns:p14="http://schemas.microsoft.com/office/powerpoint/2010/main" val="3067197250"/>
      </p:ext>
    </p:extLst>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90255" y="333137"/>
            <a:ext cx="9822873" cy="6247864"/>
          </a:xfrm>
          <a:prstGeom prst="rect">
            <a:avLst/>
          </a:prstGeom>
        </p:spPr>
        <p:txBody>
          <a:bodyPr wrap="square">
            <a:spAutoFit/>
          </a:bodyPr>
          <a:lstStyle/>
          <a:p>
            <a:pPr indent="457200" algn="just"/>
            <a:r>
              <a:rPr lang="ru-RU" sz="2000" b="1" i="0" smtClean="0">
                <a:solidFill>
                  <a:srgbClr val="212529"/>
                </a:solidFill>
                <a:effectLst/>
              </a:rPr>
              <a:t>Зерттеулерге дайындау</a:t>
            </a:r>
            <a:endParaRPr lang="ru-RU" sz="2000" b="0" i="0" smtClean="0">
              <a:solidFill>
                <a:srgbClr val="212529"/>
              </a:solidFill>
              <a:effectLst/>
            </a:endParaRPr>
          </a:p>
          <a:p>
            <a:pPr indent="457200" algn="just"/>
            <a:r>
              <a:rPr lang="ru-RU" sz="2000" b="0" i="0" smtClean="0">
                <a:solidFill>
                  <a:srgbClr val="212529"/>
                </a:solidFill>
                <a:effectLst/>
              </a:rPr>
              <a:t> </a:t>
            </a:r>
          </a:p>
          <a:p>
            <a:pPr indent="457200" algn="just"/>
            <a:r>
              <a:rPr lang="ru-RU" sz="2000" b="0" i="0" smtClean="0">
                <a:solidFill>
                  <a:srgbClr val="212529"/>
                </a:solidFill>
                <a:effectLst/>
              </a:rPr>
              <a:t>Техникалық-экономикалық негіздеуді мақұлдаған соң зерттеудің мақсаты мен міндеттері мақұлданады. Әр түрлі ұйымдардың профильге сәйкес тақырып бойынша ғылыми-техникалық есебі мен отандық және шетелдік әдебиеттердің библилграфиялық тізімі құрылады, әдебиет көздерінің аннотациялары құрылады және тақырып бойынша рефераттар қажет болған жағдайда құрылады, зерттеу әдістері (экспериминтальды, теоретикалық т.б), нақты бір зерттеуді қамтитын заттар, процесстер, құбылыстар түсіндіріледі.</a:t>
            </a:r>
          </a:p>
          <a:p>
            <a:pPr indent="457200" algn="just"/>
            <a:r>
              <a:rPr lang="ru-RU" sz="2000" b="0" i="0" smtClean="0">
                <a:solidFill>
                  <a:srgbClr val="212529"/>
                </a:solidFill>
                <a:effectLst/>
              </a:rPr>
              <a:t>Теоретикалық зерттеулердің мақсаты – заттың физикалық мәнін тану болып табылады. Нәтижесінде физикалық үлгі негізделіп, математикалық үлгілер жасалады және осындай жолмен алдын-ала алынған нәтижелерсарапталады.</a:t>
            </a:r>
          </a:p>
          <a:p>
            <a:pPr indent="457200" algn="just"/>
            <a:r>
              <a:rPr lang="ru-RU" sz="2000" b="0" i="0" smtClean="0">
                <a:solidFill>
                  <a:srgbClr val="212529"/>
                </a:solidFill>
                <a:effectLst/>
              </a:rPr>
              <a:t>Экспериментальды зерттеулер ұйымының алдында міндеттер қойылып, эксперимент бағдарламасы мен әдістері таңдалады. Оның тиімділігі өлшеу құралдарын таңдауға байланысты. Бұл міндеттерді шешу барысындаинструкциялар мен ГОСТ-тарды басшылыққа алған жөн. Қабылданған әдіснамалық шешімдер эксперимент өткізуге әдістік көрсеткіш түрінде қалыптасад</a:t>
            </a:r>
          </a:p>
        </p:txBody>
      </p:sp>
    </p:spTree>
    <p:extLst>
      <p:ext uri="{BB962C8B-B14F-4D97-AF65-F5344CB8AC3E}">
        <p14:creationId xmlns:p14="http://schemas.microsoft.com/office/powerpoint/2010/main" val="1445508450"/>
      </p:ext>
    </p:extLst>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42656" y="377087"/>
            <a:ext cx="9587344" cy="6001643"/>
          </a:xfrm>
          <a:prstGeom prst="rect">
            <a:avLst/>
          </a:prstGeom>
        </p:spPr>
        <p:txBody>
          <a:bodyPr wrap="square">
            <a:spAutoFit/>
          </a:bodyPr>
          <a:lstStyle/>
          <a:p>
            <a:pPr indent="457200" algn="just"/>
            <a:r>
              <a:rPr lang="ru-RU" sz="2400" b="1" i="0" smtClean="0">
                <a:solidFill>
                  <a:srgbClr val="212529"/>
                </a:solidFill>
                <a:effectLst/>
              </a:rPr>
              <a:t>Жұмыс жоспары</a:t>
            </a:r>
            <a:r>
              <a:rPr lang="ru-RU" sz="2400" b="0" i="0" smtClean="0">
                <a:solidFill>
                  <a:srgbClr val="212529"/>
                </a:solidFill>
                <a:effectLst/>
              </a:rPr>
              <a:t> </a:t>
            </a:r>
            <a:r>
              <a:rPr lang="ru-RU" sz="2400" b="1" i="0" smtClean="0">
                <a:solidFill>
                  <a:srgbClr val="212529"/>
                </a:solidFill>
                <a:effectLst/>
              </a:rPr>
              <a:t>және зерттеулерді өткізу</a:t>
            </a:r>
            <a:endParaRPr lang="ru-RU" sz="2400" b="0" i="0" smtClean="0">
              <a:solidFill>
                <a:srgbClr val="212529"/>
              </a:solidFill>
              <a:effectLst/>
            </a:endParaRPr>
          </a:p>
          <a:p>
            <a:pPr indent="457200" algn="just"/>
            <a:r>
              <a:rPr lang="ru-RU" sz="2400" b="0" i="0" smtClean="0">
                <a:solidFill>
                  <a:srgbClr val="212529"/>
                </a:solidFill>
                <a:effectLst/>
              </a:rPr>
              <a:t> </a:t>
            </a:r>
          </a:p>
          <a:p>
            <a:pPr indent="457200" algn="just"/>
            <a:r>
              <a:rPr lang="ru-RU" sz="2400" b="0" i="0" smtClean="0">
                <a:solidFill>
                  <a:srgbClr val="212529"/>
                </a:solidFill>
                <a:effectLst/>
              </a:rPr>
              <a:t>Зерттеу әдістерін жасаған соң тәжрибелік (экспериминтальды) жұмыстың көлемі, әдістері, техникасы, еңбек сыйымдылығы мен мерзімі көрсетілетін жұмыс жоспары құрылады.</a:t>
            </a:r>
          </a:p>
          <a:p>
            <a:pPr indent="457200" algn="just"/>
            <a:endParaRPr lang="ru-RU" sz="2400" b="0" i="0" smtClean="0">
              <a:solidFill>
                <a:srgbClr val="212529"/>
              </a:solidFill>
              <a:effectLst/>
            </a:endParaRPr>
          </a:p>
          <a:p>
            <a:pPr indent="457200" algn="just"/>
            <a:r>
              <a:rPr lang="ru-RU" sz="2400" b="0" i="0" smtClean="0">
                <a:solidFill>
                  <a:srgbClr val="212529"/>
                </a:solidFill>
                <a:effectLst/>
              </a:rPr>
              <a:t>Экспериминтальды және теоретикалық зерттеулер аяқталған соң алынған нәтижелердің жалпы сараптамасы жасалады, эксперимент нәтижелері мен гипотезалардың сәйкестігі жүзеге асады.</a:t>
            </a:r>
          </a:p>
          <a:p>
            <a:pPr indent="457200" algn="just"/>
            <a:endParaRPr lang="ru-RU" sz="2400" b="0" i="0" smtClean="0">
              <a:solidFill>
                <a:srgbClr val="212529"/>
              </a:solidFill>
              <a:effectLst/>
            </a:endParaRPr>
          </a:p>
          <a:p>
            <a:pPr indent="457200" algn="just"/>
            <a:r>
              <a:rPr lang="ru-RU" sz="2400" b="0" i="0" smtClean="0">
                <a:solidFill>
                  <a:srgbClr val="212529"/>
                </a:solidFill>
                <a:effectLst/>
              </a:rPr>
              <a:t>Сараптау нәтижесінде теоретикалық үлгілер анықталады қажет жағдайда қосымша эксперименттер өткізіледі. Сосын, өндірістік және ғылыми қорытындылар қалыптасып, ғылыми-техникалық есеп құрылады.</a:t>
            </a:r>
            <a:endParaRPr lang="ru-RU" sz="2400" b="0" i="0">
              <a:solidFill>
                <a:srgbClr val="212529"/>
              </a:solidFill>
              <a:effectLst/>
            </a:endParaRPr>
          </a:p>
        </p:txBody>
      </p:sp>
    </p:spTree>
    <p:extLst>
      <p:ext uri="{BB962C8B-B14F-4D97-AF65-F5344CB8AC3E}">
        <p14:creationId xmlns:p14="http://schemas.microsoft.com/office/powerpoint/2010/main" val="318334793"/>
      </p:ext>
    </p:extLst>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76400" y="640186"/>
            <a:ext cx="9739746" cy="5262979"/>
          </a:xfrm>
          <a:prstGeom prst="rect">
            <a:avLst/>
          </a:prstGeom>
        </p:spPr>
        <p:txBody>
          <a:bodyPr wrap="square">
            <a:spAutoFit/>
          </a:bodyPr>
          <a:lstStyle/>
          <a:p>
            <a:pPr indent="457200" algn="just"/>
            <a:r>
              <a:rPr lang="ru-RU" sz="2800" b="0" i="0" smtClean="0">
                <a:solidFill>
                  <a:srgbClr val="212529"/>
                </a:solidFill>
                <a:effectLst/>
              </a:rPr>
              <a:t>Зерттеу әдістемесін дайындағаннан кейін тәжірибе жұмыстарының көлемі, әдістері, техникасы, еңбек сыйымдылығы және мерзімі көрсетілген жұмыс жоспары дайындалады.</a:t>
            </a:r>
          </a:p>
          <a:p>
            <a:pPr indent="457200" algn="just"/>
            <a:r>
              <a:rPr lang="ru-RU" sz="2800" b="0" i="0" smtClean="0">
                <a:solidFill>
                  <a:srgbClr val="212529"/>
                </a:solidFill>
                <a:effectLst/>
              </a:rPr>
              <a:t>Теориялық және тәжірибелік зерттеулерден кейін алынған нәтижеге жалпы талдау жүргізіледі, тәжірибе нәтижесі мен ғылыми болжам салыстырылады. Айырмашылық талдау нәтижесінде теориялық жобалар нақтыланады. Керек жағдайда қосымша тәжірибелер өткізіледі. Содан кейін ғылыми және өндірістік тұжырымдар қалыптасады, ғылыми-техникалық есеп беру құралады.</a:t>
            </a:r>
            <a:endParaRPr lang="ru-RU" sz="2800" b="0" i="0">
              <a:solidFill>
                <a:srgbClr val="212529"/>
              </a:solidFill>
              <a:effectLst/>
            </a:endParaRPr>
          </a:p>
        </p:txBody>
      </p:sp>
    </p:spTree>
    <p:extLst>
      <p:ext uri="{BB962C8B-B14F-4D97-AF65-F5344CB8AC3E}">
        <p14:creationId xmlns:p14="http://schemas.microsoft.com/office/powerpoint/2010/main" val="2698957879"/>
      </p:ext>
    </p:extLst>
  </p:cSld>
  <p:clrMapOvr>
    <a:masterClrMapping/>
  </p:clrMapOvr>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01090" y="641014"/>
            <a:ext cx="9642763" cy="5632311"/>
          </a:xfrm>
          <a:prstGeom prst="rect">
            <a:avLst/>
          </a:prstGeom>
        </p:spPr>
        <p:txBody>
          <a:bodyPr wrap="square">
            <a:spAutoFit/>
          </a:bodyPr>
          <a:lstStyle/>
          <a:p>
            <a:pPr indent="457200" algn="just"/>
            <a:r>
              <a:rPr lang="ru-RU" sz="2400" b="1" i="0" smtClean="0">
                <a:solidFill>
                  <a:srgbClr val="212529"/>
                </a:solidFill>
                <a:effectLst/>
              </a:rPr>
              <a:t>Зерттеу нәтижелерін енгізу</a:t>
            </a:r>
            <a:endParaRPr lang="ru-RU" sz="2400" b="0" i="0" smtClean="0">
              <a:solidFill>
                <a:srgbClr val="212529"/>
              </a:solidFill>
              <a:effectLst/>
            </a:endParaRPr>
          </a:p>
          <a:p>
            <a:pPr indent="457200" algn="just"/>
            <a:r>
              <a:rPr lang="ru-RU" sz="2400" b="0" i="0" smtClean="0">
                <a:solidFill>
                  <a:srgbClr val="212529"/>
                </a:solidFill>
                <a:effectLst/>
              </a:rPr>
              <a:t> </a:t>
            </a:r>
          </a:p>
          <a:p>
            <a:pPr indent="457200" algn="just"/>
            <a:r>
              <a:rPr lang="ru-RU" sz="2400" b="0" i="0" smtClean="0">
                <a:solidFill>
                  <a:srgbClr val="212529"/>
                </a:solidFill>
                <a:effectLst/>
              </a:rPr>
              <a:t>Тақырыпты жасаудың келесі кезеңі өндіріске зерттеу нәтижелерін енгізу және оның шын мәніндегі экономикалық әсерін анықтау болып табылады. Өндіріске қолданбалы және фундаментальды ғылыми зерттеулерді енгізу тәжірибелік-конструкторлы бюрода, проектілі ұйымдарда, тәжірибелі зауыттар мен шеберханаларда өткізілген жұмыстар арқылы жүзеге асады. </a:t>
            </a:r>
          </a:p>
          <a:p>
            <a:pPr indent="457200" algn="just"/>
            <a:r>
              <a:rPr lang="ru-RU" sz="2400" b="0" i="0" smtClean="0">
                <a:solidFill>
                  <a:srgbClr val="212529"/>
                </a:solidFill>
                <a:effectLst/>
              </a:rPr>
              <a:t>Аталған кезеңдерді сәтті орындау үлгіні мемлекеттік сынаққа таныстыруға мүмкіндік береді, нәтижесінде сол үлгі сериялық өндіріске жіберіледі. Жасап шығарушылар бұл кезде бақылау жасап, кеңес береді. Зерттеу нәтижелерін енгізу зерттеу нәтижелерінің экономикалық әсері актісіне қол қойып, оны жасаумен аяқталады.</a:t>
            </a:r>
            <a:endParaRPr lang="ru-RU" sz="2400" b="0" i="0">
              <a:solidFill>
                <a:srgbClr val="212529"/>
              </a:solidFill>
              <a:effectLst/>
            </a:endParaRPr>
          </a:p>
        </p:txBody>
      </p:sp>
    </p:spTree>
    <p:extLst>
      <p:ext uri="{BB962C8B-B14F-4D97-AF65-F5344CB8AC3E}">
        <p14:creationId xmlns:p14="http://schemas.microsoft.com/office/powerpoint/2010/main" val="36831321"/>
      </p:ext>
    </p:extLst>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25781" y="1108365"/>
            <a:ext cx="8977745" cy="4401205"/>
          </a:xfrm>
          <a:prstGeom prst="rect">
            <a:avLst/>
          </a:prstGeom>
          <a:solidFill>
            <a:schemeClr val="bg2"/>
          </a:solidFill>
        </p:spPr>
        <p:txBody>
          <a:bodyPr wrap="square">
            <a:spAutoFit/>
          </a:bodyPr>
          <a:lstStyle/>
          <a:p>
            <a:pPr algn="just"/>
            <a:endParaRPr lang="ru-RU" sz="2800" b="1" i="1" smtClean="0">
              <a:solidFill>
                <a:srgbClr val="212529"/>
              </a:solidFill>
              <a:effectLst/>
            </a:endParaRPr>
          </a:p>
          <a:p>
            <a:pPr algn="just"/>
            <a:r>
              <a:rPr lang="ru-RU" sz="2800" b="1" i="1" smtClean="0">
                <a:solidFill>
                  <a:srgbClr val="212529"/>
                </a:solidFill>
                <a:effectLst/>
              </a:rPr>
              <a:t>Тақырып 6. </a:t>
            </a:r>
          </a:p>
          <a:p>
            <a:pPr algn="just"/>
            <a:r>
              <a:rPr lang="ru-RU" sz="2800" b="1" i="1" smtClean="0">
                <a:solidFill>
                  <a:srgbClr val="212529"/>
                </a:solidFill>
                <a:effectLst/>
              </a:rPr>
              <a:t>Ғылыми құжаттар мен баспалар</a:t>
            </a:r>
            <a:endParaRPr lang="ru-RU" sz="2800" b="0" i="1" smtClean="0">
              <a:solidFill>
                <a:srgbClr val="212529"/>
              </a:solidFill>
              <a:effectLst/>
            </a:endParaRPr>
          </a:p>
          <a:p>
            <a:pPr algn="just"/>
            <a:r>
              <a:rPr lang="ru-RU" sz="2800" b="1" i="0" smtClean="0">
                <a:solidFill>
                  <a:srgbClr val="212529"/>
                </a:solidFill>
                <a:effectLst/>
              </a:rPr>
              <a:t>  </a:t>
            </a:r>
          </a:p>
          <a:p>
            <a:pPr marL="514350" indent="-514350" algn="just">
              <a:buFont typeface="+mj-lt"/>
              <a:buAutoNum type="arabicPeriod"/>
            </a:pPr>
            <a:r>
              <a:rPr lang="ru-RU" sz="2800" i="1" smtClean="0">
                <a:solidFill>
                  <a:srgbClr val="212529"/>
                </a:solidFill>
                <a:effectLst/>
              </a:rPr>
              <a:t>Ғылыми құжат</a:t>
            </a:r>
          </a:p>
          <a:p>
            <a:pPr marL="514350" indent="-514350" algn="just">
              <a:buFont typeface="+mj-lt"/>
              <a:buAutoNum type="arabicPeriod"/>
            </a:pPr>
            <a:r>
              <a:rPr lang="ru-RU" sz="2800" i="1" smtClean="0">
                <a:solidFill>
                  <a:srgbClr val="212529"/>
                </a:solidFill>
                <a:effectLst/>
              </a:rPr>
              <a:t>Алғашқы құжаттар</a:t>
            </a:r>
          </a:p>
          <a:p>
            <a:pPr marL="514350" indent="-514350" algn="just">
              <a:buFont typeface="+mj-lt"/>
              <a:buAutoNum type="arabicPeriod"/>
            </a:pPr>
            <a:r>
              <a:rPr lang="ru-RU" sz="2800" i="1" smtClean="0">
                <a:solidFill>
                  <a:srgbClr val="212529"/>
                </a:solidFill>
                <a:effectLst/>
              </a:rPr>
              <a:t>Кейінгі құжаттар</a:t>
            </a:r>
          </a:p>
          <a:p>
            <a:pPr marL="514350" indent="-514350" algn="just">
              <a:buFont typeface="+mj-lt"/>
              <a:buAutoNum type="arabicPeriod"/>
            </a:pPr>
            <a:r>
              <a:rPr lang="ru-RU" sz="2800" i="1" smtClean="0">
                <a:solidFill>
                  <a:srgbClr val="212529"/>
                </a:solidFill>
                <a:effectLst/>
              </a:rPr>
              <a:t>Әмбебап ондық классификация (ӘОК)</a:t>
            </a:r>
          </a:p>
          <a:p>
            <a:pPr marL="514350" indent="-514350" algn="just">
              <a:buFont typeface="+mj-lt"/>
              <a:buAutoNum type="arabicPeriod"/>
            </a:pPr>
            <a:endParaRPr lang="kk-KZ" sz="2800" i="1">
              <a:solidFill>
                <a:srgbClr val="212529"/>
              </a:solidFill>
            </a:endParaRPr>
          </a:p>
          <a:p>
            <a:pPr algn="just"/>
            <a:endParaRPr lang="ru-RU" sz="2800" i="1" smtClean="0">
              <a:solidFill>
                <a:srgbClr val="212529"/>
              </a:solidFill>
              <a:effectLst/>
            </a:endParaRPr>
          </a:p>
        </p:txBody>
      </p:sp>
    </p:spTree>
    <p:extLst>
      <p:ext uri="{BB962C8B-B14F-4D97-AF65-F5344CB8AC3E}">
        <p14:creationId xmlns:p14="http://schemas.microsoft.com/office/powerpoint/2010/main" val="1888325410"/>
      </p:ext>
    </p:extLst>
  </p:cSld>
  <p:clrMapOvr>
    <a:masterClrMapping/>
  </p:clrMapOvr>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11927" y="751344"/>
            <a:ext cx="9933709" cy="5324535"/>
          </a:xfrm>
          <a:prstGeom prst="rect">
            <a:avLst/>
          </a:prstGeom>
        </p:spPr>
        <p:txBody>
          <a:bodyPr wrap="square">
            <a:spAutoFit/>
          </a:bodyPr>
          <a:lstStyle/>
          <a:p>
            <a:pPr algn="just"/>
            <a:r>
              <a:rPr lang="ru-RU" sz="2000" b="1" i="0" smtClean="0">
                <a:solidFill>
                  <a:srgbClr val="212529"/>
                </a:solidFill>
                <a:effectLst/>
              </a:rPr>
              <a:t>Ғылыми құжат </a:t>
            </a:r>
            <a:r>
              <a:rPr lang="ru-RU" sz="2000" b="0" i="0" smtClean="0">
                <a:solidFill>
                  <a:srgbClr val="212529"/>
                </a:solidFill>
                <a:effectLst/>
              </a:rPr>
              <a:t>дегеніміз информациялық өнімдер мен қорларды сандық жағынан сипаттайтын структуралық бірлікті айтады және бұл техникалық информацияны сақтап, оған ие болатын материалды объект.</a:t>
            </a:r>
          </a:p>
          <a:p>
            <a:pPr algn="just"/>
            <a:endParaRPr lang="ru-RU" sz="2000">
              <a:solidFill>
                <a:srgbClr val="212529"/>
              </a:solidFill>
            </a:endParaRPr>
          </a:p>
          <a:p>
            <a:pPr algn="just"/>
            <a:r>
              <a:rPr lang="ru-RU" sz="2000" b="0" i="0" smtClean="0">
                <a:solidFill>
                  <a:srgbClr val="212529"/>
                </a:solidFill>
                <a:effectLst/>
              </a:rPr>
              <a:t>Информацияны ұсыну түрлеріне қарай құжаттар келесі түрде болады:</a:t>
            </a:r>
          </a:p>
          <a:p>
            <a:pPr marL="285750" indent="-285750" algn="just">
              <a:buFont typeface="Arial" panose="020B0604020202020204" pitchFamily="34" charset="0"/>
              <a:buChar char="•"/>
            </a:pPr>
            <a:r>
              <a:rPr lang="ru-RU" sz="2000" b="0" i="0" smtClean="0">
                <a:solidFill>
                  <a:srgbClr val="212529"/>
                </a:solidFill>
                <a:effectLst/>
              </a:rPr>
              <a:t>   Тексттік (кітаптар, журналдар, отчеттар, т.б.);</a:t>
            </a:r>
          </a:p>
          <a:p>
            <a:pPr marL="285750" indent="-285750" algn="just">
              <a:buFont typeface="Arial" panose="020B0604020202020204" pitchFamily="34" charset="0"/>
              <a:buChar char="•"/>
            </a:pPr>
            <a:r>
              <a:rPr lang="ru-RU" sz="2000" b="0" i="0" smtClean="0">
                <a:solidFill>
                  <a:srgbClr val="212529"/>
                </a:solidFill>
                <a:effectLst/>
              </a:rPr>
              <a:t>   Графикалық (сызбалар, схемалар, диаграммалар);</a:t>
            </a:r>
          </a:p>
          <a:p>
            <a:pPr marL="285750" indent="-285750" algn="just">
              <a:buFont typeface="Arial" panose="020B0604020202020204" pitchFamily="34" charset="0"/>
              <a:buChar char="•"/>
            </a:pPr>
            <a:r>
              <a:rPr lang="ru-RU" sz="2000" b="0" i="0" smtClean="0">
                <a:solidFill>
                  <a:srgbClr val="212529"/>
                </a:solidFill>
                <a:effectLst/>
              </a:rPr>
              <a:t>   Аудиовизуалды (үнтаспалар, кино, видео фильмде);</a:t>
            </a:r>
          </a:p>
          <a:p>
            <a:pPr marL="285750" indent="-285750" algn="just">
              <a:buFont typeface="Arial" panose="020B0604020202020204" pitchFamily="34" charset="0"/>
              <a:buChar char="•"/>
            </a:pPr>
            <a:r>
              <a:rPr lang="ru-RU" sz="2000" b="0" i="0" smtClean="0">
                <a:solidFill>
                  <a:srgbClr val="212529"/>
                </a:solidFill>
                <a:effectLst/>
              </a:rPr>
              <a:t>   Машина оқитын (дискеттер, С</a:t>
            </a:r>
            <a:r>
              <a:rPr lang="en-US" sz="2000" b="0" i="0" smtClean="0">
                <a:solidFill>
                  <a:srgbClr val="212529"/>
                </a:solidFill>
                <a:effectLst/>
              </a:rPr>
              <a:t>D) </a:t>
            </a:r>
            <a:r>
              <a:rPr lang="ru-RU" sz="2000" b="0" i="0" smtClean="0">
                <a:solidFill>
                  <a:srgbClr val="212529"/>
                </a:solidFill>
                <a:effectLst/>
              </a:rPr>
              <a:t>және т.б.</a:t>
            </a:r>
          </a:p>
          <a:p>
            <a:pPr algn="just"/>
            <a:r>
              <a:rPr lang="ru-RU" sz="2000" b="0" i="0" smtClean="0">
                <a:solidFill>
                  <a:srgbClr val="212529"/>
                </a:solidFill>
                <a:effectLst/>
              </a:rPr>
              <a:t>  </a:t>
            </a:r>
          </a:p>
          <a:p>
            <a:pPr algn="just"/>
            <a:endParaRPr lang="ru-RU" sz="2000">
              <a:solidFill>
                <a:srgbClr val="212529"/>
              </a:solidFill>
            </a:endParaRPr>
          </a:p>
          <a:p>
            <a:pPr algn="just"/>
            <a:r>
              <a:rPr lang="ru-RU" sz="2000" b="0" i="0" smtClean="0">
                <a:solidFill>
                  <a:srgbClr val="212529"/>
                </a:solidFill>
                <a:effectLst/>
              </a:rPr>
              <a:t>Бұдан басқа құжаттар мынадай болады:</a:t>
            </a:r>
          </a:p>
          <a:p>
            <a:pPr marL="285750" indent="-285750" algn="just">
              <a:buFont typeface="Arial" panose="020B0604020202020204" pitchFamily="34" charset="0"/>
              <a:buChar char="•"/>
            </a:pPr>
            <a:r>
              <a:rPr lang="ru-RU" sz="2000" b="0" i="0" smtClean="0">
                <a:solidFill>
                  <a:srgbClr val="212529"/>
                </a:solidFill>
                <a:effectLst/>
              </a:rPr>
              <a:t>   Алғашқылар (ғылыми зерттеу нәтижелері бар, жаңа ғылыми хабарлар немесе атақты идеялар мен факттардың жаңа түрі бар құжаттар)</a:t>
            </a:r>
          </a:p>
          <a:p>
            <a:pPr marL="285750" indent="-285750" algn="just">
              <a:buFont typeface="Arial" panose="020B0604020202020204" pitchFamily="34" charset="0"/>
              <a:buChar char="•"/>
            </a:pPr>
            <a:r>
              <a:rPr lang="ru-RU" sz="2000" b="0" i="0" smtClean="0">
                <a:solidFill>
                  <a:srgbClr val="212529"/>
                </a:solidFill>
                <a:effectLst/>
              </a:rPr>
              <a:t>  Кейінгілер (бір немесе бірнеше құжаттардың немесе олар туралы мәліметтердің аналитикалық, синтетикалық, логикалық өңдеулері бар құжаттар).</a:t>
            </a:r>
            <a:endParaRPr lang="ru-RU" sz="2000" b="0" i="0">
              <a:solidFill>
                <a:srgbClr val="212529"/>
              </a:solidFill>
              <a:effectLst/>
            </a:endParaRPr>
          </a:p>
        </p:txBody>
      </p:sp>
    </p:spTree>
    <p:extLst>
      <p:ext uri="{BB962C8B-B14F-4D97-AF65-F5344CB8AC3E}">
        <p14:creationId xmlns:p14="http://schemas.microsoft.com/office/powerpoint/2010/main" val="1506625691"/>
      </p:ext>
    </p:extLst>
  </p:cSld>
  <p:clrMapOvr>
    <a:masterClrMapping/>
  </p:clrMapOvr>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28799" y="1318829"/>
            <a:ext cx="9739745" cy="3539430"/>
          </a:xfrm>
          <a:prstGeom prst="rect">
            <a:avLst/>
          </a:prstGeom>
        </p:spPr>
        <p:txBody>
          <a:bodyPr wrap="square">
            <a:spAutoFit/>
          </a:bodyPr>
          <a:lstStyle/>
          <a:p>
            <a:pPr algn="just"/>
            <a:r>
              <a:rPr lang="ru-RU" sz="2800" b="0" i="0" smtClean="0">
                <a:solidFill>
                  <a:srgbClr val="212529"/>
                </a:solidFill>
                <a:effectLst/>
              </a:rPr>
              <a:t>Алғашқы және кейінгі документтер </a:t>
            </a:r>
            <a:r>
              <a:rPr lang="ru-RU" sz="2800" b="1" i="0" smtClean="0">
                <a:solidFill>
                  <a:srgbClr val="212529"/>
                </a:solidFill>
                <a:effectLst/>
              </a:rPr>
              <a:t>жарияланған, жарияланбаған</a:t>
            </a:r>
            <a:r>
              <a:rPr lang="ru-RU" sz="2800" b="0" i="0" smtClean="0">
                <a:solidFill>
                  <a:srgbClr val="212529"/>
                </a:solidFill>
                <a:effectLst/>
              </a:rPr>
              <a:t> болып бөлінеді. Информациялық технологиялардың дамуына байланысты бұл бөліну азайып келеді. </a:t>
            </a:r>
          </a:p>
          <a:p>
            <a:pPr algn="just"/>
            <a:r>
              <a:rPr lang="ru-RU" sz="2800" b="0" i="0" smtClean="0">
                <a:solidFill>
                  <a:srgbClr val="212529"/>
                </a:solidFill>
                <a:effectLst/>
              </a:rPr>
              <a:t>Жарияланған құжаттарда жоқ, ал жарияланбаған құжаттарда бағалы информацияның болуына байланысты ҒТЗ мүшелері бұл құжаттарды ең жаңа қайта өңдеу құралдарымен таратуға ұмтылады.</a:t>
            </a:r>
            <a:endParaRPr lang="ru-RU" sz="2800"/>
          </a:p>
        </p:txBody>
      </p:sp>
    </p:spTree>
    <p:extLst>
      <p:ext uri="{BB962C8B-B14F-4D97-AF65-F5344CB8AC3E}">
        <p14:creationId xmlns:p14="http://schemas.microsoft.com/office/powerpoint/2010/main" val="2109210715"/>
      </p:ext>
    </p:extLst>
  </p:cSld>
  <p:clrMapOvr>
    <a:masterClrMapping/>
  </p:clrMapOvr>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70364" y="626515"/>
            <a:ext cx="9892145" cy="5262979"/>
          </a:xfrm>
          <a:prstGeom prst="rect">
            <a:avLst/>
          </a:prstGeom>
        </p:spPr>
        <p:txBody>
          <a:bodyPr wrap="square">
            <a:spAutoFit/>
          </a:bodyPr>
          <a:lstStyle/>
          <a:p>
            <a:pPr indent="457200" algn="just"/>
            <a:r>
              <a:rPr lang="ru-RU" sz="2400" b="0" i="0" smtClean="0">
                <a:solidFill>
                  <a:srgbClr val="212529"/>
                </a:solidFill>
                <a:effectLst/>
              </a:rPr>
              <a:t>Алғашқы құжаттар қатарында кітаптар (көлемі 48 беттен асатын периодты емес тексттік басылымдар) және брошюралар (көлемі 4 беттен асатын, бірақ 48 беттен көп болмайтын периодты емес тексттік басылымдар).</a:t>
            </a:r>
          </a:p>
          <a:p>
            <a:pPr indent="457200" algn="just"/>
            <a:r>
              <a:rPr lang="ru-RU" sz="2400" b="0" i="0" smtClean="0">
                <a:solidFill>
                  <a:srgbClr val="212529"/>
                </a:solidFill>
                <a:effectLst/>
              </a:rPr>
              <a:t>Кітаптар және брошюралар ғылым салалары және ғылыми пәндер бойынша, ғылыми, оқытушы, тегін және тегін емес болып бөлінеді.</a:t>
            </a:r>
          </a:p>
          <a:p>
            <a:pPr indent="457200" algn="just"/>
            <a:r>
              <a:rPr lang="ru-RU" sz="2400" b="0" i="0" smtClean="0">
                <a:solidFill>
                  <a:srgbClr val="212529"/>
                </a:solidFill>
                <a:effectLst/>
              </a:rPr>
              <a:t>Кітаптар және брошюралар ішінде бірнеше авторы бар, бір проблема немесе тақырыпты жан жақты зерттеуі бар </a:t>
            </a:r>
            <a:r>
              <a:rPr lang="ru-RU" sz="2400" b="1" i="0" smtClean="0">
                <a:solidFill>
                  <a:srgbClr val="212529"/>
                </a:solidFill>
                <a:effectLst/>
              </a:rPr>
              <a:t>монографияның,</a:t>
            </a:r>
            <a:r>
              <a:rPr lang="ru-RU" sz="2400" b="0" i="0" smtClean="0">
                <a:solidFill>
                  <a:srgbClr val="212529"/>
                </a:solidFill>
                <a:effectLst/>
              </a:rPr>
              <a:t> бір немесе бірнеше авторлар шығармасы бар </a:t>
            </a:r>
            <a:r>
              <a:rPr lang="ru-RU" sz="2400" b="1" i="0" smtClean="0">
                <a:solidFill>
                  <a:srgbClr val="212529"/>
                </a:solidFill>
                <a:effectLst/>
              </a:rPr>
              <a:t>ғылыми жұмыстар жинақтарының, рефераттар </a:t>
            </a:r>
            <a:r>
              <a:rPr lang="ru-RU" sz="2400" b="0" i="0" smtClean="0">
                <a:solidFill>
                  <a:srgbClr val="212529"/>
                </a:solidFill>
                <a:effectLst/>
              </a:rPr>
              <a:t>және әртүрлі маңызды, ғылыми материалдар мәні ерекше.Оқыту мақсатында </a:t>
            </a:r>
            <a:r>
              <a:rPr lang="ru-RU" sz="2400" b="1" i="0" smtClean="0">
                <a:solidFill>
                  <a:srgbClr val="212529"/>
                </a:solidFill>
                <a:effectLst/>
              </a:rPr>
              <a:t>оқулықтар </a:t>
            </a:r>
            <a:r>
              <a:rPr lang="ru-RU" sz="2400" b="0" i="0" smtClean="0">
                <a:solidFill>
                  <a:srgbClr val="212529"/>
                </a:solidFill>
                <a:effectLst/>
              </a:rPr>
              <a:t>және оқыту құралдары (оқыту баспалары) басылады.</a:t>
            </a:r>
            <a:endParaRPr lang="ru-RU" sz="2400" b="0" i="0">
              <a:solidFill>
                <a:srgbClr val="212529"/>
              </a:solidFill>
              <a:effectLst/>
            </a:endParaRPr>
          </a:p>
        </p:txBody>
      </p:sp>
    </p:spTree>
    <p:extLst>
      <p:ext uri="{BB962C8B-B14F-4D97-AF65-F5344CB8AC3E}">
        <p14:creationId xmlns:p14="http://schemas.microsoft.com/office/powerpoint/2010/main" val="140791739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939636" y="1125095"/>
            <a:ext cx="9421091" cy="4154984"/>
          </a:xfrm>
          <a:prstGeom prst="rect">
            <a:avLst/>
          </a:prstGeom>
        </p:spPr>
        <p:txBody>
          <a:bodyPr wrap="square">
            <a:spAutoFit/>
          </a:bodyPr>
          <a:lstStyle/>
          <a:p>
            <a:r>
              <a:rPr lang="ru-RU" sz="2400" b="1" smtClean="0"/>
              <a:t>СҒЗЖ оқыту формалары:</a:t>
            </a:r>
          </a:p>
          <a:p>
            <a:endParaRPr lang="ru-RU" sz="2400" smtClean="0"/>
          </a:p>
          <a:p>
            <a:pPr marL="457200" indent="-457200">
              <a:buFont typeface="Wingdings" panose="05000000000000000000" pitchFamily="2" charset="2"/>
              <a:buChar char="Ø"/>
            </a:pPr>
            <a:r>
              <a:rPr lang="ru-RU" sz="2400" smtClean="0"/>
              <a:t> Оқу зерттемелік (ғылыми курстық) жұмыстар;</a:t>
            </a:r>
          </a:p>
          <a:p>
            <a:pPr marL="457200" indent="-457200">
              <a:buFont typeface="Wingdings" panose="05000000000000000000" pitchFamily="2" charset="2"/>
              <a:buChar char="Ø"/>
            </a:pPr>
            <a:endParaRPr lang="ru-RU" sz="2400" smtClean="0"/>
          </a:p>
          <a:p>
            <a:pPr marL="457200" indent="-457200">
              <a:buFont typeface="Wingdings" panose="05000000000000000000" pitchFamily="2" charset="2"/>
              <a:buChar char="Ø"/>
            </a:pPr>
            <a:r>
              <a:rPr lang="ru-RU" sz="2400" smtClean="0"/>
              <a:t> Лабораториялық жұмыстар;</a:t>
            </a:r>
          </a:p>
          <a:p>
            <a:pPr marL="457200" indent="-457200">
              <a:buFont typeface="Wingdings" panose="05000000000000000000" pitchFamily="2" charset="2"/>
              <a:buChar char="Ø"/>
            </a:pPr>
            <a:endParaRPr lang="ru-RU" sz="2400" smtClean="0"/>
          </a:p>
          <a:p>
            <a:pPr marL="457200" indent="-457200">
              <a:buFont typeface="Wingdings" panose="05000000000000000000" pitchFamily="2" charset="2"/>
              <a:buChar char="Ø"/>
            </a:pPr>
            <a:r>
              <a:rPr lang="ru-RU" sz="2400" smtClean="0"/>
              <a:t> Зерттеу жұмыстары, практика кезінде орындалады;</a:t>
            </a:r>
          </a:p>
          <a:p>
            <a:pPr marL="457200" indent="-457200">
              <a:buFont typeface="Wingdings" panose="05000000000000000000" pitchFamily="2" charset="2"/>
              <a:buChar char="Ø"/>
            </a:pPr>
            <a:endParaRPr lang="ru-RU" sz="2400" smtClean="0"/>
          </a:p>
          <a:p>
            <a:pPr marL="457200" indent="-457200">
              <a:buFont typeface="Wingdings" panose="05000000000000000000" pitchFamily="2" charset="2"/>
              <a:buChar char="Ø"/>
            </a:pPr>
            <a:r>
              <a:rPr lang="ru-RU" sz="2400" smtClean="0"/>
              <a:t> Дипломдық ғылыми жұмыстар және нақты жоба;</a:t>
            </a:r>
          </a:p>
          <a:p>
            <a:pPr marL="457200" indent="-457200">
              <a:buFont typeface="Wingdings" panose="05000000000000000000" pitchFamily="2" charset="2"/>
              <a:buChar char="Ø"/>
            </a:pPr>
            <a:endParaRPr lang="ru-RU" sz="2400" smtClean="0"/>
          </a:p>
          <a:p>
            <a:pPr marL="457200" indent="-457200">
              <a:buFont typeface="Wingdings" panose="05000000000000000000" pitchFamily="2" charset="2"/>
              <a:buChar char="Ø"/>
            </a:pPr>
            <a:r>
              <a:rPr lang="ru-RU" sz="2400" smtClean="0"/>
              <a:t> Студенттердің ғылыми семинарлары.</a:t>
            </a:r>
            <a:endParaRPr lang="ru-RU" sz="2400"/>
          </a:p>
        </p:txBody>
      </p:sp>
    </p:spTree>
    <p:extLst>
      <p:ext uri="{BB962C8B-B14F-4D97-AF65-F5344CB8AC3E}">
        <p14:creationId xmlns:p14="http://schemas.microsoft.com/office/powerpoint/2010/main" val="4023268695"/>
      </p:ext>
    </p:extLst>
  </p:cSld>
  <p:clrMapOvr>
    <a:masterClrMapping/>
  </p:clrMapOvr>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898072" y="584859"/>
            <a:ext cx="9615055" cy="5693866"/>
          </a:xfrm>
          <a:prstGeom prst="rect">
            <a:avLst/>
          </a:prstGeom>
        </p:spPr>
        <p:txBody>
          <a:bodyPr wrap="square">
            <a:spAutoFit/>
          </a:bodyPr>
          <a:lstStyle/>
          <a:p>
            <a:pPr indent="457200" algn="just"/>
            <a:r>
              <a:rPr lang="ru-RU" sz="2800" b="0" i="0" smtClean="0">
                <a:solidFill>
                  <a:srgbClr val="212529"/>
                </a:solidFill>
                <a:effectLst/>
              </a:rPr>
              <a:t>Маңызды басылымдар мемлекеттік немесе қоғамдық ұйымдар, орындар, ведомстволар атынан шығарылады. Оларда құқықтық нормативтік немесе дерективті материалдар болады.</a:t>
            </a:r>
          </a:p>
          <a:p>
            <a:pPr indent="457200" algn="just"/>
            <a:r>
              <a:rPr lang="ru-RU" sz="2800" b="0" i="0" smtClean="0">
                <a:solidFill>
                  <a:srgbClr val="212529"/>
                </a:solidFill>
                <a:effectLst/>
              </a:rPr>
              <a:t>ҒТЗ жылдамырақ қоры болып әр жылға тұрақты номермен, белгілі бір уақыттан кейін шығатын </a:t>
            </a:r>
            <a:r>
              <a:rPr lang="ru-RU" sz="2800" b="1" i="0" smtClean="0">
                <a:solidFill>
                  <a:srgbClr val="212529"/>
                </a:solidFill>
                <a:effectLst/>
              </a:rPr>
              <a:t>мерзімді басылымдар </a:t>
            </a:r>
            <a:r>
              <a:rPr lang="ru-RU" sz="2800" b="0" i="0" smtClean="0">
                <a:solidFill>
                  <a:srgbClr val="212529"/>
                </a:solidFill>
                <a:effectLst/>
              </a:rPr>
              <a:t>болып саналады. Олардың әдеттегі түріне газеттер, журналдар жатады. Периодты баспаларға материал толуына байланысты белгісіз уақыттан кейін шығатын үздіксіз баспалар да жатады. Әдетте бұл нақты периодсыз шығатын институт, ЖОО, ғылыми қоғамдардың ғылыми еңбек жинақтары. </a:t>
            </a:r>
            <a:endParaRPr lang="ru-RU" sz="2800" b="0" i="0">
              <a:solidFill>
                <a:srgbClr val="212529"/>
              </a:solidFill>
              <a:effectLst/>
            </a:endParaRPr>
          </a:p>
        </p:txBody>
      </p:sp>
    </p:spTree>
    <p:extLst>
      <p:ext uri="{BB962C8B-B14F-4D97-AF65-F5344CB8AC3E}">
        <p14:creationId xmlns:p14="http://schemas.microsoft.com/office/powerpoint/2010/main" val="757278091"/>
      </p:ext>
    </p:extLst>
  </p:cSld>
  <p:clrMapOvr>
    <a:masterClrMapping/>
  </p:clrMapOvr>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230581" y="1582341"/>
            <a:ext cx="9573491" cy="4524315"/>
          </a:xfrm>
          <a:prstGeom prst="rect">
            <a:avLst/>
          </a:prstGeom>
        </p:spPr>
        <p:txBody>
          <a:bodyPr wrap="square">
            <a:spAutoFit/>
          </a:bodyPr>
          <a:lstStyle/>
          <a:p>
            <a:pPr algn="just"/>
            <a:r>
              <a:rPr lang="ru-RU" sz="2400" b="0" i="0" smtClean="0">
                <a:solidFill>
                  <a:srgbClr val="212529"/>
                </a:solidFill>
                <a:effectLst/>
              </a:rPr>
              <a:t> </a:t>
            </a:r>
            <a:r>
              <a:rPr lang="ru-RU" sz="2400" b="1" i="0" smtClean="0">
                <a:solidFill>
                  <a:srgbClr val="212529"/>
                </a:solidFill>
                <a:effectLst/>
              </a:rPr>
              <a:t>Техникалық баспалардың арнаулы түрлеріне</a:t>
            </a:r>
            <a:r>
              <a:rPr lang="ru-RU" sz="2400" b="0" i="0" smtClean="0">
                <a:solidFill>
                  <a:srgbClr val="212529"/>
                </a:solidFill>
                <a:effectLst/>
              </a:rPr>
              <a:t> шығатын өнім сапасын (стандарттар, ережелер, методикалық нұсқаулар) және техникалық сатысын реттейтін нормативті техникалық документтеуді жатқызады.</a:t>
            </a:r>
          </a:p>
          <a:p>
            <a:pPr algn="just"/>
            <a:r>
              <a:rPr lang="ru-RU" sz="2400" b="0" i="0" smtClean="0">
                <a:solidFill>
                  <a:srgbClr val="212529"/>
                </a:solidFill>
                <a:effectLst/>
              </a:rPr>
              <a:t>  </a:t>
            </a:r>
            <a:r>
              <a:rPr lang="ru-RU" sz="2400" b="1" i="0" smtClean="0">
                <a:solidFill>
                  <a:srgbClr val="212529"/>
                </a:solidFill>
                <a:effectLst/>
              </a:rPr>
              <a:t>Стандарт </a:t>
            </a:r>
            <a:r>
              <a:rPr lang="ru-RU" sz="2400" b="0" i="0" smtClean="0">
                <a:solidFill>
                  <a:srgbClr val="212529"/>
                </a:solidFill>
                <a:effectLst/>
              </a:rPr>
              <a:t>жауапты органмен бекітілген және объектке норма жиынтығын, ережелер, талаптар қоятын нормативті техникалық құжат.</a:t>
            </a:r>
          </a:p>
          <a:p>
            <a:pPr algn="just"/>
            <a:r>
              <a:rPr lang="ru-RU" sz="2400" b="0" i="0" smtClean="0">
                <a:solidFill>
                  <a:srgbClr val="212529"/>
                </a:solidFill>
                <a:effectLst/>
              </a:rPr>
              <a:t>  Қазақстан Республикасында үш стандарт категориясы жұмыс істейді:</a:t>
            </a:r>
          </a:p>
          <a:p>
            <a:pPr marL="342900" indent="-342900" algn="just">
              <a:buFont typeface="Wingdings" panose="05000000000000000000" pitchFamily="2" charset="2"/>
              <a:buChar char="Ø"/>
            </a:pPr>
            <a:r>
              <a:rPr lang="ru-RU" sz="2400" b="0" i="0" smtClean="0">
                <a:solidFill>
                  <a:srgbClr val="212529"/>
                </a:solidFill>
                <a:effectLst/>
              </a:rPr>
              <a:t>  Мемлекеттік (МЕСТтер)</a:t>
            </a:r>
          </a:p>
          <a:p>
            <a:pPr marL="342900" indent="-342900" algn="just">
              <a:buFont typeface="Wingdings" panose="05000000000000000000" pitchFamily="2" charset="2"/>
              <a:buChar char="Ø"/>
            </a:pPr>
            <a:r>
              <a:rPr lang="ru-RU" sz="2400" b="0" i="0" smtClean="0">
                <a:solidFill>
                  <a:srgbClr val="212529"/>
                </a:solidFill>
                <a:effectLst/>
              </a:rPr>
              <a:t>  Салалық (ОСТ)</a:t>
            </a:r>
          </a:p>
          <a:p>
            <a:pPr marL="342900" indent="-342900" algn="just">
              <a:buFont typeface="Wingdings" panose="05000000000000000000" pitchFamily="2" charset="2"/>
              <a:buChar char="Ø"/>
            </a:pPr>
            <a:r>
              <a:rPr lang="ru-RU" sz="2400" b="0" i="0" smtClean="0">
                <a:solidFill>
                  <a:srgbClr val="212529"/>
                </a:solidFill>
                <a:effectLst/>
              </a:rPr>
              <a:t>  Ұйымдар стандарты (СТП).</a:t>
            </a:r>
            <a:endParaRPr lang="ru-RU" sz="2400" b="0" i="0">
              <a:solidFill>
                <a:srgbClr val="212529"/>
              </a:solidFill>
              <a:effectLst/>
            </a:endParaRPr>
          </a:p>
        </p:txBody>
      </p:sp>
    </p:spTree>
    <p:extLst>
      <p:ext uri="{BB962C8B-B14F-4D97-AF65-F5344CB8AC3E}">
        <p14:creationId xmlns:p14="http://schemas.microsoft.com/office/powerpoint/2010/main" val="1053426658"/>
      </p:ext>
    </p:extLst>
  </p:cSld>
  <p:clrMapOvr>
    <a:masterClrMapping/>
  </p:clrMapOvr>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73381" y="751022"/>
            <a:ext cx="9850582" cy="5693866"/>
          </a:xfrm>
          <a:prstGeom prst="rect">
            <a:avLst/>
          </a:prstGeom>
        </p:spPr>
        <p:txBody>
          <a:bodyPr wrap="square">
            <a:spAutoFit/>
          </a:bodyPr>
          <a:lstStyle/>
          <a:p>
            <a:pPr algn="just"/>
            <a:r>
              <a:rPr lang="ru-RU" sz="2800" b="0" i="0" smtClean="0">
                <a:solidFill>
                  <a:srgbClr val="212529"/>
                </a:solidFill>
                <a:effectLst/>
              </a:rPr>
              <a:t>	Ғылыми зерттеу жұмыстары үшін шығарушы құқығы туралы мәліметтері бар және  жаңалықтар, жаңа заттар, өндірістің басқа да түрлері туралы мәліметі бар </a:t>
            </a:r>
            <a:r>
              <a:rPr lang="ru-RU" sz="2800" b="1" i="0" smtClean="0">
                <a:solidFill>
                  <a:srgbClr val="212529"/>
                </a:solidFill>
                <a:effectLst/>
              </a:rPr>
              <a:t>патентті құжаттардың </a:t>
            </a:r>
            <a:r>
              <a:rPr lang="ru-RU" sz="2800" b="0" i="0" smtClean="0">
                <a:solidFill>
                  <a:srgbClr val="212529"/>
                </a:solidFill>
                <a:effectLst/>
              </a:rPr>
              <a:t>(документтеудің</a:t>
            </a:r>
            <a:r>
              <a:rPr lang="ru-RU" sz="2800" i="0" smtClean="0">
                <a:solidFill>
                  <a:srgbClr val="212529"/>
                </a:solidFill>
                <a:effectLst/>
              </a:rPr>
              <a:t>)</a:t>
            </a:r>
            <a:r>
              <a:rPr lang="ru-RU" sz="2800" b="0" i="0" smtClean="0">
                <a:solidFill>
                  <a:srgbClr val="212529"/>
                </a:solidFill>
                <a:effectLst/>
              </a:rPr>
              <a:t> маңызы көп. Патентті документтеудің жоғарғы нақтылығы бар, өйткені ол жаңалығына және пайдалылығы үшін тиянақты экспертизадан өтеді.</a:t>
            </a:r>
          </a:p>
          <a:p>
            <a:pPr algn="just"/>
            <a:r>
              <a:rPr lang="ru-RU" sz="2800" b="0" i="0" smtClean="0">
                <a:solidFill>
                  <a:srgbClr val="212529"/>
                </a:solidFill>
                <a:effectLst/>
              </a:rPr>
              <a:t>  	</a:t>
            </a:r>
            <a:r>
              <a:rPr lang="ru-RU" sz="2800" b="1" i="0" smtClean="0">
                <a:solidFill>
                  <a:srgbClr val="212529"/>
                </a:solidFill>
                <a:effectLst/>
              </a:rPr>
              <a:t>Жарияланбайтын алғашқы құжаттарға</a:t>
            </a:r>
            <a:r>
              <a:rPr lang="ru-RU" sz="2800" b="0" i="0" smtClean="0">
                <a:solidFill>
                  <a:srgbClr val="212529"/>
                </a:solidFill>
                <a:effectLst/>
              </a:rPr>
              <a:t> ғылыми техникалық отчеттар, диссертациялар, қолжазбалар, ғылыми аудармалар, конструкциялық документтеу, семинарлар, симпозиумдар, ғылыми техникалық конференциялар туралы хабарламалар жатады.</a:t>
            </a:r>
            <a:endParaRPr lang="ru-RU" sz="2800" b="0" i="0">
              <a:solidFill>
                <a:srgbClr val="212529"/>
              </a:solidFill>
              <a:effectLst/>
            </a:endParaRPr>
          </a:p>
        </p:txBody>
      </p:sp>
    </p:spTree>
    <p:extLst>
      <p:ext uri="{BB962C8B-B14F-4D97-AF65-F5344CB8AC3E}">
        <p14:creationId xmlns:p14="http://schemas.microsoft.com/office/powerpoint/2010/main" val="520940242"/>
      </p:ext>
    </p:extLst>
  </p:cSld>
  <p:clrMapOvr>
    <a:masterClrMapping/>
  </p:clrMapOvr>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673928" y="1302328"/>
            <a:ext cx="6677891" cy="3416320"/>
          </a:xfrm>
          <a:prstGeom prst="rect">
            <a:avLst/>
          </a:prstGeom>
        </p:spPr>
        <p:txBody>
          <a:bodyPr wrap="square">
            <a:spAutoFit/>
          </a:bodyPr>
          <a:lstStyle/>
          <a:p>
            <a:pPr algn="just"/>
            <a:r>
              <a:rPr lang="ru-RU" sz="3600" b="1" i="0" smtClean="0">
                <a:solidFill>
                  <a:srgbClr val="212529"/>
                </a:solidFill>
                <a:effectLst/>
              </a:rPr>
              <a:t> Кейінгі құжаттар түрлері:</a:t>
            </a:r>
          </a:p>
          <a:p>
            <a:pPr algn="just"/>
            <a:endParaRPr lang="ru-RU" sz="3600" b="0" i="0" smtClean="0">
              <a:solidFill>
                <a:srgbClr val="212529"/>
              </a:solidFill>
              <a:effectLst/>
            </a:endParaRPr>
          </a:p>
          <a:p>
            <a:pPr marL="285750" indent="-285750" algn="just">
              <a:buFont typeface="Wingdings" panose="05000000000000000000" pitchFamily="2" charset="2"/>
              <a:buChar char="Ø"/>
            </a:pPr>
            <a:r>
              <a:rPr lang="ru-RU" sz="3600" b="0" i="0" smtClean="0">
                <a:solidFill>
                  <a:srgbClr val="212529"/>
                </a:solidFill>
                <a:effectLst/>
              </a:rPr>
              <a:t>   Анықтамалық;</a:t>
            </a:r>
          </a:p>
          <a:p>
            <a:pPr marL="285750" indent="-285750" algn="just">
              <a:buFont typeface="Wingdings" panose="05000000000000000000" pitchFamily="2" charset="2"/>
              <a:buChar char="Ø"/>
            </a:pPr>
            <a:r>
              <a:rPr lang="ru-RU" sz="3600" b="0" i="0" smtClean="0">
                <a:solidFill>
                  <a:srgbClr val="212529"/>
                </a:solidFill>
                <a:effectLst/>
              </a:rPr>
              <a:t>   Шолушы;</a:t>
            </a:r>
          </a:p>
          <a:p>
            <a:pPr marL="285750" indent="-285750" algn="just">
              <a:buFont typeface="Wingdings" panose="05000000000000000000" pitchFamily="2" charset="2"/>
              <a:buChar char="Ø"/>
            </a:pPr>
            <a:r>
              <a:rPr lang="ru-RU" sz="3600" b="0" i="0" smtClean="0">
                <a:solidFill>
                  <a:srgbClr val="212529"/>
                </a:solidFill>
                <a:effectLst/>
              </a:rPr>
              <a:t>   Реферативті;</a:t>
            </a:r>
          </a:p>
          <a:p>
            <a:pPr marL="285750" indent="-285750" algn="just">
              <a:buFont typeface="Wingdings" panose="05000000000000000000" pitchFamily="2" charset="2"/>
              <a:buChar char="Ø"/>
            </a:pPr>
            <a:r>
              <a:rPr lang="ru-RU" sz="3600" b="0" i="0" smtClean="0">
                <a:solidFill>
                  <a:srgbClr val="212529"/>
                </a:solidFill>
                <a:effectLst/>
              </a:rPr>
              <a:t>   Библиографиялық.</a:t>
            </a:r>
            <a:endParaRPr lang="ru-RU" sz="3600" b="0" i="0">
              <a:solidFill>
                <a:srgbClr val="212529"/>
              </a:solidFill>
              <a:effectLst/>
            </a:endParaRPr>
          </a:p>
        </p:txBody>
      </p:sp>
    </p:spTree>
    <p:extLst>
      <p:ext uri="{BB962C8B-B14F-4D97-AF65-F5344CB8AC3E}">
        <p14:creationId xmlns:p14="http://schemas.microsoft.com/office/powerpoint/2010/main" val="2922614869"/>
      </p:ext>
    </p:extLst>
  </p:cSld>
  <p:clrMapOvr>
    <a:masterClrMapping/>
  </p:clrMapOvr>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676400" y="335846"/>
            <a:ext cx="10252364" cy="6524863"/>
          </a:xfrm>
          <a:prstGeom prst="rect">
            <a:avLst/>
          </a:prstGeom>
        </p:spPr>
        <p:txBody>
          <a:bodyPr wrap="square">
            <a:spAutoFit/>
          </a:bodyPr>
          <a:lstStyle/>
          <a:p>
            <a:pPr algn="just"/>
            <a:r>
              <a:rPr lang="ru-RU" sz="2200" b="0" i="0" smtClean="0">
                <a:solidFill>
                  <a:srgbClr val="212529"/>
                </a:solidFill>
                <a:effectLst/>
              </a:rPr>
              <a:t> 	</a:t>
            </a:r>
            <a:r>
              <a:rPr lang="ru-RU" sz="2200" b="1" i="0" smtClean="0">
                <a:solidFill>
                  <a:srgbClr val="212529"/>
                </a:solidFill>
                <a:effectLst/>
              </a:rPr>
              <a:t>Анықтамалық құжаттарда </a:t>
            </a:r>
            <a:r>
              <a:rPr lang="ru-RU" sz="2200" b="0" i="0" smtClean="0">
                <a:solidFill>
                  <a:srgbClr val="212529"/>
                </a:solidFill>
                <a:effectLst/>
              </a:rPr>
              <a:t>(анықтамалар, сөздіктер) өндірістік материалдар, теориялық жалпылаудың әртүрлі нәтижелері болады.</a:t>
            </a:r>
          </a:p>
          <a:p>
            <a:pPr algn="just"/>
            <a:r>
              <a:rPr lang="ru-RU" sz="2200" b="1">
                <a:solidFill>
                  <a:srgbClr val="212529"/>
                </a:solidFill>
              </a:rPr>
              <a:t>	</a:t>
            </a:r>
            <a:endParaRPr lang="ru-RU" sz="2200" b="1" smtClean="0">
              <a:solidFill>
                <a:srgbClr val="212529"/>
              </a:solidFill>
            </a:endParaRPr>
          </a:p>
          <a:p>
            <a:pPr algn="just"/>
            <a:r>
              <a:rPr lang="ru-RU" sz="2200" b="1" i="0">
                <a:solidFill>
                  <a:srgbClr val="212529"/>
                </a:solidFill>
                <a:effectLst/>
              </a:rPr>
              <a:t>	</a:t>
            </a:r>
            <a:r>
              <a:rPr lang="ru-RU" sz="2200" b="1" i="0" smtClean="0">
                <a:solidFill>
                  <a:srgbClr val="212529"/>
                </a:solidFill>
                <a:effectLst/>
              </a:rPr>
              <a:t>Шолушы құжаттарда</a:t>
            </a:r>
            <a:r>
              <a:rPr lang="ru-RU" sz="2200" b="0" i="0" smtClean="0">
                <a:solidFill>
                  <a:srgbClr val="212529"/>
                </a:solidFill>
                <a:effectLst/>
              </a:rPr>
              <a:t> бір уақыт аралығында алғашқы мәліметтерден таңдау, схематизация және логикалық жалпылау нәтижесінде алынған концентрленген информация жатады.</a:t>
            </a:r>
          </a:p>
          <a:p>
            <a:pPr algn="just"/>
            <a:r>
              <a:rPr lang="ru-RU" sz="2200" b="0" i="0" smtClean="0">
                <a:solidFill>
                  <a:srgbClr val="212529"/>
                </a:solidFill>
                <a:effectLst/>
              </a:rPr>
              <a:t>  	Шолушы құжаттар аналитикалық (информацияға баға беріп, пайдалану туралы ұсынысы бар) және реферативті (сипаттауы басым). Реферативті басылымдарда (реферативті журналдар, жинақтар) алғашқы құжаттың қысқартылған түрі немесе оның нақты мәліметтері мен қорытындылары бар бөлігі болады. Реферативті журнал бұл карталық немесе журналдық формалы периодты баспа.</a:t>
            </a:r>
          </a:p>
          <a:p>
            <a:pPr algn="just"/>
            <a:r>
              <a:rPr lang="ru-RU" sz="2200" b="0" i="0" smtClean="0">
                <a:solidFill>
                  <a:srgbClr val="212529"/>
                </a:solidFill>
                <a:effectLst/>
              </a:rPr>
              <a:t>  </a:t>
            </a:r>
          </a:p>
          <a:p>
            <a:pPr algn="just"/>
            <a:r>
              <a:rPr lang="ru-RU" sz="2200">
                <a:solidFill>
                  <a:srgbClr val="212529"/>
                </a:solidFill>
              </a:rPr>
              <a:t>	</a:t>
            </a:r>
            <a:r>
              <a:rPr lang="ru-RU" sz="2200" b="1" i="0" smtClean="0">
                <a:solidFill>
                  <a:srgbClr val="212529"/>
                </a:solidFill>
                <a:effectLst/>
              </a:rPr>
              <a:t>Жарияланбайтын кейінгі құжаттарға </a:t>
            </a:r>
            <a:r>
              <a:rPr lang="ru-RU" sz="2200" b="0" i="0" smtClean="0">
                <a:solidFill>
                  <a:srgbClr val="212529"/>
                </a:solidFill>
                <a:effectLst/>
              </a:rPr>
              <a:t>тіркелген және информациялық карталар, диссертациялардың тіркеу карточкалары, аудармалар нұсқаулары, «Конструкторская на нестандартные оборудования» картотекалары, информациялық хабарламалар жатады.</a:t>
            </a:r>
          </a:p>
          <a:p>
            <a:pPr algn="just"/>
            <a:r>
              <a:rPr lang="ru-RU" sz="2200" b="0" i="0" smtClean="0">
                <a:solidFill>
                  <a:srgbClr val="212529"/>
                </a:solidFill>
                <a:effectLst/>
              </a:rPr>
              <a:t> </a:t>
            </a:r>
            <a:endParaRPr lang="ru-RU" sz="2200" b="0" i="0">
              <a:solidFill>
                <a:srgbClr val="212529"/>
              </a:solidFill>
              <a:effectLst/>
            </a:endParaRPr>
          </a:p>
        </p:txBody>
      </p:sp>
    </p:spTree>
    <p:extLst>
      <p:ext uri="{BB962C8B-B14F-4D97-AF65-F5344CB8AC3E}">
        <p14:creationId xmlns:p14="http://schemas.microsoft.com/office/powerpoint/2010/main" val="156294129"/>
      </p:ext>
    </p:extLst>
  </p:cSld>
  <p:clrMapOvr>
    <a:masterClrMapping/>
  </p:clrMapOvr>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773382" y="474345"/>
            <a:ext cx="10002982" cy="6186309"/>
          </a:xfrm>
          <a:prstGeom prst="rect">
            <a:avLst/>
          </a:prstGeom>
        </p:spPr>
        <p:txBody>
          <a:bodyPr wrap="square">
            <a:spAutoFit/>
          </a:bodyPr>
          <a:lstStyle/>
          <a:p>
            <a:pPr algn="just"/>
            <a:r>
              <a:rPr lang="ru-RU" sz="2200" b="1" i="0" smtClean="0">
                <a:solidFill>
                  <a:srgbClr val="212529"/>
                </a:solidFill>
                <a:effectLst/>
              </a:rPr>
              <a:t>Әмбебап ондық классификациясы (ӘОК)</a:t>
            </a:r>
            <a:endParaRPr lang="ru-RU" sz="2200" b="0" i="0" smtClean="0">
              <a:solidFill>
                <a:srgbClr val="212529"/>
              </a:solidFill>
              <a:effectLst/>
            </a:endParaRPr>
          </a:p>
          <a:p>
            <a:pPr algn="just"/>
            <a:r>
              <a:rPr lang="ru-RU" sz="2200" b="0" i="0" smtClean="0">
                <a:solidFill>
                  <a:srgbClr val="212529"/>
                </a:solidFill>
                <a:effectLst/>
              </a:rPr>
              <a:t> </a:t>
            </a:r>
          </a:p>
          <a:p>
            <a:pPr algn="just"/>
            <a:r>
              <a:rPr lang="ru-RU" sz="2200" b="0" i="0" smtClean="0">
                <a:solidFill>
                  <a:srgbClr val="212529"/>
                </a:solidFill>
                <a:effectLst/>
              </a:rPr>
              <a:t>  Құжаттарды реттеудің әдеттегі түрі болып библиотекалық, библиографикалық түрі саналады. Көбірек таралғаны Әмбебап ондық классификациясы. Ол Халықаралық Құжаттау Федерациясының меншікті және онымен 50 ден астам мемлекетте қолданылады.</a:t>
            </a:r>
          </a:p>
          <a:p>
            <a:pPr algn="just"/>
            <a:r>
              <a:rPr lang="ru-RU" sz="2200" b="0" i="0" smtClean="0">
                <a:solidFill>
                  <a:srgbClr val="212529"/>
                </a:solidFill>
                <a:effectLst/>
              </a:rPr>
              <a:t>  КСРО да ӘОК 1963 жылдан бастап барлық баспаларды нақты, ғылыми және техникалық классификациясына қарай жалғыз жүйе ретінде қабылданды. ӘОК әрі қарай дами алатын, информацияны тез тауып бере алатын, құжаттардың мазмұнын толық бере алатын халықаралық әмбебап жүйе.</a:t>
            </a:r>
          </a:p>
          <a:p>
            <a:pPr algn="just"/>
            <a:r>
              <a:rPr lang="ru-RU" sz="2200" b="0" i="0" smtClean="0">
                <a:solidFill>
                  <a:srgbClr val="212529"/>
                </a:solidFill>
                <a:effectLst/>
              </a:rPr>
              <a:t>  ӘОК бөлектік қасиеті: ол барлық білім салаларын қамтиды, кластарға бөлудің шексіздігі, араб әріптерімен жазу мүмкіндігі, анықтау жүйесінің дамыған жүйесі.</a:t>
            </a:r>
          </a:p>
          <a:p>
            <a:pPr algn="just"/>
            <a:r>
              <a:rPr lang="ru-RU" sz="2200" b="0" i="0" smtClean="0">
                <a:solidFill>
                  <a:srgbClr val="212529"/>
                </a:solidFill>
                <a:effectLst/>
              </a:rPr>
              <a:t>  ӘОК негізгі және көмекші таблицадан тұрады. Негізгі адамдардың білімін жүйелерге келтіретін ұғымдармен оған сәйкес келетін индекстерден тұрады.</a:t>
            </a:r>
            <a:endParaRPr lang="ru-RU" sz="2200" b="0" i="0">
              <a:solidFill>
                <a:srgbClr val="212529"/>
              </a:solidFill>
              <a:effectLst/>
            </a:endParaRPr>
          </a:p>
        </p:txBody>
      </p:sp>
    </p:spTree>
    <p:extLst>
      <p:ext uri="{BB962C8B-B14F-4D97-AF65-F5344CB8AC3E}">
        <p14:creationId xmlns:p14="http://schemas.microsoft.com/office/powerpoint/2010/main" val="774584564"/>
      </p:ext>
    </p:extLst>
  </p:cSld>
  <p:clrMapOvr>
    <a:masterClrMapping/>
  </p:clrMapOvr>
</p:sld>
</file>

<file path=ppt/theme/theme1.xml><?xml version="1.0" encoding="utf-8"?>
<a:theme xmlns:a="http://schemas.openxmlformats.org/drawingml/2006/main" name="Легкий дым">
  <a:themeElements>
    <a:clrScheme name="Легкий дым">
      <a:dk1>
        <a:sysClr val="windowText" lastClr="000000"/>
      </a:dk1>
      <a:lt1>
        <a:sysClr val="window" lastClr="FFFFFF"/>
      </a:lt1>
      <a:dk2>
        <a:srgbClr val="647252"/>
      </a:dk2>
      <a:lt2>
        <a:srgbClr val="EAE8CF"/>
      </a:lt2>
      <a:accent1>
        <a:srgbClr val="E78712"/>
      </a:accent1>
      <a:accent2>
        <a:srgbClr val="B73C26"/>
      </a:accent2>
      <a:accent3>
        <a:srgbClr val="865331"/>
      </a:accent3>
      <a:accent4>
        <a:srgbClr val="B38648"/>
      </a:accent4>
      <a:accent5>
        <a:srgbClr val="BBB473"/>
      </a:accent5>
      <a:accent6>
        <a:srgbClr val="849276"/>
      </a:accent6>
      <a:hlink>
        <a:srgbClr val="FDAB2A"/>
      </a:hlink>
      <a:folHlink>
        <a:srgbClr val="CCB182"/>
      </a:folHlink>
    </a:clrScheme>
    <a:fontScheme name="Легкий дым">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Легкий дым">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54F6613E-5ED7-40ED-90A8-F639BE712C0E}"/>
    </a:ext>
  </a:extLst>
</a:theme>
</file>

<file path=docProps/app.xml><?xml version="1.0" encoding="utf-8"?>
<Properties xmlns="http://schemas.openxmlformats.org/officeDocument/2006/extended-properties" xmlns:vt="http://schemas.openxmlformats.org/officeDocument/2006/docPropsVTypes">
  <Template>Wisp</Template>
  <TotalTime>178</TotalTime>
  <Words>5359</Words>
  <Application>Microsoft Office PowerPoint</Application>
  <PresentationFormat>Широкоэкранный</PresentationFormat>
  <Paragraphs>571</Paragraphs>
  <Slides>95</Slides>
  <Notes>0</Notes>
  <HiddenSlides>0</HiddenSlides>
  <MMClips>0</MMClips>
  <ScaleCrop>false</ScaleCrop>
  <HeadingPairs>
    <vt:vector size="6" baseType="variant">
      <vt:variant>
        <vt:lpstr>Использованные шрифты</vt:lpstr>
      </vt:variant>
      <vt:variant>
        <vt:i4>7</vt:i4>
      </vt:variant>
      <vt:variant>
        <vt:lpstr>Тема</vt:lpstr>
      </vt:variant>
      <vt:variant>
        <vt:i4>1</vt:i4>
      </vt:variant>
      <vt:variant>
        <vt:lpstr>Заголовки слайдов</vt:lpstr>
      </vt:variant>
      <vt:variant>
        <vt:i4>95</vt:i4>
      </vt:variant>
    </vt:vector>
  </HeadingPairs>
  <TitlesOfParts>
    <vt:vector size="103" baseType="lpstr">
      <vt:lpstr>-apple-system</vt:lpstr>
      <vt:lpstr>Arial</vt:lpstr>
      <vt:lpstr>Calibri</vt:lpstr>
      <vt:lpstr>Century Gothic</vt:lpstr>
      <vt:lpstr>Times New Roman</vt:lpstr>
      <vt:lpstr>Wingdings</vt:lpstr>
      <vt:lpstr>Wingdings 3</vt:lpstr>
      <vt:lpstr>Легкий дым</vt:lpstr>
      <vt:lpstr>Презентация PowerPoint</vt:lpstr>
      <vt:lpstr>Тақырып 1. Қазақстан Республикасында ғылыми-зерттеу жұмыстарын ұйымдастыру </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Пользователь</dc:creator>
  <cp:lastModifiedBy>Пользователь</cp:lastModifiedBy>
  <cp:revision>18</cp:revision>
  <dcterms:created xsi:type="dcterms:W3CDTF">2021-06-14T09:18:42Z</dcterms:created>
  <dcterms:modified xsi:type="dcterms:W3CDTF">2021-06-14T12:17:03Z</dcterms:modified>
</cp:coreProperties>
</file>

<file path=docProps/thumbnail.jpeg>
</file>