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Override PartName="/ppt/diagrams/colors2.xml" ContentType="application/vnd.openxmlformats-officedocument.drawingml.diagramColors+xml"/>
  <Default Extension="bin" ContentType="application/vnd.openxmlformats-officedocument.oleObject"/>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diagrams/layout2.xml" ContentType="application/vnd.openxmlformats-officedocument.drawingml.diagramLayout+xml"/>
  <Default Extension="vml" ContentType="application/vnd.openxmlformats-officedocument.vmlDrawing"/>
  <Override PartName="/ppt/slides/slide89.xml" ContentType="application/vnd.openxmlformats-officedocument.presentationml.slide+xml"/>
  <Override PartName="/ppt/diagrams/data3.xml" ContentType="application/vnd.openxmlformats-officedocument.drawingml.diagramData+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diagrams/layout3.xml" ContentType="application/vnd.openxmlformats-officedocument.drawingml.diagramLayout+xml"/>
  <Override PartName="/ppt/slides/slide79.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2" r:id="rId1"/>
  </p:sldMasterIdLst>
  <p:notesMasterIdLst>
    <p:notesMasterId r:id="rId96"/>
  </p:notesMasterIdLst>
  <p:sldIdLst>
    <p:sldId id="346" r:id="rId2"/>
    <p:sldId id="259" r:id="rId3"/>
    <p:sldId id="313" r:id="rId4"/>
    <p:sldId id="314" r:id="rId5"/>
    <p:sldId id="264" r:id="rId6"/>
    <p:sldId id="641" r:id="rId7"/>
    <p:sldId id="642" r:id="rId8"/>
    <p:sldId id="643" r:id="rId9"/>
    <p:sldId id="644" r:id="rId10"/>
    <p:sldId id="645" r:id="rId11"/>
    <p:sldId id="646" r:id="rId12"/>
    <p:sldId id="647" r:id="rId13"/>
    <p:sldId id="648" r:id="rId14"/>
    <p:sldId id="649" r:id="rId15"/>
    <p:sldId id="650" r:id="rId16"/>
    <p:sldId id="651" r:id="rId17"/>
    <p:sldId id="652" r:id="rId18"/>
    <p:sldId id="315" r:id="rId19"/>
    <p:sldId id="316" r:id="rId20"/>
    <p:sldId id="653" r:id="rId21"/>
    <p:sldId id="658" r:id="rId22"/>
    <p:sldId id="654" r:id="rId23"/>
    <p:sldId id="659" r:id="rId24"/>
    <p:sldId id="655" r:id="rId25"/>
    <p:sldId id="656" r:id="rId26"/>
    <p:sldId id="657" r:id="rId27"/>
    <p:sldId id="358" r:id="rId28"/>
    <p:sldId id="660" r:id="rId29"/>
    <p:sldId id="661" r:id="rId30"/>
    <p:sldId id="662" r:id="rId31"/>
    <p:sldId id="663" r:id="rId32"/>
    <p:sldId id="317" r:id="rId33"/>
    <p:sldId id="318" r:id="rId34"/>
    <p:sldId id="664" r:id="rId35"/>
    <p:sldId id="665" r:id="rId36"/>
    <p:sldId id="666" r:id="rId37"/>
    <p:sldId id="667" r:id="rId38"/>
    <p:sldId id="668" r:id="rId39"/>
    <p:sldId id="489" r:id="rId40"/>
    <p:sldId id="669" r:id="rId41"/>
    <p:sldId id="670" r:id="rId42"/>
    <p:sldId id="671" r:id="rId43"/>
    <p:sldId id="672" r:id="rId44"/>
    <p:sldId id="321" r:id="rId45"/>
    <p:sldId id="322" r:id="rId46"/>
    <p:sldId id="673" r:id="rId47"/>
    <p:sldId id="674" r:id="rId48"/>
    <p:sldId id="675" r:id="rId49"/>
    <p:sldId id="676" r:id="rId50"/>
    <p:sldId id="678" r:id="rId51"/>
    <p:sldId id="681" r:id="rId52"/>
    <p:sldId id="271" r:id="rId53"/>
    <p:sldId id="499" r:id="rId54"/>
    <p:sldId id="683" r:id="rId55"/>
    <p:sldId id="682" r:id="rId56"/>
    <p:sldId id="684" r:id="rId57"/>
    <p:sldId id="685" r:id="rId58"/>
    <p:sldId id="319" r:id="rId59"/>
    <p:sldId id="320" r:id="rId60"/>
    <p:sldId id="686" r:id="rId61"/>
    <p:sldId id="687" r:id="rId62"/>
    <p:sldId id="688" r:id="rId63"/>
    <p:sldId id="689" r:id="rId64"/>
    <p:sldId id="690" r:id="rId65"/>
    <p:sldId id="691" r:id="rId66"/>
    <p:sldId id="692" r:id="rId67"/>
    <p:sldId id="693" r:id="rId68"/>
    <p:sldId id="694" r:id="rId69"/>
    <p:sldId id="695" r:id="rId70"/>
    <p:sldId id="696" r:id="rId71"/>
    <p:sldId id="697" r:id="rId72"/>
    <p:sldId id="698" r:id="rId73"/>
    <p:sldId id="699" r:id="rId74"/>
    <p:sldId id="368" r:id="rId75"/>
    <p:sldId id="700" r:id="rId76"/>
    <p:sldId id="701" r:id="rId77"/>
    <p:sldId id="702" r:id="rId78"/>
    <p:sldId id="703" r:id="rId79"/>
    <p:sldId id="323" r:id="rId80"/>
    <p:sldId id="704" r:id="rId81"/>
    <p:sldId id="705" r:id="rId82"/>
    <p:sldId id="706" r:id="rId83"/>
    <p:sldId id="707" r:id="rId84"/>
    <p:sldId id="708" r:id="rId85"/>
    <p:sldId id="709" r:id="rId86"/>
    <p:sldId id="408" r:id="rId87"/>
    <p:sldId id="710" r:id="rId88"/>
    <p:sldId id="711" r:id="rId89"/>
    <p:sldId id="712" r:id="rId90"/>
    <p:sldId id="713" r:id="rId91"/>
    <p:sldId id="714" r:id="rId92"/>
    <p:sldId id="715" r:id="rId93"/>
    <p:sldId id="716" r:id="rId94"/>
    <p:sldId id="312" r:id="rId95"/>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993" autoAdjust="0"/>
  </p:normalViewPr>
  <p:slideViewPr>
    <p:cSldViewPr>
      <p:cViewPr varScale="1">
        <p:scale>
          <a:sx n="69" d="100"/>
          <a:sy n="69" d="100"/>
        </p:scale>
        <p:origin x="-141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703F88-87F4-49DE-B3DD-359D38392705}"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ru-RU"/>
        </a:p>
      </dgm:t>
    </dgm:pt>
    <dgm:pt modelId="{7BB7B627-5CB3-4BA1-92F4-950D2E320F0D}">
      <dgm:prSet phldrT="[Текст]"/>
      <dgm:spPr/>
      <dgm:t>
        <a:bodyPr/>
        <a:lstStyle/>
        <a:p>
          <a:r>
            <a:rPr lang="kk-KZ" dirty="0" smtClean="0"/>
            <a:t>Арифметикалық</a:t>
          </a:r>
          <a:endParaRPr lang="ru-RU" dirty="0"/>
        </a:p>
      </dgm:t>
    </dgm:pt>
    <dgm:pt modelId="{87DD6A9B-A598-49EF-BA8D-85DC479CD390}" type="parTrans" cxnId="{9D8B6CFD-E816-4180-B57E-0FCCD7026DC2}">
      <dgm:prSet/>
      <dgm:spPr/>
      <dgm:t>
        <a:bodyPr/>
        <a:lstStyle/>
        <a:p>
          <a:endParaRPr lang="ru-RU"/>
        </a:p>
      </dgm:t>
    </dgm:pt>
    <dgm:pt modelId="{5FC990F9-C1F8-4B67-8E1A-E40E371D252A}" type="sibTrans" cxnId="{9D8B6CFD-E816-4180-B57E-0FCCD7026DC2}">
      <dgm:prSet/>
      <dgm:spPr/>
      <dgm:t>
        <a:bodyPr/>
        <a:lstStyle/>
        <a:p>
          <a:endParaRPr lang="ru-RU"/>
        </a:p>
      </dgm:t>
    </dgm:pt>
    <dgm:pt modelId="{9BC69411-A80C-4EFD-9C45-64ED161D5291}">
      <dgm:prSet phldrT="[Текст]"/>
      <dgm:spPr/>
      <dgm:t>
        <a:bodyPr/>
        <a:lstStyle/>
        <a:p>
          <a:r>
            <a:rPr lang="kk-KZ" dirty="0" smtClean="0"/>
            <a:t>Алгебралық</a:t>
          </a:r>
          <a:endParaRPr lang="ru-RU" dirty="0"/>
        </a:p>
      </dgm:t>
    </dgm:pt>
    <dgm:pt modelId="{99B284EE-3957-4DDE-AB86-502A7E862CB9}" type="parTrans" cxnId="{FA8B2622-3509-4F2F-B4C2-5ADCE32883AE}">
      <dgm:prSet/>
      <dgm:spPr/>
      <dgm:t>
        <a:bodyPr/>
        <a:lstStyle/>
        <a:p>
          <a:endParaRPr lang="ru-RU"/>
        </a:p>
      </dgm:t>
    </dgm:pt>
    <dgm:pt modelId="{C7518ABC-9DA1-4DF0-A828-87CF2E5B5ABC}" type="sibTrans" cxnId="{FA8B2622-3509-4F2F-B4C2-5ADCE32883AE}">
      <dgm:prSet/>
      <dgm:spPr/>
      <dgm:t>
        <a:bodyPr/>
        <a:lstStyle/>
        <a:p>
          <a:endParaRPr lang="ru-RU"/>
        </a:p>
      </dgm:t>
    </dgm:pt>
    <dgm:pt modelId="{41EB8412-B551-49CE-A547-BCF2E966FD50}">
      <dgm:prSet phldrT="[Текст]"/>
      <dgm:spPr/>
      <dgm:t>
        <a:bodyPr/>
        <a:lstStyle/>
        <a:p>
          <a:r>
            <a:rPr lang="kk-KZ" dirty="0" smtClean="0"/>
            <a:t>Құрама</a:t>
          </a:r>
          <a:endParaRPr lang="ru-RU" dirty="0"/>
        </a:p>
      </dgm:t>
    </dgm:pt>
    <dgm:pt modelId="{0812F7C5-2D7A-49F1-9F70-8F097450689C}" type="parTrans" cxnId="{8E7B73C7-BB96-4E52-960B-82814D3425A1}">
      <dgm:prSet/>
      <dgm:spPr/>
      <dgm:t>
        <a:bodyPr/>
        <a:lstStyle/>
        <a:p>
          <a:endParaRPr lang="ru-RU"/>
        </a:p>
      </dgm:t>
    </dgm:pt>
    <dgm:pt modelId="{9661BA38-468B-400A-940D-84B68D4E818B}" type="sibTrans" cxnId="{8E7B73C7-BB96-4E52-960B-82814D3425A1}">
      <dgm:prSet/>
      <dgm:spPr/>
      <dgm:t>
        <a:bodyPr/>
        <a:lstStyle/>
        <a:p>
          <a:endParaRPr lang="ru-RU"/>
        </a:p>
      </dgm:t>
    </dgm:pt>
    <dgm:pt modelId="{6B7937C6-73E4-4BF3-84D0-996CEFC8DA85}" type="pres">
      <dgm:prSet presAssocID="{66703F88-87F4-49DE-B3DD-359D38392705}" presName="linear" presStyleCnt="0">
        <dgm:presLayoutVars>
          <dgm:dir/>
          <dgm:animLvl val="lvl"/>
          <dgm:resizeHandles val="exact"/>
        </dgm:presLayoutVars>
      </dgm:prSet>
      <dgm:spPr/>
      <dgm:t>
        <a:bodyPr/>
        <a:lstStyle/>
        <a:p>
          <a:endParaRPr lang="ru-RU"/>
        </a:p>
      </dgm:t>
    </dgm:pt>
    <dgm:pt modelId="{D0DCD9AB-A7A5-4FDA-A261-0FB7974944AE}" type="pres">
      <dgm:prSet presAssocID="{7BB7B627-5CB3-4BA1-92F4-950D2E320F0D}" presName="parentLin" presStyleCnt="0"/>
      <dgm:spPr/>
    </dgm:pt>
    <dgm:pt modelId="{FD8E5E38-9983-4C60-9D68-9954B46C65D8}" type="pres">
      <dgm:prSet presAssocID="{7BB7B627-5CB3-4BA1-92F4-950D2E320F0D}" presName="parentLeftMargin" presStyleLbl="node1" presStyleIdx="0" presStyleCnt="3"/>
      <dgm:spPr/>
      <dgm:t>
        <a:bodyPr/>
        <a:lstStyle/>
        <a:p>
          <a:endParaRPr lang="ru-RU"/>
        </a:p>
      </dgm:t>
    </dgm:pt>
    <dgm:pt modelId="{455EA6C1-A689-4979-BF67-6B7F804CA6E6}" type="pres">
      <dgm:prSet presAssocID="{7BB7B627-5CB3-4BA1-92F4-950D2E320F0D}" presName="parentText" presStyleLbl="node1" presStyleIdx="0" presStyleCnt="3">
        <dgm:presLayoutVars>
          <dgm:chMax val="0"/>
          <dgm:bulletEnabled val="1"/>
        </dgm:presLayoutVars>
      </dgm:prSet>
      <dgm:spPr/>
      <dgm:t>
        <a:bodyPr/>
        <a:lstStyle/>
        <a:p>
          <a:endParaRPr lang="ru-RU"/>
        </a:p>
      </dgm:t>
    </dgm:pt>
    <dgm:pt modelId="{4BBD910E-513B-46E9-9A01-AB1125C5F6C3}" type="pres">
      <dgm:prSet presAssocID="{7BB7B627-5CB3-4BA1-92F4-950D2E320F0D}" presName="negativeSpace" presStyleCnt="0"/>
      <dgm:spPr/>
    </dgm:pt>
    <dgm:pt modelId="{F5152A35-A073-46ED-808E-F67BE1CC5777}" type="pres">
      <dgm:prSet presAssocID="{7BB7B627-5CB3-4BA1-92F4-950D2E320F0D}" presName="childText" presStyleLbl="conFgAcc1" presStyleIdx="0" presStyleCnt="3">
        <dgm:presLayoutVars>
          <dgm:bulletEnabled val="1"/>
        </dgm:presLayoutVars>
      </dgm:prSet>
      <dgm:spPr/>
    </dgm:pt>
    <dgm:pt modelId="{ADDF7774-2984-43B7-B431-81251DD7E373}" type="pres">
      <dgm:prSet presAssocID="{5FC990F9-C1F8-4B67-8E1A-E40E371D252A}" presName="spaceBetweenRectangles" presStyleCnt="0"/>
      <dgm:spPr/>
    </dgm:pt>
    <dgm:pt modelId="{D76380C8-BFCA-474B-8D09-DA0C974E63AC}" type="pres">
      <dgm:prSet presAssocID="{9BC69411-A80C-4EFD-9C45-64ED161D5291}" presName="parentLin" presStyleCnt="0"/>
      <dgm:spPr/>
    </dgm:pt>
    <dgm:pt modelId="{3C8FF60F-A9A4-4DD1-80FB-D318BCA9DEA8}" type="pres">
      <dgm:prSet presAssocID="{9BC69411-A80C-4EFD-9C45-64ED161D5291}" presName="parentLeftMargin" presStyleLbl="node1" presStyleIdx="0" presStyleCnt="3"/>
      <dgm:spPr/>
      <dgm:t>
        <a:bodyPr/>
        <a:lstStyle/>
        <a:p>
          <a:endParaRPr lang="ru-RU"/>
        </a:p>
      </dgm:t>
    </dgm:pt>
    <dgm:pt modelId="{D3A3F00D-08FC-4554-85A8-2FB49CA64427}" type="pres">
      <dgm:prSet presAssocID="{9BC69411-A80C-4EFD-9C45-64ED161D5291}" presName="parentText" presStyleLbl="node1" presStyleIdx="1" presStyleCnt="3">
        <dgm:presLayoutVars>
          <dgm:chMax val="0"/>
          <dgm:bulletEnabled val="1"/>
        </dgm:presLayoutVars>
      </dgm:prSet>
      <dgm:spPr/>
      <dgm:t>
        <a:bodyPr/>
        <a:lstStyle/>
        <a:p>
          <a:endParaRPr lang="ru-RU"/>
        </a:p>
      </dgm:t>
    </dgm:pt>
    <dgm:pt modelId="{C3965D64-0604-49D8-9888-0BE6569B5E02}" type="pres">
      <dgm:prSet presAssocID="{9BC69411-A80C-4EFD-9C45-64ED161D5291}" presName="negativeSpace" presStyleCnt="0"/>
      <dgm:spPr/>
    </dgm:pt>
    <dgm:pt modelId="{BA6A28DE-F2BB-4486-911F-E218D83CA299}" type="pres">
      <dgm:prSet presAssocID="{9BC69411-A80C-4EFD-9C45-64ED161D5291}" presName="childText" presStyleLbl="conFgAcc1" presStyleIdx="1" presStyleCnt="3">
        <dgm:presLayoutVars>
          <dgm:bulletEnabled val="1"/>
        </dgm:presLayoutVars>
      </dgm:prSet>
      <dgm:spPr/>
    </dgm:pt>
    <dgm:pt modelId="{945EB815-427E-4911-9590-1E36BF889E53}" type="pres">
      <dgm:prSet presAssocID="{C7518ABC-9DA1-4DF0-A828-87CF2E5B5ABC}" presName="spaceBetweenRectangles" presStyleCnt="0"/>
      <dgm:spPr/>
    </dgm:pt>
    <dgm:pt modelId="{BB0B5631-1CF3-49F2-A4C4-6ECF7F357612}" type="pres">
      <dgm:prSet presAssocID="{41EB8412-B551-49CE-A547-BCF2E966FD50}" presName="parentLin" presStyleCnt="0"/>
      <dgm:spPr/>
    </dgm:pt>
    <dgm:pt modelId="{6194FE16-C504-405A-8B17-1115FA3C83FE}" type="pres">
      <dgm:prSet presAssocID="{41EB8412-B551-49CE-A547-BCF2E966FD50}" presName="parentLeftMargin" presStyleLbl="node1" presStyleIdx="1" presStyleCnt="3"/>
      <dgm:spPr/>
      <dgm:t>
        <a:bodyPr/>
        <a:lstStyle/>
        <a:p>
          <a:endParaRPr lang="ru-RU"/>
        </a:p>
      </dgm:t>
    </dgm:pt>
    <dgm:pt modelId="{A74D195D-DF91-4B4D-9054-206F5E39DB8B}" type="pres">
      <dgm:prSet presAssocID="{41EB8412-B551-49CE-A547-BCF2E966FD50}" presName="parentText" presStyleLbl="node1" presStyleIdx="2" presStyleCnt="3">
        <dgm:presLayoutVars>
          <dgm:chMax val="0"/>
          <dgm:bulletEnabled val="1"/>
        </dgm:presLayoutVars>
      </dgm:prSet>
      <dgm:spPr/>
      <dgm:t>
        <a:bodyPr/>
        <a:lstStyle/>
        <a:p>
          <a:endParaRPr lang="ru-RU"/>
        </a:p>
      </dgm:t>
    </dgm:pt>
    <dgm:pt modelId="{8DFA177C-4475-4D03-86AA-9E6D1451BB04}" type="pres">
      <dgm:prSet presAssocID="{41EB8412-B551-49CE-A547-BCF2E966FD50}" presName="negativeSpace" presStyleCnt="0"/>
      <dgm:spPr/>
    </dgm:pt>
    <dgm:pt modelId="{7D49D861-FBE4-41A3-8685-2211D1AD9C34}" type="pres">
      <dgm:prSet presAssocID="{41EB8412-B551-49CE-A547-BCF2E966FD50}" presName="childText" presStyleLbl="conFgAcc1" presStyleIdx="2" presStyleCnt="3">
        <dgm:presLayoutVars>
          <dgm:bulletEnabled val="1"/>
        </dgm:presLayoutVars>
      </dgm:prSet>
      <dgm:spPr/>
    </dgm:pt>
  </dgm:ptLst>
  <dgm:cxnLst>
    <dgm:cxn modelId="{EFD8F067-8965-4287-9F29-21256FB23047}" type="presOf" srcId="{41EB8412-B551-49CE-A547-BCF2E966FD50}" destId="{A74D195D-DF91-4B4D-9054-206F5E39DB8B}" srcOrd="1" destOrd="0" presId="urn:microsoft.com/office/officeart/2005/8/layout/list1"/>
    <dgm:cxn modelId="{5CCE64E2-B5E0-48FC-823F-F5502A68DCC9}" type="presOf" srcId="{41EB8412-B551-49CE-A547-BCF2E966FD50}" destId="{6194FE16-C504-405A-8B17-1115FA3C83FE}" srcOrd="0" destOrd="0" presId="urn:microsoft.com/office/officeart/2005/8/layout/list1"/>
    <dgm:cxn modelId="{73D77A86-883C-4A24-BF19-4B97262BF1CD}" type="presOf" srcId="{9BC69411-A80C-4EFD-9C45-64ED161D5291}" destId="{3C8FF60F-A9A4-4DD1-80FB-D318BCA9DEA8}" srcOrd="0" destOrd="0" presId="urn:microsoft.com/office/officeart/2005/8/layout/list1"/>
    <dgm:cxn modelId="{8E7B73C7-BB96-4E52-960B-82814D3425A1}" srcId="{66703F88-87F4-49DE-B3DD-359D38392705}" destId="{41EB8412-B551-49CE-A547-BCF2E966FD50}" srcOrd="2" destOrd="0" parTransId="{0812F7C5-2D7A-49F1-9F70-8F097450689C}" sibTransId="{9661BA38-468B-400A-940D-84B68D4E818B}"/>
    <dgm:cxn modelId="{6D6747B9-A6D9-41E6-9176-61E09929EEE6}" type="presOf" srcId="{9BC69411-A80C-4EFD-9C45-64ED161D5291}" destId="{D3A3F00D-08FC-4554-85A8-2FB49CA64427}" srcOrd="1" destOrd="0" presId="urn:microsoft.com/office/officeart/2005/8/layout/list1"/>
    <dgm:cxn modelId="{87FC8805-C7D7-45A3-AD23-A60E7BB5A0FE}" type="presOf" srcId="{7BB7B627-5CB3-4BA1-92F4-950D2E320F0D}" destId="{FD8E5E38-9983-4C60-9D68-9954B46C65D8}" srcOrd="0" destOrd="0" presId="urn:microsoft.com/office/officeart/2005/8/layout/list1"/>
    <dgm:cxn modelId="{FA8B2622-3509-4F2F-B4C2-5ADCE32883AE}" srcId="{66703F88-87F4-49DE-B3DD-359D38392705}" destId="{9BC69411-A80C-4EFD-9C45-64ED161D5291}" srcOrd="1" destOrd="0" parTransId="{99B284EE-3957-4DDE-AB86-502A7E862CB9}" sibTransId="{C7518ABC-9DA1-4DF0-A828-87CF2E5B5ABC}"/>
    <dgm:cxn modelId="{9D8B6CFD-E816-4180-B57E-0FCCD7026DC2}" srcId="{66703F88-87F4-49DE-B3DD-359D38392705}" destId="{7BB7B627-5CB3-4BA1-92F4-950D2E320F0D}" srcOrd="0" destOrd="0" parTransId="{87DD6A9B-A598-49EF-BA8D-85DC479CD390}" sibTransId="{5FC990F9-C1F8-4B67-8E1A-E40E371D252A}"/>
    <dgm:cxn modelId="{7CE49A73-46F0-4E61-991C-2119A041F974}" type="presOf" srcId="{66703F88-87F4-49DE-B3DD-359D38392705}" destId="{6B7937C6-73E4-4BF3-84D0-996CEFC8DA85}" srcOrd="0" destOrd="0" presId="urn:microsoft.com/office/officeart/2005/8/layout/list1"/>
    <dgm:cxn modelId="{9445E9D0-20CC-461E-BEED-6794318F3A4C}" type="presOf" srcId="{7BB7B627-5CB3-4BA1-92F4-950D2E320F0D}" destId="{455EA6C1-A689-4979-BF67-6B7F804CA6E6}" srcOrd="1" destOrd="0" presId="urn:microsoft.com/office/officeart/2005/8/layout/list1"/>
    <dgm:cxn modelId="{DDA294ED-0AAC-4E72-8B81-7876EF4CB3F8}" type="presParOf" srcId="{6B7937C6-73E4-4BF3-84D0-996CEFC8DA85}" destId="{D0DCD9AB-A7A5-4FDA-A261-0FB7974944AE}" srcOrd="0" destOrd="0" presId="urn:microsoft.com/office/officeart/2005/8/layout/list1"/>
    <dgm:cxn modelId="{B6BA16A9-13AD-442E-82F5-2D5F9775DB3E}" type="presParOf" srcId="{D0DCD9AB-A7A5-4FDA-A261-0FB7974944AE}" destId="{FD8E5E38-9983-4C60-9D68-9954B46C65D8}" srcOrd="0" destOrd="0" presId="urn:microsoft.com/office/officeart/2005/8/layout/list1"/>
    <dgm:cxn modelId="{522E5063-EB52-42F8-8663-D650A5B8F3D4}" type="presParOf" srcId="{D0DCD9AB-A7A5-4FDA-A261-0FB7974944AE}" destId="{455EA6C1-A689-4979-BF67-6B7F804CA6E6}" srcOrd="1" destOrd="0" presId="urn:microsoft.com/office/officeart/2005/8/layout/list1"/>
    <dgm:cxn modelId="{F46EC911-4187-4D2F-A6D6-347A90295FAE}" type="presParOf" srcId="{6B7937C6-73E4-4BF3-84D0-996CEFC8DA85}" destId="{4BBD910E-513B-46E9-9A01-AB1125C5F6C3}" srcOrd="1" destOrd="0" presId="urn:microsoft.com/office/officeart/2005/8/layout/list1"/>
    <dgm:cxn modelId="{0E16CF91-C9DE-4BDD-91B2-631EB90A78B2}" type="presParOf" srcId="{6B7937C6-73E4-4BF3-84D0-996CEFC8DA85}" destId="{F5152A35-A073-46ED-808E-F67BE1CC5777}" srcOrd="2" destOrd="0" presId="urn:microsoft.com/office/officeart/2005/8/layout/list1"/>
    <dgm:cxn modelId="{9CEF06DD-4699-49AD-ADDD-6615FB3FE934}" type="presParOf" srcId="{6B7937C6-73E4-4BF3-84D0-996CEFC8DA85}" destId="{ADDF7774-2984-43B7-B431-81251DD7E373}" srcOrd="3" destOrd="0" presId="urn:microsoft.com/office/officeart/2005/8/layout/list1"/>
    <dgm:cxn modelId="{D2F5EDF4-2B66-47CA-A17F-0CEF89D5B3C6}" type="presParOf" srcId="{6B7937C6-73E4-4BF3-84D0-996CEFC8DA85}" destId="{D76380C8-BFCA-474B-8D09-DA0C974E63AC}" srcOrd="4" destOrd="0" presId="urn:microsoft.com/office/officeart/2005/8/layout/list1"/>
    <dgm:cxn modelId="{E49753E4-F2F7-4FB1-BEEC-32EDB3AA8EA3}" type="presParOf" srcId="{D76380C8-BFCA-474B-8D09-DA0C974E63AC}" destId="{3C8FF60F-A9A4-4DD1-80FB-D318BCA9DEA8}" srcOrd="0" destOrd="0" presId="urn:microsoft.com/office/officeart/2005/8/layout/list1"/>
    <dgm:cxn modelId="{E34B4C1C-2A05-4BD3-9BD2-2A077FA0D64F}" type="presParOf" srcId="{D76380C8-BFCA-474B-8D09-DA0C974E63AC}" destId="{D3A3F00D-08FC-4554-85A8-2FB49CA64427}" srcOrd="1" destOrd="0" presId="urn:microsoft.com/office/officeart/2005/8/layout/list1"/>
    <dgm:cxn modelId="{1EEC6B86-ECCE-4B05-9EB1-32FAEC0877F9}" type="presParOf" srcId="{6B7937C6-73E4-4BF3-84D0-996CEFC8DA85}" destId="{C3965D64-0604-49D8-9888-0BE6569B5E02}" srcOrd="5" destOrd="0" presId="urn:microsoft.com/office/officeart/2005/8/layout/list1"/>
    <dgm:cxn modelId="{569588EA-DFE0-4FB9-A79F-97503D602E42}" type="presParOf" srcId="{6B7937C6-73E4-4BF3-84D0-996CEFC8DA85}" destId="{BA6A28DE-F2BB-4486-911F-E218D83CA299}" srcOrd="6" destOrd="0" presId="urn:microsoft.com/office/officeart/2005/8/layout/list1"/>
    <dgm:cxn modelId="{99E7C491-52CE-4DFD-8992-EC4E813F5A4E}" type="presParOf" srcId="{6B7937C6-73E4-4BF3-84D0-996CEFC8DA85}" destId="{945EB815-427E-4911-9590-1E36BF889E53}" srcOrd="7" destOrd="0" presId="urn:microsoft.com/office/officeart/2005/8/layout/list1"/>
    <dgm:cxn modelId="{E1E10201-CFA7-41FB-8DC9-98C0B9B1EAD5}" type="presParOf" srcId="{6B7937C6-73E4-4BF3-84D0-996CEFC8DA85}" destId="{BB0B5631-1CF3-49F2-A4C4-6ECF7F357612}" srcOrd="8" destOrd="0" presId="urn:microsoft.com/office/officeart/2005/8/layout/list1"/>
    <dgm:cxn modelId="{8CE2A8F4-B3AD-4E7F-B175-9D5AC4CF29BD}" type="presParOf" srcId="{BB0B5631-1CF3-49F2-A4C4-6ECF7F357612}" destId="{6194FE16-C504-405A-8B17-1115FA3C83FE}" srcOrd="0" destOrd="0" presId="urn:microsoft.com/office/officeart/2005/8/layout/list1"/>
    <dgm:cxn modelId="{FAF995FA-1622-4575-9477-0C00A2FB5003}" type="presParOf" srcId="{BB0B5631-1CF3-49F2-A4C4-6ECF7F357612}" destId="{A74D195D-DF91-4B4D-9054-206F5E39DB8B}" srcOrd="1" destOrd="0" presId="urn:microsoft.com/office/officeart/2005/8/layout/list1"/>
    <dgm:cxn modelId="{0486CEB0-41C4-4B82-86A4-CE8882BA58B1}" type="presParOf" srcId="{6B7937C6-73E4-4BF3-84D0-996CEFC8DA85}" destId="{8DFA177C-4475-4D03-86AA-9E6D1451BB04}" srcOrd="9" destOrd="0" presId="urn:microsoft.com/office/officeart/2005/8/layout/list1"/>
    <dgm:cxn modelId="{225EE48A-E245-48B9-A62A-5F0B2C1B46B1}" type="presParOf" srcId="{6B7937C6-73E4-4BF3-84D0-996CEFC8DA85}" destId="{7D49D861-FBE4-41A3-8685-2211D1AD9C34}" srcOrd="10" destOrd="0" presId="urn:microsoft.com/office/officeart/2005/8/layout/list1"/>
  </dgm:cxnLst>
  <dgm:bg/>
  <dgm:whole/>
</dgm:dataModel>
</file>

<file path=ppt/diagrams/data2.xml><?xml version="1.0" encoding="utf-8"?>
<dgm:dataModel xmlns:dgm="http://schemas.openxmlformats.org/drawingml/2006/diagram" xmlns:a="http://schemas.openxmlformats.org/drawingml/2006/main">
  <dgm:ptLst>
    <dgm:pt modelId="{7A4E60FD-514E-4308-97E5-54B79ACCAB44}" type="doc">
      <dgm:prSet loTypeId="urn:microsoft.com/office/officeart/2005/8/layout/process2" loCatId="process" qsTypeId="urn:microsoft.com/office/officeart/2005/8/quickstyle/simple1" qsCatId="simple" csTypeId="urn:microsoft.com/office/officeart/2005/8/colors/accent1_2" csCatId="accent1" phldr="1"/>
      <dgm:spPr/>
    </dgm:pt>
    <dgm:pt modelId="{611237EF-864F-426C-9A98-937D49F07194}">
      <dgm:prSet phldrT="[Текст]"/>
      <dgm:spPr/>
      <dgm:t>
        <a:bodyPr/>
        <a:lstStyle/>
        <a:p>
          <a:r>
            <a:rPr lang="kk-KZ" dirty="0" smtClean="0"/>
            <a:t>есепті түсіну (есептің шартын);</a:t>
          </a:r>
          <a:endParaRPr lang="ru-RU" dirty="0"/>
        </a:p>
      </dgm:t>
    </dgm:pt>
    <dgm:pt modelId="{1D80E114-AD23-49D8-A596-E92B6D99FC75}" type="parTrans" cxnId="{A8333D2B-B3CC-48B7-8A4B-96C0E9CEB912}">
      <dgm:prSet/>
      <dgm:spPr/>
      <dgm:t>
        <a:bodyPr/>
        <a:lstStyle/>
        <a:p>
          <a:endParaRPr lang="ru-RU"/>
        </a:p>
      </dgm:t>
    </dgm:pt>
    <dgm:pt modelId="{7009F55B-E4D7-43DC-A6BC-FA3FF4FD9959}" type="sibTrans" cxnId="{A8333D2B-B3CC-48B7-8A4B-96C0E9CEB912}">
      <dgm:prSet/>
      <dgm:spPr/>
      <dgm:t>
        <a:bodyPr/>
        <a:lstStyle/>
        <a:p>
          <a:endParaRPr lang="ru-RU"/>
        </a:p>
      </dgm:t>
    </dgm:pt>
    <dgm:pt modelId="{4756EFB4-CC69-408B-BB59-7E231F3B0CF7}">
      <dgm:prSet phldrT="[Текст]"/>
      <dgm:spPr/>
      <dgm:t>
        <a:bodyPr/>
        <a:lstStyle/>
        <a:p>
          <a:r>
            <a:rPr lang="kk-KZ" dirty="0" smtClean="0"/>
            <a:t>есепті шығару жоспарын құру</a:t>
          </a:r>
          <a:endParaRPr lang="ru-RU" dirty="0"/>
        </a:p>
      </dgm:t>
    </dgm:pt>
    <dgm:pt modelId="{47AE5383-DB39-4626-BCFC-B7049ADC7924}" type="parTrans" cxnId="{83E0E72E-F340-4762-9231-536875D1CC36}">
      <dgm:prSet/>
      <dgm:spPr/>
      <dgm:t>
        <a:bodyPr/>
        <a:lstStyle/>
        <a:p>
          <a:endParaRPr lang="ru-RU"/>
        </a:p>
      </dgm:t>
    </dgm:pt>
    <dgm:pt modelId="{4B84041C-1AA5-4063-96EB-402B46DF2CDC}" type="sibTrans" cxnId="{83E0E72E-F340-4762-9231-536875D1CC36}">
      <dgm:prSet/>
      <dgm:spPr/>
      <dgm:t>
        <a:bodyPr/>
        <a:lstStyle/>
        <a:p>
          <a:endParaRPr lang="ru-RU"/>
        </a:p>
      </dgm:t>
    </dgm:pt>
    <dgm:pt modelId="{69923E67-5BDD-4BF7-93C0-E965A50D96F5}">
      <dgm:prSet phldrT="[Текст]"/>
      <dgm:spPr/>
      <dgm:t>
        <a:bodyPr/>
        <a:lstStyle/>
        <a:p>
          <a:r>
            <a:rPr lang="kk-KZ" dirty="0" smtClean="0"/>
            <a:t>бұл жоспарды орындау (синтез)</a:t>
          </a:r>
          <a:endParaRPr lang="ru-RU" dirty="0"/>
        </a:p>
      </dgm:t>
    </dgm:pt>
    <dgm:pt modelId="{068C385C-8833-4599-A796-A8EDEF28F04E}" type="parTrans" cxnId="{C2ABED0B-68BC-4683-969D-5458E4AA8853}">
      <dgm:prSet/>
      <dgm:spPr/>
      <dgm:t>
        <a:bodyPr/>
        <a:lstStyle/>
        <a:p>
          <a:endParaRPr lang="ru-RU"/>
        </a:p>
      </dgm:t>
    </dgm:pt>
    <dgm:pt modelId="{05B87612-9888-4C94-9EE5-0F5DAA29B274}" type="sibTrans" cxnId="{C2ABED0B-68BC-4683-969D-5458E4AA8853}">
      <dgm:prSet/>
      <dgm:spPr/>
      <dgm:t>
        <a:bodyPr/>
        <a:lstStyle/>
        <a:p>
          <a:endParaRPr lang="ru-RU"/>
        </a:p>
      </dgm:t>
    </dgm:pt>
    <dgm:pt modelId="{88A00275-61C8-477A-91CF-1566531DC52B}">
      <dgm:prSet/>
      <dgm:spPr/>
      <dgm:t>
        <a:bodyPr/>
        <a:lstStyle/>
        <a:p>
          <a:r>
            <a:rPr lang="kk-KZ" smtClean="0"/>
            <a:t>өткенге көзқарас (есептің шешулерін ұғыну)</a:t>
          </a:r>
          <a:endParaRPr lang="ru-RU"/>
        </a:p>
      </dgm:t>
    </dgm:pt>
    <dgm:pt modelId="{B3122EB6-C0FE-47AA-8549-0535B8F75BED}" type="parTrans" cxnId="{136007C9-5CB7-4C31-A988-6E2F12E87A2E}">
      <dgm:prSet/>
      <dgm:spPr/>
      <dgm:t>
        <a:bodyPr/>
        <a:lstStyle/>
        <a:p>
          <a:endParaRPr lang="ru-RU"/>
        </a:p>
      </dgm:t>
    </dgm:pt>
    <dgm:pt modelId="{998EA568-C142-40C2-8D45-3075F0CEF82A}" type="sibTrans" cxnId="{136007C9-5CB7-4C31-A988-6E2F12E87A2E}">
      <dgm:prSet/>
      <dgm:spPr/>
      <dgm:t>
        <a:bodyPr/>
        <a:lstStyle/>
        <a:p>
          <a:endParaRPr lang="ru-RU"/>
        </a:p>
      </dgm:t>
    </dgm:pt>
    <dgm:pt modelId="{DE700130-73F0-4C99-9EE4-7201116D747E}" type="pres">
      <dgm:prSet presAssocID="{7A4E60FD-514E-4308-97E5-54B79ACCAB44}" presName="linearFlow" presStyleCnt="0">
        <dgm:presLayoutVars>
          <dgm:resizeHandles val="exact"/>
        </dgm:presLayoutVars>
      </dgm:prSet>
      <dgm:spPr/>
    </dgm:pt>
    <dgm:pt modelId="{3771A6B0-D283-4CFA-8DF8-E768CBCCCF3E}" type="pres">
      <dgm:prSet presAssocID="{611237EF-864F-426C-9A98-937D49F07194}" presName="node" presStyleLbl="node1" presStyleIdx="0" presStyleCnt="4">
        <dgm:presLayoutVars>
          <dgm:bulletEnabled val="1"/>
        </dgm:presLayoutVars>
      </dgm:prSet>
      <dgm:spPr/>
      <dgm:t>
        <a:bodyPr/>
        <a:lstStyle/>
        <a:p>
          <a:endParaRPr lang="ru-RU"/>
        </a:p>
      </dgm:t>
    </dgm:pt>
    <dgm:pt modelId="{8813538B-1425-411A-A234-03A5B6D90941}" type="pres">
      <dgm:prSet presAssocID="{7009F55B-E4D7-43DC-A6BC-FA3FF4FD9959}" presName="sibTrans" presStyleLbl="sibTrans2D1" presStyleIdx="0" presStyleCnt="3"/>
      <dgm:spPr/>
      <dgm:t>
        <a:bodyPr/>
        <a:lstStyle/>
        <a:p>
          <a:endParaRPr lang="ru-RU"/>
        </a:p>
      </dgm:t>
    </dgm:pt>
    <dgm:pt modelId="{47946ECB-152C-4C55-BD80-F915D9A4ED10}" type="pres">
      <dgm:prSet presAssocID="{7009F55B-E4D7-43DC-A6BC-FA3FF4FD9959}" presName="connectorText" presStyleLbl="sibTrans2D1" presStyleIdx="0" presStyleCnt="3"/>
      <dgm:spPr/>
      <dgm:t>
        <a:bodyPr/>
        <a:lstStyle/>
        <a:p>
          <a:endParaRPr lang="ru-RU"/>
        </a:p>
      </dgm:t>
    </dgm:pt>
    <dgm:pt modelId="{41FE9654-7392-43A9-9492-EF06CEB2B4ED}" type="pres">
      <dgm:prSet presAssocID="{4756EFB4-CC69-408B-BB59-7E231F3B0CF7}" presName="node" presStyleLbl="node1" presStyleIdx="1" presStyleCnt="4">
        <dgm:presLayoutVars>
          <dgm:bulletEnabled val="1"/>
        </dgm:presLayoutVars>
      </dgm:prSet>
      <dgm:spPr/>
      <dgm:t>
        <a:bodyPr/>
        <a:lstStyle/>
        <a:p>
          <a:endParaRPr lang="ru-RU"/>
        </a:p>
      </dgm:t>
    </dgm:pt>
    <dgm:pt modelId="{A2F19E6D-F245-4EA8-AFE3-CB4C18F84D48}" type="pres">
      <dgm:prSet presAssocID="{4B84041C-1AA5-4063-96EB-402B46DF2CDC}" presName="sibTrans" presStyleLbl="sibTrans2D1" presStyleIdx="1" presStyleCnt="3"/>
      <dgm:spPr/>
      <dgm:t>
        <a:bodyPr/>
        <a:lstStyle/>
        <a:p>
          <a:endParaRPr lang="ru-RU"/>
        </a:p>
      </dgm:t>
    </dgm:pt>
    <dgm:pt modelId="{61959C1B-9D1C-4B4C-8F59-041C00CC56DA}" type="pres">
      <dgm:prSet presAssocID="{4B84041C-1AA5-4063-96EB-402B46DF2CDC}" presName="connectorText" presStyleLbl="sibTrans2D1" presStyleIdx="1" presStyleCnt="3"/>
      <dgm:spPr/>
      <dgm:t>
        <a:bodyPr/>
        <a:lstStyle/>
        <a:p>
          <a:endParaRPr lang="ru-RU"/>
        </a:p>
      </dgm:t>
    </dgm:pt>
    <dgm:pt modelId="{48CD81CB-62AE-4610-9CA6-2695AC381832}" type="pres">
      <dgm:prSet presAssocID="{69923E67-5BDD-4BF7-93C0-E965A50D96F5}" presName="node" presStyleLbl="node1" presStyleIdx="2" presStyleCnt="4">
        <dgm:presLayoutVars>
          <dgm:bulletEnabled val="1"/>
        </dgm:presLayoutVars>
      </dgm:prSet>
      <dgm:spPr/>
      <dgm:t>
        <a:bodyPr/>
        <a:lstStyle/>
        <a:p>
          <a:endParaRPr lang="ru-RU"/>
        </a:p>
      </dgm:t>
    </dgm:pt>
    <dgm:pt modelId="{C670A529-6A96-4D4D-AF5C-8462E28D146D}" type="pres">
      <dgm:prSet presAssocID="{05B87612-9888-4C94-9EE5-0F5DAA29B274}" presName="sibTrans" presStyleLbl="sibTrans2D1" presStyleIdx="2" presStyleCnt="3"/>
      <dgm:spPr/>
      <dgm:t>
        <a:bodyPr/>
        <a:lstStyle/>
        <a:p>
          <a:endParaRPr lang="ru-RU"/>
        </a:p>
      </dgm:t>
    </dgm:pt>
    <dgm:pt modelId="{D07B0E86-7A68-4C80-A123-4039AEAFC59B}" type="pres">
      <dgm:prSet presAssocID="{05B87612-9888-4C94-9EE5-0F5DAA29B274}" presName="connectorText" presStyleLbl="sibTrans2D1" presStyleIdx="2" presStyleCnt="3"/>
      <dgm:spPr/>
      <dgm:t>
        <a:bodyPr/>
        <a:lstStyle/>
        <a:p>
          <a:endParaRPr lang="ru-RU"/>
        </a:p>
      </dgm:t>
    </dgm:pt>
    <dgm:pt modelId="{7000CFAD-A9B4-4F9D-89EF-C0DA573F3E79}" type="pres">
      <dgm:prSet presAssocID="{88A00275-61C8-477A-91CF-1566531DC52B}" presName="node" presStyleLbl="node1" presStyleIdx="3" presStyleCnt="4">
        <dgm:presLayoutVars>
          <dgm:bulletEnabled val="1"/>
        </dgm:presLayoutVars>
      </dgm:prSet>
      <dgm:spPr/>
      <dgm:t>
        <a:bodyPr/>
        <a:lstStyle/>
        <a:p>
          <a:endParaRPr lang="ru-RU"/>
        </a:p>
      </dgm:t>
    </dgm:pt>
  </dgm:ptLst>
  <dgm:cxnLst>
    <dgm:cxn modelId="{A8333D2B-B3CC-48B7-8A4B-96C0E9CEB912}" srcId="{7A4E60FD-514E-4308-97E5-54B79ACCAB44}" destId="{611237EF-864F-426C-9A98-937D49F07194}" srcOrd="0" destOrd="0" parTransId="{1D80E114-AD23-49D8-A596-E92B6D99FC75}" sibTransId="{7009F55B-E4D7-43DC-A6BC-FA3FF4FD9959}"/>
    <dgm:cxn modelId="{C2ABED0B-68BC-4683-969D-5458E4AA8853}" srcId="{7A4E60FD-514E-4308-97E5-54B79ACCAB44}" destId="{69923E67-5BDD-4BF7-93C0-E965A50D96F5}" srcOrd="2" destOrd="0" parTransId="{068C385C-8833-4599-A796-A8EDEF28F04E}" sibTransId="{05B87612-9888-4C94-9EE5-0F5DAA29B274}"/>
    <dgm:cxn modelId="{C8B2C7DF-FD43-41BE-82FF-978F3A104C8C}" type="presOf" srcId="{4B84041C-1AA5-4063-96EB-402B46DF2CDC}" destId="{61959C1B-9D1C-4B4C-8F59-041C00CC56DA}" srcOrd="1" destOrd="0" presId="urn:microsoft.com/office/officeart/2005/8/layout/process2"/>
    <dgm:cxn modelId="{2518FCAC-E2AD-44F4-9A85-40BA879C36A5}" type="presOf" srcId="{05B87612-9888-4C94-9EE5-0F5DAA29B274}" destId="{D07B0E86-7A68-4C80-A123-4039AEAFC59B}" srcOrd="1" destOrd="0" presId="urn:microsoft.com/office/officeart/2005/8/layout/process2"/>
    <dgm:cxn modelId="{F2E3D39E-AB92-4B19-8EB4-F083C18384A5}" type="presOf" srcId="{05B87612-9888-4C94-9EE5-0F5DAA29B274}" destId="{C670A529-6A96-4D4D-AF5C-8462E28D146D}" srcOrd="0" destOrd="0" presId="urn:microsoft.com/office/officeart/2005/8/layout/process2"/>
    <dgm:cxn modelId="{5C54153F-BA3D-4E0D-9A1E-C81F3CE4991B}" type="presOf" srcId="{611237EF-864F-426C-9A98-937D49F07194}" destId="{3771A6B0-D283-4CFA-8DF8-E768CBCCCF3E}" srcOrd="0" destOrd="0" presId="urn:microsoft.com/office/officeart/2005/8/layout/process2"/>
    <dgm:cxn modelId="{F652073C-278C-4A18-819D-9E7CF9B10528}" type="presOf" srcId="{7009F55B-E4D7-43DC-A6BC-FA3FF4FD9959}" destId="{8813538B-1425-411A-A234-03A5B6D90941}" srcOrd="0" destOrd="0" presId="urn:microsoft.com/office/officeart/2005/8/layout/process2"/>
    <dgm:cxn modelId="{C98564F1-5C18-4820-8941-56C29E4C8912}" type="presOf" srcId="{7A4E60FD-514E-4308-97E5-54B79ACCAB44}" destId="{DE700130-73F0-4C99-9EE4-7201116D747E}" srcOrd="0" destOrd="0" presId="urn:microsoft.com/office/officeart/2005/8/layout/process2"/>
    <dgm:cxn modelId="{136007C9-5CB7-4C31-A988-6E2F12E87A2E}" srcId="{7A4E60FD-514E-4308-97E5-54B79ACCAB44}" destId="{88A00275-61C8-477A-91CF-1566531DC52B}" srcOrd="3" destOrd="0" parTransId="{B3122EB6-C0FE-47AA-8549-0535B8F75BED}" sibTransId="{998EA568-C142-40C2-8D45-3075F0CEF82A}"/>
    <dgm:cxn modelId="{6F838B58-06CC-42C7-B2A7-0BECBC0F43BE}" type="presOf" srcId="{69923E67-5BDD-4BF7-93C0-E965A50D96F5}" destId="{48CD81CB-62AE-4610-9CA6-2695AC381832}" srcOrd="0" destOrd="0" presId="urn:microsoft.com/office/officeart/2005/8/layout/process2"/>
    <dgm:cxn modelId="{83E0E72E-F340-4762-9231-536875D1CC36}" srcId="{7A4E60FD-514E-4308-97E5-54B79ACCAB44}" destId="{4756EFB4-CC69-408B-BB59-7E231F3B0CF7}" srcOrd="1" destOrd="0" parTransId="{47AE5383-DB39-4626-BCFC-B7049ADC7924}" sibTransId="{4B84041C-1AA5-4063-96EB-402B46DF2CDC}"/>
    <dgm:cxn modelId="{4B9905FD-F8C1-4E5D-AB61-1DD046D0B62F}" type="presOf" srcId="{4B84041C-1AA5-4063-96EB-402B46DF2CDC}" destId="{A2F19E6D-F245-4EA8-AFE3-CB4C18F84D48}" srcOrd="0" destOrd="0" presId="urn:microsoft.com/office/officeart/2005/8/layout/process2"/>
    <dgm:cxn modelId="{E44BE48B-6F3E-4039-A27C-C29C24C70462}" type="presOf" srcId="{7009F55B-E4D7-43DC-A6BC-FA3FF4FD9959}" destId="{47946ECB-152C-4C55-BD80-F915D9A4ED10}" srcOrd="1" destOrd="0" presId="urn:microsoft.com/office/officeart/2005/8/layout/process2"/>
    <dgm:cxn modelId="{A17DE4D3-4312-4EEB-9023-645BE7B01B9C}" type="presOf" srcId="{4756EFB4-CC69-408B-BB59-7E231F3B0CF7}" destId="{41FE9654-7392-43A9-9492-EF06CEB2B4ED}" srcOrd="0" destOrd="0" presId="urn:microsoft.com/office/officeart/2005/8/layout/process2"/>
    <dgm:cxn modelId="{87413758-FAA7-4A0B-AFED-B03237B3E5A3}" type="presOf" srcId="{88A00275-61C8-477A-91CF-1566531DC52B}" destId="{7000CFAD-A9B4-4F9D-89EF-C0DA573F3E79}" srcOrd="0" destOrd="0" presId="urn:microsoft.com/office/officeart/2005/8/layout/process2"/>
    <dgm:cxn modelId="{6289EB51-2FE6-4EED-A3AD-D3C7B7E43661}" type="presParOf" srcId="{DE700130-73F0-4C99-9EE4-7201116D747E}" destId="{3771A6B0-D283-4CFA-8DF8-E768CBCCCF3E}" srcOrd="0" destOrd="0" presId="urn:microsoft.com/office/officeart/2005/8/layout/process2"/>
    <dgm:cxn modelId="{AA595647-FC87-4945-9352-CC122DB4BAC3}" type="presParOf" srcId="{DE700130-73F0-4C99-9EE4-7201116D747E}" destId="{8813538B-1425-411A-A234-03A5B6D90941}" srcOrd="1" destOrd="0" presId="urn:microsoft.com/office/officeart/2005/8/layout/process2"/>
    <dgm:cxn modelId="{00122DDF-3755-450A-A7EF-8CA8E1F5E5E3}" type="presParOf" srcId="{8813538B-1425-411A-A234-03A5B6D90941}" destId="{47946ECB-152C-4C55-BD80-F915D9A4ED10}" srcOrd="0" destOrd="0" presId="urn:microsoft.com/office/officeart/2005/8/layout/process2"/>
    <dgm:cxn modelId="{3C9073C3-6CE3-40EC-8EBF-C7EF3177458C}" type="presParOf" srcId="{DE700130-73F0-4C99-9EE4-7201116D747E}" destId="{41FE9654-7392-43A9-9492-EF06CEB2B4ED}" srcOrd="2" destOrd="0" presId="urn:microsoft.com/office/officeart/2005/8/layout/process2"/>
    <dgm:cxn modelId="{6843B237-5CA6-40ED-8A4C-6332023B2717}" type="presParOf" srcId="{DE700130-73F0-4C99-9EE4-7201116D747E}" destId="{A2F19E6D-F245-4EA8-AFE3-CB4C18F84D48}" srcOrd="3" destOrd="0" presId="urn:microsoft.com/office/officeart/2005/8/layout/process2"/>
    <dgm:cxn modelId="{CD6FE68E-6C3C-4046-9859-659AF7C8A04A}" type="presParOf" srcId="{A2F19E6D-F245-4EA8-AFE3-CB4C18F84D48}" destId="{61959C1B-9D1C-4B4C-8F59-041C00CC56DA}" srcOrd="0" destOrd="0" presId="urn:microsoft.com/office/officeart/2005/8/layout/process2"/>
    <dgm:cxn modelId="{F71223BD-DA82-4479-BC19-D7DFF4EFF6F2}" type="presParOf" srcId="{DE700130-73F0-4C99-9EE4-7201116D747E}" destId="{48CD81CB-62AE-4610-9CA6-2695AC381832}" srcOrd="4" destOrd="0" presId="urn:microsoft.com/office/officeart/2005/8/layout/process2"/>
    <dgm:cxn modelId="{574EB61F-D43F-4CBB-85DC-47862D62475A}" type="presParOf" srcId="{DE700130-73F0-4C99-9EE4-7201116D747E}" destId="{C670A529-6A96-4D4D-AF5C-8462E28D146D}" srcOrd="5" destOrd="0" presId="urn:microsoft.com/office/officeart/2005/8/layout/process2"/>
    <dgm:cxn modelId="{CFC1E225-2FCD-4818-8958-5BA6B2C354B9}" type="presParOf" srcId="{C670A529-6A96-4D4D-AF5C-8462E28D146D}" destId="{D07B0E86-7A68-4C80-A123-4039AEAFC59B}" srcOrd="0" destOrd="0" presId="urn:microsoft.com/office/officeart/2005/8/layout/process2"/>
    <dgm:cxn modelId="{E919788B-F8E0-4E51-9E90-3E4D17E13F11}" type="presParOf" srcId="{DE700130-73F0-4C99-9EE4-7201116D747E}" destId="{7000CFAD-A9B4-4F9D-89EF-C0DA573F3E79}" srcOrd="6" destOrd="0" presId="urn:microsoft.com/office/officeart/2005/8/layout/process2"/>
  </dgm:cxnLst>
  <dgm:bg/>
  <dgm:whole/>
</dgm:dataModel>
</file>

<file path=ppt/diagrams/data3.xml><?xml version="1.0" encoding="utf-8"?>
<dgm:dataModel xmlns:dgm="http://schemas.openxmlformats.org/drawingml/2006/diagram" xmlns:a="http://schemas.openxmlformats.org/drawingml/2006/main">
  <dgm:ptLst>
    <dgm:pt modelId="{947FF7E5-8AB6-40AF-A56F-62938534996B}"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ru-RU"/>
        </a:p>
      </dgm:t>
    </dgm:pt>
    <dgm:pt modelId="{B87B8D1C-86FB-4656-9F21-4E6A57994B62}">
      <dgm:prSet phldrT="[Текст]" custT="1"/>
      <dgm:spPr/>
      <dgm:t>
        <a:bodyPr/>
        <a:lstStyle/>
        <a:p>
          <a:r>
            <a:rPr lang="kk-KZ" sz="2800" dirty="0" smtClean="0"/>
            <a:t>Пәнді-мазмұндық талдау</a:t>
          </a:r>
          <a:endParaRPr lang="ru-RU" sz="2800" dirty="0"/>
        </a:p>
      </dgm:t>
    </dgm:pt>
    <dgm:pt modelId="{0017E6DF-CBF4-417C-8949-89BAA619393E}" type="parTrans" cxnId="{3FE0E27A-97F6-494F-BD59-E24D201D159D}">
      <dgm:prSet/>
      <dgm:spPr/>
      <dgm:t>
        <a:bodyPr/>
        <a:lstStyle/>
        <a:p>
          <a:endParaRPr lang="ru-RU"/>
        </a:p>
      </dgm:t>
    </dgm:pt>
    <dgm:pt modelId="{5624917F-927B-4C33-8191-9009BB043DE8}" type="sibTrans" cxnId="{3FE0E27A-97F6-494F-BD59-E24D201D159D}">
      <dgm:prSet/>
      <dgm:spPr/>
      <dgm:t>
        <a:bodyPr/>
        <a:lstStyle/>
        <a:p>
          <a:endParaRPr lang="ru-RU"/>
        </a:p>
      </dgm:t>
    </dgm:pt>
    <dgm:pt modelId="{8C0C3960-A166-4B53-81E2-CBBB2AEAA10B}">
      <dgm:prSet phldrT="[Текст]" custT="1"/>
      <dgm:spPr/>
      <dgm:t>
        <a:bodyPr/>
        <a:lstStyle/>
        <a:p>
          <a:r>
            <a:rPr lang="kk-KZ" sz="2800" dirty="0" smtClean="0"/>
            <a:t>Логика-семантикалық талдау</a:t>
          </a:r>
          <a:endParaRPr lang="ru-RU" sz="2800" dirty="0"/>
        </a:p>
      </dgm:t>
    </dgm:pt>
    <dgm:pt modelId="{FB06128C-3E86-4F3B-9325-E3E00BE35DC0}" type="parTrans" cxnId="{08FC6D16-D653-44A4-A3FA-5BCD1E34AD89}">
      <dgm:prSet/>
      <dgm:spPr/>
      <dgm:t>
        <a:bodyPr/>
        <a:lstStyle/>
        <a:p>
          <a:endParaRPr lang="ru-RU"/>
        </a:p>
      </dgm:t>
    </dgm:pt>
    <dgm:pt modelId="{E06D9F94-ED9B-4C7F-B70E-AD89624D2E2A}" type="sibTrans" cxnId="{08FC6D16-D653-44A4-A3FA-5BCD1E34AD89}">
      <dgm:prSet/>
      <dgm:spPr/>
      <dgm:t>
        <a:bodyPr/>
        <a:lstStyle/>
        <a:p>
          <a:endParaRPr lang="ru-RU"/>
        </a:p>
      </dgm:t>
    </dgm:pt>
    <dgm:pt modelId="{78B9EB8A-E4FB-4204-91A8-2E9E18BAF623}" type="pres">
      <dgm:prSet presAssocID="{947FF7E5-8AB6-40AF-A56F-62938534996B}" presName="linear" presStyleCnt="0">
        <dgm:presLayoutVars>
          <dgm:dir/>
          <dgm:animLvl val="lvl"/>
          <dgm:resizeHandles val="exact"/>
        </dgm:presLayoutVars>
      </dgm:prSet>
      <dgm:spPr/>
      <dgm:t>
        <a:bodyPr/>
        <a:lstStyle/>
        <a:p>
          <a:endParaRPr lang="ru-RU"/>
        </a:p>
      </dgm:t>
    </dgm:pt>
    <dgm:pt modelId="{D73AC7D3-2AEF-46DA-9D96-66D88B31013F}" type="pres">
      <dgm:prSet presAssocID="{B87B8D1C-86FB-4656-9F21-4E6A57994B62}" presName="parentLin" presStyleCnt="0"/>
      <dgm:spPr/>
    </dgm:pt>
    <dgm:pt modelId="{21BBA9B1-DF6D-4B55-9897-2A0457AA3E3D}" type="pres">
      <dgm:prSet presAssocID="{B87B8D1C-86FB-4656-9F21-4E6A57994B62}" presName="parentLeftMargin" presStyleLbl="node1" presStyleIdx="0" presStyleCnt="2"/>
      <dgm:spPr/>
      <dgm:t>
        <a:bodyPr/>
        <a:lstStyle/>
        <a:p>
          <a:endParaRPr lang="ru-RU"/>
        </a:p>
      </dgm:t>
    </dgm:pt>
    <dgm:pt modelId="{1897B2A1-38DE-4062-8403-4804E5EAD856}" type="pres">
      <dgm:prSet presAssocID="{B87B8D1C-86FB-4656-9F21-4E6A57994B62}" presName="parentText" presStyleLbl="node1" presStyleIdx="0" presStyleCnt="2" custScaleX="140180">
        <dgm:presLayoutVars>
          <dgm:chMax val="0"/>
          <dgm:bulletEnabled val="1"/>
        </dgm:presLayoutVars>
      </dgm:prSet>
      <dgm:spPr/>
      <dgm:t>
        <a:bodyPr/>
        <a:lstStyle/>
        <a:p>
          <a:endParaRPr lang="ru-RU"/>
        </a:p>
      </dgm:t>
    </dgm:pt>
    <dgm:pt modelId="{E5298689-B59F-4EF9-80AA-C4127177D211}" type="pres">
      <dgm:prSet presAssocID="{B87B8D1C-86FB-4656-9F21-4E6A57994B62}" presName="negativeSpace" presStyleCnt="0"/>
      <dgm:spPr/>
    </dgm:pt>
    <dgm:pt modelId="{0D4433F8-9497-42C4-9DD4-9276B824C8B3}" type="pres">
      <dgm:prSet presAssocID="{B87B8D1C-86FB-4656-9F21-4E6A57994B62}" presName="childText" presStyleLbl="conFgAcc1" presStyleIdx="0" presStyleCnt="2">
        <dgm:presLayoutVars>
          <dgm:bulletEnabled val="1"/>
        </dgm:presLayoutVars>
      </dgm:prSet>
      <dgm:spPr/>
    </dgm:pt>
    <dgm:pt modelId="{54355131-7082-4226-9D3C-9B546E2750C6}" type="pres">
      <dgm:prSet presAssocID="{5624917F-927B-4C33-8191-9009BB043DE8}" presName="spaceBetweenRectangles" presStyleCnt="0"/>
      <dgm:spPr/>
    </dgm:pt>
    <dgm:pt modelId="{CAAA3066-E7A4-4D16-9297-42F5685F81C0}" type="pres">
      <dgm:prSet presAssocID="{8C0C3960-A166-4B53-81E2-CBBB2AEAA10B}" presName="parentLin" presStyleCnt="0"/>
      <dgm:spPr/>
    </dgm:pt>
    <dgm:pt modelId="{76288271-0BB0-4A7B-8E46-B790492E8315}" type="pres">
      <dgm:prSet presAssocID="{8C0C3960-A166-4B53-81E2-CBBB2AEAA10B}" presName="parentLeftMargin" presStyleLbl="node1" presStyleIdx="0" presStyleCnt="2"/>
      <dgm:spPr/>
      <dgm:t>
        <a:bodyPr/>
        <a:lstStyle/>
        <a:p>
          <a:endParaRPr lang="ru-RU"/>
        </a:p>
      </dgm:t>
    </dgm:pt>
    <dgm:pt modelId="{EC9CAFBA-1D35-4764-B48F-3C31D73434EB}" type="pres">
      <dgm:prSet presAssocID="{8C0C3960-A166-4B53-81E2-CBBB2AEAA10B}" presName="parentText" presStyleLbl="node1" presStyleIdx="1" presStyleCnt="2" custScaleX="142857">
        <dgm:presLayoutVars>
          <dgm:chMax val="0"/>
          <dgm:bulletEnabled val="1"/>
        </dgm:presLayoutVars>
      </dgm:prSet>
      <dgm:spPr/>
      <dgm:t>
        <a:bodyPr/>
        <a:lstStyle/>
        <a:p>
          <a:endParaRPr lang="ru-RU"/>
        </a:p>
      </dgm:t>
    </dgm:pt>
    <dgm:pt modelId="{94FEBAB8-6063-41CD-AB26-6DFB3ADD81C3}" type="pres">
      <dgm:prSet presAssocID="{8C0C3960-A166-4B53-81E2-CBBB2AEAA10B}" presName="negativeSpace" presStyleCnt="0"/>
      <dgm:spPr/>
    </dgm:pt>
    <dgm:pt modelId="{43A2479D-4CEF-46EA-AC13-5E69F8C682C8}" type="pres">
      <dgm:prSet presAssocID="{8C0C3960-A166-4B53-81E2-CBBB2AEAA10B}" presName="childText" presStyleLbl="conFgAcc1" presStyleIdx="1" presStyleCnt="2">
        <dgm:presLayoutVars>
          <dgm:bulletEnabled val="1"/>
        </dgm:presLayoutVars>
      </dgm:prSet>
      <dgm:spPr/>
    </dgm:pt>
  </dgm:ptLst>
  <dgm:cxnLst>
    <dgm:cxn modelId="{08FC6D16-D653-44A4-A3FA-5BCD1E34AD89}" srcId="{947FF7E5-8AB6-40AF-A56F-62938534996B}" destId="{8C0C3960-A166-4B53-81E2-CBBB2AEAA10B}" srcOrd="1" destOrd="0" parTransId="{FB06128C-3E86-4F3B-9325-E3E00BE35DC0}" sibTransId="{E06D9F94-ED9B-4C7F-B70E-AD89624D2E2A}"/>
    <dgm:cxn modelId="{908F86F7-1FDC-4FDC-B196-4C4741F347B7}" type="presOf" srcId="{947FF7E5-8AB6-40AF-A56F-62938534996B}" destId="{78B9EB8A-E4FB-4204-91A8-2E9E18BAF623}" srcOrd="0" destOrd="0" presId="urn:microsoft.com/office/officeart/2005/8/layout/list1"/>
    <dgm:cxn modelId="{3FE0E27A-97F6-494F-BD59-E24D201D159D}" srcId="{947FF7E5-8AB6-40AF-A56F-62938534996B}" destId="{B87B8D1C-86FB-4656-9F21-4E6A57994B62}" srcOrd="0" destOrd="0" parTransId="{0017E6DF-CBF4-417C-8949-89BAA619393E}" sibTransId="{5624917F-927B-4C33-8191-9009BB043DE8}"/>
    <dgm:cxn modelId="{54C1DAB6-46E8-429D-A591-4C4BCE0C2BD8}" type="presOf" srcId="{B87B8D1C-86FB-4656-9F21-4E6A57994B62}" destId="{1897B2A1-38DE-4062-8403-4804E5EAD856}" srcOrd="1" destOrd="0" presId="urn:microsoft.com/office/officeart/2005/8/layout/list1"/>
    <dgm:cxn modelId="{A2484258-F18A-465A-96EF-27C22C9C4A04}" type="presOf" srcId="{8C0C3960-A166-4B53-81E2-CBBB2AEAA10B}" destId="{76288271-0BB0-4A7B-8E46-B790492E8315}" srcOrd="0" destOrd="0" presId="urn:microsoft.com/office/officeart/2005/8/layout/list1"/>
    <dgm:cxn modelId="{DA517C73-EFBD-4B16-AADE-41B3F5172650}" type="presOf" srcId="{B87B8D1C-86FB-4656-9F21-4E6A57994B62}" destId="{21BBA9B1-DF6D-4B55-9897-2A0457AA3E3D}" srcOrd="0" destOrd="0" presId="urn:microsoft.com/office/officeart/2005/8/layout/list1"/>
    <dgm:cxn modelId="{52063257-9DEB-4F8D-8329-83D0E575A547}" type="presOf" srcId="{8C0C3960-A166-4B53-81E2-CBBB2AEAA10B}" destId="{EC9CAFBA-1D35-4764-B48F-3C31D73434EB}" srcOrd="1" destOrd="0" presId="urn:microsoft.com/office/officeart/2005/8/layout/list1"/>
    <dgm:cxn modelId="{1B9B19CD-C05A-43F8-A1B2-43D946E610BB}" type="presParOf" srcId="{78B9EB8A-E4FB-4204-91A8-2E9E18BAF623}" destId="{D73AC7D3-2AEF-46DA-9D96-66D88B31013F}" srcOrd="0" destOrd="0" presId="urn:microsoft.com/office/officeart/2005/8/layout/list1"/>
    <dgm:cxn modelId="{773C57F6-B262-4ADF-8C8D-EA503DEE21D0}" type="presParOf" srcId="{D73AC7D3-2AEF-46DA-9D96-66D88B31013F}" destId="{21BBA9B1-DF6D-4B55-9897-2A0457AA3E3D}" srcOrd="0" destOrd="0" presId="urn:microsoft.com/office/officeart/2005/8/layout/list1"/>
    <dgm:cxn modelId="{607ED7B4-98F9-4BEB-9F5D-777A8FBEC65C}" type="presParOf" srcId="{D73AC7D3-2AEF-46DA-9D96-66D88B31013F}" destId="{1897B2A1-38DE-4062-8403-4804E5EAD856}" srcOrd="1" destOrd="0" presId="urn:microsoft.com/office/officeart/2005/8/layout/list1"/>
    <dgm:cxn modelId="{E0EF9953-DF54-49D9-8491-C008FEDA756F}" type="presParOf" srcId="{78B9EB8A-E4FB-4204-91A8-2E9E18BAF623}" destId="{E5298689-B59F-4EF9-80AA-C4127177D211}" srcOrd="1" destOrd="0" presId="urn:microsoft.com/office/officeart/2005/8/layout/list1"/>
    <dgm:cxn modelId="{183C3099-BE5D-4458-AC43-90DC246D6E1D}" type="presParOf" srcId="{78B9EB8A-E4FB-4204-91A8-2E9E18BAF623}" destId="{0D4433F8-9497-42C4-9DD4-9276B824C8B3}" srcOrd="2" destOrd="0" presId="urn:microsoft.com/office/officeart/2005/8/layout/list1"/>
    <dgm:cxn modelId="{E8CDD0D1-57EA-43C9-A48C-0CC06B756BE7}" type="presParOf" srcId="{78B9EB8A-E4FB-4204-91A8-2E9E18BAF623}" destId="{54355131-7082-4226-9D3C-9B546E2750C6}" srcOrd="3" destOrd="0" presId="urn:microsoft.com/office/officeart/2005/8/layout/list1"/>
    <dgm:cxn modelId="{7C00A7EE-E14B-4261-945D-5B54FE2FBF9D}" type="presParOf" srcId="{78B9EB8A-E4FB-4204-91A8-2E9E18BAF623}" destId="{CAAA3066-E7A4-4D16-9297-42F5685F81C0}" srcOrd="4" destOrd="0" presId="urn:microsoft.com/office/officeart/2005/8/layout/list1"/>
    <dgm:cxn modelId="{72BEA5B9-4811-460F-98FC-712DC4C2D6B0}" type="presParOf" srcId="{CAAA3066-E7A4-4D16-9297-42F5685F81C0}" destId="{76288271-0BB0-4A7B-8E46-B790492E8315}" srcOrd="0" destOrd="0" presId="urn:microsoft.com/office/officeart/2005/8/layout/list1"/>
    <dgm:cxn modelId="{31E7A579-D756-4A4A-A9CB-12E9B0363AF6}" type="presParOf" srcId="{CAAA3066-E7A4-4D16-9297-42F5685F81C0}" destId="{EC9CAFBA-1D35-4764-B48F-3C31D73434EB}" srcOrd="1" destOrd="0" presId="urn:microsoft.com/office/officeart/2005/8/layout/list1"/>
    <dgm:cxn modelId="{A49761FF-ADC2-4931-99BB-0A8F53599720}" type="presParOf" srcId="{78B9EB8A-E4FB-4204-91A8-2E9E18BAF623}" destId="{94FEBAB8-6063-41CD-AB26-6DFB3ADD81C3}" srcOrd="5" destOrd="0" presId="urn:microsoft.com/office/officeart/2005/8/layout/list1"/>
    <dgm:cxn modelId="{A3B7C325-FD8F-4418-AFD0-41791D9FE132}" type="presParOf" srcId="{78B9EB8A-E4FB-4204-91A8-2E9E18BAF623}" destId="{43A2479D-4CEF-46EA-AC13-5E69F8C682C8}" srcOrd="6" destOrd="0" presId="urn:microsoft.com/office/officeart/2005/8/layout/list1"/>
  </dgm:cxnLst>
  <dgm:bg/>
  <dgm:whole/>
</dgm:dataModel>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5" Type="http://schemas.openxmlformats.org/officeDocument/2006/relationships/image" Target="../media/image6.wmf"/><Relationship Id="rId4" Type="http://schemas.openxmlformats.org/officeDocument/2006/relationships/image" Target="../media/image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BFDC91-88E5-4E3F-B1A6-274DFB9776D0}" type="datetimeFigureOut">
              <a:rPr lang="ru-RU" smtClean="0"/>
              <a:pPr/>
              <a:t>16.06.2021</a:t>
            </a:fld>
            <a:endParaRPr lang="ru-RU"/>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CD9130-347D-49BB-B5C2-19C82DC97A51}" type="slidenum">
              <a:rPr lang="ru-RU" smtClean="0"/>
              <a:pPr/>
              <a:t>‹#›</a:t>
            </a:fld>
            <a:endParaRPr lang="ru-RU"/>
          </a:p>
        </p:txBody>
      </p:sp>
    </p:spTree>
    <p:extLst>
      <p:ext uri="{BB962C8B-B14F-4D97-AF65-F5344CB8AC3E}">
        <p14:creationId xmlns:p14="http://schemas.microsoft.com/office/powerpoint/2010/main" xmlns="" val="35059549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BCD9130-347D-49BB-B5C2-19C82DC97A51}" type="slidenum">
              <a:rPr lang="ru-RU" smtClean="0"/>
              <a:pPr/>
              <a:t>31</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pPr>
              <a:defRPr/>
            </a:pPr>
            <a:fld id="{A9C3FC1A-1023-4C64-ACAE-9A7A94CF5104}" type="datetimeFigureOut">
              <a:rPr lang="ru-RU" smtClean="0"/>
              <a:pPr>
                <a:defRPr/>
              </a:pPr>
              <a:t>16.06.2021</a:t>
            </a:fld>
            <a:endParaRPr lang="ru-RU"/>
          </a:p>
        </p:txBody>
      </p:sp>
      <p:sp>
        <p:nvSpPr>
          <p:cNvPr id="19" name="Нижний колонтитул 18"/>
          <p:cNvSpPr>
            <a:spLocks noGrp="1"/>
          </p:cNvSpPr>
          <p:nvPr>
            <p:ph type="ftr" sz="quarter" idx="11"/>
          </p:nvPr>
        </p:nvSpPr>
        <p:spPr/>
        <p:txBody>
          <a:bodyPr/>
          <a:lstStyle/>
          <a:p>
            <a:pPr>
              <a:defRPr/>
            </a:pPr>
            <a:endParaRPr lang="ru-RU"/>
          </a:p>
        </p:txBody>
      </p:sp>
      <p:sp>
        <p:nvSpPr>
          <p:cNvPr id="27" name="Номер слайда 26"/>
          <p:cNvSpPr>
            <a:spLocks noGrp="1"/>
          </p:cNvSpPr>
          <p:nvPr>
            <p:ph type="sldNum" sz="quarter" idx="12"/>
          </p:nvPr>
        </p:nvSpPr>
        <p:spPr/>
        <p:txBody>
          <a:bodyPr/>
          <a:lstStyle/>
          <a:p>
            <a:pPr>
              <a:defRPr/>
            </a:pPr>
            <a:fld id="{8AD4E5A5-E43A-42F8-984D-A6CDF0538404}" type="slidenum">
              <a:rPr lang="ru-RU" smtClean="0"/>
              <a:pPr>
                <a:defRPr/>
              </a:pPr>
              <a:t>‹#›</a:t>
            </a:fld>
            <a:endParaRPr lang="ru-RU"/>
          </a:p>
        </p:txBody>
      </p:sp>
    </p:spTree>
  </p:cSld>
  <p:clrMapOvr>
    <a:overrideClrMapping bg1="dk1" tx1="lt1" bg2="dk2" tx2="lt2" accent1="accent1" accent2="accent2" accent3="accent3" accent4="accent4" accent5="accent5" accent6="accent6" hlink="hlink" folHlink="folHlink"/>
  </p:clrMapOvr>
  <p:transition>
    <p:wipe dir="d"/>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fld id="{B28AC6AF-53DF-4ABA-9340-19CD3D2F2FA2}" type="datetimeFigureOut">
              <a:rPr lang="ru-RU" smtClean="0"/>
              <a:pPr>
                <a:defRPr/>
              </a:pPr>
              <a:t>16.06.2021</a:t>
            </a:fld>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E8E530E5-16F3-4BFB-BFF6-DBB54A83E790}" type="slidenum">
              <a:rPr lang="ru-RU" smtClean="0"/>
              <a:pPr>
                <a:defRPr/>
              </a:pPr>
              <a:t>‹#›</a:t>
            </a:fld>
            <a:endParaRPr lang="ru-RU"/>
          </a:p>
        </p:txBody>
      </p:sp>
    </p:spTree>
  </p:cSld>
  <p:clrMapOvr>
    <a:masterClrMapping/>
  </p:clrMapOvr>
  <p:transition>
    <p:wipe dir="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fld id="{9770CE44-BE3C-4FFE-A89F-2B3A47B83A1B}" type="datetimeFigureOut">
              <a:rPr lang="ru-RU" smtClean="0"/>
              <a:pPr>
                <a:defRPr/>
              </a:pPr>
              <a:t>16.06.2021</a:t>
            </a:fld>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F3E2E8A3-6EE1-471B-A871-37047A9E4567}" type="slidenum">
              <a:rPr lang="ru-RU" smtClean="0"/>
              <a:pPr>
                <a:defRPr/>
              </a:pPr>
              <a:t>‹#›</a:t>
            </a:fld>
            <a:endParaRPr lang="ru-RU"/>
          </a:p>
        </p:txBody>
      </p:sp>
    </p:spTree>
  </p:cSld>
  <p:clrMapOvr>
    <a:masterClrMapping/>
  </p:clrMapOvr>
  <p:transition>
    <p:wipe di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fld id="{A4AFAC1B-602A-4339-9E3A-50B43BBD4528}" type="datetimeFigureOut">
              <a:rPr lang="ru-RU" smtClean="0"/>
              <a:pPr>
                <a:defRPr/>
              </a:pPr>
              <a:t>16.06.2021</a:t>
            </a:fld>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A29AF2DF-DA7C-4B71-A3DF-25F582FBAB0C}" type="slidenum">
              <a:rPr lang="ru-RU" smtClean="0"/>
              <a:pPr>
                <a:defRPr/>
              </a:pPr>
              <a:t>‹#›</a:t>
            </a:fld>
            <a:endParaRPr lang="ru-RU"/>
          </a:p>
        </p:txBody>
      </p:sp>
    </p:spTree>
  </p:cSld>
  <p:clrMapOvr>
    <a:masterClrMapping/>
  </p:clrMapOvr>
  <p:transition>
    <p:wipe di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pPr>
              <a:defRPr/>
            </a:pPr>
            <a:fld id="{904C6298-AFBD-42C8-8DDE-CB9A9A9BDBF2}" type="datetimeFigureOut">
              <a:rPr lang="ru-RU" smtClean="0"/>
              <a:pPr>
                <a:defRPr/>
              </a:pPr>
              <a:t>16.06.2021</a:t>
            </a:fld>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D3B36558-60EE-4A8D-9077-564CD5715EED}" type="slidenum">
              <a:rPr lang="ru-RU" smtClean="0"/>
              <a:pPr>
                <a:defRPr/>
              </a:pPr>
              <a:t>‹#›</a:t>
            </a:fld>
            <a:endParaRPr lang="ru-RU"/>
          </a:p>
        </p:txBody>
      </p:sp>
    </p:spTree>
  </p:cSld>
  <p:clrMapOvr>
    <a:overrideClrMapping bg1="dk1" tx1="lt1" bg2="dk2" tx2="lt2" accent1="accent1" accent2="accent2" accent3="accent3" accent4="accent4" accent5="accent5" accent6="accent6" hlink="hlink" folHlink="folHlink"/>
  </p:clrMapOvr>
  <p:transition>
    <p:wipe di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pPr>
              <a:defRPr/>
            </a:pPr>
            <a:fld id="{2B2667AB-EE5D-45FE-895D-23CADC254B50}" type="datetimeFigureOut">
              <a:rPr lang="ru-RU" smtClean="0"/>
              <a:pPr>
                <a:defRPr/>
              </a:pPr>
              <a:t>16.06.2021</a:t>
            </a:fld>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p:txBody>
          <a:bodyPr/>
          <a:lstStyle/>
          <a:p>
            <a:pPr>
              <a:defRPr/>
            </a:pPr>
            <a:fld id="{B4458C33-AAD4-415D-B004-B21CD4261361}" type="slidenum">
              <a:rPr lang="ru-RU" smtClean="0"/>
              <a:pPr>
                <a:defRPr/>
              </a:pPr>
              <a:t>‹#›</a:t>
            </a:fld>
            <a:endParaRPr lang="ru-RU"/>
          </a:p>
        </p:txBody>
      </p:sp>
    </p:spTree>
  </p:cSld>
  <p:clrMapOvr>
    <a:masterClrMapping/>
  </p:clrMapOvr>
  <p:transition>
    <p:wipe di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pPr>
              <a:defRPr/>
            </a:pPr>
            <a:fld id="{D0E6427F-3189-4305-B981-A066151176F2}" type="datetimeFigureOut">
              <a:rPr lang="ru-RU" smtClean="0"/>
              <a:pPr>
                <a:defRPr/>
              </a:pPr>
              <a:t>16.06.2021</a:t>
            </a:fld>
            <a:endParaRPr lang="ru-RU"/>
          </a:p>
        </p:txBody>
      </p:sp>
      <p:sp>
        <p:nvSpPr>
          <p:cNvPr id="8" name="Нижний колонтитул 7"/>
          <p:cNvSpPr>
            <a:spLocks noGrp="1"/>
          </p:cNvSpPr>
          <p:nvPr>
            <p:ph type="ftr" sz="quarter" idx="11"/>
          </p:nvPr>
        </p:nvSpPr>
        <p:spPr/>
        <p:txBody>
          <a:bodyPr/>
          <a:lstStyle/>
          <a:p>
            <a:pPr>
              <a:defRPr/>
            </a:pPr>
            <a:endParaRPr lang="ru-RU"/>
          </a:p>
        </p:txBody>
      </p:sp>
      <p:sp>
        <p:nvSpPr>
          <p:cNvPr id="9" name="Номер слайда 8"/>
          <p:cNvSpPr>
            <a:spLocks noGrp="1"/>
          </p:cNvSpPr>
          <p:nvPr>
            <p:ph type="sldNum" sz="quarter" idx="12"/>
          </p:nvPr>
        </p:nvSpPr>
        <p:spPr/>
        <p:txBody>
          <a:bodyPr/>
          <a:lstStyle/>
          <a:p>
            <a:pPr>
              <a:defRPr/>
            </a:pPr>
            <a:fld id="{4F8CC467-D204-464D-A796-519FE45023DE}" type="slidenum">
              <a:rPr lang="ru-RU" smtClean="0"/>
              <a:pPr>
                <a:defRPr/>
              </a:pPr>
              <a:t>‹#›</a:t>
            </a:fld>
            <a:endParaRPr lang="ru-RU"/>
          </a:p>
        </p:txBody>
      </p:sp>
    </p:spTree>
  </p:cSld>
  <p:clrMapOvr>
    <a:masterClrMapping/>
  </p:clrMapOvr>
  <p:transition>
    <p:wipe dir="d"/>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pPr>
              <a:defRPr/>
            </a:pPr>
            <a:fld id="{832FA18E-78F0-4F91-9C39-B0F917708F4A}" type="datetimeFigureOut">
              <a:rPr lang="ru-RU" smtClean="0"/>
              <a:pPr>
                <a:defRPr/>
              </a:pPr>
              <a:t>16.06.2021</a:t>
            </a:fld>
            <a:endParaRPr lang="ru-RU"/>
          </a:p>
        </p:txBody>
      </p:sp>
      <p:sp>
        <p:nvSpPr>
          <p:cNvPr id="4" name="Нижний колонтитул 3"/>
          <p:cNvSpPr>
            <a:spLocks noGrp="1"/>
          </p:cNvSpPr>
          <p:nvPr>
            <p:ph type="ftr" sz="quarter" idx="11"/>
          </p:nvPr>
        </p:nvSpPr>
        <p:spPr/>
        <p:txBody>
          <a:bodyPr/>
          <a:lstStyle/>
          <a:p>
            <a:pPr>
              <a:defRPr/>
            </a:pPr>
            <a:endParaRPr lang="ru-RU"/>
          </a:p>
        </p:txBody>
      </p:sp>
      <p:sp>
        <p:nvSpPr>
          <p:cNvPr id="5" name="Номер слайда 4"/>
          <p:cNvSpPr>
            <a:spLocks noGrp="1"/>
          </p:cNvSpPr>
          <p:nvPr>
            <p:ph type="sldNum" sz="quarter" idx="12"/>
          </p:nvPr>
        </p:nvSpPr>
        <p:spPr/>
        <p:txBody>
          <a:bodyPr/>
          <a:lstStyle/>
          <a:p>
            <a:pPr>
              <a:defRPr/>
            </a:pPr>
            <a:fld id="{D1953887-CD51-4332-8E9A-8B8FE06C4D47}" type="slidenum">
              <a:rPr lang="ru-RU" smtClean="0"/>
              <a:pPr>
                <a:defRPr/>
              </a:pPr>
              <a:t>‹#›</a:t>
            </a:fld>
            <a:endParaRPr lang="ru-RU"/>
          </a:p>
        </p:txBody>
      </p:sp>
    </p:spTree>
  </p:cSld>
  <p:clrMapOvr>
    <a:masterClrMapping/>
  </p:clrMapOvr>
  <p:transition>
    <p:wipe di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defRPr/>
            </a:pPr>
            <a:fld id="{92EF0618-41ED-4F3B-8914-001841D0EEE0}" type="datetimeFigureOut">
              <a:rPr lang="ru-RU" smtClean="0"/>
              <a:pPr>
                <a:defRPr/>
              </a:pPr>
              <a:t>16.06.2021</a:t>
            </a:fld>
            <a:endParaRPr lang="ru-RU"/>
          </a:p>
        </p:txBody>
      </p:sp>
      <p:sp>
        <p:nvSpPr>
          <p:cNvPr id="3" name="Нижний колонтитул 2"/>
          <p:cNvSpPr>
            <a:spLocks noGrp="1"/>
          </p:cNvSpPr>
          <p:nvPr>
            <p:ph type="ftr" sz="quarter" idx="11"/>
          </p:nvPr>
        </p:nvSpPr>
        <p:spPr/>
        <p:txBody>
          <a:bodyPr/>
          <a:lstStyle/>
          <a:p>
            <a:pPr>
              <a:defRPr/>
            </a:pPr>
            <a:endParaRPr lang="ru-RU"/>
          </a:p>
        </p:txBody>
      </p:sp>
      <p:sp>
        <p:nvSpPr>
          <p:cNvPr id="4" name="Номер слайда 3"/>
          <p:cNvSpPr>
            <a:spLocks noGrp="1"/>
          </p:cNvSpPr>
          <p:nvPr>
            <p:ph type="sldNum" sz="quarter" idx="12"/>
          </p:nvPr>
        </p:nvSpPr>
        <p:spPr/>
        <p:txBody>
          <a:bodyPr/>
          <a:lstStyle/>
          <a:p>
            <a:pPr>
              <a:defRPr/>
            </a:pPr>
            <a:fld id="{7FDB5A21-D04C-4619-8C20-450D1524D4CC}" type="slidenum">
              <a:rPr lang="ru-RU" smtClean="0"/>
              <a:pPr>
                <a:defRPr/>
              </a:pPr>
              <a:t>‹#›</a:t>
            </a:fld>
            <a:endParaRPr lang="ru-RU"/>
          </a:p>
        </p:txBody>
      </p:sp>
    </p:spTree>
  </p:cSld>
  <p:clrMapOvr>
    <a:masterClrMapping/>
  </p:clrMapOvr>
  <p:transition>
    <p:wipe di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pPr>
              <a:defRPr/>
            </a:pPr>
            <a:fld id="{A5A4A3DE-FEFC-4D33-9837-8D673910EAEE}" type="datetimeFigureOut">
              <a:rPr lang="ru-RU" smtClean="0"/>
              <a:pPr>
                <a:defRPr/>
              </a:pPr>
              <a:t>16.06.2021</a:t>
            </a:fld>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p:txBody>
          <a:bodyPr/>
          <a:lstStyle/>
          <a:p>
            <a:pPr>
              <a:defRPr/>
            </a:pPr>
            <a:fld id="{F828321B-6A7C-43D5-AD4F-8A2F1C188565}" type="slidenum">
              <a:rPr lang="ru-RU" smtClean="0"/>
              <a:pPr>
                <a:defRPr/>
              </a:pPr>
              <a:t>‹#›</a:t>
            </a:fld>
            <a:endParaRPr lang="ru-RU"/>
          </a:p>
        </p:txBody>
      </p:sp>
    </p:spTree>
  </p:cSld>
  <p:clrMapOvr>
    <a:masterClrMapping/>
  </p:clrMapOvr>
  <p:transition>
    <p:wipe dir="d"/>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pPr>
              <a:defRPr/>
            </a:pPr>
            <a:fld id="{DC2DDF47-A74C-46D7-8AE3-16761C7F8560}" type="datetimeFigureOut">
              <a:rPr lang="ru-RU" smtClean="0"/>
              <a:pPr>
                <a:defRPr/>
              </a:pPr>
              <a:t>16.06.2021</a:t>
            </a:fld>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a:xfrm>
            <a:off x="8077200" y="6356350"/>
            <a:ext cx="609600" cy="365125"/>
          </a:xfrm>
        </p:spPr>
        <p:txBody>
          <a:bodyPr/>
          <a:lstStyle/>
          <a:p>
            <a:pPr>
              <a:defRPr/>
            </a:pPr>
            <a:fld id="{DF1249E2-D117-4470-AD22-55F88E0AF2BA}" type="slidenum">
              <a:rPr lang="ru-RU" smtClean="0"/>
              <a:pPr>
                <a:defRPr/>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p:wipe dir="d"/>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fld id="{F6832897-36BD-4EA1-98F5-7516759BDC8D}" type="datetimeFigureOut">
              <a:rPr lang="ru-RU" smtClean="0"/>
              <a:pPr>
                <a:defRPr/>
              </a:pPr>
              <a:t>16.06.2021</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a:defRPr/>
            </a:pPr>
            <a:fld id="{EAB7F37E-F4CA-4735-A087-61962A482A62}" type="slidenum">
              <a:rPr lang="ru-RU" smtClean="0"/>
              <a:pPr>
                <a:defRPr/>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Lst>
  <p:transition>
    <p:wipe dir="d"/>
  </p:transition>
  <p:timing>
    <p:tnLst>
      <p:par>
        <p:cTn id="1" dur="indefinite" restart="never" nodeType="tmRoot"/>
      </p:par>
    </p:tnLst>
  </p:timing>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91.xml"/><Relationship Id="rId2" Type="http://schemas.openxmlformats.org/officeDocument/2006/relationships/slide" Target="slide94.xml"/><Relationship Id="rId1" Type="http://schemas.openxmlformats.org/officeDocument/2006/relationships/slideLayout" Target="../slideLayouts/slideLayout6.xml"/><Relationship Id="rId5" Type="http://schemas.openxmlformats.org/officeDocument/2006/relationships/slide" Target="slide2.xml"/><Relationship Id="rId4" Type="http://schemas.openxmlformats.org/officeDocument/2006/relationships/slide" Target="slide13.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15.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16.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18.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5.xml"/><Relationship Id="rId7" Type="http://schemas.openxmlformats.org/officeDocument/2006/relationships/slide" Target="slide32.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slide" Target="slide51.xml"/><Relationship Id="rId5" Type="http://schemas.openxmlformats.org/officeDocument/2006/relationships/slide" Target="slide18.xml"/><Relationship Id="rId10" Type="http://schemas.openxmlformats.org/officeDocument/2006/relationships/slide" Target="slide79.xml"/><Relationship Id="rId4" Type="http://schemas.openxmlformats.org/officeDocument/2006/relationships/slide" Target="slide21.xml"/><Relationship Id="rId9" Type="http://schemas.openxmlformats.org/officeDocument/2006/relationships/slide" Target="slide5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6.xml.rels><?xml version="1.0" encoding="UTF-8" standalone="yes"?>
<Relationships xmlns="http://schemas.openxmlformats.org/package/2006/relationships"><Relationship Id="rId3" Type="http://schemas.openxmlformats.org/officeDocument/2006/relationships/slide" Target="slide91.xml"/><Relationship Id="rId2" Type="http://schemas.openxmlformats.org/officeDocument/2006/relationships/slide" Target="slide94.xml"/><Relationship Id="rId1" Type="http://schemas.openxmlformats.org/officeDocument/2006/relationships/slideLayout" Target="../slideLayouts/slideLayout6.xml"/><Relationship Id="rId5" Type="http://schemas.openxmlformats.org/officeDocument/2006/relationships/slide" Target="slide2.xml"/><Relationship Id="rId4" Type="http://schemas.openxmlformats.org/officeDocument/2006/relationships/slide" Target="slide27.xml"/></Relationships>
</file>

<file path=ppt/slides/_rels/slide27.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slide" Target="slide18.xml"/><Relationship Id="rId7" Type="http://schemas.openxmlformats.org/officeDocument/2006/relationships/oleObject" Target="../embeddings/oleObject3.bin"/><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oleObject" Target="../embeddings/oleObject1.bin"/><Relationship Id="rId4" Type="http://schemas.openxmlformats.org/officeDocument/2006/relationships/slide" Target="slide28.xml"/><Relationship Id="rId9" Type="http://schemas.openxmlformats.org/officeDocument/2006/relationships/oleObject" Target="../embeddings/oleObject5.bin"/></Relationships>
</file>

<file path=ppt/slides/_rels/slide2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1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8.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18.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slide" Target="slide3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6.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9.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40.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32.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slide" Target="slide3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slide" Target="slide32.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slide" Target="slide91.xml"/><Relationship Id="rId2" Type="http://schemas.openxmlformats.org/officeDocument/2006/relationships/slide" Target="slide94.xml"/><Relationship Id="rId1" Type="http://schemas.openxmlformats.org/officeDocument/2006/relationships/slideLayout" Target="../slideLayouts/slideLayout6.xml"/><Relationship Id="rId5" Type="http://schemas.openxmlformats.org/officeDocument/2006/relationships/slide" Target="slide2.xml"/><Relationship Id="rId4" Type="http://schemas.openxmlformats.org/officeDocument/2006/relationships/slide" Target="slide53.xml"/></Relationships>
</file>

<file path=ppt/slides/_rels/slide53.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slide" Target="slide44.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slide" Target="slide44.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slide" Target="slide56.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slide" Target="slide57.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slide" Target="slide44.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image" Target="../media/image13.png"/><Relationship Id="rId1" Type="http://schemas.openxmlformats.org/officeDocument/2006/relationships/slideLayout" Target="../slideLayouts/slideLayout6.xml"/><Relationship Id="rId6" Type="http://schemas.openxmlformats.org/officeDocument/2006/relationships/slide" Target="slide2.xml"/><Relationship Id="rId5" Type="http://schemas.openxmlformats.org/officeDocument/2006/relationships/slide" Target="slide74.xml"/><Relationship Id="rId4" Type="http://schemas.openxmlformats.org/officeDocument/2006/relationships/slide" Target="slide91.xml"/></Relationships>
</file>

<file path=ppt/slides/_rels/slide74.xml.rels><?xml version="1.0" encoding="UTF-8" standalone="yes"?>
<Relationships xmlns="http://schemas.openxmlformats.org/package/2006/relationships"><Relationship Id="rId3" Type="http://schemas.openxmlformats.org/officeDocument/2006/relationships/slide" Target="slide75.xml"/><Relationship Id="rId2" Type="http://schemas.openxmlformats.org/officeDocument/2006/relationships/slide" Target="slide58.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3" Type="http://schemas.openxmlformats.org/officeDocument/2006/relationships/slide" Target="slide76.xml"/><Relationship Id="rId2" Type="http://schemas.openxmlformats.org/officeDocument/2006/relationships/slide" Target="slide58.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slide" Target="slide58.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slide" Target="slide78.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3" Type="http://schemas.openxmlformats.org/officeDocument/2006/relationships/slide" Target="slide79.xml"/><Relationship Id="rId2" Type="http://schemas.openxmlformats.org/officeDocument/2006/relationships/slide" Target="slide58.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slide" Target="slide91.xml"/><Relationship Id="rId2" Type="http://schemas.openxmlformats.org/officeDocument/2006/relationships/slide" Target="slide94.xml"/><Relationship Id="rId1" Type="http://schemas.openxmlformats.org/officeDocument/2006/relationships/slideLayout" Target="../slideLayouts/slideLayout2.xml"/><Relationship Id="rId5" Type="http://schemas.openxmlformats.org/officeDocument/2006/relationships/slide" Target="slide2.xml"/><Relationship Id="rId4" Type="http://schemas.openxmlformats.org/officeDocument/2006/relationships/slide" Target="slide86.xml"/></Relationships>
</file>

<file path=ppt/slides/_rels/slide86.xml.rels><?xml version="1.0" encoding="UTF-8" standalone="yes"?>
<Relationships xmlns="http://schemas.openxmlformats.org/package/2006/relationships"><Relationship Id="rId3" Type="http://schemas.openxmlformats.org/officeDocument/2006/relationships/slide" Target="slide79.xml"/><Relationship Id="rId2" Type="http://schemas.openxmlformats.org/officeDocument/2006/relationships/slide" Target="slide87.xml"/><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3" Type="http://schemas.openxmlformats.org/officeDocument/2006/relationships/slide" Target="slide88.xml"/><Relationship Id="rId2" Type="http://schemas.openxmlformats.org/officeDocument/2006/relationships/slide" Target="slide79.xml"/><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3" Type="http://schemas.openxmlformats.org/officeDocument/2006/relationships/slide" Target="slide89.xml"/><Relationship Id="rId2" Type="http://schemas.openxmlformats.org/officeDocument/2006/relationships/slide" Target="slide79.xml"/><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3" Type="http://schemas.openxmlformats.org/officeDocument/2006/relationships/slide" Target="slide90.xml"/><Relationship Id="rId2" Type="http://schemas.openxmlformats.org/officeDocument/2006/relationships/slide" Target="slide79.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3" Type="http://schemas.openxmlformats.org/officeDocument/2006/relationships/slide" Target="slide91.xml"/><Relationship Id="rId2" Type="http://schemas.openxmlformats.org/officeDocument/2006/relationships/slide" Target="slide79.xml"/><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1116013" y="2508250"/>
            <a:ext cx="7570787" cy="4016375"/>
          </a:xfrm>
        </p:spPr>
        <p:txBody>
          <a:bodyPr>
            <a:normAutofit lnSpcReduction="10000"/>
          </a:bodyPr>
          <a:lstStyle/>
          <a:p>
            <a:pPr algn="ctr"/>
            <a:r>
              <a:rPr lang="ru-MO" sz="3600" b="1" cap="all" dirty="0" smtClean="0"/>
              <a:t>математика</a:t>
            </a:r>
            <a:r>
              <a:rPr lang="kk-KZ" sz="3600" b="1" cap="all" dirty="0" smtClean="0"/>
              <a:t>лық сауаттылық негіздері</a:t>
            </a:r>
            <a:endParaRPr lang="ru-RU" sz="3600" dirty="0" smtClean="0"/>
          </a:p>
          <a:p>
            <a:pPr algn="ctr"/>
            <a:r>
              <a:rPr lang="kk-KZ" sz="1600" dirty="0" smtClean="0"/>
              <a:t>6В01502-Математика -Информатика</a:t>
            </a:r>
            <a:endParaRPr lang="ru-RU" sz="1600" dirty="0" smtClean="0"/>
          </a:p>
          <a:p>
            <a:pPr algn="ctr"/>
            <a:r>
              <a:rPr lang="kk-KZ" sz="1600" dirty="0" smtClean="0"/>
              <a:t>мамандығы </a:t>
            </a:r>
            <a:r>
              <a:rPr lang="kk-KZ" sz="1600" dirty="0" smtClean="0"/>
              <a:t>үшін</a:t>
            </a:r>
            <a:endParaRPr lang="ru-MO" sz="3600" b="1" cap="all" dirty="0" smtClean="0">
              <a:latin typeface="Times New Roman" pitchFamily="18" charset="0"/>
              <a:cs typeface="Times New Roman" pitchFamily="18" charset="0"/>
            </a:endParaRPr>
          </a:p>
          <a:p>
            <a:r>
              <a:rPr lang="ru-MO" sz="1400" b="1" cap="all" dirty="0" err="1" smtClean="0">
                <a:latin typeface="Times New Roman" pitchFamily="18" charset="0"/>
                <a:cs typeface="Times New Roman" pitchFamily="18" charset="0"/>
              </a:rPr>
              <a:t>АвторЛАРы</a:t>
            </a:r>
            <a:r>
              <a:rPr lang="ru-MO" sz="1400" b="1" cap="all" dirty="0" smtClean="0">
                <a:latin typeface="Times New Roman" pitchFamily="18" charset="0"/>
                <a:cs typeface="Times New Roman" pitchFamily="18" charset="0"/>
              </a:rPr>
              <a:t>:	</a:t>
            </a:r>
            <a:r>
              <a:rPr lang="kk-KZ" sz="1400" dirty="0">
                <a:latin typeface="Times New Roman" pitchFamily="18" charset="0"/>
                <a:cs typeface="Times New Roman" pitchFamily="18" charset="0"/>
              </a:rPr>
              <a:t>		</a:t>
            </a:r>
            <a:endParaRPr lang="kk-KZ" sz="1400" dirty="0" smtClean="0">
              <a:latin typeface="Times New Roman" pitchFamily="18" charset="0"/>
              <a:cs typeface="Times New Roman" pitchFamily="18" charset="0"/>
            </a:endParaRPr>
          </a:p>
          <a:p>
            <a:r>
              <a:rPr lang="kk-KZ" sz="1400" dirty="0" smtClean="0">
                <a:latin typeface="Times New Roman" pitchFamily="18" charset="0"/>
                <a:cs typeface="Times New Roman" pitchFamily="18" charset="0"/>
              </a:rPr>
              <a:t>		</a:t>
            </a:r>
            <a:endParaRPr lang="kk-KZ" sz="1400" dirty="0" smtClean="0"/>
          </a:p>
          <a:p>
            <a:r>
              <a:rPr lang="kk-KZ" sz="1400" dirty="0" smtClean="0"/>
              <a:t>		</a:t>
            </a:r>
            <a:r>
              <a:rPr lang="kk-KZ" sz="1400" dirty="0" smtClean="0"/>
              <a:t>Қосыбаева Ү.А.-профессор, п.ғ.к.</a:t>
            </a:r>
          </a:p>
          <a:p>
            <a:r>
              <a:rPr lang="kk-KZ" sz="1400" dirty="0" smtClean="0"/>
              <a:t>	</a:t>
            </a:r>
            <a:r>
              <a:rPr lang="kk-KZ" sz="1400" dirty="0" smtClean="0"/>
              <a:t>	</a:t>
            </a:r>
            <a:r>
              <a:rPr lang="kk-KZ" sz="1400" dirty="0" smtClean="0"/>
              <a:t>Кервенев </a:t>
            </a:r>
            <a:r>
              <a:rPr lang="kk-KZ" sz="1400" dirty="0" smtClean="0"/>
              <a:t>Қ.Е.</a:t>
            </a:r>
            <a:r>
              <a:rPr lang="kk-KZ" sz="1400" b="1" dirty="0" smtClean="0"/>
              <a:t> </a:t>
            </a:r>
            <a:r>
              <a:rPr lang="kk-KZ" sz="1400" dirty="0" smtClean="0"/>
              <a:t>– ж.ғ.м., ҚарМУ доценті, аға оқытушы</a:t>
            </a:r>
            <a:r>
              <a:rPr lang="ru-RU" sz="1400" dirty="0" smtClean="0"/>
              <a:t>, </a:t>
            </a:r>
          </a:p>
          <a:p>
            <a:r>
              <a:rPr lang="ru-RU" sz="1400" dirty="0" smtClean="0"/>
              <a:t>		</a:t>
            </a:r>
            <a:r>
              <a:rPr lang="kk-KZ" sz="1400" dirty="0" smtClean="0"/>
              <a:t>Шаматаева Н.К.-PhD, </a:t>
            </a:r>
            <a:r>
              <a:rPr lang="kk-KZ" sz="1400" dirty="0" smtClean="0"/>
              <a:t>доцент</a:t>
            </a:r>
            <a:endParaRPr lang="ru-RU" sz="1400" dirty="0">
              <a:latin typeface="Times New Roman" pitchFamily="18" charset="0"/>
              <a:cs typeface="Times New Roman" pitchFamily="18" charset="0"/>
            </a:endParaRPr>
          </a:p>
          <a:p>
            <a:pPr fontAlgn="auto">
              <a:spcAft>
                <a:spcPts val="0"/>
              </a:spcAft>
              <a:buClr>
                <a:schemeClr val="accent3"/>
              </a:buClr>
              <a:buFont typeface="Wingdings 2"/>
              <a:buNone/>
              <a:defRPr/>
            </a:pPr>
            <a:endParaRPr lang="ru-MO" sz="1400" b="1" cap="all" dirty="0" smtClean="0">
              <a:latin typeface="Times New Roman" pitchFamily="18" charset="0"/>
              <a:cs typeface="Times New Roman" pitchFamily="18" charset="0"/>
            </a:endParaRPr>
          </a:p>
          <a:p>
            <a:pPr fontAlgn="auto">
              <a:spcAft>
                <a:spcPts val="0"/>
              </a:spcAft>
              <a:buClr>
                <a:schemeClr val="accent3"/>
              </a:buClr>
              <a:buFont typeface="Wingdings 2"/>
              <a:buNone/>
              <a:defRPr/>
            </a:pPr>
            <a:r>
              <a:rPr lang="ru-MO" sz="1400" b="1" cap="all" dirty="0" smtClean="0">
                <a:latin typeface="Times New Roman" pitchFamily="18" charset="0"/>
                <a:cs typeface="Times New Roman" pitchFamily="18" charset="0"/>
              </a:rPr>
              <a:t>	</a:t>
            </a:r>
            <a:endParaRPr lang="kk-KZ" sz="1400" b="1" cap="all" dirty="0" smtClean="0">
              <a:latin typeface="Times New Roman" pitchFamily="18" charset="0"/>
              <a:cs typeface="Times New Roman" pitchFamily="18" charset="0"/>
            </a:endParaRPr>
          </a:p>
          <a:p>
            <a:pPr fontAlgn="auto">
              <a:spcAft>
                <a:spcPts val="0"/>
              </a:spcAft>
              <a:buClr>
                <a:schemeClr val="accent3"/>
              </a:buClr>
              <a:buFont typeface="Wingdings 2"/>
              <a:buNone/>
              <a:defRPr/>
            </a:pPr>
            <a:endParaRPr lang="kk-KZ" sz="1400" b="1" cap="all" dirty="0" smtClean="0">
              <a:latin typeface="Times New Roman" pitchFamily="18" charset="0"/>
              <a:cs typeface="Times New Roman" pitchFamily="18" charset="0"/>
            </a:endParaRPr>
          </a:p>
          <a:p>
            <a:pPr fontAlgn="auto">
              <a:spcAft>
                <a:spcPts val="0"/>
              </a:spcAft>
              <a:buClr>
                <a:schemeClr val="accent3"/>
              </a:buClr>
              <a:buFont typeface="Wingdings 2"/>
              <a:buNone/>
              <a:defRPr/>
            </a:pPr>
            <a:endParaRPr lang="kk-KZ" sz="1400" b="1" cap="all" dirty="0" smtClean="0">
              <a:latin typeface="Times New Roman" pitchFamily="18" charset="0"/>
              <a:cs typeface="Times New Roman" pitchFamily="18" charset="0"/>
            </a:endParaRPr>
          </a:p>
          <a:p>
            <a:pPr fontAlgn="auto">
              <a:spcAft>
                <a:spcPts val="0"/>
              </a:spcAft>
              <a:buClr>
                <a:schemeClr val="accent3"/>
              </a:buClr>
              <a:buFont typeface="Wingdings 2"/>
              <a:buNone/>
              <a:defRPr/>
            </a:pPr>
            <a:r>
              <a:rPr lang="kk-KZ" sz="1400" b="1" cap="all" dirty="0" smtClean="0">
                <a:latin typeface="Times New Roman" pitchFamily="18" charset="0"/>
                <a:cs typeface="Times New Roman" pitchFamily="18" charset="0"/>
              </a:rPr>
              <a:t>		Сабақ түрі: </a:t>
            </a:r>
            <a:r>
              <a:rPr lang="kk-KZ" sz="1400" b="1" cap="all" dirty="0">
                <a:latin typeface="Times New Roman" pitchFamily="18" charset="0"/>
                <a:cs typeface="Times New Roman" pitchFamily="18" charset="0"/>
              </a:rPr>
              <a:t> </a:t>
            </a:r>
            <a:r>
              <a:rPr lang="kk-KZ" sz="1400" b="1" cap="all" dirty="0" smtClean="0">
                <a:latin typeface="Times New Roman" pitchFamily="18" charset="0"/>
                <a:cs typeface="Times New Roman" pitchFamily="18" charset="0"/>
              </a:rPr>
              <a:t>дәріс		</a:t>
            </a:r>
            <a:r>
              <a:rPr lang="kk-KZ" sz="1400" b="1" cap="all" smtClean="0">
                <a:latin typeface="Times New Roman" pitchFamily="18" charset="0"/>
                <a:cs typeface="Times New Roman" pitchFamily="18" charset="0"/>
              </a:rPr>
              <a:t>	</a:t>
            </a:r>
            <a:r>
              <a:rPr lang="kk-KZ" sz="1400" b="1" cap="all" smtClean="0">
                <a:latin typeface="Times New Roman" pitchFamily="18" charset="0"/>
                <a:cs typeface="Times New Roman" pitchFamily="18" charset="0"/>
              </a:rPr>
              <a:t>Қарағанды-2021</a:t>
            </a:r>
            <a:endParaRPr lang="ru-RU" sz="1400" b="1" cap="all" dirty="0" smtClean="0">
              <a:latin typeface="Times New Roman" pitchFamily="18" charset="0"/>
              <a:cs typeface="Times New Roman" pitchFamily="18" charset="0"/>
            </a:endParaRPr>
          </a:p>
          <a:p>
            <a:pPr fontAlgn="auto">
              <a:spcAft>
                <a:spcPts val="0"/>
              </a:spcAft>
              <a:buClr>
                <a:schemeClr val="accent3"/>
              </a:buClr>
              <a:buFont typeface="Wingdings 2"/>
              <a:buNone/>
              <a:defRPr/>
            </a:pPr>
            <a:endParaRPr lang="ru-RU" dirty="0">
              <a:latin typeface="Times New Roman" pitchFamily="18" charset="0"/>
              <a:cs typeface="Times New Roman" pitchFamily="18" charset="0"/>
            </a:endParaRPr>
          </a:p>
        </p:txBody>
      </p:sp>
      <p:sp>
        <p:nvSpPr>
          <p:cNvPr id="4" name="Прямоугольник 3"/>
          <p:cNvSpPr/>
          <p:nvPr/>
        </p:nvSpPr>
        <p:spPr>
          <a:xfrm>
            <a:off x="323528" y="836712"/>
            <a:ext cx="8640960" cy="923330"/>
          </a:xfrm>
          <a:prstGeom prst="rect">
            <a:avLst/>
          </a:prstGeom>
        </p:spPr>
        <p:txBody>
          <a:bodyPr wrap="square">
            <a:spAutoFit/>
          </a:bodyPr>
          <a:lstStyle/>
          <a:p>
            <a:pPr algn="ctr"/>
            <a:r>
              <a:rPr lang="kk-KZ" cap="all" dirty="0">
                <a:latin typeface="Times New Roman" pitchFamily="18" charset="0"/>
                <a:cs typeface="Times New Roman" pitchFamily="18" charset="0"/>
              </a:rPr>
              <a:t>Қазақстан Республикасы білім және ғылым министрлігі</a:t>
            </a:r>
            <a:r>
              <a:rPr lang="ru-RU" cap="all" dirty="0">
                <a:latin typeface="Times New Roman" pitchFamily="18" charset="0"/>
                <a:cs typeface="Times New Roman" pitchFamily="18" charset="0"/>
              </a:rPr>
              <a:t/>
            </a:r>
            <a:br>
              <a:rPr lang="ru-RU" cap="all" dirty="0">
                <a:latin typeface="Times New Roman" pitchFamily="18" charset="0"/>
                <a:cs typeface="Times New Roman" pitchFamily="18" charset="0"/>
              </a:rPr>
            </a:br>
            <a:r>
              <a:rPr lang="sr-Cyrl-CS" cap="all" dirty="0">
                <a:latin typeface="Times New Roman" pitchFamily="18" charset="0"/>
                <a:cs typeface="Times New Roman" pitchFamily="18" charset="0"/>
              </a:rPr>
              <a:t>Е.А. Бөкетов атындағы Қарағанды </a:t>
            </a:r>
            <a:r>
              <a:rPr lang="sr-Cyrl-CS" cap="all" dirty="0" smtClean="0">
                <a:latin typeface="Times New Roman" pitchFamily="18" charset="0"/>
                <a:cs typeface="Times New Roman" pitchFamily="18" charset="0"/>
              </a:rPr>
              <a:t>университеті</a:t>
            </a:r>
            <a:r>
              <a:rPr lang="ru-RU" cap="all" dirty="0">
                <a:latin typeface="Times New Roman" pitchFamily="18" charset="0"/>
                <a:cs typeface="Times New Roman" pitchFamily="18" charset="0"/>
              </a:rPr>
              <a:t/>
            </a:r>
            <a:br>
              <a:rPr lang="ru-RU" cap="all" dirty="0">
                <a:latin typeface="Times New Roman" pitchFamily="18" charset="0"/>
                <a:cs typeface="Times New Roman" pitchFamily="18" charset="0"/>
              </a:rPr>
            </a:br>
            <a:endParaRPr lang="ru-RU" dirty="0"/>
          </a:p>
        </p:txBody>
      </p:sp>
    </p:spTree>
    <p:extLst>
      <p:ext uri="{BB962C8B-B14F-4D97-AF65-F5344CB8AC3E}">
        <p14:creationId xmlns:p14="http://schemas.microsoft.com/office/powerpoint/2010/main" xmlns="" val="2806556817"/>
      </p:ext>
    </p:extLst>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89" name="Rectangle 1"/>
          <p:cNvSpPr>
            <a:spLocks noChangeArrowheads="1"/>
          </p:cNvSpPr>
          <p:nvPr/>
        </p:nvSpPr>
        <p:spPr bwMode="auto">
          <a:xfrm>
            <a:off x="0" y="785794"/>
            <a:ext cx="9144000"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88925" algn="just" defTabSz="914400" rtl="0" eaLnBrk="1" fontAlgn="base" latinLnBrk="0" hangingPunct="1">
              <a:lnSpc>
                <a:spcPct val="100000"/>
              </a:lnSpc>
              <a:spcBef>
                <a:spcPct val="0"/>
              </a:spcBef>
              <a:spcAft>
                <a:spcPct val="0"/>
              </a:spcAft>
              <a:buClrTx/>
              <a:buSzTx/>
              <a:buFontTx/>
              <a:buNone/>
              <a:tabLst>
                <a:tab pos="560388" algn="l"/>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Е.С.Канин математиканы оқыту әдістемесі бойынша жазған оқулықтарында есептердің бірнеше түрін бөліп көрсетті. Олар:</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tab pos="560388" algn="l"/>
              </a:tabLst>
            </a:pP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Математикалық символиканы</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меңгеруге қатысты есептер</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tab pos="560388" algn="l"/>
              </a:tabLst>
            </a:pP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Дәлелдемелерге үйретуге қатысты есептер</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tab pos="560388" algn="l"/>
              </a:tabLst>
            </a:pP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Математикалық түсініктерді меңгеруге қатысты есептер</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tab pos="560388" algn="l"/>
              </a:tabLst>
            </a:pP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Математикалық ептіліктер</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мен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дағдыларды қалыптастыратын есептер</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tab pos="560388" algn="l"/>
              </a:tabLst>
            </a:pP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Жаңа математикалық д</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ә</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йектерге</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оқытатын есептер</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kk-KZ"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0" y="1071547"/>
            <a:ext cx="9144000" cy="1384995"/>
          </a:xfrm>
          <a:prstGeom prst="rect">
            <a:avLst/>
          </a:prstGeom>
        </p:spPr>
        <p:txBody>
          <a:bodyPr wrap="square">
            <a:spAutoFit/>
          </a:bodyPr>
          <a:lstStyle/>
          <a:p>
            <a:pPr algn="just"/>
            <a:r>
              <a:rPr lang="kk-KZ" sz="2800" b="1" u="sng" dirty="0" smtClean="0"/>
              <a:t>Оқыту қызметі </a:t>
            </a:r>
            <a:r>
              <a:rPr lang="kk-KZ" sz="2800" dirty="0" smtClean="0"/>
              <a:t>- оқушыларда математикалық білім ептілік пен дағдылардың жүйесін қалыптастыруға бағытталған қызметтер.</a:t>
            </a:r>
            <a:endParaRPr lang="ru-RU" sz="2800" dirty="0"/>
          </a:p>
        </p:txBody>
      </p:sp>
      <p:sp>
        <p:nvSpPr>
          <p:cNvPr id="4" name="Прямоугольник 3"/>
          <p:cNvSpPr/>
          <p:nvPr/>
        </p:nvSpPr>
        <p:spPr>
          <a:xfrm>
            <a:off x="0" y="2571743"/>
            <a:ext cx="8929718" cy="1815882"/>
          </a:xfrm>
          <a:prstGeom prst="rect">
            <a:avLst/>
          </a:prstGeom>
        </p:spPr>
        <p:txBody>
          <a:bodyPr wrap="square">
            <a:spAutoFit/>
          </a:bodyPr>
          <a:lstStyle/>
          <a:p>
            <a:pPr algn="just"/>
            <a:r>
              <a:rPr lang="kk-KZ" sz="2800" b="1" u="sng" dirty="0" smtClean="0"/>
              <a:t>Есептің тәрбиелеуші қызметі дегеніміз </a:t>
            </a:r>
            <a:r>
              <a:rPr lang="kk-KZ" sz="2800" dirty="0" smtClean="0"/>
              <a:t>- тану қызығушылықтарын және дербестікті, оқу еңбегінің, дағдыларын, ерік пен жігерді қалыптастыруға бағытталған қызметтер болып табылады.</a:t>
            </a:r>
            <a:endParaRPr lang="ru-RU" sz="2800" dirty="0"/>
          </a:p>
        </p:txBody>
      </p:sp>
    </p:spTree>
  </p:cSld>
  <p:clrMapOvr>
    <a:masterClrMapping/>
  </p:clrMapOvr>
  <p:transition>
    <p:wipe dir="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3" name="Rectangle 1"/>
          <p:cNvSpPr>
            <a:spLocks noChangeArrowheads="1"/>
          </p:cNvSpPr>
          <p:nvPr/>
        </p:nvSpPr>
        <p:spPr bwMode="auto">
          <a:xfrm>
            <a:off x="0" y="785794"/>
            <a:ext cx="9144000"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88925" algn="just" defTabSz="914400" rtl="0" eaLnBrk="1" fontAlgn="base" latinLnBrk="0" hangingPunct="1">
              <a:lnSpc>
                <a:spcPct val="100000"/>
              </a:lnSpc>
              <a:spcBef>
                <a:spcPct val="0"/>
              </a:spcBef>
              <a:spcAft>
                <a:spcPct val="0"/>
              </a:spcAft>
              <a:buClrTx/>
              <a:buSzTx/>
              <a:buFontTx/>
              <a:buNone/>
              <a:tabLst>
                <a:tab pos="666750" algn="l"/>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Есептің арнайы бақылау қызметі оларға сәйкес арнайы оқыту, дамушы және тәрбиелеу қызметінің негізінде тұжырымдалуы мүмкін. Оларға мыналар жатады:</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tab pos="666750" algn="l"/>
              </a:tabLst>
            </a:pP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Алынған білім</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деңгейін орнату</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tab pos="666750" algn="l"/>
              </a:tabLst>
            </a:pP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Дербес</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білім</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алу</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қабілеттілігін бағалау</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tab pos="666750" algn="l"/>
              </a:tabLst>
            </a:pP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Ойлап</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табу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қабілеттілігін бағалау</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tab pos="666750" algn="l"/>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Математикалық ойлау стиліне тән математикалық қасиеттің қандай да бір құраушысының даму деңгейін орнату;</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tab pos="666750" algn="l"/>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Тану үрдісін қалыптастыру деңгейін орнату.</a:t>
            </a:r>
            <a:endParaRPr kumimoji="0" lang="kk-KZ"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4" name="Прямоугольник 3"/>
          <p:cNvSpPr/>
          <p:nvPr/>
        </p:nvSpPr>
        <p:spPr>
          <a:xfrm>
            <a:off x="0" y="5643579"/>
            <a:ext cx="8858280" cy="369332"/>
          </a:xfrm>
          <a:prstGeom prst="rect">
            <a:avLst/>
          </a:prstGeom>
        </p:spPr>
        <p:txBody>
          <a:bodyPr wrap="square">
            <a:spAutoFit/>
          </a:bodyPr>
          <a:lstStyle/>
          <a:p>
            <a:pPr algn="just"/>
            <a:r>
              <a:rPr lang="kk-KZ" dirty="0" smtClean="0">
                <a:latin typeface="Times New Roman" pitchFamily="18" charset="0"/>
                <a:cs typeface="Times New Roman" pitchFamily="18" charset="0"/>
                <a:hlinkClick r:id="rId2" action="ppaction://hlinksldjump"/>
              </a:rPr>
              <a:t>соңы</a:t>
            </a:r>
            <a:r>
              <a:rPr lang="kk-KZ" dirty="0" smtClean="0">
                <a:latin typeface="Times New Roman" pitchFamily="18" charset="0"/>
                <a:cs typeface="Times New Roman" pitchFamily="18" charset="0"/>
              </a:rPr>
              <a:t>		</a:t>
            </a:r>
            <a:r>
              <a:rPr lang="kk-KZ" dirty="0" smtClean="0">
                <a:latin typeface="Times New Roman" pitchFamily="18" charset="0"/>
                <a:cs typeface="Times New Roman" pitchFamily="18" charset="0"/>
                <a:hlinkClick r:id="rId3" action="ppaction://hlinksldjump"/>
              </a:rPr>
              <a:t>әдебиеттер</a:t>
            </a:r>
            <a:r>
              <a:rPr lang="kk-KZ"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	</a:t>
            </a:r>
            <a:r>
              <a:rPr lang="kk-KZ" dirty="0" smtClean="0">
                <a:latin typeface="Times New Roman" pitchFamily="18" charset="0"/>
                <a:cs typeface="Times New Roman" pitchFamily="18" charset="0"/>
                <a:hlinkClick r:id="rId4" action="ppaction://hlinksldjump"/>
              </a:rPr>
              <a:t>тест</a:t>
            </a:r>
            <a:r>
              <a:rPr lang="kk-KZ" dirty="0" smtClean="0">
                <a:latin typeface="Times New Roman" pitchFamily="18" charset="0"/>
                <a:cs typeface="Times New Roman" pitchFamily="18" charset="0"/>
              </a:rPr>
              <a:t>		</a:t>
            </a:r>
            <a:r>
              <a:rPr lang="kk-KZ" dirty="0" smtClean="0">
                <a:latin typeface="Times New Roman" pitchFamily="18" charset="0"/>
                <a:cs typeface="Times New Roman" pitchFamily="18" charset="0"/>
                <a:hlinkClick r:id="rId5" action="ppaction://hlinksldjump"/>
              </a:rPr>
              <a:t>мазмұны</a:t>
            </a:r>
            <a:endParaRPr lang="ru-RU" dirty="0">
              <a:latin typeface="Times New Roman" pitchFamily="18" charset="0"/>
              <a:cs typeface="Times New Roman" pitchFamily="18" charset="0"/>
            </a:endParaRPr>
          </a:p>
        </p:txBody>
      </p:sp>
    </p:spTree>
  </p:cSld>
  <p:clrMapOvr>
    <a:masterClrMapping/>
  </p:clrMapOvr>
  <p:transition>
    <p:wipe dir="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txBox="1">
            <a:spLocks/>
          </p:cNvSpPr>
          <p:nvPr/>
        </p:nvSpPr>
        <p:spPr>
          <a:xfrm>
            <a:off x="457200" y="704088"/>
            <a:ext cx="2471726" cy="1143000"/>
          </a:xfrm>
          <a:prstGeom prst="rect">
            <a:avLst/>
          </a:prstGeom>
        </p:spPr>
        <p:txBody>
          <a:bodyPr vert="horz" lIns="0" tIns="45720" rIns="0" bIns="0" anchor="b">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kk-KZ" sz="7000" b="0" i="0" u="none" strike="noStrike" kern="1200" cap="none" spc="0" normalizeH="0" baseline="0" noProof="0" dirty="0" smtClean="0">
                <a:ln>
                  <a:noFill/>
                </a:ln>
                <a:solidFill>
                  <a:schemeClr val="tx2"/>
                </a:solidFill>
                <a:effectLst/>
                <a:uLnTx/>
                <a:uFillTx/>
                <a:latin typeface="Times New Roman" pitchFamily="18" charset="0"/>
                <a:ea typeface="+mj-ea"/>
                <a:cs typeface="Times New Roman" pitchFamily="18" charset="0"/>
              </a:rPr>
              <a:t>Тест</a:t>
            </a:r>
            <a:endParaRPr kumimoji="0" lang="ru-RU" sz="7000" b="0" i="0" u="none" strike="noStrike" kern="1200" cap="none" spc="0" normalizeH="0" baseline="0" noProof="0" dirty="0">
              <a:ln>
                <a:noFill/>
              </a:ln>
              <a:solidFill>
                <a:schemeClr val="tx2"/>
              </a:solidFill>
              <a:effectLst/>
              <a:uLnTx/>
              <a:uFillTx/>
              <a:latin typeface="Times New Roman" pitchFamily="18" charset="0"/>
              <a:ea typeface="+mj-ea"/>
              <a:cs typeface="Times New Roman" pitchFamily="18" charset="0"/>
            </a:endParaRPr>
          </a:p>
        </p:txBody>
      </p:sp>
      <p:sp>
        <p:nvSpPr>
          <p:cNvPr id="298010" name="Rectangle 26"/>
          <p:cNvSpPr>
            <a:spLocks noChangeArrowheads="1"/>
          </p:cNvSpPr>
          <p:nvPr/>
        </p:nvSpPr>
        <p:spPr bwMode="auto">
          <a:xfrm>
            <a:off x="428596" y="2000240"/>
            <a:ext cx="7730386" cy="286232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lgn="just"/>
            <a:r>
              <a:rPr lang="kk-KZ" sz="3000" dirty="0" smtClean="0">
                <a:latin typeface="Times New Roman" pitchFamily="18" charset="0"/>
                <a:ea typeface="Calibri" pitchFamily="34" charset="0"/>
                <a:cs typeface="Times New Roman" pitchFamily="18" charset="0"/>
              </a:rPr>
              <a:t>1. А санының  8</a:t>
            </a:r>
            <a:r>
              <a:rPr lang="kk-KZ" sz="3000" dirty="0" smtClean="0"/>
              <a:t>%-ы 48-ің  5%-ына тең. А=?</a:t>
            </a:r>
            <a:endParaRPr kumimoji="0" lang="kk-KZ" sz="3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en-US" sz="3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2" action="ppaction://hlinksldjump"/>
              </a:rPr>
              <a:t>A</a:t>
            </a:r>
            <a:r>
              <a:rPr kumimoji="0" lang="ru-RU" sz="3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2" action="ppaction://hlinksldjump"/>
              </a:rPr>
              <a:t>) </a:t>
            </a:r>
            <a:r>
              <a:rPr kumimoji="0" lang="ru-RU" sz="3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19</a:t>
            </a:r>
            <a:endParaRPr kumimoji="0" lang="ru-RU" sz="3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3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3" action="ppaction://hlinksldjump"/>
              </a:rPr>
              <a:t>B</a:t>
            </a:r>
            <a:r>
              <a:rPr kumimoji="0" lang="ru-RU" sz="3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3" action="ppaction://hlinksldjump"/>
              </a:rPr>
              <a:t>) </a:t>
            </a:r>
            <a:r>
              <a:rPr kumimoji="0" lang="ru-RU" sz="3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30</a:t>
            </a:r>
            <a:endParaRPr kumimoji="0" lang="ru-RU" sz="3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3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2" action="ppaction://hlinksldjump"/>
              </a:rPr>
              <a:t>C</a:t>
            </a:r>
            <a:r>
              <a:rPr kumimoji="0" lang="ru-RU" sz="3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2" action="ppaction://hlinksldjump"/>
              </a:rPr>
              <a:t>) </a:t>
            </a:r>
            <a:r>
              <a:rPr kumimoji="0" lang="ru-RU" sz="3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28</a:t>
            </a:r>
            <a:endParaRPr kumimoji="0" lang="ru-RU" sz="3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3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2" action="ppaction://hlinksldjump"/>
              </a:rPr>
              <a:t>D</a:t>
            </a:r>
            <a:r>
              <a:rPr kumimoji="0" lang="ru-RU" sz="3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2" action="ppaction://hlinksldjump"/>
              </a:rPr>
              <a:t>) </a:t>
            </a:r>
            <a:r>
              <a:rPr kumimoji="0" lang="ru-RU" sz="3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24</a:t>
            </a:r>
            <a:endParaRPr kumimoji="0" lang="ru-RU" sz="3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3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2" action="ppaction://hlinksldjump"/>
              </a:rPr>
              <a:t>E</a:t>
            </a:r>
            <a:r>
              <a:rPr kumimoji="0" lang="ru-RU" sz="3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2" action="ppaction://hlinksldjump"/>
              </a:rPr>
              <a:t>) </a:t>
            </a:r>
            <a:r>
              <a:rPr kumimoji="0" lang="ru-RU" sz="3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32</a:t>
            </a:r>
            <a:endParaRPr kumimoji="0" lang="ru-RU" sz="3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Прямоугольник 12"/>
          <p:cNvSpPr/>
          <p:nvPr/>
        </p:nvSpPr>
        <p:spPr>
          <a:xfrm>
            <a:off x="1" y="1000108"/>
            <a:ext cx="9144000" cy="4247317"/>
          </a:xfrm>
          <a:prstGeom prst="rect">
            <a:avLst/>
          </a:prstGeom>
        </p:spPr>
        <p:txBody>
          <a:bodyPr wrap="square">
            <a:spAutoFit/>
          </a:bodyPr>
          <a:lstStyle/>
          <a:p>
            <a:pPr algn="just"/>
            <a:r>
              <a:rPr lang="ru-RU" sz="2800" dirty="0" smtClean="0"/>
              <a:t>2. </a:t>
            </a:r>
            <a:r>
              <a:rPr lang="kk-KZ" sz="2800" dirty="0" smtClean="0"/>
              <a:t>Компьютер </a:t>
            </a:r>
            <a:r>
              <a:rPr lang="ru-RU" sz="2800" dirty="0" smtClean="0"/>
              <a:t>515,2 $-</a:t>
            </a:r>
            <a:r>
              <a:rPr lang="kk-KZ" sz="2800" dirty="0" smtClean="0"/>
              <a:t>ға сатылса, 8% шығынға ұшырайды. 15% пайда көру үшін компьютер неше долларға сатылуы керек?</a:t>
            </a:r>
          </a:p>
          <a:p>
            <a:pPr algn="just"/>
            <a:endParaRPr lang="kk-KZ" sz="2800" dirty="0" smtClean="0"/>
          </a:p>
          <a:p>
            <a:pPr algn="just"/>
            <a:r>
              <a:rPr lang="en-US" sz="2800" dirty="0" smtClean="0">
                <a:hlinkClick r:id="rId2" action="ppaction://hlinksldjump"/>
              </a:rPr>
              <a:t>A</a:t>
            </a:r>
            <a:r>
              <a:rPr lang="ru-RU" sz="2800" dirty="0" smtClean="0">
                <a:hlinkClick r:id="rId2" action="ppaction://hlinksldjump"/>
              </a:rPr>
              <a:t>) </a:t>
            </a:r>
            <a:r>
              <a:rPr lang="ru-RU" sz="2800" dirty="0" smtClean="0"/>
              <a:t>644$</a:t>
            </a:r>
          </a:p>
          <a:p>
            <a:pPr algn="just"/>
            <a:r>
              <a:rPr lang="en-US" sz="2800" dirty="0" smtClean="0">
                <a:hlinkClick r:id="rId3" action="ppaction://hlinksldjump"/>
              </a:rPr>
              <a:t>B</a:t>
            </a:r>
            <a:r>
              <a:rPr lang="ru-RU" sz="2800" dirty="0" smtClean="0">
                <a:hlinkClick r:id="rId3" action="ppaction://hlinksldjump"/>
              </a:rPr>
              <a:t>) </a:t>
            </a:r>
            <a:r>
              <a:rPr lang="ru-RU" sz="2800" dirty="0" smtClean="0"/>
              <a:t>565$</a:t>
            </a:r>
          </a:p>
          <a:p>
            <a:pPr algn="just"/>
            <a:r>
              <a:rPr lang="en-US" sz="2800" dirty="0" smtClean="0">
                <a:hlinkClick r:id="rId3" action="ppaction://hlinksldjump"/>
              </a:rPr>
              <a:t>C) </a:t>
            </a:r>
            <a:r>
              <a:rPr lang="en-US" sz="2800" dirty="0" smtClean="0"/>
              <a:t>585$</a:t>
            </a:r>
            <a:endParaRPr lang="ru-RU" sz="2800" dirty="0" smtClean="0"/>
          </a:p>
          <a:p>
            <a:pPr algn="just"/>
            <a:r>
              <a:rPr lang="en-US" sz="2800" dirty="0" smtClean="0">
                <a:hlinkClick r:id="rId3" action="ppaction://hlinksldjump"/>
              </a:rPr>
              <a:t>D) </a:t>
            </a:r>
            <a:r>
              <a:rPr lang="en-US" sz="2800" dirty="0" smtClean="0"/>
              <a:t>632$</a:t>
            </a:r>
            <a:endParaRPr lang="ru-RU" sz="2800" dirty="0" smtClean="0"/>
          </a:p>
          <a:p>
            <a:pPr algn="just"/>
            <a:r>
              <a:rPr lang="en-US" sz="2800" dirty="0" smtClean="0">
                <a:hlinkClick r:id="rId3" action="ppaction://hlinksldjump"/>
              </a:rPr>
              <a:t>E) </a:t>
            </a:r>
            <a:r>
              <a:rPr lang="en-US" sz="2800" dirty="0" smtClean="0"/>
              <a:t>622$</a:t>
            </a:r>
            <a:endParaRPr lang="ru-RU" sz="2800" dirty="0" smtClean="0"/>
          </a:p>
          <a:p>
            <a:endParaRPr lang="ru-RU" dirty="0"/>
          </a:p>
        </p:txBody>
      </p:sp>
    </p:spTree>
  </p:cSld>
  <p:clrMapOvr>
    <a:masterClrMapping/>
  </p:clrMapOvr>
  <p:transition>
    <p:wipe dir="d"/>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0" y="1000108"/>
            <a:ext cx="9144000" cy="4247317"/>
          </a:xfrm>
          <a:prstGeom prst="rect">
            <a:avLst/>
          </a:prstGeom>
        </p:spPr>
        <p:txBody>
          <a:bodyPr wrap="square">
            <a:spAutoFit/>
          </a:bodyPr>
          <a:lstStyle/>
          <a:p>
            <a:pPr algn="just"/>
            <a:r>
              <a:rPr lang="en-US" sz="2800" dirty="0" smtClean="0"/>
              <a:t>3.</a:t>
            </a:r>
            <a:r>
              <a:rPr lang="kk-KZ" sz="2800" dirty="0" smtClean="0"/>
              <a:t> Теледидардың  15 % </a:t>
            </a:r>
            <a:r>
              <a:rPr lang="en-US" sz="2800" dirty="0" smtClean="0"/>
              <a:t>-</a:t>
            </a:r>
            <a:r>
              <a:rPr lang="kk-KZ" sz="2800" dirty="0" smtClean="0"/>
              <a:t>ға арзандатылғаннан кейінгі бағасы </a:t>
            </a:r>
            <a:r>
              <a:rPr lang="en-US" sz="2800" dirty="0" smtClean="0"/>
              <a:t>127500</a:t>
            </a:r>
            <a:r>
              <a:rPr lang="kk-KZ" sz="2800" dirty="0" smtClean="0"/>
              <a:t> теңге болды. Теледидардың арзандатылғанға дейінгі бағасын табыңыз.</a:t>
            </a:r>
          </a:p>
          <a:p>
            <a:pPr algn="just"/>
            <a:endParaRPr lang="ru-RU" sz="2800" dirty="0" smtClean="0"/>
          </a:p>
          <a:p>
            <a:pPr algn="just"/>
            <a:r>
              <a:rPr lang="kk-KZ" sz="2800" dirty="0" smtClean="0">
                <a:hlinkClick r:id="rId2" action="ppaction://hlinksldjump"/>
              </a:rPr>
              <a:t>A) </a:t>
            </a:r>
            <a:r>
              <a:rPr lang="kk-KZ" sz="2800" dirty="0" smtClean="0"/>
              <a:t>150000  теңге</a:t>
            </a:r>
            <a:endParaRPr lang="ru-RU" sz="2800" dirty="0" smtClean="0"/>
          </a:p>
          <a:p>
            <a:pPr algn="just"/>
            <a:r>
              <a:rPr lang="kk-KZ" sz="2800" dirty="0" smtClean="0">
                <a:hlinkClick r:id="rId3" action="ppaction://hlinksldjump"/>
              </a:rPr>
              <a:t>B) </a:t>
            </a:r>
            <a:r>
              <a:rPr lang="kk-KZ" sz="2800" dirty="0" smtClean="0"/>
              <a:t>200000 теңге</a:t>
            </a:r>
            <a:endParaRPr lang="ru-RU" sz="2800" dirty="0" smtClean="0"/>
          </a:p>
          <a:p>
            <a:pPr algn="just"/>
            <a:r>
              <a:rPr lang="kk-KZ" sz="2800" dirty="0" smtClean="0">
                <a:hlinkClick r:id="rId3" action="ppaction://hlinksldjump"/>
              </a:rPr>
              <a:t>C) </a:t>
            </a:r>
            <a:r>
              <a:rPr lang="kk-KZ" sz="2800" dirty="0" smtClean="0"/>
              <a:t>120000 теңге</a:t>
            </a:r>
            <a:endParaRPr lang="ru-RU" sz="2800" dirty="0" smtClean="0"/>
          </a:p>
          <a:p>
            <a:pPr algn="just"/>
            <a:r>
              <a:rPr lang="kk-KZ" sz="2800" dirty="0" smtClean="0">
                <a:hlinkClick r:id="rId3" action="ppaction://hlinksldjump"/>
              </a:rPr>
              <a:t>D) </a:t>
            </a:r>
            <a:r>
              <a:rPr lang="kk-KZ" sz="2800" dirty="0" smtClean="0"/>
              <a:t>140000 теңге </a:t>
            </a:r>
            <a:endParaRPr lang="ru-RU" sz="2800" dirty="0" smtClean="0"/>
          </a:p>
          <a:p>
            <a:pPr algn="just"/>
            <a:r>
              <a:rPr lang="kk-KZ" sz="2800" dirty="0" smtClean="0">
                <a:hlinkClick r:id="rId3" action="ppaction://hlinksldjump"/>
              </a:rPr>
              <a:t>E) </a:t>
            </a:r>
            <a:r>
              <a:rPr lang="kk-KZ" sz="2800" dirty="0" smtClean="0"/>
              <a:t>100000 теңге</a:t>
            </a:r>
            <a:endParaRPr lang="ru-RU" sz="2800" dirty="0" smtClean="0"/>
          </a:p>
          <a:p>
            <a:endParaRPr lang="ru-RU" dirty="0"/>
          </a:p>
        </p:txBody>
      </p:sp>
    </p:spTree>
  </p:cSld>
  <p:clrMapOvr>
    <a:masterClrMapping/>
  </p:clrMapOvr>
  <p:transition>
    <p:wipe dir="d"/>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0" y="1071547"/>
            <a:ext cx="8929718" cy="3816429"/>
          </a:xfrm>
          <a:prstGeom prst="rect">
            <a:avLst/>
          </a:prstGeom>
        </p:spPr>
        <p:txBody>
          <a:bodyPr wrap="square">
            <a:spAutoFit/>
          </a:bodyPr>
          <a:lstStyle/>
          <a:p>
            <a:r>
              <a:rPr lang="kk-KZ" dirty="0" smtClean="0"/>
              <a:t>6. </a:t>
            </a:r>
            <a:r>
              <a:rPr lang="kk-KZ" sz="2800" dirty="0" smtClean="0"/>
              <a:t>Егер тіктөртбұрыштың енін 10 % -ға қысқартып, ұзындығын 40 % -ға ұзартсақ, онда тіктөртбұрышт ауданы неше пайызға өзгереді?</a:t>
            </a:r>
          </a:p>
          <a:p>
            <a:r>
              <a:rPr lang="en-US" sz="2800" dirty="0" smtClean="0">
                <a:hlinkClick r:id="rId2" action="ppaction://hlinksldjump"/>
              </a:rPr>
              <a:t>A)</a:t>
            </a:r>
            <a:r>
              <a:rPr lang="ru-RU" sz="2800" dirty="0" smtClean="0"/>
              <a:t>34</a:t>
            </a:r>
          </a:p>
          <a:p>
            <a:r>
              <a:rPr lang="en-US" sz="2800" dirty="0" smtClean="0">
                <a:hlinkClick r:id="rId2" action="ppaction://hlinksldjump"/>
              </a:rPr>
              <a:t>B)</a:t>
            </a:r>
            <a:r>
              <a:rPr lang="ru-RU" sz="2800" dirty="0" smtClean="0">
                <a:hlinkClick r:id="rId2" action="ppaction://hlinksldjump"/>
              </a:rPr>
              <a:t> </a:t>
            </a:r>
            <a:r>
              <a:rPr lang="ru-RU" sz="2800" dirty="0" smtClean="0"/>
              <a:t>24</a:t>
            </a:r>
          </a:p>
          <a:p>
            <a:r>
              <a:rPr lang="en-US" sz="2800" dirty="0" smtClean="0">
                <a:hlinkClick r:id="rId2" action="ppaction://hlinksldjump"/>
              </a:rPr>
              <a:t>C)</a:t>
            </a:r>
            <a:r>
              <a:rPr lang="ru-RU" sz="2800" dirty="0" smtClean="0">
                <a:hlinkClick r:id="rId2" action="ppaction://hlinksldjump"/>
              </a:rPr>
              <a:t> </a:t>
            </a:r>
            <a:r>
              <a:rPr lang="ru-RU" sz="2800" dirty="0" smtClean="0"/>
              <a:t>25</a:t>
            </a:r>
          </a:p>
          <a:p>
            <a:r>
              <a:rPr lang="en-US" sz="2800" dirty="0" smtClean="0">
                <a:hlinkClick r:id="rId3" action="ppaction://hlinksldjump"/>
              </a:rPr>
              <a:t>D)</a:t>
            </a:r>
            <a:r>
              <a:rPr lang="ru-RU" sz="2800" dirty="0" smtClean="0"/>
              <a:t>26</a:t>
            </a:r>
          </a:p>
          <a:p>
            <a:r>
              <a:rPr lang="en-US" sz="2800" dirty="0" smtClean="0">
                <a:hlinkClick r:id="rId2" action="ppaction://hlinksldjump"/>
              </a:rPr>
              <a:t>E)</a:t>
            </a:r>
            <a:r>
              <a:rPr lang="ru-RU" sz="2800" dirty="0" smtClean="0">
                <a:hlinkClick r:id="rId2" action="ppaction://hlinksldjump"/>
              </a:rPr>
              <a:t> </a:t>
            </a:r>
            <a:r>
              <a:rPr lang="ru-RU" sz="2800" dirty="0" smtClean="0"/>
              <a:t>30</a:t>
            </a:r>
          </a:p>
          <a:p>
            <a:r>
              <a:rPr lang="kk-KZ" dirty="0" smtClean="0"/>
              <a:t> </a:t>
            </a:r>
            <a:endParaRPr lang="ru-RU" dirty="0"/>
          </a:p>
        </p:txBody>
      </p:sp>
    </p:spTree>
  </p:cSld>
  <p:clrMapOvr>
    <a:masterClrMapping/>
  </p:clrMapOvr>
  <p:transition>
    <p:wipe dir="d"/>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0" y="928670"/>
            <a:ext cx="8858280" cy="4401205"/>
          </a:xfrm>
          <a:prstGeom prst="rect">
            <a:avLst/>
          </a:prstGeom>
        </p:spPr>
        <p:txBody>
          <a:bodyPr wrap="square">
            <a:spAutoFit/>
          </a:bodyPr>
          <a:lstStyle/>
          <a:p>
            <a:r>
              <a:rPr lang="kk-KZ" sz="2800" dirty="0" smtClean="0"/>
              <a:t>7.Сыйымдылығы </a:t>
            </a:r>
            <a:r>
              <a:rPr lang="ru-RU" sz="2800" dirty="0" smtClean="0"/>
              <a:t> 75</a:t>
            </a:r>
            <a:r>
              <a:rPr lang="kk-KZ" sz="2800" dirty="0" smtClean="0"/>
              <a:t>л болатын көлік бағының 60 % -жанармаймен толтырылды. Жол жүру барысында жанармайдың 80 % -ы жұмсалды. Бакта неше литр жанармай қалды?</a:t>
            </a:r>
          </a:p>
          <a:p>
            <a:endParaRPr lang="ru-RU" sz="2800" dirty="0" smtClean="0"/>
          </a:p>
          <a:p>
            <a:r>
              <a:rPr lang="en-US" sz="2800" dirty="0" smtClean="0">
                <a:hlinkClick r:id="rId2" action="ppaction://hlinksldjump"/>
              </a:rPr>
              <a:t>A)</a:t>
            </a:r>
            <a:r>
              <a:rPr lang="ru-RU" sz="2800" dirty="0" smtClean="0"/>
              <a:t>9 л</a:t>
            </a:r>
          </a:p>
          <a:p>
            <a:r>
              <a:rPr lang="en-US" sz="2800" dirty="0" smtClean="0">
                <a:hlinkClick r:id="rId3" action="ppaction://hlinksldjump"/>
              </a:rPr>
              <a:t>B)</a:t>
            </a:r>
            <a:r>
              <a:rPr lang="ru-RU" sz="2800" dirty="0" smtClean="0">
                <a:hlinkClick r:id="rId3" action="ppaction://hlinksldjump"/>
              </a:rPr>
              <a:t> </a:t>
            </a:r>
            <a:r>
              <a:rPr lang="ru-RU" sz="2800" dirty="0" smtClean="0"/>
              <a:t>10 л</a:t>
            </a:r>
          </a:p>
          <a:p>
            <a:r>
              <a:rPr lang="en-US" sz="2800" dirty="0" smtClean="0">
                <a:hlinkClick r:id="rId3" action="ppaction://hlinksldjump"/>
              </a:rPr>
              <a:t>C)</a:t>
            </a:r>
            <a:r>
              <a:rPr lang="ru-RU" sz="2800" dirty="0" smtClean="0">
                <a:hlinkClick r:id="rId3" action="ppaction://hlinksldjump"/>
              </a:rPr>
              <a:t> </a:t>
            </a:r>
            <a:r>
              <a:rPr lang="ru-RU" sz="2800" dirty="0" smtClean="0"/>
              <a:t>15 л </a:t>
            </a:r>
          </a:p>
          <a:p>
            <a:r>
              <a:rPr lang="en-US" sz="2800" dirty="0" smtClean="0">
                <a:hlinkClick r:id="rId3" action="ppaction://hlinksldjump"/>
              </a:rPr>
              <a:t>D)</a:t>
            </a:r>
            <a:r>
              <a:rPr lang="ru-RU" sz="2800" dirty="0" smtClean="0">
                <a:hlinkClick r:id="rId3" action="ppaction://hlinksldjump"/>
              </a:rPr>
              <a:t> </a:t>
            </a:r>
            <a:r>
              <a:rPr lang="ru-RU" sz="2800" dirty="0" smtClean="0"/>
              <a:t>12 л</a:t>
            </a:r>
          </a:p>
          <a:p>
            <a:r>
              <a:rPr lang="en-US" sz="2800" dirty="0" smtClean="0">
                <a:hlinkClick r:id="rId3" action="ppaction://hlinksldjump"/>
              </a:rPr>
              <a:t>E)</a:t>
            </a:r>
            <a:r>
              <a:rPr lang="ru-RU" sz="2800" dirty="0" smtClean="0">
                <a:hlinkClick r:id="rId3" action="ppaction://hlinksldjump"/>
              </a:rPr>
              <a:t> </a:t>
            </a:r>
            <a:r>
              <a:rPr lang="ru-RU" sz="2800" dirty="0" smtClean="0"/>
              <a:t>8 л</a:t>
            </a:r>
            <a:r>
              <a:rPr lang="kk-KZ" sz="2800" dirty="0" smtClean="0"/>
              <a:t> </a:t>
            </a:r>
            <a:endParaRPr lang="ru-RU" sz="2800" dirty="0"/>
          </a:p>
        </p:txBody>
      </p:sp>
    </p:spTree>
  </p:cSld>
  <p:clrMapOvr>
    <a:masterClrMapping/>
  </p:clrMapOvr>
  <p:transition>
    <p:wipe dir="d"/>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txBox="1">
            <a:spLocks/>
          </p:cNvSpPr>
          <p:nvPr/>
        </p:nvSpPr>
        <p:spPr>
          <a:xfrm>
            <a:off x="1285852" y="1571612"/>
            <a:ext cx="7072362" cy="3214710"/>
          </a:xfrm>
          <a:prstGeom prst="rect">
            <a:avLst/>
          </a:prstGeom>
        </p:spPr>
        <p:txBody>
          <a:bodyPr vert="horz" lIns="0" tIns="45720" rIns="0" bIns="0" rtlCol="0" anchor="b">
            <a:normAutofit fontScale="97500"/>
            <a:scene3d>
              <a:camera prst="orthographicFront"/>
              <a:lightRig rig="freezing" dir="t">
                <a:rot lat="0" lon="0" rev="5640000"/>
              </a:lightRig>
            </a:scene3d>
            <a:sp3d prstMaterial="flat">
              <a:contourClr>
                <a:schemeClr val="tx2"/>
              </a:contourClr>
            </a:sp3d>
          </a:bodyPr>
          <a:lstStyle/>
          <a:p>
            <a:pPr lvl="0" algn="ctr" fontAlgn="auto">
              <a:spcAft>
                <a:spcPts val="0"/>
              </a:spcAft>
              <a:defRPr/>
            </a:pPr>
            <a:r>
              <a:rPr kumimoji="0" lang="kk-KZ" sz="4000" b="1" i="0" u="none" strike="noStrike" kern="1200" cap="none" spc="0" normalizeH="0" baseline="0" noProof="0" dirty="0" smtClean="0">
                <a:ln>
                  <a:noFill/>
                </a:ln>
                <a:solidFill>
                  <a:schemeClr val="tx2"/>
                </a:solidFill>
                <a:effectLst/>
                <a:uLnTx/>
                <a:uFillTx/>
                <a:latin typeface="Times New Roman" pitchFamily="18" charset="0"/>
                <a:ea typeface="+mj-ea"/>
                <a:cs typeface="Times New Roman" pitchFamily="18" charset="0"/>
              </a:rPr>
              <a:t>Тақырып №2.</a:t>
            </a:r>
            <a:r>
              <a:rPr kumimoji="0" lang="kk-KZ" sz="4000" b="0" i="0" u="none" strike="noStrike" kern="1200" cap="none" spc="0" normalizeH="0" baseline="0" noProof="0" dirty="0" smtClean="0">
                <a:ln>
                  <a:noFill/>
                </a:ln>
                <a:solidFill>
                  <a:schemeClr val="tx2"/>
                </a:solidFill>
                <a:effectLst/>
                <a:uLnTx/>
                <a:uFillTx/>
                <a:latin typeface="Times New Roman" pitchFamily="18" charset="0"/>
                <a:ea typeface="+mj-ea"/>
                <a:cs typeface="Times New Roman" pitchFamily="18" charset="0"/>
              </a:rPr>
              <a:t> </a:t>
            </a:r>
          </a:p>
          <a:p>
            <a:pPr lvl="0" algn="ctr" fontAlgn="auto">
              <a:spcAft>
                <a:spcPts val="0"/>
              </a:spcAft>
              <a:defRPr/>
            </a:pPr>
            <a:r>
              <a:rPr lang="kk-KZ" sz="4000" i="1" dirty="0" smtClean="0">
                <a:latin typeface="Times New Roman" pitchFamily="18" charset="0"/>
                <a:cs typeface="Times New Roman" pitchFamily="18" charset="0"/>
              </a:rPr>
              <a:t>Мектеп математикасы курсындағы мазмұнды есептер</a:t>
            </a:r>
          </a:p>
          <a:p>
            <a:pPr lvl="0" algn="ctr" fontAlgn="auto">
              <a:spcAft>
                <a:spcPts val="0"/>
              </a:spcAft>
              <a:defRPr/>
            </a:pPr>
            <a:endParaRPr kumimoji="0" lang="ru-RU" sz="5000" b="0" i="0" u="none" strike="noStrike" kern="1200" cap="none" spc="0" normalizeH="0" baseline="0" noProof="0" dirty="0">
              <a:ln>
                <a:noFill/>
              </a:ln>
              <a:solidFill>
                <a:schemeClr val="tx2"/>
              </a:solidFill>
              <a:effectLst/>
              <a:uLnTx/>
              <a:uFillTx/>
              <a:latin typeface="Times New Roman" pitchFamily="18" charset="0"/>
              <a:ea typeface="+mj-ea"/>
              <a:cs typeface="Times New Roman" pitchFamily="18" charset="0"/>
            </a:endParaRPr>
          </a:p>
        </p:txBody>
      </p:sp>
    </p:spTree>
  </p:cSld>
  <p:clrMapOvr>
    <a:masterClrMapping/>
  </p:clrMapOvr>
  <p:transition>
    <p:wipe dir="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2928934"/>
            <a:ext cx="8305800" cy="3357578"/>
          </a:xfrm>
        </p:spPr>
        <p:txBody>
          <a:bodyPr>
            <a:normAutofit fontScale="90000"/>
          </a:bodyPr>
          <a:lstStyle/>
          <a:p>
            <a:r>
              <a:rPr lang="kk-KZ" dirty="0" smtClean="0">
                <a:latin typeface="Times New Roman" pitchFamily="18" charset="0"/>
                <a:cs typeface="Times New Roman" pitchFamily="18" charset="0"/>
              </a:rPr>
              <a:t>Жоспар:</a:t>
            </a:r>
            <a:br>
              <a:rPr lang="kk-KZ" dirty="0" smtClean="0">
                <a:latin typeface="Times New Roman" pitchFamily="18" charset="0"/>
                <a:cs typeface="Times New Roman" pitchFamily="18" charset="0"/>
              </a:rPr>
            </a:br>
            <a:r>
              <a:rPr lang="kk-KZ" dirty="0" smtClean="0">
                <a:latin typeface="Times New Roman" pitchFamily="18" charset="0"/>
                <a:cs typeface="Times New Roman" pitchFamily="18" charset="0"/>
              </a:rPr>
              <a:t>1</a:t>
            </a:r>
            <a:r>
              <a:rPr lang="kk-KZ" i="1" dirty="0" smtClean="0">
                <a:latin typeface="Times New Roman" pitchFamily="18" charset="0"/>
                <a:cs typeface="Times New Roman" pitchFamily="18" charset="0"/>
              </a:rPr>
              <a:t>. Мазмұнды есептер туралы түсінік.</a:t>
            </a:r>
            <a:r>
              <a:rPr lang="ru-RU" i="1" dirty="0" smtClean="0">
                <a:latin typeface="Times New Roman" pitchFamily="18" charset="0"/>
                <a:cs typeface="Times New Roman" pitchFamily="18" charset="0"/>
              </a:rPr>
              <a:t/>
            </a:r>
            <a:br>
              <a:rPr lang="ru-RU" i="1" dirty="0" smtClean="0">
                <a:latin typeface="Times New Roman" pitchFamily="18" charset="0"/>
                <a:cs typeface="Times New Roman" pitchFamily="18" charset="0"/>
              </a:rPr>
            </a:br>
            <a:r>
              <a:rPr lang="kk-KZ" i="1" dirty="0" smtClean="0">
                <a:latin typeface="Times New Roman" pitchFamily="18" charset="0"/>
                <a:cs typeface="Times New Roman" pitchFamily="18" charset="0"/>
              </a:rPr>
              <a:t>2. Мектеп математикасы курсындағы мазмұнды есептердің алатын орны.</a:t>
            </a:r>
            <a:r>
              <a:rPr lang="ru-RU" dirty="0" smtClean="0"/>
              <a:t/>
            </a:r>
            <a:br>
              <a:rPr lang="ru-RU" dirty="0" smtClean="0"/>
            </a:br>
            <a:r>
              <a:rPr lang="ru-RU" dirty="0" smtClean="0"/>
              <a:t/>
            </a:r>
            <a:br>
              <a:rPr lang="ru-RU" dirty="0" smtClean="0"/>
            </a:br>
            <a:endParaRPr lang="ru-RU" dirty="0"/>
          </a:p>
        </p:txBody>
      </p:sp>
    </p:spTree>
  </p:cSld>
  <p:clrMapOvr>
    <a:masterClrMapping/>
  </p:clrMapOvr>
  <p:transition>
    <p:wipe dir="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3571876"/>
            <a:ext cx="8501063" cy="2285995"/>
          </a:xfrm>
        </p:spPr>
        <p:txBody>
          <a:bodyPr rtlCol="0">
            <a:noAutofit/>
          </a:bodyPr>
          <a:lstStyle/>
          <a:p>
            <a:pPr>
              <a:defRPr/>
            </a:pPr>
            <a:r>
              <a:rPr lang="ru-RU" sz="2800" dirty="0" err="1" smtClean="0">
                <a:solidFill>
                  <a:schemeClr val="accent1">
                    <a:tint val="88000"/>
                    <a:satMod val="150000"/>
                  </a:schemeClr>
                </a:solidFill>
                <a:latin typeface="Times New Roman" pitchFamily="18" charset="0"/>
                <a:cs typeface="Times New Roman" pitchFamily="18" charset="0"/>
              </a:rPr>
              <a:t>Тақырып </a:t>
            </a:r>
            <a:r>
              <a:rPr lang="ru-RU" sz="2800" dirty="0" smtClean="0">
                <a:solidFill>
                  <a:schemeClr val="accent1">
                    <a:tint val="88000"/>
                    <a:satMod val="150000"/>
                  </a:schemeClr>
                </a:solidFill>
                <a:latin typeface="Times New Roman" pitchFamily="18" charset="0"/>
                <a:cs typeface="Times New Roman" pitchFamily="18" charset="0"/>
              </a:rPr>
              <a:t>1</a:t>
            </a:r>
            <a:r>
              <a:rPr lang="ru-RU" sz="2800" dirty="0" smtClean="0">
                <a:solidFill>
                  <a:schemeClr val="accent1">
                    <a:tint val="88000"/>
                    <a:satMod val="150000"/>
                  </a:schemeClr>
                </a:solidFill>
                <a:latin typeface="Times New Roman" pitchFamily="18" charset="0"/>
                <a:cs typeface="Times New Roman" pitchFamily="18" charset="0"/>
                <a:hlinkClick r:id="rId2" action="ppaction://hlinksldjump"/>
              </a:rPr>
              <a:t>.</a:t>
            </a:r>
            <a:r>
              <a:rPr lang="ru-RU" sz="2800" dirty="0" smtClean="0">
                <a:solidFill>
                  <a:schemeClr val="accent1">
                    <a:tint val="88000"/>
                    <a:satMod val="150000"/>
                  </a:schemeClr>
                </a:solidFill>
                <a:latin typeface="Times New Roman" pitchFamily="18" charset="0"/>
                <a:cs typeface="Times New Roman" pitchFamily="18" charset="0"/>
                <a:hlinkClick r:id="rId3" action="ppaction://hlinksldjump"/>
              </a:rPr>
              <a:t> </a:t>
            </a:r>
            <a:r>
              <a:rPr lang="ru-RU" sz="2800" dirty="0" err="1" smtClean="0">
                <a:latin typeface="Times New Roman" pitchFamily="18" charset="0"/>
                <a:cs typeface="Times New Roman" pitchFamily="18" charset="0"/>
              </a:rPr>
              <a:t>Математиканы</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оқытудағы есеп</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шығарудың орны</a:t>
            </a:r>
            <a:r>
              <a:rPr lang="ru-RU" sz="2800" dirty="0" smtClean="0">
                <a:latin typeface="Times New Roman" pitchFamily="18" charset="0"/>
                <a:cs typeface="Times New Roman" pitchFamily="18" charset="0"/>
              </a:rPr>
              <a:t> мен </a:t>
            </a:r>
            <a:r>
              <a:rPr lang="ru-RU" sz="2800" dirty="0" err="1" smtClean="0">
                <a:latin typeface="Times New Roman" pitchFamily="18" charset="0"/>
                <a:cs typeface="Times New Roman" pitchFamily="18" charset="0"/>
              </a:rPr>
              <a:t>ролі</a:t>
            </a:r>
            <a:r>
              <a:rPr lang="kk-KZ" sz="2800" i="1" dirty="0" smtClean="0">
                <a:latin typeface="Times New Roman" pitchFamily="18" charset="0"/>
                <a:cs typeface="Times New Roman" pitchFamily="18" charset="0"/>
              </a:rPr>
              <a:t>. </a:t>
            </a:r>
            <a:r>
              <a:rPr lang="ru-RU" sz="2800" dirty="0" smtClean="0">
                <a:solidFill>
                  <a:schemeClr val="accent1">
                    <a:tint val="88000"/>
                    <a:satMod val="150000"/>
                  </a:schemeClr>
                </a:solidFill>
                <a:latin typeface="Times New Roman" pitchFamily="18" charset="0"/>
                <a:cs typeface="Times New Roman" pitchFamily="18" charset="0"/>
              </a:rPr>
              <a:t/>
            </a:r>
            <a:br>
              <a:rPr lang="ru-RU" sz="2800" dirty="0" smtClean="0">
                <a:solidFill>
                  <a:schemeClr val="accent1">
                    <a:tint val="88000"/>
                    <a:satMod val="150000"/>
                  </a:schemeClr>
                </a:solidFill>
                <a:latin typeface="Times New Roman" pitchFamily="18" charset="0"/>
                <a:cs typeface="Times New Roman" pitchFamily="18" charset="0"/>
              </a:rPr>
            </a:br>
            <a:r>
              <a:rPr lang="ru-RU" sz="2800" dirty="0" smtClean="0">
                <a:solidFill>
                  <a:schemeClr val="accent1">
                    <a:tint val="88000"/>
                    <a:satMod val="150000"/>
                  </a:schemeClr>
                </a:solidFill>
                <a:latin typeface="Times New Roman" pitchFamily="18" charset="0"/>
                <a:cs typeface="Times New Roman" pitchFamily="18" charset="0"/>
                <a:hlinkClick r:id="rId4" action="ppaction://hlinksldjump"/>
              </a:rPr>
              <a:t> </a:t>
            </a:r>
            <a:r>
              <a:rPr lang="ru-RU" sz="2800" dirty="0" err="1" smtClean="0">
                <a:solidFill>
                  <a:schemeClr val="accent1">
                    <a:tint val="88000"/>
                    <a:satMod val="150000"/>
                  </a:schemeClr>
                </a:solidFill>
                <a:latin typeface="Times New Roman" pitchFamily="18" charset="0"/>
                <a:cs typeface="Times New Roman" pitchFamily="18" charset="0"/>
              </a:rPr>
              <a:t>Тақырып </a:t>
            </a:r>
            <a:r>
              <a:rPr lang="ru-RU" sz="2800" dirty="0" smtClean="0">
                <a:solidFill>
                  <a:schemeClr val="accent1">
                    <a:tint val="88000"/>
                    <a:satMod val="150000"/>
                  </a:schemeClr>
                </a:solidFill>
                <a:latin typeface="Times New Roman" pitchFamily="18" charset="0"/>
                <a:cs typeface="Times New Roman" pitchFamily="18" charset="0"/>
              </a:rPr>
              <a:t>2</a:t>
            </a:r>
            <a:r>
              <a:rPr lang="ru-RU" sz="2800" dirty="0" smtClean="0">
                <a:solidFill>
                  <a:schemeClr val="accent1">
                    <a:tint val="88000"/>
                    <a:satMod val="150000"/>
                  </a:schemeClr>
                </a:solidFill>
                <a:latin typeface="Times New Roman" pitchFamily="18" charset="0"/>
                <a:cs typeface="Times New Roman" pitchFamily="18" charset="0"/>
                <a:hlinkClick r:id="rId5" action="ppaction://hlinksldjump"/>
              </a:rPr>
              <a:t>.</a:t>
            </a:r>
            <a:r>
              <a:rPr lang="ru-RU" sz="2800" dirty="0" smtClean="0">
                <a:solidFill>
                  <a:schemeClr val="accent1">
                    <a:tint val="88000"/>
                    <a:satMod val="150000"/>
                  </a:schemeClr>
                </a:solidFill>
                <a:latin typeface="Times New Roman" pitchFamily="18" charset="0"/>
                <a:cs typeface="Times New Roman" pitchFamily="18" charset="0"/>
              </a:rPr>
              <a:t> </a:t>
            </a:r>
            <a:r>
              <a:rPr lang="kk-KZ" sz="2800" dirty="0" smtClean="0">
                <a:latin typeface="Times New Roman" pitchFamily="18" charset="0"/>
                <a:cs typeface="Times New Roman" pitchFamily="18" charset="0"/>
              </a:rPr>
              <a:t>Мектеп математикасы курсындағы мазмұнды есептер.</a:t>
            </a:r>
            <a:r>
              <a:rPr lang="ru-RU" sz="2800" dirty="0" smtClean="0">
                <a:solidFill>
                  <a:schemeClr val="accent1">
                    <a:tint val="88000"/>
                    <a:satMod val="150000"/>
                  </a:schemeClr>
                </a:solidFill>
                <a:latin typeface="Times New Roman" pitchFamily="18" charset="0"/>
                <a:cs typeface="Times New Roman" pitchFamily="18" charset="0"/>
              </a:rPr>
              <a:t/>
            </a:r>
            <a:br>
              <a:rPr lang="ru-RU" sz="2800" dirty="0" smtClean="0">
                <a:solidFill>
                  <a:schemeClr val="accent1">
                    <a:tint val="88000"/>
                    <a:satMod val="150000"/>
                  </a:schemeClr>
                </a:solidFill>
                <a:latin typeface="Times New Roman" pitchFamily="18" charset="0"/>
                <a:cs typeface="Times New Roman" pitchFamily="18" charset="0"/>
              </a:rPr>
            </a:br>
            <a:r>
              <a:rPr lang="ru-RU" sz="2800" dirty="0" smtClean="0">
                <a:solidFill>
                  <a:schemeClr val="accent1">
                    <a:tint val="88000"/>
                    <a:satMod val="150000"/>
                  </a:schemeClr>
                </a:solidFill>
                <a:latin typeface="Times New Roman" pitchFamily="18" charset="0"/>
                <a:cs typeface="Times New Roman" pitchFamily="18" charset="0"/>
                <a:hlinkClick r:id="rId6" action="ppaction://hlinksldjump"/>
              </a:rPr>
              <a:t> </a:t>
            </a:r>
            <a:r>
              <a:rPr lang="ru-RU" sz="2800" dirty="0" err="1" smtClean="0">
                <a:solidFill>
                  <a:schemeClr val="accent1">
                    <a:tint val="88000"/>
                    <a:satMod val="150000"/>
                  </a:schemeClr>
                </a:solidFill>
                <a:latin typeface="Times New Roman" pitchFamily="18" charset="0"/>
                <a:cs typeface="Times New Roman" pitchFamily="18" charset="0"/>
              </a:rPr>
              <a:t>Тақырып </a:t>
            </a:r>
            <a:r>
              <a:rPr lang="ru-RU" sz="2800" dirty="0" smtClean="0">
                <a:solidFill>
                  <a:schemeClr val="accent1">
                    <a:tint val="88000"/>
                    <a:satMod val="150000"/>
                  </a:schemeClr>
                </a:solidFill>
                <a:latin typeface="Times New Roman" pitchFamily="18" charset="0"/>
                <a:cs typeface="Times New Roman" pitchFamily="18" charset="0"/>
              </a:rPr>
              <a:t>3</a:t>
            </a:r>
            <a:r>
              <a:rPr lang="ru-RU" sz="2800" dirty="0" smtClean="0">
                <a:solidFill>
                  <a:schemeClr val="accent1">
                    <a:tint val="88000"/>
                    <a:satMod val="150000"/>
                  </a:schemeClr>
                </a:solidFill>
                <a:latin typeface="Times New Roman" pitchFamily="18" charset="0"/>
                <a:cs typeface="Times New Roman" pitchFamily="18" charset="0"/>
                <a:hlinkClick r:id="rId7" action="ppaction://hlinksldjump"/>
              </a:rPr>
              <a:t>.</a:t>
            </a:r>
            <a:r>
              <a:rPr lang="ru-RU" sz="2800" dirty="0" smtClean="0">
                <a:solidFill>
                  <a:schemeClr val="accent1">
                    <a:tint val="88000"/>
                    <a:satMod val="150000"/>
                  </a:schemeClr>
                </a:solidFill>
                <a:latin typeface="Times New Roman" pitchFamily="18" charset="0"/>
                <a:cs typeface="Times New Roman" pitchFamily="18" charset="0"/>
              </a:rPr>
              <a:t> </a:t>
            </a:r>
            <a:r>
              <a:rPr lang="ru-RU" sz="2800" dirty="0" err="1" smtClean="0">
                <a:latin typeface="Times New Roman" pitchFamily="18" charset="0"/>
                <a:cs typeface="Times New Roman" pitchFamily="18" charset="0"/>
              </a:rPr>
              <a:t>Мектеп</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курсындағы есептерді</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шығару үрдісінің құрылымы</a:t>
            </a:r>
            <a:r>
              <a:rPr lang="ru-RU" sz="2800" dirty="0" smtClean="0">
                <a:latin typeface="Times New Roman" pitchFamily="18" charset="0"/>
                <a:cs typeface="Times New Roman" pitchFamily="18" charset="0"/>
              </a:rPr>
              <a:t/>
            </a:r>
            <a:br>
              <a:rPr lang="ru-RU" sz="2800" dirty="0" smtClean="0">
                <a:latin typeface="Times New Roman" pitchFamily="18" charset="0"/>
                <a:cs typeface="Times New Roman" pitchFamily="18" charset="0"/>
              </a:rPr>
            </a:br>
            <a:r>
              <a:rPr lang="ru-RU" sz="2800" dirty="0" smtClean="0">
                <a:solidFill>
                  <a:schemeClr val="accent1">
                    <a:tint val="88000"/>
                    <a:satMod val="150000"/>
                  </a:schemeClr>
                </a:solidFill>
                <a:latin typeface="Times New Roman" pitchFamily="18" charset="0"/>
                <a:cs typeface="Times New Roman" pitchFamily="18" charset="0"/>
                <a:hlinkClick r:id="rId6" action="ppaction://hlinksldjump"/>
              </a:rPr>
              <a:t> </a:t>
            </a:r>
            <a:r>
              <a:rPr lang="ru-RU" sz="2800" dirty="0" err="1" smtClean="0">
                <a:solidFill>
                  <a:schemeClr val="accent1">
                    <a:tint val="88000"/>
                    <a:satMod val="150000"/>
                  </a:schemeClr>
                </a:solidFill>
                <a:latin typeface="Times New Roman" pitchFamily="18" charset="0"/>
                <a:cs typeface="Times New Roman" pitchFamily="18" charset="0"/>
              </a:rPr>
              <a:t>Тақырып </a:t>
            </a:r>
            <a:r>
              <a:rPr lang="ru-RU" sz="2800" dirty="0" smtClean="0">
                <a:solidFill>
                  <a:schemeClr val="accent1">
                    <a:tint val="88000"/>
                    <a:satMod val="150000"/>
                  </a:schemeClr>
                </a:solidFill>
                <a:latin typeface="Times New Roman" pitchFamily="18" charset="0"/>
                <a:cs typeface="Times New Roman" pitchFamily="18" charset="0"/>
              </a:rPr>
              <a:t>4</a:t>
            </a:r>
            <a:r>
              <a:rPr lang="ru-RU" sz="2800" dirty="0" smtClean="0">
                <a:solidFill>
                  <a:schemeClr val="accent1">
                    <a:tint val="88000"/>
                    <a:satMod val="150000"/>
                  </a:schemeClr>
                </a:solidFill>
                <a:latin typeface="Times New Roman" pitchFamily="18" charset="0"/>
                <a:cs typeface="Times New Roman" pitchFamily="18" charset="0"/>
                <a:hlinkClick r:id="rId8" action="ppaction://hlinksldjump"/>
              </a:rPr>
              <a:t>.</a:t>
            </a:r>
            <a:r>
              <a:rPr lang="ru-RU" sz="2800" dirty="0" smtClean="0">
                <a:solidFill>
                  <a:schemeClr val="accent1">
                    <a:tint val="88000"/>
                    <a:satMod val="150000"/>
                  </a:schemeClr>
                </a:solidFill>
                <a:latin typeface="Times New Roman" pitchFamily="18" charset="0"/>
                <a:cs typeface="Times New Roman" pitchFamily="18" charset="0"/>
                <a:hlinkClick r:id="rId6" action="ppaction://hlinksldjump"/>
              </a:rPr>
              <a:t> </a:t>
            </a:r>
            <a:r>
              <a:rPr lang="kk-KZ" sz="2800" dirty="0" smtClean="0">
                <a:latin typeface="Times New Roman" pitchFamily="18" charset="0"/>
                <a:cs typeface="Times New Roman" pitchFamily="18" charset="0"/>
              </a:rPr>
              <a:t>Есептерді шығарудан алдын ала жүргізілетін жұмыстар</a:t>
            </a:r>
            <a:r>
              <a:rPr lang="ru-RU" sz="2800" dirty="0" smtClean="0">
                <a:solidFill>
                  <a:schemeClr val="accent1">
                    <a:tint val="88000"/>
                    <a:satMod val="150000"/>
                  </a:schemeClr>
                </a:solidFill>
                <a:latin typeface="Times New Roman" pitchFamily="18" charset="0"/>
                <a:cs typeface="Times New Roman" pitchFamily="18" charset="0"/>
              </a:rPr>
              <a:t/>
            </a:r>
            <a:br>
              <a:rPr lang="ru-RU" sz="2800" dirty="0" smtClean="0">
                <a:solidFill>
                  <a:schemeClr val="accent1">
                    <a:tint val="88000"/>
                    <a:satMod val="150000"/>
                  </a:schemeClr>
                </a:solidFill>
                <a:latin typeface="Times New Roman" pitchFamily="18" charset="0"/>
                <a:cs typeface="Times New Roman" pitchFamily="18" charset="0"/>
              </a:rPr>
            </a:br>
            <a:r>
              <a:rPr lang="ru-RU" sz="2800" dirty="0" smtClean="0">
                <a:solidFill>
                  <a:schemeClr val="accent1">
                    <a:tint val="88000"/>
                    <a:satMod val="150000"/>
                  </a:schemeClr>
                </a:solidFill>
                <a:latin typeface="Times New Roman" pitchFamily="18" charset="0"/>
                <a:cs typeface="Times New Roman" pitchFamily="18" charset="0"/>
                <a:hlinkClick r:id="rId3" action="ppaction://hlinksldjump"/>
              </a:rPr>
              <a:t> </a:t>
            </a:r>
            <a:r>
              <a:rPr lang="ru-RU" sz="2800" dirty="0" err="1" smtClean="0">
                <a:solidFill>
                  <a:schemeClr val="accent1">
                    <a:tint val="88000"/>
                    <a:satMod val="150000"/>
                  </a:schemeClr>
                </a:solidFill>
                <a:latin typeface="Times New Roman" pitchFamily="18" charset="0"/>
                <a:cs typeface="Times New Roman" pitchFamily="18" charset="0"/>
              </a:rPr>
              <a:t>Тақырып </a:t>
            </a:r>
            <a:r>
              <a:rPr lang="ru-RU" sz="2800" dirty="0" smtClean="0">
                <a:solidFill>
                  <a:schemeClr val="accent1">
                    <a:tint val="88000"/>
                    <a:satMod val="150000"/>
                  </a:schemeClr>
                </a:solidFill>
                <a:latin typeface="Times New Roman" pitchFamily="18" charset="0"/>
                <a:cs typeface="Times New Roman" pitchFamily="18" charset="0"/>
              </a:rPr>
              <a:t>5</a:t>
            </a:r>
            <a:r>
              <a:rPr lang="ru-RU" sz="2800" dirty="0" smtClean="0">
                <a:solidFill>
                  <a:schemeClr val="accent1">
                    <a:tint val="88000"/>
                    <a:satMod val="150000"/>
                  </a:schemeClr>
                </a:solidFill>
                <a:latin typeface="Times New Roman" pitchFamily="18" charset="0"/>
                <a:cs typeface="Times New Roman" pitchFamily="18" charset="0"/>
                <a:hlinkClick r:id="rId9" action="ppaction://hlinksldjump"/>
              </a:rPr>
              <a:t>.</a:t>
            </a:r>
            <a:r>
              <a:rPr lang="ru-RU" sz="2800" dirty="0" smtClean="0">
                <a:solidFill>
                  <a:schemeClr val="accent1">
                    <a:tint val="88000"/>
                    <a:satMod val="150000"/>
                  </a:schemeClr>
                </a:solidFill>
                <a:latin typeface="Times New Roman" pitchFamily="18" charset="0"/>
                <a:cs typeface="Times New Roman" pitchFamily="18" charset="0"/>
                <a:hlinkClick r:id="rId3" action="ppaction://hlinksldjump"/>
              </a:rPr>
              <a:t> </a:t>
            </a:r>
            <a:r>
              <a:rPr lang="ru-RU" sz="2800" dirty="0" err="1" smtClean="0">
                <a:latin typeface="Times New Roman" pitchFamily="18" charset="0"/>
                <a:cs typeface="Times New Roman" pitchFamily="18" charset="0"/>
              </a:rPr>
              <a:t>Есептерді</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шығару жоспарын</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құру әдістері </a:t>
            </a:r>
            <a:r>
              <a:rPr lang="ru-RU" sz="2800" dirty="0" err="1" smtClean="0">
                <a:solidFill>
                  <a:schemeClr val="accent1">
                    <a:tint val="88000"/>
                    <a:satMod val="150000"/>
                  </a:schemeClr>
                </a:solidFill>
                <a:latin typeface="Times New Roman" pitchFamily="18" charset="0"/>
                <a:cs typeface="Times New Roman" pitchFamily="18" charset="0"/>
              </a:rPr>
              <a:t/>
            </a:r>
            <a:br>
              <a:rPr lang="ru-RU" sz="2800" dirty="0" err="1" smtClean="0">
                <a:solidFill>
                  <a:schemeClr val="accent1">
                    <a:tint val="88000"/>
                    <a:satMod val="150000"/>
                  </a:schemeClr>
                </a:solidFill>
                <a:latin typeface="Times New Roman" pitchFamily="18" charset="0"/>
                <a:cs typeface="Times New Roman" pitchFamily="18" charset="0"/>
              </a:rPr>
            </a:br>
            <a:r>
              <a:rPr lang="ru-RU" sz="2800" dirty="0" err="1" smtClean="0">
                <a:solidFill>
                  <a:schemeClr val="accent1">
                    <a:tint val="88000"/>
                    <a:satMod val="150000"/>
                  </a:schemeClr>
                </a:solidFill>
                <a:latin typeface="Times New Roman" pitchFamily="18" charset="0"/>
                <a:cs typeface="Times New Roman" pitchFamily="18" charset="0"/>
              </a:rPr>
              <a:t> Тақырып</a:t>
            </a:r>
            <a:r>
              <a:rPr lang="ru-RU" sz="2800" dirty="0" smtClean="0">
                <a:solidFill>
                  <a:schemeClr val="accent1">
                    <a:tint val="88000"/>
                    <a:satMod val="150000"/>
                  </a:schemeClr>
                </a:solidFill>
                <a:latin typeface="Times New Roman" pitchFamily="18" charset="0"/>
                <a:cs typeface="Times New Roman" pitchFamily="18" charset="0"/>
              </a:rPr>
              <a:t> </a:t>
            </a:r>
            <a:r>
              <a:rPr lang="kk-KZ" sz="2800" dirty="0" smtClean="0">
                <a:solidFill>
                  <a:schemeClr val="accent1">
                    <a:tint val="88000"/>
                    <a:satMod val="150000"/>
                  </a:schemeClr>
                </a:solidFill>
                <a:latin typeface="Times New Roman" pitchFamily="18" charset="0"/>
                <a:cs typeface="Times New Roman" pitchFamily="18" charset="0"/>
              </a:rPr>
              <a:t>6</a:t>
            </a:r>
            <a:r>
              <a:rPr lang="kk-KZ" sz="2800" dirty="0" smtClean="0">
                <a:solidFill>
                  <a:schemeClr val="accent1">
                    <a:tint val="88000"/>
                    <a:satMod val="150000"/>
                  </a:schemeClr>
                </a:solidFill>
                <a:latin typeface="Times New Roman" pitchFamily="18" charset="0"/>
                <a:cs typeface="Times New Roman" pitchFamily="18" charset="0"/>
                <a:hlinkClick r:id="rId10" action="ppaction://hlinksldjump"/>
              </a:rPr>
              <a:t>.</a:t>
            </a:r>
            <a:r>
              <a:rPr lang="kk-KZ" sz="2800" dirty="0" smtClean="0">
                <a:solidFill>
                  <a:schemeClr val="accent1">
                    <a:tint val="88000"/>
                    <a:satMod val="150000"/>
                  </a:schemeClr>
                </a:solidFill>
                <a:latin typeface="Times New Roman" pitchFamily="18" charset="0"/>
                <a:cs typeface="Times New Roman" pitchFamily="18" charset="0"/>
              </a:rPr>
              <a:t> </a:t>
            </a:r>
            <a:r>
              <a:rPr lang="ru-RU" sz="2800" dirty="0" err="1" smtClean="0">
                <a:latin typeface="Times New Roman" pitchFamily="18" charset="0"/>
                <a:cs typeface="Times New Roman" pitchFamily="18" charset="0"/>
              </a:rPr>
              <a:t>Есептің семантикалық талдауы</a:t>
            </a:r>
            <a:r>
              <a:rPr lang="ru-RU" sz="1700" dirty="0" smtClean="0">
                <a:solidFill>
                  <a:schemeClr val="accent1">
                    <a:tint val="88000"/>
                    <a:satMod val="150000"/>
                  </a:schemeClr>
                </a:solidFill>
                <a:latin typeface="Times New Roman" pitchFamily="18" charset="0"/>
                <a:cs typeface="Times New Roman" pitchFamily="18" charset="0"/>
              </a:rPr>
              <a:t/>
            </a:r>
            <a:br>
              <a:rPr lang="ru-RU" sz="1700" dirty="0" smtClean="0">
                <a:solidFill>
                  <a:schemeClr val="accent1">
                    <a:tint val="88000"/>
                    <a:satMod val="150000"/>
                  </a:schemeClr>
                </a:solidFill>
                <a:latin typeface="Times New Roman" pitchFamily="18" charset="0"/>
                <a:cs typeface="Times New Roman" pitchFamily="18" charset="0"/>
              </a:rPr>
            </a:br>
            <a:endParaRPr lang="ru-RU" sz="1700" dirty="0">
              <a:solidFill>
                <a:schemeClr val="accent1">
                  <a:tint val="88000"/>
                  <a:satMod val="150000"/>
                </a:schemeClr>
              </a:solidFill>
              <a:latin typeface="Times New Roman" pitchFamily="18" charset="0"/>
              <a:cs typeface="Times New Roman" pitchFamily="18" charset="0"/>
            </a:endParaRPr>
          </a:p>
        </p:txBody>
      </p:sp>
      <p:sp>
        <p:nvSpPr>
          <p:cNvPr id="3" name="Заголовок 1"/>
          <p:cNvSpPr txBox="1">
            <a:spLocks/>
          </p:cNvSpPr>
          <p:nvPr/>
        </p:nvSpPr>
        <p:spPr>
          <a:xfrm>
            <a:off x="1142976" y="500042"/>
            <a:ext cx="7586658" cy="714394"/>
          </a:xfrm>
          <a:prstGeom prst="rect">
            <a:avLst/>
          </a:prstGeom>
        </p:spPr>
        <p:txBody>
          <a:bodyPr vert="horz" lIns="0" tIns="45720" rIns="0" bIns="0" rtlCol="0" anchor="b">
            <a:normAutofit fontScale="97500"/>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kk-KZ" sz="4000" b="1" i="0" u="none" strike="noStrike" kern="1200" cap="none" spc="0" normalizeH="0" baseline="0" noProof="0" dirty="0" smtClean="0">
                <a:ln>
                  <a:noFill/>
                </a:ln>
                <a:solidFill>
                  <a:schemeClr val="tx2"/>
                </a:solidFill>
                <a:effectLst/>
                <a:uLnTx/>
                <a:uFillTx/>
                <a:latin typeface="Times New Roman" pitchFamily="18" charset="0"/>
                <a:ea typeface="+mj-ea"/>
                <a:cs typeface="Times New Roman" pitchFamily="18" charset="0"/>
              </a:rPr>
              <a:t>Мазмұны:</a:t>
            </a:r>
            <a:endParaRPr kumimoji="0" lang="ru-RU" sz="4000" b="0" i="0" u="none" strike="noStrike" kern="1200" cap="none" spc="0" normalizeH="0" baseline="0" noProof="0" dirty="0">
              <a:ln>
                <a:noFill/>
              </a:ln>
              <a:solidFill>
                <a:schemeClr val="tx2"/>
              </a:solidFill>
              <a:effectLst/>
              <a:uLnTx/>
              <a:uFillTx/>
              <a:latin typeface="Times New Roman" pitchFamily="18" charset="0"/>
              <a:ea typeface="+mj-ea"/>
              <a:cs typeface="Times New Roman" pitchFamily="18" charset="0"/>
            </a:endParaRPr>
          </a:p>
        </p:txBody>
      </p:sp>
    </p:spTree>
  </p:cSld>
  <p:clrMapOvr>
    <a:masterClrMapping/>
  </p:clrMapOvr>
  <p:transition>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14290"/>
            <a:ext cx="9429784" cy="1143000"/>
          </a:xfrm>
        </p:spPr>
        <p:txBody>
          <a:bodyPr>
            <a:normAutofit/>
          </a:bodyPr>
          <a:lstStyle/>
          <a:p>
            <a:r>
              <a:rPr lang="kk-KZ" sz="4400" dirty="0" smtClean="0">
                <a:latin typeface="Times New Roman" pitchFamily="18" charset="0"/>
                <a:cs typeface="Times New Roman" pitchFamily="18" charset="0"/>
              </a:rPr>
              <a:t>1</a:t>
            </a:r>
            <a:r>
              <a:rPr lang="kk-KZ" sz="4400" i="1" dirty="0" smtClean="0">
                <a:latin typeface="Times New Roman" pitchFamily="18" charset="0"/>
                <a:cs typeface="Times New Roman" pitchFamily="18" charset="0"/>
              </a:rPr>
              <a:t>. Мазмұнды есептер туралы түсінік</a:t>
            </a:r>
            <a:r>
              <a:rPr lang="kk-KZ" i="1" dirty="0" smtClean="0">
                <a:latin typeface="Times New Roman" pitchFamily="18" charset="0"/>
                <a:cs typeface="Times New Roman" pitchFamily="18" charset="0"/>
              </a:rPr>
              <a:t>.</a:t>
            </a:r>
            <a:endParaRPr lang="ru-RU" dirty="0"/>
          </a:p>
        </p:txBody>
      </p:sp>
      <p:sp>
        <p:nvSpPr>
          <p:cNvPr id="1025" name="Rectangle 1"/>
          <p:cNvSpPr>
            <a:spLocks noChangeArrowheads="1"/>
          </p:cNvSpPr>
          <p:nvPr/>
        </p:nvSpPr>
        <p:spPr bwMode="auto">
          <a:xfrm>
            <a:off x="0" y="1643050"/>
            <a:ext cx="9144000"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88925" algn="just" defTabSz="914400" rtl="0" eaLnBrk="1" fontAlgn="base" latinLnBrk="0" hangingPunct="1">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«Мазмұнды есептер» дегеніміз, ол берілген шамалар мәдениетінің өзара байланысын анықтайтын қатынастарының берілуін келтірілген есептерді айтады. Мазмұнды есептердің мазмұны өмірдеге өте жақын жағдайларының көрінісі (қозғалыс, жұмыс, сату, уақыт және т. б.).</a:t>
            </a:r>
            <a:endParaRPr kumimoji="0" lang="kk-KZ"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7" name="Rectangle 1"/>
          <p:cNvSpPr>
            <a:spLocks noChangeArrowheads="1"/>
          </p:cNvSpPr>
          <p:nvPr/>
        </p:nvSpPr>
        <p:spPr bwMode="auto">
          <a:xfrm>
            <a:off x="0" y="1214422"/>
            <a:ext cx="9144000" cy="40934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88925" algn="just" defTabSz="914400" rtl="0" eaLnBrk="1" fontAlgn="base" latinLnBrk="0" hangingPunct="1">
              <a:lnSpc>
                <a:spcPct val="100000"/>
              </a:lnSpc>
              <a:spcBef>
                <a:spcPct val="0"/>
              </a:spcBef>
              <a:spcAft>
                <a:spcPct val="0"/>
              </a:spcAft>
              <a:buClrTx/>
              <a:buSzTx/>
              <a:buFontTx/>
              <a:buNone/>
              <a:tabLst>
                <a:tab pos="576263" algn="l"/>
              </a:tabLst>
            </a:pPr>
            <a:r>
              <a:rPr kumimoji="0" lang="kk-KZ" sz="2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Әйгілі әдіскер және психолог А.М.Фридман мазмұнды есептерді шығарудың негізгі мынадай дидактикалық мақсаттарын атап көрсеткен:</a:t>
            </a:r>
            <a:endParaRPr kumimoji="0" lang="ru-RU" sz="2600" b="0" i="0" u="none" strike="noStrike" cap="none" normalizeH="0" baseline="0" dirty="0" smtClean="0">
              <a:ln>
                <a:noFill/>
              </a:ln>
              <a:solidFill>
                <a:schemeClr val="tx1"/>
              </a:solidFill>
              <a:effectLst/>
              <a:latin typeface="Arial" pitchFamily="34" charset="0"/>
              <a:cs typeface="Arial" pitchFamily="34" charset="0"/>
            </a:endParaRPr>
          </a:p>
          <a:p>
            <a:pPr marL="0" marR="0" lvl="0" indent="288925" algn="just" defTabSz="914400" rtl="0" eaLnBrk="0" fontAlgn="base" latinLnBrk="0" hangingPunct="0">
              <a:lnSpc>
                <a:spcPct val="100000"/>
              </a:lnSpc>
              <a:spcBef>
                <a:spcPct val="0"/>
              </a:spcBef>
              <a:spcAft>
                <a:spcPct val="0"/>
              </a:spcAft>
              <a:buClrTx/>
              <a:buSzTx/>
              <a:buFontTx/>
              <a:buNone/>
              <a:tabLst>
                <a:tab pos="576263" algn="l"/>
              </a:tabLst>
            </a:pPr>
            <a:r>
              <a:rPr kumimoji="0" lang="kk-KZ" sz="2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	Оқушыларда кез-келген есептерді шығарудың жалпы ептіліктері мен қабілеттіліктерін қалыптастыру.</a:t>
            </a:r>
            <a:endParaRPr kumimoji="0" lang="ru-RU" sz="2600" b="0" i="0" u="none" strike="noStrike" cap="none" normalizeH="0" baseline="0" dirty="0" smtClean="0">
              <a:ln>
                <a:noFill/>
              </a:ln>
              <a:solidFill>
                <a:schemeClr val="tx1"/>
              </a:solidFill>
              <a:effectLst/>
              <a:latin typeface="Arial" pitchFamily="34" charset="0"/>
              <a:cs typeface="Arial" pitchFamily="34" charset="0"/>
            </a:endParaRPr>
          </a:p>
          <a:p>
            <a:pPr marL="0" marR="0" lvl="0" indent="288925" algn="just" defTabSz="914400" rtl="0" eaLnBrk="0" fontAlgn="base" latinLnBrk="0" hangingPunct="0">
              <a:lnSpc>
                <a:spcPct val="100000"/>
              </a:lnSpc>
              <a:spcBef>
                <a:spcPct val="0"/>
              </a:spcBef>
              <a:spcAft>
                <a:spcPct val="0"/>
              </a:spcAft>
              <a:buClrTx/>
              <a:buSzTx/>
              <a:buFontTx/>
              <a:buChar char="•"/>
              <a:tabLst>
                <a:tab pos="576263" algn="l"/>
              </a:tabLst>
            </a:pPr>
            <a:r>
              <a:rPr kumimoji="0" lang="kk-KZ" sz="2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Қарастырылатын математикалық түсініктерді және кейбір жалпы ғылымдық, тұрмыстық түсініктерді танып, тереңнен меңгеру.</a:t>
            </a:r>
            <a:endParaRPr kumimoji="0" lang="ru-RU" sz="2600" b="0" i="0" u="none" strike="noStrike" cap="none" normalizeH="0" baseline="0" dirty="0" smtClean="0">
              <a:ln>
                <a:noFill/>
              </a:ln>
              <a:solidFill>
                <a:schemeClr val="tx1"/>
              </a:solidFill>
              <a:effectLst/>
              <a:latin typeface="Arial" pitchFamily="34" charset="0"/>
              <a:cs typeface="Arial" pitchFamily="34" charset="0"/>
            </a:endParaRPr>
          </a:p>
          <a:p>
            <a:pPr marL="0" marR="0" lvl="0" indent="288925" algn="just" defTabSz="914400" rtl="0" eaLnBrk="0" fontAlgn="base" latinLnBrk="0" hangingPunct="0">
              <a:lnSpc>
                <a:spcPct val="100000"/>
              </a:lnSpc>
              <a:spcBef>
                <a:spcPct val="0"/>
              </a:spcBef>
              <a:spcAft>
                <a:spcPct val="0"/>
              </a:spcAft>
              <a:buClrTx/>
              <a:buSzTx/>
              <a:buFontTx/>
              <a:buChar char="•"/>
              <a:tabLst>
                <a:tab pos="576263" algn="l"/>
              </a:tabLst>
            </a:pPr>
            <a:r>
              <a:rPr kumimoji="0" lang="ru-RU" sz="2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Модель, </a:t>
            </a:r>
            <a:r>
              <a:rPr kumimoji="0" lang="ru-RU" sz="26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модельдеу</a:t>
            </a:r>
            <a:r>
              <a:rPr kumimoji="0" lang="ru-RU" sz="2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ж</a:t>
            </a:r>
            <a:r>
              <a:rPr kumimoji="0" lang="kk-KZ" sz="2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ә</a:t>
            </a:r>
            <a:r>
              <a:rPr kumimoji="0" lang="ru-RU" sz="2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не </a:t>
            </a:r>
            <a:r>
              <a:rPr kumimoji="0" lang="ru-RU" sz="26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математикалық модельдеу</a:t>
            </a:r>
            <a:r>
              <a:rPr kumimoji="0" lang="ru-RU" sz="2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6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түсініктерін меңгеру</a:t>
            </a:r>
            <a:r>
              <a:rPr kumimoji="0" lang="ru-RU" sz="2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ru-RU" sz="2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3" name="Rectangle 1"/>
          <p:cNvSpPr>
            <a:spLocks noChangeArrowheads="1"/>
          </p:cNvSpPr>
          <p:nvPr/>
        </p:nvSpPr>
        <p:spPr bwMode="auto">
          <a:xfrm>
            <a:off x="0" y="0"/>
            <a:ext cx="9144000" cy="61247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88925" algn="just"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А.М.Фридман «Сюжетные задачи по математике. История, теория, методика» </a:t>
            </a:r>
            <a:r>
              <a:rPr kumimoji="0" lang="ru-RU" sz="28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оқу-құралында мазмұнды есептерді</a:t>
            </a:r>
            <a:r>
              <a:rPr kumimoji="0" lang="ru-RU"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шығарудың келесі</a:t>
            </a:r>
            <a:r>
              <a:rPr kumimoji="0" lang="ru-RU"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қызметтерін атап</a:t>
            </a:r>
            <a:r>
              <a:rPr kumimoji="0" lang="ru-RU"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көрсетті</a:t>
            </a:r>
            <a:r>
              <a:rPr kumimoji="0" lang="ru-RU"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p>
          <a:p>
            <a:pPr lvl="0" indent="288925" algn="just">
              <a:buAutoNum type="arabicPeriod"/>
            </a:pPr>
            <a:r>
              <a:rPr lang="ru-RU" sz="2800" dirty="0" err="1" smtClean="0">
                <a:latin typeface="Times New Roman" pitchFamily="18" charset="0"/>
                <a:cs typeface="Times New Roman" pitchFamily="18" charset="0"/>
              </a:rPr>
              <a:t>Кіріспе</a:t>
            </a:r>
            <a:r>
              <a:rPr lang="ru-RU" sz="2800" dirty="0" smtClean="0">
                <a:latin typeface="Times New Roman" pitchFamily="18" charset="0"/>
                <a:cs typeface="Times New Roman" pitchFamily="18" charset="0"/>
              </a:rPr>
              <a:t> - </a:t>
            </a:r>
            <a:r>
              <a:rPr lang="ru-RU" sz="2800" dirty="0" err="1" smtClean="0">
                <a:latin typeface="Times New Roman" pitchFamily="18" charset="0"/>
                <a:cs typeface="Times New Roman" pitchFamily="18" charset="0"/>
              </a:rPr>
              <a:t>мотивациялық қызметі.</a:t>
            </a:r>
            <a:endParaRPr lang="ru-RU" sz="2800" dirty="0" smtClean="0">
              <a:latin typeface="Times New Roman" pitchFamily="18" charset="0"/>
              <a:cs typeface="Times New Roman" pitchFamily="18" charset="0"/>
            </a:endParaRPr>
          </a:p>
          <a:p>
            <a:pPr lvl="0" indent="288925" algn="just">
              <a:buAutoNum type="arabicPeriod"/>
            </a:pPr>
            <a:r>
              <a:rPr lang="ru-RU" sz="2800" dirty="0" err="1" smtClean="0">
                <a:latin typeface="Times New Roman" pitchFamily="18" charset="0"/>
                <a:cs typeface="Times New Roman" pitchFamily="18" charset="0"/>
              </a:rPr>
              <a:t>Иллюстрациялық </a:t>
            </a:r>
            <a:r>
              <a:rPr lang="ru-RU" sz="2800" dirty="0" smtClean="0">
                <a:latin typeface="Times New Roman" pitchFamily="18" charset="0"/>
                <a:cs typeface="Times New Roman" pitchFamily="18" charset="0"/>
              </a:rPr>
              <a:t>ж</a:t>
            </a:r>
            <a:r>
              <a:rPr lang="kk-KZ" sz="2800" dirty="0" smtClean="0">
                <a:latin typeface="Times New Roman" pitchFamily="18" charset="0"/>
                <a:cs typeface="Times New Roman" pitchFamily="18" charset="0"/>
              </a:rPr>
              <a:t>ә</a:t>
            </a:r>
            <a:r>
              <a:rPr lang="ru-RU" sz="2800" dirty="0" smtClean="0">
                <a:latin typeface="Times New Roman" pitchFamily="18" charset="0"/>
                <a:cs typeface="Times New Roman" pitchFamily="18" charset="0"/>
              </a:rPr>
              <a:t>не </a:t>
            </a:r>
            <a:r>
              <a:rPr lang="ru-RU" sz="2800" dirty="0" err="1" smtClean="0">
                <a:latin typeface="Times New Roman" pitchFamily="18" charset="0"/>
                <a:cs typeface="Times New Roman" pitchFamily="18" charset="0"/>
              </a:rPr>
              <a:t>нақтылаушы қызметі</a:t>
            </a:r>
            <a:r>
              <a:rPr lang="ru-RU" sz="2800" dirty="0" smtClean="0">
                <a:latin typeface="Times New Roman" pitchFamily="18" charset="0"/>
                <a:cs typeface="Times New Roman" pitchFamily="18" charset="0"/>
              </a:rPr>
              <a:t>.</a:t>
            </a:r>
          </a:p>
          <a:p>
            <a:pPr lvl="0" indent="288925" algn="just">
              <a:buAutoNum type="arabicPeriod"/>
            </a:pPr>
            <a:r>
              <a:rPr lang="ru-RU" sz="2800" dirty="0" err="1" smtClean="0">
                <a:latin typeface="Times New Roman" pitchFamily="18" charset="0"/>
                <a:cs typeface="Times New Roman" pitchFamily="18" charset="0"/>
              </a:rPr>
              <a:t>Математикалық заңдылықтарды қолдану </a:t>
            </a:r>
            <a:r>
              <a:rPr lang="ru-RU" sz="2800" dirty="0" smtClean="0">
                <a:latin typeface="Times New Roman" pitchFamily="18" charset="0"/>
                <a:cs typeface="Times New Roman" pitchFamily="18" charset="0"/>
              </a:rPr>
              <a:t>ж</a:t>
            </a:r>
            <a:r>
              <a:rPr lang="kk-KZ" sz="2800" dirty="0" smtClean="0">
                <a:latin typeface="Times New Roman" pitchFamily="18" charset="0"/>
                <a:cs typeface="Times New Roman" pitchFamily="18" charset="0"/>
              </a:rPr>
              <a:t>ә</a:t>
            </a:r>
            <a:r>
              <a:rPr lang="ru-RU" sz="2800" dirty="0" smtClean="0">
                <a:latin typeface="Times New Roman" pitchFamily="18" charset="0"/>
                <a:cs typeface="Times New Roman" pitchFamily="18" charset="0"/>
              </a:rPr>
              <a:t>не </a:t>
            </a:r>
            <a:r>
              <a:rPr lang="ru-RU" sz="2800" dirty="0" err="1" smtClean="0">
                <a:latin typeface="Times New Roman" pitchFamily="18" charset="0"/>
                <a:cs typeface="Times New Roman" pitchFamily="18" charset="0"/>
              </a:rPr>
              <a:t>пайдалану</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қызметі</a:t>
            </a:r>
            <a:r>
              <a:rPr lang="ru-RU" sz="2800" dirty="0" smtClean="0">
                <a:latin typeface="Times New Roman" pitchFamily="18" charset="0"/>
                <a:cs typeface="Times New Roman" pitchFamily="18" charset="0"/>
              </a:rPr>
              <a:t>.</a:t>
            </a:r>
          </a:p>
          <a:p>
            <a:pPr lvl="0" indent="288925" algn="just">
              <a:buAutoNum type="arabicPeriod"/>
            </a:pPr>
            <a:r>
              <a:rPr lang="ru-RU" sz="2800" dirty="0" err="1" smtClean="0">
                <a:latin typeface="Times New Roman" pitchFamily="18" charset="0"/>
                <a:cs typeface="Times New Roman" pitchFamily="18" charset="0"/>
              </a:rPr>
              <a:t>Математикалық ептіліктер</a:t>
            </a:r>
            <a:r>
              <a:rPr lang="ru-RU" sz="2800" dirty="0" smtClean="0">
                <a:latin typeface="Times New Roman" pitchFamily="18" charset="0"/>
                <a:cs typeface="Times New Roman" pitchFamily="18" charset="0"/>
              </a:rPr>
              <a:t> мен </a:t>
            </a:r>
            <a:r>
              <a:rPr lang="ru-RU" sz="2800" dirty="0" err="1" smtClean="0">
                <a:latin typeface="Times New Roman" pitchFamily="18" charset="0"/>
                <a:cs typeface="Times New Roman" pitchFamily="18" charset="0"/>
              </a:rPr>
              <a:t>дағдыларды қалыптастыру қызметі</a:t>
            </a:r>
            <a:r>
              <a:rPr lang="ru-RU" sz="2800" dirty="0" smtClean="0">
                <a:latin typeface="Times New Roman" pitchFamily="18" charset="0"/>
                <a:cs typeface="Times New Roman" pitchFamily="18" charset="0"/>
              </a:rPr>
              <a:t>.</a:t>
            </a:r>
          </a:p>
          <a:p>
            <a:pPr lvl="0" indent="288925" algn="just">
              <a:buAutoNum type="arabicPeriod"/>
            </a:pP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Жалпы</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оқыту ептіліктерін</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қалыптастыру қызметі.</a:t>
            </a:r>
            <a:endParaRPr lang="ru-RU" sz="2800" dirty="0" smtClean="0">
              <a:latin typeface="Times New Roman" pitchFamily="18" charset="0"/>
              <a:cs typeface="Times New Roman" pitchFamily="18" charset="0"/>
            </a:endParaRPr>
          </a:p>
          <a:p>
            <a:pPr lvl="0" indent="288925" algn="just">
              <a:buAutoNum type="arabicPeriod"/>
            </a:pPr>
            <a:r>
              <a:rPr lang="ru-RU" sz="2800" dirty="0" err="1" smtClean="0">
                <a:latin typeface="Times New Roman" pitchFamily="18" charset="0"/>
                <a:cs typeface="Times New Roman" pitchFamily="18" charset="0"/>
              </a:rPr>
              <a:t>Бақылау-бағалау қызметі.</a:t>
            </a:r>
            <a:endParaRPr lang="ru-RU" sz="2800" dirty="0" smtClean="0">
              <a:latin typeface="Times New Roman" pitchFamily="18" charset="0"/>
              <a:cs typeface="Times New Roman" pitchFamily="18" charset="0"/>
            </a:endParaRPr>
          </a:p>
          <a:p>
            <a:pPr lvl="0" indent="288925" algn="just">
              <a:buAutoNum type="arabicPeriod"/>
            </a:pPr>
            <a:r>
              <a:rPr lang="ru-RU" sz="2800" dirty="0" err="1" smtClean="0">
                <a:latin typeface="Times New Roman" pitchFamily="18" charset="0"/>
                <a:cs typeface="Times New Roman" pitchFamily="18" charset="0"/>
              </a:rPr>
              <a:t>Оқушылардың мінез</a:t>
            </a:r>
            <a:r>
              <a:rPr lang="ru-RU" sz="2800" dirty="0" smtClean="0">
                <a:latin typeface="Times New Roman" pitchFamily="18" charset="0"/>
                <a:cs typeface="Times New Roman" pitchFamily="18" charset="0"/>
              </a:rPr>
              <a:t>-</a:t>
            </a:r>
            <a:r>
              <a:rPr lang="kk-KZ" sz="2800" dirty="0" smtClean="0">
                <a:latin typeface="Times New Roman" pitchFamily="18" charset="0"/>
                <a:cs typeface="Times New Roman" pitchFamily="18" charset="0"/>
              </a:rPr>
              <a:t>құ</a:t>
            </a:r>
            <a:r>
              <a:rPr lang="ru-RU" sz="2800" dirty="0" err="1" smtClean="0">
                <a:latin typeface="Times New Roman" pitchFamily="18" charset="0"/>
                <a:cs typeface="Times New Roman" pitchFamily="18" charset="0"/>
              </a:rPr>
              <a:t>лқы </a:t>
            </a:r>
            <a:r>
              <a:rPr lang="ru-RU" sz="2800" dirty="0" smtClean="0">
                <a:latin typeface="Times New Roman" pitchFamily="18" charset="0"/>
                <a:cs typeface="Times New Roman" pitchFamily="18" charset="0"/>
              </a:rPr>
              <a:t>мен </a:t>
            </a:r>
            <a:r>
              <a:rPr lang="ru-RU" sz="2800" dirty="0" err="1" smtClean="0">
                <a:latin typeface="Times New Roman" pitchFamily="18" charset="0"/>
                <a:cs typeface="Times New Roman" pitchFamily="18" charset="0"/>
              </a:rPr>
              <a:t>еріктілігін</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тәрбиелеу қызметі</a:t>
            </a:r>
            <a:r>
              <a:rPr lang="ru-RU" sz="2800" dirty="0" smtClean="0">
                <a:latin typeface="Times New Roman" pitchFamily="18" charset="0"/>
                <a:cs typeface="Times New Roman" pitchFamily="18" charset="0"/>
              </a:rPr>
              <a:t>.</a:t>
            </a:r>
          </a:p>
          <a:p>
            <a:pPr lvl="0" indent="288925" algn="just">
              <a:buAutoNum type="arabicPeriod"/>
            </a:pPr>
            <a:r>
              <a:rPr lang="ru-RU" sz="2800" dirty="0" err="1" smtClean="0">
                <a:latin typeface="Times New Roman" pitchFamily="18" charset="0"/>
                <a:cs typeface="Times New Roman" pitchFamily="18" charset="0"/>
              </a:rPr>
              <a:t>Шығармашылық ойды</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дамыту</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қызметі.</a:t>
            </a:r>
            <a:endParaRPr kumimoji="0" lang="ru-RU" sz="28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ransition>
    <p:wipe dir="d"/>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1071546"/>
            <a:ext cx="8305800" cy="1143000"/>
          </a:xfrm>
        </p:spPr>
        <p:txBody>
          <a:bodyPr>
            <a:noAutofit/>
          </a:bodyPr>
          <a:lstStyle/>
          <a:p>
            <a:pPr algn="ctr"/>
            <a:r>
              <a:rPr lang="kk-KZ" sz="4000" i="1" dirty="0" smtClean="0">
                <a:latin typeface="Times New Roman" pitchFamily="18" charset="0"/>
                <a:cs typeface="Times New Roman" pitchFamily="18" charset="0"/>
              </a:rPr>
              <a:t>2. Мектеп математикасы курсындағы мазмұнды есептердің алатын орны.</a:t>
            </a:r>
            <a:endParaRPr lang="ru-RU" sz="4000" dirty="0"/>
          </a:p>
        </p:txBody>
      </p:sp>
      <p:sp>
        <p:nvSpPr>
          <p:cNvPr id="284673" name="Rectangle 1"/>
          <p:cNvSpPr>
            <a:spLocks noChangeArrowheads="1"/>
          </p:cNvSpPr>
          <p:nvPr/>
        </p:nvSpPr>
        <p:spPr bwMode="auto">
          <a:xfrm>
            <a:off x="0" y="2357430"/>
            <a:ext cx="9144000"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just" defTabSz="914400" rtl="0" eaLnBrk="1" fontAlgn="base" latinLnBrk="0" hangingPunct="1">
              <a:lnSpc>
                <a:spcPct val="100000"/>
              </a:lnSpc>
              <a:spcBef>
                <a:spcPct val="0"/>
              </a:spcBef>
              <a:spcAft>
                <a:spcPct val="0"/>
              </a:spcAft>
              <a:buClrTx/>
              <a:buSzTx/>
              <a:buFontTx/>
              <a:buNone/>
              <a:tabLst/>
            </a:pPr>
            <a:r>
              <a:rPr kumimoji="0" lang="kk-KZ" sz="3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Мазмұнды есептер математика курсында шығарылатын есептердің бір бөлігі болып табылады, сондықтан есептің ролі, орны, мақсаттары және қызметтері жайлы айтылғанның барлығы осыған қатысты.</a:t>
            </a:r>
            <a:endParaRPr kumimoji="0" lang="kk-KZ"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1357298"/>
            <a:ext cx="8305800" cy="1143000"/>
          </a:xfrm>
        </p:spPr>
        <p:txBody>
          <a:bodyPr>
            <a:normAutofit fontScale="90000"/>
          </a:bodyPr>
          <a:lstStyle/>
          <a:p>
            <a:pPr algn="ctr"/>
            <a:r>
              <a:rPr lang="kk-KZ" sz="4000" dirty="0" smtClean="0">
                <a:latin typeface="Times New Roman" pitchFamily="18" charset="0"/>
                <a:cs typeface="Times New Roman" pitchFamily="18" charset="0"/>
              </a:rPr>
              <a:t>Мазмұнды есептерді шығару негізінен </a:t>
            </a:r>
            <a:br>
              <a:rPr lang="kk-KZ" sz="4000" dirty="0" smtClean="0">
                <a:latin typeface="Times New Roman" pitchFamily="18" charset="0"/>
                <a:cs typeface="Times New Roman" pitchFamily="18" charset="0"/>
              </a:rPr>
            </a:br>
            <a:r>
              <a:rPr lang="kk-KZ" sz="4000" dirty="0" smtClean="0">
                <a:latin typeface="Times New Roman" pitchFamily="18" charset="0"/>
                <a:cs typeface="Times New Roman" pitchFamily="18" charset="0"/>
              </a:rPr>
              <a:t>3 тәсілмен жүзеге асады: </a:t>
            </a:r>
            <a:r>
              <a:rPr lang="ru-RU" dirty="0" smtClean="0"/>
              <a:t/>
            </a:r>
            <a:br>
              <a:rPr lang="ru-RU" dirty="0" smtClean="0"/>
            </a:br>
            <a:endParaRPr lang="ru-RU" dirty="0"/>
          </a:p>
        </p:txBody>
      </p:sp>
      <p:graphicFrame>
        <p:nvGraphicFramePr>
          <p:cNvPr id="4" name="Схема 3"/>
          <p:cNvGraphicFramePr/>
          <p:nvPr/>
        </p:nvGraphicFramePr>
        <p:xfrm>
          <a:off x="1500166" y="2071678"/>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ipe dir="d"/>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kk-KZ" sz="4400" dirty="0" smtClean="0">
                <a:latin typeface="Times New Roman" pitchFamily="18" charset="0"/>
                <a:cs typeface="Times New Roman" pitchFamily="18" charset="0"/>
              </a:rPr>
              <a:t/>
            </a:r>
            <a:br>
              <a:rPr lang="kk-KZ" sz="4400" dirty="0" smtClean="0">
                <a:latin typeface="Times New Roman" pitchFamily="18" charset="0"/>
                <a:cs typeface="Times New Roman" pitchFamily="18" charset="0"/>
              </a:rPr>
            </a:br>
            <a:r>
              <a:rPr lang="kk-KZ" sz="4400" dirty="0" smtClean="0">
                <a:latin typeface="Times New Roman" pitchFamily="18" charset="0"/>
                <a:cs typeface="Times New Roman" pitchFamily="18" charset="0"/>
              </a:rPr>
              <a:t>Д. Пойа есеп шығару барысын 4 кезеңге бөлді:</a:t>
            </a:r>
            <a:r>
              <a:rPr lang="ru-RU" dirty="0" smtClean="0"/>
              <a:t/>
            </a:r>
            <a:br>
              <a:rPr lang="ru-RU" dirty="0" smtClean="0"/>
            </a:br>
            <a:endParaRPr lang="ru-RU" dirty="0"/>
          </a:p>
        </p:txBody>
      </p:sp>
      <p:graphicFrame>
        <p:nvGraphicFramePr>
          <p:cNvPr id="4" name="Схема 3"/>
          <p:cNvGraphicFramePr/>
          <p:nvPr/>
        </p:nvGraphicFramePr>
        <p:xfrm>
          <a:off x="642910" y="1397000"/>
          <a:ext cx="8072494" cy="51752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ipe dir="d"/>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1" name="Rectangle 1"/>
          <p:cNvSpPr>
            <a:spLocks noChangeArrowheads="1"/>
          </p:cNvSpPr>
          <p:nvPr/>
        </p:nvSpPr>
        <p:spPr bwMode="auto">
          <a:xfrm>
            <a:off x="0" y="1142984"/>
            <a:ext cx="9144000" cy="41549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88925" algn="just" defTabSz="914400" rtl="0" eaLnBrk="1" fontAlgn="base" latinLnBrk="0" hangingPunct="1">
              <a:lnSpc>
                <a:spcPct val="100000"/>
              </a:lnSpc>
              <a:spcBef>
                <a:spcPct val="0"/>
              </a:spcBef>
              <a:spcAft>
                <a:spcPct val="0"/>
              </a:spcAft>
              <a:buClrTx/>
              <a:buSzTx/>
              <a:buFontTx/>
              <a:buNone/>
              <a:tabLst/>
            </a:pPr>
            <a:r>
              <a:rPr kumimoji="0" lang="kk-KZ" sz="2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П.В.Стратилов  өз тәжірбиесіне сүйене келіп, теңдеулердің көмегімен мазмұнды есеп шығару жұмысының әдістемесі мынадай кезеңдерден тұрады деп көрсетті: </a:t>
            </a:r>
            <a:endParaRPr kumimoji="0" lang="ru-RU" sz="2200" b="0" i="0" u="none" strike="noStrike" cap="none" normalizeH="0" baseline="0" dirty="0" smtClean="0">
              <a:ln>
                <a:noFill/>
              </a:ln>
              <a:solidFill>
                <a:schemeClr val="tx1"/>
              </a:solidFill>
              <a:effectLst/>
              <a:latin typeface="Arial" pitchFamily="34" charset="0"/>
              <a:cs typeface="Arial" pitchFamily="34" charset="0"/>
            </a:endParaRPr>
          </a:p>
          <a:p>
            <a:pPr marL="0" marR="0" lvl="0" indent="288925" algn="just" defTabSz="914400" rtl="0" eaLnBrk="0" fontAlgn="base" latinLnBrk="0" hangingPunct="0">
              <a:lnSpc>
                <a:spcPct val="100000"/>
              </a:lnSpc>
              <a:spcBef>
                <a:spcPct val="0"/>
              </a:spcBef>
              <a:spcAft>
                <a:spcPct val="0"/>
              </a:spcAft>
              <a:buClrTx/>
              <a:buSzTx/>
              <a:buFontTx/>
              <a:buNone/>
              <a:tabLst/>
            </a:pPr>
            <a:r>
              <a:rPr kumimoji="0" lang="kk-KZ" sz="2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 есептің шартын оқып және ондағы шамаларды анықтау.</a:t>
            </a:r>
            <a:endParaRPr kumimoji="0" lang="ru-RU" sz="2200" b="0" i="0" u="none" strike="noStrike" cap="none" normalizeH="0" baseline="0" dirty="0" smtClean="0">
              <a:ln>
                <a:noFill/>
              </a:ln>
              <a:solidFill>
                <a:schemeClr val="tx1"/>
              </a:solidFill>
              <a:effectLst/>
              <a:latin typeface="Arial" pitchFamily="34" charset="0"/>
              <a:cs typeface="Arial" pitchFamily="34" charset="0"/>
            </a:endParaRPr>
          </a:p>
          <a:p>
            <a:pPr marL="0" marR="0" lvl="0" indent="288925" algn="just" defTabSz="914400" rtl="0" eaLnBrk="0" fontAlgn="base" latinLnBrk="0" hangingPunct="0">
              <a:lnSpc>
                <a:spcPct val="100000"/>
              </a:lnSpc>
              <a:spcBef>
                <a:spcPct val="0"/>
              </a:spcBef>
              <a:spcAft>
                <a:spcPct val="0"/>
              </a:spcAft>
              <a:buClrTx/>
              <a:buSzTx/>
              <a:buFontTx/>
              <a:buNone/>
              <a:tabLst/>
            </a:pPr>
            <a:r>
              <a:rPr kumimoji="0" lang="kk-KZ" sz="2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2) есеп шартындағы шамалардың арасындағы тәуелділіктерді анықтау.</a:t>
            </a:r>
            <a:endParaRPr kumimoji="0" lang="ru-RU" sz="2200" b="0" i="0" u="none" strike="noStrike" cap="none" normalizeH="0" baseline="0" dirty="0" smtClean="0">
              <a:ln>
                <a:noFill/>
              </a:ln>
              <a:solidFill>
                <a:schemeClr val="tx1"/>
              </a:solidFill>
              <a:effectLst/>
              <a:latin typeface="Arial" pitchFamily="34" charset="0"/>
              <a:cs typeface="Arial" pitchFamily="34" charset="0"/>
            </a:endParaRPr>
          </a:p>
          <a:p>
            <a:pPr marL="0" marR="0" lvl="0" indent="288925" algn="just" defTabSz="914400" rtl="0" eaLnBrk="0" fontAlgn="base" latinLnBrk="0" hangingPunct="0">
              <a:lnSpc>
                <a:spcPct val="100000"/>
              </a:lnSpc>
              <a:spcBef>
                <a:spcPct val="0"/>
              </a:spcBef>
              <a:spcAft>
                <a:spcPct val="0"/>
              </a:spcAft>
              <a:buClrTx/>
              <a:buSzTx/>
              <a:buFontTx/>
              <a:buNone/>
              <a:tabLst/>
            </a:pPr>
            <a:r>
              <a:rPr kumimoji="0" lang="kk-KZ" sz="2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3) есептің сұрағына қарай белгісіздіктерді анықтау және белгілеу.</a:t>
            </a:r>
            <a:endParaRPr kumimoji="0" lang="ru-RU" sz="2200" b="0" i="0" u="none" strike="noStrike" cap="none" normalizeH="0" baseline="0" dirty="0" smtClean="0">
              <a:ln>
                <a:noFill/>
              </a:ln>
              <a:solidFill>
                <a:schemeClr val="tx1"/>
              </a:solidFill>
              <a:effectLst/>
              <a:latin typeface="Arial" pitchFamily="34" charset="0"/>
              <a:cs typeface="Arial" pitchFamily="34" charset="0"/>
            </a:endParaRPr>
          </a:p>
          <a:p>
            <a:pPr marL="0" marR="0" lvl="0" indent="288925" algn="just" defTabSz="914400" rtl="0" eaLnBrk="0" fontAlgn="base" latinLnBrk="0" hangingPunct="0">
              <a:lnSpc>
                <a:spcPct val="100000"/>
              </a:lnSpc>
              <a:spcBef>
                <a:spcPct val="0"/>
              </a:spcBef>
              <a:spcAft>
                <a:spcPct val="0"/>
              </a:spcAft>
              <a:buClrTx/>
              <a:buSzTx/>
              <a:buFontTx/>
              <a:buNone/>
              <a:tabLst/>
            </a:pPr>
            <a:r>
              <a:rPr kumimoji="0" lang="kk-KZ" sz="2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4) енгізілген қосымша белгісіздермен есеп шартында берілген сандар арқылы есептің шартын ауыстыру.</a:t>
            </a:r>
            <a:endParaRPr kumimoji="0" lang="ru-RU" sz="2200" b="0" i="0" u="none" strike="noStrike" cap="none" normalizeH="0" baseline="0" dirty="0" smtClean="0">
              <a:ln>
                <a:noFill/>
              </a:ln>
              <a:solidFill>
                <a:schemeClr val="tx1"/>
              </a:solidFill>
              <a:effectLst/>
              <a:latin typeface="Arial" pitchFamily="34" charset="0"/>
              <a:cs typeface="Arial" pitchFamily="34" charset="0"/>
            </a:endParaRPr>
          </a:p>
          <a:p>
            <a:pPr marL="0" marR="0" lvl="0" indent="288925" algn="just" defTabSz="914400" rtl="0" eaLnBrk="0" fontAlgn="base" latinLnBrk="0" hangingPunct="0">
              <a:lnSpc>
                <a:spcPct val="100000"/>
              </a:lnSpc>
              <a:spcBef>
                <a:spcPct val="0"/>
              </a:spcBef>
              <a:spcAft>
                <a:spcPct val="0"/>
              </a:spcAft>
              <a:buClrTx/>
              <a:buSzTx/>
              <a:buFontTx/>
              <a:buNone/>
              <a:tabLst/>
            </a:pPr>
            <a:r>
              <a:rPr kumimoji="0" lang="kk-KZ" sz="2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5) есеп шартында қандай да бір шаманың мәнін анықтап, соның көмегімен теңдеу құру.</a:t>
            </a:r>
            <a:endParaRPr kumimoji="0" lang="ru-RU" sz="2200" b="0" i="0" u="none" strike="noStrike" cap="none" normalizeH="0" baseline="0" dirty="0" smtClean="0">
              <a:ln>
                <a:noFill/>
              </a:ln>
              <a:solidFill>
                <a:schemeClr val="tx1"/>
              </a:solidFill>
              <a:effectLst/>
              <a:latin typeface="Arial" pitchFamily="34" charset="0"/>
              <a:cs typeface="Arial" pitchFamily="34" charset="0"/>
            </a:endParaRPr>
          </a:p>
          <a:p>
            <a:pPr marL="0" marR="0" lvl="0" indent="288925" algn="just" defTabSz="914400" rtl="0" eaLnBrk="0" fontAlgn="base" latinLnBrk="0" hangingPunct="0">
              <a:lnSpc>
                <a:spcPct val="100000"/>
              </a:lnSpc>
              <a:spcBef>
                <a:spcPct val="0"/>
              </a:spcBef>
              <a:spcAft>
                <a:spcPct val="0"/>
              </a:spcAft>
              <a:buClrTx/>
              <a:buSzTx/>
              <a:buFontTx/>
              <a:buNone/>
              <a:tabLst/>
            </a:pPr>
            <a:r>
              <a:rPr kumimoji="0" lang="kk-KZ" sz="2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6) теңдеуді шешу.</a:t>
            </a:r>
            <a:endParaRPr kumimoji="0" lang="ru-RU" sz="2200" b="0" i="0" u="none" strike="noStrike" cap="none" normalizeH="0" baseline="0" dirty="0" smtClean="0">
              <a:ln>
                <a:noFill/>
              </a:ln>
              <a:solidFill>
                <a:schemeClr val="tx1"/>
              </a:solidFill>
              <a:effectLst/>
              <a:latin typeface="Arial" pitchFamily="34" charset="0"/>
              <a:cs typeface="Arial" pitchFamily="34" charset="0"/>
            </a:endParaRPr>
          </a:p>
          <a:p>
            <a:pPr marL="0" marR="0" lvl="0" indent="288925" algn="just" defTabSz="914400" rtl="0" eaLnBrk="0" fontAlgn="base" latinLnBrk="0" hangingPunct="0">
              <a:lnSpc>
                <a:spcPct val="100000"/>
              </a:lnSpc>
              <a:spcBef>
                <a:spcPct val="0"/>
              </a:spcBef>
              <a:spcAft>
                <a:spcPct val="0"/>
              </a:spcAft>
              <a:buClrTx/>
              <a:buSzTx/>
              <a:buFontTx/>
              <a:buNone/>
              <a:tabLst/>
            </a:pPr>
            <a:r>
              <a:rPr kumimoji="0" lang="kk-KZ" sz="2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7) табылған мәндерді тексеру және жауабын жазу.</a:t>
            </a:r>
            <a:endParaRPr kumimoji="0" lang="kk-KZ" sz="2200" b="0" i="0" u="none" strike="noStrike" cap="none" normalizeH="0" baseline="0" dirty="0" smtClean="0">
              <a:ln>
                <a:noFill/>
              </a:ln>
              <a:solidFill>
                <a:schemeClr val="tx1"/>
              </a:solidFill>
              <a:effectLst/>
              <a:latin typeface="Arial" pitchFamily="34" charset="0"/>
              <a:cs typeface="Arial" pitchFamily="34" charset="0"/>
            </a:endParaRPr>
          </a:p>
        </p:txBody>
      </p:sp>
      <p:sp>
        <p:nvSpPr>
          <p:cNvPr id="4" name="Прямоугольник 3"/>
          <p:cNvSpPr/>
          <p:nvPr/>
        </p:nvSpPr>
        <p:spPr>
          <a:xfrm>
            <a:off x="285720" y="5715017"/>
            <a:ext cx="8286808" cy="369332"/>
          </a:xfrm>
          <a:prstGeom prst="rect">
            <a:avLst/>
          </a:prstGeom>
        </p:spPr>
        <p:txBody>
          <a:bodyPr wrap="square">
            <a:spAutoFit/>
          </a:bodyPr>
          <a:lstStyle/>
          <a:p>
            <a:r>
              <a:rPr lang="kk-KZ" dirty="0" smtClean="0">
                <a:latin typeface="Times New Roman" pitchFamily="18" charset="0"/>
                <a:cs typeface="Times New Roman" pitchFamily="18" charset="0"/>
                <a:hlinkClick r:id="rId2" action="ppaction://hlinksldjump"/>
              </a:rPr>
              <a:t>соңы </a:t>
            </a:r>
            <a:r>
              <a:rPr lang="kk-KZ" dirty="0" smtClean="0">
                <a:latin typeface="Times New Roman" pitchFamily="18" charset="0"/>
                <a:cs typeface="Times New Roman" pitchFamily="18" charset="0"/>
              </a:rPr>
              <a:t>		</a:t>
            </a:r>
            <a:r>
              <a:rPr lang="kk-KZ" dirty="0" smtClean="0">
                <a:latin typeface="Times New Roman" pitchFamily="18" charset="0"/>
                <a:cs typeface="Times New Roman" pitchFamily="18" charset="0"/>
                <a:hlinkClick r:id="rId3" action="ppaction://hlinksldjump"/>
              </a:rPr>
              <a:t>әдебиеттер</a:t>
            </a:r>
            <a:r>
              <a:rPr lang="kk-KZ" dirty="0" smtClean="0">
                <a:latin typeface="Times New Roman" pitchFamily="18" charset="0"/>
                <a:cs typeface="Times New Roman" pitchFamily="18" charset="0"/>
              </a:rPr>
              <a:t>		</a:t>
            </a:r>
            <a:r>
              <a:rPr lang="kk-KZ" dirty="0" smtClean="0">
                <a:latin typeface="Times New Roman" pitchFamily="18" charset="0"/>
                <a:cs typeface="Times New Roman" pitchFamily="18" charset="0"/>
                <a:hlinkClick r:id="rId4" action="ppaction://hlinksldjump"/>
              </a:rPr>
              <a:t>тест</a:t>
            </a:r>
            <a:r>
              <a:rPr lang="kk-KZ" dirty="0" smtClean="0">
                <a:latin typeface="Times New Roman" pitchFamily="18" charset="0"/>
                <a:cs typeface="Times New Roman" pitchFamily="18" charset="0"/>
              </a:rPr>
              <a:t>		</a:t>
            </a:r>
            <a:r>
              <a:rPr lang="kk-KZ" dirty="0" smtClean="0">
                <a:latin typeface="Times New Roman" pitchFamily="18" charset="0"/>
                <a:cs typeface="Times New Roman" pitchFamily="18" charset="0"/>
                <a:hlinkClick r:id="rId5" action="ppaction://hlinksldjump"/>
              </a:rPr>
              <a:t>мазмұны</a:t>
            </a:r>
            <a:endParaRPr lang="ru-RU" dirty="0"/>
          </a:p>
        </p:txBody>
      </p:sp>
    </p:spTree>
  </p:cSld>
  <p:clrMapOvr>
    <a:masterClrMapping/>
  </p:clrMapOvr>
  <p:transition>
    <p:wipe dir="d"/>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57224" y="357166"/>
            <a:ext cx="1643074" cy="1153276"/>
          </a:xfrm>
        </p:spPr>
        <p:txBody>
          <a:bodyPr>
            <a:normAutofit/>
          </a:bodyPr>
          <a:lstStyle/>
          <a:p>
            <a:r>
              <a:rPr lang="kk-KZ" sz="5400" dirty="0" smtClean="0">
                <a:latin typeface="Times New Roman" pitchFamily="18" charset="0"/>
                <a:cs typeface="Times New Roman" pitchFamily="18" charset="0"/>
              </a:rPr>
              <a:t>Тест</a:t>
            </a:r>
            <a:endParaRPr lang="ru-RU" sz="5400" dirty="0">
              <a:latin typeface="Times New Roman" pitchFamily="18" charset="0"/>
              <a:cs typeface="Times New Roman" pitchFamily="18" charset="0"/>
            </a:endParaRPr>
          </a:p>
        </p:txBody>
      </p:sp>
      <p:sp>
        <p:nvSpPr>
          <p:cNvPr id="238604" name="Rectangle 12"/>
          <p:cNvSpPr>
            <a:spLocks noChangeArrowheads="1"/>
          </p:cNvSpPr>
          <p:nvPr/>
        </p:nvSpPr>
        <p:spPr bwMode="auto">
          <a:xfrm>
            <a:off x="1" y="1500174"/>
            <a:ext cx="8929718"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1620838" algn="l"/>
              </a:tabLst>
            </a:pPr>
            <a:r>
              <a:rPr kumimoji="0" lang="kk-KZ"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 Жөндеу жұмыстарына 21 бума тұсқағаздың 14 бумасы кетті. Тұсқағаздың қанша бөлігі жөндеу жұмысына жұмсалды?</a:t>
            </a:r>
            <a:endParaRPr kumimoji="0" lang="kk-KZ"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28" name="Прямоугольник 27"/>
          <p:cNvSpPr/>
          <p:nvPr/>
        </p:nvSpPr>
        <p:spPr>
          <a:xfrm>
            <a:off x="285720" y="2500306"/>
            <a:ext cx="7358114" cy="2246769"/>
          </a:xfrm>
          <a:prstGeom prst="rect">
            <a:avLst/>
          </a:prstGeom>
        </p:spPr>
        <p:txBody>
          <a:bodyPr wrap="square">
            <a:spAutoFit/>
          </a:bodyPr>
          <a:lstStyle/>
          <a:p>
            <a:pPr lvl="0" algn="just" eaLnBrk="0" hangingPunct="0"/>
            <a:r>
              <a:rPr lang="kk-KZ" sz="2800" dirty="0" smtClean="0">
                <a:latin typeface="Times New Roman" pitchFamily="18" charset="0"/>
                <a:ea typeface="Times New Roman" pitchFamily="18" charset="0"/>
                <a:cs typeface="Times New Roman" pitchFamily="18" charset="0"/>
                <a:hlinkClick r:id="rId3" action="ppaction://hlinksldjump"/>
              </a:rPr>
              <a:t>A)</a:t>
            </a:r>
            <a:endParaRPr lang="ru-RU" sz="2800" dirty="0" smtClean="0">
              <a:latin typeface="Times New Roman" pitchFamily="18" charset="0"/>
              <a:cs typeface="Times New Roman" pitchFamily="18" charset="0"/>
            </a:endParaRPr>
          </a:p>
          <a:p>
            <a:pPr lvl="0" algn="just" eaLnBrk="0" hangingPunct="0"/>
            <a:r>
              <a:rPr lang="kk-KZ" sz="2800" dirty="0" smtClean="0">
                <a:latin typeface="Times New Roman" pitchFamily="18" charset="0"/>
                <a:ea typeface="Times New Roman" pitchFamily="18" charset="0"/>
                <a:cs typeface="Times New Roman" pitchFamily="18" charset="0"/>
                <a:hlinkClick r:id="rId3" action="ppaction://hlinksldjump"/>
              </a:rPr>
              <a:t>B)</a:t>
            </a:r>
            <a:endParaRPr lang="ru-RU" sz="2800" dirty="0" smtClean="0">
              <a:latin typeface="Times New Roman" pitchFamily="18" charset="0"/>
              <a:cs typeface="Times New Roman" pitchFamily="18" charset="0"/>
            </a:endParaRPr>
          </a:p>
          <a:p>
            <a:pPr lvl="0" algn="just" eaLnBrk="0" hangingPunct="0"/>
            <a:r>
              <a:rPr lang="kk-KZ" sz="2800" dirty="0" smtClean="0">
                <a:latin typeface="Times New Roman" pitchFamily="18" charset="0"/>
                <a:ea typeface="Times New Roman" pitchFamily="18" charset="0"/>
                <a:cs typeface="Times New Roman" pitchFamily="18" charset="0"/>
                <a:hlinkClick r:id="rId4" action="ppaction://hlinksldjump"/>
              </a:rPr>
              <a:t>C)</a:t>
            </a:r>
            <a:endParaRPr lang="ru-RU" sz="2800" dirty="0" smtClean="0">
              <a:latin typeface="Times New Roman" pitchFamily="18" charset="0"/>
              <a:cs typeface="Times New Roman" pitchFamily="18" charset="0"/>
            </a:endParaRPr>
          </a:p>
          <a:p>
            <a:pPr lvl="0" algn="just" eaLnBrk="0" hangingPunct="0"/>
            <a:r>
              <a:rPr lang="kk-KZ" sz="2800" dirty="0" smtClean="0">
                <a:latin typeface="Times New Roman" pitchFamily="18" charset="0"/>
                <a:ea typeface="Times New Roman" pitchFamily="18" charset="0"/>
                <a:cs typeface="Times New Roman" pitchFamily="18" charset="0"/>
                <a:hlinkClick r:id="rId3" action="ppaction://hlinksldjump"/>
              </a:rPr>
              <a:t>D)</a:t>
            </a:r>
            <a:endParaRPr lang="ru-RU" sz="2800" dirty="0" smtClean="0">
              <a:latin typeface="Times New Roman" pitchFamily="18" charset="0"/>
              <a:cs typeface="Times New Roman" pitchFamily="18" charset="0"/>
            </a:endParaRPr>
          </a:p>
          <a:p>
            <a:pPr lvl="0" algn="just" eaLnBrk="0" hangingPunct="0"/>
            <a:r>
              <a:rPr lang="kk-KZ" sz="2800" dirty="0" smtClean="0">
                <a:latin typeface="Times New Roman" pitchFamily="18" charset="0"/>
                <a:ea typeface="Times New Roman" pitchFamily="18" charset="0"/>
                <a:cs typeface="Times New Roman" pitchFamily="18" charset="0"/>
                <a:hlinkClick r:id="rId3" action="ppaction://hlinksldjump"/>
              </a:rPr>
              <a:t>E) </a:t>
            </a:r>
            <a:endParaRPr lang="ru-RU" sz="2800" dirty="0"/>
          </a:p>
        </p:txBody>
      </p:sp>
      <p:sp>
        <p:nvSpPr>
          <p:cNvPr id="238617" name="Rectangle 2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238616" name="Object 24"/>
          <p:cNvGraphicFramePr>
            <a:graphicFrameLocks noChangeAspect="1"/>
          </p:cNvGraphicFramePr>
          <p:nvPr/>
        </p:nvGraphicFramePr>
        <p:xfrm>
          <a:off x="928662" y="2571744"/>
          <a:ext cx="152400" cy="457200"/>
        </p:xfrm>
        <a:graphic>
          <a:graphicData uri="http://schemas.openxmlformats.org/presentationml/2006/ole">
            <p:oleObj spid="_x0000_s238616" name="Формула" r:id="rId5" imgW="152400" imgH="457200" progId="Equation.3">
              <p:embed/>
            </p:oleObj>
          </a:graphicData>
        </a:graphic>
      </p:graphicFrame>
      <p:sp>
        <p:nvSpPr>
          <p:cNvPr id="238619" name="Rectangle 2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238618" name="Object 26"/>
          <p:cNvGraphicFramePr>
            <a:graphicFrameLocks noChangeAspect="1"/>
          </p:cNvGraphicFramePr>
          <p:nvPr/>
        </p:nvGraphicFramePr>
        <p:xfrm>
          <a:off x="857224" y="3071810"/>
          <a:ext cx="152400" cy="457200"/>
        </p:xfrm>
        <a:graphic>
          <a:graphicData uri="http://schemas.openxmlformats.org/presentationml/2006/ole">
            <p:oleObj spid="_x0000_s238618" name="Формула" r:id="rId6" imgW="152400" imgH="457200" progId="Equation.3">
              <p:embed/>
            </p:oleObj>
          </a:graphicData>
        </a:graphic>
      </p:graphicFrame>
      <p:sp>
        <p:nvSpPr>
          <p:cNvPr id="238621" name="Rectangle 2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238620" name="Object 28"/>
          <p:cNvGraphicFramePr>
            <a:graphicFrameLocks noChangeAspect="1"/>
          </p:cNvGraphicFramePr>
          <p:nvPr/>
        </p:nvGraphicFramePr>
        <p:xfrm>
          <a:off x="857224" y="3500438"/>
          <a:ext cx="161925" cy="457200"/>
        </p:xfrm>
        <a:graphic>
          <a:graphicData uri="http://schemas.openxmlformats.org/presentationml/2006/ole">
            <p:oleObj spid="_x0000_s238620" name="Формула" r:id="rId7" imgW="165028" imgH="457002" progId="Equation.3">
              <p:embed/>
            </p:oleObj>
          </a:graphicData>
        </a:graphic>
      </p:graphicFrame>
      <p:sp>
        <p:nvSpPr>
          <p:cNvPr id="238623" name="Rectangle 3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238622" name="Object 30"/>
          <p:cNvGraphicFramePr>
            <a:graphicFrameLocks noChangeAspect="1"/>
          </p:cNvGraphicFramePr>
          <p:nvPr/>
        </p:nvGraphicFramePr>
        <p:xfrm>
          <a:off x="785786" y="3929066"/>
          <a:ext cx="161925" cy="447675"/>
        </p:xfrm>
        <a:graphic>
          <a:graphicData uri="http://schemas.openxmlformats.org/presentationml/2006/ole">
            <p:oleObj spid="_x0000_s238622" name="Формула" r:id="rId8" imgW="164957" imgH="444114" progId="Equation.3">
              <p:embed/>
            </p:oleObj>
          </a:graphicData>
        </a:graphic>
      </p:graphicFrame>
      <p:sp>
        <p:nvSpPr>
          <p:cNvPr id="238625" name="Rectangle 3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238624" name="Object 32"/>
          <p:cNvGraphicFramePr>
            <a:graphicFrameLocks noChangeAspect="1"/>
          </p:cNvGraphicFramePr>
          <p:nvPr/>
        </p:nvGraphicFramePr>
        <p:xfrm>
          <a:off x="785786" y="4357694"/>
          <a:ext cx="161925" cy="457200"/>
        </p:xfrm>
        <a:graphic>
          <a:graphicData uri="http://schemas.openxmlformats.org/presentationml/2006/ole">
            <p:oleObj spid="_x0000_s238624" name="Формула" r:id="rId9" imgW="165028" imgH="457002" progId="Equation.3">
              <p:embed/>
            </p:oleObj>
          </a:graphicData>
        </a:graphic>
      </p:graphicFrame>
    </p:spTree>
  </p:cSld>
  <p:clrMapOvr>
    <a:masterClrMapping/>
  </p:clrMapOvr>
  <p:transition>
    <p:wipe dir="d"/>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1" name="Rectangle 1"/>
          <p:cNvSpPr>
            <a:spLocks noChangeArrowheads="1"/>
          </p:cNvSpPr>
          <p:nvPr/>
        </p:nvSpPr>
        <p:spPr bwMode="auto">
          <a:xfrm>
            <a:off x="0" y="1071546"/>
            <a:ext cx="9144000"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1620838" algn="l"/>
              </a:tabLst>
            </a:pPr>
            <a:r>
              <a:rPr lang="kk-KZ" sz="2800" dirty="0" smtClean="0">
                <a:latin typeface="Times New Roman" pitchFamily="18" charset="0"/>
                <a:ea typeface="Calibri" pitchFamily="34" charset="0"/>
                <a:cs typeface="Times New Roman" pitchFamily="18" charset="0"/>
              </a:rPr>
              <a:t>2</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Қабырғаларының ұзындығы сәйкесінше 2 және 3,5 болатын екі шаршы берілген. Шаршылардың периметрлерінің қатынасын табыңыз.</a:t>
            </a:r>
            <a:endParaRPr kumimoji="0" lang="kk-KZ"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15" name="Прямоугольник 14"/>
          <p:cNvSpPr/>
          <p:nvPr/>
        </p:nvSpPr>
        <p:spPr>
          <a:xfrm>
            <a:off x="285720" y="2500306"/>
            <a:ext cx="4572000" cy="2246769"/>
          </a:xfrm>
          <a:prstGeom prst="rect">
            <a:avLst/>
          </a:prstGeom>
        </p:spPr>
        <p:txBody>
          <a:bodyPr>
            <a:spAutoFit/>
          </a:bodyPr>
          <a:lstStyle/>
          <a:p>
            <a:pPr lvl="0" algn="just" eaLnBrk="0" hangingPunct="0"/>
            <a:r>
              <a:rPr lang="kk-KZ" sz="2800" dirty="0" smtClean="0">
                <a:latin typeface="Times New Roman" pitchFamily="18" charset="0"/>
                <a:ea typeface="Times New Roman" pitchFamily="18" charset="0"/>
                <a:cs typeface="Times New Roman" pitchFamily="18" charset="0"/>
                <a:hlinkClick r:id="rId2" action="ppaction://hlinksldjump"/>
              </a:rPr>
              <a:t>A) </a:t>
            </a:r>
            <a:r>
              <a:rPr lang="kk-KZ" sz="2800" dirty="0" smtClean="0">
                <a:latin typeface="Times New Roman" pitchFamily="18" charset="0"/>
                <a:ea typeface="Times New Roman" pitchFamily="18" charset="0"/>
                <a:cs typeface="Times New Roman" pitchFamily="18" charset="0"/>
              </a:rPr>
              <a:t>2:7</a:t>
            </a:r>
            <a:endParaRPr lang="ru-RU" sz="2800" dirty="0" smtClean="0">
              <a:latin typeface="Times New Roman" pitchFamily="18" charset="0"/>
              <a:cs typeface="Times New Roman" pitchFamily="18" charset="0"/>
            </a:endParaRPr>
          </a:p>
          <a:p>
            <a:pPr lvl="0" algn="just" eaLnBrk="0" hangingPunct="0"/>
            <a:r>
              <a:rPr lang="kk-KZ" sz="2800" dirty="0" smtClean="0">
                <a:latin typeface="Times New Roman" pitchFamily="18" charset="0"/>
                <a:ea typeface="Times New Roman" pitchFamily="18" charset="0"/>
                <a:cs typeface="Times New Roman" pitchFamily="18" charset="0"/>
                <a:hlinkClick r:id="rId3" action="ppaction://hlinksldjump"/>
              </a:rPr>
              <a:t>B) </a:t>
            </a:r>
            <a:r>
              <a:rPr lang="kk-KZ" sz="2800" dirty="0" smtClean="0">
                <a:latin typeface="Times New Roman" pitchFamily="18" charset="0"/>
                <a:ea typeface="Times New Roman" pitchFamily="18" charset="0"/>
                <a:cs typeface="Times New Roman" pitchFamily="18" charset="0"/>
              </a:rPr>
              <a:t>4:7</a:t>
            </a:r>
            <a:endParaRPr lang="ru-RU" sz="2800" dirty="0" smtClean="0">
              <a:latin typeface="Times New Roman" pitchFamily="18" charset="0"/>
              <a:cs typeface="Times New Roman" pitchFamily="18" charset="0"/>
            </a:endParaRPr>
          </a:p>
          <a:p>
            <a:pPr lvl="0" algn="just" eaLnBrk="0" hangingPunct="0"/>
            <a:r>
              <a:rPr lang="kk-KZ" sz="2800" dirty="0" smtClean="0">
                <a:latin typeface="Times New Roman" pitchFamily="18" charset="0"/>
                <a:ea typeface="Times New Roman" pitchFamily="18" charset="0"/>
                <a:cs typeface="Times New Roman" pitchFamily="18" charset="0"/>
                <a:hlinkClick r:id="rId2" action="ppaction://hlinksldjump"/>
              </a:rPr>
              <a:t>C) </a:t>
            </a:r>
            <a:r>
              <a:rPr lang="kk-KZ" sz="2800" dirty="0" smtClean="0">
                <a:latin typeface="Times New Roman" pitchFamily="18" charset="0"/>
                <a:ea typeface="Times New Roman" pitchFamily="18" charset="0"/>
                <a:cs typeface="Times New Roman" pitchFamily="18" charset="0"/>
              </a:rPr>
              <a:t>8:7</a:t>
            </a:r>
            <a:endParaRPr lang="ru-RU" sz="2800" dirty="0" smtClean="0">
              <a:latin typeface="Times New Roman" pitchFamily="18" charset="0"/>
              <a:cs typeface="Times New Roman" pitchFamily="18" charset="0"/>
            </a:endParaRPr>
          </a:p>
          <a:p>
            <a:pPr lvl="0" algn="just" eaLnBrk="0" hangingPunct="0"/>
            <a:r>
              <a:rPr lang="kk-KZ" sz="2800" dirty="0" smtClean="0">
                <a:latin typeface="Times New Roman" pitchFamily="18" charset="0"/>
                <a:ea typeface="Times New Roman" pitchFamily="18" charset="0"/>
                <a:cs typeface="Times New Roman" pitchFamily="18" charset="0"/>
                <a:hlinkClick r:id="rId2" action="ppaction://hlinksldjump"/>
              </a:rPr>
              <a:t>D) </a:t>
            </a:r>
            <a:r>
              <a:rPr lang="kk-KZ" sz="2800" dirty="0" smtClean="0">
                <a:latin typeface="Times New Roman" pitchFamily="18" charset="0"/>
                <a:ea typeface="Times New Roman" pitchFamily="18" charset="0"/>
                <a:cs typeface="Times New Roman" pitchFamily="18" charset="0"/>
              </a:rPr>
              <a:t>2:9</a:t>
            </a:r>
            <a:endParaRPr lang="ru-RU" sz="2800" dirty="0" smtClean="0">
              <a:latin typeface="Times New Roman" pitchFamily="18" charset="0"/>
              <a:cs typeface="Times New Roman" pitchFamily="18" charset="0"/>
            </a:endParaRPr>
          </a:p>
          <a:p>
            <a:pPr lvl="0" algn="just" eaLnBrk="0" hangingPunct="0"/>
            <a:r>
              <a:rPr lang="kk-KZ" sz="2800" dirty="0" smtClean="0">
                <a:latin typeface="Times New Roman" pitchFamily="18" charset="0"/>
                <a:ea typeface="Times New Roman" pitchFamily="18" charset="0"/>
                <a:cs typeface="Times New Roman" pitchFamily="18" charset="0"/>
                <a:hlinkClick r:id="rId2" action="ppaction://hlinksldjump"/>
              </a:rPr>
              <a:t>E) </a:t>
            </a:r>
            <a:r>
              <a:rPr lang="kk-KZ" sz="2800" dirty="0" smtClean="0">
                <a:latin typeface="Times New Roman" pitchFamily="18" charset="0"/>
                <a:ea typeface="Times New Roman" pitchFamily="18" charset="0"/>
                <a:cs typeface="Times New Roman" pitchFamily="18" charset="0"/>
              </a:rPr>
              <a:t>4:21</a:t>
            </a:r>
            <a:endParaRPr lang="kk-KZ" sz="2800" dirty="0" smtClean="0">
              <a:latin typeface="Times New Roman" pitchFamily="18" charset="0"/>
              <a:cs typeface="Times New Roman" pitchFamily="18" charset="0"/>
            </a:endParaRPr>
          </a:p>
        </p:txBody>
      </p:sp>
    </p:spTree>
  </p:cSld>
  <p:clrMapOvr>
    <a:masterClrMapping/>
  </p:clrMapOvr>
  <p:transition>
    <p:wipe dir="d"/>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50" name="Rectangle 6"/>
          <p:cNvSpPr>
            <a:spLocks noChangeArrowheads="1"/>
          </p:cNvSpPr>
          <p:nvPr/>
        </p:nvSpPr>
        <p:spPr bwMode="auto">
          <a:xfrm>
            <a:off x="0" y="714356"/>
            <a:ext cx="9144000"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1620838" algn="l"/>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3. Сыныпта 24 оқушы бар. Қыздар санының ұлдар санына қатынасы 5:3 , ал сыныптағы тенниске қатысатындардың санының тениске қатыспайтындар санына қатынасы  - 1:3.  Теннисистердің үшеуі қыз екені белгілі. Неше ұл тениске қатыспайды?</a:t>
            </a:r>
            <a:endParaRPr kumimoji="0" lang="kk-KZ"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287751" name="Rectangle 7"/>
          <p:cNvSpPr>
            <a:spLocks noChangeArrowheads="1"/>
          </p:cNvSpPr>
          <p:nvPr/>
        </p:nvSpPr>
        <p:spPr bwMode="auto">
          <a:xfrm>
            <a:off x="357158" y="3143248"/>
            <a:ext cx="833883" cy="224676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2" action="ppaction://hlinksldjump"/>
              </a:rPr>
              <a:t>A) </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5</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2" action="ppaction://hlinksldjump"/>
              </a:rPr>
              <a:t>B) </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3</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2" action="ppaction://hlinksldjump"/>
              </a:rPr>
              <a:t>C) </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4</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2" action="ppaction://hlinksldjump"/>
              </a:rPr>
              <a:t>D) </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7</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3" action="ppaction://hlinksldjump"/>
              </a:rPr>
              <a:t>E) </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6</a:t>
            </a:r>
            <a:endParaRPr kumimoji="0" lang="kk-KZ"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txBox="1">
            <a:spLocks/>
          </p:cNvSpPr>
          <p:nvPr/>
        </p:nvSpPr>
        <p:spPr>
          <a:xfrm>
            <a:off x="428596" y="1714488"/>
            <a:ext cx="8072494" cy="2571768"/>
          </a:xfrm>
          <a:prstGeom prst="rect">
            <a:avLst/>
          </a:prstGeom>
        </p:spPr>
        <p:txBody>
          <a:bodyPr vert="horz" lIns="0" tIns="45720" rIns="0" bIns="0" rtlCol="0" anchor="b">
            <a:normAutofit fontScale="90000" lnSpcReduction="20000"/>
            <a:scene3d>
              <a:camera prst="orthographicFront"/>
              <a:lightRig rig="freezing" dir="t">
                <a:rot lat="0" lon="0" rev="5640000"/>
              </a:lightRig>
            </a:scene3d>
            <a:sp3d prstMaterial="flat">
              <a:contourClr>
                <a:schemeClr val="tx2"/>
              </a:contourClr>
            </a:sp3d>
          </a:bodyPr>
          <a:lstStyle/>
          <a:p>
            <a:pPr lvl="0" algn="ctr" fontAlgn="auto">
              <a:spcAft>
                <a:spcPts val="0"/>
              </a:spcAft>
              <a:defRPr/>
            </a:pPr>
            <a:r>
              <a:rPr kumimoji="0" lang="kk-KZ" sz="5000" b="1" i="0" u="none" strike="noStrike" kern="1200" cap="none" spc="0" normalizeH="0" baseline="0" noProof="0" dirty="0" smtClean="0">
                <a:ln>
                  <a:noFill/>
                </a:ln>
                <a:solidFill>
                  <a:schemeClr val="tx2"/>
                </a:solidFill>
                <a:effectLst/>
                <a:uLnTx/>
                <a:uFillTx/>
                <a:latin typeface="Times New Roman" pitchFamily="18" charset="0"/>
                <a:ea typeface="+mj-ea"/>
                <a:cs typeface="Times New Roman" pitchFamily="18" charset="0"/>
              </a:rPr>
              <a:t>Тақырып №1.</a:t>
            </a:r>
            <a:r>
              <a:rPr kumimoji="0" lang="kk-KZ" sz="5000" b="0" i="0" u="none" strike="noStrike" kern="1200" cap="none" spc="0" normalizeH="0" baseline="0" noProof="0" dirty="0" smtClean="0">
                <a:ln>
                  <a:noFill/>
                </a:ln>
                <a:solidFill>
                  <a:schemeClr val="tx2"/>
                </a:solidFill>
                <a:effectLst/>
                <a:uLnTx/>
                <a:uFillTx/>
                <a:latin typeface="Times New Roman" pitchFamily="18" charset="0"/>
                <a:ea typeface="+mj-ea"/>
                <a:cs typeface="Times New Roman" pitchFamily="18" charset="0"/>
              </a:rPr>
              <a:t> </a:t>
            </a:r>
          </a:p>
          <a:p>
            <a:pPr lvl="0" algn="ctr" fontAlgn="auto">
              <a:spcAft>
                <a:spcPts val="0"/>
              </a:spcAft>
              <a:defRPr/>
            </a:pPr>
            <a:r>
              <a:rPr lang="ru-RU" sz="5400" i="1" dirty="0" err="1" smtClean="0">
                <a:latin typeface="Times New Roman" pitchFamily="18" charset="0"/>
                <a:cs typeface="Times New Roman" pitchFamily="18" charset="0"/>
              </a:rPr>
              <a:t>Математиканы</a:t>
            </a:r>
            <a:r>
              <a:rPr lang="ru-RU" sz="5400" i="1" dirty="0" smtClean="0">
                <a:latin typeface="Times New Roman" pitchFamily="18" charset="0"/>
                <a:cs typeface="Times New Roman" pitchFamily="18" charset="0"/>
              </a:rPr>
              <a:t> </a:t>
            </a:r>
            <a:r>
              <a:rPr lang="ru-RU" sz="5400" i="1" dirty="0" err="1" smtClean="0">
                <a:latin typeface="Times New Roman" pitchFamily="18" charset="0"/>
                <a:cs typeface="Times New Roman" pitchFamily="18" charset="0"/>
              </a:rPr>
              <a:t>оқытудағы есеп</a:t>
            </a:r>
            <a:r>
              <a:rPr lang="ru-RU" sz="5400" i="1" dirty="0" smtClean="0">
                <a:latin typeface="Times New Roman" pitchFamily="18" charset="0"/>
                <a:cs typeface="Times New Roman" pitchFamily="18" charset="0"/>
              </a:rPr>
              <a:t> </a:t>
            </a:r>
            <a:r>
              <a:rPr lang="ru-RU" sz="5400" i="1" dirty="0" err="1" smtClean="0">
                <a:latin typeface="Times New Roman" pitchFamily="18" charset="0"/>
                <a:cs typeface="Times New Roman" pitchFamily="18" charset="0"/>
              </a:rPr>
              <a:t>шығарудың орны</a:t>
            </a:r>
            <a:r>
              <a:rPr lang="ru-RU" sz="5400" i="1" dirty="0" smtClean="0">
                <a:latin typeface="Times New Roman" pitchFamily="18" charset="0"/>
                <a:cs typeface="Times New Roman" pitchFamily="18" charset="0"/>
              </a:rPr>
              <a:t> мен </a:t>
            </a:r>
            <a:r>
              <a:rPr lang="ru-RU" sz="5400" i="1" dirty="0" err="1" smtClean="0">
                <a:latin typeface="Times New Roman" pitchFamily="18" charset="0"/>
                <a:cs typeface="Times New Roman" pitchFamily="18" charset="0"/>
              </a:rPr>
              <a:t>ролі</a:t>
            </a:r>
            <a:r>
              <a:rPr lang="kk-KZ" sz="5400" i="1" dirty="0" smtClean="0">
                <a:latin typeface="Times New Roman" pitchFamily="18" charset="0"/>
                <a:cs typeface="Times New Roman" pitchFamily="18" charset="0"/>
              </a:rPr>
              <a:t>. </a:t>
            </a:r>
            <a:endParaRPr kumimoji="0" lang="ru-RU" sz="5000" b="0" i="1" u="none" strike="noStrike" kern="1200" cap="none" spc="0" normalizeH="0" baseline="0" noProof="0" dirty="0">
              <a:ln>
                <a:noFill/>
              </a:ln>
              <a:solidFill>
                <a:schemeClr val="tx2"/>
              </a:solidFill>
              <a:effectLst/>
              <a:uLnTx/>
              <a:uFillTx/>
              <a:latin typeface="Times New Roman" pitchFamily="18" charset="0"/>
              <a:ea typeface="+mj-ea"/>
              <a:cs typeface="Times New Roman" pitchFamily="18" charset="0"/>
            </a:endParaRPr>
          </a:p>
        </p:txBody>
      </p:sp>
    </p:spTree>
  </p:cSld>
  <p:clrMapOvr>
    <a:masterClrMapping/>
  </p:clrMapOvr>
  <p:transition>
    <p:wipe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69" name="Rectangle 1"/>
          <p:cNvSpPr>
            <a:spLocks noChangeArrowheads="1"/>
          </p:cNvSpPr>
          <p:nvPr/>
        </p:nvSpPr>
        <p:spPr bwMode="auto">
          <a:xfrm>
            <a:off x="0" y="1285860"/>
            <a:ext cx="9144000"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1620838" algn="l"/>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4. Жез құбырдың құрамындағы мыс пен мырыштың массалық қатынасы 3:5  қатынасындай. Жез құбыр жасау үшін 210 г мысқа қанша грамм мырыш қосу керек?</a:t>
            </a:r>
          </a:p>
          <a:p>
            <a:pPr marL="0" marR="0" lvl="0" indent="0" algn="just" defTabSz="914400" rtl="0" eaLnBrk="1" fontAlgn="base" latinLnBrk="0" hangingPunct="1">
              <a:lnSpc>
                <a:spcPct val="100000"/>
              </a:lnSpc>
              <a:spcBef>
                <a:spcPct val="0"/>
              </a:spcBef>
              <a:spcAft>
                <a:spcPct val="0"/>
              </a:spcAft>
              <a:buClrTx/>
              <a:buSzTx/>
              <a:buFontTx/>
              <a:buNone/>
              <a:tabLst>
                <a:tab pos="1620838" algn="l"/>
              </a:tabLst>
            </a:pP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1620838" algn="l"/>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2" action="ppaction://hlinksldjump"/>
              </a:rPr>
              <a:t>A)</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450 г</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1620838" algn="l"/>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3" action="ppaction://hlinksldjump"/>
              </a:rPr>
              <a:t>B) </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350 г</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1620838" algn="l"/>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2" action="ppaction://hlinksldjump"/>
              </a:rPr>
              <a:t>C) </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300 г</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1620838" algn="l"/>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2" action="ppaction://hlinksldjump"/>
              </a:rPr>
              <a:t>D) </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250 г</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1620838" algn="l"/>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2" action="ppaction://hlinksldjump"/>
              </a:rPr>
              <a:t>E) </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500 г</a:t>
            </a:r>
            <a:endParaRPr kumimoji="0" lang="kk-KZ"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3" name="Rectangle 1"/>
          <p:cNvSpPr>
            <a:spLocks noChangeArrowheads="1"/>
          </p:cNvSpPr>
          <p:nvPr/>
        </p:nvSpPr>
        <p:spPr bwMode="auto">
          <a:xfrm>
            <a:off x="0" y="1142984"/>
            <a:ext cx="8929718"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1620838" algn="l"/>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5. Тігінші 3  сағатта 9 бұйым тігеді. Тігінші осындай өнімділікпен жұмыс атқарса, 4 сағатта қанша бұйым дайындайды?</a:t>
            </a:r>
          </a:p>
          <a:p>
            <a:pPr marL="0" marR="0" lvl="0" indent="0" algn="just" defTabSz="914400" rtl="0" eaLnBrk="1" fontAlgn="base" latinLnBrk="0" hangingPunct="1">
              <a:lnSpc>
                <a:spcPct val="100000"/>
              </a:lnSpc>
              <a:spcBef>
                <a:spcPct val="0"/>
              </a:spcBef>
              <a:spcAft>
                <a:spcPct val="0"/>
              </a:spcAft>
              <a:buClrTx/>
              <a:buSzTx/>
              <a:buFontTx/>
              <a:buNone/>
              <a:tabLst>
                <a:tab pos="1620838" algn="l"/>
              </a:tabLst>
            </a:pP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1620838" algn="l"/>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3" action="ppaction://hlinksldjump"/>
              </a:rPr>
              <a:t>A) </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8</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1620838" algn="l"/>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3" action="ppaction://hlinksldjump"/>
              </a:rPr>
              <a:t>B) </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9</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1620838" algn="l"/>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3" action="ppaction://hlinksldjump"/>
              </a:rPr>
              <a:t>C) </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11</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1620838" algn="l"/>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4" action="ppaction://hlinksldjump"/>
              </a:rPr>
              <a:t>D)</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12</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1620838" algn="l"/>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3" action="ppaction://hlinksldjump"/>
              </a:rPr>
              <a:t>E) </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10</a:t>
            </a:r>
            <a:endParaRPr kumimoji="0" lang="kk-KZ"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a:spLocks noGrp="1"/>
          </p:cNvSpPr>
          <p:nvPr>
            <p:ph type="title"/>
          </p:nvPr>
        </p:nvSpPr>
        <p:spPr>
          <a:xfrm>
            <a:off x="928662" y="1500174"/>
            <a:ext cx="7286676" cy="2000264"/>
          </a:xfrm>
        </p:spPr>
        <p:txBody>
          <a:bodyPr rtlCol="0">
            <a:normAutofit/>
          </a:bodyPr>
          <a:lstStyle/>
          <a:p>
            <a:pPr algn="ctr">
              <a:defRPr/>
            </a:pPr>
            <a:r>
              <a:rPr lang="kk-KZ" sz="3100" b="1" dirty="0">
                <a:latin typeface="Times New Roman" pitchFamily="18" charset="0"/>
                <a:cs typeface="Times New Roman" pitchFamily="18" charset="0"/>
              </a:rPr>
              <a:t>Тақырып №3</a:t>
            </a:r>
            <a:r>
              <a:rPr lang="kk-KZ" sz="3100" dirty="0">
                <a:latin typeface="Times New Roman" pitchFamily="18" charset="0"/>
                <a:cs typeface="Times New Roman" pitchFamily="18" charset="0"/>
              </a:rPr>
              <a:t>. </a:t>
            </a:r>
            <a:r>
              <a:rPr lang="kk-KZ" sz="3200" i="1" dirty="0" smtClean="0">
                <a:latin typeface="Times New Roman" pitchFamily="18" charset="0"/>
                <a:cs typeface="Times New Roman" pitchFamily="18" charset="0"/>
              </a:rPr>
              <a:t>Мектеп курсындағы мазмұнды есептерді шығару үрдісінің құрылымы.</a:t>
            </a:r>
            <a:endParaRPr lang="ru-RU" i="1" dirty="0">
              <a:latin typeface="Times New Roman" pitchFamily="18" charset="0"/>
              <a:cs typeface="Times New Roman" pitchFamily="18" charset="0"/>
            </a:endParaRPr>
          </a:p>
        </p:txBody>
      </p:sp>
    </p:spTree>
  </p:cSld>
  <p:clrMapOvr>
    <a:masterClrMapping/>
  </p:clrMapOvr>
  <p:transition>
    <p:wipe dir="d"/>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1571612"/>
            <a:ext cx="8001056" cy="3500462"/>
          </a:xfrm>
        </p:spPr>
        <p:txBody>
          <a:bodyPr>
            <a:normAutofit fontScale="90000"/>
          </a:bodyPr>
          <a:lstStyle/>
          <a:p>
            <a:r>
              <a:rPr lang="kk-KZ" dirty="0" smtClean="0">
                <a:latin typeface="Times New Roman" pitchFamily="18" charset="0"/>
                <a:cs typeface="Times New Roman" pitchFamily="18" charset="0"/>
              </a:rPr>
              <a:t>Жоспар:</a:t>
            </a:r>
            <a:br>
              <a:rPr lang="kk-KZ" dirty="0" smtClean="0">
                <a:latin typeface="Times New Roman" pitchFamily="18" charset="0"/>
                <a:cs typeface="Times New Roman" pitchFamily="18" charset="0"/>
              </a:rPr>
            </a:br>
            <a:r>
              <a:rPr lang="kk-KZ" i="1" dirty="0" smtClean="0">
                <a:latin typeface="Times New Roman" pitchFamily="18" charset="0"/>
                <a:cs typeface="Times New Roman" pitchFamily="18" charset="0"/>
              </a:rPr>
              <a:t>1. Ежелгі мазмұнды есептерді қарастыру.</a:t>
            </a:r>
            <a:r>
              <a:rPr lang="ru-RU" i="1" dirty="0" smtClean="0">
                <a:latin typeface="Times New Roman" pitchFamily="18" charset="0"/>
                <a:cs typeface="Times New Roman" pitchFamily="18" charset="0"/>
              </a:rPr>
              <a:t/>
            </a:r>
            <a:br>
              <a:rPr lang="ru-RU" i="1" dirty="0" smtClean="0">
                <a:latin typeface="Times New Roman" pitchFamily="18" charset="0"/>
                <a:cs typeface="Times New Roman" pitchFamily="18" charset="0"/>
              </a:rPr>
            </a:br>
            <a:r>
              <a:rPr lang="kk-KZ" i="1" dirty="0" smtClean="0">
                <a:latin typeface="Times New Roman" pitchFamily="18" charset="0"/>
                <a:cs typeface="Times New Roman" pitchFamily="18" charset="0"/>
              </a:rPr>
              <a:t>2. Мазмұнды есептің шығару үрдісі.</a:t>
            </a:r>
            <a:r>
              <a:rPr lang="ru-RU" dirty="0" smtClean="0"/>
              <a:t/>
            </a:r>
            <a:br>
              <a:rPr lang="ru-RU" dirty="0" smtClean="0"/>
            </a:br>
            <a:endParaRPr lang="ru-RU" dirty="0"/>
          </a:p>
        </p:txBody>
      </p:sp>
    </p:spTree>
  </p:cSld>
  <p:clrMapOvr>
    <a:masterClrMapping/>
  </p:clrMapOvr>
  <p:transition>
    <p:wipe dir="d"/>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786974" cy="1510466"/>
          </a:xfrm>
        </p:spPr>
        <p:txBody>
          <a:bodyPr>
            <a:normAutofit/>
          </a:bodyPr>
          <a:lstStyle/>
          <a:p>
            <a:r>
              <a:rPr lang="kk-KZ" sz="3900" i="1" dirty="0" smtClean="0">
                <a:latin typeface="Times New Roman" pitchFamily="18" charset="0"/>
                <a:cs typeface="Times New Roman" pitchFamily="18" charset="0"/>
              </a:rPr>
              <a:t>1. Ежелгі мазмұнды есептерді қарастыру</a:t>
            </a:r>
            <a:r>
              <a:rPr lang="kk-KZ" sz="4200" i="1" dirty="0" smtClean="0">
                <a:latin typeface="Times New Roman" pitchFamily="18" charset="0"/>
                <a:cs typeface="Times New Roman" pitchFamily="18" charset="0"/>
              </a:rPr>
              <a:t>.</a:t>
            </a:r>
            <a:endParaRPr lang="ru-RU" sz="4200" dirty="0"/>
          </a:p>
        </p:txBody>
      </p:sp>
      <p:sp>
        <p:nvSpPr>
          <p:cNvPr id="4" name="Прямоугольник 3"/>
          <p:cNvSpPr/>
          <p:nvPr/>
        </p:nvSpPr>
        <p:spPr>
          <a:xfrm>
            <a:off x="0" y="1785926"/>
            <a:ext cx="8929718" cy="4678204"/>
          </a:xfrm>
          <a:prstGeom prst="rect">
            <a:avLst/>
          </a:prstGeom>
        </p:spPr>
        <p:txBody>
          <a:bodyPr wrap="square">
            <a:spAutoFit/>
          </a:bodyPr>
          <a:lstStyle/>
          <a:p>
            <a:pPr algn="just"/>
            <a:r>
              <a:rPr lang="kk-KZ" sz="2800" dirty="0" smtClean="0">
                <a:latin typeface="Times New Roman" pitchFamily="18" charset="0"/>
                <a:cs typeface="Times New Roman" pitchFamily="18" charset="0"/>
              </a:rPr>
              <a:t>Ежелгі</a:t>
            </a:r>
            <a:r>
              <a:rPr lang="kk-KZ" sz="2800" b="1" dirty="0" smtClean="0">
                <a:latin typeface="Times New Roman" pitchFamily="18" charset="0"/>
                <a:cs typeface="Times New Roman" pitchFamily="18" charset="0"/>
              </a:rPr>
              <a:t> </a:t>
            </a:r>
            <a:r>
              <a:rPr lang="kk-KZ" sz="2800" dirty="0" smtClean="0">
                <a:latin typeface="Times New Roman" pitchFamily="18" charset="0"/>
                <a:cs typeface="Times New Roman" pitchFamily="18" charset="0"/>
              </a:rPr>
              <a:t>есептер – есептердің ең ежелгі түрі. Ежелден қалған барлық жазба ескерткіштерде түрлі мазмұндык есептер кездеседі.</a:t>
            </a:r>
          </a:p>
          <a:p>
            <a:pPr algn="ctr"/>
            <a:r>
              <a:rPr lang="kk-KZ" sz="2800" b="1" dirty="0" smtClean="0">
                <a:latin typeface="Times New Roman" pitchFamily="18" charset="0"/>
                <a:cs typeface="Times New Roman" pitchFamily="18" charset="0"/>
              </a:rPr>
              <a:t>Греция есептері</a:t>
            </a:r>
            <a:endParaRPr lang="ru-RU" sz="2800" b="1" dirty="0" smtClean="0">
              <a:latin typeface="Times New Roman" pitchFamily="18" charset="0"/>
              <a:cs typeface="Times New Roman" pitchFamily="18" charset="0"/>
            </a:endParaRPr>
          </a:p>
          <a:p>
            <a:pPr algn="just"/>
            <a:r>
              <a:rPr lang="kk-KZ" sz="2800" dirty="0" smtClean="0">
                <a:latin typeface="Times New Roman" pitchFamily="18" charset="0"/>
                <a:cs typeface="Times New Roman" pitchFamily="18" charset="0"/>
              </a:rPr>
              <a:t>«Гректік антология» есептерінен</a:t>
            </a:r>
            <a:endParaRPr lang="ru-RU" sz="2800" dirty="0" smtClean="0">
              <a:latin typeface="Times New Roman" pitchFamily="18" charset="0"/>
              <a:cs typeface="Times New Roman" pitchFamily="18" charset="0"/>
            </a:endParaRPr>
          </a:p>
          <a:p>
            <a:pPr algn="just"/>
            <a:r>
              <a:rPr lang="kk-KZ" sz="2800" dirty="0" smtClean="0">
                <a:latin typeface="Times New Roman" pitchFamily="18" charset="0"/>
                <a:cs typeface="Times New Roman" pitchFamily="18" charset="0"/>
              </a:rPr>
              <a:t>- Маған айтшы, атақты Пифагор, сенің мектебіңе неше оқушы барып, сенің әңгімелеріңді тыңдайды?</a:t>
            </a:r>
            <a:endParaRPr lang="ru-RU" sz="2800" dirty="0" smtClean="0">
              <a:latin typeface="Times New Roman" pitchFamily="18" charset="0"/>
              <a:cs typeface="Times New Roman" pitchFamily="18" charset="0"/>
            </a:endParaRPr>
          </a:p>
          <a:p>
            <a:pPr algn="just"/>
            <a:r>
              <a:rPr lang="kk-KZ" sz="2800" b="1" dirty="0" smtClean="0">
                <a:latin typeface="Times New Roman" pitchFamily="18" charset="0"/>
                <a:cs typeface="Times New Roman" pitchFamily="18" charset="0"/>
              </a:rPr>
              <a:t>- </a:t>
            </a:r>
            <a:r>
              <a:rPr lang="kk-KZ" sz="2800" dirty="0" smtClean="0">
                <a:latin typeface="Times New Roman" pitchFamily="18" charset="0"/>
                <a:cs typeface="Times New Roman" pitchFamily="18" charset="0"/>
              </a:rPr>
              <a:t>Міне қанша, - деп жауап берді философ, - жартысы математиканы меңгереді, төрттен бірі – музыканы, жетінші бөлігі үндемейді және тағы үш әйел бар.</a:t>
            </a:r>
            <a:endParaRPr lang="ru-RU" sz="2800" dirty="0" smtClean="0">
              <a:latin typeface="Times New Roman" pitchFamily="18" charset="0"/>
              <a:cs typeface="Times New Roman" pitchFamily="18" charset="0"/>
            </a:endParaRPr>
          </a:p>
          <a:p>
            <a:endParaRPr lang="ru-RU" dirty="0"/>
          </a:p>
        </p:txBody>
      </p:sp>
    </p:spTree>
  </p:cSld>
  <p:clrMapOvr>
    <a:masterClrMapping/>
  </p:clrMapOvr>
  <p:transition>
    <p:wipe dir="d"/>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928670"/>
            <a:ext cx="7929618" cy="523220"/>
          </a:xfrm>
          <a:prstGeom prst="rect">
            <a:avLst/>
          </a:prstGeom>
        </p:spPr>
        <p:txBody>
          <a:bodyPr wrap="square">
            <a:spAutoFit/>
          </a:bodyPr>
          <a:lstStyle/>
          <a:p>
            <a:pPr algn="ctr"/>
            <a:r>
              <a:rPr lang="kk-KZ" sz="2800" i="1" dirty="0" smtClean="0">
                <a:latin typeface="Times New Roman" pitchFamily="18" charset="0"/>
                <a:cs typeface="Times New Roman" pitchFamily="18" charset="0"/>
              </a:rPr>
              <a:t>Ежелгі мазмұнды есептерді шешу тәсілдер</a:t>
            </a:r>
            <a:endParaRPr lang="ru-RU" sz="2800" dirty="0">
              <a:latin typeface="Times New Roman" pitchFamily="18" charset="0"/>
              <a:cs typeface="Times New Roman" pitchFamily="18" charset="0"/>
            </a:endParaRPr>
          </a:p>
        </p:txBody>
      </p:sp>
      <p:sp>
        <p:nvSpPr>
          <p:cNvPr id="290817" name="Rectangle 1"/>
          <p:cNvSpPr>
            <a:spLocks noChangeArrowheads="1"/>
          </p:cNvSpPr>
          <p:nvPr/>
        </p:nvSpPr>
        <p:spPr bwMode="auto">
          <a:xfrm>
            <a:off x="0" y="1428736"/>
            <a:ext cx="8858280" cy="467820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88925" algn="just" defTabSz="914400" rtl="0" eaLnBrk="1" fontAlgn="base" latinLnBrk="0" hangingPunct="1">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Есепті үш еселі ереже көмегімен шешу үнді елінен белгілі болған. Үш еселі ереже атауның өзі Барамагуптада(VІІғ) кездесіп, тегі Үнділерден шықан деседі. </a:t>
            </a:r>
          </a:p>
          <a:p>
            <a:pPr indent="288925" algn="just"/>
            <a:r>
              <a:rPr lang="kk-KZ" sz="2800" dirty="0" smtClean="0">
                <a:latin typeface="Times New Roman" pitchFamily="18" charset="0"/>
                <a:cs typeface="Times New Roman" pitchFamily="18" charset="0"/>
              </a:rPr>
              <a:t>Үнділердің үш еселі ережесін есеп шығаруда Арабтар қолданады, олардан ереже Батыс Европаға өтіп, алғаш рет Леонардо Пизанскийдің еңбегінде (1228ж) жазылған. ХVІІІғ дейін үш еселі ережеге берілген есептер механикалық түрде шешілген, тек осы ғасырдан бастап ереженің алгебралық түйіні пайда болған.</a:t>
            </a:r>
            <a:endParaRPr lang="ru-RU" sz="2800" dirty="0" smtClean="0">
              <a:latin typeface="Times New Roman" pitchFamily="18" charset="0"/>
              <a:cs typeface="Times New Roman" pitchFamily="18" charset="0"/>
            </a:endParaRPr>
          </a:p>
          <a:p>
            <a:pPr marL="0" marR="0" lvl="0" indent="288925" algn="just" defTabSz="914400" rtl="0" eaLnBrk="1" fontAlgn="base" latinLnBrk="0" hangingPunct="1">
              <a:lnSpc>
                <a:spcPct val="100000"/>
              </a:lnSpc>
              <a:spcBef>
                <a:spcPct val="0"/>
              </a:spcBef>
              <a:spcAft>
                <a:spcPct val="0"/>
              </a:spcAft>
              <a:buClrTx/>
              <a:buSzTx/>
              <a:buFontTx/>
              <a:buNone/>
              <a:tabLst/>
            </a:pPr>
            <a:endParaRPr kumimoji="0" lang="kk-KZ"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89" name="Rectangle 1"/>
          <p:cNvSpPr>
            <a:spLocks noChangeArrowheads="1"/>
          </p:cNvSpPr>
          <p:nvPr/>
        </p:nvSpPr>
        <p:spPr bwMode="auto">
          <a:xfrm>
            <a:off x="0" y="785794"/>
            <a:ext cx="9144000" cy="59708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88925" algn="just" defTabSz="914400" rtl="0" eaLnBrk="1" fontAlgn="base" latinLnBrk="0" hangingPunct="1">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ХVғ Видман үш еселі ереже арқылы шығарылатын есептердің 28 түрін көрсеткен. Ал 1556 жылы Тарталья үш еселі ережеге байланысты шығарылатын есептерді келесі түрлерге бөлді: процентке берілген есептер, уақыт, есеп-қисап, күрделі процент, серіктестік, айырбас пен қоспаға берілген есептер.</a:t>
            </a:r>
          </a:p>
          <a:p>
            <a:pPr indent="288925" algn="just"/>
            <a:r>
              <a:rPr lang="kk-KZ" sz="2800" dirty="0" smtClean="0">
                <a:latin typeface="Times New Roman" pitchFamily="18" charset="0"/>
                <a:cs typeface="Times New Roman" pitchFamily="18" charset="0"/>
              </a:rPr>
              <a:t>Егер  шама кері пропорционалды тәуелділікке байланысты болса, есеп жазылуы кері жүреді. Мысалы: «5 жұмысшы белгісіз жұмысты 12 күнде істейді. Ал 3 жұмысшы  осы жұмысты неше күнде істейді?» - келесі түрде жазамыз: 3-12-5. Шешімі бірінші жағдайдағыдай: екінші және үшінші сандарды көбейтіп, біріншіге бөлеміз: 12×5:3=20</a:t>
            </a:r>
            <a:endParaRPr lang="ru-RU" sz="2800" dirty="0" smtClean="0">
              <a:latin typeface="Times New Roman" pitchFamily="18" charset="0"/>
              <a:cs typeface="Times New Roman" pitchFamily="18" charset="0"/>
            </a:endParaRPr>
          </a:p>
          <a:p>
            <a:pPr marL="0" marR="0" lvl="0" indent="288925" algn="just" defTabSz="914400" rtl="0" eaLnBrk="1" fontAlgn="base" latinLnBrk="0" hangingPunct="1">
              <a:lnSpc>
                <a:spcPct val="100000"/>
              </a:lnSpc>
              <a:spcBef>
                <a:spcPct val="0"/>
              </a:spcBef>
              <a:spcAft>
                <a:spcPct val="0"/>
              </a:spcAft>
              <a:buClrTx/>
              <a:buSzTx/>
              <a:buFontTx/>
              <a:buNone/>
              <a:tabLst/>
            </a:pPr>
            <a:endParaRPr kumimoji="0" lang="kk-KZ"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txBox="1">
            <a:spLocks/>
          </p:cNvSpPr>
          <p:nvPr/>
        </p:nvSpPr>
        <p:spPr>
          <a:xfrm>
            <a:off x="0" y="0"/>
            <a:ext cx="9786974" cy="1510466"/>
          </a:xfrm>
          <a:prstGeom prst="rect">
            <a:avLst/>
          </a:prstGeom>
        </p:spPr>
        <p:txBody>
          <a:bodyPr vert="horz" lIns="0" tIns="45720" rIns="0" bIns="0" anchor="b">
            <a:normAutofit/>
            <a:scene3d>
              <a:camera prst="orthographicFront"/>
              <a:lightRig rig="freezing" dir="t">
                <a:rot lat="0" lon="0" rev="5640000"/>
              </a:lightRig>
            </a:scene3d>
            <a:sp3d prstMaterial="flat">
              <a:contourClr>
                <a:schemeClr val="tx2"/>
              </a:contourClr>
            </a:sp3d>
          </a:bodyPr>
          <a:lstStyle/>
          <a:p>
            <a:pPr lvl="0"/>
            <a:r>
              <a:rPr kumimoji="0" lang="kk-KZ" sz="3900" b="0" i="1" u="none" strike="noStrike" kern="1200" cap="none" spc="0" normalizeH="0" baseline="0" noProof="0" dirty="0" smtClean="0">
                <a:ln>
                  <a:noFill/>
                </a:ln>
                <a:solidFill>
                  <a:schemeClr val="tx2"/>
                </a:solidFill>
                <a:effectLst/>
                <a:uLnTx/>
                <a:uFillTx/>
                <a:latin typeface="Times New Roman" pitchFamily="18" charset="0"/>
                <a:ea typeface="+mj-ea"/>
                <a:cs typeface="Times New Roman" pitchFamily="18" charset="0"/>
              </a:rPr>
              <a:t>2. </a:t>
            </a:r>
            <a:r>
              <a:rPr lang="kk-KZ" sz="3900" i="1" dirty="0" smtClean="0">
                <a:latin typeface="Times New Roman" pitchFamily="18" charset="0"/>
                <a:cs typeface="Times New Roman" pitchFamily="18" charset="0"/>
              </a:rPr>
              <a:t>Мазмұнды есептің шығару үрдісі.</a:t>
            </a:r>
            <a:endParaRPr lang="ru-RU" sz="3900" i="1" dirty="0">
              <a:latin typeface="Times New Roman" pitchFamily="18" charset="0"/>
              <a:cs typeface="Times New Roman" pitchFamily="18" charset="0"/>
            </a:endParaRPr>
          </a:p>
        </p:txBody>
      </p:sp>
      <p:sp>
        <p:nvSpPr>
          <p:cNvPr id="294913" name="Rectangle 1"/>
          <p:cNvSpPr>
            <a:spLocks noChangeArrowheads="1"/>
          </p:cNvSpPr>
          <p:nvPr/>
        </p:nvSpPr>
        <p:spPr bwMode="auto">
          <a:xfrm>
            <a:off x="1" y="1785926"/>
            <a:ext cx="8929718"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88925" algn="just" defTabSz="914400" rtl="0" eaLnBrk="1" fontAlgn="base" latinLnBrk="0" hangingPunct="1">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Мазмұнды есепті шығарудың барлық процесі келесі кезеңдерден тұрады:</a:t>
            </a:r>
            <a:endParaRPr kumimoji="0" lang="kk-KZ"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294914" name="Rectangle 2"/>
          <p:cNvSpPr>
            <a:spLocks noChangeArrowheads="1"/>
          </p:cNvSpPr>
          <p:nvPr/>
        </p:nvSpPr>
        <p:spPr bwMode="auto">
          <a:xfrm>
            <a:off x="357158" y="2786058"/>
            <a:ext cx="6187784" cy="353943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Char char="•"/>
              <a:tabLst>
                <a:tab pos="487363" algn="l"/>
              </a:tabLst>
            </a:pP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кезең-есепті талдау</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tab pos="487363" algn="l"/>
              </a:tabLst>
            </a:pP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кезең-есепті сызбалық түрде жазу</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tab pos="487363" algn="l"/>
              </a:tabLst>
            </a:pP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кезең-есеп шешімінің </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т</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ә</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сілін</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іздеу</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tab pos="487363" algn="l"/>
              </a:tabLst>
            </a:pP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кезең-есеп шешімін</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жүзеге асыру</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tab pos="487363" algn="l"/>
              </a:tabLst>
            </a:pP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кезең-есеп шешімін</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тексеру</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tab pos="487363" algn="l"/>
              </a:tabLst>
            </a:pP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кезең-есеп </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пен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оның шешімін</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зерттеу</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tab pos="487363" algn="l"/>
              </a:tabLst>
            </a:pP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кезең-есеп жауабын</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т</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ұ</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жырымдау</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tab pos="487363" algn="l"/>
              </a:tabLst>
            </a:pP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кезең-шығарылуына талдау</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жасау</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7" name="Rectangle 1"/>
          <p:cNvSpPr>
            <a:spLocks noChangeArrowheads="1"/>
          </p:cNvSpPr>
          <p:nvPr/>
        </p:nvSpPr>
        <p:spPr bwMode="auto">
          <a:xfrm>
            <a:off x="0" y="1071546"/>
            <a:ext cx="7535717" cy="5232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88925" algn="just" defTabSz="914400" rtl="0" eaLnBrk="1" fontAlgn="base" latinLnBrk="0" hangingPunct="1">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Есепті талдау 2 бағыт бойынша жүзеге асады:</a:t>
            </a:r>
            <a:endParaRPr kumimoji="0" lang="kk-KZ" sz="2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4" name="Схема 3"/>
          <p:cNvGraphicFramePr/>
          <p:nvPr/>
        </p:nvGraphicFramePr>
        <p:xfrm>
          <a:off x="1000100" y="200024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ipe dir="d"/>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28662" y="642918"/>
            <a:ext cx="2828916" cy="1143000"/>
          </a:xfrm>
        </p:spPr>
        <p:txBody>
          <a:bodyPr>
            <a:normAutofit/>
          </a:bodyPr>
          <a:lstStyle/>
          <a:p>
            <a:r>
              <a:rPr lang="kk-KZ" sz="7000" dirty="0" smtClean="0">
                <a:latin typeface="Times New Roman" pitchFamily="18" charset="0"/>
                <a:cs typeface="Times New Roman" pitchFamily="18" charset="0"/>
              </a:rPr>
              <a:t>Тест</a:t>
            </a:r>
            <a:endParaRPr lang="ru-RU" sz="7000" dirty="0">
              <a:latin typeface="Times New Roman" pitchFamily="18" charset="0"/>
              <a:cs typeface="Times New Roman" pitchFamily="18" charset="0"/>
            </a:endParaRPr>
          </a:p>
        </p:txBody>
      </p:sp>
      <p:sp>
        <p:nvSpPr>
          <p:cNvPr id="223233" name="Rectangle 1"/>
          <p:cNvSpPr>
            <a:spLocks noChangeArrowheads="1"/>
          </p:cNvSpPr>
          <p:nvPr/>
        </p:nvSpPr>
        <p:spPr bwMode="auto">
          <a:xfrm>
            <a:off x="0" y="1857364"/>
            <a:ext cx="9144000"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 Стадион салуға арналған алаңды 5 бульдозер 7 саға тазалады. Осы алаңды сол еңбек өнімділігін сақтай отырып, 7 бульдозер қанша уақытта тазалайды?</a:t>
            </a:r>
          </a:p>
          <a:p>
            <a:pPr marL="0" marR="0" lvl="0" indent="0" algn="just" defTabSz="914400" rtl="0" eaLnBrk="1" fontAlgn="base" latinLnBrk="0" hangingPunct="1">
              <a:lnSpc>
                <a:spcPct val="100000"/>
              </a:lnSpc>
              <a:spcBef>
                <a:spcPct val="0"/>
              </a:spcBef>
              <a:spcAft>
                <a:spcPct val="0"/>
              </a:spcAft>
              <a:buClrTx/>
              <a:buSzTx/>
              <a:buFontTx/>
              <a:buNone/>
              <a:tabLst/>
            </a:pP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2" action="ppaction://hlinksldjump"/>
              </a:rPr>
              <a:t>A) </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5 сағ</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3" action="ppaction://hlinksldjump"/>
              </a:rPr>
              <a:t>B) </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4 сағ</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3" action="ppaction://hlinksldjump"/>
              </a:rPr>
              <a:t>C)</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3,5 сағ</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3" action="ppaction://hlinksldjump"/>
              </a:rPr>
              <a:t>D) </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7 сағ</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3" action="ppaction://hlinksldjump"/>
              </a:rPr>
              <a:t>E) </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3 сағ</a:t>
            </a:r>
            <a:endParaRPr kumimoji="0" lang="kk-KZ"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1000108"/>
            <a:ext cx="8405842" cy="3214710"/>
          </a:xfrm>
        </p:spPr>
        <p:txBody>
          <a:bodyPr>
            <a:normAutofit fontScale="90000"/>
          </a:bodyPr>
          <a:lstStyle/>
          <a:p>
            <a:r>
              <a:rPr lang="kk-KZ" sz="4000" i="1" dirty="0" smtClean="0">
                <a:latin typeface="Times New Roman" pitchFamily="18" charset="0"/>
                <a:cs typeface="Times New Roman" pitchFamily="18" charset="0"/>
              </a:rPr>
              <a:t/>
            </a:r>
            <a:br>
              <a:rPr lang="kk-KZ" sz="4000" i="1" dirty="0" smtClean="0">
                <a:latin typeface="Times New Roman" pitchFamily="18" charset="0"/>
                <a:cs typeface="Times New Roman" pitchFamily="18" charset="0"/>
              </a:rPr>
            </a:br>
            <a:r>
              <a:rPr lang="kk-KZ" sz="4000" i="1" dirty="0" smtClean="0">
                <a:latin typeface="Times New Roman" pitchFamily="18" charset="0"/>
                <a:cs typeface="Times New Roman" pitchFamily="18" charset="0"/>
              </a:rPr>
              <a:t>Жоспар:</a:t>
            </a:r>
            <a:br>
              <a:rPr lang="kk-KZ" sz="4000" i="1" dirty="0" smtClean="0">
                <a:latin typeface="Times New Roman" pitchFamily="18" charset="0"/>
                <a:cs typeface="Times New Roman" pitchFamily="18" charset="0"/>
              </a:rPr>
            </a:br>
            <a:r>
              <a:rPr lang="kk-KZ" sz="3600" i="1" dirty="0" smtClean="0">
                <a:latin typeface="Times New Roman" pitchFamily="18" charset="0"/>
                <a:cs typeface="Times New Roman" pitchFamily="18" charset="0"/>
              </a:rPr>
              <a:t> 1. </a:t>
            </a:r>
            <a:r>
              <a:rPr lang="ru-RU" sz="3600" i="1" dirty="0" err="1" smtClean="0">
                <a:latin typeface="Times New Roman" pitchFamily="18" charset="0"/>
                <a:cs typeface="Times New Roman" pitchFamily="18" charset="0"/>
              </a:rPr>
              <a:t>Математиканы</a:t>
            </a:r>
            <a:r>
              <a:rPr lang="ru-RU" sz="3600" i="1" dirty="0" smtClean="0">
                <a:latin typeface="Times New Roman" pitchFamily="18" charset="0"/>
                <a:cs typeface="Times New Roman" pitchFamily="18" charset="0"/>
              </a:rPr>
              <a:t> </a:t>
            </a:r>
            <a:r>
              <a:rPr lang="ru-RU" sz="3600" i="1" dirty="0" err="1" smtClean="0">
                <a:latin typeface="Times New Roman" pitchFamily="18" charset="0"/>
                <a:cs typeface="Times New Roman" pitchFamily="18" charset="0"/>
              </a:rPr>
              <a:t>оқытудағы есеп</a:t>
            </a:r>
            <a:r>
              <a:rPr lang="ru-RU" sz="3600" i="1" dirty="0" smtClean="0">
                <a:latin typeface="Times New Roman" pitchFamily="18" charset="0"/>
                <a:cs typeface="Times New Roman" pitchFamily="18" charset="0"/>
              </a:rPr>
              <a:t> </a:t>
            </a:r>
            <a:r>
              <a:rPr lang="ru-RU" sz="3600" i="1" dirty="0" err="1" smtClean="0">
                <a:latin typeface="Times New Roman" pitchFamily="18" charset="0"/>
                <a:cs typeface="Times New Roman" pitchFamily="18" charset="0"/>
              </a:rPr>
              <a:t>шығарудың орны</a:t>
            </a:r>
            <a:r>
              <a:rPr lang="kk-KZ" sz="3600" i="1" dirty="0" smtClean="0">
                <a:latin typeface="Times New Roman" pitchFamily="18" charset="0"/>
                <a:cs typeface="Times New Roman" pitchFamily="18" charset="0"/>
              </a:rPr>
              <a:t>.</a:t>
            </a:r>
            <a:r>
              <a:rPr lang="ru-RU" sz="3600" i="1" dirty="0" smtClean="0">
                <a:latin typeface="Times New Roman" pitchFamily="18" charset="0"/>
                <a:cs typeface="Times New Roman" pitchFamily="18" charset="0"/>
              </a:rPr>
              <a:t/>
            </a:r>
            <a:br>
              <a:rPr lang="ru-RU" sz="3600" i="1" dirty="0" smtClean="0">
                <a:latin typeface="Times New Roman" pitchFamily="18" charset="0"/>
                <a:cs typeface="Times New Roman" pitchFamily="18" charset="0"/>
              </a:rPr>
            </a:br>
            <a:r>
              <a:rPr lang="kk-KZ" sz="3600" i="1" dirty="0" smtClean="0">
                <a:latin typeface="Times New Roman" pitchFamily="18" charset="0"/>
                <a:cs typeface="Times New Roman" pitchFamily="18" charset="0"/>
              </a:rPr>
              <a:t>2. Математиканы оқытудағы есеп шығарудың ролі.</a:t>
            </a:r>
            <a:r>
              <a:rPr lang="ru-RU" sz="3600" dirty="0" smtClean="0"/>
              <a:t/>
            </a:r>
            <a:br>
              <a:rPr lang="ru-RU" sz="3600" dirty="0" smtClean="0"/>
            </a:br>
            <a:endParaRPr lang="ru-RU" dirty="0"/>
          </a:p>
        </p:txBody>
      </p:sp>
    </p:spTree>
  </p:cSld>
  <p:clrMapOvr>
    <a:masterClrMapping/>
  </p:clrMapOvr>
  <p:transition>
    <p:wipe di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8" name="Rectangle 4"/>
          <p:cNvSpPr>
            <a:spLocks noChangeArrowheads="1"/>
          </p:cNvSpPr>
          <p:nvPr/>
        </p:nvSpPr>
        <p:spPr bwMode="auto">
          <a:xfrm>
            <a:off x="0" y="1500174"/>
            <a:ext cx="8929718"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2.</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Екі қаланың арақашықтығы </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800 км.</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Масштабы 1:500000  картадан осы қалаларды қосатын кесіндінің ұзындығын табыңыз.</a:t>
            </a:r>
          </a:p>
          <a:p>
            <a:pPr marL="0" marR="0" lvl="0" indent="0" algn="just" defTabSz="914400" rtl="0" eaLnBrk="1" fontAlgn="base" latinLnBrk="0" hangingPunct="1">
              <a:lnSpc>
                <a:spcPct val="100000"/>
              </a:lnSpc>
              <a:spcBef>
                <a:spcPct val="0"/>
              </a:spcBef>
              <a:spcAft>
                <a:spcPct val="0"/>
              </a:spcAft>
              <a:buClrTx/>
              <a:buSzTx/>
              <a:buFontTx/>
              <a:buNone/>
              <a:tabLst/>
            </a:pP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2" action="ppaction://hlinksldjump"/>
              </a:rPr>
              <a:t>A) </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400 см</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3" action="ppaction://hlinksldjump"/>
              </a:rPr>
              <a:t>B)</a:t>
            </a:r>
            <a:r>
              <a:rPr kumimoji="0" lang="kk-KZ" sz="2800" b="0" i="0" u="none" strike="noStrike" cap="none" normalizeH="0" dirty="0" smtClean="0">
                <a:ln>
                  <a:noFill/>
                </a:ln>
                <a:solidFill>
                  <a:schemeClr val="tx1"/>
                </a:solidFill>
                <a:effectLst/>
                <a:latin typeface="Times New Roman" pitchFamily="18" charset="0"/>
                <a:ea typeface="Calibri" pitchFamily="34" charset="0"/>
                <a:cs typeface="Times New Roman" pitchFamily="18" charset="0"/>
                <a:hlinkClick r:id="rId3" action="ppaction://hlinksldjump"/>
              </a:rPr>
              <a:t> </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160 см</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2" action="ppaction://hlinksldjump"/>
              </a:rPr>
              <a:t>C) </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240 см</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2" action="ppaction://hlinksldjump"/>
              </a:rPr>
              <a:t>D) </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180 см</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2" action="ppaction://hlinksldjump"/>
              </a:rPr>
              <a:t>E) </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200 см</a:t>
            </a:r>
            <a:endParaRPr kumimoji="0" lang="kk-KZ"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09" name="Rectangle 1"/>
          <p:cNvSpPr>
            <a:spLocks noChangeArrowheads="1"/>
          </p:cNvSpPr>
          <p:nvPr/>
        </p:nvSpPr>
        <p:spPr bwMode="auto">
          <a:xfrm>
            <a:off x="0" y="1142984"/>
            <a:ext cx="8929718"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1620838" algn="l"/>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3. Бөлменің өлшемдері 24 мжәне 18 м. Сызбадағы кіші қабырға  6см. Планда бөлменің үлкен қабырғасын беретін кесіндінің ұзындығын табыңыз.</a:t>
            </a:r>
          </a:p>
          <a:p>
            <a:pPr marL="0" marR="0" lvl="0" indent="0" algn="just" defTabSz="914400" rtl="0" eaLnBrk="1" fontAlgn="base" latinLnBrk="0" hangingPunct="1">
              <a:lnSpc>
                <a:spcPct val="100000"/>
              </a:lnSpc>
              <a:spcBef>
                <a:spcPct val="0"/>
              </a:spcBef>
              <a:spcAft>
                <a:spcPct val="0"/>
              </a:spcAft>
              <a:buClrTx/>
              <a:buSzTx/>
              <a:buFontTx/>
              <a:buNone/>
              <a:tabLst>
                <a:tab pos="1620838" algn="l"/>
              </a:tabLst>
            </a:pP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1620838" algn="l"/>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 9 см</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1620838" algn="l"/>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B) 8 см</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1620838" algn="l"/>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C) +12 см</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1620838" algn="l"/>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D) 6 см</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1620838" algn="l"/>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E) 10 см</a:t>
            </a:r>
            <a:endParaRPr kumimoji="0" lang="kk-KZ"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3" name="Rectangle 1"/>
          <p:cNvSpPr>
            <a:spLocks noChangeArrowheads="1"/>
          </p:cNvSpPr>
          <p:nvPr/>
        </p:nvSpPr>
        <p:spPr bwMode="auto">
          <a:xfrm>
            <a:off x="0" y="1071546"/>
            <a:ext cx="9144000"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4. Масштабы 1:1000000  болатын картада көрсетілген екі елді мекеннің арақашықтығы 2,5 см. Олардың нақты арақашықтығын табыңыз.</a:t>
            </a:r>
          </a:p>
          <a:p>
            <a:pPr marL="0" marR="0" lvl="0" indent="0" algn="just" defTabSz="914400" rtl="0" eaLnBrk="1" fontAlgn="base" latinLnBrk="0" hangingPunct="1">
              <a:lnSpc>
                <a:spcPct val="100000"/>
              </a:lnSpc>
              <a:spcBef>
                <a:spcPct val="0"/>
              </a:spcBef>
              <a:spcAft>
                <a:spcPct val="0"/>
              </a:spcAft>
              <a:buClrTx/>
              <a:buSzTx/>
              <a:buFontTx/>
              <a:buNone/>
              <a:tabLst/>
            </a:pP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2" action="ppaction://hlinksldjump"/>
              </a:rPr>
              <a:t>A) </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250 км</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2" action="ppaction://hlinksldjump"/>
              </a:rPr>
              <a:t>B) </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2,5 км</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2" action="ppaction://hlinksldjump"/>
              </a:rPr>
              <a:t>C) </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2500 км</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2" action="ppaction://hlinksldjump"/>
              </a:rPr>
              <a:t>D) </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25000 км</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3" action="ppaction://hlinksldjump"/>
              </a:rPr>
              <a:t>E) </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25 км</a:t>
            </a:r>
            <a:endParaRPr kumimoji="0" lang="kk-KZ"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7" name="Rectangle 1"/>
          <p:cNvSpPr>
            <a:spLocks noChangeArrowheads="1"/>
          </p:cNvSpPr>
          <p:nvPr/>
        </p:nvSpPr>
        <p:spPr bwMode="auto">
          <a:xfrm>
            <a:off x="0" y="1428736"/>
            <a:ext cx="8929718"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1620838" algn="l"/>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5. Нақты ұзындығы 6 мм  тетік суретте 24см ұзындықпен кескінделген. Суреттің масштабын анықтаңыз.</a:t>
            </a:r>
          </a:p>
          <a:p>
            <a:pPr marL="0" marR="0" lvl="0" indent="0" algn="just" defTabSz="914400" rtl="0" eaLnBrk="1" fontAlgn="base" latinLnBrk="0" hangingPunct="1">
              <a:lnSpc>
                <a:spcPct val="100000"/>
              </a:lnSpc>
              <a:spcBef>
                <a:spcPct val="0"/>
              </a:spcBef>
              <a:spcAft>
                <a:spcPct val="0"/>
              </a:spcAft>
              <a:buClrTx/>
              <a:buSzTx/>
              <a:buFontTx/>
              <a:buNone/>
              <a:tabLst>
                <a:tab pos="1620838" algn="l"/>
              </a:tabLst>
            </a:pP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1620838" algn="l"/>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2" action="ppaction://hlinksldjump"/>
              </a:rPr>
              <a:t>A) </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4:1 </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1620838" algn="l"/>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2" action="ppaction://hlinksldjump"/>
              </a:rPr>
              <a:t>B) </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30:1 </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1620838" algn="l"/>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2" action="ppaction://hlinksldjump"/>
              </a:rPr>
              <a:t>C) </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400:1 </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1620838" algn="l"/>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3" action="ppaction://hlinksldjump"/>
              </a:rPr>
              <a:t>D) </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40:1 </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1620838" algn="l"/>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2" action="ppaction://hlinksldjump"/>
              </a:rPr>
              <a:t>E)</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300:1 </a:t>
            </a:r>
            <a:endParaRPr kumimoji="0" lang="kk-KZ"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txBox="1">
            <a:spLocks/>
          </p:cNvSpPr>
          <p:nvPr/>
        </p:nvSpPr>
        <p:spPr>
          <a:xfrm>
            <a:off x="571472" y="2071678"/>
            <a:ext cx="7786742" cy="1500198"/>
          </a:xfrm>
          <a:prstGeom prst="rect">
            <a:avLst/>
          </a:prstGeom>
        </p:spPr>
        <p:txBody>
          <a:bodyPr vert="horz" lIns="0" tIns="45720" rIns="0" bIns="0" rtlCol="0" anchor="b">
            <a:normAutofit fontScale="90000" lnSpcReduction="10000"/>
            <a:scene3d>
              <a:camera prst="orthographicFront"/>
              <a:lightRig rig="freezing" dir="t">
                <a:rot lat="0" lon="0" rev="5640000"/>
              </a:lightRig>
            </a:scene3d>
            <a:sp3d prstMaterial="flat">
              <a:contourClr>
                <a:schemeClr val="tx2"/>
              </a:contourClr>
            </a:sp3d>
          </a:bodyPr>
          <a:lstStyle/>
          <a:p>
            <a:pPr lvl="0" algn="ctr" fontAlgn="auto">
              <a:spcAft>
                <a:spcPts val="0"/>
              </a:spcAft>
              <a:defRPr/>
            </a:pPr>
            <a:r>
              <a:rPr kumimoji="0" lang="kk-KZ" sz="3100" b="1" i="0" u="none" strike="noStrike" kern="1200" cap="none" spc="0" normalizeH="0" baseline="0" noProof="0" dirty="0" smtClean="0">
                <a:ln>
                  <a:noFill/>
                </a:ln>
                <a:solidFill>
                  <a:schemeClr val="tx2"/>
                </a:solidFill>
                <a:effectLst/>
                <a:uLnTx/>
                <a:uFillTx/>
                <a:latin typeface="+mj-lt"/>
                <a:ea typeface="+mj-ea"/>
                <a:cs typeface="+mj-cs"/>
              </a:rPr>
              <a:t>Тақырып №4.</a:t>
            </a:r>
            <a:r>
              <a:rPr kumimoji="0" lang="kk-KZ" sz="3100" b="0" i="0" u="none" strike="noStrike" kern="1200" cap="none" spc="0" normalizeH="0" baseline="0" noProof="0" dirty="0" smtClean="0">
                <a:ln>
                  <a:noFill/>
                </a:ln>
                <a:solidFill>
                  <a:schemeClr val="tx2"/>
                </a:solidFill>
                <a:effectLst/>
                <a:uLnTx/>
                <a:uFillTx/>
                <a:latin typeface="+mj-lt"/>
                <a:ea typeface="+mj-ea"/>
                <a:cs typeface="+mj-cs"/>
              </a:rPr>
              <a:t> </a:t>
            </a:r>
            <a:r>
              <a:rPr lang="kk-KZ" sz="3900" i="1" dirty="0" smtClean="0">
                <a:latin typeface="Times New Roman" pitchFamily="18" charset="0"/>
                <a:cs typeface="Times New Roman" pitchFamily="18" charset="0"/>
              </a:rPr>
              <a:t>Мазмұнды есептерді шығарудан алдын ала жүргізілетін жұмыстар</a:t>
            </a:r>
            <a:endParaRPr kumimoji="0" lang="ru-RU" sz="3900" i="1" u="none" strike="noStrike" kern="1200" cap="none" spc="0" normalizeH="0" baseline="0" noProof="0" dirty="0">
              <a:ln>
                <a:noFill/>
              </a:ln>
              <a:solidFill>
                <a:schemeClr val="tx2"/>
              </a:solidFill>
              <a:effectLst/>
              <a:uLnTx/>
              <a:uFillTx/>
              <a:latin typeface="Times New Roman" pitchFamily="18" charset="0"/>
              <a:ea typeface="+mj-ea"/>
              <a:cs typeface="Times New Roman" pitchFamily="18" charset="0"/>
            </a:endParaRPr>
          </a:p>
        </p:txBody>
      </p:sp>
    </p:spTree>
  </p:cSld>
  <p:clrMapOvr>
    <a:masterClrMapping/>
  </p:clrMapOvr>
  <p:transition>
    <p:wipe dir="d"/>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1643050"/>
            <a:ext cx="8305800" cy="4071958"/>
          </a:xfrm>
        </p:spPr>
        <p:txBody>
          <a:bodyPr>
            <a:normAutofit fontScale="90000"/>
          </a:bodyPr>
          <a:lstStyle/>
          <a:p>
            <a:r>
              <a:rPr lang="kk-KZ" dirty="0" smtClean="0">
                <a:latin typeface="Times New Roman" pitchFamily="18" charset="0"/>
                <a:cs typeface="Times New Roman" pitchFamily="18" charset="0"/>
              </a:rPr>
              <a:t>Жоспар:</a:t>
            </a:r>
            <a:br>
              <a:rPr lang="kk-KZ" dirty="0" smtClean="0">
                <a:latin typeface="Times New Roman" pitchFamily="18" charset="0"/>
                <a:cs typeface="Times New Roman" pitchFamily="18" charset="0"/>
              </a:rPr>
            </a:br>
            <a:r>
              <a:rPr lang="kk-KZ" i="1" dirty="0" smtClean="0">
                <a:latin typeface="Times New Roman" pitchFamily="18" charset="0"/>
                <a:cs typeface="Times New Roman" pitchFamily="18" charset="0"/>
              </a:rPr>
              <a:t> 1. Математика курсында мазмұнды есептерді шығарудың негізгі тәсілдері.</a:t>
            </a:r>
            <a:r>
              <a:rPr lang="ru-RU" i="1" dirty="0" smtClean="0">
                <a:latin typeface="Times New Roman" pitchFamily="18" charset="0"/>
                <a:cs typeface="Times New Roman" pitchFamily="18" charset="0"/>
              </a:rPr>
              <a:t/>
            </a:r>
            <a:br>
              <a:rPr lang="ru-RU" i="1" dirty="0" smtClean="0">
                <a:latin typeface="Times New Roman" pitchFamily="18" charset="0"/>
                <a:cs typeface="Times New Roman" pitchFamily="18" charset="0"/>
              </a:rPr>
            </a:br>
            <a:r>
              <a:rPr lang="kk-KZ" i="1" dirty="0" smtClean="0">
                <a:latin typeface="Times New Roman" pitchFamily="18" charset="0"/>
                <a:cs typeface="Times New Roman" pitchFamily="18" charset="0"/>
              </a:rPr>
              <a:t>2. Мазмұнды есепті шығарудағы талдау.</a:t>
            </a:r>
            <a:r>
              <a:rPr lang="ru-RU" dirty="0" smtClean="0"/>
              <a:t/>
            </a:r>
            <a:br>
              <a:rPr lang="ru-RU" dirty="0" smtClean="0"/>
            </a:br>
            <a:endParaRPr lang="ru-RU" dirty="0">
              <a:latin typeface="Times New Roman" pitchFamily="18" charset="0"/>
              <a:cs typeface="Times New Roman" pitchFamily="18" charset="0"/>
            </a:endParaRPr>
          </a:p>
        </p:txBody>
      </p:sp>
    </p:spTree>
  </p:cSld>
  <p:clrMapOvr>
    <a:masterClrMapping/>
  </p:clrMapOvr>
  <p:transition>
    <p:wipe dir="d"/>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1714488"/>
            <a:ext cx="8305800" cy="1143000"/>
          </a:xfrm>
        </p:spPr>
        <p:txBody>
          <a:bodyPr>
            <a:normAutofit fontScale="90000"/>
          </a:bodyPr>
          <a:lstStyle/>
          <a:p>
            <a:r>
              <a:rPr lang="kk-KZ" i="1" dirty="0" smtClean="0">
                <a:latin typeface="Times New Roman" pitchFamily="18" charset="0"/>
                <a:cs typeface="Times New Roman" pitchFamily="18" charset="0"/>
              </a:rPr>
              <a:t>1. Математика курсында мазмұнды есептерді шығарудың негізгі тәсілдері.</a:t>
            </a:r>
            <a:endParaRPr lang="ru-RU" dirty="0"/>
          </a:p>
        </p:txBody>
      </p:sp>
      <p:sp>
        <p:nvSpPr>
          <p:cNvPr id="302081" name="Rectangle 1"/>
          <p:cNvSpPr>
            <a:spLocks noChangeArrowheads="1"/>
          </p:cNvSpPr>
          <p:nvPr/>
        </p:nvSpPr>
        <p:spPr bwMode="auto">
          <a:xfrm>
            <a:off x="0" y="2857496"/>
            <a:ext cx="8929718" cy="38164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88925" algn="just" defTabSz="914400" rtl="0" eaLnBrk="1" fontAlgn="base" latinLnBrk="0" hangingPunct="1">
              <a:lnSpc>
                <a:spcPct val="100000"/>
              </a:lnSpc>
              <a:spcBef>
                <a:spcPct val="0"/>
              </a:spcBef>
              <a:spcAft>
                <a:spcPct val="0"/>
              </a:spcAft>
              <a:buClrTx/>
              <a:buSzTx/>
              <a:buFontTx/>
              <a:buNone/>
              <a:tabLst>
                <a:tab pos="4476750" algn="l"/>
              </a:tabLst>
            </a:pPr>
            <a:r>
              <a:rPr kumimoji="0" lang="kk-KZ" sz="2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Мазмұнды есептерді шығару барысында теңдеулерді құру бойынша пропедевтикалық жұмысты жүзеге асырудың негізгі сұрақтарын қарастырайық.</a:t>
            </a:r>
            <a:endParaRPr kumimoji="0" lang="ru-RU" sz="2200" b="0" i="0" u="none" strike="noStrike" cap="none" normalizeH="0" baseline="0" dirty="0" smtClean="0">
              <a:ln>
                <a:noFill/>
              </a:ln>
              <a:solidFill>
                <a:schemeClr val="tx1"/>
              </a:solidFill>
              <a:effectLst/>
              <a:latin typeface="Arial" pitchFamily="34" charset="0"/>
              <a:cs typeface="Arial" pitchFamily="34" charset="0"/>
            </a:endParaRPr>
          </a:p>
          <a:p>
            <a:pPr marL="0" marR="0" lvl="0" indent="288925" algn="just" defTabSz="914400" rtl="0" eaLnBrk="0" fontAlgn="base" latinLnBrk="0" hangingPunct="0">
              <a:lnSpc>
                <a:spcPct val="100000"/>
              </a:lnSpc>
              <a:spcBef>
                <a:spcPct val="0"/>
              </a:spcBef>
              <a:spcAft>
                <a:spcPct val="0"/>
              </a:spcAft>
              <a:buClrTx/>
              <a:buSzTx/>
              <a:buFontTx/>
              <a:buNone/>
              <a:tabLst>
                <a:tab pos="4476750" algn="l"/>
              </a:tabLst>
            </a:pPr>
            <a:r>
              <a:rPr kumimoji="0" lang="kk-KZ" sz="2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Бұл жерде екі негізгі кезеңді атап өтуге болады.</a:t>
            </a:r>
            <a:endParaRPr kumimoji="0" lang="ru-RU" sz="2200" b="0" i="0" u="none" strike="noStrike" cap="none" normalizeH="0" baseline="0" dirty="0" smtClean="0">
              <a:ln>
                <a:noFill/>
              </a:ln>
              <a:solidFill>
                <a:schemeClr val="tx1"/>
              </a:solidFill>
              <a:effectLst/>
              <a:latin typeface="Arial" pitchFamily="34" charset="0"/>
              <a:cs typeface="Arial" pitchFamily="34" charset="0"/>
            </a:endParaRPr>
          </a:p>
          <a:p>
            <a:pPr marL="0" marR="0" lvl="0" indent="288925" algn="just" defTabSz="914400" rtl="0" eaLnBrk="0" fontAlgn="base" latinLnBrk="0" hangingPunct="0">
              <a:lnSpc>
                <a:spcPct val="100000"/>
              </a:lnSpc>
              <a:spcBef>
                <a:spcPct val="0"/>
              </a:spcBef>
              <a:spcAft>
                <a:spcPct val="0"/>
              </a:spcAft>
              <a:buClrTx/>
              <a:buSzTx/>
              <a:buFontTx/>
              <a:buNone/>
              <a:tabLst>
                <a:tab pos="4476750" algn="l"/>
              </a:tabLst>
            </a:pPr>
            <a:r>
              <a:rPr kumimoji="0" lang="kk-KZ" sz="2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Бірінші кезеңдегі оқытушының міндеті оқушылардың кейбір математикалық дағдылар жүйесін де мақсатты түрде қалыптастырудан тұрады.</a:t>
            </a:r>
            <a:endParaRPr kumimoji="0" lang="ru-RU" sz="2200" b="0" i="0" u="none" strike="noStrike" cap="none" normalizeH="0" baseline="0" dirty="0" smtClean="0">
              <a:ln>
                <a:noFill/>
              </a:ln>
              <a:solidFill>
                <a:schemeClr val="tx1"/>
              </a:solidFill>
              <a:effectLst/>
              <a:latin typeface="Arial" pitchFamily="34" charset="0"/>
              <a:cs typeface="Arial" pitchFamily="34" charset="0"/>
            </a:endParaRPr>
          </a:p>
          <a:p>
            <a:pPr marL="0" marR="0" lvl="0" indent="288925" algn="just" defTabSz="914400" rtl="0" eaLnBrk="0" fontAlgn="base" latinLnBrk="0" hangingPunct="0">
              <a:lnSpc>
                <a:spcPct val="100000"/>
              </a:lnSpc>
              <a:spcBef>
                <a:spcPct val="0"/>
              </a:spcBef>
              <a:spcAft>
                <a:spcPct val="0"/>
              </a:spcAft>
              <a:buClrTx/>
              <a:buSzTx/>
              <a:buFontTx/>
              <a:buNone/>
              <a:tabLst>
                <a:tab pos="4476750" algn="l"/>
              </a:tabLst>
            </a:pPr>
            <a:r>
              <a:rPr kumimoji="0" lang="kk-KZ" sz="2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Екінші кезеңде есеп мазмұнына кіретін шамалар арасындағы байланыстарды анықтауға және осы байланыстарды математикалық тілге аударуға, үйретуге ерекше назар аударылуы керек. Әрбір кезеңге толығырақ тоқталайық.</a:t>
            </a:r>
            <a:endParaRPr kumimoji="0" lang="kk-KZ" sz="2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5" name="Rectangle 1"/>
          <p:cNvSpPr>
            <a:spLocks noChangeArrowheads="1"/>
          </p:cNvSpPr>
          <p:nvPr/>
        </p:nvSpPr>
        <p:spPr bwMode="auto">
          <a:xfrm>
            <a:off x="0" y="1357298"/>
            <a:ext cx="8858280"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180975" algn="l"/>
                <a:tab pos="269875" algn="l"/>
              </a:tabLst>
            </a:pP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Есепті</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шығаруға үйрету</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ә</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дістемесінде</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сондай-ақ қойылған мақсатқа жету</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үшін өзге </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де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жаттығу жүйелері</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ұ</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сынылады</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Мысалы</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нақты мазм</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ұ</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нды</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есептер</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қарастырылады </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ж</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ә</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не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олардың </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ә</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тінін</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оқығаннан кейін</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оқушыларға бірқатар </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с</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ұ</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рақтарға жауап</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беру </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ұ</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сынылады</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Осы т</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ә</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сілдің мазм</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ұ</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нын</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мына</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есептен</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қарастырайық.</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29" name="Rectangle 1"/>
          <p:cNvSpPr>
            <a:spLocks noChangeArrowheads="1"/>
          </p:cNvSpPr>
          <p:nvPr/>
        </p:nvSpPr>
        <p:spPr bwMode="auto">
          <a:xfrm>
            <a:off x="0" y="1214422"/>
            <a:ext cx="8786842"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180975" algn="l"/>
                <a:tab pos="269875" algn="l"/>
              </a:tabLst>
            </a:pP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Есеп</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«Метеор» теплоходы 1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сағат ішінде</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катерға қарағанда ара-қашықтығы </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8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есе</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көп жүріп өтті</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Егер</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олардың жылдамдықтары </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90 км/</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сағ</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болса</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олардың әрбіреуі сағатына қанша </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километр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жүріп өтеді</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180975" algn="l"/>
                <a:tab pos="269875" algn="l"/>
              </a:tabLst>
            </a:pP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Тапсырма</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180975" algn="l"/>
                <a:tab pos="269875" algn="l"/>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Тәуелділіктер </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мен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жылдамдықты шамаларды</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атаңдар</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180975" algn="l"/>
                <a:tab pos="269875" algn="l"/>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а)	біріншісі екіншісінен 2 есе көп.</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180975" algn="l"/>
                <a:tab pos="269875" algn="l"/>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б)	біріншісі екіншісінен 2 есе аз.</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180975" algn="l"/>
                <a:tab pos="269875" algn="l"/>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2.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Егер</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катер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сағатына х</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км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жүрсе</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онда</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5х, 5х+х-ті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қалай талқылауға болады</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Есеп</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шарты</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бойынша</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ұ</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сынылған шаманың қайсысының </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ә</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ні</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танымал</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3" name="Rectangle 1"/>
          <p:cNvSpPr>
            <a:spLocks noChangeArrowheads="1"/>
          </p:cNvSpPr>
          <p:nvPr/>
        </p:nvSpPr>
        <p:spPr bwMode="auto">
          <a:xfrm>
            <a:off x="0" y="1000108"/>
            <a:ext cx="6481903" cy="523220"/>
          </a:xfrm>
          <a:prstGeom prst="rect">
            <a:avLst/>
          </a:prstGeom>
          <a:solidFill>
            <a:srgbClr val="FFFFFF"/>
          </a:solid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tabLst/>
            </a:pPr>
            <a:r>
              <a:rPr kumimoji="0" lang="kk-KZ" sz="28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2.</a:t>
            </a:r>
            <a:r>
              <a:rPr kumimoji="0" lang="kk-KZ" sz="1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kk-KZ" sz="280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Мазмұнды есепті шығарудағы талдау.</a:t>
            </a:r>
            <a:endParaRPr kumimoji="0" lang="kk-KZ" sz="2800" i="1" u="none" strike="noStrike" cap="none" normalizeH="0" baseline="0" dirty="0" smtClean="0">
              <a:ln>
                <a:noFill/>
              </a:ln>
              <a:solidFill>
                <a:schemeClr val="tx1"/>
              </a:solidFill>
              <a:effectLst/>
              <a:latin typeface="Arial" pitchFamily="34" charset="0"/>
              <a:cs typeface="Arial" pitchFamily="34" charset="0"/>
            </a:endParaRPr>
          </a:p>
        </p:txBody>
      </p:sp>
      <p:sp>
        <p:nvSpPr>
          <p:cNvPr id="305154" name="Rectangle 2"/>
          <p:cNvSpPr>
            <a:spLocks noChangeArrowheads="1"/>
          </p:cNvSpPr>
          <p:nvPr/>
        </p:nvSpPr>
        <p:spPr bwMode="auto">
          <a:xfrm>
            <a:off x="0" y="1785926"/>
            <a:ext cx="8858280"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just" defTabSz="914400" rtl="0" eaLnBrk="1" fontAlgn="base" latinLnBrk="0" hangingPunct="1">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Есепті шығару үшін қандай да бір әдіс не тәсілді іздеу, алдымен, шығарушыға байланысты болады. Ол қандай білімдермен ептіліктерге ие, оған қандай тәсілдер қолданған қолайлы болып табылады. Мұнда қандай да бір есептің, тәртіп бойынша, бір емес, бірнеше тәсілмен шығаруы қарастырылады.</a:t>
            </a:r>
            <a:endParaRPr kumimoji="0" lang="kk-KZ"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Прямоугольник 2"/>
          <p:cNvSpPr>
            <a:spLocks noChangeArrowheads="1"/>
          </p:cNvSpPr>
          <p:nvPr/>
        </p:nvSpPr>
        <p:spPr bwMode="auto">
          <a:xfrm>
            <a:off x="500034" y="928671"/>
            <a:ext cx="8001056" cy="2677656"/>
          </a:xfrm>
          <a:prstGeom prst="rect">
            <a:avLst/>
          </a:prstGeom>
          <a:noFill/>
          <a:ln w="9525">
            <a:noFill/>
            <a:miter lim="800000"/>
            <a:headEnd/>
            <a:tailEnd/>
          </a:ln>
        </p:spPr>
        <p:txBody>
          <a:bodyPr wrap="square">
            <a:spAutoFit/>
          </a:bodyPr>
          <a:lstStyle/>
          <a:p>
            <a:pPr algn="just"/>
            <a:r>
              <a:rPr lang="en-US" sz="2200" dirty="0">
                <a:latin typeface="Times New Roman" pitchFamily="18" charset="0"/>
                <a:cs typeface="Times New Roman" pitchFamily="18" charset="0"/>
              </a:rPr>
              <a:t>	</a:t>
            </a:r>
            <a:r>
              <a:rPr lang="kk-KZ" sz="2400" dirty="0" smtClean="0"/>
              <a:t> «Математикалық есеп</a:t>
            </a:r>
            <a:r>
              <a:rPr lang="kk-KZ" sz="2400" i="1" dirty="0" smtClean="0"/>
              <a:t> </a:t>
            </a:r>
            <a:r>
              <a:rPr lang="kk-KZ" sz="2400" dirty="0" smtClean="0"/>
              <a:t>дегеніміз —математикадағы заңдылықтар, ережелер және әдіс-тәсілдер негізінде оқушылардан ой мен тәжірибелік іс-әрекетті талап ететін және математикалық білімдерді меңгеруге, оларды тәжірибеде қолдана білуге дағдыландыруға, ойлау қабілетін дамытуға бағытталған жағдай».</a:t>
            </a:r>
            <a:endParaRPr lang="ru-RU" sz="2300" dirty="0">
              <a:latin typeface="Times New Roman" pitchFamily="18" charset="0"/>
              <a:cs typeface="Times New Roman" pitchFamily="18" charset="0"/>
            </a:endParaRPr>
          </a:p>
        </p:txBody>
      </p:sp>
    </p:spTree>
  </p:cSld>
  <p:clrMapOvr>
    <a:masterClrMapping/>
  </p:clrMapOvr>
  <p:transition>
    <p:wipe dir="d"/>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fontScale="90000"/>
          </a:bodyPr>
          <a:lstStyle/>
          <a:p>
            <a:pPr algn="ctr">
              <a:defRPr/>
            </a:pPr>
            <a:r>
              <a:rPr lang="kk-KZ" sz="3300" dirty="0" smtClean="0">
                <a:latin typeface="Times New Roman" pitchFamily="18" charset="0"/>
                <a:cs typeface="Times New Roman" pitchFamily="18" charset="0"/>
              </a:rPr>
              <a:t>Есепті шығару үрдісінің әр түрлі кезеңдерінің арасындағы байланыс</a:t>
            </a:r>
            <a:r>
              <a:rPr lang="ru-RU" dirty="0" smtClean="0"/>
              <a:t/>
            </a:r>
            <a:br>
              <a:rPr lang="ru-RU" dirty="0" smtClean="0"/>
            </a:br>
            <a:endParaRPr lang="ru-RU" dirty="0"/>
          </a:p>
        </p:txBody>
      </p:sp>
      <p:pic>
        <p:nvPicPr>
          <p:cNvPr id="26627" name="Picture 2"/>
          <p:cNvPicPr>
            <a:picLocks noChangeAspect="1" noChangeArrowheads="1"/>
          </p:cNvPicPr>
          <p:nvPr/>
        </p:nvPicPr>
        <p:blipFill>
          <a:blip r:embed="rId2"/>
          <a:srcRect/>
          <a:stretch>
            <a:fillRect/>
          </a:stretch>
        </p:blipFill>
        <p:spPr bwMode="auto">
          <a:xfrm>
            <a:off x="981076" y="1027113"/>
            <a:ext cx="7174706" cy="5503862"/>
          </a:xfrm>
          <a:prstGeom prst="rect">
            <a:avLst/>
          </a:prstGeom>
          <a:noFill/>
          <a:ln w="9525">
            <a:noFill/>
            <a:miter lim="800000"/>
            <a:headEnd/>
            <a:tailEnd/>
          </a:ln>
        </p:spPr>
      </p:pic>
    </p:spTree>
  </p:cSld>
  <p:clrMapOvr>
    <a:masterClrMapping/>
  </p:clrMapOvr>
  <p:transition>
    <p:wipe dir="d"/>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0"/>
            <a:ext cx="8229600" cy="1143000"/>
          </a:xfrm>
        </p:spPr>
        <p:txBody>
          <a:bodyPr>
            <a:normAutofit fontScale="90000"/>
          </a:bodyPr>
          <a:lstStyle/>
          <a:p>
            <a:pPr algn="ctr">
              <a:defRPr/>
            </a:pPr>
            <a:r>
              <a:rPr lang="kk-KZ" sz="3000" dirty="0" smtClean="0">
                <a:latin typeface="Times New Roman" pitchFamily="18" charset="0"/>
                <a:cs typeface="Times New Roman" pitchFamily="18" charset="0"/>
              </a:rPr>
              <a:t>Есепті шығару тәсілін іздеу</a:t>
            </a:r>
            <a:r>
              <a:rPr lang="ru-RU" dirty="0" smtClean="0"/>
              <a:t/>
            </a:r>
            <a:br>
              <a:rPr lang="ru-RU" dirty="0" smtClean="0"/>
            </a:br>
            <a:endParaRPr lang="ru-RU" dirty="0"/>
          </a:p>
        </p:txBody>
      </p:sp>
      <p:pic>
        <p:nvPicPr>
          <p:cNvPr id="27651" name="Picture 2"/>
          <p:cNvPicPr>
            <a:picLocks noGrp="1" noChangeAspect="1" noChangeArrowheads="1"/>
          </p:cNvPicPr>
          <p:nvPr>
            <p:ph idx="1"/>
          </p:nvPr>
        </p:nvPicPr>
        <p:blipFill>
          <a:blip r:embed="rId2"/>
          <a:srcRect/>
          <a:stretch>
            <a:fillRect/>
          </a:stretch>
        </p:blipFill>
        <p:spPr>
          <a:xfrm>
            <a:off x="379809" y="628650"/>
            <a:ext cx="7975997" cy="5786438"/>
          </a:xfrm>
          <a:noFill/>
        </p:spPr>
      </p:pic>
    </p:spTree>
  </p:cSld>
  <p:clrMapOvr>
    <a:masterClrMapping/>
  </p:clrMapOvr>
  <p:transition>
    <p:wipe dir="d"/>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
          <p:cNvSpPr>
            <a:spLocks noChangeArrowheads="1"/>
          </p:cNvSpPr>
          <p:nvPr/>
        </p:nvSpPr>
        <p:spPr bwMode="auto">
          <a:xfrm>
            <a:off x="0" y="1205539"/>
            <a:ext cx="9001125" cy="5509200"/>
          </a:xfrm>
          <a:prstGeom prst="rect">
            <a:avLst/>
          </a:prstGeom>
          <a:noFill/>
          <a:ln w="9525">
            <a:noFill/>
            <a:miter lim="800000"/>
            <a:headEnd/>
            <a:tailEnd/>
          </a:ln>
        </p:spPr>
        <p:txBody>
          <a:bodyPr wrap="square" anchor="ctr">
            <a:spAutoFit/>
          </a:bodyPr>
          <a:lstStyle/>
          <a:p>
            <a:pPr indent="288925" algn="just" eaLnBrk="0" hangingPunct="0"/>
            <a:r>
              <a:rPr lang="kk-KZ" sz="3200" dirty="0" smtClean="0">
                <a:latin typeface="Times New Roman" pitchFamily="18" charset="0"/>
                <a:cs typeface="Times New Roman" pitchFamily="18" charset="0"/>
              </a:rPr>
              <a:t>Есепті нақты шығаруға үйрену үшін әрбір шешімді салыстыру және талдау керек. Оқушылардың бұған күші мен уақыттарын көп алмауы керек.</a:t>
            </a:r>
          </a:p>
          <a:p>
            <a:pPr indent="288925" algn="just" eaLnBrk="0" hangingPunct="0"/>
            <a:endParaRPr lang="kk-KZ" sz="3200" dirty="0" smtClean="0">
              <a:latin typeface="Times New Roman" pitchFamily="18" charset="0"/>
              <a:cs typeface="Times New Roman" pitchFamily="18" charset="0"/>
            </a:endParaRPr>
          </a:p>
          <a:p>
            <a:pPr indent="288925" algn="just" eaLnBrk="0" hangingPunct="0"/>
            <a:endParaRPr lang="kk-KZ" sz="3200" dirty="0" smtClean="0">
              <a:latin typeface="Times New Roman" pitchFamily="18" charset="0"/>
              <a:cs typeface="Times New Roman" pitchFamily="18" charset="0"/>
            </a:endParaRPr>
          </a:p>
          <a:p>
            <a:pPr indent="288925" algn="just" eaLnBrk="0" hangingPunct="0"/>
            <a:endParaRPr lang="kk-KZ" sz="3200" dirty="0" smtClean="0">
              <a:latin typeface="Times New Roman" pitchFamily="18" charset="0"/>
              <a:cs typeface="Times New Roman" pitchFamily="18" charset="0"/>
            </a:endParaRPr>
          </a:p>
          <a:p>
            <a:pPr indent="288925" algn="just" eaLnBrk="0" hangingPunct="0"/>
            <a:endParaRPr lang="kk-KZ" sz="3200" dirty="0" smtClean="0">
              <a:latin typeface="Times New Roman" pitchFamily="18" charset="0"/>
              <a:cs typeface="Times New Roman" pitchFamily="18" charset="0"/>
            </a:endParaRPr>
          </a:p>
          <a:p>
            <a:pPr indent="288925" algn="just" eaLnBrk="0" hangingPunct="0"/>
            <a:endParaRPr lang="kk-KZ" sz="3200" dirty="0" smtClean="0">
              <a:latin typeface="Times New Roman" pitchFamily="18" charset="0"/>
              <a:cs typeface="Times New Roman" pitchFamily="18" charset="0"/>
            </a:endParaRPr>
          </a:p>
          <a:p>
            <a:pPr indent="288925" algn="just" eaLnBrk="0" hangingPunct="0"/>
            <a:endParaRPr lang="ru-RU" sz="3200" dirty="0" smtClean="0">
              <a:latin typeface="Times New Roman" pitchFamily="18" charset="0"/>
              <a:cs typeface="Times New Roman" pitchFamily="18" charset="0"/>
            </a:endParaRPr>
          </a:p>
          <a:p>
            <a:pPr indent="288925" algn="just" eaLnBrk="0" hangingPunct="0"/>
            <a:endParaRPr lang="kk-KZ" sz="1400" dirty="0">
              <a:latin typeface="KZ Times New Roman" pitchFamily="18" charset="0"/>
              <a:ea typeface="Calibri" pitchFamily="34" charset="0"/>
            </a:endParaRPr>
          </a:p>
          <a:p>
            <a:pPr indent="288925" algn="r" eaLnBrk="0" hangingPunct="0"/>
            <a:r>
              <a:rPr lang="kk-KZ" dirty="0" smtClean="0">
                <a:latin typeface="Constantia" pitchFamily="18" charset="0"/>
                <a:hlinkClick r:id="rId2" action="ppaction://hlinksldjump"/>
              </a:rPr>
              <a:t>соңы</a:t>
            </a:r>
            <a:r>
              <a:rPr lang="kk-KZ" dirty="0" smtClean="0">
                <a:latin typeface="Constantia" pitchFamily="18" charset="0"/>
              </a:rPr>
              <a:t> 			</a:t>
            </a:r>
            <a:r>
              <a:rPr lang="kk-KZ" dirty="0" smtClean="0">
                <a:latin typeface="Constantia" pitchFamily="18" charset="0"/>
                <a:hlinkClick r:id="rId3" action="ppaction://hlinksldjump"/>
              </a:rPr>
              <a:t>әдебиеттер</a:t>
            </a:r>
            <a:r>
              <a:rPr lang="kk-KZ" dirty="0" smtClean="0">
                <a:latin typeface="Constantia" pitchFamily="18" charset="0"/>
              </a:rPr>
              <a:t>		</a:t>
            </a:r>
            <a:r>
              <a:rPr lang="kk-KZ" dirty="0" smtClean="0">
                <a:latin typeface="Constantia" pitchFamily="18" charset="0"/>
                <a:hlinkClick r:id="rId4" action="ppaction://hlinksldjump"/>
              </a:rPr>
              <a:t>тест</a:t>
            </a:r>
            <a:r>
              <a:rPr lang="kk-KZ" dirty="0" smtClean="0">
                <a:latin typeface="Constantia" pitchFamily="18" charset="0"/>
              </a:rPr>
              <a:t>		</a:t>
            </a:r>
            <a:r>
              <a:rPr lang="kk-KZ" dirty="0" smtClean="0">
                <a:latin typeface="KZ Times New Roman" pitchFamily="18" charset="0"/>
                <a:ea typeface="Calibri" pitchFamily="34" charset="0"/>
                <a:cs typeface="Times New Roman" pitchFamily="18" charset="0"/>
                <a:hlinkClick r:id="rId5" action="ppaction://hlinksldjump"/>
              </a:rPr>
              <a:t>мазмұны</a:t>
            </a:r>
            <a:endParaRPr lang="kk-KZ" dirty="0">
              <a:latin typeface="KZ Times New Roman" pitchFamily="18" charset="0"/>
              <a:ea typeface="Calibri" pitchFamily="34" charset="0"/>
            </a:endParaRPr>
          </a:p>
        </p:txBody>
      </p:sp>
    </p:spTree>
  </p:cSld>
  <p:clrMapOvr>
    <a:masterClrMapping/>
  </p:clrMapOvr>
  <p:transition>
    <p:wipe dir="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1538" y="571480"/>
            <a:ext cx="2543164" cy="1143000"/>
          </a:xfrm>
        </p:spPr>
        <p:txBody>
          <a:bodyPr>
            <a:normAutofit/>
          </a:bodyPr>
          <a:lstStyle/>
          <a:p>
            <a:r>
              <a:rPr lang="kk-KZ" sz="7000" dirty="0" smtClean="0">
                <a:latin typeface="Times New Roman" pitchFamily="18" charset="0"/>
                <a:cs typeface="Times New Roman" pitchFamily="18" charset="0"/>
              </a:rPr>
              <a:t>Тест</a:t>
            </a:r>
            <a:endParaRPr lang="ru-RU" sz="7000" dirty="0">
              <a:latin typeface="Times New Roman" pitchFamily="18" charset="0"/>
              <a:cs typeface="Times New Roman" pitchFamily="18" charset="0"/>
            </a:endParaRPr>
          </a:p>
        </p:txBody>
      </p:sp>
      <p:sp>
        <p:nvSpPr>
          <p:cNvPr id="267265" name="Rectangle 1"/>
          <p:cNvSpPr>
            <a:spLocks noChangeArrowheads="1"/>
          </p:cNvSpPr>
          <p:nvPr/>
        </p:nvSpPr>
        <p:spPr bwMode="auto">
          <a:xfrm>
            <a:off x="428596" y="1785926"/>
            <a:ext cx="8143932" cy="43396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kk-KZ" sz="2800" dirty="0" smtClean="0">
                <a:latin typeface="Times New Roman" pitchFamily="18" charset="0"/>
                <a:cs typeface="Times New Roman" pitchFamily="18" charset="0"/>
              </a:rPr>
              <a:t>1. Анасы 38 жаста, ал қызы 13 жаста. Қанша жылдан кейін анасының жасы қызының жасынан екі есе үлкен болады?</a:t>
            </a:r>
          </a:p>
          <a:p>
            <a:endParaRPr lang="ru-RU" sz="2800" dirty="0" smtClean="0">
              <a:latin typeface="Times New Roman" pitchFamily="18" charset="0"/>
              <a:cs typeface="Times New Roman" pitchFamily="18" charset="0"/>
            </a:endParaRPr>
          </a:p>
          <a:p>
            <a:r>
              <a:rPr lang="kk-KZ" sz="2800" dirty="0" smtClean="0">
                <a:latin typeface="Times New Roman" pitchFamily="18" charset="0"/>
                <a:cs typeface="Times New Roman" pitchFamily="18" charset="0"/>
                <a:hlinkClick r:id="rId2" action="ppaction://hlinksldjump"/>
              </a:rPr>
              <a:t>А) </a:t>
            </a:r>
            <a:r>
              <a:rPr lang="kk-KZ" sz="2800" dirty="0" smtClean="0">
                <a:latin typeface="Times New Roman" pitchFamily="18" charset="0"/>
                <a:cs typeface="Times New Roman" pitchFamily="18" charset="0"/>
              </a:rPr>
              <a:t>9</a:t>
            </a:r>
            <a:endParaRPr lang="ru-RU" sz="2800" dirty="0" smtClean="0">
              <a:latin typeface="Times New Roman" pitchFamily="18" charset="0"/>
              <a:cs typeface="Times New Roman" pitchFamily="18" charset="0"/>
            </a:endParaRPr>
          </a:p>
          <a:p>
            <a:r>
              <a:rPr lang="kk-KZ" sz="2800" dirty="0" smtClean="0">
                <a:latin typeface="Times New Roman" pitchFamily="18" charset="0"/>
                <a:cs typeface="Times New Roman" pitchFamily="18" charset="0"/>
                <a:hlinkClick r:id="rId2" action="ppaction://hlinksldjump"/>
              </a:rPr>
              <a:t>В) </a:t>
            </a:r>
            <a:r>
              <a:rPr lang="kk-KZ" sz="2800" dirty="0" smtClean="0">
                <a:latin typeface="Times New Roman" pitchFamily="18" charset="0"/>
                <a:cs typeface="Times New Roman" pitchFamily="18" charset="0"/>
              </a:rPr>
              <a:t>10 </a:t>
            </a:r>
            <a:endParaRPr lang="ru-RU" sz="2800" dirty="0" smtClean="0">
              <a:latin typeface="Times New Roman" pitchFamily="18" charset="0"/>
              <a:cs typeface="Times New Roman" pitchFamily="18" charset="0"/>
            </a:endParaRPr>
          </a:p>
          <a:p>
            <a:r>
              <a:rPr lang="kk-KZ" sz="2800" dirty="0" smtClean="0">
                <a:latin typeface="Times New Roman" pitchFamily="18" charset="0"/>
                <a:cs typeface="Times New Roman" pitchFamily="18" charset="0"/>
                <a:hlinkClick r:id="rId2" action="ppaction://hlinksldjump"/>
              </a:rPr>
              <a:t>С) </a:t>
            </a:r>
            <a:r>
              <a:rPr lang="kk-KZ" sz="2800" dirty="0" smtClean="0">
                <a:latin typeface="Times New Roman" pitchFamily="18" charset="0"/>
                <a:cs typeface="Times New Roman" pitchFamily="18" charset="0"/>
              </a:rPr>
              <a:t>11</a:t>
            </a:r>
            <a:endParaRPr lang="ru-RU" sz="2800" dirty="0" smtClean="0">
              <a:latin typeface="Times New Roman" pitchFamily="18" charset="0"/>
              <a:cs typeface="Times New Roman" pitchFamily="18" charset="0"/>
            </a:endParaRPr>
          </a:p>
          <a:p>
            <a:r>
              <a:rPr lang="en-US" sz="2800" dirty="0" smtClean="0">
                <a:latin typeface="Times New Roman" pitchFamily="18" charset="0"/>
                <a:cs typeface="Times New Roman" pitchFamily="18" charset="0"/>
                <a:hlinkClick r:id="rId3" action="ppaction://hlinksldjump"/>
              </a:rPr>
              <a:t>D</a:t>
            </a:r>
            <a:r>
              <a:rPr lang="kk-KZ" sz="2800" dirty="0" smtClean="0">
                <a:latin typeface="Times New Roman" pitchFamily="18" charset="0"/>
                <a:cs typeface="Times New Roman" pitchFamily="18" charset="0"/>
                <a:hlinkClick r:id="rId3" action="ppaction://hlinksldjump"/>
              </a:rPr>
              <a:t>) </a:t>
            </a:r>
            <a:r>
              <a:rPr lang="kk-KZ" sz="2800" dirty="0" smtClean="0">
                <a:latin typeface="Times New Roman" pitchFamily="18" charset="0"/>
                <a:cs typeface="Times New Roman" pitchFamily="18" charset="0"/>
              </a:rPr>
              <a:t>12</a:t>
            </a:r>
            <a:endParaRPr lang="ru-RU" sz="2800" dirty="0" smtClean="0">
              <a:latin typeface="Times New Roman" pitchFamily="18" charset="0"/>
              <a:cs typeface="Times New Roman" pitchFamily="18" charset="0"/>
            </a:endParaRPr>
          </a:p>
          <a:p>
            <a:r>
              <a:rPr lang="kk-KZ" sz="2800" dirty="0" smtClean="0">
                <a:latin typeface="Times New Roman" pitchFamily="18" charset="0"/>
                <a:cs typeface="Times New Roman" pitchFamily="18" charset="0"/>
                <a:hlinkClick r:id="rId2" action="ppaction://hlinksldjump"/>
              </a:rPr>
              <a:t>Е) </a:t>
            </a:r>
            <a:r>
              <a:rPr lang="kk-KZ" sz="2800" dirty="0" smtClean="0">
                <a:latin typeface="Times New Roman" pitchFamily="18" charset="0"/>
                <a:cs typeface="Times New Roman" pitchFamily="18" charset="0"/>
              </a:rPr>
              <a:t>13</a:t>
            </a:r>
            <a:endParaRPr lang="ru-RU" sz="2800" dirty="0" smtClean="0">
              <a:latin typeface="Times New Roman" pitchFamily="18"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kk-KZ"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ransition>
    <p:wipe dir="d"/>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1" name="Rectangle 1"/>
          <p:cNvSpPr>
            <a:spLocks noChangeArrowheads="1"/>
          </p:cNvSpPr>
          <p:nvPr/>
        </p:nvSpPr>
        <p:spPr bwMode="auto">
          <a:xfrm>
            <a:off x="0" y="1500174"/>
            <a:ext cx="8929718"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2. Талғаттың жасы Сержанның жасынан үш есе үлкен. Төрт жылдан кейін екі есе үлкен болады. Талғат пен Сержанның жастарының қосындысын табыңыз.</a:t>
            </a:r>
          </a:p>
          <a:p>
            <a:pPr marL="0" marR="0" lvl="0" indent="0" algn="l" defTabSz="914400" rtl="0" eaLnBrk="1" fontAlgn="base" latinLnBrk="0" hangingPunct="1">
              <a:lnSpc>
                <a:spcPct val="100000"/>
              </a:lnSpc>
              <a:spcBef>
                <a:spcPct val="0"/>
              </a:spcBef>
              <a:spcAft>
                <a:spcPct val="0"/>
              </a:spcAft>
              <a:buClrTx/>
              <a:buSzTx/>
              <a:buFontTx/>
              <a:buNone/>
              <a:tabLst>
                <a:tab pos="447675" algn="l"/>
              </a:tabLst>
            </a:pP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А)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15</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3" action="ppaction://hlinksldjump"/>
              </a:rPr>
              <a:t>В)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16</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С)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17</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en-US"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D</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18</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Е)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19</a:t>
            </a:r>
            <a:endParaRPr kumimoji="0" lang="kk-KZ"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7" name="Rectangle 1"/>
          <p:cNvSpPr>
            <a:spLocks noChangeArrowheads="1"/>
          </p:cNvSpPr>
          <p:nvPr/>
        </p:nvSpPr>
        <p:spPr bwMode="auto">
          <a:xfrm>
            <a:off x="0" y="1214422"/>
            <a:ext cx="8858280"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3. Осыдан үш жыл бұрын ағасы мен қарындасының жастарының қосындысы 12 жас болды. Жеті жылдан кейін олардың жастарының қосындысы неше жас болатынын анықтаңыз.</a:t>
            </a:r>
          </a:p>
          <a:p>
            <a:pPr marL="0" marR="0" lvl="0" indent="0" algn="l" defTabSz="914400" rtl="0" eaLnBrk="1" fontAlgn="base" latinLnBrk="0" hangingPunct="1">
              <a:lnSpc>
                <a:spcPct val="100000"/>
              </a:lnSpc>
              <a:spcBef>
                <a:spcPct val="0"/>
              </a:spcBef>
              <a:spcAft>
                <a:spcPct val="0"/>
              </a:spcAft>
              <a:buClrTx/>
              <a:buSzTx/>
              <a:buFontTx/>
              <a:buNone/>
              <a:tabLst>
                <a:tab pos="447675" algn="l"/>
              </a:tabLst>
            </a:pP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А)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32</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3" action="ppaction://hlinksldjump"/>
              </a:rPr>
              <a:t>В)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22</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3" action="ppaction://hlinksldjump"/>
              </a:rPr>
              <a:t>С)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29</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en-US"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3" action="ppaction://hlinksldjump"/>
              </a:rPr>
              <a:t>D</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3" action="ppaction://hlinksldjump"/>
              </a:rPr>
              <a:t>)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26</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3" action="ppaction://hlinksldjump"/>
              </a:rPr>
              <a:t>Е)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19</a:t>
            </a:r>
            <a:endParaRPr kumimoji="0" lang="kk-KZ"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5" name="Rectangle 1"/>
          <p:cNvSpPr>
            <a:spLocks noChangeArrowheads="1"/>
          </p:cNvSpPr>
          <p:nvPr/>
        </p:nvSpPr>
        <p:spPr bwMode="auto">
          <a:xfrm>
            <a:off x="0" y="1285860"/>
            <a:ext cx="8786842"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514350" marR="0" lvl="0" indent="-514350" algn="l" defTabSz="914400" rtl="0" eaLnBrk="1" fontAlgn="base" latinLnBrk="0" hangingPunct="1">
              <a:lnSpc>
                <a:spcPct val="100000"/>
              </a:lnSpc>
              <a:spcBef>
                <a:spcPct val="0"/>
              </a:spcBef>
              <a:spcAft>
                <a:spcPct val="0"/>
              </a:spcAft>
              <a:buClrTx/>
              <a:buSzTx/>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4. 1990 жылы анасының жасы баласының жасынан үш</a:t>
            </a:r>
            <a:r>
              <a:rPr kumimoji="0" lang="kk-KZ" sz="2800" b="0"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есе үлкен болған. Олардың жастарының айырымы 22-ге тең. Баласы қай жылы туылған?</a:t>
            </a:r>
          </a:p>
          <a:p>
            <a:pPr marL="514350" marR="0" lvl="0" indent="-514350" algn="l" defTabSz="914400" rtl="0" eaLnBrk="1" fontAlgn="base" latinLnBrk="0" hangingPunct="1">
              <a:lnSpc>
                <a:spcPct val="100000"/>
              </a:lnSpc>
              <a:spcBef>
                <a:spcPct val="0"/>
              </a:spcBef>
              <a:spcAft>
                <a:spcPct val="0"/>
              </a:spcAft>
              <a:buClrTx/>
              <a:buSzTx/>
              <a:buFontTx/>
              <a:buAutoNum type="arabicPeriod" startAt="7"/>
              <a:tabLst>
                <a:tab pos="447675" algn="l"/>
              </a:tabLst>
            </a:pP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А)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1979</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3" action="ppaction://hlinksldjump"/>
              </a:rPr>
              <a:t>В)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1980</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3" action="ppaction://hlinksldjump"/>
              </a:rPr>
              <a:t>С)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1981</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3" action="ppaction://hlinksldjump"/>
              </a:rPr>
              <a:t>D)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1982</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3" action="ppaction://hlinksldjump"/>
              </a:rPr>
              <a:t>Е)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1983</a:t>
            </a:r>
            <a:endParaRPr kumimoji="0" lang="kk-KZ"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69" name="Rectangle 1"/>
          <p:cNvSpPr>
            <a:spLocks noChangeArrowheads="1"/>
          </p:cNvSpPr>
          <p:nvPr/>
        </p:nvSpPr>
        <p:spPr bwMode="auto">
          <a:xfrm>
            <a:off x="0" y="1000108"/>
            <a:ext cx="8858280"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447675" algn="l"/>
              </a:tabLst>
            </a:pPr>
            <a:r>
              <a:rPr lang="kk-KZ" sz="2800" dirty="0" smtClean="0">
                <a:latin typeface="Times New Roman" pitchFamily="18" charset="0"/>
                <a:ea typeface="Times New Roman" pitchFamily="18" charset="0"/>
                <a:cs typeface="Times New Roman" pitchFamily="18" charset="0"/>
              </a:rPr>
              <a:t>5</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Әкесінің жасы екі баласының жастарының қосындысынан 10-ға артық. Сегіз жыл бұрын әкесінің жасы балаларының жастарының қосындысынан үш есе үлкен болған. Әкесі қазір неше жаста?</a:t>
            </a:r>
          </a:p>
          <a:p>
            <a:pPr marL="0" marR="0" lvl="0" indent="0" algn="just" defTabSz="914400" rtl="0" eaLnBrk="1" fontAlgn="base" latinLnBrk="0" hangingPunct="1">
              <a:lnSpc>
                <a:spcPct val="100000"/>
              </a:lnSpc>
              <a:spcBef>
                <a:spcPct val="0"/>
              </a:spcBef>
              <a:spcAft>
                <a:spcPct val="0"/>
              </a:spcAft>
              <a:buClrTx/>
              <a:buSzTx/>
              <a:buFontTx/>
              <a:buNone/>
              <a:tabLst>
                <a:tab pos="447675" algn="l"/>
              </a:tabLst>
            </a:pP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А)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33</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3" action="ppaction://hlinksldjump"/>
              </a:rPr>
              <a:t>В)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35</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С)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36</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D)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38</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Е)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39</a:t>
            </a:r>
            <a:endParaRPr kumimoji="0" lang="kk-KZ"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txBox="1">
            <a:spLocks/>
          </p:cNvSpPr>
          <p:nvPr/>
        </p:nvSpPr>
        <p:spPr>
          <a:xfrm>
            <a:off x="928662" y="1643050"/>
            <a:ext cx="7286676" cy="1785950"/>
          </a:xfrm>
          <a:prstGeom prst="rect">
            <a:avLst/>
          </a:prstGeom>
        </p:spPr>
        <p:txBody>
          <a:bodyPr vert="horz" lIns="0" tIns="45720" rIns="0" bIns="0" rtlCol="0" anchor="b">
            <a:normAutofit fontScale="97500"/>
            <a:scene3d>
              <a:camera prst="orthographicFront"/>
              <a:lightRig rig="freezing" dir="t">
                <a:rot lat="0" lon="0" rev="5640000"/>
              </a:lightRig>
            </a:scene3d>
            <a:sp3d prstMaterial="flat">
              <a:contourClr>
                <a:schemeClr val="tx2"/>
              </a:contourClr>
            </a:sp3d>
          </a:bodyPr>
          <a:lstStyle/>
          <a:p>
            <a:pPr lvl="0" algn="ctr" fontAlgn="auto">
              <a:spcAft>
                <a:spcPts val="0"/>
              </a:spcAft>
              <a:defRPr/>
            </a:pPr>
            <a:r>
              <a:rPr kumimoji="0" lang="kk-KZ" sz="2800" b="1" i="0" u="none" strike="noStrike" kern="1200" cap="none" spc="0" normalizeH="0" baseline="0" noProof="0" dirty="0" smtClean="0">
                <a:ln>
                  <a:noFill/>
                </a:ln>
                <a:solidFill>
                  <a:schemeClr val="tx2"/>
                </a:solidFill>
                <a:effectLst/>
                <a:uLnTx/>
                <a:uFillTx/>
                <a:latin typeface="Times New Roman" pitchFamily="18" charset="0"/>
                <a:ea typeface="+mj-ea"/>
                <a:cs typeface="Times New Roman" pitchFamily="18" charset="0"/>
              </a:rPr>
              <a:t>Тақырып №5. </a:t>
            </a:r>
            <a:r>
              <a:rPr lang="kk-KZ" sz="3300" i="1" dirty="0" smtClean="0">
                <a:latin typeface="Times New Roman" pitchFamily="18" charset="0"/>
                <a:cs typeface="Times New Roman" pitchFamily="18" charset="0"/>
              </a:rPr>
              <a:t>Мазмұнды есептерді шығару жоспарын құру әдістері</a:t>
            </a:r>
            <a:endParaRPr kumimoji="0" lang="ru-RU" sz="3300" i="1" u="none" strike="noStrike" kern="1200" cap="none" spc="0" normalizeH="0" baseline="0" noProof="0" dirty="0" smtClean="0">
              <a:ln>
                <a:noFill/>
              </a:ln>
              <a:solidFill>
                <a:schemeClr val="tx2"/>
              </a:solidFill>
              <a:effectLst/>
              <a:uLnTx/>
              <a:uFillTx/>
              <a:latin typeface="Times New Roman" pitchFamily="18" charset="0"/>
              <a:ea typeface="+mj-ea"/>
              <a:cs typeface="Times New Roman" pitchFamily="18" charset="0"/>
            </a:endParaRPr>
          </a:p>
        </p:txBody>
      </p:sp>
    </p:spTree>
  </p:cSld>
  <p:clrMapOvr>
    <a:masterClrMapping/>
  </p:clrMapOvr>
  <p:transition>
    <p:wipe dir="d"/>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1285860"/>
            <a:ext cx="8501122" cy="4214842"/>
          </a:xfrm>
        </p:spPr>
        <p:txBody>
          <a:bodyPr>
            <a:normAutofit fontScale="90000"/>
          </a:bodyPr>
          <a:lstStyle/>
          <a:p>
            <a:r>
              <a:rPr lang="kk-KZ" dirty="0" smtClean="0">
                <a:latin typeface="Times New Roman" pitchFamily="18" charset="0"/>
                <a:cs typeface="Times New Roman" pitchFamily="18" charset="0"/>
              </a:rPr>
              <a:t>Жоспар:</a:t>
            </a:r>
            <a:br>
              <a:rPr lang="kk-KZ" dirty="0" smtClean="0">
                <a:latin typeface="Times New Roman" pitchFamily="18" charset="0"/>
                <a:cs typeface="Times New Roman" pitchFamily="18" charset="0"/>
              </a:rPr>
            </a:br>
            <a:r>
              <a:rPr lang="kk-KZ" sz="3600" dirty="0" smtClean="0">
                <a:latin typeface="Times New Roman" pitchFamily="18" charset="0"/>
                <a:cs typeface="Times New Roman" pitchFamily="18" charset="0"/>
              </a:rPr>
              <a:t>1. Мазмұнды есептерді шығару жоспарын құру</a:t>
            </a:r>
            <a:r>
              <a:rPr lang="ru-RU" sz="3600" dirty="0" smtClean="0">
                <a:latin typeface="Times New Roman" pitchFamily="18" charset="0"/>
                <a:cs typeface="Times New Roman" pitchFamily="18" charset="0"/>
              </a:rPr>
              <a:t/>
            </a:r>
            <a:br>
              <a:rPr lang="ru-RU" sz="3600" dirty="0" smtClean="0">
                <a:latin typeface="Times New Roman" pitchFamily="18" charset="0"/>
                <a:cs typeface="Times New Roman" pitchFamily="18" charset="0"/>
              </a:rPr>
            </a:br>
            <a:r>
              <a:rPr lang="kk-KZ" sz="3600" dirty="0" smtClean="0">
                <a:latin typeface="Times New Roman" pitchFamily="18" charset="0"/>
                <a:cs typeface="Times New Roman" pitchFamily="18" charset="0"/>
              </a:rPr>
              <a:t>2.Мазмұнды есепті шығару үрдісіндегі модельдеу</a:t>
            </a:r>
            <a:r>
              <a:rPr lang="ru-RU" sz="3600" dirty="0" smtClean="0">
                <a:latin typeface="Times New Roman" pitchFamily="18" charset="0"/>
                <a:cs typeface="Times New Roman" pitchFamily="18" charset="0"/>
              </a:rPr>
              <a:t/>
            </a:r>
            <a:br>
              <a:rPr lang="ru-RU" sz="3600" dirty="0" smtClean="0">
                <a:latin typeface="Times New Roman" pitchFamily="18" charset="0"/>
                <a:cs typeface="Times New Roman" pitchFamily="18" charset="0"/>
              </a:rPr>
            </a:br>
            <a:r>
              <a:rPr lang="kk-KZ" sz="3600" dirty="0" smtClean="0">
                <a:latin typeface="Times New Roman" pitchFamily="18" charset="0"/>
                <a:cs typeface="Times New Roman" pitchFamily="18" charset="0"/>
              </a:rPr>
              <a:t>3. Есептерді бірнеше бөлімдерге бөліп қарастыру</a:t>
            </a:r>
            <a:r>
              <a:rPr lang="ru-RU" sz="3600" dirty="0" smtClean="0">
                <a:latin typeface="Times New Roman" pitchFamily="18" charset="0"/>
                <a:cs typeface="Times New Roman" pitchFamily="18" charset="0"/>
              </a:rPr>
              <a:t/>
            </a:r>
            <a:br>
              <a:rPr lang="ru-RU" sz="3600" dirty="0" smtClean="0">
                <a:latin typeface="Times New Roman" pitchFamily="18" charset="0"/>
                <a:cs typeface="Times New Roman" pitchFamily="18" charset="0"/>
              </a:rPr>
            </a:br>
            <a:r>
              <a:rPr lang="kk-KZ" sz="3600" dirty="0" smtClean="0">
                <a:latin typeface="Times New Roman" pitchFamily="18" charset="0"/>
                <a:cs typeface="Times New Roman" pitchFamily="18" charset="0"/>
              </a:rPr>
              <a:t>4. Есептің шешімін іздеуге ұсыныстар</a:t>
            </a:r>
            <a:r>
              <a:rPr lang="kk-KZ" dirty="0" smtClean="0"/>
              <a:t/>
            </a:r>
            <a:br>
              <a:rPr lang="kk-KZ" dirty="0" smtClean="0"/>
            </a:br>
            <a:endParaRPr lang="ru-RU" dirty="0"/>
          </a:p>
        </p:txBody>
      </p:sp>
    </p:spTree>
  </p:cSld>
  <p:clrMapOvr>
    <a:masterClrMapping/>
  </p:clrMapOvr>
  <p:transition>
    <p:wipe di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
          <p:cNvSpPr>
            <a:spLocks noChangeArrowheads="1"/>
          </p:cNvSpPr>
          <p:nvPr/>
        </p:nvSpPr>
        <p:spPr bwMode="auto">
          <a:xfrm>
            <a:off x="0" y="0"/>
            <a:ext cx="9144000" cy="61247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just" defTabSz="914400" rtl="0" eaLnBrk="1" fontAlgn="base" latinLnBrk="0" hangingPunct="1">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Есептің негізгі міндеттері: оқыту, тәрбиелеу, дамыту және бақылау болып табылады. Барлық есептер оқыту міндетін орындайды. Басқаша айтқанда, кез келген есепті шығарғанда оқушы математикалық білім алады, шығару біліктілігі қалыптасады, дағдыға ие болады, яғни математикалық білім деңгейі жоғарылайды. Көбінесе әр есеп өзінің мазмұны арқылы тәрбиелік міндетін атқарады. Оқушыларды есеп мазмұны арқылы ғана тәрбиелеп қоймай, оларды есеп шығаруға үйретуде тәрбиелеу болып саналады. Есеп шығару оқушылардың сөйлеу мәдениетіне, мінез-құлқының қалыптасуына, табандылыққа, шыншылдыққа, бастаған істі аяғына дейін жеткізу, қиындықты жеңе білу сияқты қасиеттерінің тәрбиеленуіне ықпалын тигізетіні белгілі.</a:t>
            </a:r>
            <a:endParaRPr kumimoji="0" lang="kk-KZ" sz="28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ransition>
    <p:wipe dir="d"/>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0" y="1000108"/>
            <a:ext cx="8072462" cy="523220"/>
          </a:xfrm>
          <a:prstGeom prst="rect">
            <a:avLst/>
          </a:prstGeom>
        </p:spPr>
        <p:txBody>
          <a:bodyPr wrap="square">
            <a:spAutoFit/>
          </a:bodyPr>
          <a:lstStyle/>
          <a:p>
            <a:r>
              <a:rPr lang="kk-KZ" sz="2800" dirty="0" smtClean="0">
                <a:latin typeface="Times New Roman" pitchFamily="18" charset="0"/>
                <a:cs typeface="Times New Roman" pitchFamily="18" charset="0"/>
              </a:rPr>
              <a:t>1. Мазмұнды есептерді шығару жоспарын құру</a:t>
            </a:r>
            <a:endParaRPr lang="ru-RU" sz="2800" dirty="0"/>
          </a:p>
        </p:txBody>
      </p:sp>
      <p:sp>
        <p:nvSpPr>
          <p:cNvPr id="315393" name="Rectangle 1"/>
          <p:cNvSpPr>
            <a:spLocks noChangeArrowheads="1"/>
          </p:cNvSpPr>
          <p:nvPr/>
        </p:nvSpPr>
        <p:spPr bwMode="auto">
          <a:xfrm>
            <a:off x="0" y="1928802"/>
            <a:ext cx="8715404" cy="18158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88925" algn="just" defTabSz="914400" rtl="0" eaLnBrk="1" fontAlgn="base" latinLnBrk="0" hangingPunct="1">
              <a:lnSpc>
                <a:spcPct val="100000"/>
              </a:lnSpc>
              <a:spcBef>
                <a:spcPct val="0"/>
              </a:spcBef>
              <a:spcAft>
                <a:spcPct val="0"/>
              </a:spcAft>
              <a:buClrTx/>
              <a:buSzTx/>
              <a:buFontTx/>
              <a:buNone/>
              <a:tabLst>
                <a:tab pos="901700" algn="l"/>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Есептер үш негізгі класқа бөлінеді:</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tab pos="901700" algn="l"/>
              </a:tabLst>
            </a:pP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Нақты </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ә</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нді</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табу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есептері</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tab pos="901700" algn="l"/>
              </a:tabLst>
            </a:pP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Дәлелдеу немесе</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түсіндіру есептері</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tab pos="901700" algn="l"/>
              </a:tabLst>
            </a:pP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Қ</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ұру</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немес</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қ</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ұ</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растыру</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есептері</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7" name="Rectangle 1"/>
          <p:cNvSpPr>
            <a:spLocks noChangeArrowheads="1"/>
          </p:cNvSpPr>
          <p:nvPr/>
        </p:nvSpPr>
        <p:spPr bwMode="auto">
          <a:xfrm>
            <a:off x="0" y="1071546"/>
            <a:ext cx="8929718"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88925" algn="just" defTabSz="914400" rtl="0" eaLnBrk="1" fontAlgn="base" latinLnBrk="0" hangingPunct="1">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Біз қандай да бір есепті шығаруға кірісіп, оны талдау нәтижесінде таныс есептің түрін анықтай алмағанда, басқаша айтқанда, аталмыш есеп таныс емес есеп түріне жатса (жалпы шығару жолы белгісіз), онда біз не істейміз? Онда таныс және алдында талданған есептерге келтіруге тура келеді.</a:t>
            </a:r>
            <a:endParaRPr kumimoji="0" lang="kk-KZ"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1" name="Rectangle 1"/>
          <p:cNvSpPr>
            <a:spLocks noChangeArrowheads="1"/>
          </p:cNvSpPr>
          <p:nvPr/>
        </p:nvSpPr>
        <p:spPr bwMode="auto">
          <a:xfrm>
            <a:off x="0" y="1142984"/>
            <a:ext cx="8858280"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88925" algn="just" defTabSz="914400" rtl="0" eaLnBrk="1" fontAlgn="base" latinLnBrk="0" hangingPunct="1">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Есеп: Өзеннен турбазаға дейінгі ара-қашықтықты туристер 6 сағатта өтуді жоспарлады. Алайда 2 сағат жол жүргеннен кейін олар жылдамдықты 0,5 км/сағатқа азайтып, нәтижесінде турбазаға 30 минутқа кешікті. Бастапқыда туристер қандай жылдамдықпен жүрген?</a:t>
            </a:r>
          </a:p>
          <a:p>
            <a:pPr marL="0" marR="0" lvl="0" indent="288925" algn="just" defTabSz="914400" rtl="0" eaLnBrk="1" fontAlgn="base" latinLnBrk="0" hangingPunct="1">
              <a:lnSpc>
                <a:spcPct val="100000"/>
              </a:lnSpc>
              <a:spcBef>
                <a:spcPct val="0"/>
              </a:spcBef>
              <a:spcAft>
                <a:spcPct val="0"/>
              </a:spcAft>
              <a:buClrTx/>
              <a:buSzTx/>
              <a:buFontTx/>
              <a:buNone/>
              <a:tabLst/>
            </a:pPr>
            <a:endParaRPr kumimoji="0" lang="kk-KZ"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5" name="Rectangle 1"/>
          <p:cNvSpPr>
            <a:spLocks noChangeArrowheads="1"/>
          </p:cNvSpPr>
          <p:nvPr/>
        </p:nvSpPr>
        <p:spPr bwMode="auto">
          <a:xfrm>
            <a:off x="0" y="1357298"/>
            <a:ext cx="8858280"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88925" algn="just" defTabSz="914400" rtl="0" eaLnBrk="1" fontAlgn="base" latinLnBrk="0" hangingPunct="1">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Туристердің бастапқы нақты жылдамдығын х км/сағат деп белгілейік. Онда олар өзеннен турбазаға дейін жүруге жоспарлаған 6 сағатта олар 6х километр жүрді. Негізінен жолды олар былай жүріп өтті: 2 сағатты олар бастапқы жылдамдықпен, одан кейін тағы 4,5 сағатты (оларЗО минутқа кешікті) - өзгертілген </a:t>
            </a:r>
            <a:r>
              <a:rPr kumimoji="0" lang="kk-KZ" sz="28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(х-0,5) </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км/сағат жылдамдықпен жүріп өтті. Сәйкесінше, олар </a:t>
            </a:r>
            <a:r>
              <a:rPr kumimoji="0" lang="kk-KZ" sz="28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2х </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километр және </a:t>
            </a:r>
            <a:r>
              <a:rPr kumimoji="0" lang="kk-KZ" sz="28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4,5(х-0,5) </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км жүрді, ал барлығы </a:t>
            </a:r>
            <a:r>
              <a:rPr kumimoji="0" lang="kk-KZ" sz="28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2х+4,5(х-0,5)км </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бұл</a:t>
            </a:r>
            <a:r>
              <a:rPr kumimoji="0" lang="kk-KZ" sz="28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өзеннен турбазаға дейінгі ара-қашықтыққа тең, яғни </a:t>
            </a:r>
            <a:r>
              <a:rPr kumimoji="0" lang="kk-KZ" sz="28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6х </a:t>
            </a: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км. Бұл мынадай теңдеу: </a:t>
            </a:r>
            <a:r>
              <a:rPr kumimoji="0" lang="kk-KZ" sz="28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2х+4,5(х-0,5)=6х.</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288925" algn="just" defTabSz="914400" rtl="0" eaLnBrk="0" fontAlgn="base" latinLnBrk="0" hangingPunct="0">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Ендеше туристердің бастапқы жылдамдығы 4,5км/сағатқа тең.</a:t>
            </a:r>
            <a:endParaRPr kumimoji="0" lang="kk-KZ"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89" name="Rectangle 1"/>
          <p:cNvSpPr>
            <a:spLocks noChangeArrowheads="1"/>
          </p:cNvSpPr>
          <p:nvPr/>
        </p:nvSpPr>
        <p:spPr bwMode="auto">
          <a:xfrm>
            <a:off x="0" y="714356"/>
            <a:ext cx="8858280" cy="584775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88925" algn="just" defTabSz="914400" rtl="0" eaLnBrk="1" fontAlgn="base" latinLnBrk="0" hangingPunct="1">
              <a:lnSpc>
                <a:spcPct val="100000"/>
              </a:lnSpc>
              <a:spcBef>
                <a:spcPct val="0"/>
              </a:spcBef>
              <a:spcAft>
                <a:spcPct val="0"/>
              </a:spcAft>
              <a:buClrTx/>
              <a:buSzTx/>
              <a:buFontTx/>
              <a:buNone/>
              <a:tabLst/>
            </a:pPr>
            <a:r>
              <a:rPr kumimoji="0" lang="kk-KZ" sz="2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3. Есептерді бірнеше бөлімдерге бөліп қарастыру</a:t>
            </a:r>
            <a:endParaRPr kumimoji="0" lang="ru-RU" sz="2200" b="0" i="0" u="none" strike="noStrike" cap="none" normalizeH="0" baseline="0" dirty="0" smtClean="0">
              <a:ln>
                <a:noFill/>
              </a:ln>
              <a:solidFill>
                <a:schemeClr val="tx1"/>
              </a:solidFill>
              <a:effectLst/>
              <a:latin typeface="Arial" pitchFamily="34" charset="0"/>
              <a:cs typeface="Arial" pitchFamily="34" charset="0"/>
            </a:endParaRPr>
          </a:p>
          <a:p>
            <a:pPr marL="0" marR="0" lvl="0" indent="288925" algn="just" defTabSz="914400" rtl="0" eaLnBrk="0" fontAlgn="base" latinLnBrk="0" hangingPunct="0">
              <a:lnSpc>
                <a:spcPct val="100000"/>
              </a:lnSpc>
              <a:spcBef>
                <a:spcPct val="0"/>
              </a:spcBef>
              <a:spcAft>
                <a:spcPct val="0"/>
              </a:spcAft>
              <a:buClrTx/>
              <a:buSzTx/>
              <a:buFontTx/>
              <a:buNone/>
              <a:tabLst/>
            </a:pPr>
            <a:r>
              <a:rPr kumimoji="0" lang="kk-KZ" sz="2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Есер есеп шарты бірнеше эпизодтардан тұратын болса, онда ол есепті шеше келе жалпы шешімін алуға болатындай бірнеше бөлімдерге бөлуге болады.</a:t>
            </a:r>
            <a:endParaRPr kumimoji="0" lang="ru-RU" sz="2200" b="0" i="0" u="none" strike="noStrike" cap="none" normalizeH="0" baseline="0" dirty="0" smtClean="0">
              <a:ln>
                <a:noFill/>
              </a:ln>
              <a:solidFill>
                <a:schemeClr val="tx1"/>
              </a:solidFill>
              <a:effectLst/>
              <a:latin typeface="Arial" pitchFamily="34" charset="0"/>
              <a:cs typeface="Arial" pitchFamily="34" charset="0"/>
            </a:endParaRPr>
          </a:p>
          <a:p>
            <a:pPr marL="0" marR="0" lvl="0" indent="288925" algn="just" defTabSz="914400" rtl="0" eaLnBrk="0" fontAlgn="base" latinLnBrk="0" hangingPunct="0">
              <a:lnSpc>
                <a:spcPct val="100000"/>
              </a:lnSpc>
              <a:spcBef>
                <a:spcPct val="0"/>
              </a:spcBef>
              <a:spcAft>
                <a:spcPct val="0"/>
              </a:spcAft>
              <a:buClrTx/>
              <a:buSzTx/>
              <a:buFontTx/>
              <a:buNone/>
              <a:tabLst/>
            </a:pPr>
            <a:r>
              <a:rPr kumimoji="0" lang="kk-KZ" sz="2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Бұл әдісті мысал арқылы көрсетейік:</a:t>
            </a:r>
            <a:endParaRPr kumimoji="0" lang="ru-RU" sz="2200" b="0" i="0" u="none" strike="noStrike" cap="none" normalizeH="0" baseline="0" dirty="0" smtClean="0">
              <a:ln>
                <a:noFill/>
              </a:ln>
              <a:solidFill>
                <a:schemeClr val="tx1"/>
              </a:solidFill>
              <a:effectLst/>
              <a:latin typeface="Arial" pitchFamily="34" charset="0"/>
              <a:cs typeface="Arial" pitchFamily="34" charset="0"/>
            </a:endParaRPr>
          </a:p>
          <a:p>
            <a:pPr marL="0" marR="0" lvl="0" indent="288925" algn="just" defTabSz="914400" rtl="0" eaLnBrk="0" fontAlgn="base" latinLnBrk="0" hangingPunct="0">
              <a:lnSpc>
                <a:spcPct val="100000"/>
              </a:lnSpc>
              <a:spcBef>
                <a:spcPct val="0"/>
              </a:spcBef>
              <a:spcAft>
                <a:spcPct val="0"/>
              </a:spcAft>
              <a:buClrTx/>
              <a:buSzTx/>
              <a:buFontTx/>
              <a:buNone/>
              <a:tabLst/>
            </a:pPr>
            <a:r>
              <a:rPr kumimoji="0" lang="kk-KZ" sz="2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Есеп.</a:t>
            </a:r>
            <a:endParaRPr kumimoji="0" lang="ru-RU" sz="2200" b="0" i="0" u="none" strike="noStrike" cap="none" normalizeH="0" baseline="0" dirty="0" smtClean="0">
              <a:ln>
                <a:noFill/>
              </a:ln>
              <a:solidFill>
                <a:schemeClr val="tx1"/>
              </a:solidFill>
              <a:effectLst/>
              <a:latin typeface="Arial" pitchFamily="34" charset="0"/>
              <a:cs typeface="Arial" pitchFamily="34" charset="0"/>
            </a:endParaRPr>
          </a:p>
          <a:p>
            <a:pPr marL="0" marR="0" lvl="0" indent="288925" algn="just" defTabSz="914400" rtl="0" eaLnBrk="0" fontAlgn="base" latinLnBrk="0" hangingPunct="0">
              <a:lnSpc>
                <a:spcPct val="100000"/>
              </a:lnSpc>
              <a:spcBef>
                <a:spcPct val="0"/>
              </a:spcBef>
              <a:spcAft>
                <a:spcPct val="0"/>
              </a:spcAft>
              <a:buClrTx/>
              <a:buSzTx/>
              <a:buFontTx/>
              <a:buNone/>
              <a:tabLst/>
            </a:pPr>
            <a:r>
              <a:rPr kumimoji="0" lang="kk-KZ" sz="2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Арақашықтығы 105 км болатын А және В пункттерінен бір мезгілде бір-біріне қарама-қарсы бағытта екі жолаушы шығып, 1 сағат 45 минуттан соң кездескеннен кейін, тоқтамастан өз бағыттарында жүре берді. Кездесуден 3 мин өткен соң 40км/сағ жылдамдықпен келе жатқан бірінші жолаушы сол жолда өзіне қарсы келе жатқан үшінші жолаушыны кездестірді. Үшінші жолаушы кездесуден кейін өзінің бағытында сол жылдамдықпен жүре отырып, егер біріншінің жылдамдығы 20 км/сағ аз, ал екіншінің жылдамдығы 2 км/сағ көп болған жағдайда бірінші және екінші жолаушылар кездесу керек болатын С пунктінде екінші жолаушыға жетіп алды. Үшінші жолаушының жылдамдығы қандай?</a:t>
            </a:r>
            <a:endParaRPr kumimoji="0" lang="kk-KZ" sz="2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3" name="Rectangle 1"/>
          <p:cNvSpPr>
            <a:spLocks noChangeArrowheads="1"/>
          </p:cNvSpPr>
          <p:nvPr/>
        </p:nvSpPr>
        <p:spPr bwMode="auto">
          <a:xfrm>
            <a:off x="0" y="1000108"/>
            <a:ext cx="8929718"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88925" algn="just" defTabSz="914400" rtl="0" eaLnBrk="1" fontAlgn="base" latinLnBrk="0" hangingPunct="1">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Бірінші эпизод арақашықтығы 105 км болатын А және В пункттерінен бір мезгілде бір-біріне қарама-қарсы бағытта екі жолаушының шықандары және 1 сағат 45 минуттан соң </a:t>
            </a:r>
            <a:r>
              <a:rPr kumimoji="0" lang="kk-KZ" sz="24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кездескендерінен кейін, тоқтамастан өз бағыттарында жүре бергендері туралы. Мұны келесі суретте біз есептің бірінші бөлігінің сызбасын береміз</a:t>
            </a:r>
            <a:endParaRPr kumimoji="0" lang="kk-KZ"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20514" name="Picture 2"/>
          <p:cNvPicPr>
            <a:picLocks noChangeAspect="1" noChangeArrowheads="1"/>
          </p:cNvPicPr>
          <p:nvPr/>
        </p:nvPicPr>
        <p:blipFill>
          <a:blip r:embed="rId2"/>
          <a:srcRect/>
          <a:stretch>
            <a:fillRect/>
          </a:stretch>
        </p:blipFill>
        <p:spPr bwMode="auto">
          <a:xfrm>
            <a:off x="928662" y="3429000"/>
            <a:ext cx="6357982" cy="2978915"/>
          </a:xfrm>
          <a:prstGeom prst="rect">
            <a:avLst/>
          </a:prstGeom>
          <a:noFill/>
          <a:ln w="9525">
            <a:noFill/>
            <a:miter lim="800000"/>
            <a:headEnd/>
            <a:tailEnd/>
          </a:ln>
          <a:effectLst/>
        </p:spPr>
      </p:pic>
    </p:spTree>
  </p:cSld>
  <p:clrMapOvr>
    <a:masterClrMapping/>
  </p:clrMapOvr>
  <p:transition>
    <p:wipe dir="d"/>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7" name="Rectangle 1"/>
          <p:cNvSpPr>
            <a:spLocks noChangeArrowheads="1"/>
          </p:cNvSpPr>
          <p:nvPr/>
        </p:nvSpPr>
        <p:spPr bwMode="auto">
          <a:xfrm>
            <a:off x="0" y="0"/>
            <a:ext cx="8929718" cy="67403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88925" algn="just" defTabSz="914400" rtl="0" eaLnBrk="1" fontAlgn="base" latinLnBrk="0" hangingPunct="1">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 нүктесі (сурет 2) жолаушылардың кездесу орнын білдіреді. Егер бізге осы жолаушылардың жылдамдықтары белгілі болса, онда біз АМ және ВМ арақашықтықтарын есептеу арқылы М нүктесінің орналасуын біле алар едік.</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288925" algn="just"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Есепті әрі оқи келе біз бірінші жолаушының жылдамдығы 40 км/сағ екенін білеміз. Онда бірінші жолаушының 1 сағат 45 минутта жүріп өткен АМ арқашықтығын есептеп алуымызға болады. Ол 40*1,75=70 тең. Енді АВ арақашықтығы 105 км, ал АМ арақашықтығы 70 км екенін біле отырып, екінші жолаушының жүрген жолы 105-70=35 км екенін анықтап аламыз. Содан екінші жолаушының жылдамдығы 35:1,75=20 км/сағ екенін білеміз.</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288925" algn="just"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Сонымен, біз екі жолаушының жылдамдықтарын және кездесуге дейінгі жүрген жолдарын білеміз.</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288925" algn="just"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Енді екінші эпизодты бөліп алайық. Ол кездесуден 3 мин өткен соң 40км/сағ жылдамдықпен келе жатқан бірінші жолаушы сол жолда өзіне қарсы келе жатқан үшінші жолаушыны кездестіргені жайында. Бұл эпизодтың сызбасын келесі 3 сурет түрінде көрсетеміз:</a:t>
            </a:r>
            <a:endParaRPr kumimoji="0" lang="kk-KZ"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0" y="928670"/>
            <a:ext cx="7500958" cy="369332"/>
          </a:xfrm>
          <a:prstGeom prst="rect">
            <a:avLst/>
          </a:prstGeom>
        </p:spPr>
        <p:txBody>
          <a:bodyPr wrap="square">
            <a:spAutoFit/>
          </a:bodyPr>
          <a:lstStyle/>
          <a:p>
            <a:r>
              <a:rPr lang="kk-KZ" dirty="0" smtClean="0"/>
              <a:t>Келесі суретте біз есептің екінші бөлігінің сызбасын береміз </a:t>
            </a:r>
            <a:endParaRPr lang="ru-RU" dirty="0"/>
          </a:p>
        </p:txBody>
      </p:sp>
      <p:pic>
        <p:nvPicPr>
          <p:cNvPr id="322562" name="Picture 2"/>
          <p:cNvPicPr>
            <a:picLocks noChangeAspect="1" noChangeArrowheads="1"/>
          </p:cNvPicPr>
          <p:nvPr/>
        </p:nvPicPr>
        <p:blipFill>
          <a:blip r:embed="rId2"/>
          <a:srcRect/>
          <a:stretch>
            <a:fillRect/>
          </a:stretch>
        </p:blipFill>
        <p:spPr bwMode="auto">
          <a:xfrm>
            <a:off x="642910" y="1714488"/>
            <a:ext cx="7500990" cy="3013003"/>
          </a:xfrm>
          <a:prstGeom prst="rect">
            <a:avLst/>
          </a:prstGeom>
          <a:noFill/>
          <a:ln w="9525">
            <a:noFill/>
            <a:miter lim="800000"/>
            <a:headEnd/>
            <a:tailEnd/>
          </a:ln>
          <a:effectLst/>
        </p:spPr>
      </p:pic>
    </p:spTree>
  </p:cSld>
  <p:clrMapOvr>
    <a:masterClrMapping/>
  </p:clrMapOvr>
  <p:transition>
    <p:wipe dir="d"/>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28596" y="1285860"/>
            <a:ext cx="8501122" cy="3108543"/>
          </a:xfrm>
          <a:prstGeom prst="rect">
            <a:avLst/>
          </a:prstGeom>
        </p:spPr>
        <p:txBody>
          <a:bodyPr wrap="square">
            <a:spAutoFit/>
          </a:bodyPr>
          <a:lstStyle/>
          <a:p>
            <a:pPr algn="just"/>
            <a:r>
              <a:rPr lang="kk-KZ" sz="2800" dirty="0" smtClean="0">
                <a:latin typeface="Times New Roman" pitchFamily="18" charset="0"/>
                <a:cs typeface="Times New Roman" pitchFamily="18" charset="0"/>
              </a:rPr>
              <a:t>Бұл суретте Д нүктесі бірінші және үшінші жолаушылардың кездесу орнын білдіреді. Уақыт 3 мин, ал бірінші жолаушының жылдамдығы белгілі болғандықтан, МД=40*1/20=2 км. Келесі эпизодқа көшейік. Үшінші жолаушы Д нүктесіндегі кездесуден кейін өз бағытында жүре отырып, с нүктесінде екінші жолаушыға жетіп алды </a:t>
            </a:r>
            <a:endParaRPr lang="ru-RU" sz="2800" dirty="0">
              <a:latin typeface="Times New Roman" pitchFamily="18" charset="0"/>
              <a:cs typeface="Times New Roman" pitchFamily="18" charset="0"/>
            </a:endParaRPr>
          </a:p>
        </p:txBody>
      </p:sp>
    </p:spTree>
  </p:cSld>
  <p:clrMapOvr>
    <a:masterClrMapping/>
  </p:clrMapOvr>
  <p:transition>
    <p:wipe dir="d"/>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3586" name="Picture 2"/>
          <p:cNvPicPr>
            <a:picLocks noChangeAspect="1" noChangeArrowheads="1"/>
          </p:cNvPicPr>
          <p:nvPr/>
        </p:nvPicPr>
        <p:blipFill>
          <a:blip r:embed="rId2"/>
          <a:srcRect/>
          <a:stretch>
            <a:fillRect/>
          </a:stretch>
        </p:blipFill>
        <p:spPr bwMode="auto">
          <a:xfrm>
            <a:off x="500034" y="928670"/>
            <a:ext cx="7858180" cy="3358738"/>
          </a:xfrm>
          <a:prstGeom prst="rect">
            <a:avLst/>
          </a:prstGeom>
          <a:noFill/>
          <a:ln w="9525">
            <a:noFill/>
            <a:miter lim="800000"/>
            <a:headEnd/>
            <a:tailEnd/>
          </a:ln>
          <a:effectLst/>
        </p:spPr>
      </p:pic>
      <p:sp>
        <p:nvSpPr>
          <p:cNvPr id="323587" name="Rectangle 3"/>
          <p:cNvSpPr>
            <a:spLocks noChangeArrowheads="1"/>
          </p:cNvSpPr>
          <p:nvPr/>
        </p:nvSpPr>
        <p:spPr bwMode="auto">
          <a:xfrm>
            <a:off x="214282" y="4500570"/>
            <a:ext cx="8929718"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88925" algn="just" defTabSz="914400" rtl="0" eaLnBrk="1" fontAlgn="base" latinLnBrk="0" hangingPunct="1">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Бұл эпизод туралы бізге аз белгілі, сондықтан есеп шартын әрі қарай оқимыз. Мұда С нүктесі туралы егер біріншінің жылдамдығы 20 км/сағ аз, екіншінің жылдамдығы 2 км/сағ көп болған жағдайда бірінші және екінші жолаушылар кездесу нүктесі делінген.</a:t>
            </a:r>
            <a:endParaRPr kumimoji="0" lang="kk-KZ"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14282" y="1071546"/>
            <a:ext cx="8286808" cy="3108543"/>
          </a:xfrm>
          <a:prstGeom prst="rect">
            <a:avLst/>
          </a:prstGeom>
        </p:spPr>
        <p:txBody>
          <a:bodyPr wrap="square">
            <a:spAutoFit/>
          </a:bodyPr>
          <a:lstStyle/>
          <a:p>
            <a:pPr algn="just"/>
            <a:r>
              <a:rPr lang="kk-KZ" sz="2800" dirty="0" smtClean="0"/>
              <a:t>Математика курсын оқыту барысында шығарылатын есептерді тиімді пайдалану оқушылардың математикалық білімдер жүйесін, ептіліктер мен дағдыларды қалыптастырудың маңызды құралы. Математикаға оқыту үрдісінде оқу іс-әрекетінің басымды формасы, олардың математикалық даму құралы болып табылады.</a:t>
            </a:r>
            <a:endParaRPr lang="ru-RU" sz="2800" dirty="0"/>
          </a:p>
        </p:txBody>
      </p:sp>
    </p:spTree>
  </p:cSld>
  <p:clrMapOvr>
    <a:masterClrMapping/>
  </p:clrMapOvr>
  <p:transition>
    <p:wipe dir="d"/>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3" name="Rectangle 1"/>
          <p:cNvSpPr>
            <a:spLocks noChangeArrowheads="1"/>
          </p:cNvSpPr>
          <p:nvPr/>
        </p:nvSpPr>
        <p:spPr bwMode="auto">
          <a:xfrm>
            <a:off x="0" y="928670"/>
            <a:ext cx="8929718"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88925" algn="just" defTabSz="914400" rtl="0" eaLnBrk="1" fontAlgn="base" latinLnBrk="0" hangingPunct="1">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Бізге бірінші және екінші жолаушылардың алғашқы жылдамдықтары белгілі болғандықтан, олардың жылдамдықтарының өзгеруін тауып ала аламыз. Олар, біріншісінің жылдамдығы 40-20=20 км/сағ, екіншісінің жылдамдығы 20+2=22 км/сағ. Осы жылдамдықтарымен олар 105:(20+22)=2,5 сағаттан кейін кездесер еді, олай болса С нүктесі бірінші кездесу пунктінен 70-50=20 км қашықтықта. Қорытындылай келе келесі есепті аламыз:</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288925" algn="just"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 нүктесінен екінші жолаушы 20 км/сағ жылдамдықпен шығып, ол М пунктінен 2 км қашықтықта жатқан Д пунктінен өткеннен 3 мин кейін оның артынын үшінші жолаушы шықты. Ол М пунктінен 20 км қашықтықта жатқан С пунктінде екінші жолаушыны қуып жетті. Үшінші жолаушының жылдамдығы қандай?</a:t>
            </a:r>
            <a:endParaRPr kumimoji="0" lang="kk-KZ"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6658" name="Picture 2"/>
          <p:cNvPicPr>
            <a:picLocks noChangeAspect="1" noChangeArrowheads="1"/>
          </p:cNvPicPr>
          <p:nvPr/>
        </p:nvPicPr>
        <p:blipFill>
          <a:blip r:embed="rId2"/>
          <a:srcRect/>
          <a:stretch>
            <a:fillRect/>
          </a:stretch>
        </p:blipFill>
        <p:spPr bwMode="auto">
          <a:xfrm>
            <a:off x="928662" y="928670"/>
            <a:ext cx="7072362" cy="3096904"/>
          </a:xfrm>
          <a:prstGeom prst="rect">
            <a:avLst/>
          </a:prstGeom>
          <a:noFill/>
          <a:ln w="9525">
            <a:noFill/>
            <a:miter lim="800000"/>
            <a:headEnd/>
            <a:tailEnd/>
          </a:ln>
          <a:effectLst/>
        </p:spPr>
      </p:pic>
      <p:sp>
        <p:nvSpPr>
          <p:cNvPr id="326659" name="Rectangle 3"/>
          <p:cNvSpPr>
            <a:spLocks noChangeArrowheads="1"/>
          </p:cNvSpPr>
          <p:nvPr/>
        </p:nvSpPr>
        <p:spPr bwMode="auto">
          <a:xfrm>
            <a:off x="0" y="4180344"/>
            <a:ext cx="8858280"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Енді үшінші жолаушының жылдамдығын табу арқылы есепті толығымен шешуге болады. Екінші жолаушы 3 мин ішінде МК=20*1/2=1 км жүріп өтіп, оған С нүктесіне дейін 20-1=19 км қашықтықты 19:20/19/20 сағ жүріп өту қалды. Осы уақытта жолаушы СВ қашықтығын 20+2 км жүріп өтуі тиіс, оның жылдамдығы 22:19/20=20*22/19 км/сағ. Есеп толығымен шешілді, теңдеу құрудың қажеті болған жоқ.</a:t>
            </a:r>
            <a:r>
              <a:rPr kumimoji="0" lang="ru-RU" sz="2400" b="0" i="0" u="none" strike="noStrike" cap="none" normalizeH="0" baseline="0" dirty="0" smtClean="0">
                <a:ln>
                  <a:noFill/>
                </a:ln>
                <a:solidFill>
                  <a:schemeClr val="tx1"/>
                </a:solidFill>
                <a:effectLst/>
                <a:latin typeface="Arial" pitchFamily="34" charset="0"/>
                <a:cs typeface="Arial" pitchFamily="34" charset="0"/>
              </a:rPr>
              <a:t> </a:t>
            </a:r>
          </a:p>
        </p:txBody>
      </p:sp>
    </p:spTree>
  </p:cSld>
  <p:clrMapOvr>
    <a:masterClrMapping/>
  </p:clrMapOvr>
  <p:transition>
    <p:wipe dir="d"/>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1" name="Rectangle 1"/>
          <p:cNvSpPr>
            <a:spLocks noChangeArrowheads="1"/>
          </p:cNvSpPr>
          <p:nvPr/>
        </p:nvSpPr>
        <p:spPr bwMode="auto">
          <a:xfrm>
            <a:off x="0" y="714356"/>
            <a:ext cx="5779018"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88925" algn="just" defTabSz="914400" rtl="0" eaLnBrk="1" fontAlgn="base" latinLnBrk="0" hangingPunct="1">
              <a:lnSpc>
                <a:spcPct val="100000"/>
              </a:lnSpc>
              <a:spcBef>
                <a:spcPct val="0"/>
              </a:spcBef>
              <a:spcAft>
                <a:spcPct val="0"/>
              </a:spcAft>
              <a:buClrTx/>
              <a:buSzTx/>
              <a:buFontTx/>
              <a:buNone/>
              <a:tabLst/>
            </a:pPr>
            <a:r>
              <a:rPr kumimoji="0" lang="kk-KZ" sz="2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4. Есептің шешімін іздеуге ұсыныстар</a:t>
            </a:r>
            <a:endParaRPr kumimoji="0" lang="kk-KZ"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327682" name="Rectangle 2"/>
          <p:cNvSpPr>
            <a:spLocks noChangeArrowheads="1"/>
          </p:cNvSpPr>
          <p:nvPr/>
        </p:nvSpPr>
        <p:spPr bwMode="auto">
          <a:xfrm>
            <a:off x="0" y="1225689"/>
            <a:ext cx="9144000"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just" defTabSz="914400" rtl="0" eaLnBrk="1" fontAlgn="base" latinLnBrk="0" hangingPunct="1">
              <a:lnSpc>
                <a:spcPct val="100000"/>
              </a:lnSpc>
              <a:spcBef>
                <a:spcPct val="0"/>
              </a:spcBef>
              <a:spcAft>
                <a:spcPct val="0"/>
              </a:spcAft>
              <a:buClrTx/>
              <a:buSzTx/>
              <a:buFontTx/>
              <a:buNone/>
              <a:tabLst>
                <a:tab pos="630238" algn="l"/>
              </a:tabLst>
            </a:pPr>
            <a:r>
              <a:rPr kumimoji="0" lang="kk-KZ"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 Есепті оқып, оның қандай есеп түріне жататынын анықтап көру керек.</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269875" algn="just" defTabSz="914400" rtl="0" eaLnBrk="0" fontAlgn="base" latinLnBrk="0" hangingPunct="0">
              <a:lnSpc>
                <a:spcPct val="100000"/>
              </a:lnSpc>
              <a:spcBef>
                <a:spcPct val="0"/>
              </a:spcBef>
              <a:spcAft>
                <a:spcPct val="0"/>
              </a:spcAft>
              <a:buClrTx/>
              <a:buSzTx/>
              <a:buFontTx/>
              <a:buNone/>
              <a:tabLst>
                <a:tab pos="630238" algn="l"/>
              </a:tabLst>
            </a:pPr>
            <a:r>
              <a:rPr kumimoji="0" lang="kk-KZ"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2. Егер ол стандартты есеп болса, онда ол үшін белгілі шешім немесе ережені қолданыңыз.</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269875" algn="just" defTabSz="914400" rtl="0" eaLnBrk="0" fontAlgn="base" latinLnBrk="0" hangingPunct="0">
              <a:lnSpc>
                <a:spcPct val="100000"/>
              </a:lnSpc>
              <a:spcBef>
                <a:spcPct val="0"/>
              </a:spcBef>
              <a:spcAft>
                <a:spcPct val="0"/>
              </a:spcAft>
              <a:buClrTx/>
              <a:buSzTx/>
              <a:buFontTx/>
              <a:buNone/>
              <a:tabLst>
                <a:tab pos="630238" algn="l"/>
              </a:tabLst>
            </a:pPr>
            <a:r>
              <a:rPr kumimoji="0" lang="kk-KZ"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3. Егер де есеп стандартты болып табылмаса, онда екі бағытта әрекет ету керек: а) есепті стандартты түрдегі ішкі есептерге бөлу (шығару тәсілі); б) оны стандартты түрдегі есепке келтіру (үлгілеу тәсілі);</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269875" algn="just" defTabSz="914400" rtl="0" eaLnBrk="0" fontAlgn="base" latinLnBrk="0" hangingPunct="0">
              <a:lnSpc>
                <a:spcPct val="100000"/>
              </a:lnSpc>
              <a:spcBef>
                <a:spcPct val="0"/>
              </a:spcBef>
              <a:spcAft>
                <a:spcPct val="0"/>
              </a:spcAft>
              <a:buClrTx/>
              <a:buSzTx/>
              <a:buFontTx/>
              <a:buNone/>
              <a:tabLst>
                <a:tab pos="630238" algn="l"/>
              </a:tabLst>
            </a:pPr>
            <a:r>
              <a:rPr kumimoji="0" lang="kk-KZ"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4. Бөлу немесе үлгілеу тәсілдерін оңай жүзеге асыру үшін, алдын-ала оның сызбалық жазуы сияқты есептің көрнекті көмекші үлгісін құрған тиімді болады.</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269875" algn="just" defTabSz="914400" rtl="0" eaLnBrk="0" fontAlgn="base" latinLnBrk="0" hangingPunct="0">
              <a:lnSpc>
                <a:spcPct val="100000"/>
              </a:lnSpc>
              <a:spcBef>
                <a:spcPct val="0"/>
              </a:spcBef>
              <a:spcAft>
                <a:spcPct val="0"/>
              </a:spcAft>
              <a:buClrTx/>
              <a:buSzTx/>
              <a:buFontTx/>
              <a:buNone/>
              <a:tabLst>
                <a:tab pos="630238" algn="l"/>
              </a:tabLst>
            </a:pPr>
            <a:r>
              <a:rPr kumimoji="0" lang="kk-KZ"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5. Стандартты емес есепті бөлу немесе үлгілеудің стандартты тәсілдеріне келтіру-есепті шығару бойынша әрекеттерді тереңнен талдау және түрлі есептерді шығаруға үнемі жаттығу нәтижесінде ғана меңгеруге болатын өнер.</a:t>
            </a:r>
            <a:endParaRPr kumimoji="0" lang="kk-KZ"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8706" name="Picture 2"/>
          <p:cNvPicPr>
            <a:picLocks noChangeAspect="1" noChangeArrowheads="1"/>
          </p:cNvPicPr>
          <p:nvPr/>
        </p:nvPicPr>
        <p:blipFill>
          <a:blip r:embed="rId2"/>
          <a:srcRect/>
          <a:stretch>
            <a:fillRect/>
          </a:stretch>
        </p:blipFill>
        <p:spPr bwMode="auto">
          <a:xfrm>
            <a:off x="285720" y="1071545"/>
            <a:ext cx="8143932" cy="4059281"/>
          </a:xfrm>
          <a:prstGeom prst="rect">
            <a:avLst/>
          </a:prstGeom>
          <a:noFill/>
          <a:ln w="9525">
            <a:noFill/>
            <a:miter lim="800000"/>
            <a:headEnd/>
            <a:tailEnd/>
          </a:ln>
          <a:effectLst/>
        </p:spPr>
      </p:pic>
      <p:sp>
        <p:nvSpPr>
          <p:cNvPr id="4" name="Прямоугольник 3"/>
          <p:cNvSpPr/>
          <p:nvPr/>
        </p:nvSpPr>
        <p:spPr>
          <a:xfrm>
            <a:off x="214282" y="5643579"/>
            <a:ext cx="8643998" cy="313932"/>
          </a:xfrm>
          <a:prstGeom prst="rect">
            <a:avLst/>
          </a:prstGeom>
        </p:spPr>
        <p:txBody>
          <a:bodyPr wrap="square">
            <a:spAutoFit/>
          </a:bodyPr>
          <a:lstStyle/>
          <a:p>
            <a:pPr algn="r">
              <a:lnSpc>
                <a:spcPct val="80000"/>
              </a:lnSpc>
              <a:buNone/>
            </a:pPr>
            <a:r>
              <a:rPr lang="kk-KZ" dirty="0" smtClean="0">
                <a:latin typeface="Constantia" pitchFamily="18" charset="0"/>
                <a:hlinkClick r:id="rId3" action="ppaction://hlinksldjump"/>
              </a:rPr>
              <a:t>соңы </a:t>
            </a:r>
            <a:r>
              <a:rPr lang="kk-KZ" dirty="0" smtClean="0">
                <a:latin typeface="Constantia" pitchFamily="18" charset="0"/>
              </a:rPr>
              <a:t>		</a:t>
            </a:r>
            <a:r>
              <a:rPr lang="kk-KZ" dirty="0" smtClean="0">
                <a:latin typeface="Constantia" pitchFamily="18" charset="0"/>
                <a:hlinkClick r:id="rId4" action="ppaction://hlinksldjump"/>
              </a:rPr>
              <a:t> әдебиеттер </a:t>
            </a:r>
            <a:r>
              <a:rPr lang="kk-KZ" dirty="0" smtClean="0">
                <a:latin typeface="Constantia" pitchFamily="18" charset="0"/>
              </a:rPr>
              <a:t>		</a:t>
            </a:r>
            <a:r>
              <a:rPr lang="kk-KZ" dirty="0" smtClean="0">
                <a:latin typeface="Constantia" pitchFamily="18" charset="0"/>
                <a:hlinkClick r:id="rId5" action="ppaction://hlinksldjump"/>
              </a:rPr>
              <a:t>тест</a:t>
            </a:r>
            <a:r>
              <a:rPr lang="kk-KZ" dirty="0" smtClean="0">
                <a:latin typeface="Constantia" pitchFamily="18" charset="0"/>
              </a:rPr>
              <a:t>		</a:t>
            </a:r>
            <a:r>
              <a:rPr lang="kk-KZ" dirty="0" smtClean="0">
                <a:latin typeface="Times New Roman" pitchFamily="18" charset="0"/>
                <a:cs typeface="Times New Roman" pitchFamily="18" charset="0"/>
                <a:hlinkClick r:id="rId6" action="ppaction://hlinksldjump"/>
              </a:rPr>
              <a:t>мазмұны</a:t>
            </a:r>
            <a:endParaRPr lang="kk-KZ" dirty="0" smtClean="0">
              <a:latin typeface="Times New Roman" pitchFamily="18" charset="0"/>
              <a:cs typeface="Times New Roman" pitchFamily="18" charset="0"/>
            </a:endParaRPr>
          </a:p>
        </p:txBody>
      </p:sp>
    </p:spTree>
  </p:cSld>
  <p:clrMapOvr>
    <a:masterClrMapping/>
  </p:clrMapOvr>
  <p:transition>
    <p:wipe dir="d"/>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57224" y="357166"/>
            <a:ext cx="1643074" cy="1153276"/>
          </a:xfrm>
        </p:spPr>
        <p:txBody>
          <a:bodyPr>
            <a:normAutofit/>
          </a:bodyPr>
          <a:lstStyle/>
          <a:p>
            <a:r>
              <a:rPr lang="kk-KZ" sz="5400" dirty="0" smtClean="0">
                <a:latin typeface="Times New Roman" pitchFamily="18" charset="0"/>
                <a:cs typeface="Times New Roman" pitchFamily="18" charset="0"/>
              </a:rPr>
              <a:t>Тест</a:t>
            </a:r>
            <a:endParaRPr lang="ru-RU" sz="5400" dirty="0">
              <a:latin typeface="Times New Roman" pitchFamily="18" charset="0"/>
              <a:cs typeface="Times New Roman" pitchFamily="18" charset="0"/>
            </a:endParaRPr>
          </a:p>
        </p:txBody>
      </p:sp>
      <p:sp>
        <p:nvSpPr>
          <p:cNvPr id="188417" name="Rectangle 1"/>
          <p:cNvSpPr>
            <a:spLocks noChangeArrowheads="1"/>
          </p:cNvSpPr>
          <p:nvPr/>
        </p:nvSpPr>
        <p:spPr bwMode="auto">
          <a:xfrm>
            <a:off x="0" y="1714488"/>
            <a:ext cx="8858280"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1. Арақашықтығы 224 км екі қаладан бір мезгілде қарама-қарсы бағытта трактор мен одан жылдамдығы 3 есе артық автобус шығып, 2 сағаттан кейін кездесті. Трактордың жылдамдығы қандай?</a:t>
            </a:r>
          </a:p>
          <a:p>
            <a:pPr marL="0" marR="0" lvl="0" indent="0" algn="l" defTabSz="914400" rtl="0" eaLnBrk="1" fontAlgn="base" latinLnBrk="0" hangingPunct="1">
              <a:lnSpc>
                <a:spcPct val="100000"/>
              </a:lnSpc>
              <a:spcBef>
                <a:spcPct val="0"/>
              </a:spcBef>
              <a:spcAft>
                <a:spcPct val="0"/>
              </a:spcAft>
              <a:buClrTx/>
              <a:buSzTx/>
              <a:buFontTx/>
              <a:buNone/>
              <a:tabLst>
                <a:tab pos="447675" algn="l"/>
              </a:tabLst>
            </a:pP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А)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25 км/сағ</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В)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26 км/сағ</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С)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27 км/сағ</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en-US"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3" action="ppaction://hlinksldjump"/>
              </a:rPr>
              <a:t>D</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3" action="ppaction://hlinksldjump"/>
              </a:rPr>
              <a:t>)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28 км/сағ</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Е)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29 км/сағ</a:t>
            </a:r>
            <a:endParaRPr kumimoji="0" lang="kk-KZ"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29" name="Rectangle 1"/>
          <p:cNvSpPr>
            <a:spLocks noChangeArrowheads="1"/>
          </p:cNvSpPr>
          <p:nvPr/>
        </p:nvSpPr>
        <p:spPr bwMode="auto">
          <a:xfrm>
            <a:off x="0" y="1071546"/>
            <a:ext cx="8929718" cy="48320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2. Жүк машинасы өткізу постында 16 минут тоқтап тұрды. Графиктен қалмау үшін ол 80 км қашықтықта жылдамдығын 10 км/сағ арттырып, уақытында жетті. Жүк машинасының постқа дейінгі жылдамдығын анықтаңыз.</a:t>
            </a:r>
          </a:p>
          <a:p>
            <a:pPr marL="0" marR="0" lvl="0" indent="0" algn="l" defTabSz="914400" rtl="0" eaLnBrk="1" fontAlgn="base" latinLnBrk="0" hangingPunct="1">
              <a:lnSpc>
                <a:spcPct val="100000"/>
              </a:lnSpc>
              <a:spcBef>
                <a:spcPct val="0"/>
              </a:spcBef>
              <a:spcAft>
                <a:spcPct val="0"/>
              </a:spcAft>
              <a:buClrTx/>
              <a:buSzTx/>
              <a:buFontTx/>
              <a:buNone/>
              <a:tabLst>
                <a:tab pos="447675" algn="l"/>
              </a:tabLst>
            </a:pP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А)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60 км/сағ</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В)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65 км/сағ</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3" action="ppaction://hlinksldjump"/>
              </a:rPr>
              <a:t>С)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50 км/сағ</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en-US"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D</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45 км/сағ</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Е)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42 км/сағ</a:t>
            </a:r>
            <a:endParaRPr kumimoji="0" lang="kk-KZ"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3" name="Rectangle 1"/>
          <p:cNvSpPr>
            <a:spLocks noChangeArrowheads="1"/>
          </p:cNvSpPr>
          <p:nvPr/>
        </p:nvSpPr>
        <p:spPr bwMode="auto">
          <a:xfrm>
            <a:off x="0" y="1000108"/>
            <a:ext cx="9144000"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3. Жылдамдығы 75 км/сағ көлік А қаласынан В қаласына қарай шықты, ал 2 сағ өткеннен кейін оған қарама-қарсы В қаласынан жылдамдығы 45км/сағ екінші көлік шықты. Егер А және В қалаларының арақашықтығы 390 км болса, онда осы екі көлік В қаласынан қандай қашықтықта кездеседі?</a:t>
            </a:r>
          </a:p>
          <a:p>
            <a:pPr marL="0" marR="0" lvl="0" indent="0" algn="just" defTabSz="914400" rtl="0" eaLnBrk="1" fontAlgn="base" latinLnBrk="0" hangingPunct="1">
              <a:lnSpc>
                <a:spcPct val="100000"/>
              </a:lnSpc>
              <a:spcBef>
                <a:spcPct val="0"/>
              </a:spcBef>
              <a:spcAft>
                <a:spcPct val="0"/>
              </a:spcAft>
              <a:buClrTx/>
              <a:buSzTx/>
              <a:buFontTx/>
              <a:buNone/>
              <a:tabLst>
                <a:tab pos="447675" algn="l"/>
              </a:tabLst>
            </a:pP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А)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75 км</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В)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80 км</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С)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85 км</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en-US"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3" action="ppaction://hlinksldjump"/>
              </a:rPr>
              <a:t>D</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3" action="ppaction://hlinksldjump"/>
              </a:rPr>
              <a:t>)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90 км</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Е)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100км</a:t>
            </a:r>
            <a:endParaRPr kumimoji="0" lang="kk-KZ"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7" name="Rectangle 1"/>
          <p:cNvSpPr>
            <a:spLocks noChangeArrowheads="1"/>
          </p:cNvSpPr>
          <p:nvPr/>
        </p:nvSpPr>
        <p:spPr bwMode="auto">
          <a:xfrm>
            <a:off x="0" y="1000108"/>
            <a:ext cx="8929718" cy="48320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4. А қаласынан 16 км/сағ жылдамдықпен велосипедші жолға шықты. 2 сағаттан кейін А қаласынан велосипедшінің артынан 80 км/сағ жылдамдықпен жеңіл көлік жүрді. Жеңіл көлік велосипедшіні А қаласынан неше километр қашықтықта қуып жетеді? </a:t>
            </a:r>
          </a:p>
          <a:p>
            <a:pPr marL="0" marR="0" lvl="0" indent="0" algn="just" defTabSz="914400" rtl="0" eaLnBrk="1" fontAlgn="base" latinLnBrk="0" hangingPunct="1">
              <a:lnSpc>
                <a:spcPct val="100000"/>
              </a:lnSpc>
              <a:spcBef>
                <a:spcPct val="0"/>
              </a:spcBef>
              <a:spcAft>
                <a:spcPct val="0"/>
              </a:spcAft>
              <a:buClrTx/>
              <a:buSzTx/>
              <a:buFontTx/>
              <a:buNone/>
              <a:tabLst>
                <a:tab pos="447675" algn="l"/>
              </a:tabLst>
            </a:pP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А)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40 км</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3" action="ppaction://hlinksldjump"/>
              </a:rPr>
              <a:t>В)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41 км</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3" action="ppaction://hlinksldjump"/>
              </a:rPr>
              <a:t>С)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42 км</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en-US"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3" action="ppaction://hlinksldjump"/>
              </a:rPr>
              <a:t>D</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3" action="ppaction://hlinksldjump"/>
              </a:rPr>
              <a:t>)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43 км</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3" action="ppaction://hlinksldjump"/>
              </a:rPr>
              <a:t>Е)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44 км</a:t>
            </a:r>
            <a:endParaRPr kumimoji="0" lang="kk-KZ"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1" name="Rectangle 1"/>
          <p:cNvSpPr>
            <a:spLocks noChangeArrowheads="1"/>
          </p:cNvSpPr>
          <p:nvPr/>
        </p:nvSpPr>
        <p:spPr bwMode="auto">
          <a:xfrm>
            <a:off x="0" y="1000108"/>
            <a:ext cx="9144000"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5. Курьер бір үйге зат алып барып, кідірместен кері қайтты. Курьер  жұмыс орнынан үйге дейін 60 км/сағ жылдамдықпен , үйден жұмыс орнына дейін 50 км/сағ  жылдамдықпен жүрді. Үйге дейін жұмсалған уақыт қайтуға жұмсалған уақыттан 18 минутқа қысқа болды. Жұмыс орны мен арақашықтығын табыңыз.</a:t>
            </a:r>
          </a:p>
          <a:p>
            <a:pPr marL="0" marR="0" lvl="0" indent="0" algn="l" defTabSz="914400" rtl="0" eaLnBrk="1" fontAlgn="base" latinLnBrk="0" hangingPunct="1">
              <a:lnSpc>
                <a:spcPct val="100000"/>
              </a:lnSpc>
              <a:spcBef>
                <a:spcPct val="0"/>
              </a:spcBef>
              <a:spcAft>
                <a:spcPct val="0"/>
              </a:spcAft>
              <a:buClrTx/>
              <a:buSzTx/>
              <a:buFontTx/>
              <a:buNone/>
              <a:tabLst>
                <a:tab pos="447675" algn="l"/>
              </a:tabLst>
            </a:pP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А)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75 км</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В)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80 км</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С)</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85 км</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en-US"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3" action="ppaction://hlinksldjump"/>
              </a:rPr>
              <a:t>D</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3" action="ppaction://hlinksldjump"/>
              </a:rPr>
              <a:t>)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90 км</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Е)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100 км</a:t>
            </a:r>
            <a:endParaRPr kumimoji="0" lang="kk-KZ"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p:cNvSpPr>
          <p:nvPr/>
        </p:nvSpPr>
        <p:spPr>
          <a:xfrm>
            <a:off x="1142976" y="1857364"/>
            <a:ext cx="6715172" cy="1714512"/>
          </a:xfrm>
          <a:prstGeom prst="rect">
            <a:avLst/>
          </a:prstGeom>
        </p:spPr>
        <p:txBody>
          <a:bodyPr vert="horz" lIns="0" rIns="0" bIns="0" rtlCol="0" anchor="b">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kk-KZ" sz="3000" b="1" i="0" u="none" strike="noStrike" kern="1200" cap="none" spc="0" normalizeH="0" baseline="0" noProof="0" dirty="0" smtClean="0">
                <a:ln>
                  <a:noFill/>
                </a:ln>
                <a:solidFill>
                  <a:schemeClr val="tx2"/>
                </a:solidFill>
                <a:effectLst/>
                <a:uLnTx/>
                <a:uFillTx/>
                <a:latin typeface="Times New Roman" pitchFamily="18" charset="0"/>
                <a:ea typeface="+mj-ea"/>
                <a:cs typeface="Times New Roman" pitchFamily="18" charset="0"/>
              </a:rPr>
              <a:t>Тақырып №6.</a:t>
            </a:r>
            <a:r>
              <a:rPr kumimoji="0" lang="kk-KZ" sz="3000" b="0" i="0" u="none" strike="noStrike" kern="1200" cap="none" spc="0" normalizeH="0" baseline="0" noProof="0" dirty="0" smtClean="0">
                <a:ln>
                  <a:noFill/>
                </a:ln>
                <a:solidFill>
                  <a:schemeClr val="tx2"/>
                </a:solidFill>
                <a:effectLst/>
                <a:uLnTx/>
                <a:uFillTx/>
                <a:latin typeface="Times New Roman" pitchFamily="18" charset="0"/>
                <a:ea typeface="+mj-ea"/>
                <a:cs typeface="Times New Roman" pitchFamily="18" charset="0"/>
              </a:rPr>
              <a:t> </a:t>
            </a:r>
            <a:r>
              <a:rPr kumimoji="0" lang="kk-KZ" sz="3000" b="0" i="1" u="none" strike="noStrike" kern="1200" cap="none" spc="0" normalizeH="0" baseline="0" noProof="0" dirty="0" smtClean="0">
                <a:ln>
                  <a:noFill/>
                </a:ln>
                <a:solidFill>
                  <a:schemeClr val="tx2"/>
                </a:solidFill>
                <a:effectLst/>
                <a:uLnTx/>
                <a:uFillTx/>
                <a:latin typeface="Times New Roman" pitchFamily="18" charset="0"/>
                <a:ea typeface="+mj-ea"/>
                <a:cs typeface="Times New Roman" pitchFamily="18" charset="0"/>
              </a:rPr>
              <a:t>Есептің семантикалық талдауы</a:t>
            </a:r>
            <a:endParaRPr kumimoji="0" lang="ru-RU" sz="3000" b="0" i="1" u="none" strike="noStrike" kern="1200" cap="none" spc="0" normalizeH="0" baseline="0" noProof="0" dirty="0" smtClean="0">
              <a:ln>
                <a:noFill/>
              </a:ln>
              <a:solidFill>
                <a:schemeClr val="tx2"/>
              </a:solidFill>
              <a:effectLst/>
              <a:uLnTx/>
              <a:uFillTx/>
              <a:latin typeface="Times New Roman" pitchFamily="18" charset="0"/>
              <a:ea typeface="+mj-ea"/>
              <a:cs typeface="Times New Roman" pitchFamily="18" charset="0"/>
            </a:endParaRPr>
          </a:p>
        </p:txBody>
      </p:sp>
    </p:spTree>
  </p:cSld>
  <p:clrMapOvr>
    <a:masterClrMapping/>
  </p:clrMapOvr>
  <p:transition>
    <p:wipe dir="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7" name="Rectangle 1"/>
          <p:cNvSpPr>
            <a:spLocks noChangeArrowheads="1"/>
          </p:cNvSpPr>
          <p:nvPr/>
        </p:nvSpPr>
        <p:spPr bwMode="auto">
          <a:xfrm>
            <a:off x="0" y="928670"/>
            <a:ext cx="9144000"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just" defTabSz="914400" rtl="0" eaLnBrk="1" fontAlgn="base" latinLnBrk="0" hangingPunct="1">
              <a:lnSpc>
                <a:spcPct val="100000"/>
              </a:lnSpc>
              <a:spcBef>
                <a:spcPct val="0"/>
              </a:spcBef>
              <a:spcAft>
                <a:spcPct val="0"/>
              </a:spcAft>
              <a:buClrTx/>
              <a:buSzTx/>
              <a:buFontTx/>
              <a:buNone/>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Ойластырылған жүйеде ұсынылған математикалық есептерді шығара отырып, оқушылардың математика курсының мазмұнын меңгеріп қана қоймай, сондай-ақ шығармашылық тұрғыдан ойлау ептілігіне ие болады. Бұл мысалға, қандай да бір әдістің қолданылуына жағдай жасау ептілігінен, есептер шығару үшін жаңа тәсілдер ойлап табу ептілігінен, пайдалы ақпаратты жинақтау ептілігінен, өз-өзіне бақылау жүргізу, есептің нәтижесін зерттеу ептілігінен байқалады.</a:t>
            </a:r>
            <a:endParaRPr kumimoji="0" lang="kk-KZ"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3071810"/>
            <a:ext cx="8929718" cy="1214446"/>
          </a:xfrm>
        </p:spPr>
        <p:txBody>
          <a:bodyPr>
            <a:normAutofit fontScale="90000"/>
          </a:bodyPr>
          <a:lstStyle/>
          <a:p>
            <a:r>
              <a:rPr lang="kk-KZ" i="1" dirty="0" smtClean="0">
                <a:latin typeface="Times New Roman" pitchFamily="18" charset="0"/>
                <a:cs typeface="Times New Roman" pitchFamily="18" charset="0"/>
              </a:rPr>
              <a:t>Жоспар</a:t>
            </a:r>
            <a:r>
              <a:rPr lang="kk-KZ" i="1" dirty="0" smtClean="0"/>
              <a:t>:</a:t>
            </a:r>
            <a:r>
              <a:rPr lang="ru-RU" dirty="0" smtClean="0"/>
              <a:t/>
            </a:r>
            <a:br>
              <a:rPr lang="ru-RU" dirty="0" smtClean="0"/>
            </a:br>
            <a:r>
              <a:rPr lang="kk-KZ" i="1" dirty="0" smtClean="0">
                <a:latin typeface="Times New Roman" pitchFamily="18" charset="0"/>
                <a:cs typeface="Times New Roman" pitchFamily="18" charset="0"/>
              </a:rPr>
              <a:t>1. </a:t>
            </a:r>
            <a:r>
              <a:rPr lang="x-none" i="1" smtClean="0">
                <a:latin typeface="Times New Roman" pitchFamily="18" charset="0"/>
                <a:cs typeface="Times New Roman" pitchFamily="18" charset="0"/>
              </a:rPr>
              <a:t>Е</a:t>
            </a:r>
            <a:r>
              <a:rPr lang="kk-KZ" i="1" dirty="0" smtClean="0">
                <a:latin typeface="Times New Roman" pitchFamily="18" charset="0"/>
                <a:cs typeface="Times New Roman" pitchFamily="18" charset="0"/>
              </a:rPr>
              <a:t>септің семантикалық талдаудың түрлері.</a:t>
            </a:r>
            <a:r>
              <a:rPr lang="ru-RU" i="1" dirty="0" smtClean="0">
                <a:latin typeface="Times New Roman" pitchFamily="18" charset="0"/>
                <a:cs typeface="Times New Roman" pitchFamily="18" charset="0"/>
              </a:rPr>
              <a:t/>
            </a:r>
            <a:br>
              <a:rPr lang="ru-RU" i="1" dirty="0" smtClean="0">
                <a:latin typeface="Times New Roman" pitchFamily="18" charset="0"/>
                <a:cs typeface="Times New Roman" pitchFamily="18" charset="0"/>
              </a:rPr>
            </a:br>
            <a:r>
              <a:rPr lang="kk-KZ" i="1" dirty="0" smtClean="0">
                <a:latin typeface="Times New Roman" pitchFamily="18" charset="0"/>
                <a:cs typeface="Times New Roman" pitchFamily="18" charset="0"/>
              </a:rPr>
              <a:t>2. Салыстыру арақатынасы.</a:t>
            </a:r>
            <a:r>
              <a:rPr lang="ru-RU" dirty="0" smtClean="0"/>
              <a:t/>
            </a:r>
            <a:br>
              <a:rPr lang="ru-RU" dirty="0" smtClean="0"/>
            </a:br>
            <a:endParaRPr lang="ru-RU" dirty="0"/>
          </a:p>
        </p:txBody>
      </p:sp>
    </p:spTree>
  </p:cSld>
  <p:clrMapOvr>
    <a:masterClrMapping/>
  </p:clrMapOvr>
  <p:transition>
    <p:wipe dir="d"/>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5720" y="1285860"/>
            <a:ext cx="8229600" cy="4389120"/>
          </a:xfrm>
        </p:spPr>
        <p:txBody>
          <a:bodyPr>
            <a:normAutofit lnSpcReduction="10000"/>
          </a:bodyPr>
          <a:lstStyle/>
          <a:p>
            <a:pPr>
              <a:buNone/>
            </a:pPr>
            <a:r>
              <a:rPr lang="ru-RU" b="1" dirty="0" smtClean="0"/>
              <a:t>Е</a:t>
            </a:r>
            <a:r>
              <a:rPr lang="kk-KZ" b="1" dirty="0" smtClean="0"/>
              <a:t>септің семантикалық талдаудың түрлері.</a:t>
            </a:r>
            <a:endParaRPr lang="ru-RU" dirty="0" smtClean="0"/>
          </a:p>
          <a:p>
            <a:pPr algn="just">
              <a:buNone/>
            </a:pPr>
            <a:r>
              <a:rPr lang="kk-KZ" dirty="0" smtClean="0"/>
              <a:t>	Мазмұнды есептердің мазмұны күнделікті өмірде өзіміз қолданып жүрген сөздер арқылы беріледі. Бұл есептердің баяндалуында оның кейбір жеке элементтері тілдің қандай ерекшеліктері арқылы анықталып тұрғанын, сондай-ақ сөздердің құрылысына талдау жасау арқылы кейбір жеке шамалардың мәндерін, олардың арасындағы арақатынастарды және т.с.с. анықтау қажет. Мұндай талдауды көптеген әдебиеттерде семантикалық талдау деп атайды.</a:t>
            </a:r>
            <a:endParaRPr lang="ru-RU" dirty="0" smtClean="0"/>
          </a:p>
          <a:p>
            <a:endParaRPr lang="ru-RU" dirty="0"/>
          </a:p>
        </p:txBody>
      </p:sp>
    </p:spTree>
  </p:cSld>
  <p:clrMapOvr>
    <a:masterClrMapping/>
  </p:clrMapOvr>
  <p:transition>
    <p:wipe dir="d"/>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57158" y="1214422"/>
            <a:ext cx="8229600" cy="4389120"/>
          </a:xfrm>
        </p:spPr>
        <p:txBody>
          <a:bodyPr/>
          <a:lstStyle/>
          <a:p>
            <a:pPr algn="just">
              <a:buNone/>
            </a:pPr>
            <a:r>
              <a:rPr lang="kk-KZ" b="1" dirty="0" smtClean="0"/>
              <a:t>Мазмұнды есепке жасалатын семантикалық талдаудың екі түрі бар.</a:t>
            </a:r>
            <a:endParaRPr lang="ru-RU" b="1" dirty="0" smtClean="0"/>
          </a:p>
          <a:p>
            <a:pPr algn="just"/>
            <a:r>
              <a:rPr lang="kk-KZ" dirty="0" smtClean="0"/>
              <a:t>Біріншісі әдісте есепте сөзбен берілген проблемалық ситуацияның іс жүзіндегі, нақтылы моделі ойша қайтадан жасалады. </a:t>
            </a:r>
            <a:endParaRPr lang="ru-RU" dirty="0" smtClean="0"/>
          </a:p>
          <a:p>
            <a:pPr algn="just"/>
            <a:r>
              <a:rPr lang="kk-KZ" dirty="0" smtClean="0"/>
              <a:t>Екінші әдісі - кейбір шамалардың дербес мәндерінің сөзбен берілу ерекшеліктерін, оның ішінде кейбір қатынастардың жеке түрлерінің сөзбен берілуінің белгілерін анықтауға бағытталған.</a:t>
            </a:r>
            <a:endParaRPr lang="ru-RU" dirty="0" smtClean="0"/>
          </a:p>
          <a:p>
            <a:endParaRPr lang="ru-RU" dirty="0"/>
          </a:p>
        </p:txBody>
      </p:sp>
    </p:spTree>
  </p:cSld>
  <p:clrMapOvr>
    <a:masterClrMapping/>
  </p:clrMapOvr>
  <p:transition>
    <p:wipe dir="d"/>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8596" y="1285860"/>
            <a:ext cx="8229600" cy="4389120"/>
          </a:xfrm>
        </p:spPr>
        <p:txBody>
          <a:bodyPr>
            <a:normAutofit fontScale="92500" lnSpcReduction="10000"/>
          </a:bodyPr>
          <a:lstStyle/>
          <a:p>
            <a:pPr>
              <a:buNone/>
            </a:pPr>
            <a:r>
              <a:rPr lang="kk-KZ" b="1" dirty="0" smtClean="0"/>
              <a:t>2. Салыстыру арақатынасы.</a:t>
            </a:r>
            <a:endParaRPr lang="ru-RU" dirty="0" smtClean="0"/>
          </a:p>
          <a:p>
            <a:pPr>
              <a:buNone/>
            </a:pPr>
            <a:r>
              <a:rPr lang="kk-KZ" dirty="0" smtClean="0"/>
              <a:t>	Егер қандай да бір шама өзінің екі мәні арқылы берілсе, онда олар өзара салыстыру операциясымен байланыста болады.</a:t>
            </a:r>
            <a:endParaRPr lang="ru-RU" dirty="0" smtClean="0"/>
          </a:p>
          <a:p>
            <a:pPr>
              <a:buNone/>
            </a:pPr>
            <a:r>
              <a:rPr lang="kk-KZ" dirty="0" smtClean="0"/>
              <a:t>	Болат пен </a:t>
            </a:r>
            <a:r>
              <a:rPr lang="ru-RU" dirty="0" err="1" smtClean="0"/>
              <a:t>Саматтың ақшалары тең.</a:t>
            </a:r>
            <a:r>
              <a:rPr lang="ru-RU" dirty="0" smtClean="0"/>
              <a:t> </a:t>
            </a:r>
            <a:r>
              <a:rPr lang="ru-RU" dirty="0" err="1" smtClean="0"/>
              <a:t>Болатта</a:t>
            </a:r>
            <a:r>
              <a:rPr lang="ru-RU" dirty="0" smtClean="0"/>
              <a:t> 21 </a:t>
            </a:r>
            <a:r>
              <a:rPr lang="ru-RU" dirty="0" err="1" smtClean="0"/>
              <a:t>тиын</a:t>
            </a:r>
            <a:r>
              <a:rPr lang="kk-KZ" dirty="0" smtClean="0"/>
              <a:t> болса, Саматта қанша </a:t>
            </a:r>
            <a:r>
              <a:rPr lang="ru-RU" dirty="0" err="1" smtClean="0"/>
              <a:t>ақша </a:t>
            </a:r>
            <a:r>
              <a:rPr lang="ru-RU" dirty="0" smtClean="0"/>
              <a:t>бар?</a:t>
            </a:r>
          </a:p>
          <a:p>
            <a:pPr>
              <a:buNone/>
            </a:pPr>
            <a:r>
              <a:rPr lang="kk-KZ" dirty="0" smtClean="0"/>
              <a:t>	Бұл есепте бір шаманың (ақша мөлшерінің) екі мәні туралы сөз болып тұр. Олар: Болаттағы ақша мөлшері мен Саматтағы ақша мөлшері жайлы. Бір шаманың осы екі мәні өзара салыстырылып, олардың тең екендігі есеп шартында айтылып тұр. Сондықтан бұл екі мән өзара теңдік арақатынасымен байланыста болады.</a:t>
            </a:r>
            <a:endParaRPr lang="ru-RU" dirty="0" smtClean="0"/>
          </a:p>
          <a:p>
            <a:endParaRPr lang="ru-RU" dirty="0"/>
          </a:p>
        </p:txBody>
      </p:sp>
    </p:spTree>
  </p:cSld>
  <p:clrMapOvr>
    <a:masterClrMapping/>
  </p:clrMapOvr>
  <p:transition>
    <p:wipe dir="d"/>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57158" y="1071546"/>
            <a:ext cx="8229600" cy="4389120"/>
          </a:xfrm>
        </p:spPr>
        <p:txBody>
          <a:bodyPr>
            <a:normAutofit fontScale="77500" lnSpcReduction="20000"/>
          </a:bodyPr>
          <a:lstStyle/>
          <a:p>
            <a:pPr algn="just">
              <a:buNone/>
            </a:pPr>
            <a:r>
              <a:rPr lang="kk-KZ" dirty="0" smtClean="0"/>
              <a:t>	Салыстыру арақатынасы теңдік түрінде болса, онда оның сөздік белгісі «тең», «өзара тең», «қанша болса сонша», «сондай» және т.с.с. сөздер болып табылады.</a:t>
            </a:r>
            <a:endParaRPr lang="ru-RU" dirty="0" smtClean="0"/>
          </a:p>
          <a:p>
            <a:pPr algn="just">
              <a:buNone/>
            </a:pPr>
            <a:r>
              <a:rPr lang="kk-KZ" dirty="0" smtClean="0"/>
              <a:t>	Есеп. Болатта 14 дәптер бар. Ал Саматтың одан 5 дәптері кем. Саматта қанша дәптер бар?</a:t>
            </a:r>
            <a:endParaRPr lang="ru-RU" dirty="0" smtClean="0"/>
          </a:p>
          <a:p>
            <a:pPr algn="just">
              <a:buNone/>
            </a:pPr>
            <a:r>
              <a:rPr lang="kk-KZ" dirty="0" smtClean="0"/>
              <a:t>	Есепте сөз болып тұрған шама — дәптерлердің санында. Бұл шама өзінің екі мәнімен берілген. Олар: Болаттың дәптерлерінің саны (14) және Саматтың дәптерлерінің саны (белгісіз мән). Есеп шартындағы «одан 5 дәптері кем деген қарастырып отырған шаманың мәні емес, сол негізгі шаманың екі мәнін салыстырудан шығатын айырма шама мәні.</a:t>
            </a:r>
            <a:endParaRPr lang="ru-RU" dirty="0" smtClean="0"/>
          </a:p>
          <a:p>
            <a:pPr algn="just">
              <a:buNone/>
            </a:pPr>
            <a:r>
              <a:rPr lang="kk-KZ" dirty="0" smtClean="0"/>
              <a:t>	Сонымен негізгі шаманың берілген екі мәні айымды салыстыру аракатьшасымен байланыста. Бұл жағдай айырымды салыстыру арақатынасының мәні (одан 5-і қем) есепте айтылып тұрған шаманың екі мәнін байланыстырушы болып табылады.</a:t>
            </a:r>
            <a:endParaRPr lang="ru-RU" dirty="0" smtClean="0"/>
          </a:p>
          <a:p>
            <a:endParaRPr lang="ru-RU" dirty="0"/>
          </a:p>
        </p:txBody>
      </p:sp>
    </p:spTree>
  </p:cSld>
  <p:clrMapOvr>
    <a:masterClrMapping/>
  </p:clrMapOvr>
  <p:transition>
    <p:wipe dir="d"/>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57158" y="1285860"/>
            <a:ext cx="8229600" cy="4389120"/>
          </a:xfrm>
        </p:spPr>
        <p:txBody>
          <a:bodyPr/>
          <a:lstStyle/>
          <a:p>
            <a:pPr algn="just">
              <a:buNone/>
            </a:pPr>
            <a:r>
              <a:rPr lang="kk-KZ" dirty="0" smtClean="0"/>
              <a:t>		Мазмұнды есептер қандай да бір нақтылы проблемалық ситуацияның сөздік моделі. Сондықтан есеп тексті ситуацияны ойша көз алдына келтіруге немесе көрнекі құралдар арқылы оның заттық моделін жасауға болады. Бірақта мазмұнды есепті шығару үшін бұл жеткіліксіз. Есеп текстіне семантикалық талдау жасау арқылы ондағы берілген барлық арақатынастарды тағайындау қажет. Содан кейін есепті шығаруға болады.</a:t>
            </a:r>
            <a:endParaRPr lang="ru-RU" dirty="0"/>
          </a:p>
        </p:txBody>
      </p:sp>
      <p:sp>
        <p:nvSpPr>
          <p:cNvPr id="4" name="Прямоугольник 3"/>
          <p:cNvSpPr/>
          <p:nvPr/>
        </p:nvSpPr>
        <p:spPr>
          <a:xfrm>
            <a:off x="214282" y="5643579"/>
            <a:ext cx="8643998" cy="313932"/>
          </a:xfrm>
          <a:prstGeom prst="rect">
            <a:avLst/>
          </a:prstGeom>
        </p:spPr>
        <p:txBody>
          <a:bodyPr wrap="square">
            <a:spAutoFit/>
          </a:bodyPr>
          <a:lstStyle/>
          <a:p>
            <a:pPr algn="r">
              <a:lnSpc>
                <a:spcPct val="80000"/>
              </a:lnSpc>
              <a:buNone/>
            </a:pPr>
            <a:r>
              <a:rPr lang="kk-KZ" dirty="0" smtClean="0">
                <a:latin typeface="Constantia" pitchFamily="18" charset="0"/>
                <a:hlinkClick r:id="rId2" action="ppaction://hlinksldjump"/>
              </a:rPr>
              <a:t>соңы </a:t>
            </a:r>
            <a:r>
              <a:rPr lang="kk-KZ" dirty="0" smtClean="0">
                <a:latin typeface="Constantia" pitchFamily="18" charset="0"/>
              </a:rPr>
              <a:t>		</a:t>
            </a:r>
            <a:r>
              <a:rPr lang="kk-KZ" dirty="0" smtClean="0">
                <a:latin typeface="Constantia" pitchFamily="18" charset="0"/>
                <a:hlinkClick r:id="rId3" action="ppaction://hlinksldjump"/>
              </a:rPr>
              <a:t> әдебиеттер </a:t>
            </a:r>
            <a:r>
              <a:rPr lang="kk-KZ" dirty="0" smtClean="0">
                <a:latin typeface="Constantia" pitchFamily="18" charset="0"/>
              </a:rPr>
              <a:t>		</a:t>
            </a:r>
            <a:r>
              <a:rPr lang="kk-KZ" dirty="0" smtClean="0">
                <a:latin typeface="Constantia" pitchFamily="18" charset="0"/>
                <a:hlinkClick r:id="rId4" action="ppaction://hlinksldjump"/>
              </a:rPr>
              <a:t>тест</a:t>
            </a:r>
            <a:r>
              <a:rPr lang="kk-KZ" dirty="0" smtClean="0">
                <a:latin typeface="Constantia" pitchFamily="18" charset="0"/>
              </a:rPr>
              <a:t>		</a:t>
            </a:r>
            <a:r>
              <a:rPr lang="kk-KZ" dirty="0" smtClean="0">
                <a:latin typeface="Times New Roman" pitchFamily="18" charset="0"/>
                <a:cs typeface="Times New Roman" pitchFamily="18" charset="0"/>
                <a:hlinkClick r:id="rId5" action="ppaction://hlinksldjump"/>
              </a:rPr>
              <a:t>мазмұны</a:t>
            </a:r>
            <a:endParaRPr lang="kk-KZ" dirty="0" smtClean="0">
              <a:latin typeface="Times New Roman" pitchFamily="18" charset="0"/>
              <a:cs typeface="Times New Roman" pitchFamily="18" charset="0"/>
            </a:endParaRPr>
          </a:p>
        </p:txBody>
      </p:sp>
    </p:spTree>
  </p:cSld>
  <p:clrMapOvr>
    <a:masterClrMapping/>
  </p:clrMapOvr>
  <p:transition>
    <p:wipe dir="d"/>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57224" y="357166"/>
            <a:ext cx="1643074" cy="1153276"/>
          </a:xfrm>
        </p:spPr>
        <p:txBody>
          <a:bodyPr>
            <a:normAutofit/>
          </a:bodyPr>
          <a:lstStyle/>
          <a:p>
            <a:r>
              <a:rPr lang="kk-KZ" sz="5400" dirty="0" smtClean="0">
                <a:latin typeface="Times New Roman" pitchFamily="18" charset="0"/>
                <a:cs typeface="Times New Roman" pitchFamily="18" charset="0"/>
              </a:rPr>
              <a:t>Тест</a:t>
            </a:r>
            <a:endParaRPr lang="ru-RU" sz="5400" dirty="0">
              <a:latin typeface="Times New Roman" pitchFamily="18" charset="0"/>
              <a:cs typeface="Times New Roman" pitchFamily="18" charset="0"/>
            </a:endParaRPr>
          </a:p>
        </p:txBody>
      </p:sp>
      <p:sp>
        <p:nvSpPr>
          <p:cNvPr id="108545" name="Rectangle 1"/>
          <p:cNvSpPr>
            <a:spLocks noChangeArrowheads="1"/>
          </p:cNvSpPr>
          <p:nvPr/>
        </p:nvSpPr>
        <p:spPr bwMode="auto">
          <a:xfrm>
            <a:off x="0" y="1928802"/>
            <a:ext cx="8929718"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1. Теплоходтың меншікті жылдамдығы 32 км/сағ, ал өзен ағысының жылдамдығы 3км/сағ. Теплоходтың өзен ағысына ағысына қарсы жүзгендегі жылдамдығын табыңыз.</a:t>
            </a:r>
          </a:p>
          <a:p>
            <a:pPr marL="0" marR="0" lvl="0" indent="0" algn="l" defTabSz="914400" rtl="0" eaLnBrk="1" fontAlgn="base" latinLnBrk="0" hangingPunct="1">
              <a:lnSpc>
                <a:spcPct val="100000"/>
              </a:lnSpc>
              <a:spcBef>
                <a:spcPct val="0"/>
              </a:spcBef>
              <a:spcAft>
                <a:spcPct val="0"/>
              </a:spcAft>
              <a:buClrTx/>
              <a:buSzTx/>
              <a:buFontTx/>
              <a:buNone/>
              <a:tabLst>
                <a:tab pos="447675" algn="l"/>
              </a:tabLst>
            </a:pP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А)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29 км/сағ</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3" action="ppaction://hlinksldjump"/>
              </a:rPr>
              <a:t>В)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35 км/сағ</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3" action="ppaction://hlinksldjump"/>
              </a:rPr>
              <a:t>С)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30 км/сағ</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en-US"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3" action="ppaction://hlinksldjump"/>
              </a:rPr>
              <a:t>D</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3" action="ppaction://hlinksldjump"/>
              </a:rPr>
              <a:t>)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28 км/сағ</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3" action="ppaction://hlinksldjump"/>
              </a:rPr>
              <a:t>Е)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36 км/сағ</a:t>
            </a:r>
            <a:endParaRPr kumimoji="0" lang="kk-KZ"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69" name="Rectangle 1"/>
          <p:cNvSpPr>
            <a:spLocks noChangeArrowheads="1"/>
          </p:cNvSpPr>
          <p:nvPr/>
        </p:nvSpPr>
        <p:spPr bwMode="auto">
          <a:xfrm>
            <a:off x="0" y="1000108"/>
            <a:ext cx="8858280"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2. Теплоходтың меншікті жылдамдығы 26 км/сағ. Теплоход ағыс жылдамдығы 2 км/сағ өзенде ағыспен жүзіп, 5 сағатта неше километр қашықтыққа барады.</a:t>
            </a:r>
          </a:p>
          <a:p>
            <a:pPr marL="0" marR="0" lvl="0" indent="0" algn="l" defTabSz="914400" rtl="0" eaLnBrk="1" fontAlgn="base" latinLnBrk="0" hangingPunct="1">
              <a:lnSpc>
                <a:spcPct val="100000"/>
              </a:lnSpc>
              <a:spcBef>
                <a:spcPct val="0"/>
              </a:spcBef>
              <a:spcAft>
                <a:spcPct val="0"/>
              </a:spcAft>
              <a:buClrTx/>
              <a:buSzTx/>
              <a:buFontTx/>
              <a:buNone/>
              <a:tabLst>
                <a:tab pos="447675" algn="l"/>
              </a:tabLst>
            </a:pP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А)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120 км</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В)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130 км</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3" action="ppaction://hlinksldjump"/>
              </a:rPr>
              <a:t>С)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140 км</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en-US"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D</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145 км</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Е)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160 км</a:t>
            </a:r>
            <a:endParaRPr kumimoji="0" lang="kk-KZ"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3" name="Rectangle 1"/>
          <p:cNvSpPr>
            <a:spLocks noChangeArrowheads="1"/>
          </p:cNvSpPr>
          <p:nvPr/>
        </p:nvSpPr>
        <p:spPr bwMode="auto">
          <a:xfrm>
            <a:off x="0" y="1142984"/>
            <a:ext cx="9144000"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3. Катер 105 км қашықтықтағы ағыспен 5 сағат жүзеді, ал ағысқа қарсы 7 сағат жүзеді. Катер осы жылдамдықпен 108 км қашықтықты көлде неше сағат жүзеді?</a:t>
            </a:r>
          </a:p>
          <a:p>
            <a:pPr marL="0" marR="0" lvl="0" indent="0" algn="just" defTabSz="914400" rtl="0" eaLnBrk="1" fontAlgn="base" latinLnBrk="0" hangingPunct="1">
              <a:lnSpc>
                <a:spcPct val="100000"/>
              </a:lnSpc>
              <a:spcBef>
                <a:spcPct val="0"/>
              </a:spcBef>
              <a:spcAft>
                <a:spcPct val="0"/>
              </a:spcAft>
              <a:buClrTx/>
              <a:buSzTx/>
              <a:buFontTx/>
              <a:buNone/>
              <a:tabLst>
                <a:tab pos="447675" algn="l"/>
              </a:tabLst>
            </a:pP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А)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4 сағ</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В)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5 сағ</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3" action="ppaction://hlinksldjump"/>
              </a:rPr>
              <a:t>С)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6 сағ</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en-US"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D</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7 сағ</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Е)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8 сағ</a:t>
            </a:r>
            <a:endParaRPr kumimoji="0" lang="kk-KZ"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7" name="Rectangle 1"/>
          <p:cNvSpPr>
            <a:spLocks noChangeArrowheads="1"/>
          </p:cNvSpPr>
          <p:nvPr/>
        </p:nvSpPr>
        <p:spPr bwMode="auto">
          <a:xfrm>
            <a:off x="0" y="1071546"/>
            <a:ext cx="8858280"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4. Моторлы қайық ағыс бойымен 66 километрді 3 сағатта және ағысқа қарсы 28 километрді 2 сағатта жүзіп өтті. Ағыс жылдамдығын табыңыз.</a:t>
            </a:r>
          </a:p>
          <a:p>
            <a:pPr marL="0" marR="0" lvl="0" indent="0" algn="just" defTabSz="914400" rtl="0" eaLnBrk="1" fontAlgn="base" latinLnBrk="0" hangingPunct="1">
              <a:lnSpc>
                <a:spcPct val="100000"/>
              </a:lnSpc>
              <a:spcBef>
                <a:spcPct val="0"/>
              </a:spcBef>
              <a:spcAft>
                <a:spcPct val="0"/>
              </a:spcAft>
              <a:buClrTx/>
              <a:buSzTx/>
              <a:buFontTx/>
              <a:buNone/>
              <a:tabLst>
                <a:tab pos="447675" algn="l"/>
              </a:tabLst>
            </a:pP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А)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3 км/сағ</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3" action="ppaction://hlinksldjump"/>
              </a:rPr>
              <a:t>В)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4 км/сағ</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С)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3,5 км/сағ</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D)</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5 км/сағ</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Е)</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5,5 км/сағ</a:t>
            </a:r>
            <a:endParaRPr kumimoji="0" lang="kk-KZ"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5" name="Rectangle 1"/>
          <p:cNvSpPr>
            <a:spLocks noChangeArrowheads="1"/>
          </p:cNvSpPr>
          <p:nvPr/>
        </p:nvSpPr>
        <p:spPr bwMode="auto">
          <a:xfrm>
            <a:off x="0" y="928670"/>
            <a:ext cx="8929718"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88925" algn="just" defTabSz="914400" rtl="0" eaLnBrk="1" fontAlgn="base" latinLnBrk="0" hangingPunct="1">
              <a:lnSpc>
                <a:spcPct val="100000"/>
              </a:lnSpc>
              <a:spcBef>
                <a:spcPct val="0"/>
              </a:spcBef>
              <a:spcAft>
                <a:spcPct val="0"/>
              </a:spcAft>
              <a:buClrTx/>
              <a:buSzTx/>
              <a:buFontTx/>
              <a:buNone/>
              <a:tabLst>
                <a:tab pos="533400" algn="l"/>
              </a:tabLst>
            </a:pPr>
            <a:r>
              <a:rPr kumimoji="0" lang="kk-KZ"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В.А.Евтушевский (1836-1888 ж. ж.) арифметика курсындағы есептерді шығарудың төмендегі 3 мақсаттарын көрсетті:</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tab pos="533400" algn="l"/>
              </a:tabLst>
            </a:pP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Оқушылардың ойлау</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дағдысын жаттықтыру;</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tab pos="533400" algn="l"/>
              </a:tabLst>
            </a:pP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Жеке</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тәжірбиелік мәселелерді шешу</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үшін математикалық ережелерді</a:t>
            </a:r>
            <a:r>
              <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шығару;</a:t>
            </a:r>
            <a:endParaRPr kumimoji="0" lang="ru-RU"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algn="just" eaLnBrk="0" hangingPunct="0">
              <a:buFontTx/>
              <a:buChar char="•"/>
              <a:tabLst>
                <a:tab pos="533400" algn="l"/>
              </a:tabLst>
            </a:pPr>
            <a:r>
              <a:rPr lang="ru-RU" sz="2800" dirty="0" smtClean="0">
                <a:latin typeface="Times New Roman" pitchFamily="18" charset="0"/>
                <a:ea typeface="Calibri" pitchFamily="34" charset="0"/>
                <a:cs typeface="Times New Roman" pitchFamily="18" charset="0"/>
              </a:rPr>
              <a:t>Осы </a:t>
            </a:r>
            <a:r>
              <a:rPr lang="ru-RU" sz="2800" dirty="0" err="1" smtClean="0">
                <a:latin typeface="Times New Roman" pitchFamily="18" charset="0"/>
                <a:ea typeface="Calibri" pitchFamily="34" charset="0"/>
                <a:cs typeface="Times New Roman" pitchFamily="18" charset="0"/>
              </a:rPr>
              <a:t>ережелерге</a:t>
            </a:r>
            <a:r>
              <a:rPr lang="ru-RU" sz="2800" dirty="0" smtClean="0">
                <a:latin typeface="Times New Roman" pitchFamily="18" charset="0"/>
                <a:ea typeface="Calibri" pitchFamily="34" charset="0"/>
                <a:cs typeface="Times New Roman" pitchFamily="18" charset="0"/>
              </a:rPr>
              <a:t> </a:t>
            </a:r>
            <a:r>
              <a:rPr lang="ru-RU" sz="2800" dirty="0" err="1" smtClean="0">
                <a:latin typeface="Times New Roman" pitchFamily="18" charset="0"/>
                <a:ea typeface="Calibri" pitchFamily="34" charset="0"/>
                <a:cs typeface="Times New Roman" pitchFamily="18" charset="0"/>
              </a:rPr>
              <a:t>қосымша мысалдар</a:t>
            </a:r>
            <a:r>
              <a:rPr lang="ru-RU" sz="2800" dirty="0" smtClean="0">
                <a:latin typeface="Times New Roman" pitchFamily="18" charset="0"/>
                <a:ea typeface="Calibri" pitchFamily="34" charset="0"/>
                <a:cs typeface="Times New Roman" pitchFamily="18" charset="0"/>
              </a:rPr>
              <a:t> </a:t>
            </a:r>
            <a:r>
              <a:rPr lang="ru-RU" sz="2800" dirty="0" err="1" smtClean="0">
                <a:latin typeface="Times New Roman" pitchFamily="18" charset="0"/>
                <a:ea typeface="Calibri" pitchFamily="34" charset="0"/>
                <a:cs typeface="Times New Roman" pitchFamily="18" charset="0"/>
              </a:rPr>
              <a:t>келтіру</a:t>
            </a:r>
            <a:r>
              <a:rPr lang="kk-KZ" sz="2800" dirty="0" smtClean="0">
                <a:latin typeface="Times New Roman" pitchFamily="18" charset="0"/>
                <a:ea typeface="Calibri" pitchFamily="34" charset="0"/>
                <a:cs typeface="Times New Roman" pitchFamily="18" charset="0"/>
              </a:rPr>
              <a:t>.</a:t>
            </a:r>
            <a:endParaRPr lang="ru-RU" sz="2800" dirty="0" smtClean="0">
              <a:latin typeface="Times New Roman" pitchFamily="18" charset="0"/>
              <a:ea typeface="Calibri" pitchFamily="34"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Char char="•"/>
              <a:tabLst>
                <a:tab pos="533400" algn="l"/>
              </a:tabLst>
            </a:pP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1" name="Rectangle 1"/>
          <p:cNvSpPr>
            <a:spLocks noChangeArrowheads="1"/>
          </p:cNvSpPr>
          <p:nvPr/>
        </p:nvSpPr>
        <p:spPr bwMode="auto">
          <a:xfrm>
            <a:off x="0" y="1214422"/>
            <a:ext cx="8858280"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5.Моторлы қайық ағыс бойымен 14 км және ағысқа қарсы 20 км жүрді, осы жолдың барлығына ол 3 сағат жұмсады. Қайықтың меншікті жылдамдығы 12 км/сағ. Ағыс жылдамдығын табыңыз. </a:t>
            </a:r>
          </a:p>
          <a:p>
            <a:pPr marL="0" marR="0" lvl="0" indent="0" algn="just" defTabSz="914400" rtl="0" eaLnBrk="1" fontAlgn="base" latinLnBrk="0" hangingPunct="1">
              <a:lnSpc>
                <a:spcPct val="100000"/>
              </a:lnSpc>
              <a:spcBef>
                <a:spcPct val="0"/>
              </a:spcBef>
              <a:spcAft>
                <a:spcPct val="0"/>
              </a:spcAft>
              <a:buClrTx/>
              <a:buSzTx/>
              <a:buFontTx/>
              <a:buNone/>
              <a:tabLst>
                <a:tab pos="447675" algn="l"/>
              </a:tabLst>
            </a:pP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А)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3 км/сағ</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3" action="ppaction://hlinksldjump"/>
              </a:rPr>
              <a:t>В)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2 км/сағ</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С)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1 км/сағ</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47675" algn="l"/>
              </a:tabLst>
            </a:pPr>
            <a:r>
              <a:rPr kumimoji="0" lang="en-US"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D</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1,5 км/сағ</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47675" algn="l"/>
              </a:tabLst>
            </a:pP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ction="ppaction://hlinksldjump"/>
              </a:rPr>
              <a:t>Е) </a:t>
            </a:r>
            <a:r>
              <a:rPr kumimoji="0" lang="kk-KZ"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2,5 км/сағ</a:t>
            </a:r>
            <a:endParaRPr kumimoji="0" lang="kk-KZ"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nvGraphicFramePr>
        <p:xfrm>
          <a:off x="0" y="1071544"/>
          <a:ext cx="8786842" cy="4937783"/>
        </p:xfrm>
        <a:graphic>
          <a:graphicData uri="http://schemas.openxmlformats.org/drawingml/2006/table">
            <a:tbl>
              <a:tblPr/>
              <a:tblGrid>
                <a:gridCol w="453594"/>
                <a:gridCol w="546506"/>
                <a:gridCol w="7786742"/>
              </a:tblGrid>
              <a:tr h="535570">
                <a:tc>
                  <a:txBody>
                    <a:bodyPr/>
                    <a:lstStyle/>
                    <a:p>
                      <a:pPr>
                        <a:spcAft>
                          <a:spcPts val="0"/>
                        </a:spcAft>
                      </a:pPr>
                      <a:r>
                        <a:rPr lang="ru-RU" sz="1200" dirty="0">
                          <a:latin typeface="Times New Roman"/>
                          <a:ea typeface="Times New Roman"/>
                          <a:cs typeface="Times New Roman"/>
                        </a:rPr>
                        <a:t> </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indent="180340" algn="just">
                        <a:spcAft>
                          <a:spcPts val="0"/>
                        </a:spcAft>
                        <a:tabLst>
                          <a:tab pos="114300" algn="l"/>
                          <a:tab pos="342900" algn="l"/>
                        </a:tabLst>
                      </a:pPr>
                      <a:r>
                        <a:rPr lang="ru-RU" sz="1800">
                          <a:latin typeface="Times New Roman"/>
                          <a:ea typeface="Times New Roman"/>
                          <a:cs typeface="Times New Roman"/>
                        </a:rPr>
                        <a:t>1</a:t>
                      </a:r>
                      <a:endParaRPr lang="ru-RU" sz="1800">
                        <a:latin typeface="KZ 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15000"/>
                        </a:lnSpc>
                        <a:spcAft>
                          <a:spcPts val="0"/>
                        </a:spcAft>
                      </a:pPr>
                      <a:r>
                        <a:rPr lang="kk-KZ" sz="1800" dirty="0">
                          <a:latin typeface="Times New Roman"/>
                          <a:ea typeface="Calibri"/>
                          <a:cs typeface="Times New Roman"/>
                        </a:rPr>
                        <a:t>Бекболат Қ., Сердалы А Математикалық сауаттылық. Астана, 2017 ж.</a:t>
                      </a:r>
                      <a:endParaRPr lang="ru-RU"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5570">
                <a:tc>
                  <a:txBody>
                    <a:bodyPr/>
                    <a:lstStyle/>
                    <a:p>
                      <a:pPr>
                        <a:spcAft>
                          <a:spcPts val="0"/>
                        </a:spcAft>
                      </a:pPr>
                      <a:r>
                        <a:rPr lang="ru-RU" sz="1200">
                          <a:latin typeface="Times New Roman"/>
                          <a:ea typeface="Times New Roman"/>
                          <a:cs typeface="Times New Roman"/>
                        </a:rPr>
                        <a:t> </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indent="180340" algn="just">
                        <a:spcAft>
                          <a:spcPts val="0"/>
                        </a:spcAft>
                        <a:tabLst>
                          <a:tab pos="114300" algn="l"/>
                          <a:tab pos="342900" algn="l"/>
                        </a:tabLst>
                      </a:pPr>
                      <a:r>
                        <a:rPr lang="ru-RU" sz="1800">
                          <a:latin typeface="Times New Roman"/>
                          <a:ea typeface="Times New Roman"/>
                          <a:cs typeface="Times New Roman"/>
                        </a:rPr>
                        <a:t>2</a:t>
                      </a:r>
                      <a:endParaRPr lang="ru-RU" sz="1800">
                        <a:latin typeface="KZ 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15000"/>
                        </a:lnSpc>
                        <a:spcAft>
                          <a:spcPts val="0"/>
                        </a:spcAft>
                      </a:pPr>
                      <a:r>
                        <a:rPr lang="kk-KZ" sz="1800">
                          <a:latin typeface="Times New Roman"/>
                          <a:ea typeface="Calibri"/>
                          <a:cs typeface="Times New Roman"/>
                        </a:rPr>
                        <a:t>Түсіпжан Қ. Математикалық сауаттылық .ҰБТ-ға дайындық материалы. Астана, 2017 ж.</a:t>
                      </a:r>
                      <a:endParaRPr lang="ru-RU"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0475">
                <a:tc>
                  <a:txBody>
                    <a:bodyPr/>
                    <a:lstStyle/>
                    <a:p>
                      <a:pPr>
                        <a:spcAft>
                          <a:spcPts val="0"/>
                        </a:spcAft>
                      </a:pPr>
                      <a:r>
                        <a:rPr lang="ru-RU" sz="1200">
                          <a:latin typeface="Times New Roman"/>
                          <a:ea typeface="Times New Roman"/>
                          <a:cs typeface="Times New Roman"/>
                        </a:rPr>
                        <a:t> </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indent="180340" algn="just">
                        <a:spcAft>
                          <a:spcPts val="0"/>
                        </a:spcAft>
                        <a:tabLst>
                          <a:tab pos="114300" algn="l"/>
                          <a:tab pos="342900" algn="l"/>
                        </a:tabLst>
                      </a:pPr>
                      <a:r>
                        <a:rPr lang="ru-RU" sz="1800">
                          <a:latin typeface="Times New Roman"/>
                          <a:ea typeface="Times New Roman"/>
                          <a:cs typeface="Times New Roman"/>
                        </a:rPr>
                        <a:t>3</a:t>
                      </a:r>
                      <a:endParaRPr lang="ru-RU" sz="1800">
                        <a:latin typeface="KZ 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45720" indent="180340" algn="just">
                        <a:spcAft>
                          <a:spcPts val="0"/>
                        </a:spcAft>
                        <a:tabLst>
                          <a:tab pos="342900" algn="l"/>
                        </a:tabLst>
                      </a:pPr>
                      <a:r>
                        <a:rPr lang="kk-KZ" sz="1800">
                          <a:latin typeface="Times New Roman"/>
                          <a:ea typeface="Times New Roman"/>
                          <a:cs typeface="Times New Roman"/>
                        </a:rPr>
                        <a:t>Рамазан Б., Базаров Е. Логикалық сұрақтар. Алматы, 2015</a:t>
                      </a:r>
                      <a:endParaRPr lang="ru-RU" sz="1800">
                        <a:latin typeface="KZ 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71139">
                <a:tc>
                  <a:txBody>
                    <a:bodyPr/>
                    <a:lstStyle/>
                    <a:p>
                      <a:pPr>
                        <a:spcAft>
                          <a:spcPts val="0"/>
                        </a:spcAft>
                      </a:pPr>
                      <a:r>
                        <a:rPr lang="ru-RU" sz="1200">
                          <a:latin typeface="Times New Roman"/>
                          <a:ea typeface="Times New Roman"/>
                          <a:cs typeface="Times New Roman"/>
                        </a:rPr>
                        <a:t> </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indent="180340" algn="just">
                        <a:spcAft>
                          <a:spcPts val="0"/>
                        </a:spcAft>
                        <a:tabLst>
                          <a:tab pos="114300" algn="l"/>
                          <a:tab pos="342900" algn="l"/>
                        </a:tabLst>
                      </a:pPr>
                      <a:r>
                        <a:rPr lang="ru-RU" sz="1800">
                          <a:latin typeface="Times New Roman"/>
                          <a:ea typeface="Times New Roman"/>
                          <a:cs typeface="Times New Roman"/>
                        </a:rPr>
                        <a:t>4</a:t>
                      </a:r>
                      <a:endParaRPr lang="ru-RU" sz="1800">
                        <a:latin typeface="KZ 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15000"/>
                        </a:lnSpc>
                        <a:spcAft>
                          <a:spcPts val="0"/>
                        </a:spcAft>
                      </a:pPr>
                      <a:r>
                        <a:rPr lang="kk-KZ" sz="1800">
                          <a:latin typeface="Times New Roman"/>
                          <a:ea typeface="Calibri"/>
                          <a:cs typeface="Times New Roman"/>
                        </a:rPr>
                        <a:t>Мәуіт Ы., Қапатұлы Қ., Қайсаұлы Ә., Бәзікей Н. Математикалық сауаттылық. 10-11 сынып оқушыларына арналған тесттер жинағы. Астана, 2017 ж.</a:t>
                      </a:r>
                      <a:endParaRPr lang="ru-RU"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5005">
                <a:tc>
                  <a:txBody>
                    <a:bodyPr/>
                    <a:lstStyle/>
                    <a:p>
                      <a:pPr>
                        <a:spcAft>
                          <a:spcPts val="0"/>
                        </a:spcAft>
                      </a:pPr>
                      <a:r>
                        <a:rPr lang="ru-RU" sz="1200">
                          <a:latin typeface="Times New Roman"/>
                          <a:ea typeface="Times New Roman"/>
                          <a:cs typeface="Times New Roman"/>
                        </a:rPr>
                        <a:t> </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indent="180340" algn="just">
                        <a:spcAft>
                          <a:spcPts val="0"/>
                        </a:spcAft>
                        <a:tabLst>
                          <a:tab pos="114300" algn="l"/>
                          <a:tab pos="342900" algn="l"/>
                        </a:tabLst>
                      </a:pPr>
                      <a:r>
                        <a:rPr lang="ru-RU" sz="1800">
                          <a:latin typeface="Times New Roman"/>
                          <a:ea typeface="Times New Roman"/>
                          <a:cs typeface="Times New Roman"/>
                        </a:rPr>
                        <a:t>5</a:t>
                      </a:r>
                      <a:endParaRPr lang="ru-RU" sz="1800">
                        <a:latin typeface="KZ 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a:spcAft>
                          <a:spcPts val="0"/>
                        </a:spcAft>
                        <a:tabLst>
                          <a:tab pos="90170" algn="l"/>
                        </a:tabLst>
                      </a:pPr>
                      <a:r>
                        <a:rPr lang="ru-RU" sz="1800">
                          <a:solidFill>
                            <a:srgbClr val="111111"/>
                          </a:solidFill>
                          <a:latin typeface="Times New Roman"/>
                          <a:ea typeface="Times New Roman"/>
                          <a:cs typeface="Times New Roman"/>
                        </a:rPr>
                        <a:t>Барабанов 0.0. Задачи на проценты как проблема нормы словоупотребления. \\ Математика в школе, № 5, 2003.</a:t>
                      </a:r>
                      <a:endParaRPr lang="ru-RU" sz="1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5005">
                <a:tc>
                  <a:txBody>
                    <a:bodyPr/>
                    <a:lstStyle/>
                    <a:p>
                      <a:pPr>
                        <a:spcAft>
                          <a:spcPts val="0"/>
                        </a:spcAft>
                      </a:pPr>
                      <a:r>
                        <a:rPr lang="ru-RU" sz="1200">
                          <a:latin typeface="Times New Roman"/>
                          <a:ea typeface="Times New Roman"/>
                          <a:cs typeface="Times New Roman"/>
                        </a:rPr>
                        <a:t> </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indent="180340" algn="just">
                        <a:spcAft>
                          <a:spcPts val="0"/>
                        </a:spcAft>
                        <a:tabLst>
                          <a:tab pos="114300" algn="l"/>
                          <a:tab pos="342900" algn="l"/>
                        </a:tabLst>
                      </a:pPr>
                      <a:r>
                        <a:rPr lang="ru-RU" sz="1800">
                          <a:latin typeface="Times New Roman"/>
                          <a:ea typeface="Times New Roman"/>
                          <a:cs typeface="Times New Roman"/>
                        </a:rPr>
                        <a:t>6</a:t>
                      </a:r>
                      <a:endParaRPr lang="ru-RU" sz="1800">
                        <a:latin typeface="KZ 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a:spcAft>
                          <a:spcPts val="0"/>
                        </a:spcAft>
                        <a:tabLst>
                          <a:tab pos="90170" algn="l"/>
                        </a:tabLst>
                      </a:pPr>
                      <a:r>
                        <a:rPr lang="ru-RU" sz="1800">
                          <a:solidFill>
                            <a:srgbClr val="111111"/>
                          </a:solidFill>
                          <a:latin typeface="Times New Roman"/>
                          <a:ea typeface="Times New Roman"/>
                          <a:cs typeface="Times New Roman"/>
                        </a:rPr>
                        <a:t>Петров В. А. Элементы финансовой математики на уроках.\\ Математика в школе, №8,2002.</a:t>
                      </a:r>
                      <a:endParaRPr lang="ru-RU" sz="18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0475">
                <a:tc>
                  <a:txBody>
                    <a:bodyPr/>
                    <a:lstStyle/>
                    <a:p>
                      <a:pPr>
                        <a:spcAft>
                          <a:spcPts val="0"/>
                        </a:spcAft>
                      </a:pPr>
                      <a:r>
                        <a:rPr lang="ru-RU" sz="1200">
                          <a:latin typeface="Times New Roman"/>
                          <a:ea typeface="Times New Roman"/>
                          <a:cs typeface="Times New Roman"/>
                        </a:rPr>
                        <a:t> </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indent="180340" algn="just">
                        <a:spcAft>
                          <a:spcPts val="0"/>
                        </a:spcAft>
                        <a:tabLst>
                          <a:tab pos="114300" algn="l"/>
                          <a:tab pos="342900" algn="l"/>
                        </a:tabLst>
                      </a:pPr>
                      <a:r>
                        <a:rPr lang="ru-RU" sz="1800">
                          <a:latin typeface="Times New Roman"/>
                          <a:ea typeface="Times New Roman"/>
                          <a:cs typeface="Times New Roman"/>
                        </a:rPr>
                        <a:t>7</a:t>
                      </a:r>
                      <a:endParaRPr lang="ru-RU" sz="1800">
                        <a:latin typeface="KZ 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15000"/>
                        </a:lnSpc>
                        <a:spcAft>
                          <a:spcPts val="0"/>
                        </a:spcAft>
                      </a:pPr>
                      <a:r>
                        <a:rPr lang="kk-KZ" sz="1800">
                          <a:latin typeface="Times New Roman"/>
                          <a:ea typeface="Calibri"/>
                          <a:cs typeface="Times New Roman"/>
                        </a:rPr>
                        <a:t>Рамазан Б. Логикалық сұрақтар. Шың. Алматы, 2012</a:t>
                      </a:r>
                      <a:endParaRPr lang="ru-RU"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5979">
                <a:tc>
                  <a:txBody>
                    <a:bodyPr/>
                    <a:lstStyle/>
                    <a:p>
                      <a:pPr>
                        <a:spcAft>
                          <a:spcPts val="0"/>
                        </a:spcAft>
                      </a:pPr>
                      <a:r>
                        <a:rPr lang="ru-RU" sz="1200">
                          <a:latin typeface="Times New Roman"/>
                          <a:ea typeface="Times New Roman"/>
                          <a:cs typeface="Times New Roman"/>
                        </a:rPr>
                        <a:t> </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indent="180340" algn="just">
                        <a:spcAft>
                          <a:spcPts val="0"/>
                        </a:spcAft>
                        <a:tabLst>
                          <a:tab pos="114300" algn="l"/>
                          <a:tab pos="342900" algn="l"/>
                        </a:tabLst>
                      </a:pPr>
                      <a:r>
                        <a:rPr lang="ru-RU" sz="1800">
                          <a:latin typeface="Times New Roman"/>
                          <a:ea typeface="Times New Roman"/>
                          <a:cs typeface="Times New Roman"/>
                        </a:rPr>
                        <a:t>8</a:t>
                      </a:r>
                      <a:endParaRPr lang="ru-RU" sz="1800">
                        <a:latin typeface="KZ 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15000"/>
                        </a:lnSpc>
                        <a:spcAft>
                          <a:spcPts val="0"/>
                        </a:spcAft>
                      </a:pPr>
                      <a:r>
                        <a:rPr lang="kk-KZ" sz="1800">
                          <a:latin typeface="Times New Roman"/>
                          <a:ea typeface="Calibri"/>
                          <a:cs typeface="Times New Roman"/>
                        </a:rPr>
                        <a:t>Берікұлы А. Математика логика. Астана,2015 г.</a:t>
                      </a:r>
                      <a:endParaRPr lang="ru-RU"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5570">
                <a:tc>
                  <a:txBody>
                    <a:bodyPr/>
                    <a:lstStyle/>
                    <a:p>
                      <a:pPr>
                        <a:spcAft>
                          <a:spcPts val="0"/>
                        </a:spcAft>
                      </a:pPr>
                      <a:r>
                        <a:rPr lang="ru-RU" sz="1200">
                          <a:latin typeface="Times New Roman"/>
                          <a:ea typeface="Times New Roman"/>
                          <a:cs typeface="Times New Roman"/>
                        </a:rPr>
                        <a:t> </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indent="180340" algn="just">
                        <a:spcAft>
                          <a:spcPts val="0"/>
                        </a:spcAft>
                        <a:tabLst>
                          <a:tab pos="114300" algn="l"/>
                          <a:tab pos="342900" algn="l"/>
                        </a:tabLst>
                      </a:pPr>
                      <a:r>
                        <a:rPr lang="ru-RU" sz="1800">
                          <a:latin typeface="Times New Roman"/>
                          <a:ea typeface="Times New Roman"/>
                          <a:cs typeface="Times New Roman"/>
                        </a:rPr>
                        <a:t>9</a:t>
                      </a:r>
                      <a:endParaRPr lang="ru-RU" sz="1800">
                        <a:latin typeface="KZ 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15000"/>
                        </a:lnSpc>
                        <a:spcAft>
                          <a:spcPts val="0"/>
                        </a:spcAft>
                      </a:pPr>
                      <a:r>
                        <a:rPr lang="kk-KZ" sz="1800" dirty="0">
                          <a:latin typeface="Times New Roman"/>
                          <a:ea typeface="Calibri"/>
                          <a:cs typeface="Times New Roman"/>
                        </a:rPr>
                        <a:t>Мусабеков Е., Абдиев А. Математика логика. Тест жинағы. Достық. Алматы,2015</a:t>
                      </a:r>
                      <a:endParaRPr lang="ru-RU"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Прямоугольник 4"/>
          <p:cNvSpPr/>
          <p:nvPr/>
        </p:nvSpPr>
        <p:spPr>
          <a:xfrm>
            <a:off x="785786" y="428604"/>
            <a:ext cx="2286588" cy="369332"/>
          </a:xfrm>
          <a:prstGeom prst="rect">
            <a:avLst/>
          </a:prstGeom>
        </p:spPr>
        <p:txBody>
          <a:bodyPr wrap="none">
            <a:spAutoFit/>
          </a:bodyPr>
          <a:lstStyle/>
          <a:p>
            <a:r>
              <a:rPr lang="kk-KZ" b="1" dirty="0" smtClean="0"/>
              <a:t>Негізгі әдебиеттер</a:t>
            </a:r>
            <a:endParaRPr lang="ru-RU" dirty="0"/>
          </a:p>
        </p:txBody>
      </p:sp>
    </p:spTree>
  </p:cSld>
  <p:clrMapOvr>
    <a:masterClrMapping/>
  </p:clrMapOvr>
  <p:transition>
    <p:wipe dir="d"/>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nvGraphicFramePr>
        <p:xfrm>
          <a:off x="285720" y="500042"/>
          <a:ext cx="8358245" cy="5977954"/>
        </p:xfrm>
        <a:graphic>
          <a:graphicData uri="http://schemas.openxmlformats.org/drawingml/2006/table">
            <a:tbl>
              <a:tblPr/>
              <a:tblGrid>
                <a:gridCol w="660964"/>
                <a:gridCol w="7697281"/>
              </a:tblGrid>
              <a:tr h="467668">
                <a:tc>
                  <a:txBody>
                    <a:bodyPr/>
                    <a:lstStyle/>
                    <a:p>
                      <a:pPr indent="180340" algn="ctr">
                        <a:spcAft>
                          <a:spcPts val="0"/>
                        </a:spcAft>
                        <a:tabLst>
                          <a:tab pos="-68580" algn="l"/>
                          <a:tab pos="342900" algn="l"/>
                        </a:tabLst>
                      </a:pPr>
                      <a:r>
                        <a:rPr lang="ru-RU" sz="1800" dirty="0">
                          <a:latin typeface="Times New Roman" pitchFamily="18" charset="0"/>
                          <a:ea typeface="Times New Roman"/>
                          <a:cs typeface="Times New Roman" pitchFamily="18" charset="0"/>
                        </a:rPr>
                        <a:t>10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15000"/>
                        </a:lnSpc>
                        <a:spcAft>
                          <a:spcPts val="0"/>
                        </a:spcAft>
                      </a:pPr>
                      <a:r>
                        <a:rPr lang="kk-KZ" sz="1800">
                          <a:latin typeface="Times New Roman" pitchFamily="18" charset="0"/>
                          <a:ea typeface="Calibri"/>
                          <a:cs typeface="Times New Roman" pitchFamily="18" charset="0"/>
                        </a:rPr>
                        <a:t>Бияров Т.Молдабекова М. Элементар математика есептерінің жинағы.Алматы, 1992 ж.</a:t>
                      </a:r>
                      <a:endParaRPr lang="ru-RU" sz="1800">
                        <a:latin typeface="Times New Roman" pitchFamily="18" charset="0"/>
                        <a:ea typeface="Calibri"/>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7668">
                <a:tc>
                  <a:txBody>
                    <a:bodyPr/>
                    <a:lstStyle/>
                    <a:p>
                      <a:pPr indent="180340" algn="just">
                        <a:spcAft>
                          <a:spcPts val="0"/>
                        </a:spcAft>
                        <a:tabLst>
                          <a:tab pos="114300" algn="l"/>
                          <a:tab pos="342900" algn="l"/>
                        </a:tabLst>
                      </a:pPr>
                      <a:r>
                        <a:rPr lang="ru-RU" sz="1800">
                          <a:latin typeface="Times New Roman" pitchFamily="18" charset="0"/>
                          <a:ea typeface="Times New Roman"/>
                          <a:cs typeface="Times New Roman" pitchFamily="18" charset="0"/>
                        </a:rPr>
                        <a:t>11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15000"/>
                        </a:lnSpc>
                        <a:spcAft>
                          <a:spcPts val="0"/>
                        </a:spcAft>
                      </a:pPr>
                      <a:r>
                        <a:rPr lang="kk-KZ" sz="1800" dirty="0">
                          <a:latin typeface="Times New Roman" pitchFamily="18" charset="0"/>
                          <a:ea typeface="Calibri"/>
                          <a:cs typeface="Times New Roman" pitchFamily="18" charset="0"/>
                        </a:rPr>
                        <a:t>Кордемский Б.А. Математическая смекалка. Москва, 1959 г.</a:t>
                      </a:r>
                      <a:endParaRPr lang="ru-RU" sz="1800" dirty="0">
                        <a:latin typeface="Times New Roman" pitchFamily="18" charset="0"/>
                        <a:ea typeface="Calibri"/>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7668">
                <a:tc>
                  <a:txBody>
                    <a:bodyPr/>
                    <a:lstStyle/>
                    <a:p>
                      <a:pPr indent="180340" algn="just">
                        <a:spcAft>
                          <a:spcPts val="0"/>
                        </a:spcAft>
                        <a:tabLst>
                          <a:tab pos="114300" algn="l"/>
                          <a:tab pos="342900" algn="l"/>
                        </a:tabLst>
                      </a:pPr>
                      <a:r>
                        <a:rPr lang="ru-RU" sz="1800">
                          <a:latin typeface="Times New Roman" pitchFamily="18" charset="0"/>
                          <a:ea typeface="Times New Roman"/>
                          <a:cs typeface="Times New Roman" pitchFamily="18" charset="0"/>
                        </a:rPr>
                        <a:t>12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15000"/>
                        </a:lnSpc>
                        <a:spcAft>
                          <a:spcPts val="0"/>
                        </a:spcAft>
                      </a:pPr>
                      <a:r>
                        <a:rPr lang="kk-KZ" sz="1800">
                          <a:latin typeface="Times New Roman" pitchFamily="18" charset="0"/>
                          <a:ea typeface="Calibri"/>
                          <a:cs typeface="Times New Roman" pitchFamily="18" charset="0"/>
                        </a:rPr>
                        <a:t>Тердікбай К. Математика олипиадасының дайындық курстары.Астана, 2010 ж.</a:t>
                      </a:r>
                      <a:endParaRPr lang="ru-RU" sz="1800">
                        <a:latin typeface="Times New Roman" pitchFamily="18" charset="0"/>
                        <a:ea typeface="Calibri"/>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01502">
                <a:tc>
                  <a:txBody>
                    <a:bodyPr/>
                    <a:lstStyle/>
                    <a:p>
                      <a:pPr indent="180340" algn="l">
                        <a:spcAft>
                          <a:spcPts val="0"/>
                        </a:spcAft>
                        <a:tabLst>
                          <a:tab pos="114300" algn="l"/>
                          <a:tab pos="342900" algn="l"/>
                        </a:tabLst>
                      </a:pPr>
                      <a:r>
                        <a:rPr lang="ru-RU" sz="1800">
                          <a:latin typeface="Times New Roman" pitchFamily="18" charset="0"/>
                          <a:ea typeface="Times New Roman"/>
                          <a:cs typeface="Times New Roman" pitchFamily="18" charset="0"/>
                        </a:rPr>
                        <a:t>13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15000"/>
                        </a:lnSpc>
                        <a:spcAft>
                          <a:spcPts val="0"/>
                        </a:spcAft>
                      </a:pPr>
                      <a:r>
                        <a:rPr lang="kk-KZ" sz="1800">
                          <a:latin typeface="Times New Roman" pitchFamily="18" charset="0"/>
                          <a:ea typeface="Calibri"/>
                          <a:cs typeface="Times New Roman" pitchFamily="18" charset="0"/>
                        </a:rPr>
                        <a:t>Майкотов Н., Нұрсәлімова Ж. Орта мектеп математика курсындағы таңдамалы тақырыптар. Алматы, 2006 ж.</a:t>
                      </a:r>
                      <a:endParaRPr lang="ru-RU" sz="1800">
                        <a:latin typeface="Times New Roman" pitchFamily="18" charset="0"/>
                        <a:ea typeface="Calibri"/>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13335">
                <a:tc>
                  <a:txBody>
                    <a:bodyPr/>
                    <a:lstStyle/>
                    <a:p>
                      <a:pPr indent="180340" algn="l">
                        <a:spcAft>
                          <a:spcPts val="0"/>
                        </a:spcAft>
                        <a:tabLst>
                          <a:tab pos="114300" algn="l"/>
                          <a:tab pos="342900" algn="l"/>
                        </a:tabLst>
                      </a:pPr>
                      <a:r>
                        <a:rPr lang="ru-RU" sz="1800">
                          <a:latin typeface="Times New Roman" pitchFamily="18" charset="0"/>
                          <a:ea typeface="Times New Roman"/>
                          <a:cs typeface="Times New Roman" pitchFamily="18" charset="0"/>
                        </a:rPr>
                        <a:t>14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80340" algn="just">
                        <a:spcAft>
                          <a:spcPts val="0"/>
                        </a:spcAft>
                        <a:tabLst>
                          <a:tab pos="153035" algn="l"/>
                          <a:tab pos="342900" algn="l"/>
                        </a:tabLst>
                      </a:pPr>
                      <a:r>
                        <a:rPr lang="kk-KZ" sz="1800">
                          <a:latin typeface="Times New Roman" pitchFamily="18" charset="0"/>
                          <a:ea typeface="Times New Roman"/>
                          <a:cs typeface="Times New Roman" pitchFamily="18" charset="0"/>
                        </a:rPr>
                        <a:t>Вересова Е.Е. идр. Практикум по решению математических задач: Учеб. Пособие для пед. ин-тов Е.Е.Вересова, Н.С. Денисова, Т.Н. Полякова. –М.: Просвещение, 1979. -240 с</a:t>
                      </a:r>
                      <a:endParaRPr lang="ru-RU" sz="1800">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6668">
                <a:tc>
                  <a:txBody>
                    <a:bodyPr/>
                    <a:lstStyle/>
                    <a:p>
                      <a:pPr indent="180340" algn="just">
                        <a:spcAft>
                          <a:spcPts val="0"/>
                        </a:spcAft>
                        <a:tabLst>
                          <a:tab pos="114300" algn="l"/>
                          <a:tab pos="342900" algn="l"/>
                        </a:tabLst>
                      </a:pPr>
                      <a:r>
                        <a:rPr lang="ru-RU" sz="1800">
                          <a:latin typeface="Times New Roman" pitchFamily="18" charset="0"/>
                          <a:ea typeface="Times New Roman"/>
                          <a:cs typeface="Times New Roman" pitchFamily="18" charset="0"/>
                        </a:rPr>
                        <a:t>15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735" marR="45720" indent="180340" algn="just">
                        <a:spcAft>
                          <a:spcPts val="0"/>
                        </a:spcAft>
                        <a:tabLst>
                          <a:tab pos="153035" algn="l"/>
                          <a:tab pos="342900" algn="l"/>
                        </a:tabLst>
                      </a:pPr>
                      <a:r>
                        <a:rPr lang="ru-RU" sz="1800" dirty="0" err="1">
                          <a:latin typeface="Times New Roman" pitchFamily="18" charset="0"/>
                          <a:ea typeface="Times New Roman"/>
                          <a:cs typeface="Times New Roman" pitchFamily="18" charset="0"/>
                        </a:rPr>
                        <a:t>Ваховский</a:t>
                      </a:r>
                      <a:r>
                        <a:rPr lang="ru-RU" sz="1800" dirty="0">
                          <a:latin typeface="Times New Roman" pitchFamily="18" charset="0"/>
                          <a:ea typeface="Times New Roman"/>
                          <a:cs typeface="Times New Roman" pitchFamily="18" charset="0"/>
                        </a:rPr>
                        <a:t> Е.Б., Рывкин А.А. Задачи по элементарной математике. М., Наука, 1971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6668">
                <a:tc>
                  <a:txBody>
                    <a:bodyPr/>
                    <a:lstStyle/>
                    <a:p>
                      <a:pPr indent="180340" algn="just">
                        <a:spcAft>
                          <a:spcPts val="0"/>
                        </a:spcAft>
                        <a:tabLst>
                          <a:tab pos="114300" algn="l"/>
                          <a:tab pos="342900" algn="l"/>
                        </a:tabLst>
                      </a:pPr>
                      <a:r>
                        <a:rPr lang="ru-RU" sz="1800">
                          <a:latin typeface="Times New Roman" pitchFamily="18" charset="0"/>
                          <a:ea typeface="Times New Roman"/>
                          <a:cs typeface="Times New Roman" pitchFamily="18" charset="0"/>
                        </a:rPr>
                        <a:t>16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735" marR="45720" indent="180340" algn="just">
                        <a:spcAft>
                          <a:spcPts val="0"/>
                        </a:spcAft>
                        <a:tabLst>
                          <a:tab pos="153035" algn="l"/>
                          <a:tab pos="342900" algn="l"/>
                        </a:tabLst>
                      </a:pPr>
                      <a:r>
                        <a:rPr lang="ru-RU" sz="1800">
                          <a:latin typeface="Times New Roman" pitchFamily="18" charset="0"/>
                          <a:ea typeface="Times New Roman"/>
                          <a:cs typeface="Times New Roman" pitchFamily="18" charset="0"/>
                        </a:rPr>
                        <a:t>Васильев Н.Б. Задачи всесоюзных математических олимпиад. Ч. 2. -2011ю -128 с.</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6668">
                <a:tc>
                  <a:txBody>
                    <a:bodyPr/>
                    <a:lstStyle/>
                    <a:p>
                      <a:pPr indent="180340" algn="just">
                        <a:spcAft>
                          <a:spcPts val="0"/>
                        </a:spcAft>
                        <a:tabLst>
                          <a:tab pos="114300" algn="l"/>
                          <a:tab pos="342900" algn="l"/>
                        </a:tabLst>
                      </a:pPr>
                      <a:r>
                        <a:rPr lang="ru-RU" sz="1800">
                          <a:latin typeface="Times New Roman" pitchFamily="18" charset="0"/>
                          <a:ea typeface="Times New Roman"/>
                          <a:cs typeface="Times New Roman" pitchFamily="18" charset="0"/>
                        </a:rPr>
                        <a:t>17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735" marR="45720" indent="180340" algn="just">
                        <a:spcAft>
                          <a:spcPts val="0"/>
                        </a:spcAft>
                        <a:tabLst>
                          <a:tab pos="153035" algn="l"/>
                          <a:tab pos="342900" algn="l"/>
                        </a:tabLst>
                      </a:pPr>
                      <a:r>
                        <a:rPr lang="ru-RU" sz="1800">
                          <a:latin typeface="Times New Roman" pitchFamily="18" charset="0"/>
                          <a:ea typeface="Times New Roman"/>
                          <a:cs typeface="Times New Roman" pitchFamily="18" charset="0"/>
                        </a:rPr>
                        <a:t>Прокопенко Н. Задачи на смеси и сплавы. –М.: Чистые пруды, 2010. -32 с.</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0002">
                <a:tc>
                  <a:txBody>
                    <a:bodyPr/>
                    <a:lstStyle/>
                    <a:p>
                      <a:pPr indent="180340" algn="just">
                        <a:spcAft>
                          <a:spcPts val="0"/>
                        </a:spcAft>
                        <a:tabLst>
                          <a:tab pos="114300" algn="l"/>
                          <a:tab pos="342900" algn="l"/>
                        </a:tabLst>
                      </a:pPr>
                      <a:r>
                        <a:rPr lang="ru-RU" sz="1800">
                          <a:latin typeface="Times New Roman" pitchFamily="18" charset="0"/>
                          <a:ea typeface="Times New Roman"/>
                          <a:cs typeface="Times New Roman" pitchFamily="18" charset="0"/>
                        </a:rPr>
                        <a:t>18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735" marR="45720" indent="180340" algn="just">
                        <a:spcAft>
                          <a:spcPts val="0"/>
                        </a:spcAft>
                        <a:tabLst>
                          <a:tab pos="153035" algn="l"/>
                          <a:tab pos="342900" algn="l"/>
                        </a:tabLst>
                      </a:pPr>
                      <a:r>
                        <a:rPr lang="ru-RU" sz="1800">
                          <a:latin typeface="Times New Roman" pitchFamily="18" charset="0"/>
                          <a:ea typeface="Times New Roman"/>
                          <a:cs typeface="Times New Roman" pitchFamily="18" charset="0"/>
                        </a:rPr>
                        <a:t>Смирнова И. Геометрические задачи с практическим содержанием. –М.: Чистые пруды, 2010. -32 с.</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0002">
                <a:tc>
                  <a:txBody>
                    <a:bodyPr/>
                    <a:lstStyle/>
                    <a:p>
                      <a:pPr indent="180340" algn="just">
                        <a:spcAft>
                          <a:spcPts val="0"/>
                        </a:spcAft>
                        <a:tabLst>
                          <a:tab pos="114300" algn="l"/>
                          <a:tab pos="342900" algn="l"/>
                        </a:tabLst>
                      </a:pPr>
                      <a:r>
                        <a:rPr lang="ru-RU" sz="1800">
                          <a:latin typeface="Times New Roman" pitchFamily="18" charset="0"/>
                          <a:ea typeface="Times New Roman"/>
                          <a:cs typeface="Times New Roman" pitchFamily="18" charset="0"/>
                        </a:rPr>
                        <a:t>19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8735" marR="45720" indent="180340" algn="just">
                        <a:spcAft>
                          <a:spcPts val="0"/>
                        </a:spcAft>
                        <a:tabLst>
                          <a:tab pos="153035" algn="l"/>
                          <a:tab pos="342900" algn="l"/>
                        </a:tabLst>
                      </a:pPr>
                      <a:r>
                        <a:rPr lang="ru-RU" sz="1800" dirty="0" err="1">
                          <a:latin typeface="Times New Roman" pitchFamily="18" charset="0"/>
                          <a:ea typeface="Times New Roman"/>
                          <a:cs typeface="Times New Roman" pitchFamily="18" charset="0"/>
                        </a:rPr>
                        <a:t>Фарков</a:t>
                      </a:r>
                      <a:r>
                        <a:rPr lang="ru-RU" sz="1800" dirty="0">
                          <a:latin typeface="Times New Roman" pitchFamily="18" charset="0"/>
                          <a:ea typeface="Times New Roman"/>
                          <a:cs typeface="Times New Roman" pitchFamily="18" charset="0"/>
                        </a:rPr>
                        <a:t> А.В. Как готовить учащихся к математическим олимпиадам. –М.: Чистые пруды, 2006</a:t>
                      </a:r>
                      <a:r>
                        <a:rPr lang="ru-RU" sz="1800" dirty="0" smtClean="0">
                          <a:latin typeface="Times New Roman" pitchFamily="18" charset="0"/>
                          <a:ea typeface="Times New Roman"/>
                          <a:cs typeface="Times New Roman" pitchFamily="18" charset="0"/>
                        </a:rPr>
                        <a:t>.</a:t>
                      </a:r>
                      <a:r>
                        <a:rPr kumimoji="0" lang="ru-RU" sz="1800" kern="1200" dirty="0" smtClean="0">
                          <a:solidFill>
                            <a:schemeClr val="tx1"/>
                          </a:solidFill>
                          <a:latin typeface="+mn-lt"/>
                          <a:ea typeface="+mn-ea"/>
                          <a:cs typeface="+mn-cs"/>
                        </a:rPr>
                        <a:t> </a:t>
                      </a:r>
                      <a:endParaRPr lang="ru-RU" sz="1800" dirty="0">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Прямоугольник 3"/>
          <p:cNvSpPr/>
          <p:nvPr/>
        </p:nvSpPr>
        <p:spPr>
          <a:xfrm>
            <a:off x="2500298" y="0"/>
            <a:ext cx="2652265" cy="369332"/>
          </a:xfrm>
          <a:prstGeom prst="rect">
            <a:avLst/>
          </a:prstGeom>
        </p:spPr>
        <p:txBody>
          <a:bodyPr wrap="none">
            <a:spAutoFit/>
          </a:bodyPr>
          <a:lstStyle/>
          <a:p>
            <a:r>
              <a:rPr lang="kk-KZ" b="1" dirty="0" smtClean="0"/>
              <a:t>Қосымша әдебиеттер</a:t>
            </a:r>
            <a:endParaRPr lang="ru-RU" dirty="0"/>
          </a:p>
        </p:txBody>
      </p:sp>
    </p:spTree>
  </p:cSld>
  <p:clrMapOvr>
    <a:masterClrMapping/>
  </p:clrMapOvr>
  <p:transition>
    <p:wipe dir="d"/>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nvGraphicFramePr>
        <p:xfrm>
          <a:off x="571472" y="1071546"/>
          <a:ext cx="8215370" cy="857256"/>
        </p:xfrm>
        <a:graphic>
          <a:graphicData uri="http://schemas.openxmlformats.org/drawingml/2006/table">
            <a:tbl>
              <a:tblPr/>
              <a:tblGrid>
                <a:gridCol w="726088"/>
                <a:gridCol w="7489282"/>
              </a:tblGrid>
              <a:tr h="428628">
                <a:tc>
                  <a:txBody>
                    <a:bodyPr/>
                    <a:lstStyle/>
                    <a:p>
                      <a:pPr indent="180340" algn="just">
                        <a:spcAft>
                          <a:spcPts val="0"/>
                        </a:spcAft>
                        <a:tabLst>
                          <a:tab pos="269875" algn="l"/>
                          <a:tab pos="457200" algn="l"/>
                        </a:tabLst>
                      </a:pPr>
                      <a:r>
                        <a:rPr lang="kk-KZ" sz="1800" dirty="0" smtClean="0">
                          <a:latin typeface="KZ Times New Roman"/>
                          <a:ea typeface="Times New Roman"/>
                          <a:cs typeface="Times New Roman"/>
                        </a:rPr>
                        <a:t>19</a:t>
                      </a:r>
                      <a:endParaRPr lang="ru-RU" sz="1800" dirty="0">
                        <a:latin typeface="KZ 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u-RU" sz="1800">
                          <a:latin typeface="Times New Roman"/>
                          <a:ea typeface="Times New Roman"/>
                          <a:cs typeface="Times New Roman"/>
                        </a:rPr>
                        <a:t>МШ – Математика в школе (журнал);</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8628">
                <a:tc>
                  <a:txBody>
                    <a:bodyPr/>
                    <a:lstStyle/>
                    <a:p>
                      <a:pPr indent="180340" algn="just">
                        <a:spcAft>
                          <a:spcPts val="0"/>
                        </a:spcAft>
                        <a:tabLst>
                          <a:tab pos="269875" algn="l"/>
                          <a:tab pos="457200" algn="l"/>
                        </a:tabLst>
                      </a:pPr>
                      <a:r>
                        <a:rPr lang="kk-KZ" sz="1800" dirty="0" smtClean="0">
                          <a:latin typeface="KZ Times New Roman"/>
                          <a:ea typeface="Times New Roman"/>
                          <a:cs typeface="Times New Roman"/>
                        </a:rPr>
                        <a:t>20</a:t>
                      </a:r>
                      <a:endParaRPr lang="ru-RU" sz="1800" dirty="0">
                        <a:latin typeface="KZ 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u-RU" sz="1800" dirty="0">
                          <a:latin typeface="Times New Roman"/>
                          <a:ea typeface="Times New Roman"/>
                          <a:cs typeface="Times New Roman"/>
                        </a:rPr>
                        <a:t>Приложение «Математика»  к газете «Первое сентября»,  с 2006 г.</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Прямоугольник 3"/>
          <p:cNvSpPr/>
          <p:nvPr/>
        </p:nvSpPr>
        <p:spPr>
          <a:xfrm>
            <a:off x="2357422" y="500042"/>
            <a:ext cx="2754857" cy="369332"/>
          </a:xfrm>
          <a:prstGeom prst="rect">
            <a:avLst/>
          </a:prstGeom>
        </p:spPr>
        <p:txBody>
          <a:bodyPr wrap="none">
            <a:spAutoFit/>
          </a:bodyPr>
          <a:lstStyle/>
          <a:p>
            <a:r>
              <a:rPr lang="kk-KZ" b="1" dirty="0" smtClean="0"/>
              <a:t>Мерзімдік әдебиеттер </a:t>
            </a:r>
            <a:endParaRPr lang="ru-RU" dirty="0"/>
          </a:p>
        </p:txBody>
      </p:sp>
      <p:graphicFrame>
        <p:nvGraphicFramePr>
          <p:cNvPr id="5" name="Таблица 4"/>
          <p:cNvGraphicFramePr>
            <a:graphicFrameLocks noGrp="1"/>
          </p:cNvGraphicFramePr>
          <p:nvPr/>
        </p:nvGraphicFramePr>
        <p:xfrm>
          <a:off x="571472" y="2714620"/>
          <a:ext cx="8072494" cy="1357323"/>
        </p:xfrm>
        <a:graphic>
          <a:graphicData uri="http://schemas.openxmlformats.org/drawingml/2006/table">
            <a:tbl>
              <a:tblPr/>
              <a:tblGrid>
                <a:gridCol w="954036"/>
                <a:gridCol w="7118458"/>
              </a:tblGrid>
              <a:tr h="452441">
                <a:tc>
                  <a:txBody>
                    <a:bodyPr/>
                    <a:lstStyle/>
                    <a:p>
                      <a:pPr indent="180340" algn="just">
                        <a:spcAft>
                          <a:spcPts val="0"/>
                        </a:spcAft>
                        <a:tabLst>
                          <a:tab pos="269875" algn="l"/>
                          <a:tab pos="457200" algn="l"/>
                        </a:tabLst>
                      </a:pPr>
                      <a:r>
                        <a:rPr lang="kk-KZ" sz="1800" dirty="0">
                          <a:latin typeface="Times New Roman" pitchFamily="18" charset="0"/>
                          <a:ea typeface="Times New Roman"/>
                          <a:cs typeface="Times New Roman" pitchFamily="18" charset="0"/>
                        </a:rPr>
                        <a:t>23</a:t>
                      </a:r>
                      <a:endParaRPr lang="ru-RU" sz="1800" dirty="0">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80340" algn="just">
                        <a:spcAft>
                          <a:spcPts val="0"/>
                        </a:spcAft>
                        <a:tabLst>
                          <a:tab pos="269875" algn="l"/>
                          <a:tab pos="457200" algn="l"/>
                        </a:tabLst>
                      </a:pPr>
                      <a:r>
                        <a:rPr lang="ru-RU" sz="1800">
                          <a:latin typeface="Times New Roman" pitchFamily="18" charset="0"/>
                          <a:ea typeface="Times New Roman"/>
                          <a:cs typeface="Times New Roman" pitchFamily="18" charset="0"/>
                        </a:rPr>
                        <a:t>w</a:t>
                      </a:r>
                      <a:r>
                        <a:rPr lang="en-US" sz="1800">
                          <a:latin typeface="Times New Roman" pitchFamily="18" charset="0"/>
                          <a:ea typeface="Times New Roman"/>
                          <a:cs typeface="Times New Roman" pitchFamily="18" charset="0"/>
                        </a:rPr>
                        <a:t>ww</a:t>
                      </a:r>
                      <a:r>
                        <a:rPr lang="ru-RU" sz="1800">
                          <a:latin typeface="Times New Roman" pitchFamily="18" charset="0"/>
                          <a:ea typeface="Times New Roman"/>
                          <a:cs typeface="Times New Roman" pitchFamily="18" charset="0"/>
                        </a:rPr>
                        <a:t>.</a:t>
                      </a:r>
                      <a:r>
                        <a:rPr lang="en-US" sz="1800">
                          <a:latin typeface="Times New Roman" pitchFamily="18" charset="0"/>
                          <a:ea typeface="Times New Roman"/>
                          <a:cs typeface="Times New Roman" pitchFamily="18" charset="0"/>
                        </a:rPr>
                        <a:t>obrasovanie</a:t>
                      </a:r>
                      <a:r>
                        <a:rPr lang="ru-RU" sz="1800">
                          <a:latin typeface="Times New Roman" pitchFamily="18" charset="0"/>
                          <a:ea typeface="Times New Roman"/>
                          <a:cs typeface="Times New Roman" pitchFamily="18" charset="0"/>
                        </a:rPr>
                        <a:t>.</a:t>
                      </a:r>
                      <a:r>
                        <a:rPr lang="en-US" sz="1800">
                          <a:latin typeface="Times New Roman" pitchFamily="18" charset="0"/>
                          <a:ea typeface="Times New Roman"/>
                          <a:cs typeface="Times New Roman" pitchFamily="18" charset="0"/>
                        </a:rPr>
                        <a:t>ru</a:t>
                      </a:r>
                      <a:endParaRPr lang="ru-RU" sz="1800">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2441">
                <a:tc>
                  <a:txBody>
                    <a:bodyPr/>
                    <a:lstStyle/>
                    <a:p>
                      <a:pPr indent="180340" algn="just">
                        <a:spcAft>
                          <a:spcPts val="0"/>
                        </a:spcAft>
                        <a:tabLst>
                          <a:tab pos="269875" algn="l"/>
                          <a:tab pos="457200" algn="l"/>
                        </a:tabLst>
                      </a:pPr>
                      <a:r>
                        <a:rPr lang="kk-KZ" sz="1800">
                          <a:latin typeface="Times New Roman" pitchFamily="18" charset="0"/>
                          <a:ea typeface="Times New Roman"/>
                          <a:cs typeface="Times New Roman" pitchFamily="18" charset="0"/>
                        </a:rPr>
                        <a:t>24</a:t>
                      </a:r>
                      <a:endParaRPr lang="ru-RU" sz="1800">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80340" algn="just">
                        <a:spcAft>
                          <a:spcPts val="0"/>
                        </a:spcAft>
                        <a:tabLst>
                          <a:tab pos="269875" algn="l"/>
                          <a:tab pos="457200" algn="l"/>
                        </a:tabLst>
                      </a:pPr>
                      <a:r>
                        <a:rPr lang="en-US" sz="1800">
                          <a:latin typeface="Times New Roman" pitchFamily="18" charset="0"/>
                          <a:ea typeface="Times New Roman"/>
                          <a:cs typeface="Times New Roman" pitchFamily="18" charset="0"/>
                        </a:rPr>
                        <a:t>www</a:t>
                      </a:r>
                      <a:r>
                        <a:rPr lang="ru-RU" sz="1800">
                          <a:latin typeface="Times New Roman" pitchFamily="18" charset="0"/>
                          <a:ea typeface="Times New Roman"/>
                          <a:cs typeface="Times New Roman" pitchFamily="18" charset="0"/>
                        </a:rPr>
                        <a:t>.</a:t>
                      </a:r>
                      <a:r>
                        <a:rPr lang="en-US" sz="1800">
                          <a:latin typeface="Times New Roman" pitchFamily="18" charset="0"/>
                          <a:ea typeface="Times New Roman"/>
                          <a:cs typeface="Times New Roman" pitchFamily="18" charset="0"/>
                        </a:rPr>
                        <a:t>znanie</a:t>
                      </a:r>
                      <a:r>
                        <a:rPr lang="ru-RU" sz="1800">
                          <a:latin typeface="Times New Roman" pitchFamily="18" charset="0"/>
                          <a:ea typeface="Times New Roman"/>
                          <a:cs typeface="Times New Roman" pitchFamily="18" charset="0"/>
                        </a:rPr>
                        <a:t>.</a:t>
                      </a:r>
                      <a:r>
                        <a:rPr lang="en-US" sz="1800">
                          <a:latin typeface="Times New Roman" pitchFamily="18" charset="0"/>
                          <a:ea typeface="Times New Roman"/>
                          <a:cs typeface="Times New Roman" pitchFamily="18" charset="0"/>
                        </a:rPr>
                        <a:t>ksu</a:t>
                      </a:r>
                      <a:r>
                        <a:rPr lang="ru-RU" sz="1800">
                          <a:latin typeface="Times New Roman" pitchFamily="18" charset="0"/>
                          <a:ea typeface="Times New Roman"/>
                          <a:cs typeface="Times New Roman" pitchFamily="18" charset="0"/>
                        </a:rPr>
                        <a:t>.</a:t>
                      </a:r>
                      <a:r>
                        <a:rPr lang="en-US" sz="1800">
                          <a:latin typeface="Times New Roman" pitchFamily="18" charset="0"/>
                          <a:ea typeface="Times New Roman"/>
                          <a:cs typeface="Times New Roman" pitchFamily="18" charset="0"/>
                        </a:rPr>
                        <a:t>kz</a:t>
                      </a:r>
                      <a:endParaRPr lang="ru-RU" sz="1800">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2441">
                <a:tc>
                  <a:txBody>
                    <a:bodyPr/>
                    <a:lstStyle/>
                    <a:p>
                      <a:pPr indent="180340" algn="just">
                        <a:spcAft>
                          <a:spcPts val="0"/>
                        </a:spcAft>
                        <a:tabLst>
                          <a:tab pos="269875" algn="l"/>
                          <a:tab pos="457200" algn="l"/>
                        </a:tabLst>
                      </a:pPr>
                      <a:r>
                        <a:rPr lang="kk-KZ" sz="1800" dirty="0">
                          <a:latin typeface="Times New Roman" pitchFamily="18" charset="0"/>
                          <a:ea typeface="Times New Roman"/>
                          <a:cs typeface="Times New Roman" pitchFamily="18" charset="0"/>
                        </a:rPr>
                        <a:t>25</a:t>
                      </a:r>
                      <a:endParaRPr lang="ru-RU" sz="1800" dirty="0">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269875" algn="l"/>
                        </a:tabLst>
                      </a:pPr>
                      <a:r>
                        <a:rPr lang="en-US" sz="1800" dirty="0">
                          <a:latin typeface="Times New Roman" pitchFamily="18" charset="0"/>
                          <a:ea typeface="Times New Roman"/>
                          <a:cs typeface="Times New Roman" pitchFamily="18" charset="0"/>
                        </a:rPr>
                        <a:t>www</a:t>
                      </a:r>
                      <a:r>
                        <a:rPr lang="ru-RU" sz="1800" dirty="0">
                          <a:latin typeface="Times New Roman" pitchFamily="18" charset="0"/>
                          <a:ea typeface="Times New Roman"/>
                          <a:cs typeface="Times New Roman" pitchFamily="18" charset="0"/>
                        </a:rPr>
                        <a:t>.</a:t>
                      </a:r>
                      <a:r>
                        <a:rPr lang="en-US" sz="1800" dirty="0" err="1">
                          <a:latin typeface="Times New Roman" pitchFamily="18" charset="0"/>
                          <a:ea typeface="Times New Roman"/>
                          <a:cs typeface="Times New Roman" pitchFamily="18" charset="0"/>
                        </a:rPr>
                        <a:t>znanie</a:t>
                      </a:r>
                      <a:r>
                        <a:rPr lang="ru-RU" sz="1800" dirty="0">
                          <a:latin typeface="Times New Roman" pitchFamily="18" charset="0"/>
                          <a:ea typeface="Times New Roman"/>
                          <a:cs typeface="Times New Roman" pitchFamily="18" charset="0"/>
                        </a:rPr>
                        <a:t>.</a:t>
                      </a:r>
                      <a:r>
                        <a:rPr lang="en-US" sz="1800" dirty="0" err="1">
                          <a:latin typeface="Times New Roman" pitchFamily="18" charset="0"/>
                          <a:ea typeface="Times New Roman"/>
                          <a:cs typeface="Times New Roman" pitchFamily="18" charset="0"/>
                        </a:rPr>
                        <a:t>kz</a:t>
                      </a:r>
                      <a:r>
                        <a:rPr lang="ru-RU" sz="1800" dirty="0">
                          <a:latin typeface="Times New Roman" pitchFamily="18" charset="0"/>
                          <a:ea typeface="Times New Roman"/>
                          <a:cs typeface="Times New Roman"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Прямоугольник 5"/>
          <p:cNvSpPr/>
          <p:nvPr/>
        </p:nvSpPr>
        <p:spPr>
          <a:xfrm>
            <a:off x="2428860" y="2214554"/>
            <a:ext cx="2167773" cy="369332"/>
          </a:xfrm>
          <a:prstGeom prst="rect">
            <a:avLst/>
          </a:prstGeom>
        </p:spPr>
        <p:txBody>
          <a:bodyPr wrap="none">
            <a:spAutoFit/>
          </a:bodyPr>
          <a:lstStyle/>
          <a:p>
            <a:r>
              <a:rPr lang="kk-KZ" b="1" dirty="0" smtClean="0"/>
              <a:t>Интернет көздері</a:t>
            </a:r>
            <a:endParaRPr lang="ru-RU" dirty="0"/>
          </a:p>
        </p:txBody>
      </p:sp>
    </p:spTree>
  </p:cSld>
  <p:clrMapOvr>
    <a:masterClrMapping/>
  </p:clrMapOvr>
  <p:transition>
    <p:wipe dir="d"/>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4"/>
          <p:cNvSpPr>
            <a:spLocks noGrp="1"/>
          </p:cNvSpPr>
          <p:nvPr>
            <p:ph type="title"/>
          </p:nvPr>
        </p:nvSpPr>
        <p:spPr>
          <a:xfrm>
            <a:off x="500034" y="1142984"/>
            <a:ext cx="8358245" cy="4572032"/>
          </a:xfrm>
        </p:spPr>
        <p:txBody>
          <a:bodyPr>
            <a:normAutofit fontScale="90000"/>
          </a:bodyPr>
          <a:lstStyle/>
          <a:p>
            <a:pPr algn="ctr" eaLnBrk="1" hangingPunct="1"/>
            <a:r>
              <a:rPr lang="kk-KZ" sz="7800" dirty="0" smtClean="0">
                <a:solidFill>
                  <a:srgbClr val="FF0000"/>
                </a:solidFill>
                <a:latin typeface="Times New Roman" pitchFamily="18" charset="0"/>
                <a:cs typeface="Times New Roman" pitchFamily="18" charset="0"/>
              </a:rPr>
              <a:t>Назарларыңызға</a:t>
            </a:r>
            <a:br>
              <a:rPr lang="kk-KZ" sz="7800" dirty="0" smtClean="0">
                <a:solidFill>
                  <a:srgbClr val="FF0000"/>
                </a:solidFill>
                <a:latin typeface="Times New Roman" pitchFamily="18" charset="0"/>
                <a:cs typeface="Times New Roman" pitchFamily="18" charset="0"/>
              </a:rPr>
            </a:br>
            <a:r>
              <a:rPr lang="kk-KZ" sz="7800" dirty="0" smtClean="0">
                <a:solidFill>
                  <a:srgbClr val="FF0000"/>
                </a:solidFill>
                <a:latin typeface="Times New Roman" pitchFamily="18" charset="0"/>
                <a:cs typeface="Times New Roman" pitchFamily="18" charset="0"/>
              </a:rPr>
              <a:t>РАХМЕТ!</a:t>
            </a:r>
            <a:r>
              <a:rPr lang="kk-KZ" sz="6600" dirty="0" smtClean="0">
                <a:solidFill>
                  <a:srgbClr val="FF0000"/>
                </a:solidFill>
                <a:latin typeface="Times New Roman" pitchFamily="18" charset="0"/>
                <a:cs typeface="Times New Roman" pitchFamily="18" charset="0"/>
              </a:rPr>
              <a:t/>
            </a:r>
            <a:br>
              <a:rPr lang="kk-KZ" sz="6600" dirty="0" smtClean="0">
                <a:solidFill>
                  <a:srgbClr val="FF0000"/>
                </a:solidFill>
                <a:latin typeface="Times New Roman" pitchFamily="18" charset="0"/>
                <a:cs typeface="Times New Roman" pitchFamily="18" charset="0"/>
              </a:rPr>
            </a:br>
            <a:r>
              <a:rPr lang="kk-KZ" sz="6600" dirty="0" smtClean="0">
                <a:solidFill>
                  <a:srgbClr val="FF0000"/>
                </a:solidFill>
                <a:latin typeface="Times New Roman" pitchFamily="18" charset="0"/>
                <a:cs typeface="Times New Roman" pitchFamily="18" charset="0"/>
              </a:rPr>
              <a:t>							</a:t>
            </a:r>
            <a:br>
              <a:rPr lang="kk-KZ" sz="6600" dirty="0" smtClean="0">
                <a:solidFill>
                  <a:srgbClr val="FF0000"/>
                </a:solidFill>
                <a:latin typeface="Times New Roman" pitchFamily="18" charset="0"/>
                <a:cs typeface="Times New Roman" pitchFamily="18" charset="0"/>
              </a:rPr>
            </a:br>
            <a:r>
              <a:rPr lang="kk-KZ" sz="6600" dirty="0" smtClean="0">
                <a:solidFill>
                  <a:srgbClr val="FF0000"/>
                </a:solidFill>
                <a:latin typeface="Times New Roman" pitchFamily="18" charset="0"/>
                <a:cs typeface="Times New Roman" pitchFamily="18" charset="0"/>
              </a:rPr>
              <a:t/>
            </a:r>
            <a:br>
              <a:rPr lang="kk-KZ" sz="6600" dirty="0" smtClean="0">
                <a:solidFill>
                  <a:srgbClr val="FF0000"/>
                </a:solidFill>
                <a:latin typeface="Times New Roman" pitchFamily="18" charset="0"/>
                <a:cs typeface="Times New Roman" pitchFamily="18" charset="0"/>
              </a:rPr>
            </a:br>
            <a:r>
              <a:rPr lang="kk-KZ" sz="6600" dirty="0" smtClean="0">
                <a:solidFill>
                  <a:srgbClr val="FF0000"/>
                </a:solidFill>
                <a:latin typeface="Times New Roman" pitchFamily="18" charset="0"/>
                <a:cs typeface="Times New Roman" pitchFamily="18" charset="0"/>
              </a:rPr>
              <a:t>							</a:t>
            </a:r>
            <a:r>
              <a:rPr lang="kk-KZ" sz="2400" dirty="0" smtClean="0">
                <a:latin typeface="Times New Roman" pitchFamily="18" charset="0"/>
                <a:cs typeface="Times New Roman" pitchFamily="18" charset="0"/>
                <a:hlinkClick r:id="rId2" action="ppaction://hlinksldjump"/>
              </a:rPr>
              <a:t>мазмұны</a:t>
            </a:r>
            <a:endParaRPr lang="ru-RU" sz="2400" dirty="0" smtClean="0">
              <a:latin typeface="Times New Roman" pitchFamily="18" charset="0"/>
              <a:cs typeface="Times New Roman" pitchFamily="18" charset="0"/>
            </a:endParaRPr>
          </a:p>
        </p:txBody>
      </p:sp>
    </p:spTree>
  </p:cSld>
  <p:clrMapOvr>
    <a:masterClrMapping/>
  </p:clrMapOvr>
  <p:transition>
    <p:wipe dir="d"/>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Flow</Template>
  <TotalTime>1370</TotalTime>
  <Words>4039</Words>
  <Application>Microsoft Office PowerPoint</Application>
  <PresentationFormat>Экран (4:3)</PresentationFormat>
  <Paragraphs>459</Paragraphs>
  <Slides>94</Slides>
  <Notes>1</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94</vt:i4>
      </vt:variant>
    </vt:vector>
  </HeadingPairs>
  <TitlesOfParts>
    <vt:vector size="96" baseType="lpstr">
      <vt:lpstr>Поток</vt:lpstr>
      <vt:lpstr>Формула</vt:lpstr>
      <vt:lpstr>Слайд 1</vt:lpstr>
      <vt:lpstr>Тақырып 1. Математиканы оқытудағы есеп шығарудың орны мен ролі.   Тақырып 2. Мектеп математикасы курсындағы мазмұнды есептер.  Тақырып 3. Мектеп курсындағы есептерді шығару үрдісінің құрылымы  Тақырып 4. Есептерді шығарудан алдын ала жүргізілетін жұмыстар  Тақырып 5. Есептерді шығару жоспарын құру әдістері   Тақырып 6. Есептің семантикалық талдауы </vt:lpstr>
      <vt:lpstr>Слайд 3</vt:lpstr>
      <vt:lpstr> Жоспар:  1. Математиканы оқытудағы есеп шығарудың орны. 2. Математиканы оқытудағы есеп шығарудың ролі. </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Жоспар: 1. Мазмұнды есептер туралы түсінік. 2. Мектеп математикасы курсындағы мазмұнды есептердің алатын орны.  </vt:lpstr>
      <vt:lpstr>1. Мазмұнды есептер туралы түсінік.</vt:lpstr>
      <vt:lpstr>Слайд 21</vt:lpstr>
      <vt:lpstr>Слайд 22</vt:lpstr>
      <vt:lpstr>2. Мектеп математикасы курсындағы мазмұнды есептердің алатын орны.</vt:lpstr>
      <vt:lpstr>Мазмұнды есептерді шығару негізінен  3 тәсілмен жүзеге асады:  </vt:lpstr>
      <vt:lpstr> Д. Пойа есеп шығару барысын 4 кезеңге бөлді: </vt:lpstr>
      <vt:lpstr>Слайд 26</vt:lpstr>
      <vt:lpstr>Тест</vt:lpstr>
      <vt:lpstr>Слайд 28</vt:lpstr>
      <vt:lpstr>Слайд 29</vt:lpstr>
      <vt:lpstr>Слайд 30</vt:lpstr>
      <vt:lpstr>Слайд 31</vt:lpstr>
      <vt:lpstr>Тақырып №3. Мектеп курсындағы мазмұнды есептерді шығару үрдісінің құрылымы.</vt:lpstr>
      <vt:lpstr>Жоспар: 1. Ежелгі мазмұнды есептерді қарастыру. 2. Мазмұнды есептің шығару үрдісі. </vt:lpstr>
      <vt:lpstr>1. Ежелгі мазмұнды есептерді қарастыру.</vt:lpstr>
      <vt:lpstr>Слайд 35</vt:lpstr>
      <vt:lpstr>Слайд 36</vt:lpstr>
      <vt:lpstr>Слайд 37</vt:lpstr>
      <vt:lpstr>Слайд 38</vt:lpstr>
      <vt:lpstr>Тест</vt:lpstr>
      <vt:lpstr>Слайд 40</vt:lpstr>
      <vt:lpstr>Слайд 41</vt:lpstr>
      <vt:lpstr>Слайд 42</vt:lpstr>
      <vt:lpstr>Слайд 43</vt:lpstr>
      <vt:lpstr>Слайд 44</vt:lpstr>
      <vt:lpstr>Жоспар:  1. Математика курсында мазмұнды есептерді шығарудың негізгі тәсілдері. 2. Мазмұнды есепті шығарудағы талдау. </vt:lpstr>
      <vt:lpstr>1. Математика курсында мазмұнды есептерді шығарудың негізгі тәсілдері.</vt:lpstr>
      <vt:lpstr>Слайд 47</vt:lpstr>
      <vt:lpstr>Слайд 48</vt:lpstr>
      <vt:lpstr>Слайд 49</vt:lpstr>
      <vt:lpstr>Есепті шығару үрдісінің әр түрлі кезеңдерінің арасындағы байланыс </vt:lpstr>
      <vt:lpstr>Есепті шығару тәсілін іздеу </vt:lpstr>
      <vt:lpstr>Слайд 52</vt:lpstr>
      <vt:lpstr>Тест</vt:lpstr>
      <vt:lpstr>Слайд 54</vt:lpstr>
      <vt:lpstr>Слайд 55</vt:lpstr>
      <vt:lpstr>Слайд 56</vt:lpstr>
      <vt:lpstr>Слайд 57</vt:lpstr>
      <vt:lpstr>Слайд 58</vt:lpstr>
      <vt:lpstr>Жоспар: 1. Мазмұнды есептерді шығару жоспарын құру 2.Мазмұнды есепті шығару үрдісіндегі модельдеу 3. Есептерді бірнеше бөлімдерге бөліп қарастыру 4. Есептің шешімін іздеуге ұсыныстар </vt:lpstr>
      <vt:lpstr>Слайд 60</vt:lpstr>
      <vt:lpstr>Слайд 61</vt:lpstr>
      <vt:lpstr>Слайд 62</vt:lpstr>
      <vt:lpstr>Слайд 63</vt:lpstr>
      <vt:lpstr>Слайд 64</vt:lpstr>
      <vt:lpstr>Слайд 65</vt:lpstr>
      <vt:lpstr>Слайд 66</vt:lpstr>
      <vt:lpstr>Слайд 67</vt:lpstr>
      <vt:lpstr>Слайд 68</vt:lpstr>
      <vt:lpstr>Слайд 69</vt:lpstr>
      <vt:lpstr>Слайд 70</vt:lpstr>
      <vt:lpstr>Слайд 71</vt:lpstr>
      <vt:lpstr>Слайд 72</vt:lpstr>
      <vt:lpstr>Слайд 73</vt:lpstr>
      <vt:lpstr>Тест</vt:lpstr>
      <vt:lpstr>Слайд 75</vt:lpstr>
      <vt:lpstr>Слайд 76</vt:lpstr>
      <vt:lpstr>Слайд 77</vt:lpstr>
      <vt:lpstr>Слайд 78</vt:lpstr>
      <vt:lpstr>Слайд 79</vt:lpstr>
      <vt:lpstr>Жоспар: 1. Есептің семантикалық талдаудың түрлері. 2. Салыстыру арақатынасы. </vt:lpstr>
      <vt:lpstr>Слайд 81</vt:lpstr>
      <vt:lpstr>Слайд 82</vt:lpstr>
      <vt:lpstr>Слайд 83</vt:lpstr>
      <vt:lpstr>Слайд 84</vt:lpstr>
      <vt:lpstr>Слайд 85</vt:lpstr>
      <vt:lpstr>Тест</vt:lpstr>
      <vt:lpstr>Слайд 87</vt:lpstr>
      <vt:lpstr>Слайд 88</vt:lpstr>
      <vt:lpstr>Слайд 89</vt:lpstr>
      <vt:lpstr>Слайд 90</vt:lpstr>
      <vt:lpstr>Слайд 91</vt:lpstr>
      <vt:lpstr>Слайд 92</vt:lpstr>
      <vt:lpstr>Слайд 93</vt:lpstr>
      <vt:lpstr>Назарларыңызға РАХМЕТ!                 мазмұны</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Ќазаќстан Республикасы білім жєне ѓылым министрлігі Е.А. Бµкетов атындаѓы Ќараѓанды мемлекеттік университеті</dc:title>
  <dc:creator>Dust1</dc:creator>
  <cp:lastModifiedBy>ррр</cp:lastModifiedBy>
  <cp:revision>132</cp:revision>
  <dcterms:created xsi:type="dcterms:W3CDTF">2014-04-02T02:50:46Z</dcterms:created>
  <dcterms:modified xsi:type="dcterms:W3CDTF">2021-06-16T12:32:04Z</dcterms:modified>
</cp:coreProperties>
</file>