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9"/>
  </p:notesMasterIdLst>
  <p:sldIdLst>
    <p:sldId id="675" r:id="rId2"/>
    <p:sldId id="676" r:id="rId3"/>
    <p:sldId id="677" r:id="rId4"/>
    <p:sldId id="678" r:id="rId5"/>
    <p:sldId id="679" r:id="rId6"/>
    <p:sldId id="680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8" autoAdjust="0"/>
    <p:restoredTop sz="94660"/>
  </p:normalViewPr>
  <p:slideViewPr>
    <p:cSldViewPr>
      <p:cViewPr varScale="1">
        <p:scale>
          <a:sx n="61" d="100"/>
          <a:sy n="61" d="100"/>
        </p:scale>
        <p:origin x="47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3DE38-AC1C-4193-BCB5-FF1D87459F13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0DB7-344B-409E-AD95-F9258FAD1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473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70DB7-344B-409E-AD95-F9258FAD1F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334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14"/>
            <a:ext cx="8820472" cy="1000108"/>
          </a:xfrm>
        </p:spPr>
        <p:txBody>
          <a:bodyPr anchor="t" anchorCtr="0">
            <a:noAutofit/>
          </a:bodyPr>
          <a:lstStyle/>
          <a:p>
            <a:pPr algn="ctr"/>
            <a:r>
              <a:rPr lang="kk-KZ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Қазақстан Республикасы білім және ғылым министрлігі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Академик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Е.А. Бөкетов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атындағы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университеті</a:t>
            </a:r>
            <a:endParaRPr lang="ru-RU" sz="2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2008" y="836712"/>
            <a:ext cx="8964488" cy="5878436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lvl="0" algn="ctr">
              <a:spcBef>
                <a:spcPct val="20000"/>
              </a:spcBef>
            </a:pPr>
            <a:r>
              <a:rPr lang="kk-KZ" sz="5500" b="1" dirty="0">
                <a:latin typeface="Times New Roman" pitchFamily="18" charset="0"/>
                <a:cs typeface="Times New Roman" pitchFamily="18" charset="0"/>
              </a:rPr>
              <a:t>СТАНДАРТТЫ ЕМЕС ЕСЕПТЕРДІ ШЕШУ</a:t>
            </a:r>
          </a:p>
          <a:p>
            <a:pPr lvl="0" algn="ctr">
              <a:spcBef>
                <a:spcPct val="20000"/>
              </a:spcBef>
            </a:pPr>
            <a:r>
              <a:rPr lang="kk-KZ" sz="5500" b="1" dirty="0" smtClean="0">
                <a:latin typeface="Times New Roman" pitchFamily="18" charset="0"/>
                <a:cs typeface="Times New Roman" pitchFamily="18" charset="0"/>
              </a:rPr>
              <a:t>ПРАКТИКУМЫ</a:t>
            </a:r>
            <a:endParaRPr lang="kk-KZ" sz="5500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5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Тақырып</a:t>
            </a:r>
            <a:r>
              <a:rPr lang="en-US" sz="5900" b="1" dirty="0" smtClean="0">
                <a:latin typeface="Times New Roman" pitchFamily="18" charset="0"/>
                <a:cs typeface="Times New Roman" pitchFamily="18" charset="0"/>
              </a:rPr>
              <a:t> 7:</a:t>
            </a: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 Айнымалысы модуль таңбасы астындағы теңдеулер мен теңсіздіктерді шешу</a:t>
            </a:r>
            <a:endParaRPr lang="ru-RU" sz="5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6В01502 – Математика-Информатика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мамандығы үшін 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19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Авторлары: 	МжИОӘ кафедрасының аға оқытушысы Кервенев Қ.Е. 	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Бейсенова Д.Р.</a:t>
            </a: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 Искаков С.А. </a:t>
            </a: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	</a:t>
            </a:r>
            <a:endParaRPr lang="kk-KZ" sz="4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en-US" sz="4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endParaRPr kumimoji="0" lang="kk-KZ" sz="4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2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Сабақ түрі:  практика			</a:t>
            </a:r>
            <a:r>
              <a:rPr kumimoji="0" lang="en-US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Қарағанды-2021</a:t>
            </a:r>
            <a:endParaRPr kumimoji="0" lang="ru-RU" sz="33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kk-KZ" sz="2000" b="1" dirty="0">
                <a:latin typeface="Times New Roman" pitchFamily="18" charset="0"/>
                <a:cs typeface="Times New Roman" pitchFamily="18" charset="0"/>
              </a:rPr>
              <a:t>Негізгі және қосымша  әдебиеттер тізімі: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84976" cy="6048672"/>
          </a:xfrm>
        </p:spPr>
        <p:txBody>
          <a:bodyPr>
            <a:noAutofit/>
          </a:bodyPr>
          <a:lstStyle/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Цыпкин А.Г., Пинский А.И. Справочник по методам решения задач по математике для средней школы. -2-е изд., перераб. и доп. – М.: Наука. Гл. Ред физ.-мат. лит., 1989. -576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Литвиненко В.Н., Мордкович А.Г. Практикум по элементарной математике: Алгебра. Тригонометрия: Учеб. Пособие для студентов физ.-мат. спец. пед. ин-тов. -2-е изд., перераб. и доп. – М.: Просвещение, 1991. -352с.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Гусев В.А. Практикум по элементарной математике: Геометрия: Учеб. Пособие для студентов физ.-мат. спец. пед. ин-тов и учителей/ Гусев В.Г., Литвиненко В.Н., Мордкович А.Г. -2-е изд., перераб. и доп. – М.: Просвещение, 1992. 360с.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4-5классов: Кн. Для учителя. – М.:Просвещение, 1968. – 96 с.:ил.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7-9классов: Кн. Для учителя. – М.:Просвещение, 1991. – 239 с.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А.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-912 с. 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В.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8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20472" cy="6858000"/>
          </a:xfrm>
        </p:spPr>
        <p:txBody>
          <a:bodyPr>
            <a:noAutofit/>
          </a:bodyPr>
          <a:lstStyle/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С.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Сборник конкурсных задач по математике для поступающих во втузы. Учебное пособие./ Под ред. М.И.Сканави. -4-е изд. – М.: Высш. Школа, 1980. -541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Вересова Е.Е. идр. Практикум по решению математических задач: Учеб. Пособие для пед. ин-тов Е.Е.Вересова, Н.С. Денисова, Т.Н. Полякова. –М.: Просвещение, 1979. -240 с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Ваховский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Е.Б., Рывкин А.А. Задачи по элементарной математике. М., Наука, 1971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Васильев Н.Б. Задачи всесоюзных математических олимпиад. Ч. 2. -2011ю -128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Прокопенко Н. Задачи на смеси и сплавы.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Смирнова И. Геометрические задачи с практическим содержанием.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Фарков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А.В. Как готовить учащихся к математическим олимпиадам. –М.: Чистые пруды, 2006.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Солуковцева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Л.А. Линейные и дробно-линейные уравнения и неравенства с параметрами. –М.: Чистые пруды, 2007. -31 с.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7606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Мерзімдік әдебиеттер (басылымдар) тізімі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МШ – Математика в школе (журнал);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«Математика»  к газете «Первое сентября»,  с 2006 г.</a:t>
            </a:r>
          </a:p>
          <a:p>
            <a:pPr marL="0" indent="0">
              <a:buNone/>
            </a:pPr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Электрондық </a:t>
            </a:r>
            <a:r>
              <a:rPr lang="kk-KZ" sz="2400" b="1" dirty="0">
                <a:latin typeface="Times New Roman" pitchFamily="18" charset="0"/>
                <a:cs typeface="Times New Roman" pitchFamily="18" charset="0"/>
              </a:rPr>
              <a:t>ресурстар көзі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www.obrasovanie.ru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www.znanie.ksu.kz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znanie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kz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948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19256" cy="6141296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Тапсырмалар: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1.Теңдеуді шешіңіз: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2. Теңдеуді шешіңіз: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3.Теңдеуді шешіңіз: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4. Теңдеуді шешіңіз: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5.Теңдеуді шешіңіз: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4067944" y="836712"/>
          <a:ext cx="3312368" cy="562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Формула" r:id="rId3" imgW="1511300" imgH="254000" progId="Equation.3">
                  <p:embed/>
                </p:oleObj>
              </mc:Choice>
              <mc:Fallback>
                <p:oleObj name="Формула" r:id="rId3" imgW="1511300" imgH="2540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836712"/>
                        <a:ext cx="3312368" cy="5624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067944" y="1628800"/>
          <a:ext cx="2160240" cy="90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Формула" r:id="rId5" imgW="1016000" imgH="431800" progId="Equation.3">
                  <p:embed/>
                </p:oleObj>
              </mc:Choice>
              <mc:Fallback>
                <p:oleObj name="Формула" r:id="rId5" imgW="1016000" imgH="4318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1628800"/>
                        <a:ext cx="2160240" cy="908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3995936" y="2780928"/>
          <a:ext cx="4134252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Формула" r:id="rId7" imgW="1765300" imgH="279400" progId="Equation.3">
                  <p:embed/>
                </p:oleObj>
              </mc:Choice>
              <mc:Fallback>
                <p:oleObj name="Формула" r:id="rId7" imgW="1765300" imgH="2794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2780928"/>
                        <a:ext cx="4134252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4067944" y="3807042"/>
          <a:ext cx="2664296" cy="630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Формула" r:id="rId9" imgW="1028254" imgH="253890" progId="Equation.3">
                  <p:embed/>
                </p:oleObj>
              </mc:Choice>
              <mc:Fallback>
                <p:oleObj name="Формула" r:id="rId9" imgW="1028254" imgH="25389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3807042"/>
                        <a:ext cx="2664296" cy="6300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3995936" y="4797152"/>
          <a:ext cx="3312368" cy="691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Формула" r:id="rId11" imgW="1320227" imgH="279279" progId="Equation.3">
                  <p:embed/>
                </p:oleObj>
              </mc:Choice>
              <mc:Fallback>
                <p:oleObj name="Формула" r:id="rId11" imgW="1320227" imgH="279279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797152"/>
                        <a:ext cx="3312368" cy="6910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19256" cy="6141296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6. Теңсіздікті шешіңіз: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 Теңдеуді шешіңіз: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8. Теңдеуді шешіңіз: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9.Теңдеуді шешіңіз: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10.Теңсіздікті шешіңіз: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4499992" y="332656"/>
          <a:ext cx="2880320" cy="55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Формула" r:id="rId3" imgW="1320227" imgH="253890" progId="Equation.3">
                  <p:embed/>
                </p:oleObj>
              </mc:Choice>
              <mc:Fallback>
                <p:oleObj name="Формула" r:id="rId3" imgW="1320227" imgH="25389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332656"/>
                        <a:ext cx="2880320" cy="559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139952" y="1052736"/>
          <a:ext cx="2808312" cy="12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Формула" r:id="rId5" imgW="1218671" imgH="533169" progId="Equation.3">
                  <p:embed/>
                </p:oleObj>
              </mc:Choice>
              <mc:Fallback>
                <p:oleObj name="Формула" r:id="rId5" imgW="1218671" imgH="533169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052736"/>
                        <a:ext cx="2808312" cy="1228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139952" y="2348880"/>
          <a:ext cx="3384376" cy="607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Формула" r:id="rId7" imgW="1485255" imgH="266584" progId="Equation.3">
                  <p:embed/>
                </p:oleObj>
              </mc:Choice>
              <mc:Fallback>
                <p:oleObj name="Формула" r:id="rId7" imgW="1485255" imgH="266584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2348880"/>
                        <a:ext cx="3384376" cy="6074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4067944" y="3356992"/>
          <a:ext cx="2664296" cy="580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Формула" r:id="rId9" imgW="1180588" imgH="253890" progId="Equation.3">
                  <p:embed/>
                </p:oleObj>
              </mc:Choice>
              <mc:Fallback>
                <p:oleObj name="Формула" r:id="rId9" imgW="1180588" imgH="25389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3356992"/>
                        <a:ext cx="2664296" cy="5801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4499992" y="4365104"/>
          <a:ext cx="2376264" cy="616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Формула" r:id="rId11" imgW="990170" imgH="253890" progId="Equation.3">
                  <p:embed/>
                </p:oleObj>
              </mc:Choice>
              <mc:Fallback>
                <p:oleObj name="Формула" r:id="rId11" imgW="990170" imgH="25389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4365104"/>
                        <a:ext cx="2376264" cy="6169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17685"/>
            <a:ext cx="801873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Назарларыңызға рахмет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7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2865</TotalTime>
  <Words>621</Words>
  <Application>Microsoft Office PowerPoint</Application>
  <PresentationFormat>Экран (4:3)</PresentationFormat>
  <Paragraphs>62</Paragraphs>
  <Slides>7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Формула</vt:lpstr>
      <vt:lpstr>Қазақстан Республикасы білім және ғылым министрлігі Академик Е.А. Бөкетов атындағы Қарағанды университеті</vt:lpstr>
      <vt:lpstr>Негізгі және қосымша  әдебиеттер тізімі: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Қазақстан Республикасы білім және ғылым министрлігі Академик Е.А. Бөкетов атындағы Қарағанды мемлекеттік университеті</dc:title>
  <dc:creator>Admin</dc:creator>
  <cp:lastModifiedBy>Кабылгазы</cp:lastModifiedBy>
  <cp:revision>276</cp:revision>
  <dcterms:created xsi:type="dcterms:W3CDTF">2014-05-27T11:15:04Z</dcterms:created>
  <dcterms:modified xsi:type="dcterms:W3CDTF">2021-06-24T03:32:47Z</dcterms:modified>
</cp:coreProperties>
</file>