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notesMasterIdLst>
    <p:notesMasterId r:id="rId10"/>
  </p:notesMasterIdLst>
  <p:sldIdLst>
    <p:sldId id="675" r:id="rId2"/>
    <p:sldId id="676" r:id="rId3"/>
    <p:sldId id="677" r:id="rId4"/>
    <p:sldId id="678" r:id="rId5"/>
    <p:sldId id="679" r:id="rId6"/>
    <p:sldId id="680" r:id="rId7"/>
    <p:sldId id="681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8" autoAdjust="0"/>
    <p:restoredTop sz="94660"/>
  </p:normalViewPr>
  <p:slideViewPr>
    <p:cSldViewPr>
      <p:cViewPr varScale="1">
        <p:scale>
          <a:sx n="61" d="100"/>
          <a:sy n="61" d="100"/>
        </p:scale>
        <p:origin x="47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3DE38-AC1C-4193-BCB5-FF1D87459F13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70DB7-344B-409E-AD95-F9258FAD1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079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70DB7-344B-409E-AD95-F9258FAD1F1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241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71414"/>
            <a:ext cx="8820472" cy="1000108"/>
          </a:xfrm>
        </p:spPr>
        <p:txBody>
          <a:bodyPr anchor="t" anchorCtr="0">
            <a:noAutofit/>
          </a:bodyPr>
          <a:lstStyle/>
          <a:p>
            <a:pPr algn="ctr"/>
            <a:r>
              <a:rPr lang="kk-KZ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Қазақстан Республикасы білім және ғылым министрлігі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Академик </a:t>
            </a:r>
            <a:r>
              <a:rPr lang="sr-Cyrl-CS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Е.А. Бөкетов атындағы </a:t>
            </a:r>
            <a:r>
              <a:rPr lang="sr-Cyrl-CS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Қарағанды </a:t>
            </a:r>
            <a:r>
              <a:rPr lang="sr-Cyrl-CS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университеті</a:t>
            </a:r>
            <a:endParaRPr lang="ru-RU" sz="20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2008" y="836712"/>
            <a:ext cx="8964488" cy="5878436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/>
          <a:p>
            <a:pPr lvl="0" algn="ctr">
              <a:spcBef>
                <a:spcPct val="20000"/>
              </a:spcBef>
            </a:pPr>
            <a:r>
              <a:rPr lang="kk-KZ" sz="5500" b="1" dirty="0">
                <a:latin typeface="Times New Roman" pitchFamily="18" charset="0"/>
                <a:cs typeface="Times New Roman" pitchFamily="18" charset="0"/>
              </a:rPr>
              <a:t>СТАНДАРТТЫ ЕМЕС ЕСЕПТЕРДІ ШЕШУ</a:t>
            </a:r>
          </a:p>
          <a:p>
            <a:pPr lvl="0" algn="ctr">
              <a:spcBef>
                <a:spcPct val="20000"/>
              </a:spcBef>
            </a:pPr>
            <a:r>
              <a:rPr lang="kk-KZ" sz="5500" b="1" dirty="0" smtClean="0">
                <a:latin typeface="Times New Roman" pitchFamily="18" charset="0"/>
                <a:cs typeface="Times New Roman" pitchFamily="18" charset="0"/>
              </a:rPr>
              <a:t>ПРАКТИКУМЫ</a:t>
            </a:r>
            <a:endParaRPr lang="kk-KZ" sz="55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16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16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Тақырып</a:t>
            </a:r>
            <a:r>
              <a:rPr lang="en-US" sz="5900" b="1" dirty="0" smtClean="0">
                <a:latin typeface="Times New Roman" pitchFamily="18" charset="0"/>
                <a:cs typeface="Times New Roman" pitchFamily="18" charset="0"/>
              </a:rPr>
              <a:t> 6:</a:t>
            </a: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 Теңдеулер мен теңсіздіктерді құруға берілген есептер</a:t>
            </a:r>
            <a:endParaRPr lang="ru-RU" sz="5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4200" b="1" dirty="0">
                <a:latin typeface="Times New Roman" pitchFamily="18" charset="0"/>
                <a:cs typeface="Times New Roman" pitchFamily="18" charset="0"/>
              </a:rPr>
              <a:t>6В01502 – Математика-Информатика</a:t>
            </a: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200" b="1" dirty="0">
                <a:latin typeface="Times New Roman" pitchFamily="18" charset="0"/>
                <a:cs typeface="Times New Roman" pitchFamily="18" charset="0"/>
              </a:rPr>
              <a:t>мамандығы үшін 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kk-KZ" sz="4200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kk-KZ" sz="19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Авторлары: 	МжИОӘ кафедрасының аға оқытушысы Кервенев Қ.Е. 			МжИОӘ кафедрасының доценті,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Бейсенова Д.Р.</a:t>
            </a:r>
          </a:p>
          <a:p>
            <a:pPr lvl="0"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		МжИОӘ кафедрасының доценті,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, Искаков С.А. </a:t>
            </a: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	</a:t>
            </a:r>
            <a:endParaRPr lang="kk-KZ" sz="42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42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kk-KZ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Сабақ түрі:  практика			</a:t>
            </a:r>
            <a:r>
              <a:rPr kumimoji="0" lang="en-US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kk-KZ" sz="4200" b="1" i="0" u="none" strike="noStrike" kern="1200" cap="all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Қарағанды-2021</a:t>
            </a:r>
            <a:endParaRPr kumimoji="0" lang="ru-RU" sz="33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40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kk-KZ" sz="2000" b="1" dirty="0">
                <a:latin typeface="Times New Roman" pitchFamily="18" charset="0"/>
                <a:cs typeface="Times New Roman" pitchFamily="18" charset="0"/>
              </a:rPr>
              <a:t>Негізгі және қосымша  әдебиеттер тізімі: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784976" cy="6048672"/>
          </a:xfrm>
        </p:spPr>
        <p:txBody>
          <a:bodyPr>
            <a:noAutofit/>
          </a:bodyPr>
          <a:lstStyle/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Цыпкин А.Г., Пинский А.И. Справочник по методам решения задач по математике для средней школы. -2-е изд., перераб. и доп. – М.: Наука. Гл. Ред физ.-мат. лит., 1989. -576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Литвиненко В.Н., Мордкович А.Г. Практикум по элементарной математике: Алгебра. Тригонометрия: Учеб. Пособие для студентов физ.-мат. спец. пед. ин-тов. -2-е изд., перераб. и доп. – М.: Просвещение, 1991. -352с.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Гусев В.А. Практикум по элементарной математике: Геометрия: Учеб. Пособие для студентов физ.-мат. спец. пед. ин-тов и учителей/ Гусев В.Г., Литвиненко В.Н., Мордкович А.Г. -2-е изд., перераб. и доп. – М.: Просвещение, 1992. 360с.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Кострикина Н.П. Задачи повышенной трудности в курсе математики 4-5классов: Кн. Для учителя. – М.:Просвещение, 1968. – 96 с.:ил.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Кострикина Н.П. Задачи повышенной трудности в курсе математики 7-9классов: Кн. Для учителя. – М.:Просвещение, 1991. – 239 с.</a:t>
            </a: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А.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-912 с. </a:t>
            </a: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В.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-608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86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20472" cy="6858000"/>
          </a:xfrm>
        </p:spPr>
        <p:txBody>
          <a:bodyPr>
            <a:noAutofit/>
          </a:bodyPr>
          <a:lstStyle/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С.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-608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Сборник конкурсных задач по математике для поступающих во втузы. Учебное пособие./ Под ред. М.И.Сканави. -4-е изд. – М.: Высш. Школа, 1980. -541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Вересова Е.Е. идр. Практикум по решению математических задач: Учеб. Пособие для пед. ин-тов Е.Е.Вересова, Н.С. Денисова, Т.Н. Полякова. –М.: Просвещение, 1979. -240 с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Ваховский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Е.Б., Рывкин А.А. Задачи по элементарной математике. М., Наука, 1971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Васильев Н.Б. Задачи всесоюзных математических олимпиад. Ч. 2. -2011ю -128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Прокопенко Н. Задачи на смеси и сплавы. –М.: Чистые пруды, 2010. -32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Смирнова И. Геометрические задачи с практическим содержанием. –М.: Чистые пруды, 2010. -32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Фарков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А.В. Как готовить учащихся к математическим олимпиадам. –М.: Чистые пруды, 2006.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Солуковцева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Л.А. Линейные и дробно-линейные уравнения и неравенства с параметрами. –М.: Чистые пруды, 2007. -31 с.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7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7606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Мерзімдік әдебиеттер (басылымдар) тізімі</a:t>
            </a:r>
          </a:p>
          <a:p>
            <a:pPr marL="0" indent="361950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МШ – Математика в школе (журнал);</a:t>
            </a:r>
          </a:p>
          <a:p>
            <a:pPr marL="0" indent="361950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«Математика»  к газете «Первое сентября»,  с 2006 г.</a:t>
            </a:r>
          </a:p>
          <a:p>
            <a:pPr marL="0" indent="0">
              <a:buNone/>
            </a:pPr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Электрондық </a:t>
            </a:r>
            <a:r>
              <a:rPr lang="kk-KZ" sz="2400" b="1" dirty="0">
                <a:latin typeface="Times New Roman" pitchFamily="18" charset="0"/>
                <a:cs typeface="Times New Roman" pitchFamily="18" charset="0"/>
              </a:rPr>
              <a:t>ресурстар көзі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www.obrasovanie.ru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www.znanie.ksu.kz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znanie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kz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9481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4016" y="72008"/>
            <a:ext cx="8892480" cy="6597352"/>
          </a:xfrm>
        </p:spPr>
        <p:txBody>
          <a:bodyPr>
            <a:normAutofit fontScale="92500" lnSpcReduction="20000"/>
          </a:bodyPr>
          <a:lstStyle/>
          <a:p>
            <a:pPr marL="0" indent="36195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Тапсырмалар: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1.1964 жылы мен туылған жылымның цифрларының қосындысы қанша болса ,сонша жасқа келдім. Мен қай жылы туылдым және қанша жасқа келдім?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Диафант ( грек математигі) өз өмірінің алтыдан бір бөлігін балалық шақта, он екіден бірін жастық шақта өткізді; үйленген соң баласыз өткізген жетіден бір бөлігінен және 5 жылдан соң ол ұлды болды, ұлы әкесі жасының жартысына жеткен соң қайтыс болды, одан соң Диафант тағы 4 жыл өмір сүрді. Диафант неше жыл өмір сүрген?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3.Жұмысшы жыл соңында киім және 10 флорин аламын деген шартпен жұмыс істей бастады. Алайда 7 айдан соң жұмысты тоқтатты. Есеп айырысуда ол киім және 2 флорин алды. Киім қаншаға бағаланған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4. Барлық жерді жырту үшін бірінші тракторға үшіншіге қарағанда 2 сағ кем және екіншіге қарағанда 1 сағ артық уақыт керек. Барлық жерді бірінші мен екінші трактор бірігіп 1 сағ 12 мин жыртады. Барлық жерді үш трактор бірігіп жыртса қанша уақыт керек болады?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6024" y="116632"/>
            <a:ext cx="8748464" cy="6597352"/>
          </a:xfrm>
        </p:spPr>
        <p:txBody>
          <a:bodyPr>
            <a:normAutofit/>
          </a:bodyPr>
          <a:lstStyle/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5. Қожалықтағы комбайндар бірігіп егінді бір тәулікте жинай алады. Бірақ жоспар бойынша комбайндар жұмысқа біртіндеп кірісті: бірінші сағатта бір комбайн, екіншіде – екеуі, үшіншіде – үшеуі және сол сияқты, барлық комбайндар жұмысқа кірісіп барлық егінді жиып болғанша. Жоспарланған жұмыс уақыты 6 сағатқа кемитін еді, егер ең басында 5 комбайннан басқа барлығы жұмыс істесе. Қожалықтағы комбайндар саны қанша?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6. Мырыш пен қалайы қорытпасының салмағы 12 кг, ал қорытпадағы мырыш мөлшері 45%. Осы қорытпаға 3 кг қалайы қосып қайта қорытса, онда мырыштың проценттік мөлшері қандай болады?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7. Металлдың екі сортынан қорытпа құйылды. Олардың біреуінің массасы 50 кг және ондағы мырыштың проценттік мөлшері 25%, ал екіншісінің массасы 15 кг оның 50% -і мырыш. Жаңа қорытпадағы мырыш неше процент?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764704"/>
            <a:ext cx="7776864" cy="5256584"/>
          </a:xfrm>
        </p:spPr>
        <p:txBody>
          <a:bodyPr>
            <a:normAutofit lnSpcReduction="10000"/>
          </a:bodyPr>
          <a:lstStyle/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8. А пунктінен В пунктіне үш велосипедші жолға шықты. Біріншінің жылдамдығы 10км/сағ. Екінші велосипедші біріншіден жарты сағат кейін шығып, 8 км/сағ жылдамдықпен жүрді. Үшінші велосипедшінің жылдамдығын табыңыз, егер ол екіншіден жарты сағат кейін шықса және біріншіні, екіншіге жеткен соң 4 сағатта қуып жетсе.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9. А және В темір жол бекеттерінің ара қашықтығы 120 км. А-дан В-ға аттанған поездың соңынан 3 сағат өткен соң, одан жылдамдығы 10 км/сағ артық екінші поезд шықты. Егер екінші поезд В бекетіне біріншісіне қарағанда 2 сағат кеш келгені белгілі болса, екінші поезд А мен В бекеттерінің арасына қанша уақыт жұмсаған?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317685"/>
            <a:ext cx="801873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Назарларыңызға рахмет</a:t>
            </a: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77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2862</TotalTime>
  <Words>987</Words>
  <Application>Microsoft Office PowerPoint</Application>
  <PresentationFormat>Экран (4:3)</PresentationFormat>
  <Paragraphs>54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Calibri</vt:lpstr>
      <vt:lpstr>Cambria</vt:lpstr>
      <vt:lpstr>Franklin Gothic Book</vt:lpstr>
      <vt:lpstr>Perpetua</vt:lpstr>
      <vt:lpstr>Times New Roman</vt:lpstr>
      <vt:lpstr>Wingdings</vt:lpstr>
      <vt:lpstr>Wingdings 2</vt:lpstr>
      <vt:lpstr>Справедливость</vt:lpstr>
      <vt:lpstr>Қазақстан Республикасы білім және ғылым министрлігі Академик Е.А. Бөкетов атындағы Қарағанды университеті</vt:lpstr>
      <vt:lpstr>Негізгі және қосымша  әдебиеттер тізімі: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Қазақстан Республикасы білім және ғылым министрлігі Академик Е.А. Бөкетов атындағы Қарағанды мемлекеттік университеті</dc:title>
  <dc:creator>Admin</dc:creator>
  <cp:lastModifiedBy>Кабылгазы</cp:lastModifiedBy>
  <cp:revision>276</cp:revision>
  <dcterms:created xsi:type="dcterms:W3CDTF">2014-05-27T11:15:04Z</dcterms:created>
  <dcterms:modified xsi:type="dcterms:W3CDTF">2021-06-24T03:32:16Z</dcterms:modified>
</cp:coreProperties>
</file>