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52" r:id="rId1"/>
  </p:sldMasterIdLst>
  <p:notesMasterIdLst>
    <p:notesMasterId r:id="rId9"/>
  </p:notesMasterIdLst>
  <p:sldIdLst>
    <p:sldId id="675" r:id="rId2"/>
    <p:sldId id="676" r:id="rId3"/>
    <p:sldId id="677" r:id="rId4"/>
    <p:sldId id="678" r:id="rId5"/>
    <p:sldId id="679" r:id="rId6"/>
    <p:sldId id="680" r:id="rId7"/>
    <p:sldId id="270"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18" autoAdjust="0"/>
    <p:restoredTop sz="94660"/>
  </p:normalViewPr>
  <p:slideViewPr>
    <p:cSldViewPr>
      <p:cViewPr varScale="1">
        <p:scale>
          <a:sx n="61" d="100"/>
          <a:sy n="61" d="100"/>
        </p:scale>
        <p:origin x="474"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E3DE38-AC1C-4193-BCB5-FF1D87459F13}" type="datetimeFigureOut">
              <a:rPr lang="ru-RU" smtClean="0"/>
              <a:pPr/>
              <a:t>24.06.2021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470DB7-344B-409E-AD95-F9258FAD1F15}" type="slidenum">
              <a:rPr lang="ru-RU" smtClean="0"/>
              <a:pPr/>
              <a:t>‹#›</a:t>
            </a:fld>
            <a:endParaRPr lang="ru-RU"/>
          </a:p>
        </p:txBody>
      </p:sp>
    </p:spTree>
    <p:extLst>
      <p:ext uri="{BB962C8B-B14F-4D97-AF65-F5344CB8AC3E}">
        <p14:creationId xmlns:p14="http://schemas.microsoft.com/office/powerpoint/2010/main" val="35291810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D470DB7-344B-409E-AD95-F9258FAD1F15}" type="slidenum">
              <a:rPr lang="ru-RU" smtClean="0"/>
              <a:pPr/>
              <a:t>3</a:t>
            </a:fld>
            <a:endParaRPr lang="ru-RU"/>
          </a:p>
        </p:txBody>
      </p:sp>
    </p:spTree>
    <p:extLst>
      <p:ext uri="{BB962C8B-B14F-4D97-AF65-F5344CB8AC3E}">
        <p14:creationId xmlns:p14="http://schemas.microsoft.com/office/powerpoint/2010/main" val="4261873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4588C9FC-BBF7-46BD-815D-529BDD20B055}" type="datetimeFigureOut">
              <a:rPr lang="ru-RU" smtClean="0"/>
              <a:pPr/>
              <a:t>24.06.2021</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47B1238E-6F01-4C01-9787-A8BD60F698CC}"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588C9FC-BBF7-46BD-815D-529BDD20B055}" type="datetimeFigureOut">
              <a:rPr lang="ru-RU" smtClean="0"/>
              <a:pPr/>
              <a:t>24.06.2021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7B1238E-6F01-4C01-9787-A8BD60F698C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588C9FC-BBF7-46BD-815D-529BDD20B055}" type="datetimeFigureOut">
              <a:rPr lang="ru-RU" smtClean="0"/>
              <a:pPr/>
              <a:t>24.06.2021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7B1238E-6F01-4C01-9787-A8BD60F698C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4588C9FC-BBF7-46BD-815D-529BDD20B055}" type="datetimeFigureOut">
              <a:rPr lang="ru-RU" smtClean="0"/>
              <a:pPr/>
              <a:t>24.06.2021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7B1238E-6F01-4C01-9787-A8BD60F698CC}" type="slidenum">
              <a:rPr lang="ru-RU" smtClean="0"/>
              <a:pPr/>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4588C9FC-BBF7-46BD-815D-529BDD20B055}" type="datetimeFigureOut">
              <a:rPr lang="ru-RU" smtClean="0"/>
              <a:pPr/>
              <a:t>24.06.2021</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47B1238E-6F01-4C01-9787-A8BD60F698C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4588C9FC-BBF7-46BD-815D-529BDD20B055}" type="datetimeFigureOut">
              <a:rPr lang="ru-RU" smtClean="0"/>
              <a:pPr/>
              <a:t>24.06.2021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7B1238E-6F01-4C01-9787-A8BD60F698CC}" type="slidenum">
              <a:rPr lang="ru-RU" smtClean="0"/>
              <a:pPr/>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4588C9FC-BBF7-46BD-815D-529BDD20B055}" type="datetimeFigureOut">
              <a:rPr lang="ru-RU" smtClean="0"/>
              <a:pPr/>
              <a:t>24.06.2021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7B1238E-6F01-4C01-9787-A8BD60F698CC}" type="slidenum">
              <a:rPr lang="ru-RU" smtClean="0"/>
              <a:pPr/>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4588C9FC-BBF7-46BD-815D-529BDD20B055}" type="datetimeFigureOut">
              <a:rPr lang="ru-RU" smtClean="0"/>
              <a:pPr/>
              <a:t>24.06.2021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7B1238E-6F01-4C01-9787-A8BD60F698C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588C9FC-BBF7-46BD-815D-529BDD20B055}" type="datetimeFigureOut">
              <a:rPr lang="ru-RU" smtClean="0"/>
              <a:pPr/>
              <a:t>24.06.2021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7B1238E-6F01-4C01-9787-A8BD60F698C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4588C9FC-BBF7-46BD-815D-529BDD20B055}" type="datetimeFigureOut">
              <a:rPr lang="ru-RU" smtClean="0"/>
              <a:pPr/>
              <a:t>24.06.2021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7B1238E-6F01-4C01-9787-A8BD60F698CC}" type="slidenum">
              <a:rPr lang="ru-RU" smtClean="0"/>
              <a:pPr/>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4588C9FC-BBF7-46BD-815D-529BDD20B055}" type="datetimeFigureOut">
              <a:rPr lang="ru-RU" smtClean="0"/>
              <a:pPr/>
              <a:t>24.06.2021</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47B1238E-6F01-4C01-9787-A8BD60F698CC}"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4588C9FC-BBF7-46BD-815D-529BDD20B055}" type="datetimeFigureOut">
              <a:rPr lang="ru-RU" smtClean="0"/>
              <a:pPr/>
              <a:t>24.06.2021</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47B1238E-6F01-4C01-9787-A8BD60F698C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4153" r:id="rId1"/>
    <p:sldLayoutId id="2147484154" r:id="rId2"/>
    <p:sldLayoutId id="2147484155" r:id="rId3"/>
    <p:sldLayoutId id="2147484156" r:id="rId4"/>
    <p:sldLayoutId id="2147484157" r:id="rId5"/>
    <p:sldLayoutId id="2147484158" r:id="rId6"/>
    <p:sldLayoutId id="2147484159" r:id="rId7"/>
    <p:sldLayoutId id="2147484160" r:id="rId8"/>
    <p:sldLayoutId id="2147484161" r:id="rId9"/>
    <p:sldLayoutId id="2147484162" r:id="rId10"/>
    <p:sldLayoutId id="214748416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2844" y="71414"/>
            <a:ext cx="8820472" cy="1000108"/>
          </a:xfrm>
        </p:spPr>
        <p:txBody>
          <a:bodyPr anchor="t" anchorCtr="0">
            <a:noAutofit/>
          </a:bodyPr>
          <a:lstStyle/>
          <a:p>
            <a:pPr algn="ctr"/>
            <a:r>
              <a:rPr lang="kk-KZ" sz="2000" b="0" dirty="0" smtClean="0">
                <a:solidFill>
                  <a:schemeClr val="tx1"/>
                </a:solidFill>
                <a:effectLst/>
                <a:latin typeface="Times New Roman" pitchFamily="18" charset="0"/>
                <a:cs typeface="Times New Roman" pitchFamily="18" charset="0"/>
              </a:rPr>
              <a:t>Қазақстан Республикасы білім және ғылым министрлігі</a:t>
            </a:r>
            <a:r>
              <a:rPr lang="ru-RU" sz="2000" b="0" dirty="0" smtClean="0">
                <a:solidFill>
                  <a:schemeClr val="tx1"/>
                </a:solidFill>
                <a:effectLst/>
                <a:latin typeface="Times New Roman" pitchFamily="18" charset="0"/>
                <a:cs typeface="Times New Roman" pitchFamily="18" charset="0"/>
              </a:rPr>
              <a:t/>
            </a:r>
            <a:br>
              <a:rPr lang="ru-RU" sz="2000" b="0" dirty="0" smtClean="0">
                <a:solidFill>
                  <a:schemeClr val="tx1"/>
                </a:solidFill>
                <a:effectLst/>
                <a:latin typeface="Times New Roman" pitchFamily="18" charset="0"/>
                <a:cs typeface="Times New Roman" pitchFamily="18" charset="0"/>
              </a:rPr>
            </a:br>
            <a:r>
              <a:rPr lang="ru-RU" sz="2000" b="0" dirty="0" smtClean="0">
                <a:solidFill>
                  <a:schemeClr val="tx1"/>
                </a:solidFill>
                <a:effectLst/>
                <a:latin typeface="Times New Roman" pitchFamily="18" charset="0"/>
                <a:cs typeface="Times New Roman" pitchFamily="18" charset="0"/>
              </a:rPr>
              <a:t>Академик </a:t>
            </a:r>
            <a:r>
              <a:rPr lang="sr-Cyrl-CS" sz="2000" b="0" dirty="0" smtClean="0">
                <a:solidFill>
                  <a:schemeClr val="tx1"/>
                </a:solidFill>
                <a:effectLst/>
                <a:latin typeface="Times New Roman" pitchFamily="18" charset="0"/>
                <a:cs typeface="Times New Roman" pitchFamily="18" charset="0"/>
              </a:rPr>
              <a:t>Е.А. Бөкетов атындағы Қарағанды </a:t>
            </a:r>
            <a:r>
              <a:rPr lang="sr-Cyrl-CS" sz="2000" b="0" dirty="0" smtClean="0">
                <a:solidFill>
                  <a:schemeClr val="tx1"/>
                </a:solidFill>
                <a:effectLst/>
                <a:latin typeface="Times New Roman" pitchFamily="18" charset="0"/>
                <a:cs typeface="Times New Roman" pitchFamily="18" charset="0"/>
              </a:rPr>
              <a:t>университеті</a:t>
            </a:r>
            <a:endParaRPr lang="ru-RU" sz="2000" b="0" dirty="0">
              <a:solidFill>
                <a:schemeClr val="tx1"/>
              </a:solidFill>
              <a:effectLst/>
              <a:latin typeface="Times New Roman" pitchFamily="18" charset="0"/>
              <a:cs typeface="Times New Roman" pitchFamily="18" charset="0"/>
            </a:endParaRPr>
          </a:p>
        </p:txBody>
      </p:sp>
      <p:sp>
        <p:nvSpPr>
          <p:cNvPr id="4" name="Подзаголовок 2"/>
          <p:cNvSpPr txBox="1">
            <a:spLocks/>
          </p:cNvSpPr>
          <p:nvPr/>
        </p:nvSpPr>
        <p:spPr>
          <a:xfrm>
            <a:off x="72008" y="836712"/>
            <a:ext cx="8964488" cy="5878436"/>
          </a:xfrm>
          <a:prstGeom prst="rect">
            <a:avLst/>
          </a:prstGeom>
        </p:spPr>
        <p:txBody>
          <a:bodyPr vert="horz">
            <a:normAutofit fontScale="47500" lnSpcReduction="20000"/>
          </a:bodyPr>
          <a:lstStyle/>
          <a:p>
            <a:pPr lvl="0" algn="ctr">
              <a:spcBef>
                <a:spcPct val="20000"/>
              </a:spcBef>
            </a:pPr>
            <a:r>
              <a:rPr lang="kk-KZ" sz="5500" b="1" dirty="0">
                <a:latin typeface="Times New Roman" pitchFamily="18" charset="0"/>
                <a:cs typeface="Times New Roman" pitchFamily="18" charset="0"/>
              </a:rPr>
              <a:t>СТАНДАРТТЫ ЕМЕС ЕСЕПТЕРДІ ШЕШУ</a:t>
            </a:r>
          </a:p>
          <a:p>
            <a:pPr lvl="0" algn="ctr">
              <a:spcBef>
                <a:spcPct val="20000"/>
              </a:spcBef>
            </a:pPr>
            <a:r>
              <a:rPr lang="kk-KZ" sz="5500" b="1" dirty="0" smtClean="0">
                <a:latin typeface="Times New Roman" pitchFamily="18" charset="0"/>
                <a:cs typeface="Times New Roman" pitchFamily="18" charset="0"/>
              </a:rPr>
              <a:t>ПРАКТИКУМЫ</a:t>
            </a:r>
            <a:endParaRPr lang="kk-KZ" sz="5500" b="1" dirty="0">
              <a:latin typeface="Times New Roman" pitchFamily="18" charset="0"/>
              <a:cs typeface="Times New Roman" pitchFamily="18" charset="0"/>
            </a:endParaRPr>
          </a:p>
          <a:p>
            <a:pPr marL="0" marR="0" lvl="0" indent="0" algn="ctr"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lang="kk-KZ" sz="1600" b="1" cap="all" dirty="0" smtClean="0">
              <a:latin typeface="Times New Roman" pitchFamily="18" charset="0"/>
              <a:cs typeface="Times New Roman" pitchFamily="18" charset="0"/>
            </a:endParaRPr>
          </a:p>
          <a:p>
            <a:pPr lvl="0" algn="ctr">
              <a:spcBef>
                <a:spcPts val="600"/>
              </a:spcBef>
              <a:buClr>
                <a:schemeClr val="accent1"/>
              </a:buClr>
              <a:buSzPct val="70000"/>
              <a:defRPr/>
            </a:pPr>
            <a:r>
              <a:rPr lang="kk-KZ" sz="5900" b="1" dirty="0" smtClean="0">
                <a:latin typeface="Times New Roman" pitchFamily="18" charset="0"/>
                <a:cs typeface="Times New Roman" pitchFamily="18" charset="0"/>
              </a:rPr>
              <a:t>Тақырып</a:t>
            </a:r>
            <a:r>
              <a:rPr lang="en-US" sz="5900" b="1" dirty="0" smtClean="0">
                <a:latin typeface="Times New Roman" pitchFamily="18" charset="0"/>
                <a:cs typeface="Times New Roman" pitchFamily="18" charset="0"/>
              </a:rPr>
              <a:t> 2:</a:t>
            </a:r>
            <a:r>
              <a:rPr lang="kk-KZ" sz="5900" b="1" dirty="0" smtClean="0">
                <a:latin typeface="Times New Roman" pitchFamily="18" charset="0"/>
                <a:cs typeface="Times New Roman" pitchFamily="18" charset="0"/>
              </a:rPr>
              <a:t> Логикалық есептер</a:t>
            </a:r>
            <a:endParaRPr lang="ru-RU" sz="5900" b="1" dirty="0" smtClean="0">
              <a:latin typeface="Times New Roman" pitchFamily="18" charset="0"/>
              <a:cs typeface="Times New Roman" pitchFamily="18" charset="0"/>
            </a:endParaRPr>
          </a:p>
          <a:p>
            <a:pPr marL="0" marR="0" lvl="0" indent="0" algn="ctr"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n-US" sz="28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a:p>
            <a:pPr marL="0" marR="0" lvl="0" indent="0" algn="ctr"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n-US" sz="28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a:p>
            <a:pPr marL="0" marR="0" lvl="0" indent="0" algn="ctr"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kk-KZ" sz="28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a:p>
            <a:pPr lvl="0" algn="ctr">
              <a:spcBef>
                <a:spcPts val="600"/>
              </a:spcBef>
              <a:buClr>
                <a:schemeClr val="accent1"/>
              </a:buClr>
              <a:buSzPct val="70000"/>
              <a:defRPr/>
            </a:pPr>
            <a:r>
              <a:rPr lang="kk-KZ" sz="4200" b="1" dirty="0">
                <a:latin typeface="Times New Roman" pitchFamily="18" charset="0"/>
                <a:cs typeface="Times New Roman" pitchFamily="18" charset="0"/>
              </a:rPr>
              <a:t>6В01502 – Математика-Информатика</a:t>
            </a:r>
            <a:r>
              <a:rPr lang="ru-RU" sz="4200" b="1" dirty="0">
                <a:latin typeface="Times New Roman" pitchFamily="18" charset="0"/>
                <a:cs typeface="Times New Roman" pitchFamily="18" charset="0"/>
              </a:rPr>
              <a:t> </a:t>
            </a:r>
            <a:r>
              <a:rPr lang="kk-KZ" sz="4200" b="1" dirty="0">
                <a:latin typeface="Times New Roman" pitchFamily="18" charset="0"/>
                <a:cs typeface="Times New Roman" pitchFamily="18" charset="0"/>
              </a:rPr>
              <a:t>мамандығы үшін </a:t>
            </a:r>
            <a:endParaRPr lang="ru-RU" sz="4200" b="1" dirty="0">
              <a:latin typeface="Times New Roman" pitchFamily="18" charset="0"/>
              <a:cs typeface="Times New Roman" pitchFamily="18" charset="0"/>
            </a:endParaRPr>
          </a:p>
          <a:p>
            <a:pPr lvl="0" algn="just">
              <a:spcBef>
                <a:spcPts val="600"/>
              </a:spcBef>
              <a:buClr>
                <a:schemeClr val="accent1"/>
              </a:buClr>
              <a:buSzPct val="70000"/>
              <a:defRPr/>
            </a:pPr>
            <a:endParaRPr lang="kk-KZ" sz="4200" b="1" dirty="0">
              <a:latin typeface="Times New Roman" pitchFamily="18" charset="0"/>
              <a:cs typeface="Times New Roman" pitchFamily="18" charset="0"/>
            </a:endParaRPr>
          </a:p>
          <a:p>
            <a:pPr lvl="0" algn="just">
              <a:spcBef>
                <a:spcPts val="600"/>
              </a:spcBef>
              <a:buClr>
                <a:schemeClr val="accent1"/>
              </a:buClr>
              <a:buSzPct val="70000"/>
              <a:defRPr/>
            </a:pPr>
            <a:endParaRPr lang="kk-KZ" sz="1900" b="1" dirty="0">
              <a:latin typeface="Times New Roman" pitchFamily="18" charset="0"/>
              <a:cs typeface="Times New Roman" pitchFamily="18" charset="0"/>
            </a:endParaRPr>
          </a:p>
          <a:p>
            <a:pPr lvl="0">
              <a:buClr>
                <a:schemeClr val="accent1"/>
              </a:buClr>
              <a:buSzPct val="70000"/>
              <a:defRPr/>
            </a:pPr>
            <a:r>
              <a:rPr lang="kk-KZ" sz="4200" dirty="0">
                <a:latin typeface="Times New Roman" pitchFamily="18" charset="0"/>
                <a:cs typeface="Times New Roman" pitchFamily="18" charset="0"/>
              </a:rPr>
              <a:t>Авторлары: 	МжИОӘ кафедрасының аға оқытушысы Кервенев Қ.Е. 			МжИОӘ кафедрасының доценті, </a:t>
            </a:r>
            <a:r>
              <a:rPr lang="en-US" sz="4200" dirty="0">
                <a:latin typeface="Times New Roman" pitchFamily="18" charset="0"/>
                <a:cs typeface="Times New Roman" pitchFamily="18" charset="0"/>
              </a:rPr>
              <a:t>PhD</a:t>
            </a:r>
            <a:r>
              <a:rPr lang="kk-KZ" sz="4200" dirty="0">
                <a:latin typeface="Times New Roman" pitchFamily="18" charset="0"/>
                <a:cs typeface="Times New Roman" pitchFamily="18" charset="0"/>
              </a:rPr>
              <a:t>,</a:t>
            </a:r>
            <a:r>
              <a:rPr lang="en-US" sz="4200" dirty="0">
                <a:latin typeface="Times New Roman" pitchFamily="18" charset="0"/>
                <a:cs typeface="Times New Roman" pitchFamily="18" charset="0"/>
              </a:rPr>
              <a:t> </a:t>
            </a:r>
            <a:r>
              <a:rPr lang="kk-KZ" sz="4200" dirty="0">
                <a:latin typeface="Times New Roman" pitchFamily="18" charset="0"/>
                <a:cs typeface="Times New Roman" pitchFamily="18" charset="0"/>
              </a:rPr>
              <a:t>Бейсенова Д.Р.</a:t>
            </a:r>
          </a:p>
          <a:p>
            <a:pPr lvl="0">
              <a:buClr>
                <a:schemeClr val="accent1"/>
              </a:buClr>
              <a:buSzPct val="70000"/>
              <a:defRPr/>
            </a:pPr>
            <a:r>
              <a:rPr lang="kk-KZ" sz="4200" dirty="0">
                <a:latin typeface="Times New Roman" pitchFamily="18" charset="0"/>
                <a:cs typeface="Times New Roman" pitchFamily="18" charset="0"/>
              </a:rPr>
              <a:t>		МжИОӘ кафедрасының доценті, </a:t>
            </a:r>
            <a:r>
              <a:rPr lang="en-US" sz="4200" dirty="0">
                <a:latin typeface="Times New Roman" pitchFamily="18" charset="0"/>
                <a:cs typeface="Times New Roman" pitchFamily="18" charset="0"/>
              </a:rPr>
              <a:t>PhD</a:t>
            </a:r>
            <a:r>
              <a:rPr lang="kk-KZ" sz="4200" dirty="0">
                <a:latin typeface="Times New Roman" pitchFamily="18" charset="0"/>
                <a:cs typeface="Times New Roman" pitchFamily="18" charset="0"/>
              </a:rPr>
              <a:t>, Искаков С.А. </a:t>
            </a:r>
          </a:p>
          <a:p>
            <a:pPr lvl="0">
              <a:spcBef>
                <a:spcPts val="600"/>
              </a:spcBef>
              <a:buClr>
                <a:schemeClr val="accent1"/>
              </a:buClr>
              <a:buSzPct val="70000"/>
              <a:defRPr/>
            </a:pPr>
            <a:r>
              <a:rPr lang="kk-KZ" sz="4200" dirty="0">
                <a:latin typeface="Times New Roman" pitchFamily="18" charset="0"/>
                <a:cs typeface="Times New Roman" pitchFamily="18" charset="0"/>
              </a:rPr>
              <a:t>		</a:t>
            </a:r>
            <a:r>
              <a:rPr lang="en-US" sz="4200" dirty="0">
                <a:latin typeface="Times New Roman" pitchFamily="18" charset="0"/>
                <a:cs typeface="Times New Roman" pitchFamily="18" charset="0"/>
              </a:rPr>
              <a:t>	</a:t>
            </a:r>
            <a:endParaRPr lang="kk-KZ" sz="4200" dirty="0">
              <a:latin typeface="Times New Roman" pitchFamily="18" charset="0"/>
              <a:cs typeface="Times New Roman" pitchFamily="18" charset="0"/>
            </a:endParaRPr>
          </a:p>
          <a:p>
            <a:pPr lvl="0">
              <a:spcBef>
                <a:spcPts val="600"/>
              </a:spcBef>
              <a:buClr>
                <a:schemeClr val="accent1"/>
              </a:buClr>
              <a:buSzPct val="70000"/>
              <a:defRPr/>
            </a:pPr>
            <a:r>
              <a:rPr kumimoji="0" lang="en-US" sz="420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
            </a:r>
            <a:endParaRPr kumimoji="0" lang="kk-KZ" sz="420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lang="kk-KZ" sz="4200" dirty="0" smtClean="0">
              <a:latin typeface="Times New Roman" pitchFamily="18" charset="0"/>
              <a:cs typeface="Times New Roman" pitchFamily="18" charset="0"/>
            </a:endParaRP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lang="kk-KZ" sz="4200" b="1" cap="all" dirty="0" smtClean="0">
              <a:latin typeface="Times New Roman" pitchFamily="18" charset="0"/>
              <a:cs typeface="Times New Roman" pitchFamily="18" charset="0"/>
            </a:endParaRP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kk-KZ" sz="4200" b="1" i="0" u="none" strike="noStrike" kern="1200" cap="all" spc="0" normalizeH="0" baseline="0" noProof="0" dirty="0" smtClean="0">
              <a:ln>
                <a:noFill/>
              </a:ln>
              <a:solidFill>
                <a:schemeClr val="tx1"/>
              </a:solidFill>
              <a:effectLst/>
              <a:uLnTx/>
              <a:uFillTx/>
              <a:latin typeface="Times New Roman" pitchFamily="18" charset="0"/>
              <a:cs typeface="Times New Roman" pitchFamily="18" charset="0"/>
            </a:endParaRP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kk-KZ" sz="4200" b="1" i="0" u="none" strike="noStrike" kern="1200" cap="all" spc="0" normalizeH="0" baseline="0" noProof="0" dirty="0" smtClean="0">
                <a:ln>
                  <a:noFill/>
                </a:ln>
                <a:solidFill>
                  <a:schemeClr val="tx1"/>
                </a:solidFill>
                <a:effectLst/>
                <a:uLnTx/>
                <a:uFillTx/>
                <a:latin typeface="Times New Roman" pitchFamily="18" charset="0"/>
                <a:cs typeface="Times New Roman" pitchFamily="18" charset="0"/>
              </a:rPr>
              <a:t>Сабақ түрі:  практика			</a:t>
            </a:r>
            <a:r>
              <a:rPr kumimoji="0" lang="en-US" sz="4200" b="1" i="0" u="none" strike="noStrike" kern="1200" cap="all" spc="0" normalizeH="0" baseline="0" noProof="0" dirty="0" smtClean="0">
                <a:ln>
                  <a:noFill/>
                </a:ln>
                <a:solidFill>
                  <a:schemeClr val="tx1"/>
                </a:solidFill>
                <a:effectLst/>
                <a:uLnTx/>
                <a:uFillTx/>
                <a:latin typeface="Times New Roman" pitchFamily="18" charset="0"/>
                <a:cs typeface="Times New Roman" pitchFamily="18" charset="0"/>
              </a:rPr>
              <a:t>	</a:t>
            </a:r>
            <a:r>
              <a:rPr kumimoji="0" lang="kk-KZ" sz="4200" b="1" i="0" u="none" strike="noStrike" kern="1200" cap="all" spc="0" normalizeH="0" baseline="0" noProof="0" smtClean="0">
                <a:ln>
                  <a:noFill/>
                </a:ln>
                <a:solidFill>
                  <a:schemeClr val="tx1"/>
                </a:solidFill>
                <a:effectLst/>
                <a:uLnTx/>
                <a:uFillTx/>
                <a:latin typeface="Times New Roman" pitchFamily="18" charset="0"/>
                <a:cs typeface="Times New Roman" pitchFamily="18" charset="0"/>
              </a:rPr>
              <a:t>Қарағанды-2021</a:t>
            </a:r>
            <a:endParaRPr kumimoji="0" lang="ru-RU" sz="3300" b="1" i="0" u="none" strike="noStrike" kern="1200" cap="all" spc="0" normalizeH="0" baseline="0" noProof="0" dirty="0" smtClean="0">
              <a:ln>
                <a:noFill/>
              </a:ln>
              <a:solidFill>
                <a:schemeClr val="tx1"/>
              </a:solidFill>
              <a:effectLst/>
              <a:uLnTx/>
              <a:uFillTx/>
              <a:latin typeface="Times New Roman" pitchFamily="18" charset="0"/>
              <a:cs typeface="Times New Roman" pitchFamily="18" charset="0"/>
            </a:endParaRP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kk-KZ" sz="4000" b="1" i="0" u="none" strike="noStrike" kern="1200" cap="all" spc="0" normalizeH="0" baseline="0" noProof="0" dirty="0" smtClean="0">
              <a:ln>
                <a:noFill/>
              </a:ln>
              <a:solidFill>
                <a:schemeClr val="tx1"/>
              </a:solidFill>
              <a:effectLst/>
              <a:uLnTx/>
              <a:uFillTx/>
              <a:latin typeface="Times New Roman" pitchFamily="18" charset="0"/>
              <a:cs typeface="Times New Roman" pitchFamily="18" charset="0"/>
            </a:endParaRP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ru-RU" sz="1800" b="1" i="0"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436910"/>
          </a:xfrm>
        </p:spPr>
        <p:txBody>
          <a:bodyPr>
            <a:normAutofit fontScale="90000"/>
          </a:bodyPr>
          <a:lstStyle/>
          <a:p>
            <a:r>
              <a:rPr lang="kk-KZ" sz="2000" b="1" dirty="0">
                <a:latin typeface="Times New Roman" pitchFamily="18" charset="0"/>
                <a:cs typeface="Times New Roman" pitchFamily="18" charset="0"/>
              </a:rPr>
              <a:t>Негізгі және қосымша  әдебиеттер тізімі:</a:t>
            </a:r>
            <a:endParaRPr lang="ru-RU" sz="2000" dirty="0">
              <a:latin typeface="Times New Roman" pitchFamily="18" charset="0"/>
              <a:cs typeface="Times New Roman" pitchFamily="18" charset="0"/>
            </a:endParaRPr>
          </a:p>
        </p:txBody>
      </p:sp>
      <p:sp>
        <p:nvSpPr>
          <p:cNvPr id="3" name="Объект 2"/>
          <p:cNvSpPr>
            <a:spLocks noGrp="1"/>
          </p:cNvSpPr>
          <p:nvPr>
            <p:ph sz="quarter" idx="1"/>
          </p:nvPr>
        </p:nvSpPr>
        <p:spPr>
          <a:xfrm>
            <a:off x="179512" y="620688"/>
            <a:ext cx="8784976" cy="6048672"/>
          </a:xfrm>
        </p:spPr>
        <p:txBody>
          <a:bodyPr>
            <a:noAutofit/>
          </a:bodyPr>
          <a:lstStyle/>
          <a:p>
            <a:pPr marL="0" indent="361950">
              <a:buFont typeface="+mj-lt"/>
              <a:buAutoNum type="arabicPeriod"/>
            </a:pPr>
            <a:r>
              <a:rPr lang="kk-KZ" sz="2000" dirty="0" smtClean="0">
                <a:latin typeface="Times New Roman" pitchFamily="18" charset="0"/>
                <a:cs typeface="Times New Roman" pitchFamily="18" charset="0"/>
              </a:rPr>
              <a:t>Цыпкин А.Г., Пинский А.И. Справочник по методам решения задач по математике для средней школы. -2-е изд., перераб. и доп. – М.: Наука. Гл. Ред физ.-мат. лит., 1989. -576 с.</a:t>
            </a:r>
            <a:endParaRPr lang="ru-RU" sz="2000" dirty="0" smtClean="0">
              <a:latin typeface="Times New Roman" pitchFamily="18" charset="0"/>
              <a:cs typeface="Times New Roman" pitchFamily="18" charset="0"/>
            </a:endParaRPr>
          </a:p>
          <a:p>
            <a:pPr marL="0" indent="361950">
              <a:buFont typeface="+mj-lt"/>
              <a:buAutoNum type="arabicPeriod"/>
            </a:pPr>
            <a:r>
              <a:rPr lang="kk-KZ" sz="2000" dirty="0" smtClean="0">
                <a:latin typeface="Times New Roman" pitchFamily="18" charset="0"/>
                <a:cs typeface="Times New Roman" pitchFamily="18" charset="0"/>
              </a:rPr>
              <a:t>Литвиненко В.Н., Мордкович А.Г. Практикум по элементарной математике: Алгебра. Тригонометрия: Учеб. Пособие для студентов физ.-мат. спец. пед. ин-тов. -2-е изд., перераб. и доп. – М.: Просвещение, 1991. -352с.</a:t>
            </a:r>
            <a:endParaRPr lang="ru-RU" sz="2000" dirty="0" smtClean="0">
              <a:latin typeface="Times New Roman" pitchFamily="18" charset="0"/>
              <a:cs typeface="Times New Roman" pitchFamily="18" charset="0"/>
            </a:endParaRPr>
          </a:p>
          <a:p>
            <a:pPr marL="0" indent="361950">
              <a:buFont typeface="+mj-lt"/>
              <a:buAutoNum type="arabicPeriod"/>
            </a:pPr>
            <a:r>
              <a:rPr lang="kk-KZ" sz="2000" dirty="0" smtClean="0">
                <a:latin typeface="Times New Roman" pitchFamily="18" charset="0"/>
                <a:cs typeface="Times New Roman" pitchFamily="18" charset="0"/>
              </a:rPr>
              <a:t>Гусев В.А. Практикум по элементарной математике: Геометрия: Учеб. Пособие для студентов физ.-мат. спец. пед. ин-тов и учителей/ Гусев В.Г., Литвиненко В.Н., Мордкович А.Г. -2-е изд., перераб. и доп. – М.: Просвещение, 1992. 360с.</a:t>
            </a:r>
            <a:endParaRPr lang="ru-RU" sz="2000" dirty="0" smtClean="0">
              <a:latin typeface="Times New Roman" pitchFamily="18" charset="0"/>
              <a:cs typeface="Times New Roman" pitchFamily="18" charset="0"/>
            </a:endParaRPr>
          </a:p>
          <a:p>
            <a:pPr marL="0" indent="361950">
              <a:buFont typeface="+mj-lt"/>
              <a:buAutoNum type="arabicPeriod"/>
            </a:pPr>
            <a:r>
              <a:rPr lang="kk-KZ" sz="2000" dirty="0" smtClean="0">
                <a:latin typeface="Times New Roman" pitchFamily="18" charset="0"/>
                <a:cs typeface="Times New Roman" pitchFamily="18" charset="0"/>
              </a:rPr>
              <a:t>Кострикина Н.П. Задачи повышенной трудности в курсе математики 4-5классов: Кн. Для учителя. – М.:Просвещение, 1968. – 96 с.:ил.</a:t>
            </a:r>
            <a:endParaRPr lang="ru-RU" sz="2000" dirty="0" smtClean="0">
              <a:latin typeface="Times New Roman" pitchFamily="18" charset="0"/>
              <a:cs typeface="Times New Roman" pitchFamily="18" charset="0"/>
            </a:endParaRPr>
          </a:p>
          <a:p>
            <a:pPr marL="0" indent="361950">
              <a:buFont typeface="+mj-lt"/>
              <a:buAutoNum type="arabicPeriod"/>
            </a:pPr>
            <a:r>
              <a:rPr lang="kk-KZ" sz="2000" dirty="0" smtClean="0">
                <a:latin typeface="Times New Roman" pitchFamily="18" charset="0"/>
                <a:cs typeface="Times New Roman" pitchFamily="18" charset="0"/>
              </a:rPr>
              <a:t>Кострикина Н.П. Задачи повышенной трудности в курсе математики 7-9классов: Кн. Для учителя. – М.:Просвещение, 1991. – 239 с.</a:t>
            </a:r>
          </a:p>
          <a:p>
            <a:pPr marL="0" indent="361950">
              <a:buFont typeface="+mj-lt"/>
              <a:buAutoNum type="arabicPeriod"/>
            </a:pPr>
            <a:r>
              <a:rPr lang="kk-KZ" sz="2000" dirty="0" smtClean="0">
                <a:latin typeface="Times New Roman" pitchFamily="18" charset="0"/>
                <a:cs typeface="Times New Roman" pitchFamily="18" charset="0"/>
              </a:rPr>
              <a:t>Полный сборник решений задач для поступающих в вузы. Группа А. /Под ред. М.И.Сканави. – М.: Альянс-В; Мн: ООО </a:t>
            </a:r>
            <a:r>
              <a:rPr lang="ru-RU" sz="2000" dirty="0" smtClean="0">
                <a:latin typeface="Times New Roman" pitchFamily="18" charset="0"/>
                <a:cs typeface="Times New Roman" pitchFamily="18" charset="0"/>
              </a:rPr>
              <a:t>«</a:t>
            </a:r>
            <a:r>
              <a:rPr lang="kk-KZ" sz="2000" dirty="0" smtClean="0">
                <a:latin typeface="Times New Roman" pitchFamily="18" charset="0"/>
                <a:cs typeface="Times New Roman" pitchFamily="18" charset="0"/>
              </a:rPr>
              <a:t>Харвест</a:t>
            </a:r>
            <a:r>
              <a:rPr lang="ru-RU" sz="2000" dirty="0" smtClean="0">
                <a:latin typeface="Times New Roman" pitchFamily="18" charset="0"/>
                <a:cs typeface="Times New Roman" pitchFamily="18" charset="0"/>
              </a:rPr>
              <a:t>»</a:t>
            </a:r>
            <a:r>
              <a:rPr lang="kk-KZ" sz="2000" dirty="0" smtClean="0">
                <a:latin typeface="Times New Roman" pitchFamily="18" charset="0"/>
                <a:cs typeface="Times New Roman" pitchFamily="18" charset="0"/>
              </a:rPr>
              <a:t>, 1999. -912 с. </a:t>
            </a:r>
          </a:p>
          <a:p>
            <a:pPr marL="0" indent="361950">
              <a:buFont typeface="+mj-lt"/>
              <a:buAutoNum type="arabicPeriod"/>
            </a:pPr>
            <a:r>
              <a:rPr lang="kk-KZ" sz="2000" dirty="0" smtClean="0">
                <a:latin typeface="Times New Roman" pitchFamily="18" charset="0"/>
                <a:cs typeface="Times New Roman" pitchFamily="18" charset="0"/>
              </a:rPr>
              <a:t>Полный сборник решений задач для поступающих в вузы. Группа В. /Под ред. М.И.Сканави. – М.: Альянс-В; Мн: ООО </a:t>
            </a:r>
            <a:r>
              <a:rPr lang="ru-RU" sz="2000" dirty="0" smtClean="0">
                <a:latin typeface="Times New Roman" pitchFamily="18" charset="0"/>
                <a:cs typeface="Times New Roman" pitchFamily="18" charset="0"/>
              </a:rPr>
              <a:t>«</a:t>
            </a:r>
            <a:r>
              <a:rPr lang="kk-KZ" sz="2000" dirty="0" smtClean="0">
                <a:latin typeface="Times New Roman" pitchFamily="18" charset="0"/>
                <a:cs typeface="Times New Roman" pitchFamily="18" charset="0"/>
              </a:rPr>
              <a:t>Харвест</a:t>
            </a:r>
            <a:r>
              <a:rPr lang="ru-RU" sz="2000" dirty="0" smtClean="0">
                <a:latin typeface="Times New Roman" pitchFamily="18" charset="0"/>
                <a:cs typeface="Times New Roman" pitchFamily="18" charset="0"/>
              </a:rPr>
              <a:t>»</a:t>
            </a:r>
            <a:r>
              <a:rPr lang="kk-KZ" sz="2000" dirty="0" smtClean="0">
                <a:latin typeface="Times New Roman" pitchFamily="18" charset="0"/>
                <a:cs typeface="Times New Roman" pitchFamily="18" charset="0"/>
              </a:rPr>
              <a:t>, 1999. -608 с.</a:t>
            </a:r>
            <a:endParaRPr lang="ru-RU" sz="20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7248688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0" y="0"/>
            <a:ext cx="8820472" cy="6858000"/>
          </a:xfrm>
        </p:spPr>
        <p:txBody>
          <a:bodyPr>
            <a:noAutofit/>
          </a:bodyPr>
          <a:lstStyle/>
          <a:p>
            <a:pPr marL="0" indent="457200">
              <a:buFont typeface="+mj-lt"/>
              <a:buAutoNum type="arabicPeriod" startAt="8"/>
            </a:pPr>
            <a:r>
              <a:rPr lang="kk-KZ" sz="2000" dirty="0" smtClean="0">
                <a:latin typeface="Times New Roman" pitchFamily="18" charset="0"/>
                <a:cs typeface="Times New Roman" pitchFamily="18" charset="0"/>
              </a:rPr>
              <a:t>Полный сборник решений задач для поступающих в вузы. Группа С. /Под ред. М.И.Сканави. – М.: Альянс-В; Мн: ООО </a:t>
            </a:r>
            <a:r>
              <a:rPr lang="ru-RU" sz="2000" dirty="0" smtClean="0">
                <a:latin typeface="Times New Roman" pitchFamily="18" charset="0"/>
                <a:cs typeface="Times New Roman" pitchFamily="18" charset="0"/>
              </a:rPr>
              <a:t>«</a:t>
            </a:r>
            <a:r>
              <a:rPr lang="kk-KZ" sz="2000" dirty="0" smtClean="0">
                <a:latin typeface="Times New Roman" pitchFamily="18" charset="0"/>
                <a:cs typeface="Times New Roman" pitchFamily="18" charset="0"/>
              </a:rPr>
              <a:t>Харвест</a:t>
            </a:r>
            <a:r>
              <a:rPr lang="ru-RU" sz="2000" dirty="0" smtClean="0">
                <a:latin typeface="Times New Roman" pitchFamily="18" charset="0"/>
                <a:cs typeface="Times New Roman" pitchFamily="18" charset="0"/>
              </a:rPr>
              <a:t>»</a:t>
            </a:r>
            <a:r>
              <a:rPr lang="kk-KZ" sz="2000" dirty="0" smtClean="0">
                <a:latin typeface="Times New Roman" pitchFamily="18" charset="0"/>
                <a:cs typeface="Times New Roman" pitchFamily="18" charset="0"/>
              </a:rPr>
              <a:t>, 1999. -608 с.</a:t>
            </a:r>
            <a:endParaRPr lang="ru-RU" sz="2000" dirty="0" smtClean="0">
              <a:latin typeface="Times New Roman" pitchFamily="18" charset="0"/>
              <a:cs typeface="Times New Roman" pitchFamily="18" charset="0"/>
            </a:endParaRPr>
          </a:p>
          <a:p>
            <a:pPr marL="0" indent="457200">
              <a:buFont typeface="+mj-lt"/>
              <a:buAutoNum type="arabicPeriod" startAt="8"/>
            </a:pPr>
            <a:r>
              <a:rPr lang="kk-KZ" sz="2000" dirty="0" smtClean="0">
                <a:latin typeface="Times New Roman" pitchFamily="18" charset="0"/>
                <a:cs typeface="Times New Roman" pitchFamily="18" charset="0"/>
              </a:rPr>
              <a:t>Сборник конкурсных задач по математике для поступающих во втузы. Учебное пособие./ Под ред. М.И.Сканави. -4-е изд. – М.: Высш. Школа, 1980. -541 с.</a:t>
            </a:r>
            <a:endParaRPr lang="ru-RU" sz="2000" dirty="0" smtClean="0">
              <a:latin typeface="Times New Roman" pitchFamily="18" charset="0"/>
              <a:cs typeface="Times New Roman" pitchFamily="18" charset="0"/>
            </a:endParaRPr>
          </a:p>
          <a:p>
            <a:pPr marL="0" indent="457200">
              <a:buFont typeface="+mj-lt"/>
              <a:buAutoNum type="arabicPeriod" startAt="8"/>
            </a:pPr>
            <a:r>
              <a:rPr lang="kk-KZ" sz="2000" dirty="0" smtClean="0">
                <a:latin typeface="Times New Roman" pitchFamily="18" charset="0"/>
                <a:cs typeface="Times New Roman" pitchFamily="18" charset="0"/>
              </a:rPr>
              <a:t>Вересова Е.Е. идр. Практикум по решению математических задач: Учеб. Пособие для пед. ин-тов Е.Е.Вересова, Н.С. Денисова, Т.Н. Полякова. –М.: Просвещение, 1979. -240 с</a:t>
            </a:r>
            <a:endParaRPr lang="ru-RU" sz="2000" dirty="0" smtClean="0">
              <a:latin typeface="Times New Roman" pitchFamily="18" charset="0"/>
              <a:cs typeface="Times New Roman" pitchFamily="18" charset="0"/>
            </a:endParaRPr>
          </a:p>
          <a:p>
            <a:pPr marL="0" indent="457200">
              <a:buFont typeface="+mj-lt"/>
              <a:buAutoNum type="arabicPeriod" startAt="8"/>
            </a:pPr>
            <a:r>
              <a:rPr lang="ru-RU" sz="2000" dirty="0" err="1" smtClean="0">
                <a:latin typeface="Times New Roman" pitchFamily="18" charset="0"/>
                <a:cs typeface="Times New Roman" pitchFamily="18" charset="0"/>
              </a:rPr>
              <a:t>Ваховский</a:t>
            </a:r>
            <a:r>
              <a:rPr lang="ru-RU" sz="2000" dirty="0" smtClean="0">
                <a:latin typeface="Times New Roman" pitchFamily="18" charset="0"/>
                <a:cs typeface="Times New Roman" pitchFamily="18" charset="0"/>
              </a:rPr>
              <a:t> Е.Б., Рывкин А.А. Задачи по элементарной математике. М., Наука, 1971</a:t>
            </a:r>
          </a:p>
          <a:p>
            <a:pPr marL="0" indent="457200">
              <a:buFont typeface="+mj-lt"/>
              <a:buAutoNum type="arabicPeriod" startAt="8"/>
            </a:pPr>
            <a:r>
              <a:rPr lang="ru-RU" sz="2000" dirty="0" smtClean="0">
                <a:latin typeface="Times New Roman" pitchFamily="18" charset="0"/>
                <a:cs typeface="Times New Roman" pitchFamily="18" charset="0"/>
              </a:rPr>
              <a:t>Васильев Н.Б. Задачи всесоюзных математических олимпиад. Ч. 2. -2011ю -128 с.</a:t>
            </a:r>
          </a:p>
          <a:p>
            <a:pPr marL="0" indent="457200">
              <a:buFont typeface="+mj-lt"/>
              <a:buAutoNum type="arabicPeriod" startAt="8"/>
            </a:pPr>
            <a:r>
              <a:rPr lang="ru-RU" sz="2000" dirty="0" smtClean="0">
                <a:latin typeface="Times New Roman" pitchFamily="18" charset="0"/>
                <a:cs typeface="Times New Roman" pitchFamily="18" charset="0"/>
              </a:rPr>
              <a:t>Прокопенко Н. Задачи на смеси и сплавы. –М.: Чистые пруды, 2010. -32 с.</a:t>
            </a:r>
          </a:p>
          <a:p>
            <a:pPr marL="0" indent="457200">
              <a:buFont typeface="+mj-lt"/>
              <a:buAutoNum type="arabicPeriod" startAt="8"/>
            </a:pPr>
            <a:r>
              <a:rPr lang="ru-RU" sz="2000" dirty="0" smtClean="0">
                <a:latin typeface="Times New Roman" pitchFamily="18" charset="0"/>
                <a:cs typeface="Times New Roman" pitchFamily="18" charset="0"/>
              </a:rPr>
              <a:t>Смирнова И. Геометрические задачи с практическим содержанием. –М.: Чистые пруды, 2010. -32 с.</a:t>
            </a:r>
          </a:p>
          <a:p>
            <a:pPr marL="0" indent="457200">
              <a:buFont typeface="+mj-lt"/>
              <a:buAutoNum type="arabicPeriod" startAt="8"/>
            </a:pPr>
            <a:r>
              <a:rPr lang="ru-RU" sz="2000" dirty="0" err="1" smtClean="0">
                <a:latin typeface="Times New Roman" pitchFamily="18" charset="0"/>
                <a:cs typeface="Times New Roman" pitchFamily="18" charset="0"/>
              </a:rPr>
              <a:t>Фарков</a:t>
            </a:r>
            <a:r>
              <a:rPr lang="ru-RU" sz="2000" dirty="0" smtClean="0">
                <a:latin typeface="Times New Roman" pitchFamily="18" charset="0"/>
                <a:cs typeface="Times New Roman" pitchFamily="18" charset="0"/>
              </a:rPr>
              <a:t> А.В. Как готовить учащихся к математическим олимпиадам. –М.: Чистые пруды, 2006.</a:t>
            </a:r>
          </a:p>
          <a:p>
            <a:pPr marL="0" indent="457200">
              <a:buFont typeface="+mj-lt"/>
              <a:buAutoNum type="arabicPeriod" startAt="8"/>
            </a:pPr>
            <a:r>
              <a:rPr lang="ru-RU" sz="2000" dirty="0" err="1" smtClean="0">
                <a:latin typeface="Times New Roman" pitchFamily="18" charset="0"/>
                <a:cs typeface="Times New Roman" pitchFamily="18" charset="0"/>
              </a:rPr>
              <a:t>Солуковцева</a:t>
            </a:r>
            <a:r>
              <a:rPr lang="ru-RU" sz="2000" dirty="0" smtClean="0">
                <a:latin typeface="Times New Roman" pitchFamily="18" charset="0"/>
                <a:cs typeface="Times New Roman" pitchFamily="18" charset="0"/>
              </a:rPr>
              <a:t> Л.А. Линейные и дробно-линейные уравнения и неравенства с параметрами. –М.: Чистые пруды, 2007. -31 с.</a:t>
            </a:r>
            <a:endParaRPr lang="ru-RU" sz="1800" dirty="0">
              <a:latin typeface="Times New Roman" pitchFamily="18" charset="0"/>
              <a:cs typeface="Times New Roman" pitchFamily="18" charset="0"/>
            </a:endParaRPr>
          </a:p>
        </p:txBody>
      </p:sp>
    </p:spTree>
    <p:extLst>
      <p:ext uri="{BB962C8B-B14F-4D97-AF65-F5344CB8AC3E}">
        <p14:creationId xmlns:p14="http://schemas.microsoft.com/office/powerpoint/2010/main" val="29027457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457200" y="476672"/>
            <a:ext cx="8229600" cy="5760639"/>
          </a:xfrm>
        </p:spPr>
        <p:txBody>
          <a:bodyPr>
            <a:noAutofit/>
          </a:bodyPr>
          <a:lstStyle/>
          <a:p>
            <a:pPr marL="0" indent="0">
              <a:buNone/>
            </a:pPr>
            <a:r>
              <a:rPr lang="kk-KZ" b="1" dirty="0" smtClean="0">
                <a:latin typeface="Times New Roman" pitchFamily="18" charset="0"/>
                <a:cs typeface="Times New Roman" pitchFamily="18" charset="0"/>
              </a:rPr>
              <a:t>Мерзімдік әдебиеттер (басылымдар) тізімі</a:t>
            </a:r>
          </a:p>
          <a:p>
            <a:pPr marL="0" indent="361950">
              <a:buFont typeface="+mj-lt"/>
              <a:buAutoNum type="arabicPeriod" startAt="17"/>
            </a:pPr>
            <a:r>
              <a:rPr lang="ru-RU" dirty="0" smtClean="0">
                <a:latin typeface="Times New Roman" pitchFamily="18" charset="0"/>
                <a:cs typeface="Times New Roman" pitchFamily="18" charset="0"/>
              </a:rPr>
              <a:t>МШ – Математика в школе (журнал);</a:t>
            </a:r>
          </a:p>
          <a:p>
            <a:pPr marL="0" indent="361950">
              <a:buFont typeface="+mj-lt"/>
              <a:buAutoNum type="arabicPeriod" startAt="17"/>
            </a:pPr>
            <a:r>
              <a:rPr lang="ru-RU" dirty="0" smtClean="0">
                <a:latin typeface="Times New Roman" pitchFamily="18" charset="0"/>
                <a:cs typeface="Times New Roman" pitchFamily="18" charset="0"/>
              </a:rPr>
              <a:t>Приложение «Математика»  к газете «Первое сентября»,  с 2006 г.</a:t>
            </a:r>
          </a:p>
          <a:p>
            <a:pPr marL="0" indent="0">
              <a:buNone/>
            </a:pPr>
            <a:r>
              <a:rPr lang="kk-KZ" sz="2400" b="1" dirty="0" smtClean="0">
                <a:latin typeface="Times New Roman" pitchFamily="18" charset="0"/>
                <a:cs typeface="Times New Roman" pitchFamily="18" charset="0"/>
              </a:rPr>
              <a:t>Электрондық </a:t>
            </a:r>
            <a:r>
              <a:rPr lang="kk-KZ" sz="2400" b="1" dirty="0">
                <a:latin typeface="Times New Roman" pitchFamily="18" charset="0"/>
                <a:cs typeface="Times New Roman" pitchFamily="18" charset="0"/>
              </a:rPr>
              <a:t>ресурстар көзі</a:t>
            </a:r>
            <a:endParaRPr lang="ru-RU" sz="2400" dirty="0">
              <a:latin typeface="Times New Roman" pitchFamily="18" charset="0"/>
              <a:cs typeface="Times New Roman" pitchFamily="18" charset="0"/>
            </a:endParaRPr>
          </a:p>
          <a:p>
            <a:pPr marL="457200" lvl="0" indent="-457200">
              <a:buFont typeface="+mj-lt"/>
              <a:buAutoNum type="arabicPeriod" startAt="19"/>
            </a:pPr>
            <a:r>
              <a:rPr lang="kk-KZ" sz="2400" dirty="0">
                <a:latin typeface="Times New Roman" pitchFamily="18" charset="0"/>
                <a:cs typeface="Times New Roman" pitchFamily="18" charset="0"/>
              </a:rPr>
              <a:t>www.obrasovanie.ru</a:t>
            </a:r>
            <a:endParaRPr lang="ru-RU" sz="2400" dirty="0">
              <a:latin typeface="Times New Roman" pitchFamily="18" charset="0"/>
              <a:cs typeface="Times New Roman" pitchFamily="18" charset="0"/>
            </a:endParaRPr>
          </a:p>
          <a:p>
            <a:pPr marL="457200" lvl="0" indent="-457200">
              <a:buFont typeface="+mj-lt"/>
              <a:buAutoNum type="arabicPeriod" startAt="19"/>
            </a:pPr>
            <a:r>
              <a:rPr lang="kk-KZ" sz="2400" dirty="0">
                <a:latin typeface="Times New Roman" pitchFamily="18" charset="0"/>
                <a:cs typeface="Times New Roman" pitchFamily="18" charset="0"/>
              </a:rPr>
              <a:t>www.znanie.ksu.kz</a:t>
            </a:r>
            <a:endParaRPr lang="ru-RU" sz="2400" dirty="0">
              <a:latin typeface="Times New Roman" pitchFamily="18" charset="0"/>
              <a:cs typeface="Times New Roman" pitchFamily="18" charset="0"/>
            </a:endParaRPr>
          </a:p>
          <a:p>
            <a:pPr marL="457200" lvl="0" indent="-457200">
              <a:buFont typeface="+mj-lt"/>
              <a:buAutoNum type="arabicPeriod" startAt="19"/>
            </a:pPr>
            <a:r>
              <a:rPr lang="en-US" sz="2400" dirty="0">
                <a:latin typeface="Times New Roman" pitchFamily="18" charset="0"/>
                <a:cs typeface="Times New Roman" pitchFamily="18" charset="0"/>
              </a:rPr>
              <a:t>www</a:t>
            </a:r>
            <a:r>
              <a:rPr lang="ru-RU" sz="2400" dirty="0">
                <a:latin typeface="Times New Roman" pitchFamily="18" charset="0"/>
                <a:cs typeface="Times New Roman" pitchFamily="18" charset="0"/>
              </a:rPr>
              <a:t>.</a:t>
            </a:r>
            <a:r>
              <a:rPr lang="en-US" sz="2400" dirty="0" err="1">
                <a:latin typeface="Times New Roman" pitchFamily="18" charset="0"/>
                <a:cs typeface="Times New Roman" pitchFamily="18" charset="0"/>
              </a:rPr>
              <a:t>znanie</a:t>
            </a:r>
            <a:r>
              <a:rPr lang="ru-RU" sz="2400" dirty="0">
                <a:latin typeface="Times New Roman" pitchFamily="18" charset="0"/>
                <a:cs typeface="Times New Roman" pitchFamily="18" charset="0"/>
              </a:rPr>
              <a:t>.</a:t>
            </a:r>
            <a:r>
              <a:rPr lang="en-US" sz="2400" dirty="0" err="1">
                <a:latin typeface="Times New Roman" pitchFamily="18" charset="0"/>
                <a:cs typeface="Times New Roman" pitchFamily="18" charset="0"/>
              </a:rPr>
              <a:t>kz</a:t>
            </a:r>
            <a:r>
              <a:rPr lang="ru-RU" sz="2400" dirty="0">
                <a:latin typeface="Times New Roman" pitchFamily="18" charset="0"/>
                <a:cs typeface="Times New Roman" pitchFamily="18" charset="0"/>
              </a:rPr>
              <a:t>  </a:t>
            </a:r>
          </a:p>
        </p:txBody>
      </p:sp>
    </p:spTree>
    <p:extLst>
      <p:ext uri="{BB962C8B-B14F-4D97-AF65-F5344CB8AC3E}">
        <p14:creationId xmlns:p14="http://schemas.microsoft.com/office/powerpoint/2010/main" val="15948102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8219256" cy="6141296"/>
          </a:xfrm>
        </p:spPr>
        <p:txBody>
          <a:bodyPr/>
          <a:lstStyle/>
          <a:p>
            <a:pPr marL="0" indent="361950">
              <a:buNone/>
            </a:pPr>
            <a:r>
              <a:rPr lang="kk-KZ" b="1" dirty="0" smtClean="0">
                <a:latin typeface="Times New Roman" pitchFamily="18" charset="0"/>
                <a:cs typeface="Times New Roman" pitchFamily="18" charset="0"/>
              </a:rPr>
              <a:t>Тапсырмалар:</a:t>
            </a:r>
            <a:endParaRPr lang="ru-RU" dirty="0" smtClean="0">
              <a:latin typeface="Times New Roman" pitchFamily="18" charset="0"/>
              <a:cs typeface="Times New Roman" pitchFamily="18" charset="0"/>
            </a:endParaRPr>
          </a:p>
          <a:p>
            <a:pPr marL="0" indent="361950">
              <a:buNone/>
            </a:pPr>
            <a:r>
              <a:rPr lang="kk-KZ" dirty="0" smtClean="0">
                <a:latin typeface="Times New Roman" pitchFamily="18" charset="0"/>
                <a:cs typeface="Times New Roman" pitchFamily="18" charset="0"/>
              </a:rPr>
              <a:t>1.Үш дос кездесті: сәулетші Ақбаев, скрипкашы Қарабаев және суретші Сарыбаев. «Қызық, біріміздің шашымыз ақ, екіншіміздікі – қара, үшіншіміздікі – сары, бірақ ешқайсымыздың тегімізге шаштарымыздың түсі сәйкес келмейді» - деп қара шашты айтады. «Дұрыс айтасың» - деді Ақбаев. Суретші шашының түсі қандай? </a:t>
            </a:r>
            <a:endParaRPr lang="ru-RU" dirty="0" smtClean="0">
              <a:latin typeface="Times New Roman" pitchFamily="18" charset="0"/>
              <a:cs typeface="Times New Roman" pitchFamily="18" charset="0"/>
            </a:endParaRPr>
          </a:p>
          <a:p>
            <a:pPr marL="0" indent="361950">
              <a:buNone/>
            </a:pPr>
            <a:r>
              <a:rPr lang="kk-KZ" dirty="0" smtClean="0">
                <a:latin typeface="Times New Roman" pitchFamily="18" charset="0"/>
                <a:cs typeface="Times New Roman" pitchFamily="18" charset="0"/>
              </a:rPr>
              <a:t>2.Үш құрбы қыздар ақ. жасыл және көк көйлек киіп шықты.Олардың аяқ киімдерінің түстері ақ. жасыл және көк. Айжанның ғана көйлегі мен аяқ киімі бірдей екені белгілі. Бақыттың көйлегі де, аяқ киіміде ақ емес, Назымның аяқ киімі жасыл. Әрбір қыздың көйлегі мен аяқ киімінің түстерін анықтаңыз. </a:t>
            </a:r>
            <a:endParaRPr lang="ru-RU" dirty="0" smtClean="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51520" y="123400"/>
            <a:ext cx="8686800" cy="6473952"/>
          </a:xfrm>
        </p:spPr>
        <p:txBody>
          <a:bodyPr>
            <a:normAutofit fontScale="92500" lnSpcReduction="10000"/>
          </a:bodyPr>
          <a:lstStyle/>
          <a:p>
            <a:pPr marL="0" indent="266700">
              <a:buNone/>
            </a:pPr>
            <a:r>
              <a:rPr lang="kk-KZ" dirty="0" smtClean="0">
                <a:latin typeface="Times New Roman" pitchFamily="18" charset="0"/>
                <a:cs typeface="Times New Roman" pitchFamily="18" charset="0"/>
              </a:rPr>
              <a:t>3. Жүгіру бойынша жарысқа үш жігіт: Ақжанов,Батыров, Сәлменов қатысты. Жарыстан алдын, жанкүйерлердің бірі Ақжанов бірінші келеді, ал екіншісі –Сәлменов соңында келмейді, үшіншісі –Батыров бірінші келмейді деп жорамал жасады. Жарыстан соң жанкүйерлердің бірінің айтқаны дұрыс, ал екеуінікі жалған болды. Жарыс қалай аяқталды, егер үш жарысшы жарысты әр түрлі уақытта аяқтаса? </a:t>
            </a:r>
            <a:endParaRPr lang="ru-RU" dirty="0" smtClean="0">
              <a:latin typeface="Times New Roman" pitchFamily="18" charset="0"/>
              <a:cs typeface="Times New Roman" pitchFamily="18" charset="0"/>
            </a:endParaRPr>
          </a:p>
          <a:p>
            <a:pPr marL="0" indent="266700">
              <a:buNone/>
            </a:pPr>
            <a:r>
              <a:rPr lang="kk-KZ" dirty="0" smtClean="0">
                <a:latin typeface="Times New Roman" pitchFamily="18" charset="0"/>
                <a:cs typeface="Times New Roman" pitchFamily="18" charset="0"/>
              </a:rPr>
              <a:t>4. Гимнастикадан жарыста оқушылар Айжан, Бекзат, Ғалия және Дариға бірінші төрт орынды иеленді. Олардың ешқайсы екеуі өзара қандай да бір екі орынды бөліскен жоқ. «Олардың әрқайсысы қандай орынды иеленді?» - деген сұраққа үш көрермен үш түрлі жауап берді:</a:t>
            </a:r>
            <a:endParaRPr lang="ru-RU" dirty="0" smtClean="0">
              <a:latin typeface="Times New Roman" pitchFamily="18" charset="0"/>
              <a:cs typeface="Times New Roman" pitchFamily="18" charset="0"/>
            </a:endParaRPr>
          </a:p>
          <a:p>
            <a:pPr marL="0" lvl="0" indent="266700">
              <a:buNone/>
            </a:pPr>
            <a:r>
              <a:rPr lang="kk-KZ" dirty="0" smtClean="0">
                <a:latin typeface="Times New Roman" pitchFamily="18" charset="0"/>
                <a:cs typeface="Times New Roman" pitchFamily="18" charset="0"/>
              </a:rPr>
              <a:t>Айжан екінші орында, Дариға –үшінші.</a:t>
            </a:r>
            <a:endParaRPr lang="ru-RU" dirty="0" smtClean="0">
              <a:latin typeface="Times New Roman" pitchFamily="18" charset="0"/>
              <a:cs typeface="Times New Roman" pitchFamily="18" charset="0"/>
            </a:endParaRPr>
          </a:p>
          <a:p>
            <a:pPr marL="0" lvl="0" indent="266700">
              <a:buNone/>
            </a:pPr>
            <a:r>
              <a:rPr lang="kk-KZ" dirty="0" smtClean="0">
                <a:latin typeface="Times New Roman" pitchFamily="18" charset="0"/>
                <a:cs typeface="Times New Roman" pitchFamily="18" charset="0"/>
              </a:rPr>
              <a:t>Айжан – бірінші, Дариға –екінші.</a:t>
            </a:r>
            <a:endParaRPr lang="ru-RU" dirty="0" smtClean="0">
              <a:latin typeface="Times New Roman" pitchFamily="18" charset="0"/>
              <a:cs typeface="Times New Roman" pitchFamily="18" charset="0"/>
            </a:endParaRPr>
          </a:p>
          <a:p>
            <a:pPr marL="0" lvl="0" indent="266700">
              <a:buNone/>
            </a:pPr>
            <a:r>
              <a:rPr lang="kk-KZ" dirty="0" smtClean="0">
                <a:latin typeface="Times New Roman" pitchFamily="18" charset="0"/>
                <a:cs typeface="Times New Roman" pitchFamily="18" charset="0"/>
              </a:rPr>
              <a:t>Ғалия – екінші, Дариға –төртінші.</a:t>
            </a:r>
            <a:endParaRPr lang="ru-RU" dirty="0" smtClean="0">
              <a:latin typeface="Times New Roman" pitchFamily="18" charset="0"/>
              <a:cs typeface="Times New Roman" pitchFamily="18" charset="0"/>
            </a:endParaRPr>
          </a:p>
          <a:p>
            <a:pPr marL="0" indent="266700">
              <a:buNone/>
            </a:pPr>
            <a:r>
              <a:rPr lang="kk-KZ" dirty="0" smtClean="0">
                <a:latin typeface="Times New Roman" pitchFamily="18" charset="0"/>
                <a:cs typeface="Times New Roman" pitchFamily="18" charset="0"/>
              </a:rPr>
              <a:t>Әрбір жауаптардың бірі шын, екіншісі –жалған. Әрбір оқушы қандай орынды иеленді?</a:t>
            </a:r>
            <a:endParaRPr lang="ru-RU" dirty="0" smtClean="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11560" y="1317685"/>
            <a:ext cx="8018737" cy="2308324"/>
          </a:xfrm>
          <a:prstGeom prst="rect">
            <a:avLst/>
          </a:prstGeom>
          <a:noFill/>
        </p:spPr>
        <p:txBody>
          <a:bodyPr wrap="square" lIns="91440" tIns="45720" rIns="91440" bIns="45720">
            <a:spAutoFit/>
          </a:bodyPr>
          <a:lstStyle/>
          <a:p>
            <a:pPr algn="ctr"/>
            <a:r>
              <a:rPr lang="ru-RU" sz="72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Назарларыңызға рахмет</a:t>
            </a:r>
            <a:r>
              <a:rPr lang="ru-RU" sz="7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a:t>
            </a:r>
            <a:endParaRPr lang="ru-RU" sz="7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Tree>
    <p:extLst>
      <p:ext uri="{BB962C8B-B14F-4D97-AF65-F5344CB8AC3E}">
        <p14:creationId xmlns:p14="http://schemas.microsoft.com/office/powerpoint/2010/main" val="6477766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2860</TotalTime>
  <Words>831</Words>
  <Application>Microsoft Office PowerPoint</Application>
  <PresentationFormat>Экран (4:3)</PresentationFormat>
  <Paragraphs>54</Paragraphs>
  <Slides>7</Slides>
  <Notes>1</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7</vt:i4>
      </vt:variant>
    </vt:vector>
  </HeadingPairs>
  <TitlesOfParts>
    <vt:vector size="15" baseType="lpstr">
      <vt:lpstr>Calibri</vt:lpstr>
      <vt:lpstr>Cambria</vt:lpstr>
      <vt:lpstr>Franklin Gothic Book</vt:lpstr>
      <vt:lpstr>Perpetua</vt:lpstr>
      <vt:lpstr>Times New Roman</vt:lpstr>
      <vt:lpstr>Wingdings</vt:lpstr>
      <vt:lpstr>Wingdings 2</vt:lpstr>
      <vt:lpstr>Справедливость</vt:lpstr>
      <vt:lpstr>Қазақстан Республикасы білім және ғылым министрлігі Академик Е.А. Бөкетов атындағы Қарағанды университеті</vt:lpstr>
      <vt:lpstr>Негізгі және қосымша  әдебиеттер тізімі:</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Қазақстан Республикасы білім және ғылым министрлігі Академик Е.А. Бөкетов атындағы Қарағанды мемлекеттік университеті</dc:title>
  <dc:creator>Admin</dc:creator>
  <cp:lastModifiedBy>Кабылгазы</cp:lastModifiedBy>
  <cp:revision>277</cp:revision>
  <dcterms:created xsi:type="dcterms:W3CDTF">2014-05-27T11:15:04Z</dcterms:created>
  <dcterms:modified xsi:type="dcterms:W3CDTF">2021-06-24T03:30:08Z</dcterms:modified>
</cp:coreProperties>
</file>