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2" r:id="rId1"/>
  </p:sldMasterIdLst>
  <p:notesMasterIdLst>
    <p:notesMasterId r:id="rId9"/>
  </p:notesMasterIdLst>
  <p:sldIdLst>
    <p:sldId id="675" r:id="rId2"/>
    <p:sldId id="676" r:id="rId3"/>
    <p:sldId id="677" r:id="rId4"/>
    <p:sldId id="678" r:id="rId5"/>
    <p:sldId id="679" r:id="rId6"/>
    <p:sldId id="680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18" autoAdjust="0"/>
    <p:restoredTop sz="94660"/>
  </p:normalViewPr>
  <p:slideViewPr>
    <p:cSldViewPr>
      <p:cViewPr varScale="1">
        <p:scale>
          <a:sx n="61" d="100"/>
          <a:sy n="61" d="100"/>
        </p:scale>
        <p:origin x="47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E3DE38-AC1C-4193-BCB5-FF1D87459F13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70DB7-344B-409E-AD95-F9258FAD1F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956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70DB7-344B-409E-AD95-F9258FAD1F1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740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70DB7-344B-409E-AD95-F9258FAD1F15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84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588C9FC-BBF7-46BD-815D-529BDD20B055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7B1238E-6F01-4C01-9787-A8BD60F69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154" r:id="rId2"/>
    <p:sldLayoutId id="2147484155" r:id="rId3"/>
    <p:sldLayoutId id="2147484156" r:id="rId4"/>
    <p:sldLayoutId id="2147484157" r:id="rId5"/>
    <p:sldLayoutId id="2147484158" r:id="rId6"/>
    <p:sldLayoutId id="2147484159" r:id="rId7"/>
    <p:sldLayoutId id="2147484160" r:id="rId8"/>
    <p:sldLayoutId id="2147484161" r:id="rId9"/>
    <p:sldLayoutId id="2147484162" r:id="rId10"/>
    <p:sldLayoutId id="214748416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71414"/>
            <a:ext cx="8820472" cy="1000108"/>
          </a:xfrm>
        </p:spPr>
        <p:txBody>
          <a:bodyPr anchor="t" anchorCtr="0">
            <a:noAutofit/>
          </a:bodyPr>
          <a:lstStyle/>
          <a:p>
            <a:pPr algn="ctr"/>
            <a:r>
              <a:rPr lang="kk-KZ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Қазақстан Республикасы білім және ғылым министрлігі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Академик </a:t>
            </a:r>
            <a:r>
              <a:rPr lang="sr-Cyrl-CS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Е.А. Бөкетов </a:t>
            </a:r>
            <a:r>
              <a:rPr lang="sr-Cyrl-CS" sz="2000" b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атындағы </a:t>
            </a:r>
            <a:r>
              <a:rPr lang="sr-Cyrl-CS" sz="2000" b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Қарағанды </a:t>
            </a:r>
            <a:r>
              <a:rPr lang="sr-Cyrl-CS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университеті</a:t>
            </a:r>
            <a:endParaRPr lang="ru-RU" sz="20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72008" y="836712"/>
            <a:ext cx="8964488" cy="5878436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/>
          <a:p>
            <a:pPr lvl="0" algn="ctr">
              <a:spcBef>
                <a:spcPct val="20000"/>
              </a:spcBef>
            </a:pPr>
            <a:r>
              <a:rPr lang="kk-KZ" sz="5500" b="1" dirty="0">
                <a:latin typeface="Times New Roman" pitchFamily="18" charset="0"/>
                <a:cs typeface="Times New Roman" pitchFamily="18" charset="0"/>
              </a:rPr>
              <a:t>СТАНДАРТТЫ ЕМЕС ЕСЕПТЕРДІ ШЕШУ</a:t>
            </a:r>
          </a:p>
          <a:p>
            <a:pPr lvl="0" algn="ctr">
              <a:spcBef>
                <a:spcPct val="20000"/>
              </a:spcBef>
            </a:pPr>
            <a:r>
              <a:rPr lang="kk-KZ" sz="5500" b="1" dirty="0" smtClean="0">
                <a:latin typeface="Times New Roman" pitchFamily="18" charset="0"/>
                <a:cs typeface="Times New Roman" pitchFamily="18" charset="0"/>
              </a:rPr>
              <a:t>ПРАКТИКУМЫ</a:t>
            </a:r>
            <a:endParaRPr lang="kk-KZ" sz="55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16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16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kk-KZ" sz="5900" b="1" dirty="0" smtClean="0">
                <a:latin typeface="Times New Roman" pitchFamily="18" charset="0"/>
                <a:cs typeface="Times New Roman" pitchFamily="18" charset="0"/>
              </a:rPr>
              <a:t>Тақырып</a:t>
            </a:r>
            <a:r>
              <a:rPr lang="en-US" sz="5900" b="1" dirty="0" smtClean="0">
                <a:latin typeface="Times New Roman" pitchFamily="18" charset="0"/>
                <a:cs typeface="Times New Roman" pitchFamily="18" charset="0"/>
              </a:rPr>
              <a:t> 9:</a:t>
            </a:r>
            <a:r>
              <a:rPr lang="kk-KZ" sz="5900" b="1" dirty="0" smtClean="0">
                <a:latin typeface="Times New Roman" pitchFamily="18" charset="0"/>
                <a:cs typeface="Times New Roman" pitchFamily="18" charset="0"/>
              </a:rPr>
              <a:t> Геометрия </a:t>
            </a:r>
            <a:r>
              <a:rPr lang="en-US" sz="59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kk-KZ" sz="5900" b="1" dirty="0" smtClean="0">
                <a:latin typeface="Times New Roman" pitchFamily="18" charset="0"/>
                <a:cs typeface="Times New Roman" pitchFamily="18" charset="0"/>
              </a:rPr>
              <a:t>планиметрия</a:t>
            </a:r>
            <a:r>
              <a:rPr lang="en-US" sz="59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59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kk-KZ" sz="4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kk-KZ" sz="4200" b="1" dirty="0">
                <a:latin typeface="Times New Roman" pitchFamily="18" charset="0"/>
                <a:cs typeface="Times New Roman" pitchFamily="18" charset="0"/>
              </a:rPr>
              <a:t>6В01502 – Математика-Информатика</a:t>
            </a:r>
            <a:r>
              <a:rPr lang="ru-RU" sz="4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4200" b="1" dirty="0">
                <a:latin typeface="Times New Roman" pitchFamily="18" charset="0"/>
                <a:cs typeface="Times New Roman" pitchFamily="18" charset="0"/>
              </a:rPr>
              <a:t>мамандығы үшін </a:t>
            </a:r>
            <a:endParaRPr lang="ru-RU" sz="4200" b="1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endParaRPr lang="kk-KZ" sz="4200" b="1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endParaRPr lang="kk-KZ" sz="19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chemeClr val="accent1"/>
              </a:buClr>
              <a:buSzPct val="70000"/>
              <a:defRPr/>
            </a:pP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Авторлары: 	МжИОӘ кафедрасының аға оқытушысы Кервенев Қ.Е. 			МжИОӘ кафедрасының доценті, 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PhD</a:t>
            </a: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Бейсенова Д.Р.</a:t>
            </a:r>
          </a:p>
          <a:p>
            <a:pPr lvl="0">
              <a:buClr>
                <a:schemeClr val="accent1"/>
              </a:buClr>
              <a:buSzPct val="70000"/>
              <a:defRPr/>
            </a:pP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		МжИОӘ кафедрасының доценті, 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PhD</a:t>
            </a: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, Искаков С.А. </a:t>
            </a:r>
          </a:p>
          <a:p>
            <a:pPr lvl="0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4200" dirty="0">
                <a:latin typeface="Times New Roman" pitchFamily="18" charset="0"/>
                <a:cs typeface="Times New Roman" pitchFamily="18" charset="0"/>
              </a:rPr>
              <a:t>	</a:t>
            </a:r>
            <a:endParaRPr lang="kk-KZ" sz="42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4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kk-KZ" sz="42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kk-KZ" sz="42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kk-KZ" sz="4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Сабақ түрі:  практика			</a:t>
            </a:r>
            <a:r>
              <a:rPr kumimoji="0" lang="en-US" sz="4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</a:t>
            </a:r>
            <a:r>
              <a:rPr kumimoji="0" lang="kk-KZ" sz="4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Қарағанды-2021</a:t>
            </a:r>
            <a:endParaRPr kumimoji="0" lang="ru-RU" sz="33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kk-KZ" sz="40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436910"/>
          </a:xfrm>
        </p:spPr>
        <p:txBody>
          <a:bodyPr>
            <a:normAutofit fontScale="90000"/>
          </a:bodyPr>
          <a:lstStyle/>
          <a:p>
            <a:r>
              <a:rPr lang="kk-KZ" sz="2000" b="1" dirty="0">
                <a:latin typeface="Times New Roman" pitchFamily="18" charset="0"/>
                <a:cs typeface="Times New Roman" pitchFamily="18" charset="0"/>
              </a:rPr>
              <a:t>Негізгі және қосымша  әдебиеттер тізімі: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620688"/>
            <a:ext cx="8784976" cy="6048672"/>
          </a:xfrm>
        </p:spPr>
        <p:txBody>
          <a:bodyPr>
            <a:noAutofit/>
          </a:bodyPr>
          <a:lstStyle/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Цыпкин А.Г., Пинский А.И. Справочник по методам решения задач по математике для средней школы. -2-е изд., перераб. и доп. – М.: Наука. Гл. Ред физ.-мат. лит., 1989. -576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Литвиненко В.Н., Мордкович А.Г. Практикум по элементарной математике: Алгебра. Тригонометрия: Учеб. Пособие для студентов физ.-мат. спец. пед. ин-тов. -2-е изд., перераб. и доп. – М.: Просвещение, 1991. -352с.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Гусев В.А. Практикум по элементарной математике: Геометрия: Учеб. Пособие для студентов физ.-мат. спец. пед. ин-тов и учителей/ Гусев В.Г., Литвиненко В.Н., Мордкович А.Г. -2-е изд., перераб. и доп. – М.: Просвещение, 1992. 360с.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Кострикина Н.П. Задачи повышенной трудности в курсе математики 4-5классов: Кн. Для учителя. – М.:Просвещение, 1968. – 96 с.:ил.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Кострикина Н.П. Задачи повышенной трудности в курсе математики 7-9классов: Кн. Для учителя. – М.:Просвещение, 1991. – 239 с.</a:t>
            </a: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Полный сборник решений задач для поступающих в вузы. Группа А. /Под ред. М.И.Сканави. – М.: Альянс-В; Мн: ООО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Харвест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, 1999. -912 с. </a:t>
            </a:r>
          </a:p>
          <a:p>
            <a:pPr marL="0" indent="361950">
              <a:buFont typeface="+mj-lt"/>
              <a:buAutoNum type="arabicPeriod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Полный сборник решений задач для поступающих в вузы. Группа В. /Под ред. М.И.Сканави. – М.: Альянс-В; Мн: ООО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Харвест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, 1999. -608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86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0"/>
            <a:ext cx="8820472" cy="6858000"/>
          </a:xfrm>
        </p:spPr>
        <p:txBody>
          <a:bodyPr>
            <a:noAutofit/>
          </a:bodyPr>
          <a:lstStyle/>
          <a:p>
            <a:pPr marL="0" indent="457200">
              <a:buFont typeface="+mj-lt"/>
              <a:buAutoNum type="arabicPeriod" startAt="8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Полный сборник решений задач для поступающих в вузы. Группа С. /Под ред. М.И.Сканави. – М.: Альянс-В; Мн: ООО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Харвест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, 1999. -608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Font typeface="+mj-lt"/>
              <a:buAutoNum type="arabicPeriod" startAt="8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Сборник конкурсных задач по математике для поступающих во втузы. Учебное пособие./ Под ред. М.И.Сканави. -4-е изд. – М.: Высш. Школа, 1980. -541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Font typeface="+mj-lt"/>
              <a:buAutoNum type="arabicPeriod" startAt="8"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Вересова Е.Е. идр. Практикум по решению математических задач: Учеб. Пособие для пед. ин-тов Е.Е.Вересова, Н.С. Денисова, Т.Н. Полякова. –М.: Просвещение, 1979. -240 с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Font typeface="+mj-lt"/>
              <a:buAutoNum type="arabicPeriod" startAt="8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Ваховский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Е.Б., Рывкин А.А. Задачи по элементарной математике. М., Наука, 1971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Васильев Н.Б. Задачи всесоюзных математических олимпиад. Ч. 2. -2011ю -128 с.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Прокопенко Н. Задачи на смеси и сплавы. –М.: Чистые пруды, 2010. -32 с.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Смирнова И. Геометрические задачи с практическим содержанием. –М.: Чистые пруды, 2010. -32 с.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Фарков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А.В. Как готовить учащихся к математическим олимпиадам. –М.: Чистые пруды, 2006.</a:t>
            </a:r>
          </a:p>
          <a:p>
            <a:pPr marL="0" indent="457200">
              <a:buFont typeface="+mj-lt"/>
              <a:buAutoNum type="arabicPeriod" startAt="8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Солуковцева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Л.А. Линейные и дробно-линейные уравнения и неравенства с параметрами. –М.: Чистые пруды, 2007. -31 с.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74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229600" cy="576063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Мерзімдік әдебиеттер (басылымдар) тізімі</a:t>
            </a:r>
          </a:p>
          <a:p>
            <a:pPr marL="0" indent="361950">
              <a:buFont typeface="+mj-lt"/>
              <a:buAutoNum type="arabicPeriod" startAt="17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МШ – Математика в школе (журнал);</a:t>
            </a:r>
          </a:p>
          <a:p>
            <a:pPr marL="0" indent="361950">
              <a:buFont typeface="+mj-lt"/>
              <a:buAutoNum type="arabicPeriod" startAt="17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«Математика»  к газете «Первое сентября»,  с 2006 г.</a:t>
            </a:r>
          </a:p>
          <a:p>
            <a:pPr marL="0" indent="0">
              <a:buNone/>
            </a:pPr>
            <a:r>
              <a:rPr lang="kk-KZ" sz="2400" b="1" dirty="0" smtClean="0">
                <a:latin typeface="Times New Roman" pitchFamily="18" charset="0"/>
                <a:cs typeface="Times New Roman" pitchFamily="18" charset="0"/>
              </a:rPr>
              <a:t>Электрондық </a:t>
            </a:r>
            <a:r>
              <a:rPr lang="kk-KZ" sz="2400" b="1" dirty="0">
                <a:latin typeface="Times New Roman" pitchFamily="18" charset="0"/>
                <a:cs typeface="Times New Roman" pitchFamily="18" charset="0"/>
              </a:rPr>
              <a:t>ресурстар көзі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 startAt="19"/>
            </a:pPr>
            <a:r>
              <a:rPr lang="kk-KZ" sz="2400" dirty="0">
                <a:latin typeface="Times New Roman" pitchFamily="18" charset="0"/>
                <a:cs typeface="Times New Roman" pitchFamily="18" charset="0"/>
              </a:rPr>
              <a:t>www.obrasovanie.ru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 startAt="19"/>
            </a:pPr>
            <a:r>
              <a:rPr lang="kk-KZ" sz="2400" dirty="0">
                <a:latin typeface="Times New Roman" pitchFamily="18" charset="0"/>
                <a:cs typeface="Times New Roman" pitchFamily="18" charset="0"/>
              </a:rPr>
              <a:t>www.znanie.ksu.kz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 startAt="19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znanie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kz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59481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16632"/>
            <a:ext cx="8686800" cy="6525344"/>
          </a:xfrm>
        </p:spPr>
        <p:txBody>
          <a:bodyPr>
            <a:normAutofit lnSpcReduction="10000"/>
          </a:bodyPr>
          <a:lstStyle/>
          <a:p>
            <a:pPr marL="0" indent="266700">
              <a:buNone/>
            </a:pP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Тапсырмалар: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6670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1.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ABC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үшбұрышында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AD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және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CE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 медианалары берілген.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AD=5, 				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екені белгілі.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ABC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үшбұрышының ауданын табыңыз.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6670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2. Табандары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PN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және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QR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болатын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PQRN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трапециясы берілген., мұндағы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			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R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нүктесі арқылы трапецияны екі тең шамалы фигураларға бөлетін түзу жүргізілген. Түзудің  трапеция ішіндегі бөлігінің ұзындығын табыңыз.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6670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3. Екі қиылысатын шеңберлердің ортақ хордасы олардың центрлерінен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90°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және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60°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бұрыштарымен көрінеді. Егер олардың центрлерінің арақашықтығы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     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-ге тең болса, онда шеңберлердің радиустарын табыңыз.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6670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ABC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тік бұрышты үшбұрышында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және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AC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катеттері тең. Іштей және сырттай сызылған дөңгелектерінің аудандарының қатынасын табыңыз.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1619672" y="800708"/>
          <a:ext cx="3024336" cy="7560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Формула" r:id="rId3" imgW="1562100" imgH="393700" progId="Equation.3">
                  <p:embed/>
                </p:oleObj>
              </mc:Choice>
              <mc:Fallback>
                <p:oleObj name="Формула" r:id="rId3" imgW="1562100" imgH="3937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800708"/>
                        <a:ext cx="3024336" cy="75608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2915816" y="2132856"/>
          <a:ext cx="4769810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Формула" r:id="rId5" imgW="2628900" imgH="241300" progId="Equation.3">
                  <p:embed/>
                </p:oleObj>
              </mc:Choice>
              <mc:Fallback>
                <p:oleObj name="Формула" r:id="rId5" imgW="2628900" imgH="2413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2132856"/>
                        <a:ext cx="4769810" cy="4320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5364088" y="4365104"/>
          <a:ext cx="936104" cy="5106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Формула" r:id="rId7" imgW="419100" imgH="228600" progId="Equation.3">
                  <p:embed/>
                </p:oleObj>
              </mc:Choice>
              <mc:Fallback>
                <p:oleObj name="Формула" r:id="rId7" imgW="419100" imgH="2286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4365104"/>
                        <a:ext cx="936104" cy="51060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27384"/>
            <a:ext cx="9071992" cy="6830616"/>
          </a:xfrm>
        </p:spPr>
        <p:txBody>
          <a:bodyPr>
            <a:normAutofit fontScale="92500" lnSpcReduction="20000"/>
          </a:bodyPr>
          <a:lstStyle/>
          <a:p>
            <a:pPr marL="0" indent="26670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5.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ABCD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трапециясы берілген,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бүйір жағы табанына перпендикуляр. Трапецияға центрі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нүктесі болатын іштей шеңбер сызылған.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A, B, C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нүктелері арқылы центрі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нүктесі болатын шеңбер жүргізілген.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диагоналін табыңыз, егер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 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ал трапецияның кіші табаны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10 см-ге тең болса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6670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6. Дұрыс үшбұрышты призманың биіктігі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болатын және жоғарғы табанының ортасы мен төменгі табан қабырғасының ортасы арқылы жүргізілген түзу  табан жазықтығымен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бұрыш жасайды. Бүйір бетінің ауданын табыңыз.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6670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AB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қабырғаларының ортасы  және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қабырғасы мен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CC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арқылы өтетін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ABCDA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кубының қима жазықтығын  салыңыз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6670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8. Бүйір қырлары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AA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BB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CC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 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болатын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ABCDA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кубы берілген.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AB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және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қырларының ортасы мен кубтың центрі арқылы өтетін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қима жазықтығының ауданын табыңыз, егер кубтың қыры 1-ге тең болса.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6670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9. Тік дөңгелек конустың осьтік қимасының төбесіндегі бұрышы 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-ға тең. Оның төбесі арқылы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бұрышымен жазықтық жүргізілген. Конустың жасаушылары арқылы жүргізілген жазықтықтағы бұрышты табыңыз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3553" name="Object 1"/>
          <p:cNvGraphicFramePr>
            <a:graphicFrameLocks noChangeAspect="1"/>
          </p:cNvGraphicFramePr>
          <p:nvPr/>
        </p:nvGraphicFramePr>
        <p:xfrm>
          <a:off x="5364088" y="692696"/>
          <a:ext cx="432048" cy="4968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4" name="Формула" r:id="rId4" imgW="190335" imgH="215713" progId="Equation.3">
                  <p:embed/>
                </p:oleObj>
              </mc:Choice>
              <mc:Fallback>
                <p:oleObj name="Формула" r:id="rId4" imgW="190335" imgH="215713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692696"/>
                        <a:ext cx="432048" cy="4968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5220072" y="1052736"/>
          <a:ext cx="1296144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5" name="Формула" r:id="rId6" imgW="660113" imgH="215806" progId="Equation.3">
                  <p:embed/>
                </p:oleObj>
              </mc:Choice>
              <mc:Fallback>
                <p:oleObj name="Формула" r:id="rId6" imgW="660113" imgH="215806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1052736"/>
                        <a:ext cx="1296144" cy="4320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3275856" y="5644007"/>
          <a:ext cx="1296144" cy="66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6" name="Формула" r:id="rId8" imgW="672808" imgH="393529" progId="Equation.3">
                  <p:embed/>
                </p:oleObj>
              </mc:Choice>
              <mc:Fallback>
                <p:oleObj name="Формула" r:id="rId8" imgW="672808" imgH="393529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5644007"/>
                        <a:ext cx="1296144" cy="665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317685"/>
            <a:ext cx="8018737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Назарларыңызға рахмет</a:t>
            </a:r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77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2901</TotalTime>
  <Words>619</Words>
  <Application>Microsoft Office PowerPoint</Application>
  <PresentationFormat>Экран (4:3)</PresentationFormat>
  <Paragraphs>56</Paragraphs>
  <Slides>7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6" baseType="lpstr">
      <vt:lpstr>Calibri</vt:lpstr>
      <vt:lpstr>Cambria</vt:lpstr>
      <vt:lpstr>Franklin Gothic Book</vt:lpstr>
      <vt:lpstr>Perpetua</vt:lpstr>
      <vt:lpstr>Times New Roman</vt:lpstr>
      <vt:lpstr>Wingdings</vt:lpstr>
      <vt:lpstr>Wingdings 2</vt:lpstr>
      <vt:lpstr>Справедливость</vt:lpstr>
      <vt:lpstr>Формула</vt:lpstr>
      <vt:lpstr>Қазақстан Республикасы білім және ғылым министрлігі Академик Е.А. Бөкетов атындағы Қарағанды университеті</vt:lpstr>
      <vt:lpstr>Негізгі және қосымша  әдебиеттер тізімі: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Қазақстан Республикасы білім және ғылым министрлігі Академик Е.А. Бөкетов атындағы Қарағанды мемлекеттік университеті</dc:title>
  <dc:creator>Admin</dc:creator>
  <cp:lastModifiedBy>Кабылгазы</cp:lastModifiedBy>
  <cp:revision>280</cp:revision>
  <dcterms:created xsi:type="dcterms:W3CDTF">2014-05-27T11:15:04Z</dcterms:created>
  <dcterms:modified xsi:type="dcterms:W3CDTF">2021-06-24T03:33:47Z</dcterms:modified>
</cp:coreProperties>
</file>