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52" r:id="rId1"/>
  </p:sldMasterIdLst>
  <p:notesMasterIdLst>
    <p:notesMasterId r:id="rId10"/>
  </p:notesMasterIdLst>
  <p:sldIdLst>
    <p:sldId id="675" r:id="rId2"/>
    <p:sldId id="676" r:id="rId3"/>
    <p:sldId id="677" r:id="rId4"/>
    <p:sldId id="678" r:id="rId5"/>
    <p:sldId id="679" r:id="rId6"/>
    <p:sldId id="680" r:id="rId7"/>
    <p:sldId id="681" r:id="rId8"/>
    <p:sldId id="27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18" autoAdjust="0"/>
    <p:restoredTop sz="94660"/>
  </p:normalViewPr>
  <p:slideViewPr>
    <p:cSldViewPr>
      <p:cViewPr varScale="1">
        <p:scale>
          <a:sx n="69" d="100"/>
          <a:sy n="69" d="100"/>
        </p:scale>
        <p:origin x="1578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E3DE38-AC1C-4193-BCB5-FF1D87459F13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470DB7-344B-409E-AD95-F9258FAD1F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41024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70DB7-344B-409E-AD95-F9258FAD1F15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72180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C9FC-BBF7-46BD-815D-529BDD20B055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47B1238E-6F01-4C01-9787-A8BD60F698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C9FC-BBF7-46BD-815D-529BDD20B055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1238E-6F01-4C01-9787-A8BD60F698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C9FC-BBF7-46BD-815D-529BDD20B055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1238E-6F01-4C01-9787-A8BD60F698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C9FC-BBF7-46BD-815D-529BDD20B055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1238E-6F01-4C01-9787-A8BD60F698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C9FC-BBF7-46BD-815D-529BDD20B055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7B1238E-6F01-4C01-9787-A8BD60F698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C9FC-BBF7-46BD-815D-529BDD20B055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1238E-6F01-4C01-9787-A8BD60F698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C9FC-BBF7-46BD-815D-529BDD20B055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1238E-6F01-4C01-9787-A8BD60F698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C9FC-BBF7-46BD-815D-529BDD20B055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1238E-6F01-4C01-9787-A8BD60F698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C9FC-BBF7-46BD-815D-529BDD20B055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1238E-6F01-4C01-9787-A8BD60F698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C9FC-BBF7-46BD-815D-529BDD20B055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1238E-6F01-4C01-9787-A8BD60F698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C9FC-BBF7-46BD-815D-529BDD20B055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7B1238E-6F01-4C01-9787-A8BD60F698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588C9FC-BBF7-46BD-815D-529BDD20B055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47B1238E-6F01-4C01-9787-A8BD60F698C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53" r:id="rId1"/>
    <p:sldLayoutId id="2147484154" r:id="rId2"/>
    <p:sldLayoutId id="2147484155" r:id="rId3"/>
    <p:sldLayoutId id="2147484156" r:id="rId4"/>
    <p:sldLayoutId id="2147484157" r:id="rId5"/>
    <p:sldLayoutId id="2147484158" r:id="rId6"/>
    <p:sldLayoutId id="2147484159" r:id="rId7"/>
    <p:sldLayoutId id="2147484160" r:id="rId8"/>
    <p:sldLayoutId id="2147484161" r:id="rId9"/>
    <p:sldLayoutId id="2147484162" r:id="rId10"/>
    <p:sldLayoutId id="214748416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71414"/>
            <a:ext cx="8820472" cy="1000108"/>
          </a:xfrm>
        </p:spPr>
        <p:txBody>
          <a:bodyPr anchor="t" anchorCtr="0">
            <a:noAutofit/>
          </a:bodyPr>
          <a:lstStyle/>
          <a:p>
            <a:pPr algn="ctr"/>
            <a:r>
              <a:rPr lang="kk-KZ" sz="20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Қазақстан Республикасы білім және ғылым министрлігі</a:t>
            </a:r>
            <a:r>
              <a:rPr lang="ru-RU" sz="20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Академик </a:t>
            </a:r>
            <a:r>
              <a:rPr lang="sr-Cyrl-CS" sz="20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Е.А. Бөкетов атындағы </a:t>
            </a:r>
            <a:r>
              <a:rPr lang="sr-Cyrl-CS" sz="2000" b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Қарағанды </a:t>
            </a:r>
            <a:r>
              <a:rPr lang="sr-Cyrl-CS" sz="2000" b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университеті</a:t>
            </a:r>
            <a:endParaRPr lang="ru-RU" sz="2000" b="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72008" y="836712"/>
            <a:ext cx="8964488" cy="5878436"/>
          </a:xfrm>
          <a:prstGeom prst="rect">
            <a:avLst/>
          </a:prstGeom>
        </p:spPr>
        <p:txBody>
          <a:bodyPr vert="horz">
            <a:normAutofit fontScale="47500" lnSpcReduction="20000"/>
          </a:bodyPr>
          <a:lstStyle/>
          <a:p>
            <a:pPr lvl="0" algn="ctr">
              <a:spcBef>
                <a:spcPct val="20000"/>
              </a:spcBef>
            </a:pPr>
            <a:r>
              <a:rPr lang="kk-KZ" sz="5500" b="1" dirty="0">
                <a:latin typeface="Times New Roman" pitchFamily="18" charset="0"/>
                <a:cs typeface="Times New Roman" pitchFamily="18" charset="0"/>
              </a:rPr>
              <a:t>СТАНДАРТТЫ ЕМЕС ЕСЕПТЕРДІ ШЕШУ</a:t>
            </a:r>
          </a:p>
          <a:p>
            <a:pPr lvl="0" algn="ctr">
              <a:spcBef>
                <a:spcPct val="20000"/>
              </a:spcBef>
            </a:pPr>
            <a:r>
              <a:rPr lang="kk-KZ" sz="5500" b="1" dirty="0" smtClean="0">
                <a:latin typeface="Times New Roman" pitchFamily="18" charset="0"/>
                <a:cs typeface="Times New Roman" pitchFamily="18" charset="0"/>
              </a:rPr>
              <a:t>ПРАКТИКУМЫ</a:t>
            </a:r>
            <a:endParaRPr lang="kk-KZ" sz="5500" b="1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lang="kk-KZ" sz="1600" b="1" cap="all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lang="kk-KZ" sz="1600" b="1" cap="all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lang="kk-KZ" sz="1600" b="1" cap="all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Bef>
                <a:spcPts val="600"/>
              </a:spcBef>
              <a:buClr>
                <a:schemeClr val="accent1"/>
              </a:buClr>
              <a:buSzPct val="70000"/>
              <a:defRPr/>
            </a:pPr>
            <a:r>
              <a:rPr lang="kk-KZ" sz="5900" b="1" dirty="0" smtClean="0">
                <a:latin typeface="Times New Roman" pitchFamily="18" charset="0"/>
                <a:cs typeface="Times New Roman" pitchFamily="18" charset="0"/>
              </a:rPr>
              <a:t>Тақырып</a:t>
            </a:r>
            <a:r>
              <a:rPr lang="en-US" sz="5900" b="1" dirty="0" smtClean="0">
                <a:latin typeface="Times New Roman" pitchFamily="18" charset="0"/>
                <a:cs typeface="Times New Roman" pitchFamily="18" charset="0"/>
              </a:rPr>
              <a:t> 1</a:t>
            </a:r>
            <a:r>
              <a:rPr lang="kk-KZ" sz="5900" b="1" dirty="0" smtClean="0">
                <a:latin typeface="Times New Roman" pitchFamily="18" charset="0"/>
                <a:cs typeface="Times New Roman" pitchFamily="18" charset="0"/>
              </a:rPr>
              <a:t>:Сандардың бөлінгіштігі </a:t>
            </a:r>
            <a:endParaRPr lang="ru-RU" sz="59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Bef>
                <a:spcPts val="600"/>
              </a:spcBef>
              <a:buClr>
                <a:schemeClr val="accent1"/>
              </a:buClr>
              <a:buSzPct val="70000"/>
              <a:defRPr/>
            </a:pPr>
            <a:r>
              <a:rPr lang="kk-KZ" sz="4200" b="1" dirty="0">
                <a:latin typeface="Times New Roman" pitchFamily="18" charset="0"/>
                <a:cs typeface="Times New Roman" pitchFamily="18" charset="0"/>
              </a:rPr>
              <a:t>6В01502 – Математика-Информатика</a:t>
            </a:r>
            <a:r>
              <a:rPr lang="ru-RU" sz="4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sz="4200" b="1" dirty="0">
                <a:latin typeface="Times New Roman" pitchFamily="18" charset="0"/>
                <a:cs typeface="Times New Roman" pitchFamily="18" charset="0"/>
              </a:rPr>
              <a:t>мамандығы үшін </a:t>
            </a:r>
            <a:endParaRPr lang="ru-RU" sz="4200" b="1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lang="kk-KZ" sz="4200" b="1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kk-KZ" sz="19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lvl="0">
              <a:buClr>
                <a:schemeClr val="accent1"/>
              </a:buClr>
              <a:buSzPct val="70000"/>
              <a:defRPr/>
            </a:pPr>
            <a:r>
              <a:rPr kumimoji="0" lang="kk-KZ" sz="4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Авторлары: 	</a:t>
            </a:r>
            <a:r>
              <a:rPr lang="kk-KZ" sz="4200" dirty="0" smtClean="0">
                <a:latin typeface="Times New Roman" pitchFamily="18" charset="0"/>
                <a:cs typeface="Times New Roman" pitchFamily="18" charset="0"/>
              </a:rPr>
              <a:t>МжИОӘ </a:t>
            </a:r>
            <a:r>
              <a:rPr lang="kk-KZ" sz="4200" dirty="0">
                <a:latin typeface="Times New Roman" pitchFamily="18" charset="0"/>
                <a:cs typeface="Times New Roman" pitchFamily="18" charset="0"/>
              </a:rPr>
              <a:t>кафедрасының аға оқытушысы Кервенев Қ.Е. </a:t>
            </a:r>
            <a:r>
              <a:rPr lang="kk-KZ" sz="4200" dirty="0" smtClean="0"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kk-KZ" sz="4200" dirty="0" smtClean="0">
                <a:latin typeface="Times New Roman" pitchFamily="18" charset="0"/>
                <a:cs typeface="Times New Roman" pitchFamily="18" charset="0"/>
              </a:rPr>
              <a:t>МжИОӘ </a:t>
            </a:r>
            <a:r>
              <a:rPr lang="kk-KZ" sz="4200" dirty="0" smtClean="0">
                <a:latin typeface="Times New Roman" pitchFamily="18" charset="0"/>
                <a:cs typeface="Times New Roman" pitchFamily="18" charset="0"/>
              </a:rPr>
              <a:t>кафедрасының доценті, </a:t>
            </a:r>
            <a:r>
              <a:rPr lang="en-US" sz="4200" dirty="0" smtClean="0">
                <a:latin typeface="Times New Roman" pitchFamily="18" charset="0"/>
                <a:cs typeface="Times New Roman" pitchFamily="18" charset="0"/>
              </a:rPr>
              <a:t>PhD</a:t>
            </a:r>
            <a:r>
              <a:rPr lang="kk-KZ" sz="42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sz="4200" dirty="0" smtClean="0">
                <a:latin typeface="Times New Roman" pitchFamily="18" charset="0"/>
                <a:cs typeface="Times New Roman" pitchFamily="18" charset="0"/>
              </a:rPr>
              <a:t>Бейсенова Д.Р.</a:t>
            </a:r>
            <a:endParaRPr kumimoji="0" lang="kk-KZ" sz="42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lvl="0">
              <a:buClr>
                <a:schemeClr val="accent1"/>
              </a:buClr>
              <a:buSzPct val="70000"/>
              <a:defRPr/>
            </a:pPr>
            <a:r>
              <a:rPr lang="kk-KZ" sz="42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kumimoji="0" lang="kk-KZ" sz="4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МжИОӘ кафедрасының </a:t>
            </a:r>
            <a:r>
              <a:rPr kumimoji="0" lang="kk-KZ" sz="4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доценті, </a:t>
            </a:r>
            <a:r>
              <a:rPr lang="en-US" sz="4200" dirty="0" smtClean="0">
                <a:latin typeface="Times New Roman" pitchFamily="18" charset="0"/>
                <a:cs typeface="Times New Roman" pitchFamily="18" charset="0"/>
              </a:rPr>
              <a:t>PhD</a:t>
            </a:r>
            <a:r>
              <a:rPr lang="kk-KZ" sz="4200" dirty="0" smtClean="0">
                <a:latin typeface="Times New Roman" pitchFamily="18" charset="0"/>
                <a:cs typeface="Times New Roman" pitchFamily="18" charset="0"/>
              </a:rPr>
              <a:t>, Искаков С.А</a:t>
            </a:r>
            <a:r>
              <a:rPr kumimoji="0" lang="kk-KZ" sz="4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. </a:t>
            </a:r>
            <a:endParaRPr kumimoji="0" lang="kk-KZ" sz="42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kk-KZ" sz="4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		</a:t>
            </a:r>
            <a:r>
              <a:rPr kumimoji="0" lang="en-US" sz="4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	</a:t>
            </a:r>
            <a:endParaRPr kumimoji="0" lang="kk-KZ" sz="42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lang="kk-KZ" sz="4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lang="kk-KZ" sz="4200" b="1" cap="all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kk-KZ" sz="4200" b="1" i="0" u="none" strike="noStrike" kern="1200" cap="all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kk-KZ" sz="42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Сабақ түрі:  практика			</a:t>
            </a:r>
            <a:r>
              <a:rPr kumimoji="0" lang="en-US" sz="42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	</a:t>
            </a:r>
            <a:r>
              <a:rPr kumimoji="0" lang="kk-KZ" sz="42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Қарағанды-2021</a:t>
            </a:r>
            <a:endParaRPr kumimoji="0" lang="ru-RU" sz="3300" b="1" i="0" u="none" strike="noStrike" kern="1200" cap="all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kk-KZ" sz="4000" b="1" i="0" u="none" strike="noStrike" kern="1200" cap="all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436910"/>
          </a:xfrm>
        </p:spPr>
        <p:txBody>
          <a:bodyPr>
            <a:normAutofit fontScale="90000"/>
          </a:bodyPr>
          <a:lstStyle/>
          <a:p>
            <a:r>
              <a:rPr lang="kk-KZ" sz="2000" b="1" dirty="0">
                <a:latin typeface="Times New Roman" pitchFamily="18" charset="0"/>
                <a:cs typeface="Times New Roman" pitchFamily="18" charset="0"/>
              </a:rPr>
              <a:t>Негізгі және қосымша  әдебиеттер тізімі: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620688"/>
            <a:ext cx="8784976" cy="6048672"/>
          </a:xfrm>
        </p:spPr>
        <p:txBody>
          <a:bodyPr>
            <a:noAutofit/>
          </a:bodyPr>
          <a:lstStyle/>
          <a:p>
            <a:pPr marL="0" indent="361950">
              <a:buFont typeface="+mj-lt"/>
              <a:buAutoNum type="arabicPeriod"/>
            </a:pP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Цыпкин А.Г., Пинский А.И. Справочник по методам решения задач по математике для средней школы. -2-е изд., перераб. и доп. – М.: Наука. Гл. Ред физ.-мат. лит., 1989. -576 с.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1950">
              <a:buFont typeface="+mj-lt"/>
              <a:buAutoNum type="arabicPeriod"/>
            </a:pP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Литвиненко В.Н., Мордкович А.Г. Практикум по элементарной математике: Алгебра. Тригонометрия: Учеб. Пособие для студентов физ.-мат. спец. пед. ин-тов. -2-е изд., перераб. и доп. – М.: Просвещение, 1991. -352с.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1950">
              <a:buFont typeface="+mj-lt"/>
              <a:buAutoNum type="arabicPeriod"/>
            </a:pP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Гусев В.А. Практикум по элементарной математике: Геометрия: Учеб. Пособие для студентов физ.-мат. спец. пед. ин-тов и учителей/ Гусев В.Г., Литвиненко В.Н., Мордкович А.Г. -2-е изд., перераб. и доп. – М.: Просвещение, 1992. 360с.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1950">
              <a:buFont typeface="+mj-lt"/>
              <a:buAutoNum type="arabicPeriod"/>
            </a:pP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Кострикина Н.П. Задачи повышенной трудности в курсе математики 4-5классов: Кн. Для учителя. – М.:Просвещение, 1968. – 96 с.:ил.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1950">
              <a:buFont typeface="+mj-lt"/>
              <a:buAutoNum type="arabicPeriod"/>
            </a:pP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Кострикина Н.П. Задачи повышенной трудности в курсе математики 7-9классов: Кн. Для учителя. – М.:Просвещение, 1991. – 239 с.</a:t>
            </a:r>
          </a:p>
          <a:p>
            <a:pPr marL="0" indent="361950">
              <a:buFont typeface="+mj-lt"/>
              <a:buAutoNum type="arabicPeriod"/>
            </a:pP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Полный сборник решений задач для поступающих в вузы. Группа А. /Под ред. М.И.Сканави. – М.: Альянс-В; Мн: ООО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Харвест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, 1999. -912 с. </a:t>
            </a:r>
          </a:p>
          <a:p>
            <a:pPr marL="0" indent="361950">
              <a:buFont typeface="+mj-lt"/>
              <a:buAutoNum type="arabicPeriod"/>
            </a:pP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Полный сборник решений задач для поступающих в вузы. Группа В. /Под ред. М.И.Сканави. – М.: Альянс-В; Мн: ООО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Харвест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, 1999. -608 с.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4868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0" y="0"/>
            <a:ext cx="8820472" cy="6858000"/>
          </a:xfrm>
        </p:spPr>
        <p:txBody>
          <a:bodyPr>
            <a:noAutofit/>
          </a:bodyPr>
          <a:lstStyle/>
          <a:p>
            <a:pPr marL="0" indent="457200">
              <a:buFont typeface="+mj-lt"/>
              <a:buAutoNum type="arabicPeriod" startAt="8"/>
            </a:pP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Полный сборник решений задач для поступающих в вузы. Группа С. /Под ред. М.И.Сканави. – М.: Альянс-В; Мн: ООО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Харвест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, 1999. -608 с.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57200">
              <a:buFont typeface="+mj-lt"/>
              <a:buAutoNum type="arabicPeriod" startAt="8"/>
            </a:pP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Сборник конкурсных задач по математике для поступающих во втузы. Учебное пособие./ Под ред. М.И.Сканави. -4-е изд. – М.: Высш. Школа, 1980. -541 с.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57200">
              <a:buFont typeface="+mj-lt"/>
              <a:buAutoNum type="arabicPeriod" startAt="8"/>
            </a:pP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Вересова Е.Е. идр. Практикум по решению математических задач: Учеб. Пособие для пед. ин-тов Е.Е.Вересова, Н.С. Денисова, Т.Н. Полякова. –М.: Просвещение, 1979. -240 с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57200">
              <a:buFont typeface="+mj-lt"/>
              <a:buAutoNum type="arabicPeriod" startAt="8"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Ваховский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Е.Б., Рывкин А.А. Задачи по элементарной математике. М., Наука, 1971</a:t>
            </a:r>
          </a:p>
          <a:p>
            <a:pPr marL="0" indent="457200">
              <a:buFont typeface="+mj-lt"/>
              <a:buAutoNum type="arabicPeriod" startAt="8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Васильев Н.Б. Задачи всесоюзных математических олимпиад. Ч. 2. -2011ю -128 с.</a:t>
            </a:r>
          </a:p>
          <a:p>
            <a:pPr marL="0" indent="457200">
              <a:buFont typeface="+mj-lt"/>
              <a:buAutoNum type="arabicPeriod" startAt="8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Прокопенко Н. Задачи на смеси и сплавы. –М.: Чистые пруды, 2010. -32 с.</a:t>
            </a:r>
          </a:p>
          <a:p>
            <a:pPr marL="0" indent="457200">
              <a:buFont typeface="+mj-lt"/>
              <a:buAutoNum type="arabicPeriod" startAt="8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Смирнова И. Геометрические задачи с практическим содержанием. –М.: Чистые пруды, 2010. -32 с.</a:t>
            </a:r>
          </a:p>
          <a:p>
            <a:pPr marL="0" indent="457200">
              <a:buFont typeface="+mj-lt"/>
              <a:buAutoNum type="arabicPeriod" startAt="8"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Фарков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А.В. Как готовить учащихся к математическим олимпиадам. –М.: Чистые пруды, 2006.</a:t>
            </a:r>
          </a:p>
          <a:p>
            <a:pPr marL="0" indent="457200">
              <a:buFont typeface="+mj-lt"/>
              <a:buAutoNum type="arabicPeriod" startAt="8"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Солуковцева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Л.А. Линейные и дробно-линейные уравнения и неравенства с параметрами. –М.: Чистые пруды, 2007. -31 с.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2745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476672"/>
            <a:ext cx="8229600" cy="576063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kk-KZ" b="1" dirty="0" smtClean="0">
                <a:latin typeface="Times New Roman" pitchFamily="18" charset="0"/>
                <a:cs typeface="Times New Roman" pitchFamily="18" charset="0"/>
              </a:rPr>
              <a:t>Мерзімдік әдебиеттер (басылымдар) тізімі</a:t>
            </a:r>
          </a:p>
          <a:p>
            <a:pPr marL="0" indent="361950">
              <a:buFont typeface="+mj-lt"/>
              <a:buAutoNum type="arabicPeriod" startAt="17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МШ – Математика в школе (журнал);</a:t>
            </a:r>
          </a:p>
          <a:p>
            <a:pPr marL="0" indent="361950">
              <a:buFont typeface="+mj-lt"/>
              <a:buAutoNum type="arabicPeriod" startAt="17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Приложение «Математика»  к газете «Первое сентября»,  с 2006 г.</a:t>
            </a:r>
          </a:p>
          <a:p>
            <a:pPr marL="0" indent="0">
              <a:buNone/>
            </a:pPr>
            <a:r>
              <a:rPr lang="kk-KZ" sz="2400" b="1" dirty="0" smtClean="0">
                <a:latin typeface="Times New Roman" pitchFamily="18" charset="0"/>
                <a:cs typeface="Times New Roman" pitchFamily="18" charset="0"/>
              </a:rPr>
              <a:t>Электрондық </a:t>
            </a:r>
            <a:r>
              <a:rPr lang="kk-KZ" sz="2400" b="1" dirty="0">
                <a:latin typeface="Times New Roman" pitchFamily="18" charset="0"/>
                <a:cs typeface="Times New Roman" pitchFamily="18" charset="0"/>
              </a:rPr>
              <a:t>ресурстар көзі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buFont typeface="+mj-lt"/>
              <a:buAutoNum type="arabicPeriod" startAt="19"/>
            </a:pPr>
            <a:r>
              <a:rPr lang="kk-KZ" sz="2400" dirty="0">
                <a:latin typeface="Times New Roman" pitchFamily="18" charset="0"/>
                <a:cs typeface="Times New Roman" pitchFamily="18" charset="0"/>
              </a:rPr>
              <a:t>www.obrasovanie.ru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buFont typeface="+mj-lt"/>
              <a:buAutoNum type="arabicPeriod" startAt="19"/>
            </a:pPr>
            <a:r>
              <a:rPr lang="kk-KZ" sz="2400" dirty="0">
                <a:latin typeface="Times New Roman" pitchFamily="18" charset="0"/>
                <a:cs typeface="Times New Roman" pitchFamily="18" charset="0"/>
              </a:rPr>
              <a:t>www.znanie.ksu.kz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buFont typeface="+mj-lt"/>
              <a:buAutoNum type="arabicPeriod" startAt="19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www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znanie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kz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594810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88640"/>
            <a:ext cx="8686800" cy="6525344"/>
          </a:xfrm>
        </p:spPr>
        <p:txBody>
          <a:bodyPr>
            <a:normAutofit fontScale="92500" lnSpcReduction="20000"/>
          </a:bodyPr>
          <a:lstStyle/>
          <a:p>
            <a:pPr marL="0" indent="361950">
              <a:buNone/>
            </a:pPr>
            <a:r>
              <a:rPr lang="kk-KZ" b="1" dirty="0" smtClean="0">
                <a:latin typeface="Times New Roman" pitchFamily="18" charset="0"/>
                <a:cs typeface="Times New Roman" pitchFamily="18" charset="0"/>
              </a:rPr>
              <a:t>Тапсырмалар: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1950">
              <a:buNone/>
            </a:pP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1. Ондық жазылуындағы үш бірдей цифрдан тұратын сан 3 және 37 сандарына бөлінетіндігін дәлелдеңіз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1950">
              <a:buNone/>
            </a:pP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2. Сан жеті 8 цифрынан, тоғыз 1 цифрынан және 5 цифрынан тұрады. Осы сан  9-ға бөлінеді ме?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1950">
              <a:buNone/>
            </a:pP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3. 10</a:t>
            </a:r>
            <a:r>
              <a:rPr lang="kk-KZ" baseline="30000" dirty="0" smtClean="0">
                <a:latin typeface="Times New Roman" pitchFamily="18" charset="0"/>
                <a:cs typeface="Times New Roman" pitchFamily="18" charset="0"/>
              </a:rPr>
              <a:t>33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+8 саны 9-ға бөліне ме?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1950">
              <a:buNone/>
            </a:pP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4. Алты бірдей цифрмен жазылған сан  3, 7, 11, 13 және 37 сандарына бөлінетіндігін дәлелдеңіз.</a:t>
            </a:r>
            <a:r>
              <a:rPr lang="kk-KZ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1950">
              <a:buNone/>
            </a:pP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5.Үштаңбалы санның цифрларын кері ретпен жазған және үлкенінен кішісін алған. Айырманың 9-ға бөлінетіндігін дәлелдеңіз.</a:t>
            </a:r>
            <a:r>
              <a:rPr lang="kk-KZ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1950">
              <a:buNone/>
            </a:pP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6.</a:t>
            </a:r>
            <a:r>
              <a:rPr lang="kk-KZ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Кез келген 5 бүтін сандардың ішінен қосындысы 3 ке бөлінетін 3 санды табуға болатындығын дәлелдеңіз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1950">
              <a:buNone/>
            </a:pP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7. Егер P -жай сан және P&gt;3 болса, онда P</a:t>
            </a:r>
            <a:r>
              <a:rPr lang="kk-KZ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-1 өрнегінің 24-ке бөлінетіндігін дәлелдеңіз.</a:t>
            </a:r>
            <a:r>
              <a:rPr lang="kk-KZ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1950">
              <a:buNone/>
            </a:pP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8. Егер x</a:t>
            </a:r>
            <a:r>
              <a:rPr lang="kk-KZ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+y</a:t>
            </a:r>
            <a:r>
              <a:rPr lang="kk-KZ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саны 3-ке бөлінсе және x,y бүтін болса, онда x және y 3-ке бөлінеді. Дәлелдеңіз.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1950">
              <a:buNone/>
            </a:pP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9.</a:t>
            </a:r>
            <a:r>
              <a:rPr lang="kk-KZ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Үш бүтін санның квадраттарының қосындысын 8-ге бөлгенде қалдығы 7-ге тең болмайтындығын дәлелдеңіз.</a:t>
            </a:r>
            <a:r>
              <a:rPr lang="kk-KZ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7"/>
            <a:ext cx="8244840" cy="6356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917" y="332656"/>
            <a:ext cx="8311276" cy="6336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1317685"/>
            <a:ext cx="8018737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Назарларыңызға рахмет</a:t>
            </a:r>
            <a:r>
              <a:rPr lang="ru-RU" sz="7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!</a:t>
            </a:r>
            <a:endParaRPr lang="ru-RU" sz="7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7776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2873</TotalTime>
  <Words>724</Words>
  <Application>Microsoft Office PowerPoint</Application>
  <PresentationFormat>Экран (4:3)</PresentationFormat>
  <Paragraphs>55</Paragraphs>
  <Slides>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6" baseType="lpstr">
      <vt:lpstr>Calibri</vt:lpstr>
      <vt:lpstr>Cambria</vt:lpstr>
      <vt:lpstr>Franklin Gothic Book</vt:lpstr>
      <vt:lpstr>Perpetua</vt:lpstr>
      <vt:lpstr>Times New Roman</vt:lpstr>
      <vt:lpstr>Wingdings</vt:lpstr>
      <vt:lpstr>Wingdings 2</vt:lpstr>
      <vt:lpstr>Справедливость</vt:lpstr>
      <vt:lpstr>Қазақстан Республикасы білім және ғылым министрлігі Академик Е.А. Бөкетов атындағы Қарағанды университеті</vt:lpstr>
      <vt:lpstr>Негізгі және қосымша  әдебиеттер тізімі: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Қазақстан Республикасы білім және ғылым министрлігі Академик Е.А. Бөкетов атындағы Қарағанды мемлекеттік университеті</dc:title>
  <dc:creator>Admin</dc:creator>
  <cp:lastModifiedBy>Кабылгазы</cp:lastModifiedBy>
  <cp:revision>277</cp:revision>
  <dcterms:created xsi:type="dcterms:W3CDTF">2014-05-27T11:15:04Z</dcterms:created>
  <dcterms:modified xsi:type="dcterms:W3CDTF">2021-06-24T03:29:19Z</dcterms:modified>
</cp:coreProperties>
</file>