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20"/>
  </p:notesMasterIdLst>
  <p:sldIdLst>
    <p:sldId id="270" r:id="rId2"/>
    <p:sldId id="272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7" Type="http://schemas.openxmlformats.org/officeDocument/2006/relationships/image" Target="../media/image68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image" Target="../media/image71.wmf"/><Relationship Id="rId7" Type="http://schemas.openxmlformats.org/officeDocument/2006/relationships/image" Target="../media/image75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10" Type="http://schemas.openxmlformats.org/officeDocument/2006/relationships/image" Target="../media/image78.wmf"/><Relationship Id="rId4" Type="http://schemas.openxmlformats.org/officeDocument/2006/relationships/image" Target="../media/image72.wmf"/><Relationship Id="rId9" Type="http://schemas.openxmlformats.org/officeDocument/2006/relationships/image" Target="../media/image7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6" Type="http://schemas.openxmlformats.org/officeDocument/2006/relationships/image" Target="../media/image84.wmf"/><Relationship Id="rId5" Type="http://schemas.openxmlformats.org/officeDocument/2006/relationships/image" Target="../media/image83.wmf"/><Relationship Id="rId4" Type="http://schemas.openxmlformats.org/officeDocument/2006/relationships/image" Target="../media/image8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Relationship Id="rId9" Type="http://schemas.openxmlformats.org/officeDocument/2006/relationships/image" Target="../media/image4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F68F4B-FDF2-4095-A402-2F1EEA270F49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F68C2-B049-4E1F-8769-D8DAC828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F68C2-B049-4E1F-8769-D8DAC82834D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61E07F-BDC0-4DC8-A6D7-AEB4A4D9C5D4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8E6294-933E-45BB-B485-3ABD5ABA3F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1.bin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0.bin"/><Relationship Id="rId9" Type="http://schemas.openxmlformats.org/officeDocument/2006/relationships/oleObject" Target="../embeddings/oleObject4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Relationship Id="rId9" Type="http://schemas.openxmlformats.org/officeDocument/2006/relationships/oleObject" Target="../embeddings/oleObject5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8.bin"/><Relationship Id="rId5" Type="http://schemas.openxmlformats.org/officeDocument/2006/relationships/oleObject" Target="../embeddings/oleObject57.bin"/><Relationship Id="rId4" Type="http://schemas.openxmlformats.org/officeDocument/2006/relationships/oleObject" Target="../embeddings/oleObject56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63.bin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2.bin"/><Relationship Id="rId10" Type="http://schemas.openxmlformats.org/officeDocument/2006/relationships/oleObject" Target="../embeddings/oleObject67.bin"/><Relationship Id="rId4" Type="http://schemas.openxmlformats.org/officeDocument/2006/relationships/oleObject" Target="../embeddings/oleObject61.bin"/><Relationship Id="rId9" Type="http://schemas.openxmlformats.org/officeDocument/2006/relationships/oleObject" Target="../embeddings/oleObject6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3" Type="http://schemas.openxmlformats.org/officeDocument/2006/relationships/oleObject" Target="../embeddings/oleObject69.bin"/><Relationship Id="rId7" Type="http://schemas.openxmlformats.org/officeDocument/2006/relationships/oleObject" Target="../embeddings/oleObject73.bin"/><Relationship Id="rId12" Type="http://schemas.openxmlformats.org/officeDocument/2006/relationships/oleObject" Target="../embeddings/oleObject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2.bin"/><Relationship Id="rId11" Type="http://schemas.openxmlformats.org/officeDocument/2006/relationships/oleObject" Target="../embeddings/oleObject77.bin"/><Relationship Id="rId5" Type="http://schemas.openxmlformats.org/officeDocument/2006/relationships/oleObject" Target="../embeddings/oleObject71.bin"/><Relationship Id="rId10" Type="http://schemas.openxmlformats.org/officeDocument/2006/relationships/oleObject" Target="../embeddings/oleObject76.bin"/><Relationship Id="rId4" Type="http://schemas.openxmlformats.org/officeDocument/2006/relationships/oleObject" Target="../embeddings/oleObject70.bin"/><Relationship Id="rId9" Type="http://schemas.openxmlformats.org/officeDocument/2006/relationships/oleObject" Target="../embeddings/oleObject7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4.bin"/><Relationship Id="rId3" Type="http://schemas.openxmlformats.org/officeDocument/2006/relationships/oleObject" Target="../embeddings/oleObject79.bin"/><Relationship Id="rId7" Type="http://schemas.openxmlformats.org/officeDocument/2006/relationships/oleObject" Target="../embeddings/oleObject8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82.bin"/><Relationship Id="rId5" Type="http://schemas.openxmlformats.org/officeDocument/2006/relationships/oleObject" Target="../embeddings/oleObject81.bin"/><Relationship Id="rId4" Type="http://schemas.openxmlformats.org/officeDocument/2006/relationships/oleObject" Target="../embeddings/oleObject80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3.bin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2.bin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6764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және ғылым министрлігі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университеті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ДИФФЕРЕНЦИАЛДЫ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Қ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ТЕҢДЕУЛЕР</a:t>
            </a:r>
          </a:p>
          <a:p>
            <a:pPr algn="ctr"/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3-тақырып. Сызықтық теңдеулер. Бернулли және Риккати теңдеуі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доцент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і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357166"/>
            <a:ext cx="21495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b="1" i="1" dirty="0" smtClean="0">
                <a:latin typeface="Times New Roman" pitchFamily="18" charset="0"/>
                <a:cs typeface="Times New Roman" pitchFamily="18" charset="0"/>
              </a:rPr>
              <a:t>Теорема:</a:t>
            </a:r>
            <a:r>
              <a:rPr lang="kk-KZ" sz="2400" i="1" dirty="0" smtClean="0">
                <a:latin typeface="Times New Roman" pitchFamily="18" charset="0"/>
                <a:cs typeface="Times New Roman" pitchFamily="18" charset="0"/>
              </a:rPr>
              <a:t> Егер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2571736" y="428604"/>
          <a:ext cx="1371610" cy="428628"/>
        </p:xfrm>
        <a:graphic>
          <a:graphicData uri="http://schemas.openxmlformats.org/presentationml/2006/ole">
            <p:oleObj spid="_x0000_s8195" name="Формула" r:id="rId3" imgW="748975" imgH="241195" progId="Equation.3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929058" y="357166"/>
            <a:ext cx="5857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i="1" dirty="0" smtClean="0"/>
              <a:t>(</a:t>
            </a:r>
            <a:r>
              <a:rPr lang="kk-KZ" sz="2400" i="1" dirty="0" smtClean="0">
                <a:latin typeface="Times New Roman" pitchFamily="18" charset="0"/>
                <a:cs typeface="Times New Roman" pitchFamily="18" charset="0"/>
              </a:rPr>
              <a:t>1) теңдеудің бір дербес шешуі болып,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357158" y="785794"/>
          <a:ext cx="1285884" cy="482206"/>
        </p:xfrm>
        <a:graphic>
          <a:graphicData uri="http://schemas.openxmlformats.org/presentationml/2006/ole">
            <p:oleObj spid="_x0000_s8197" name="Формула" r:id="rId4" imgW="609600" imgH="228600" progId="Equation.3">
              <p:embed/>
            </p:oleObj>
          </a:graphicData>
        </a:graphic>
      </p:graphicFrame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643042" y="785794"/>
            <a:ext cx="76546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оған сәйкес (2) біртекті теңдеудің жалпы шешуі болса,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214422"/>
            <a:ext cx="45789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онда (1) теңдеудің жадпы шешуі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/>
        </p:nvGraphicFramePr>
        <p:xfrm>
          <a:off x="2857488" y="1571612"/>
          <a:ext cx="3250429" cy="500066"/>
        </p:xfrm>
        <a:graphic>
          <a:graphicData uri="http://schemas.openxmlformats.org/presentationml/2006/ole">
            <p:oleObj spid="_x0000_s8200" name="Формула" r:id="rId5" imgW="1993900" imgH="292100" progId="Equation.3">
              <p:embed/>
            </p:oleObj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6566759" y="1785926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1981200" algn="ctr"/>
              </a:tabLst>
            </a:pPr>
            <a:r>
              <a:rPr lang="kk-KZ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(13)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204" name="Object 12"/>
          <p:cNvGraphicFramePr>
            <a:graphicFrameLocks noChangeAspect="1"/>
          </p:cNvGraphicFramePr>
          <p:nvPr/>
        </p:nvGraphicFramePr>
        <p:xfrm>
          <a:off x="3571868" y="2143116"/>
          <a:ext cx="1492544" cy="357190"/>
        </p:xfrm>
        <a:graphic>
          <a:graphicData uri="http://schemas.openxmlformats.org/presentationml/2006/ole">
            <p:oleObj spid="_x0000_s8204" name="Формула" r:id="rId6" imgW="1117115" imgH="266584" progId="Equation.3">
              <p:embed/>
            </p:oleObj>
          </a:graphicData>
        </a:graphic>
      </p:graphicFrame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214282" y="2643182"/>
            <a:ext cx="45233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формуласы арқылы өрнектеледі.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2910" y="3071810"/>
            <a:ext cx="4788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Нұсқау: 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Теореманы дәлелдеу үшін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207" name="Object 15"/>
          <p:cNvGraphicFramePr>
            <a:graphicFrameLocks noChangeAspect="1"/>
          </p:cNvGraphicFramePr>
          <p:nvPr/>
        </p:nvGraphicFramePr>
        <p:xfrm>
          <a:off x="5429256" y="3071810"/>
          <a:ext cx="1214446" cy="379514"/>
        </p:xfrm>
        <a:graphic>
          <a:graphicData uri="http://schemas.openxmlformats.org/presentationml/2006/ole">
            <p:oleObj spid="_x0000_s8207" name="Формула" r:id="rId7" imgW="761669" imgH="241195" progId="Equation.3">
              <p:embed/>
            </p:oleObj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6643702" y="3000372"/>
            <a:ext cx="10695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мұнда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209" name="Object 17"/>
          <p:cNvGraphicFramePr>
            <a:graphicFrameLocks noChangeAspect="1"/>
          </p:cNvGraphicFramePr>
          <p:nvPr/>
        </p:nvGraphicFramePr>
        <p:xfrm>
          <a:off x="7715272" y="3071810"/>
          <a:ext cx="1000132" cy="375050"/>
        </p:xfrm>
        <a:graphic>
          <a:graphicData uri="http://schemas.openxmlformats.org/presentationml/2006/ole">
            <p:oleObj spid="_x0000_s8209" name="Формула" r:id="rId8" imgW="609600" imgH="228600" progId="Equation.3">
              <p:embed/>
            </p:oleObj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285720" y="3571876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х-тің белгісіз жаңа функциясы, ауыстыруын х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572264" y="3571876"/>
            <a:ext cx="14061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бойынша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85720" y="4071942"/>
            <a:ext cx="26485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дифференциалдап,</a:t>
            </a:r>
            <a:endParaRPr lang="ru-RU" sz="2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857488" y="4071942"/>
            <a:ext cx="37650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(1) теңдеуге қоямыз, содан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211" name="Object 19"/>
          <p:cNvGraphicFramePr>
            <a:graphicFrameLocks noChangeAspect="1"/>
          </p:cNvGraphicFramePr>
          <p:nvPr/>
        </p:nvGraphicFramePr>
        <p:xfrm>
          <a:off x="6572264" y="4143380"/>
          <a:ext cx="1000132" cy="375050"/>
        </p:xfrm>
        <a:graphic>
          <a:graphicData uri="http://schemas.openxmlformats.org/presentationml/2006/ole">
            <p:oleObj spid="_x0000_s8211" name="Формула" r:id="rId9" imgW="609600" imgH="228600" progId="Equation.3">
              <p:embed/>
            </p:oleObj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7500958" y="4071942"/>
            <a:ext cx="1445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-ті тауып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57158" y="4429132"/>
            <a:ext cx="2969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қойсақ (13) шығады.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571472" y="4786322"/>
            <a:ext cx="62888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Ескерту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(7)</a:t>
            </a: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формулада да жақшаны ашсақ: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214" name="Object 22"/>
          <p:cNvGraphicFramePr>
            <a:graphicFrameLocks noChangeAspect="1"/>
          </p:cNvGraphicFramePr>
          <p:nvPr/>
        </p:nvGraphicFramePr>
        <p:xfrm>
          <a:off x="3500430" y="5214950"/>
          <a:ext cx="4797508" cy="500066"/>
        </p:xfrm>
        <a:graphic>
          <a:graphicData uri="http://schemas.openxmlformats.org/presentationml/2006/ole">
            <p:oleObj spid="_x0000_s8214" name="Формула" r:id="rId10" imgW="2921000" imgH="292100" progId="Equation.3">
              <p:embed/>
            </p:oleObj>
          </a:graphicData>
        </a:graphic>
      </p:graphicFrame>
      <p:sp>
        <p:nvSpPr>
          <p:cNvPr id="38" name="Прямоугольник 37"/>
          <p:cNvSpPr/>
          <p:nvPr/>
        </p:nvSpPr>
        <p:spPr>
          <a:xfrm>
            <a:off x="6929454" y="5143512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1981200" algn="ctr"/>
              </a:tabLst>
            </a:pPr>
            <a:r>
              <a:rPr lang="kk-KZ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(14)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0" y="5786454"/>
            <a:ext cx="4192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88925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(13) пен (14) ті салыстырсақ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219" name="Object 27"/>
          <p:cNvGraphicFramePr>
            <a:graphicFrameLocks noChangeAspect="1"/>
          </p:cNvGraphicFramePr>
          <p:nvPr/>
        </p:nvGraphicFramePr>
        <p:xfrm>
          <a:off x="4214810" y="5643578"/>
          <a:ext cx="3437955" cy="500066"/>
        </p:xfrm>
        <a:graphic>
          <a:graphicData uri="http://schemas.openxmlformats.org/presentationml/2006/ole">
            <p:oleObj spid="_x0000_s8219" name="Формула" r:id="rId11" imgW="2095500" imgH="292100" progId="Equation.3">
              <p:embed/>
            </p:oleObj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7786710" y="5715016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(15)</a:t>
            </a:r>
            <a:endParaRPr lang="ru-RU" dirty="0"/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285720" y="6143644"/>
            <a:ext cx="86272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шығады. (15) арқылы (1) теңдеудің бір дербес шешуін табамыз.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828320" y="500042"/>
            <a:ext cx="31004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Бернулли теңдеуі</a:t>
            </a:r>
            <a:endParaRPr kumimoji="0" lang="kk-KZ" sz="2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21" name="Object 5"/>
          <p:cNvGraphicFramePr>
            <a:graphicFrameLocks noChangeAspect="1"/>
          </p:cNvGraphicFramePr>
          <p:nvPr/>
        </p:nvGraphicFramePr>
        <p:xfrm>
          <a:off x="3071802" y="1214422"/>
          <a:ext cx="2672767" cy="500066"/>
        </p:xfrm>
        <a:graphic>
          <a:graphicData uri="http://schemas.openxmlformats.org/presentationml/2006/ole">
            <p:oleObj spid="_x0000_s9221" name="Формула" r:id="rId3" imgW="1473200" imgH="279400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929322" y="1357298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1981200" algn="ctr"/>
              </a:tabLst>
            </a:pPr>
            <a:r>
              <a:rPr lang="kk-KZ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(16)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857364"/>
            <a:ext cx="992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мұнда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428728" y="1857364"/>
            <a:ext cx="77084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 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нольден, бірден басқа кез келген тұрақты сан, түріндегі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2285992"/>
            <a:ext cx="52454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теңдеу Бернулли теңдеуі деп аталады. 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643182"/>
            <a:ext cx="92869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Бұл теңдеуді алғаш рет Яков Бернулли (1695ж) қолданған, ал шешуін тапқан інісі Иван Бернулли.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25" name="Object 9"/>
          <p:cNvGraphicFramePr>
            <a:graphicFrameLocks noChangeAspect="1"/>
          </p:cNvGraphicFramePr>
          <p:nvPr/>
        </p:nvGraphicFramePr>
        <p:xfrm>
          <a:off x="5214942" y="3071810"/>
          <a:ext cx="642942" cy="292246"/>
        </p:xfrm>
        <a:graphic>
          <a:graphicData uri="http://schemas.openxmlformats.org/presentationml/2006/ole">
            <p:oleObj spid="_x0000_s9225" name="Формула" r:id="rId4" imgW="419100" imgH="190500" progId="Equation.3">
              <p:embed/>
            </p:oleObj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5929322" y="300037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болғанда (16) теңдеу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3357562"/>
            <a:ext cx="4657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біртекті емес сызықтық теңдеу, ал</a:t>
            </a:r>
            <a:endParaRPr lang="ru-RU" sz="2400" dirty="0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27" name="Object 11"/>
          <p:cNvGraphicFramePr>
            <a:graphicFrameLocks noChangeAspect="1"/>
          </p:cNvGraphicFramePr>
          <p:nvPr/>
        </p:nvGraphicFramePr>
        <p:xfrm>
          <a:off x="4929190" y="3357562"/>
          <a:ext cx="642943" cy="321471"/>
        </p:xfrm>
        <a:graphic>
          <a:graphicData uri="http://schemas.openxmlformats.org/presentationml/2006/ole">
            <p:oleObj spid="_x0000_s9227" name="Формула" r:id="rId5" imgW="393529" imgH="190417" progId="Equation.3">
              <p:embed/>
            </p:oleObj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606108" y="3286124"/>
            <a:ext cx="3537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болғанда айнымалылары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5720" y="3714752"/>
            <a:ext cx="8858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бөлектенетін теңдеу болатынын көрсету қиын емес. (16) теңдеуді интегралдау үшін, оның екі жақын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29" name="Object 13"/>
          <p:cNvGraphicFramePr>
            <a:graphicFrameLocks noChangeAspect="1"/>
          </p:cNvGraphicFramePr>
          <p:nvPr/>
        </p:nvGraphicFramePr>
        <p:xfrm>
          <a:off x="5000628" y="4071942"/>
          <a:ext cx="1093583" cy="396882"/>
        </p:xfrm>
        <a:graphic>
          <a:graphicData uri="http://schemas.openxmlformats.org/presentationml/2006/ole">
            <p:oleObj spid="_x0000_s9229" name="Формула" r:id="rId6" imgW="622080" imgH="228600" progId="Equation.3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6143636" y="4071942"/>
            <a:ext cx="12698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бөлейік: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31" name="Object 15"/>
          <p:cNvGraphicFramePr>
            <a:graphicFrameLocks noChangeAspect="1"/>
          </p:cNvGraphicFramePr>
          <p:nvPr/>
        </p:nvGraphicFramePr>
        <p:xfrm>
          <a:off x="3357553" y="4500570"/>
          <a:ext cx="3685215" cy="571504"/>
        </p:xfrm>
        <a:graphic>
          <a:graphicData uri="http://schemas.openxmlformats.org/presentationml/2006/ole">
            <p:oleObj spid="_x0000_s9231" name="Формула" r:id="rId7" imgW="1778000" imgH="279400" progId="Equation.3">
              <p:embed/>
            </p:oleObj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7429520" y="4643446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(17)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85720" y="5072074"/>
            <a:ext cx="44837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мұнда теңдеудің бірінші мүшесі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33" name="Object 17"/>
          <p:cNvGraphicFramePr>
            <a:graphicFrameLocks noChangeAspect="1"/>
          </p:cNvGraphicFramePr>
          <p:nvPr/>
        </p:nvGraphicFramePr>
        <p:xfrm>
          <a:off x="4643438" y="5143512"/>
          <a:ext cx="571504" cy="450060"/>
        </p:xfrm>
        <a:graphic>
          <a:graphicData uri="http://schemas.openxmlformats.org/presentationml/2006/ole">
            <p:oleObj spid="_x0000_s9233" name="Формула" r:id="rId8" imgW="381000" imgH="228600" progId="Equation.3">
              <p:embed/>
            </p:oleObj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5164256" y="5072074"/>
            <a:ext cx="3979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қасындағы көбейткіштің бір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158399" y="5500702"/>
            <a:ext cx="898560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тұрақты коэффицентке ғана айырмашылығы бар туындысы болып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тұр. Сондықтан,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236" name="Object 20"/>
          <p:cNvGraphicFramePr>
            <a:graphicFrameLocks noChangeAspect="1"/>
          </p:cNvGraphicFramePr>
          <p:nvPr/>
        </p:nvGraphicFramePr>
        <p:xfrm>
          <a:off x="5072066" y="6000768"/>
          <a:ext cx="1428760" cy="647407"/>
        </p:xfrm>
        <a:graphic>
          <a:graphicData uri="http://schemas.openxmlformats.org/presentationml/2006/ole">
            <p:oleObj spid="_x0000_s9236" name="Формула" r:id="rId9" imgW="622030" imgH="279279" progId="Equation.3">
              <p:embed/>
            </p:oleObj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7572396" y="6072206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(18)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85728"/>
            <a:ext cx="992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мұнда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1714480" y="357166"/>
          <a:ext cx="952507" cy="357190"/>
        </p:xfrm>
        <a:graphic>
          <a:graphicData uri="http://schemas.openxmlformats.org/presentationml/2006/ole">
            <p:oleObj spid="_x0000_s10243" name="Формула" r:id="rId3" imgW="609600" imgH="228600" progId="Equation.3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714612" y="357166"/>
            <a:ext cx="807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x-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тің жаңа белгісіз функциясы, ауыстыруын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714356"/>
            <a:ext cx="2869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қолданған қолайлы.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714356"/>
            <a:ext cx="1093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(18) ді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76340" y="714356"/>
            <a:ext cx="52676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бойынша дифференциалдасақ, сонда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2214546" y="1214422"/>
          <a:ext cx="4071966" cy="642942"/>
        </p:xfrm>
        <a:graphic>
          <a:graphicData uri="http://schemas.openxmlformats.org/presentationml/2006/ole">
            <p:oleObj spid="_x0000_s10246" name="Формула" r:id="rId4" imgW="2895600" imgH="457200" progId="Equation.3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215206" y="1357298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(19)</a:t>
            </a:r>
            <a:endParaRPr lang="ru-RU" dirty="0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500034" y="1857364"/>
            <a:ext cx="38120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(18), (19)-ды (17) ге қойсақ: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3214677" y="2428868"/>
          <a:ext cx="3909087" cy="428628"/>
        </p:xfrm>
        <a:graphic>
          <a:graphicData uri="http://schemas.openxmlformats.org/presentationml/2006/ole">
            <p:oleObj spid="_x0000_s10249" name="Формула" r:id="rId5" imgW="2159000" imgH="241300" progId="Equation.3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6572264" y="2500306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1981200" algn="ctr"/>
              </a:tabLst>
            </a:pPr>
            <a:r>
              <a:rPr lang="kk-KZ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(20)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278605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88925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біртекті емес сызықтық теңдеу.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Демек, жалпы шешуі</a:t>
            </a:r>
            <a:endParaRPr lang="kk-KZ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3" name="Object 13"/>
          <p:cNvGraphicFramePr>
            <a:graphicFrameLocks noChangeAspect="1"/>
          </p:cNvGraphicFramePr>
          <p:nvPr/>
        </p:nvGraphicFramePr>
        <p:xfrm>
          <a:off x="3286116" y="3571876"/>
          <a:ext cx="5732899" cy="571504"/>
        </p:xfrm>
        <a:graphic>
          <a:graphicData uri="http://schemas.openxmlformats.org/presentationml/2006/ole">
            <p:oleObj spid="_x0000_s10253" name="Формула" r:id="rId6" imgW="3060700" imgH="292100" progId="Equation.3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0" y="4286256"/>
            <a:ext cx="3096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88925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Егер (18) еске алсақ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6" name="Object 16"/>
          <p:cNvGraphicFramePr>
            <a:graphicFrameLocks noChangeAspect="1"/>
          </p:cNvGraphicFramePr>
          <p:nvPr/>
        </p:nvGraphicFramePr>
        <p:xfrm>
          <a:off x="857224" y="4786322"/>
          <a:ext cx="7368758" cy="857256"/>
        </p:xfrm>
        <a:graphic>
          <a:graphicData uri="http://schemas.openxmlformats.org/presentationml/2006/ole">
            <p:oleObj spid="_x0000_s10256" name="Формула" r:id="rId7" imgW="3848100" imgH="444500" progId="Equation.3">
              <p:embed/>
            </p:oleObj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8286776" y="5072074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(21)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285984" y="5929330"/>
            <a:ext cx="573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88925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(16) Бернулли теңдеуінің жалпы шешуі: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1000108"/>
            <a:ext cx="2333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Ерекше шешу: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3428992" y="1000108"/>
          <a:ext cx="857256" cy="389662"/>
        </p:xfrm>
        <a:graphic>
          <a:graphicData uri="http://schemas.openxmlformats.org/presentationml/2006/ole">
            <p:oleObj spid="_x0000_s11267" name="Формула" r:id="rId3" imgW="419100" imgH="190500" progId="Equation.3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429124" y="1000108"/>
            <a:ext cx="41007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болғанда теңдіктің екі жағын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571472" y="1428736"/>
          <a:ext cx="428628" cy="540444"/>
        </p:xfrm>
        <a:graphic>
          <a:graphicData uri="http://schemas.openxmlformats.org/presentationml/2006/ole">
            <p:oleObj spid="_x0000_s11269" name="Формула" r:id="rId4" imgW="215806" imgH="279279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142976" y="1500174"/>
            <a:ext cx="1366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бөлгенде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2786050" y="1428736"/>
          <a:ext cx="857256" cy="447264"/>
        </p:xfrm>
        <a:graphic>
          <a:graphicData uri="http://schemas.openxmlformats.org/presentationml/2006/ole">
            <p:oleObj spid="_x0000_s11271" name="Формула" r:id="rId5" imgW="431613" imgH="228501" progId="Equation.3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786182" y="1500174"/>
            <a:ext cx="4615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шешуін жоғалтуымыз мүмкін, ал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500034" y="2071678"/>
          <a:ext cx="785818" cy="357190"/>
        </p:xfrm>
        <a:graphic>
          <a:graphicData uri="http://schemas.openxmlformats.org/presentationml/2006/ole">
            <p:oleObj spid="_x0000_s11273" name="Формула" r:id="rId6" imgW="419100" imgH="190500" progId="Equation.3">
              <p:embed/>
            </p:oleObj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357290" y="2000240"/>
            <a:ext cx="1366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болғанда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277" name="Object 13"/>
          <p:cNvGraphicFramePr>
            <a:graphicFrameLocks noChangeAspect="1"/>
          </p:cNvGraphicFramePr>
          <p:nvPr/>
        </p:nvGraphicFramePr>
        <p:xfrm>
          <a:off x="2786050" y="2000240"/>
          <a:ext cx="857250" cy="447675"/>
        </p:xfrm>
        <a:graphic>
          <a:graphicData uri="http://schemas.openxmlformats.org/presentationml/2006/ole">
            <p:oleObj spid="_x0000_s11277" name="Формула" r:id="rId7" imgW="431613" imgH="228501" progId="Equation.3">
              <p:embed/>
            </p:oleObj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3929058" y="2000240"/>
            <a:ext cx="3217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теңдеудің шешуі емес.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78" name="Object 14"/>
          <p:cNvGraphicFramePr>
            <a:graphicFrameLocks noChangeAspect="1"/>
          </p:cNvGraphicFramePr>
          <p:nvPr/>
        </p:nvGraphicFramePr>
        <p:xfrm>
          <a:off x="7143768" y="2000240"/>
          <a:ext cx="1000133" cy="357190"/>
        </p:xfrm>
        <a:graphic>
          <a:graphicData uri="http://schemas.openxmlformats.org/presentationml/2006/ole">
            <p:oleObj spid="_x0000_s11278" name="Формула" r:id="rId8" imgW="393529" imgH="190417" progId="Equation.3">
              <p:embed/>
            </p:oleObj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500034" y="2500306"/>
            <a:ext cx="1366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болғанда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282" name="Object 18"/>
          <p:cNvGraphicFramePr>
            <a:graphicFrameLocks noChangeAspect="1"/>
          </p:cNvGraphicFramePr>
          <p:nvPr/>
        </p:nvGraphicFramePr>
        <p:xfrm>
          <a:off x="1857356" y="2500306"/>
          <a:ext cx="857250" cy="447675"/>
        </p:xfrm>
        <a:graphic>
          <a:graphicData uri="http://schemas.openxmlformats.org/presentationml/2006/ole">
            <p:oleObj spid="_x0000_s11282" name="Формула" r:id="rId9" imgW="431613" imgH="228501" progId="Equation.3">
              <p:embed/>
            </p:oleObj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2857488" y="2500306"/>
            <a:ext cx="32778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(21) формула бойынша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83" name="Object 19"/>
          <p:cNvGraphicFramePr>
            <a:graphicFrameLocks noChangeAspect="1"/>
          </p:cNvGraphicFramePr>
          <p:nvPr/>
        </p:nvGraphicFramePr>
        <p:xfrm>
          <a:off x="6072198" y="2571744"/>
          <a:ext cx="1071570" cy="372720"/>
        </p:xfrm>
        <a:graphic>
          <a:graphicData uri="http://schemas.openxmlformats.org/presentationml/2006/ole">
            <p:oleObj spid="_x0000_s11283" name="Формула" r:id="rId10" imgW="431613" imgH="152334" progId="Equation.3">
              <p:embed/>
            </p:oleObj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7143768" y="2500306"/>
            <a:ext cx="1366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болғанда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00034" y="3000372"/>
            <a:ext cx="4442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шығады, ол дербес шешу, себебі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000628" y="3000372"/>
            <a:ext cx="3937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Ox 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осінің нүктелері арқылы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00034" y="3500438"/>
            <a:ext cx="9572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ешқандай интегралдық қисық өтпейді. Жоғарғы айтылғандарға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285" name="Object 21"/>
          <p:cNvGraphicFramePr>
            <a:graphicFrameLocks noChangeAspect="1"/>
          </p:cNvGraphicFramePr>
          <p:nvPr/>
        </p:nvGraphicFramePr>
        <p:xfrm>
          <a:off x="2571736" y="4071942"/>
          <a:ext cx="2790566" cy="428628"/>
        </p:xfrm>
        <a:graphic>
          <a:graphicData uri="http://schemas.openxmlformats.org/presentationml/2006/ole">
            <p:oleObj spid="_x0000_s11285" name="Формула" r:id="rId11" imgW="1193800" imgH="228600" progId="Equation.3">
              <p:embed/>
            </p:oleObj>
          </a:graphicData>
        </a:graphic>
      </p:graphicFrame>
      <p:sp>
        <p:nvSpPr>
          <p:cNvPr id="38" name="Прямоугольник 37"/>
          <p:cNvSpPr/>
          <p:nvPr/>
        </p:nvSpPr>
        <p:spPr>
          <a:xfrm>
            <a:off x="571472" y="4071942"/>
            <a:ext cx="17828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байланысты</a:t>
            </a:r>
            <a:endParaRPr lang="ru-RU" sz="24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643570" y="4071942"/>
            <a:ext cx="3110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болғанда ғана ерекше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357158" y="4643446"/>
            <a:ext cx="33144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шешу болуы мүмкін.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616083" y="214290"/>
            <a:ext cx="24095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Дарбу теңдеуі</a:t>
            </a:r>
            <a:endParaRPr kumimoji="0" lang="kk-KZ" sz="24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2071670" y="785794"/>
          <a:ext cx="5911495" cy="428628"/>
        </p:xfrm>
        <a:graphic>
          <a:graphicData uri="http://schemas.openxmlformats.org/presentationml/2006/ole">
            <p:oleObj spid="_x0000_s12292" name="Формула" r:id="rId3" imgW="3149600" imgH="228600" progId="Equation.3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072462" y="714356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(22)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142984"/>
            <a:ext cx="992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мұнда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1428727" y="1214422"/>
          <a:ext cx="952507" cy="357190"/>
        </p:xfrm>
        <a:graphic>
          <a:graphicData uri="http://schemas.openxmlformats.org/presentationml/2006/ole">
            <p:oleObj spid="_x0000_s12294" name="Формула" r:id="rId4" imgW="609600" imgH="228600" progId="Equation.3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428860" y="1142984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және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3357554" y="1214422"/>
          <a:ext cx="907858" cy="357190"/>
        </p:xfrm>
        <a:graphic>
          <a:graphicData uri="http://schemas.openxmlformats.org/presentationml/2006/ole">
            <p:oleObj spid="_x0000_s12296" name="Формула" r:id="rId5" imgW="571252" imgH="228501" progId="Equation.3">
              <p:embed/>
            </p:oleObj>
          </a:graphicData>
        </a:graphic>
      </p:graphicFrame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298" name="Object 10"/>
          <p:cNvGraphicFramePr>
            <a:graphicFrameLocks noChangeAspect="1"/>
          </p:cNvGraphicFramePr>
          <p:nvPr/>
        </p:nvGraphicFramePr>
        <p:xfrm>
          <a:off x="4357686" y="1214422"/>
          <a:ext cx="500066" cy="285752"/>
        </p:xfrm>
        <a:graphic>
          <a:graphicData uri="http://schemas.openxmlformats.org/presentationml/2006/ole">
            <p:oleObj spid="_x0000_s12298" name="Формула" r:id="rId6" imgW="177569" imgH="152202" progId="Equation.3">
              <p:embed/>
            </p:oleObj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4572000" y="1071546"/>
            <a:ext cx="30342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өлшемді біртекті, ал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300" name="Object 12"/>
          <p:cNvGraphicFramePr>
            <a:graphicFrameLocks noChangeAspect="1"/>
          </p:cNvGraphicFramePr>
          <p:nvPr/>
        </p:nvGraphicFramePr>
        <p:xfrm>
          <a:off x="7572396" y="1142984"/>
          <a:ext cx="1017992" cy="428628"/>
        </p:xfrm>
        <a:graphic>
          <a:graphicData uri="http://schemas.openxmlformats.org/presentationml/2006/ole">
            <p:oleObj spid="_x0000_s12300" name="Формула" r:id="rId7" imgW="545863" imgH="228501" progId="Equation.3">
              <p:embed/>
            </p:oleObj>
          </a:graphicData>
        </a:graphic>
      </p:graphicFrame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428596" y="1571612"/>
            <a:ext cx="7803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 - 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өлшемді біртекті функциялар, түріндегі теңдеуді Дарбу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8596" y="2000240"/>
            <a:ext cx="29711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теңдеуі деп аталады. 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303" name="Object 15"/>
          <p:cNvGraphicFramePr>
            <a:graphicFrameLocks noChangeAspect="1"/>
          </p:cNvGraphicFramePr>
          <p:nvPr/>
        </p:nvGraphicFramePr>
        <p:xfrm>
          <a:off x="2000232" y="2571744"/>
          <a:ext cx="1232306" cy="357190"/>
        </p:xfrm>
        <a:graphic>
          <a:graphicData uri="http://schemas.openxmlformats.org/presentationml/2006/ole">
            <p:oleObj spid="_x0000_s12303" name="Формула" r:id="rId8" imgW="660113" imgH="190417" progId="Equation.3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785786" y="2500306"/>
            <a:ext cx="1153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88925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Егер 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428992" y="2571744"/>
            <a:ext cx="3307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болса, онда (22) теңдеу </a:t>
            </a:r>
            <a:endParaRPr lang="ru-RU" sz="2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0" y="2928934"/>
            <a:ext cx="38893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88925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біртекті теңдеу болар еді. 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715140" y="2571744"/>
            <a:ext cx="1035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бірден</a:t>
            </a:r>
            <a:endParaRPr lang="ru-RU" sz="2400" dirty="0"/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3643306" y="2928934"/>
            <a:ext cx="46603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Алдымен, (22) теңдеуді біртекті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0" y="3286124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88925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функциялардың қасиетіне сүйеніп мына түрде жазамыз: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307" name="Object 19"/>
          <p:cNvGraphicFramePr>
            <a:graphicFrameLocks noChangeAspect="1"/>
          </p:cNvGraphicFramePr>
          <p:nvPr/>
        </p:nvGraphicFramePr>
        <p:xfrm>
          <a:off x="1979712" y="3933056"/>
          <a:ext cx="5189538" cy="614362"/>
        </p:xfrm>
        <a:graphic>
          <a:graphicData uri="http://schemas.openxmlformats.org/presentationml/2006/ole">
            <p:oleObj spid="_x0000_s12307" name="Формула" r:id="rId9" imgW="3327120" imgH="393480" progId="Equation.3">
              <p:embed/>
            </p:oleObj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285720" y="4786322"/>
            <a:ext cx="4466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Дарбу теңдеуінің ерекше шешуі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309" name="Object 21"/>
          <p:cNvGraphicFramePr>
            <a:graphicFrameLocks noChangeAspect="1"/>
          </p:cNvGraphicFramePr>
          <p:nvPr/>
        </p:nvGraphicFramePr>
        <p:xfrm>
          <a:off x="4786314" y="4786322"/>
          <a:ext cx="1946686" cy="428628"/>
        </p:xfrm>
        <a:graphic>
          <a:graphicData uri="http://schemas.openxmlformats.org/presentationml/2006/ole">
            <p:oleObj spid="_x0000_s12309" name="Формула" r:id="rId10" imgW="1040948" imgH="228501" progId="Equation.3">
              <p:embed/>
            </p:oleObj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6786578" y="4786322"/>
            <a:ext cx="21811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болуы мүмкін,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85720" y="5357826"/>
            <a:ext cx="10695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мұнда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311" name="Object 23"/>
          <p:cNvGraphicFramePr>
            <a:graphicFrameLocks noChangeAspect="1"/>
          </p:cNvGraphicFramePr>
          <p:nvPr/>
        </p:nvGraphicFramePr>
        <p:xfrm>
          <a:off x="1500166" y="5357826"/>
          <a:ext cx="3896348" cy="500066"/>
        </p:xfrm>
        <a:graphic>
          <a:graphicData uri="http://schemas.openxmlformats.org/presentationml/2006/ole">
            <p:oleObj spid="_x0000_s12311" name="Формула" r:id="rId11" imgW="1778000" imgH="228600" progId="Equation.3">
              <p:embed/>
            </p:oleObj>
          </a:graphicData>
        </a:graphic>
      </p:graphicFrame>
      <p:sp>
        <p:nvSpPr>
          <p:cNvPr id="38" name="Прямоугольник 37"/>
          <p:cNvSpPr/>
          <p:nvPr/>
        </p:nvSpPr>
        <p:spPr>
          <a:xfrm>
            <a:off x="5572132" y="5286388"/>
            <a:ext cx="2483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теңдеуінің түбірі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313" name="Object 25"/>
          <p:cNvGraphicFramePr>
            <a:graphicFrameLocks noChangeAspect="1"/>
          </p:cNvGraphicFramePr>
          <p:nvPr/>
        </p:nvGraphicFramePr>
        <p:xfrm>
          <a:off x="7929586" y="5357826"/>
          <a:ext cx="1000164" cy="428642"/>
        </p:xfrm>
        <a:graphic>
          <a:graphicData uri="http://schemas.openxmlformats.org/presentationml/2006/ole">
            <p:oleObj spid="_x0000_s12313" name="Формула" r:id="rId12" imgW="5207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992285" y="285728"/>
            <a:ext cx="28323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Риккати теңдеуі</a:t>
            </a:r>
            <a:endParaRPr kumimoji="0" lang="kk-KZ" sz="24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928670"/>
            <a:ext cx="2505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Анықтама. 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Егер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3071802" y="1000108"/>
          <a:ext cx="1300172" cy="357190"/>
        </p:xfrm>
        <a:graphic>
          <a:graphicData uri="http://schemas.openxmlformats.org/presentationml/2006/ole">
            <p:oleObj spid="_x0000_s14341" name="Формула" r:id="rId3" imgW="863225" imgH="241195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500562" y="928670"/>
            <a:ext cx="27930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теңдеуінің оң жағы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3" name="Object 7"/>
          <p:cNvGraphicFramePr>
            <a:graphicFrameLocks noChangeAspect="1"/>
          </p:cNvGraphicFramePr>
          <p:nvPr/>
        </p:nvGraphicFramePr>
        <p:xfrm>
          <a:off x="7143768" y="1000108"/>
          <a:ext cx="669736" cy="357190"/>
        </p:xfrm>
        <a:graphic>
          <a:graphicData uri="http://schemas.openxmlformats.org/presentationml/2006/ole">
            <p:oleObj spid="_x0000_s14343" name="Формула" r:id="rId4" imgW="152334" imgH="190417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500958" y="928670"/>
            <a:ext cx="564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ке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285720" y="1357298"/>
            <a:ext cx="714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байланысты квадрат үшмүшелік болса, яғни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6" name="Object 10"/>
          <p:cNvGraphicFramePr>
            <a:graphicFrameLocks noChangeAspect="1"/>
          </p:cNvGraphicFramePr>
          <p:nvPr/>
        </p:nvGraphicFramePr>
        <p:xfrm>
          <a:off x="3286116" y="1928802"/>
          <a:ext cx="3786214" cy="857256"/>
        </p:xfrm>
        <a:graphic>
          <a:graphicData uri="http://schemas.openxmlformats.org/presentationml/2006/ole">
            <p:oleObj spid="_x0000_s14346" name="Формула" r:id="rId5" imgW="2019300" imgH="457200" progId="Equation.3">
              <p:embed/>
            </p:oleObj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571472" y="3000372"/>
            <a:ext cx="6215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оны Риккати теңдеуі деп атайды, мұнда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48" name="Object 12"/>
          <p:cNvGraphicFramePr>
            <a:graphicFrameLocks noChangeAspect="1"/>
          </p:cNvGraphicFramePr>
          <p:nvPr/>
        </p:nvGraphicFramePr>
        <p:xfrm>
          <a:off x="6000760" y="3071810"/>
          <a:ext cx="1285884" cy="385765"/>
        </p:xfrm>
        <a:graphic>
          <a:graphicData uri="http://schemas.openxmlformats.org/presentationml/2006/ole">
            <p:oleObj spid="_x0000_s14348" name="Формула" r:id="rId6" imgW="749300" imgH="228600" progId="Equation.3">
              <p:embed/>
            </p:oleObj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7358082" y="3000372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және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50" name="Object 14"/>
          <p:cNvGraphicFramePr>
            <a:graphicFrameLocks noChangeAspect="1"/>
          </p:cNvGraphicFramePr>
          <p:nvPr/>
        </p:nvGraphicFramePr>
        <p:xfrm>
          <a:off x="714348" y="3571876"/>
          <a:ext cx="1214446" cy="428628"/>
        </p:xfrm>
        <a:graphic>
          <a:graphicData uri="http://schemas.openxmlformats.org/presentationml/2006/ole">
            <p:oleObj spid="_x0000_s14350" name="Формула" r:id="rId7" imgW="647700" imgH="228600" progId="Equation.3">
              <p:embed/>
            </p:oleObj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2000232" y="3500438"/>
            <a:ext cx="3836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те анықталған әрі үзіліссіз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86446" y="3500438"/>
            <a:ext cx="27610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x-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тің функциялары,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42910" y="4071942"/>
            <a:ext cx="2504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коэффициенттер</a:t>
            </a:r>
            <a:r>
              <a:rPr lang="kk-KZ" dirty="0" smtClean="0"/>
              <a:t>.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928662" y="4643446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b="1" dirty="0" smtClean="0">
                <a:latin typeface="Times New Roman" pitchFamily="18" charset="0"/>
                <a:cs typeface="Times New Roman" pitchFamily="18" charset="0"/>
              </a:rPr>
              <a:t>Теорема: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 Егер Риккати теңдеудің бір дербес шешімі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52" name="Object 16"/>
          <p:cNvGraphicFramePr>
            <a:graphicFrameLocks noChangeAspect="1"/>
          </p:cNvGraphicFramePr>
          <p:nvPr/>
        </p:nvGraphicFramePr>
        <p:xfrm>
          <a:off x="785786" y="5214950"/>
          <a:ext cx="1371610" cy="428628"/>
        </p:xfrm>
        <a:graphic>
          <a:graphicData uri="http://schemas.openxmlformats.org/presentationml/2006/ole">
            <p:oleObj spid="_x0000_s14352" name="Формула" r:id="rId8" imgW="748975" imgH="241195" progId="Equation.3">
              <p:embed/>
            </p:oleObj>
          </a:graphicData>
        </a:graphic>
      </p:graphicFrame>
      <p:sp>
        <p:nvSpPr>
          <p:cNvPr id="28" name="Прямоугольник 27"/>
          <p:cNvSpPr/>
          <p:nvPr/>
        </p:nvSpPr>
        <p:spPr>
          <a:xfrm>
            <a:off x="2500298" y="5214950"/>
            <a:ext cx="55007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белгілі болса, оны Бернулли теңдеуіне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00562" y="5857892"/>
            <a:ext cx="28819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88925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келтіруге болады. 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548680"/>
            <a:ext cx="2937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i="1" dirty="0" smtClean="0">
                <a:latin typeface="Times New Roman" pitchFamily="18" charset="0"/>
                <a:cs typeface="Times New Roman" pitchFamily="18" charset="0"/>
              </a:rPr>
              <a:t>Бақылау сұрақтары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340768"/>
            <a:ext cx="81369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1. Бірінші ретті сызықтық теңдеулердің түрі және оларды шешу әдістері қандай? Қандай теңдеу сызықтық теңдеу деп аталады?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2. Сызықтық теңдеудің жалпы шешімінің құрылымы (структурасы ) қандай?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3. Сызықтық теңдеудің негізгі қасиеттері қандай? Біртекті сызықтық теңдеудің шешімдерінің қасиеттері қандай?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4. Бернулли және Риккати теңдеулерінің түрі және шешу әдісі қандай?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5. Қандай аустыру формулалары арқылы Бернулли және Риккати теңдеулерін сызықтық теңдеуге келтіруге болады?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620688"/>
            <a:ext cx="1375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800" b="1" i="1" dirty="0" smtClean="0">
                <a:latin typeface="Times New Roman" pitchFamily="18" charset="0"/>
                <a:cs typeface="Times New Roman" pitchFamily="18" charset="0"/>
              </a:rPr>
              <a:t>Резюме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484784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Бұл тақырыпта бірінші ретті сызықтық теңдеулерге анықтама беріліп, шешу жолдары келтірілді. Сызықтық теңдеуге келтірілетін Бернулли мен Риккати теңдеулері және оларды шешу жолдары көрсетілді.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5" y="1340768"/>
            <a:ext cx="72134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kk-KZ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dirty="0" smtClean="0">
                <a:latin typeface="Times New Roman" pitchFamily="18" charset="0"/>
              </a:rPr>
              <a:t>6. </a:t>
            </a:r>
            <a:r>
              <a:rPr lang="ru-MO" dirty="0" smtClean="0">
                <a:latin typeface="Times New Roman" pitchFamily="18" charset="0"/>
              </a:rPr>
              <a:t>Краснов М.Л., Киселев А.И., Макаренко Г.И. </a:t>
            </a:r>
            <a:r>
              <a:rPr lang="ru-RU" dirty="0" smtClean="0">
                <a:latin typeface="Times New Roman" pitchFamily="18" charset="0"/>
              </a:rPr>
              <a:t>Сборник задач по </a:t>
            </a:r>
            <a:r>
              <a:rPr lang="ru-MO" dirty="0" smtClean="0">
                <a:latin typeface="Times New Roman" pitchFamily="18" charset="0"/>
              </a:rPr>
              <a:t>обыкновенным дифференциальным уравнениям</a:t>
            </a:r>
            <a:r>
              <a:rPr lang="ru-RU" dirty="0" smtClean="0">
                <a:latin typeface="Times New Roman" pitchFamily="18" charset="0"/>
              </a:rPr>
              <a:t>.- М.: ВШ</a:t>
            </a:r>
            <a:r>
              <a:rPr lang="ru-MO" dirty="0" smtClean="0">
                <a:latin typeface="Times New Roman" pitchFamily="18" charset="0"/>
              </a:rPr>
              <a:t>, 1</a:t>
            </a:r>
            <a:r>
              <a:rPr lang="ru-RU" dirty="0" smtClean="0">
                <a:latin typeface="Times New Roman" pitchFamily="18" charset="0"/>
              </a:rPr>
              <a:t>978.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</a:rPr>
              <a:t>7. </a:t>
            </a:r>
            <a:r>
              <a:rPr lang="kk-KZ" dirty="0" smtClean="0">
                <a:latin typeface="Times New Roman" pitchFamily="18" charset="0"/>
              </a:rPr>
              <a:t>Айдос Е. Ж. Жоғары математика-3: оқулық. - Алматы: Бастау. - 2008. 3 т. - 2008. - 536 б.</a:t>
            </a:r>
          </a:p>
          <a:p>
            <a:pPr>
              <a:lnSpc>
                <a:spcPct val="80000"/>
              </a:lnSpc>
            </a:pPr>
            <a:r>
              <a:rPr lang="kk-KZ" dirty="0" smtClean="0">
                <a:latin typeface="Times New Roman" pitchFamily="18" charset="0"/>
              </a:rPr>
              <a:t>8. Филиппов А.Ф. Сборник задач по дифференциальным уравнениям.- М.: Наука, 1992.</a:t>
            </a:r>
            <a:endParaRPr lang="kk-KZ" dirty="0"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69559" y="548680"/>
            <a:ext cx="3253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800" b="1" i="1" dirty="0" smtClean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620688"/>
            <a:ext cx="1259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Жоспар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412776"/>
            <a:ext cx="532350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Бірінші ретті сызықтық теңдеулер</a:t>
            </a:r>
            <a:endParaRPr lang="kk-KZ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Сызықтық теңдеулердің қасиеті</a:t>
            </a:r>
            <a:endParaRPr lang="kk-KZ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Тұрақтыны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вариациялау әдісі. Лагранж әдісі</a:t>
            </a:r>
            <a:endParaRPr lang="kk-KZ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Эйлер әдісі</a:t>
            </a:r>
            <a:endParaRPr lang="kk-KZ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Бернулли әдісі</a:t>
            </a:r>
            <a:endParaRPr lang="kk-KZ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Бернулли теңдеуі </a:t>
            </a:r>
            <a:endParaRPr lang="kk-KZ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Риккати теңдеуі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077437" y="613270"/>
            <a:ext cx="54966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Сызықтық дифференциалдық теңдеу</a:t>
            </a:r>
            <a:endParaRPr kumimoji="0" lang="kk-KZ" sz="2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357298"/>
            <a:ext cx="88475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Анықтама. 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Егер 1-ретті дифференциалдық теңдеу ізделетін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белгісіз функция және оның туындысы         </a:t>
            </a: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бойынша сызықты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5715008" y="1714488"/>
          <a:ext cx="357190" cy="446488"/>
        </p:xfrm>
        <a:graphic>
          <a:graphicData uri="http://schemas.openxmlformats.org/presentationml/2006/ole">
            <p:oleObj spid="_x0000_s26626" name="Формула" r:id="rId3" imgW="190417" imgH="241195" progId="Equation.3">
              <p:embed/>
            </p:oleObj>
          </a:graphicData>
        </a:graphic>
      </p:graphicFrame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95325"/>
            <a:ext cx="5661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143116"/>
            <a:ext cx="6786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болып келсе, оны </a:t>
            </a:r>
            <a:r>
              <a:rPr lang="kk-KZ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сызықтық теңдеу</a:t>
            </a: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деп атайды.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571744"/>
            <a:ext cx="1403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Мәселен,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1857356" y="2571744"/>
          <a:ext cx="3480459" cy="428628"/>
        </p:xfrm>
        <a:graphic>
          <a:graphicData uri="http://schemas.openxmlformats.org/presentationml/2006/ole">
            <p:oleObj spid="_x0000_s26627" name="Формула" r:id="rId4" imgW="1930400" imgH="241300" progId="Equation.3">
              <p:embed/>
            </p:oleObj>
          </a:graphicData>
        </a:graphic>
      </p:graphicFrame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428596" y="3071810"/>
          <a:ext cx="1268024" cy="428628"/>
        </p:xfrm>
        <a:graphic>
          <a:graphicData uri="http://schemas.openxmlformats.org/presentationml/2006/ole">
            <p:oleObj spid="_x0000_s26628" name="Формула" r:id="rId5" imgW="672808" imgH="228501" progId="Equation.3">
              <p:embed/>
            </p:oleObj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857356" y="3000372"/>
            <a:ext cx="6643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деп алып, теңдеудің екі жағын бөлейік, сонда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3259138" y="3575050"/>
          <a:ext cx="2052637" cy="881063"/>
        </p:xfrm>
        <a:graphic>
          <a:graphicData uri="http://schemas.openxmlformats.org/presentationml/2006/ole">
            <p:oleObj spid="_x0000_s26629" name="Формула" r:id="rId6" imgW="1384200" imgH="596880" progId="Equation.3">
              <p:embed/>
            </p:oleObj>
          </a:graphicData>
        </a:graphic>
      </p:graphicFrame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3286116" y="4643446"/>
          <a:ext cx="2314591" cy="428628"/>
        </p:xfrm>
        <a:graphic>
          <a:graphicData uri="http://schemas.openxmlformats.org/presentationml/2006/ole">
            <p:oleObj spid="_x0000_s26630" name="Формула" r:id="rId7" imgW="1282700" imgH="241300" progId="Equation.3">
              <p:embed/>
            </p:oleObj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6429388" y="4714884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(1)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85786" y="5286388"/>
            <a:ext cx="7849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Егер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1714480" y="5286388"/>
          <a:ext cx="1143008" cy="428628"/>
        </p:xfrm>
        <a:graphic>
          <a:graphicData uri="http://schemas.openxmlformats.org/presentationml/2006/ole">
            <p:oleObj spid="_x0000_s26631" name="Формула" r:id="rId8" imgW="622030" imgH="228501" progId="Equation.3">
              <p:embed/>
            </p:oleObj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2928926" y="5286388"/>
            <a:ext cx="4617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болса, оны біртекті сызықтық, ал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42" name="Object 18"/>
          <p:cNvGraphicFramePr>
            <a:graphicFrameLocks noChangeAspect="1"/>
          </p:cNvGraphicFramePr>
          <p:nvPr/>
        </p:nvGraphicFramePr>
        <p:xfrm>
          <a:off x="7572396" y="5286388"/>
          <a:ext cx="1143008" cy="428629"/>
        </p:xfrm>
        <a:graphic>
          <a:graphicData uri="http://schemas.openxmlformats.org/presentationml/2006/ole">
            <p:oleObj spid="_x0000_s26632" name="Формула" r:id="rId9" imgW="622030" imgH="228501" progId="Equation.3">
              <p:embed/>
            </p:oleObj>
          </a:graphicData>
        </a:graphic>
      </p:graphicFrame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1000100" y="5786454"/>
            <a:ext cx="69962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болса, сызықтық емес 1-ретті теңдеу деп атайды.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4282" y="357166"/>
            <a:ext cx="7601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Алдымен біртекті сызықтық теңдеуді интегралдайық.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571868" y="1214422"/>
          <a:ext cx="2089561" cy="857256"/>
        </p:xfrm>
        <a:graphic>
          <a:graphicData uri="http://schemas.openxmlformats.org/presentationml/2006/ole">
            <p:oleObj spid="_x0000_s2052" name="Формула" r:id="rId3" imgW="1117600" imgH="457200" progId="Equation.3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572264" y="1357298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(2)</a:t>
            </a:r>
            <a:endParaRPr lang="ru-RU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250030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Бұдан әрі (2) теңдеуді (1) теңдеуге сәйкес біртекті теңдеу деп атайды, бұл айнымалылары бөлектенетін теңдеу.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2500298" y="3500438"/>
          <a:ext cx="5357850" cy="928694"/>
        </p:xfrm>
        <a:graphic>
          <a:graphicData uri="http://schemas.openxmlformats.org/presentationml/2006/ole">
            <p:oleObj spid="_x0000_s2055" name="Формула" r:id="rId4" imgW="2870200" imgH="495300" progId="Equation.3">
              <p:embed/>
            </p:oleObj>
          </a:graphicData>
        </a:graphic>
      </p:graphicFrame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3500430" y="4429132"/>
          <a:ext cx="1571636" cy="703494"/>
        </p:xfrm>
        <a:graphic>
          <a:graphicData uri="http://schemas.openxmlformats.org/presentationml/2006/ole">
            <p:oleObj spid="_x0000_s2057" r:id="rId5" imgW="749300" imgH="279400" progId="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6500826" y="4643446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(3)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5500702"/>
            <a:ext cx="4714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біртекті теңдеудің жалпы шешімі.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857356" y="357166"/>
            <a:ext cx="58903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kk-KZ" sz="2400" b="1" i="1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ызықтық теңдеудің жалпы қасиеттері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071546"/>
            <a:ext cx="3222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kk-KZ" sz="24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. Тәуелсіз айнымалы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3714744" y="1214422"/>
          <a:ext cx="357190" cy="214314"/>
        </p:xfrm>
        <a:graphic>
          <a:graphicData uri="http://schemas.openxmlformats.org/presentationml/2006/ole">
            <p:oleObj spid="_x0000_s3076" name="Формула" r:id="rId3" imgW="139639" imgH="152334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929058" y="1071546"/>
            <a:ext cx="583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-ті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4429124" y="1142984"/>
          <a:ext cx="928694" cy="348260"/>
        </p:xfrm>
        <a:graphic>
          <a:graphicData uri="http://schemas.openxmlformats.org/presentationml/2006/ole">
            <p:oleObj spid="_x0000_s3079" name="Формула" r:id="rId4" imgW="622030" imgH="228501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429256" y="1071546"/>
            <a:ext cx="10695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мұнда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6643702" y="1142984"/>
          <a:ext cx="1428760" cy="316097"/>
        </p:xfrm>
        <a:graphic>
          <a:graphicData uri="http://schemas.openxmlformats.org/presentationml/2006/ole">
            <p:oleObj spid="_x0000_s3081" name="Формула" r:id="rId5" imgW="1079032" imgH="241195" progId="Equation.3">
              <p:embed/>
            </p:oleObj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428564" y="1428736"/>
            <a:ext cx="8715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аралығында анықталған, әрі дифференциалдаланатын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7643834" y="1500174"/>
          <a:ext cx="428628" cy="321471"/>
        </p:xfrm>
        <a:graphic>
          <a:graphicData uri="http://schemas.openxmlformats.org/presentationml/2006/ole">
            <p:oleObj spid="_x0000_s3083" name="Формула" r:id="rId6" imgW="101468" imgH="164885" progId="Equation.3">
              <p:embed/>
            </p:oleObj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7858148" y="1428736"/>
            <a:ext cx="901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-ның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7158" y="1785926"/>
            <a:ext cx="106442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функциясы арқылы ауыстырғаннан (1) теңдеудің сызықтық </a:t>
            </a:r>
          </a:p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қалпы өзгермейді.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4348" y="2571744"/>
            <a:ext cx="2499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k-KZ" sz="24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. Іздеп отырған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88" name="Object 16"/>
          <p:cNvGraphicFramePr>
            <a:graphicFrameLocks noChangeAspect="1"/>
          </p:cNvGraphicFramePr>
          <p:nvPr/>
        </p:nvGraphicFramePr>
        <p:xfrm>
          <a:off x="3143240" y="2714620"/>
          <a:ext cx="285752" cy="285752"/>
        </p:xfrm>
        <a:graphic>
          <a:graphicData uri="http://schemas.openxmlformats.org/presentationml/2006/ole">
            <p:oleObj spid="_x0000_s3088" name="Формула" r:id="rId7" imgW="126835" imgH="152202" progId="Equation.3">
              <p:embed/>
            </p:oleObj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3500430" y="2571744"/>
            <a:ext cx="4020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функциясын сызықтық түрде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90" name="Object 18"/>
          <p:cNvGraphicFramePr>
            <a:graphicFrameLocks noChangeAspect="1"/>
          </p:cNvGraphicFramePr>
          <p:nvPr/>
        </p:nvGraphicFramePr>
        <p:xfrm>
          <a:off x="3714744" y="3143248"/>
          <a:ext cx="1949662" cy="357190"/>
        </p:xfrm>
        <a:graphic>
          <a:graphicData uri="http://schemas.openxmlformats.org/presentationml/2006/ole">
            <p:oleObj spid="_x0000_s3090" name="Формула" r:id="rId8" imgW="1257300" imgH="228600" progId="Equation.3">
              <p:embed/>
            </p:oleObj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500034" y="3571876"/>
            <a:ext cx="8643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ауыстырғаннан (1) теңдеудің сызықтық қалпы өзгермейді, мұнда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92" name="Object 20"/>
          <p:cNvGraphicFramePr>
            <a:graphicFrameLocks noChangeAspect="1"/>
          </p:cNvGraphicFramePr>
          <p:nvPr/>
        </p:nvGraphicFramePr>
        <p:xfrm>
          <a:off x="285720" y="4071942"/>
          <a:ext cx="285752" cy="285752"/>
        </p:xfrm>
        <a:graphic>
          <a:graphicData uri="http://schemas.openxmlformats.org/presentationml/2006/ole">
            <p:oleObj spid="_x0000_s3092" name="Формула" r:id="rId9" imgW="126835" imgH="139518" progId="Equation.3">
              <p:embed/>
            </p:oleObj>
          </a:graphicData>
        </a:graphic>
      </p:graphicFrame>
      <p:sp>
        <p:nvSpPr>
          <p:cNvPr id="32" name="Прямоугольник 31"/>
          <p:cNvSpPr/>
          <p:nvPr/>
        </p:nvSpPr>
        <p:spPr>
          <a:xfrm>
            <a:off x="642910" y="3929066"/>
            <a:ext cx="11825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белгісіз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94" name="Object 22"/>
          <p:cNvGraphicFramePr>
            <a:graphicFrameLocks noChangeAspect="1"/>
          </p:cNvGraphicFramePr>
          <p:nvPr/>
        </p:nvGraphicFramePr>
        <p:xfrm>
          <a:off x="1785918" y="4000504"/>
          <a:ext cx="471322" cy="350844"/>
        </p:xfrm>
        <a:graphic>
          <a:graphicData uri="http://schemas.openxmlformats.org/presentationml/2006/ole">
            <p:oleObj spid="_x0000_s3094" name="Формула" r:id="rId10" imgW="126720" imgH="139680" progId="Equation.3">
              <p:embed/>
            </p:oleObj>
          </a:graphicData>
        </a:graphic>
      </p:graphicFrame>
      <p:sp>
        <p:nvSpPr>
          <p:cNvPr id="38" name="Прямоугольник 37"/>
          <p:cNvSpPr/>
          <p:nvPr/>
        </p:nvSpPr>
        <p:spPr>
          <a:xfrm>
            <a:off x="2071670" y="3929066"/>
            <a:ext cx="31040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-тің жаңа функциясы,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29190" y="3929066"/>
            <a:ext cx="571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ал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99" name="Object 27"/>
          <p:cNvGraphicFramePr>
            <a:graphicFrameLocks noChangeAspect="1"/>
          </p:cNvGraphicFramePr>
          <p:nvPr/>
        </p:nvGraphicFramePr>
        <p:xfrm>
          <a:off x="5357818" y="4000504"/>
          <a:ext cx="1339472" cy="357190"/>
        </p:xfrm>
        <a:graphic>
          <a:graphicData uri="http://schemas.openxmlformats.org/presentationml/2006/ole">
            <p:oleObj spid="_x0000_s3099" name="Формула" r:id="rId11" imgW="647700" imgH="228600" progId="Equation.3">
              <p:embed/>
            </p:oleObj>
          </a:graphicData>
        </a:graphic>
      </p:graphicFrame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72232" y="3929066"/>
            <a:ext cx="2571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(бұл қасиеттердің </a:t>
            </a:r>
            <a:endParaRPr lang="ru-RU" sz="24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285720" y="4429132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дұрыстығын өз беттеріңізбен дәлелдеңіздер).</a:t>
            </a:r>
            <a:endParaRPr lang="ru-RU" sz="2400" dirty="0"/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-90708" y="5000636"/>
            <a:ext cx="92347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Біртекті емес сызықтық теңдеулерді интегралдау әдістері</a:t>
            </a: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(1) теңдеуді интегралдаудың негізгі үш әдісі бар: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тұрақтыны варияциалау әдісі (Лагранж әдісі), теңдеудің сол </a:t>
            </a: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жағын толық туындыға келтіру (Эйлер әдісі) және Бернулли әдісі.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963510" y="214290"/>
            <a:ext cx="67894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Тұрақтыны вариациялау әдісі. Лагранж әдісі</a:t>
            </a:r>
            <a:endParaRPr kumimoji="0" lang="kk-KZ" sz="24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2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   Бұл әдістің мәнісі мынада: (1) теңдеудің жалпы шешуі оған сәйкес біртекті теңдеудің (3) жалпы шешуі түрінде ізделеді, бірақ с тұрақтының орнына Х–те үзіліссіз дифференциалданатын  с(х) функциясы алынады, яғни тұрақты шама вариацияланады.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85720" y="2285992"/>
            <a:ext cx="51301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Демек (1) теңдеудің жалпы шешуін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3214679" y="2714620"/>
          <a:ext cx="2786081" cy="691121"/>
        </p:xfrm>
        <a:graphic>
          <a:graphicData uri="http://schemas.openxmlformats.org/presentationml/2006/ole">
            <p:oleObj spid="_x0000_s4102" name="Формула" r:id="rId3" imgW="1231366" imgH="291973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715272" y="2857496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(4)</a:t>
            </a:r>
            <a:endParaRPr lang="ru-RU" dirty="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7158" y="3429000"/>
            <a:ext cx="24633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түрінде іздейміз.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14282" y="3929066"/>
            <a:ext cx="86703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Енді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sz="2400" baseline="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тің (1) теңдеуді қанағаттандыратын мәнін табуымыз </a:t>
            </a:r>
          </a:p>
          <a:p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қажет. 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Ол үшін (4) ті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бойынша дифференциалдаймыз.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1928794" y="5072074"/>
          <a:ext cx="5826662" cy="642942"/>
        </p:xfrm>
        <a:graphic>
          <a:graphicData uri="http://schemas.openxmlformats.org/presentationml/2006/ole">
            <p:oleObj spid="_x0000_s4106" name="Формула" r:id="rId4" imgW="2768600" imgH="292100" progId="Equation.3">
              <p:embed/>
            </p:oleObj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8072462" y="5072074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(5)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714348" y="357166"/>
            <a:ext cx="3839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және (5)-ті (1)-ге қойсақ: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3143240" y="1142984"/>
          <a:ext cx="3429024" cy="698909"/>
        </p:xfrm>
        <a:graphic>
          <a:graphicData uri="http://schemas.openxmlformats.org/presentationml/2006/ole">
            <p:oleObj spid="_x0000_s5124" name="Формула" r:id="rId3" imgW="1497950" imgH="291973" progId="Equation.3">
              <p:embed/>
            </p:oleObj>
          </a:graphicData>
        </a:graphic>
      </p:graphicFrame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928662" y="2357430"/>
          <a:ext cx="7494293" cy="642942"/>
        </p:xfrm>
        <a:graphic>
          <a:graphicData uri="http://schemas.openxmlformats.org/presentationml/2006/ole">
            <p:oleObj spid="_x0000_s5126" name="Формула" r:id="rId4" imgW="3543300" imgH="292100" progId="Equation.3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786710" y="2500306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1981200" algn="ctr"/>
              </a:tabLst>
            </a:pPr>
            <a:r>
              <a:rPr lang="kk-KZ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(6)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57158" y="3429000"/>
            <a:ext cx="82194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6)-ны (4)-ке қойып, теңдеудің жалпы шешімін табамыз, яғни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2214546" y="4500570"/>
          <a:ext cx="5491796" cy="714380"/>
        </p:xfrm>
        <a:graphic>
          <a:graphicData uri="http://schemas.openxmlformats.org/presentationml/2006/ole">
            <p:oleObj spid="_x0000_s5130" name="Формула" r:id="rId5" imgW="2349500" imgH="292100" progId="Equation.3">
              <p:embed/>
            </p:oleObj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8215338" y="4857760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(7)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214290"/>
            <a:ext cx="83524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kk-KZ" sz="24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Эйлер әдісі. </a:t>
            </a:r>
            <a:r>
              <a:rPr kumimoji="0" lang="kk-KZ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Біртекті емес теңдеудің сол жағын толық 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туындыға келтіру немесе интегралдаушы көбейткіш әдісі</a:t>
            </a: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kk-K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214422"/>
            <a:ext cx="3333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(1) теңдеудің екі жағын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3786182" y="1071546"/>
          <a:ext cx="2053843" cy="571504"/>
        </p:xfrm>
        <a:graphic>
          <a:graphicData uri="http://schemas.openxmlformats.org/presentationml/2006/ole">
            <p:oleObj spid="_x0000_s6148" name="Формула" r:id="rId3" imgW="1091726" imgH="291973" progId="Equation.3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072198" y="1214422"/>
            <a:ext cx="2408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көбейтсек, сонда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1571604" y="1928802"/>
          <a:ext cx="6357982" cy="664887"/>
        </p:xfrm>
        <a:graphic>
          <a:graphicData uri="http://schemas.openxmlformats.org/presentationml/2006/ole">
            <p:oleObj spid="_x0000_s6150" name="Формула" r:id="rId4" imgW="2908300" imgH="292100" progId="Equation.3">
              <p:embed/>
            </p:oleObj>
          </a:graphicData>
        </a:graphic>
      </p:graphicFrame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2857488" y="2714620"/>
          <a:ext cx="3726361" cy="714380"/>
        </p:xfrm>
        <a:graphic>
          <a:graphicData uri="http://schemas.openxmlformats.org/presentationml/2006/ole">
            <p:oleObj spid="_x0000_s6152" name="Формула" r:id="rId5" imgW="1841500" imgH="355600" progId="Equation.3">
              <p:embed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428596" y="3929066"/>
            <a:ext cx="21180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интегралдасақ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2928926" y="3714752"/>
          <a:ext cx="4159031" cy="642942"/>
        </p:xfrm>
        <a:graphic>
          <a:graphicData uri="http://schemas.openxmlformats.org/presentationml/2006/ole">
            <p:oleObj spid="_x0000_s6154" name="Формула" r:id="rId6" imgW="1968500" imgH="292100" progId="Equation.3">
              <p:embed/>
            </p:oleObj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7358082" y="3857628"/>
            <a:ext cx="1147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981200" algn="ctr"/>
              </a:tabLst>
            </a:pPr>
            <a:r>
              <a:rPr lang="kk-KZ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осыдан</a:t>
            </a:r>
            <a:endParaRPr lang="kk-KZ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57" name="Object 13"/>
          <p:cNvGraphicFramePr>
            <a:graphicFrameLocks noChangeAspect="1"/>
          </p:cNvGraphicFramePr>
          <p:nvPr/>
        </p:nvGraphicFramePr>
        <p:xfrm>
          <a:off x="2214546" y="4572008"/>
          <a:ext cx="5828894" cy="749095"/>
        </p:xfrm>
        <a:graphic>
          <a:graphicData uri="http://schemas.openxmlformats.org/presentationml/2006/ole">
            <p:oleObj spid="_x0000_s6157" name="Формула" r:id="rId7" imgW="2374900" imgH="292100" progId="Equation.3">
              <p:embed/>
            </p:oleObj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8358214" y="4643446"/>
            <a:ext cx="48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(8)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5500702"/>
            <a:ext cx="3919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(1) теңдеудің жалпы шешуі. 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857488" y="285728"/>
            <a:ext cx="3500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Бернулли әдісі </a:t>
            </a:r>
            <a:endParaRPr kumimoji="0" lang="kk-KZ" sz="24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928670"/>
            <a:ext cx="3052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(1) теңдеудің шешуін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3571868" y="1000108"/>
          <a:ext cx="946554" cy="357190"/>
        </p:xfrm>
        <a:graphic>
          <a:graphicData uri="http://schemas.openxmlformats.org/presentationml/2006/ole">
            <p:oleObj spid="_x0000_s7172" name="Формула" r:id="rId3" imgW="508000" imgH="190500" progId="Equation.3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572000" y="857232"/>
            <a:ext cx="1582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(9), мұнда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6215074" y="857232"/>
          <a:ext cx="2286016" cy="425305"/>
        </p:xfrm>
        <a:graphic>
          <a:graphicData uri="http://schemas.openxmlformats.org/presentationml/2006/ole">
            <p:oleObj spid="_x0000_s7174" name="Формула" r:id="rId4" imgW="1231366" imgH="228501" progId="Equation.3">
              <p:embed/>
            </p:oleObj>
          </a:graphicData>
        </a:graphic>
      </p:graphicFrame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1357298"/>
            <a:ext cx="871559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 анықталған, әрі дифференциалданатын функциялар түрінде 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іздейміз. </a:t>
            </a:r>
            <a:endParaRPr kumimoji="0" lang="kk-KZ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2143116"/>
            <a:ext cx="63579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(9) ды 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бойынша дифференциалдайық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500430" y="2571744"/>
          <a:ext cx="2143140" cy="803678"/>
        </p:xfrm>
        <a:graphic>
          <a:graphicData uri="http://schemas.openxmlformats.org/presentationml/2006/ole">
            <p:oleObj spid="_x0000_s7178" name="Формула" r:id="rId5" imgW="1206500" imgH="457200" progId="Equation.3">
              <p:embed/>
            </p:oleObj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6858016" y="3000372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(10)</a:t>
            </a:r>
            <a:endParaRPr lang="ru-RU" dirty="0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642910" y="3571876"/>
          <a:ext cx="1571636" cy="644774"/>
        </p:xfrm>
        <a:graphic>
          <a:graphicData uri="http://schemas.openxmlformats.org/presentationml/2006/ole">
            <p:oleObj spid="_x0000_s7180" name="Формула" r:id="rId6" imgW="1117600" imgH="457200" progId="Equation.3">
              <p:embed/>
            </p:oleObj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2143076" y="3571876"/>
            <a:ext cx="7000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теңдеуді қанағаттандыратындай етіп алайық, бұдан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82" name="Object 14"/>
          <p:cNvGraphicFramePr>
            <a:graphicFrameLocks noChangeAspect="1"/>
          </p:cNvGraphicFramePr>
          <p:nvPr/>
        </p:nvGraphicFramePr>
        <p:xfrm>
          <a:off x="3357554" y="4071942"/>
          <a:ext cx="2643206" cy="500489"/>
        </p:xfrm>
        <a:graphic>
          <a:graphicData uri="http://schemas.openxmlformats.org/presentationml/2006/ole">
            <p:oleObj spid="_x0000_s7182" name="Формула" r:id="rId7" imgW="1600200" imgH="254000" progId="Equation.3">
              <p:embed/>
            </p:oleObj>
          </a:graphicData>
        </a:graphic>
      </p:graphicFrame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84" name="Object 16"/>
          <p:cNvGraphicFramePr>
            <a:graphicFrameLocks noChangeAspect="1"/>
          </p:cNvGraphicFramePr>
          <p:nvPr/>
        </p:nvGraphicFramePr>
        <p:xfrm>
          <a:off x="2857488" y="4714884"/>
          <a:ext cx="4000528" cy="642225"/>
        </p:xfrm>
        <a:graphic>
          <a:graphicData uri="http://schemas.openxmlformats.org/presentationml/2006/ole">
            <p:oleObj spid="_x0000_s7184" name="Формула" r:id="rId8" imgW="2857500" imgH="457200" progId="Equation.3">
              <p:embed/>
            </p:oleObj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6858016" y="4071942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(11)</a:t>
            </a:r>
            <a:endParaRPr lang="ru-RU" dirty="0"/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86" name="Object 18"/>
          <p:cNvGraphicFramePr>
            <a:graphicFrameLocks noChangeAspect="1"/>
          </p:cNvGraphicFramePr>
          <p:nvPr/>
        </p:nvGraphicFramePr>
        <p:xfrm>
          <a:off x="571472" y="5429263"/>
          <a:ext cx="2000264" cy="429587"/>
        </p:xfrm>
        <a:graphic>
          <a:graphicData uri="http://schemas.openxmlformats.org/presentationml/2006/ole">
            <p:oleObj spid="_x0000_s7186" name="Формула" r:id="rId9" imgW="1422400" imgH="292100" progId="Equation.3">
              <p:embed/>
            </p:oleObj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2714612" y="5357826"/>
            <a:ext cx="2154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интегралдасақ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88" name="Object 20"/>
          <p:cNvGraphicFramePr>
            <a:graphicFrameLocks noChangeAspect="1"/>
          </p:cNvGraphicFramePr>
          <p:nvPr/>
        </p:nvGraphicFramePr>
        <p:xfrm>
          <a:off x="5357818" y="5286388"/>
          <a:ext cx="2714644" cy="502131"/>
        </p:xfrm>
        <a:graphic>
          <a:graphicData uri="http://schemas.openxmlformats.org/presentationml/2006/ole">
            <p:oleObj spid="_x0000_s7188" name="Формула" r:id="rId10" imgW="1651000" imgH="292100" progId="Equation.3">
              <p:embed/>
            </p:oleObj>
          </a:graphicData>
        </a:graphic>
      </p:graphicFrame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190" name="Object 22"/>
          <p:cNvGraphicFramePr>
            <a:graphicFrameLocks noChangeAspect="1"/>
          </p:cNvGraphicFramePr>
          <p:nvPr/>
        </p:nvGraphicFramePr>
        <p:xfrm>
          <a:off x="3929058" y="5786454"/>
          <a:ext cx="4469340" cy="500066"/>
        </p:xfrm>
        <a:graphic>
          <a:graphicData uri="http://schemas.openxmlformats.org/presentationml/2006/ole">
            <p:oleObj spid="_x0000_s7190" name="Формула" r:id="rId11" imgW="2717800" imgH="292100" progId="Equation.3">
              <p:embed/>
            </p:oleObj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8516905" y="5857892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dirty="0" smtClean="0"/>
              <a:t>(12)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429124" y="6396335"/>
            <a:ext cx="2027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жалпы шешу. </a:t>
            </a:r>
            <a:endParaRPr lang="kk-KZ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426</TotalTime>
  <Words>1199</Words>
  <Application>Microsoft Office PowerPoint</Application>
  <PresentationFormat>Экран (4:3)</PresentationFormat>
  <Paragraphs>207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Трек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Altynay</dc:creator>
  <cp:lastModifiedBy>Admin</cp:lastModifiedBy>
  <cp:revision>58</cp:revision>
  <dcterms:created xsi:type="dcterms:W3CDTF">2015-04-01T06:48:25Z</dcterms:created>
  <dcterms:modified xsi:type="dcterms:W3CDTF">2021-05-24T18:08:10Z</dcterms:modified>
</cp:coreProperties>
</file>