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83" r:id="rId4"/>
    <p:sldId id="285" r:id="rId5"/>
    <p:sldId id="286" r:id="rId6"/>
    <p:sldId id="277" r:id="rId7"/>
    <p:sldId id="282" r:id="rId8"/>
    <p:sldId id="287" r:id="rId9"/>
    <p:sldId id="288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3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4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5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-2"/>
            <a:ext cx="828092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/>
              <a:t>Қазақстан Республикасы</a:t>
            </a:r>
            <a:r>
              <a:rPr lang="ru-RU" dirty="0" smtClean="0"/>
              <a:t> </a:t>
            </a:r>
            <a:r>
              <a:rPr lang="ru-RU" dirty="0" err="1" smtClean="0"/>
              <a:t>Білім</a:t>
            </a:r>
            <a:r>
              <a:rPr lang="ru-RU" dirty="0" smtClean="0"/>
              <a:t> </a:t>
            </a:r>
            <a:r>
              <a:rPr lang="ru-RU" dirty="0" err="1" smtClean="0"/>
              <a:t>және ғылым министрлігі</a:t>
            </a:r>
            <a:endParaRPr lang="ru-RU" dirty="0" smtClean="0"/>
          </a:p>
          <a:p>
            <a:pPr algn="ctr"/>
            <a:r>
              <a:rPr lang="ru-RU" dirty="0" err="1" smtClean="0"/>
              <a:t>Е.А.Бөкетов атындағы </a:t>
            </a:r>
            <a:r>
              <a:rPr lang="ru-RU" err="1" smtClean="0"/>
              <a:t>Қарағанды </a:t>
            </a:r>
            <a:r>
              <a:rPr lang="ru-RU" smtClean="0"/>
              <a:t>университеті</a:t>
            </a:r>
            <a:r>
              <a:rPr lang="ru-RU" dirty="0" smtClean="0"/>
              <a:t> </a:t>
            </a:r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kk-KZ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    ВАРИАЦИЯЛЫҚ ЕСЕПТЕУ </a:t>
            </a:r>
          </a:p>
          <a:p>
            <a:pPr algn="ctr"/>
            <a:endParaRPr lang="kk-KZ" dirty="0" smtClean="0"/>
          </a:p>
          <a:p>
            <a:r>
              <a:rPr lang="ru-MO" b="1" dirty="0" smtClean="0"/>
              <a:t> </a:t>
            </a:r>
            <a:endParaRPr lang="ru-RU" dirty="0"/>
          </a:p>
          <a:p>
            <a:pPr algn="ctr"/>
            <a:r>
              <a:rPr lang="ru-MO" dirty="0" smtClean="0"/>
              <a:t>№5 </a:t>
            </a:r>
            <a:r>
              <a:rPr lang="ru-MO" dirty="0" err="1" smtClean="0"/>
              <a:t>тақырып</a:t>
            </a:r>
            <a:r>
              <a:rPr lang="ru-MO" dirty="0" smtClean="0"/>
              <a:t>: </a:t>
            </a:r>
            <a:r>
              <a:rPr lang="ru-MO" dirty="0" err="1" smtClean="0"/>
              <a:t>Жылжымалы</a:t>
            </a:r>
            <a:r>
              <a:rPr lang="ru-MO" dirty="0" smtClean="0"/>
              <a:t> </a:t>
            </a:r>
            <a:r>
              <a:rPr lang="ru-MO" dirty="0" err="1" smtClean="0"/>
              <a:t>шекаралар</a:t>
            </a:r>
            <a:r>
              <a:rPr lang="kk-KZ" dirty="0" smtClean="0"/>
              <a:t>ы</a:t>
            </a:r>
            <a:r>
              <a:rPr lang="ru-MO" dirty="0" smtClean="0"/>
              <a:t>мен </a:t>
            </a:r>
            <a:r>
              <a:rPr lang="ru-MO" dirty="0" err="1" smtClean="0"/>
              <a:t>берілген</a:t>
            </a:r>
            <a:r>
              <a:rPr lang="ru-MO" dirty="0" smtClean="0"/>
              <a:t> </a:t>
            </a:r>
            <a:r>
              <a:rPr lang="ru-MO" dirty="0" err="1" smtClean="0"/>
              <a:t>вариациялық есептер</a:t>
            </a:r>
            <a:r>
              <a:rPr lang="ru-MO" dirty="0" smtClean="0"/>
              <a:t>. </a:t>
            </a:r>
            <a:r>
              <a:rPr lang="ru-MO" dirty="0" err="1" smtClean="0"/>
              <a:t>Трансверсалдық шарттары</a:t>
            </a:r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Авторы: </a:t>
            </a:r>
            <a:r>
              <a:rPr lang="ru-RU" dirty="0" err="1" smtClean="0"/>
              <a:t>Искакова</a:t>
            </a:r>
            <a:r>
              <a:rPr lang="ru-RU" dirty="0" smtClean="0"/>
              <a:t> Г.Ш., </a:t>
            </a:r>
            <a:r>
              <a:rPr lang="ru-RU" dirty="0" err="1" smtClean="0"/>
              <a:t>ф.-м.ғ.к., математикалық </a:t>
            </a:r>
            <a:r>
              <a:rPr lang="ru-RU" dirty="0" smtClean="0"/>
              <a:t>анализ </a:t>
            </a:r>
            <a:r>
              <a:rPr lang="ru-RU" dirty="0" err="1" smtClean="0"/>
              <a:t>және дифференциалдық теңдеулер кафедрасының </a:t>
            </a:r>
            <a:r>
              <a:rPr lang="ru-RU" dirty="0" smtClean="0"/>
              <a:t>доцент</a:t>
            </a:r>
            <a:r>
              <a:rPr lang="kk-KZ" dirty="0" smtClean="0"/>
              <a:t>і</a:t>
            </a:r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err="1" smtClean="0"/>
              <a:t>Сабақ түрі: </a:t>
            </a:r>
            <a:r>
              <a:rPr lang="ru-RU" dirty="0" smtClean="0"/>
              <a:t>практика                                          </a:t>
            </a:r>
            <a:r>
              <a:rPr lang="ru-RU" dirty="0" err="1" smtClean="0"/>
              <a:t>Қарағанды </a:t>
            </a:r>
            <a:r>
              <a:rPr lang="ru-RU" dirty="0" smtClean="0"/>
              <a:t>2021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РЕЗЮМЕ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412776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k-KZ" dirty="0" smtClean="0"/>
              <a:t>Бұл тақырыпта жылжымалы шекараларымен</a:t>
            </a:r>
            <a:r>
              <a:rPr lang="kk-KZ" b="1" dirty="0" smtClean="0"/>
              <a:t> </a:t>
            </a:r>
            <a:r>
              <a:rPr lang="kk-KZ" dirty="0" smtClean="0"/>
              <a:t>берілген</a:t>
            </a:r>
            <a:r>
              <a:rPr lang="kk-KZ" b="1" dirty="0" smtClean="0"/>
              <a:t> </a:t>
            </a:r>
            <a:r>
              <a:rPr lang="kk-KZ" dirty="0" smtClean="0"/>
              <a:t>қарапайым есептер,</a:t>
            </a:r>
            <a:r>
              <a:rPr lang="ru-MO" dirty="0" smtClean="0"/>
              <a:t> </a:t>
            </a:r>
            <a:r>
              <a:rPr lang="ru-MO" dirty="0" err="1" smtClean="0"/>
              <a:t>бірнеше</a:t>
            </a:r>
            <a:r>
              <a:rPr lang="ru-MO" dirty="0" smtClean="0"/>
              <a:t> </a:t>
            </a:r>
            <a:r>
              <a:rPr lang="ru-MO" dirty="0" err="1" smtClean="0"/>
              <a:t>функцияларға тәуелді функционалдар</a:t>
            </a:r>
            <a:r>
              <a:rPr lang="ru-MO" dirty="0" smtClean="0"/>
              <a:t> </a:t>
            </a:r>
            <a:r>
              <a:rPr lang="ru-MO" dirty="0" err="1" smtClean="0"/>
              <a:t>үшін</a:t>
            </a:r>
            <a:r>
              <a:rPr lang="ru-MO" dirty="0" smtClean="0"/>
              <a:t> </a:t>
            </a:r>
            <a:r>
              <a:rPr lang="kk-KZ" dirty="0" smtClean="0"/>
              <a:t>жылжымалы шекараларымен</a:t>
            </a:r>
            <a:r>
              <a:rPr lang="kk-KZ" b="1" dirty="0" smtClean="0"/>
              <a:t> </a:t>
            </a:r>
            <a:r>
              <a:rPr lang="kk-KZ" dirty="0" smtClean="0"/>
              <a:t>берілген</a:t>
            </a:r>
            <a:r>
              <a:rPr lang="kk-KZ" b="1" dirty="0" smtClean="0"/>
              <a:t> </a:t>
            </a:r>
            <a:r>
              <a:rPr lang="kk-KZ" dirty="0" smtClean="0"/>
              <a:t>есептер, ж</a:t>
            </a:r>
            <a:r>
              <a:rPr lang="ru-MO" dirty="0" err="1" smtClean="0"/>
              <a:t>оғарырақ реттегі</a:t>
            </a:r>
            <a:r>
              <a:rPr lang="ru-MO" dirty="0" smtClean="0"/>
              <a:t> </a:t>
            </a:r>
            <a:r>
              <a:rPr lang="ru-MO" dirty="0" err="1" smtClean="0"/>
              <a:t>туындылардан</a:t>
            </a:r>
            <a:r>
              <a:rPr lang="ru-MO" dirty="0" smtClean="0"/>
              <a:t> </a:t>
            </a:r>
            <a:r>
              <a:rPr lang="ru-MO" dirty="0" err="1" smtClean="0"/>
              <a:t>тәуелді функционалдар</a:t>
            </a:r>
            <a:r>
              <a:rPr lang="ru-MO" dirty="0" smtClean="0"/>
              <a:t> </a:t>
            </a:r>
            <a:r>
              <a:rPr lang="ru-MO" dirty="0" err="1" smtClean="0"/>
              <a:t>үшін</a:t>
            </a:r>
            <a:r>
              <a:rPr lang="ru-MO" dirty="0" smtClean="0"/>
              <a:t> </a:t>
            </a:r>
            <a:r>
              <a:rPr lang="kk-KZ" dirty="0" smtClean="0"/>
              <a:t>жылжымалы шекараларымен</a:t>
            </a:r>
            <a:r>
              <a:rPr lang="kk-KZ" b="1" dirty="0" smtClean="0"/>
              <a:t> </a:t>
            </a:r>
            <a:r>
              <a:rPr lang="kk-KZ" dirty="0" smtClean="0"/>
              <a:t>берілген</a:t>
            </a:r>
            <a:r>
              <a:rPr lang="kk-KZ" b="1" dirty="0" smtClean="0"/>
              <a:t> </a:t>
            </a:r>
            <a:r>
              <a:rPr lang="kk-KZ" dirty="0" smtClean="0"/>
              <a:t>есептер қарастырылған. Мысалдар келтірілген.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БАҚЫЛАУ СҰРАҚТАРЫ</a:t>
            </a: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259632" y="1484784"/>
          <a:ext cx="6552728" cy="4831937"/>
        </p:xfrm>
        <a:graphic>
          <a:graphicData uri="http://schemas.openxmlformats.org/presentationml/2006/ole">
            <p:oleObj spid="_x0000_s26626" name="Документ" r:id="rId3" imgW="6053699" imgH="5297916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ӘДЕБИЕТТЕР ТІЗІМІ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115616" y="1412776"/>
          <a:ext cx="6323013" cy="3894138"/>
        </p:xfrm>
        <a:graphic>
          <a:graphicData uri="http://schemas.openxmlformats.org/presentationml/2006/ole">
            <p:oleObj spid="_x0000_s27649" name="Документ" r:id="rId3" imgW="6597294" imgH="406403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ЖОСПАР: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686800" cy="4525963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kk-KZ" dirty="0" smtClean="0">
                <a:hlinkClick r:id="rId2" action="ppaction://hlinksldjump"/>
              </a:rPr>
              <a:t>1. Жылжымалы шекараларымен</a:t>
            </a:r>
            <a:r>
              <a:rPr lang="kk-KZ" b="1" dirty="0" smtClean="0">
                <a:hlinkClick r:id="rId2" action="ppaction://hlinksldjump"/>
              </a:rPr>
              <a:t> </a:t>
            </a:r>
            <a:r>
              <a:rPr lang="kk-KZ" dirty="0" smtClean="0">
                <a:hlinkClick r:id="rId2" action="ppaction://hlinksldjump"/>
              </a:rPr>
              <a:t>берілген</a:t>
            </a:r>
            <a:r>
              <a:rPr lang="kk-KZ" b="1" dirty="0" smtClean="0">
                <a:hlinkClick r:id="rId2" action="ppaction://hlinksldjump"/>
              </a:rPr>
              <a:t> </a:t>
            </a:r>
            <a:r>
              <a:rPr lang="kk-KZ" dirty="0" smtClean="0">
                <a:hlinkClick r:id="rId2" action="ppaction://hlinksldjump"/>
              </a:rPr>
              <a:t>қарапайым есептер.</a:t>
            </a:r>
            <a:endParaRPr lang="ru-RU" dirty="0" smtClean="0"/>
          </a:p>
          <a:p>
            <a:r>
              <a:rPr lang="ru-MO" dirty="0" smtClean="0">
                <a:hlinkClick r:id="rId3" action="ppaction://hlinksldjump"/>
              </a:rPr>
              <a:t>2. </a:t>
            </a:r>
            <a:r>
              <a:rPr lang="ru-MO" dirty="0" err="1" smtClean="0">
                <a:hlinkClick r:id="rId3" action="ppaction://hlinksldjump"/>
              </a:rPr>
              <a:t>Бірнеше</a:t>
            </a:r>
            <a:r>
              <a:rPr lang="ru-MO" dirty="0" smtClean="0">
                <a:hlinkClick r:id="rId3" action="ppaction://hlinksldjump"/>
              </a:rPr>
              <a:t> </a:t>
            </a:r>
            <a:r>
              <a:rPr lang="ru-MO" dirty="0" err="1" smtClean="0">
                <a:hlinkClick r:id="rId3" action="ppaction://hlinksldjump"/>
              </a:rPr>
              <a:t>функцияларға тәуелді функционалдар</a:t>
            </a:r>
            <a:r>
              <a:rPr lang="ru-MO" dirty="0" smtClean="0">
                <a:hlinkClick r:id="rId3" action="ppaction://hlinksldjump"/>
              </a:rPr>
              <a:t> </a:t>
            </a:r>
            <a:r>
              <a:rPr lang="ru-MO" dirty="0" err="1" smtClean="0">
                <a:hlinkClick r:id="rId3" action="ppaction://hlinksldjump"/>
              </a:rPr>
              <a:t>үшін</a:t>
            </a:r>
            <a:r>
              <a:rPr lang="ru-MO" dirty="0" smtClean="0">
                <a:hlinkClick r:id="rId3" action="ppaction://hlinksldjump"/>
              </a:rPr>
              <a:t> </a:t>
            </a:r>
            <a:r>
              <a:rPr lang="kk-KZ" dirty="0" smtClean="0">
                <a:hlinkClick r:id="rId3" action="ppaction://hlinksldjump"/>
              </a:rPr>
              <a:t>жылжымалы шекараларымен</a:t>
            </a:r>
            <a:r>
              <a:rPr lang="kk-KZ" b="1" dirty="0" smtClean="0">
                <a:hlinkClick r:id="rId3" action="ppaction://hlinksldjump"/>
              </a:rPr>
              <a:t> </a:t>
            </a:r>
            <a:r>
              <a:rPr lang="kk-KZ" dirty="0" smtClean="0">
                <a:hlinkClick r:id="rId3" action="ppaction://hlinksldjump"/>
              </a:rPr>
              <a:t>берілген</a:t>
            </a:r>
            <a:r>
              <a:rPr lang="kk-KZ" b="1" dirty="0" smtClean="0">
                <a:hlinkClick r:id="rId3" action="ppaction://hlinksldjump"/>
              </a:rPr>
              <a:t> </a:t>
            </a:r>
            <a:r>
              <a:rPr lang="kk-KZ" dirty="0" smtClean="0">
                <a:hlinkClick r:id="rId3" action="ppaction://hlinksldjump"/>
              </a:rPr>
              <a:t>есептер.</a:t>
            </a:r>
            <a:endParaRPr lang="ru-RU" dirty="0" smtClean="0"/>
          </a:p>
          <a:p>
            <a:r>
              <a:rPr lang="ru-MO" dirty="0" smtClean="0">
                <a:hlinkClick r:id="rId4" action="ppaction://hlinksldjump"/>
              </a:rPr>
              <a:t>3. </a:t>
            </a:r>
            <a:r>
              <a:rPr lang="ru-MO" dirty="0" err="1" smtClean="0">
                <a:hlinkClick r:id="rId4" action="ppaction://hlinksldjump"/>
              </a:rPr>
              <a:t>Жоғарырақ реттегі</a:t>
            </a:r>
            <a:r>
              <a:rPr lang="ru-MO" dirty="0" smtClean="0">
                <a:hlinkClick r:id="rId4" action="ppaction://hlinksldjump"/>
              </a:rPr>
              <a:t> </a:t>
            </a:r>
            <a:r>
              <a:rPr lang="ru-MO" dirty="0" err="1" smtClean="0">
                <a:hlinkClick r:id="rId4" action="ppaction://hlinksldjump"/>
              </a:rPr>
              <a:t>туындылардан</a:t>
            </a:r>
            <a:r>
              <a:rPr lang="ru-MO" dirty="0" smtClean="0">
                <a:hlinkClick r:id="rId4" action="ppaction://hlinksldjump"/>
              </a:rPr>
              <a:t> </a:t>
            </a:r>
            <a:r>
              <a:rPr lang="ru-MO" dirty="0" err="1" smtClean="0">
                <a:hlinkClick r:id="rId4" action="ppaction://hlinksldjump"/>
              </a:rPr>
              <a:t>тәуелді функционалдар</a:t>
            </a:r>
            <a:r>
              <a:rPr lang="ru-MO" dirty="0" smtClean="0">
                <a:hlinkClick r:id="rId4" action="ppaction://hlinksldjump"/>
              </a:rPr>
              <a:t> </a:t>
            </a:r>
            <a:r>
              <a:rPr lang="ru-MO" dirty="0" err="1" smtClean="0">
                <a:hlinkClick r:id="rId4" action="ppaction://hlinksldjump"/>
              </a:rPr>
              <a:t>үшін</a:t>
            </a:r>
            <a:r>
              <a:rPr lang="ru-MO" dirty="0" smtClean="0">
                <a:hlinkClick r:id="rId4" action="ppaction://hlinksldjump"/>
              </a:rPr>
              <a:t> </a:t>
            </a:r>
            <a:r>
              <a:rPr lang="kk-KZ" dirty="0" smtClean="0">
                <a:hlinkClick r:id="rId4" action="ppaction://hlinksldjump"/>
              </a:rPr>
              <a:t>жылжымалы шекараларымен</a:t>
            </a:r>
            <a:r>
              <a:rPr lang="kk-KZ" b="1" dirty="0" smtClean="0">
                <a:hlinkClick r:id="rId4" action="ppaction://hlinksldjump"/>
              </a:rPr>
              <a:t> </a:t>
            </a:r>
            <a:r>
              <a:rPr lang="kk-KZ" dirty="0" smtClean="0">
                <a:hlinkClick r:id="rId4" action="ppaction://hlinksldjump"/>
              </a:rPr>
              <a:t>берілген</a:t>
            </a:r>
            <a:r>
              <a:rPr lang="kk-KZ" b="1" dirty="0" smtClean="0">
                <a:hlinkClick r:id="rId4" action="ppaction://hlinksldjump"/>
              </a:rPr>
              <a:t> </a:t>
            </a:r>
            <a:r>
              <a:rPr lang="kk-KZ" dirty="0" smtClean="0">
                <a:hlinkClick r:id="rId4" action="ppaction://hlinksldjump"/>
              </a:rPr>
              <a:t>есептер.</a:t>
            </a:r>
            <a:endParaRPr lang="kk-KZ" dirty="0" smtClean="0"/>
          </a:p>
          <a:p>
            <a:r>
              <a:rPr lang="kk-KZ" dirty="0" smtClean="0">
                <a:hlinkClick r:id="rId5" action="ppaction://hlinksldjump"/>
              </a:rPr>
              <a:t>4. Мысалдар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k-KZ" dirty="0" smtClean="0"/>
              <a:t>Жылжымалы шекараларымен</a:t>
            </a:r>
            <a:r>
              <a:rPr lang="kk-KZ" b="1" dirty="0" smtClean="0"/>
              <a:t> </a:t>
            </a:r>
            <a:r>
              <a:rPr lang="kk-KZ" dirty="0" smtClean="0"/>
              <a:t>берілген</a:t>
            </a:r>
            <a:r>
              <a:rPr lang="kk-KZ" b="1" dirty="0" smtClean="0"/>
              <a:t> </a:t>
            </a:r>
            <a:r>
              <a:rPr lang="kk-KZ" dirty="0" smtClean="0"/>
              <a:t>қарапайым есептер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1071538" y="1572251"/>
          <a:ext cx="6929486" cy="4640200"/>
        </p:xfrm>
        <a:graphic>
          <a:graphicData uri="http://schemas.openxmlformats.org/presentationml/2006/ole">
            <p:oleObj spid="_x0000_s46082" name="Document" r:id="rId3" imgW="6078119" imgH="4070522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1000100" y="1142984"/>
          <a:ext cx="7244229" cy="5072098"/>
        </p:xfrm>
        <a:graphic>
          <a:graphicData uri="http://schemas.openxmlformats.org/presentationml/2006/ole">
            <p:oleObj spid="_x0000_s47106" name="Document" r:id="rId3" imgW="6078119" imgH="4256578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857224" y="1142984"/>
          <a:ext cx="7257950" cy="4980005"/>
        </p:xfrm>
        <a:graphic>
          <a:graphicData uri="http://schemas.openxmlformats.org/presentationml/2006/ole">
            <p:oleObj spid="_x0000_s48130" name="Document" r:id="rId3" imgW="6078119" imgH="417004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kk-KZ" sz="2000" b="1" dirty="0" smtClean="0"/>
              <a:t>2</a:t>
            </a:r>
            <a:r>
              <a:rPr lang="kk-KZ" sz="2000" b="1" baseline="30000" dirty="0" smtClean="0"/>
              <a:t>0</a:t>
            </a:r>
            <a:r>
              <a:rPr lang="kk-KZ" sz="2000" b="1" dirty="0" smtClean="0"/>
              <a:t>. Бірнеше функциялардан тәуелді функционал үшін жылжымалы шеттерімен вариациялық есептер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690688" y="1416050"/>
          <a:ext cx="6008687" cy="4710113"/>
        </p:xfrm>
        <a:graphic>
          <a:graphicData uri="http://schemas.openxmlformats.org/presentationml/2006/ole">
            <p:oleObj spid="_x0000_s35842" name="Документ" r:id="rId3" imgW="6119269" imgH="481763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MO" sz="2000" dirty="0" smtClean="0"/>
              <a:t>3</a:t>
            </a:r>
            <a:r>
              <a:rPr lang="ru-MO" sz="2000" baseline="30000" dirty="0" smtClean="0"/>
              <a:t>0</a:t>
            </a:r>
            <a:r>
              <a:rPr lang="ru-MO" sz="2000" dirty="0" smtClean="0"/>
              <a:t>. </a:t>
            </a:r>
            <a:r>
              <a:rPr lang="ru-MO" sz="2000" dirty="0" err="1" smtClean="0"/>
              <a:t>Жоғарғы реттегі</a:t>
            </a:r>
            <a:r>
              <a:rPr lang="ru-MO" sz="2000" dirty="0" smtClean="0"/>
              <a:t> </a:t>
            </a:r>
            <a:r>
              <a:rPr lang="ru-MO" sz="2000" dirty="0" err="1" smtClean="0"/>
              <a:t>туындылардан</a:t>
            </a:r>
            <a:r>
              <a:rPr lang="ru-MO" sz="2000" dirty="0" smtClean="0"/>
              <a:t> </a:t>
            </a:r>
            <a:r>
              <a:rPr lang="ru-MO" sz="2000" dirty="0" err="1" smtClean="0"/>
              <a:t>тәуелді </a:t>
            </a:r>
            <a:r>
              <a:rPr lang="ru-MO" sz="2000" dirty="0" smtClean="0"/>
              <a:t>функционал </a:t>
            </a:r>
            <a:r>
              <a:rPr lang="ru-MO" sz="2000" dirty="0" err="1" smtClean="0"/>
              <a:t>үшін жылжымалы</a:t>
            </a:r>
            <a:r>
              <a:rPr lang="ru-MO" sz="2000" dirty="0" smtClean="0"/>
              <a:t> </a:t>
            </a:r>
            <a:r>
              <a:rPr lang="ru-MO" sz="2000" dirty="0" err="1" smtClean="0"/>
              <a:t>шеттерімен</a:t>
            </a:r>
            <a:r>
              <a:rPr lang="ru-MO" sz="2000" dirty="0" smtClean="0"/>
              <a:t> </a:t>
            </a:r>
            <a:r>
              <a:rPr lang="ru-MO" sz="2000" dirty="0" err="1" smtClean="0"/>
              <a:t>вариациялық есептер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022566" y="1393824"/>
          <a:ext cx="7365858" cy="4932374"/>
        </p:xfrm>
        <a:graphic>
          <a:graphicData uri="http://schemas.openxmlformats.org/presentationml/2006/ole">
            <p:oleObj spid="_x0000_s40962" name="Документ" r:id="rId3" imgW="6078119" imgH="407701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МЫСАЛДАР</a:t>
            </a: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214414" y="1357298"/>
          <a:ext cx="7181879" cy="4809178"/>
        </p:xfrm>
        <a:graphic>
          <a:graphicData uri="http://schemas.openxmlformats.org/presentationml/2006/ole">
            <p:oleObj spid="_x0000_s49154" name="Document" r:id="rId3" imgW="6078119" imgH="4070522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923925" y="1139825"/>
          <a:ext cx="7542213" cy="5024438"/>
        </p:xfrm>
        <a:graphic>
          <a:graphicData uri="http://schemas.openxmlformats.org/presentationml/2006/ole">
            <p:oleObj spid="_x0000_s50178" name="Document" r:id="rId3" imgW="6078119" imgH="4070522" progId="Word.Document.8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593</TotalTime>
  <Words>157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Трек</vt:lpstr>
      <vt:lpstr>Document</vt:lpstr>
      <vt:lpstr>Документ</vt:lpstr>
      <vt:lpstr>Слайд 1</vt:lpstr>
      <vt:lpstr>ЖОСПАР:</vt:lpstr>
      <vt:lpstr>Жылжымалы шекараларымен берілген қарапайым есептер</vt:lpstr>
      <vt:lpstr>Слайд 4</vt:lpstr>
      <vt:lpstr>Слайд 5</vt:lpstr>
      <vt:lpstr>20. Бірнеше функциялардан тәуелді функционал үшін жылжымалы шеттерімен вариациялық есептер </vt:lpstr>
      <vt:lpstr>30. Жоғарғы реттегі туындылардан тәуелді функционал үшін жылжымалы шеттерімен вариациялық есептер </vt:lpstr>
      <vt:lpstr>МЫСАЛДАР</vt:lpstr>
      <vt:lpstr>Слайд 9</vt:lpstr>
      <vt:lpstr>РЕЗЮМЕ</vt:lpstr>
      <vt:lpstr>БАҚЫЛАУ СҰРАҚТАРЫ</vt:lpstr>
      <vt:lpstr>ӘДЕБИЕТТЕР ТІЗІМІ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70</cp:revision>
  <dcterms:created xsi:type="dcterms:W3CDTF">2016-06-08T09:02:57Z</dcterms:created>
  <dcterms:modified xsi:type="dcterms:W3CDTF">2021-05-21T06:26:24Z</dcterms:modified>
</cp:coreProperties>
</file>