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78" r:id="rId8"/>
    <p:sldId id="289" r:id="rId9"/>
    <p:sldId id="276" r:id="rId10"/>
    <p:sldId id="290" r:id="rId11"/>
    <p:sldId id="277" r:id="rId12"/>
    <p:sldId id="291" r:id="rId13"/>
    <p:sldId id="279" r:id="rId14"/>
    <p:sldId id="292" r:id="rId15"/>
    <p:sldId id="293" r:id="rId16"/>
    <p:sldId id="294" r:id="rId17"/>
    <p:sldId id="295" r:id="rId18"/>
    <p:sldId id="296" r:id="rId19"/>
    <p:sldId id="297" r:id="rId20"/>
    <p:sldId id="280" r:id="rId21"/>
    <p:sldId id="282" r:id="rId22"/>
    <p:sldId id="284" r:id="rId23"/>
    <p:sldId id="274" r:id="rId24"/>
    <p:sldId id="275" r:id="rId25"/>
  </p:sldIdLst>
  <p:sldSz cx="9144000" cy="5143500" type="screen16x9"/>
  <p:notesSz cx="6858000" cy="9144000"/>
  <p:embeddedFontLst>
    <p:embeddedFont>
      <p:font typeface="Merriweather" charset="-52"/>
      <p:regular r:id="rId27"/>
      <p:bold r:id="rId28"/>
      <p:italic r:id="rId29"/>
      <p:boldItalic r:id="rId30"/>
    </p:embeddedFont>
    <p:embeddedFont>
      <p:font typeface="Roboto" charset="0"/>
      <p:regular r:id="rId31"/>
      <p:bold r:id="rId32"/>
      <p:italic r:id="rId33"/>
      <p:boldItalic r:id="rId34"/>
    </p:embeddedFont>
    <p:embeddedFont>
      <p:font typeface="Bookman Old Style" pitchFamily="18" charset="0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-684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20c3896c6c_0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20c3896c6c_0_1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20c3896c6c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120c3896c6c_0_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20c3896c6c_0_29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20c3896c6c_0_29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20c3896c6c_0_30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120c3896c6c_0_30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20c3896c6c_0_3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20c3896c6c_0_3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avLst/>
            <a:gdLst/>
            <a:ahLst/>
            <a:cxnLst/>
            <a:rect l="l" t="t" r="r" b="b"/>
            <a:pathLst>
              <a:path w="172545" h="175975" extrusionOk="0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avLst/>
            <a:gdLst/>
            <a:ahLst/>
            <a:cxnLst/>
            <a:rect l="l" t="t" r="r" b="b"/>
            <a:pathLst>
              <a:path w="172676" h="175824" extrusionOk="0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1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2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body" idx="1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 hasCustomPrompt="1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aradig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>
            <a:spLocks noGrp="1"/>
          </p:cNvSpPr>
          <p:nvPr>
            <p:ph type="ctrTitle"/>
          </p:nvPr>
        </p:nvSpPr>
        <p:spPr>
          <a:xfrm>
            <a:off x="311325" y="238827"/>
            <a:ext cx="8622600" cy="4332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indent="292100" algn="ctr">
              <a:buClr>
                <a:schemeClr val="dk1"/>
              </a:buClr>
              <a:buSzPts val="1100"/>
            </a:pP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Қазақстан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Республикасы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Ғылым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және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жоғары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білім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министрлігі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Академик Е.А.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Бөкетов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атындағы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Қарағанды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университеті</a:t>
            </a:r>
            <a:endParaRPr lang="ru-RU" sz="1800" b="1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5" name="Google Shape;65;p13"/>
          <p:cNvSpPr txBox="1">
            <a:spLocks noGrp="1"/>
          </p:cNvSpPr>
          <p:nvPr>
            <p:ph type="subTitle" idx="1"/>
          </p:nvPr>
        </p:nvSpPr>
        <p:spPr>
          <a:xfrm>
            <a:off x="265723" y="953478"/>
            <a:ext cx="8706339" cy="40802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0000" lnSpcReduction="20000"/>
          </a:bodyPr>
          <a:lstStyle/>
          <a:p>
            <a:pPr marL="0" lvl="0" indent="0" algn="ctr"/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Пән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: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Кәсіпкерлік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қызметті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іске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асыру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кезінде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тұтынушылардың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құқықтарын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қамтамасыз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ету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ru-RU" sz="2550" b="1" i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50" b="1" i="1" dirty="0"/>
          </a:p>
          <a:p>
            <a:pPr marL="0" lvl="0" indent="0" algn="ctr"/>
            <a:r>
              <a:rPr lang="ru-RU" sz="2550" b="1" dirty="0">
                <a:solidFill>
                  <a:srgbClr val="980000"/>
                </a:solidFill>
                <a:latin typeface="+mj-lt"/>
              </a:rPr>
              <a:t>3</a:t>
            </a:r>
            <a:r>
              <a:rPr lang="ru-RU" sz="2550" b="1" dirty="0" smtClean="0">
                <a:solidFill>
                  <a:srgbClr val="980000"/>
                </a:solidFill>
                <a:latin typeface="+mj-lt"/>
              </a:rPr>
              <a:t> </a:t>
            </a:r>
            <a:r>
              <a:rPr lang="ru-RU" sz="2550" b="1" dirty="0" err="1">
                <a:solidFill>
                  <a:srgbClr val="980000"/>
                </a:solidFill>
                <a:latin typeface="+mj-lt"/>
              </a:rPr>
              <a:t>Тақырып</a:t>
            </a:r>
            <a:r>
              <a:rPr lang="ru" sz="2550" b="1" i="1" dirty="0">
                <a:solidFill>
                  <a:srgbClr val="980000"/>
                </a:solidFill>
                <a:latin typeface="+mj-lt"/>
              </a:rPr>
              <a:t>. </a:t>
            </a:r>
            <a:r>
              <a:rPr lang="kk-KZ" sz="2600" b="1" i="1" dirty="0">
                <a:solidFill>
                  <a:srgbClr val="980000"/>
                </a:solidFill>
                <a:latin typeface="+mj-lt"/>
              </a:rPr>
              <a:t>Шарттық қатынастар саласында тұтынушылардың құқықтарын қамтамасыз </a:t>
            </a:r>
            <a:r>
              <a:rPr lang="kk-KZ" sz="2600" b="1" i="1" dirty="0" smtClean="0">
                <a:solidFill>
                  <a:srgbClr val="980000"/>
                </a:solidFill>
                <a:latin typeface="+mj-lt"/>
              </a:rPr>
              <a:t>ету</a:t>
            </a:r>
          </a:p>
          <a:p>
            <a:pPr marL="0" lvl="0" indent="0" algn="ctr"/>
            <a:endParaRPr sz="1800" b="1" i="1" dirty="0">
              <a:solidFill>
                <a:srgbClr val="000000"/>
              </a:solidFill>
              <a:latin typeface="+mj-lt"/>
            </a:endParaRPr>
          </a:p>
          <a:p>
            <a:pPr marL="0" lvl="0" indent="0" algn="ctr"/>
            <a:r>
              <a:rPr lang="ru-RU" sz="2300" b="1" i="1" dirty="0">
                <a:solidFill>
                  <a:srgbClr val="000000"/>
                </a:solidFill>
                <a:latin typeface="+mj-lt"/>
              </a:rPr>
              <a:t>7М04202-Бизнесті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заңдық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қамтамасыз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ету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</a:t>
            </a:r>
          </a:p>
          <a:p>
            <a:pPr marL="0" lvl="0" indent="0" algn="ctr"/>
            <a:r>
              <a:rPr lang="ru-RU" sz="2300" b="1" i="1" dirty="0">
                <a:solidFill>
                  <a:srgbClr val="000000"/>
                </a:solidFill>
                <a:latin typeface="+mj-lt"/>
              </a:rPr>
              <a:t>7М04202.1-Бизнесті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заңдық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қамтамасыз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ету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білім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беру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бағдармаларына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арналған</a:t>
            </a:r>
            <a:endParaRPr lang="ru-RU" sz="2300" b="1" i="1" dirty="0">
              <a:solidFill>
                <a:srgbClr val="000000"/>
              </a:solidFill>
              <a:latin typeface="+mj-lt"/>
            </a:endParaRPr>
          </a:p>
          <a:p>
            <a:pPr marL="0" lvl="0" indent="0" algn="ctr"/>
            <a:endParaRPr lang="ru-RU" sz="1800" b="1" dirty="0"/>
          </a:p>
          <a:p>
            <a:pPr marL="0" lvl="0" indent="457200"/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457200"/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Автор:	        </a:t>
            </a:r>
            <a:r>
              <a:rPr lang="en-US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PhD,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азаматтық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жіне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еңбек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құқығы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кафедрасының</a:t>
            </a:r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457200"/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              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қауымдастырылған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профессоры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Акимжанова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М.Т.</a:t>
            </a:r>
          </a:p>
          <a:p>
            <a:pPr marL="0" lvl="0" indent="457200"/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457200"/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457200"/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457200"/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Сабақ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түрі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:	 		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Дәріс</a:t>
            </a:r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0" indent="457200" algn="ctr"/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/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/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Қарағанды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- 2022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646" y="140677"/>
            <a:ext cx="8917353" cy="9839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>
                <a:solidFill>
                  <a:schemeClr val="bg1"/>
                </a:solidFill>
                <a:latin typeface="Bookman Old Style" pitchFamily="18" charset="0"/>
              </a:rPr>
              <a:t>Сатушының</a:t>
            </a:r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Bookman Old Style" pitchFamily="18" charset="0"/>
              </a:rPr>
              <a:t>міндеттері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(</a:t>
            </a:r>
            <a:r>
              <a:rPr lang="ru-RU" dirty="0" err="1" smtClean="0">
                <a:solidFill>
                  <a:schemeClr val="bg1"/>
                </a:solidFill>
                <a:latin typeface="Bookman Old Style" pitchFamily="18" charset="0"/>
              </a:rPr>
              <a:t>дайындаушының,орындаушының</a:t>
            </a:r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>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3200" y="1375508"/>
            <a:ext cx="862036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бақылау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-касса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машиналары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орналасқан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жерде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Республикасындағы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тілдер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Заңының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талаптарына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сәйкес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қазақ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орыс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тілдерінде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тұтынушының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бақылау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тауар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чегін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қажеттігі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кіріс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органына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тиісті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кіріс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органының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телефон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нөмірін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көрсете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жүгіну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құқығы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ақпарат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орналастыруға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міндетті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бақылау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-касса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машиналарын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тәртібін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бұзу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тауарларды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жұмыстарды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орындау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қызметтер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жөніндегі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қызметті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тікелей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жүзеге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асыратын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жеке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тұлғада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тегін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атын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әкесінің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атын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(бар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болса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көрсете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отырып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омырауға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тағатын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карточканың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бейдждің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болуын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санитариялық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қағидалар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гигиеналық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нормативтердің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сақталуын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қамтамасыз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етуге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міндетті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тауарды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жұмысты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орындау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қызметті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кезінде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тауарды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сатып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жұмысты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орындау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қызметті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фактісін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растайтын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құжатты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тауарды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сатып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жұмысты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орындау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қызметті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көрсету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кезінде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жасалған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шартты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беруге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міндетті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мәлімделген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режимін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сақтауға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міндетті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осы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Заңда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Республикасының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өзге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заңдарында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көзделген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өзге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талаптарды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орындауға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міндетті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678" y="211015"/>
            <a:ext cx="3634154" cy="969108"/>
          </a:xfrm>
        </p:spPr>
        <p:txBody>
          <a:bodyPr>
            <a:noAutofit/>
          </a:bodyPr>
          <a:lstStyle/>
          <a:p>
            <a:r>
              <a:rPr lang="ru-RU" sz="2000" dirty="0" err="1"/>
              <a:t>Сатушы</a:t>
            </a:r>
            <a:r>
              <a:rPr lang="ru-RU" sz="2000" dirty="0"/>
              <a:t> (</a:t>
            </a:r>
            <a:r>
              <a:rPr lang="ru-RU" sz="2000" dirty="0" err="1"/>
              <a:t>дайындаушы</a:t>
            </a:r>
            <a:r>
              <a:rPr lang="ru-RU" sz="2000" dirty="0"/>
              <a:t>) </a:t>
            </a:r>
            <a:r>
              <a:rPr lang="ru-RU" sz="2000" dirty="0" err="1"/>
              <a:t>міндетті</a:t>
            </a:r>
            <a:r>
              <a:rPr lang="ru-RU" sz="2000" dirty="0"/>
              <a:t>:</a:t>
            </a:r>
            <a:endParaRPr lang="ru-RU" sz="2000" dirty="0" smtClean="0">
              <a:solidFill>
                <a:schemeClr val="bg1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25046" y="1109785"/>
            <a:ext cx="3532554" cy="393895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marL="358775" indent="-179388" algn="just">
              <a:buFont typeface="Wingdings" pitchFamily="2" charset="2"/>
              <a:buChar char="ü"/>
            </a:pP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сауда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объектісінің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ішкі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және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сыртқы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витриналарында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қойылған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баға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жапсырмасымен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ресімделген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тауардың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құнын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теңгемен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көрсету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сондай-ақ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тауарды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сақтау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шарттарын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қамтамасыз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ету;жұмыстар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мен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қызметтердің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құнын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теңгемен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жазбаша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түрде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көрсету;тауардың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жарамдылық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мерзімін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сақтау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мерзімін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белгілеу</a:t>
            </a:r>
            <a:endParaRPr lang="ru-RU" sz="1600" b="1" dirty="0">
              <a:solidFill>
                <a:schemeClr val="tx1"/>
              </a:solidFill>
              <a:latin typeface="Bookman Old Style" pitchFamily="18" charset="0"/>
              <a:ea typeface="+mn-ea"/>
              <a:cs typeface="Times New Roman" pitchFamily="18" charset="0"/>
              <a:sym typeface="Arial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1242646" y="664307"/>
            <a:ext cx="2180493" cy="414216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782647" y="0"/>
            <a:ext cx="52675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err="1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Сондай-ақ</a:t>
            </a:r>
            <a:r>
              <a:rPr lang="ru-RU" i="1" dirty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ru-RU" i="1" dirty="0" err="1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сатушының</a:t>
            </a:r>
            <a:r>
              <a:rPr lang="ru-RU" i="1" dirty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 (</a:t>
            </a:r>
            <a:r>
              <a:rPr lang="ru-RU" i="1" dirty="0" err="1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дайындаушының</a:t>
            </a:r>
            <a:r>
              <a:rPr lang="ru-RU" i="1" dirty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)</a:t>
            </a:r>
            <a:r>
              <a:rPr lang="ru-RU" i="1" dirty="0" err="1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мынадай</a:t>
            </a:r>
            <a:r>
              <a:rPr lang="ru-RU" i="1" dirty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ru-RU" i="1" dirty="0" err="1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міндеттері</a:t>
            </a:r>
            <a:r>
              <a:rPr lang="ru-RU" i="1" dirty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ru-RU" i="1" dirty="0" err="1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көзделеді</a:t>
            </a:r>
            <a:r>
              <a:rPr lang="ru-RU" i="1" dirty="0" smtClean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:</a:t>
            </a:r>
          </a:p>
          <a:p>
            <a:pPr algn="just"/>
            <a:r>
              <a:rPr lang="ru-RU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по предоставлению информации о товаре (работе, услуге)</a:t>
            </a:r>
            <a:r>
              <a:rPr lang="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(ст.</a:t>
            </a:r>
            <a:r>
              <a:rPr lang="en-GB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25 </a:t>
            </a:r>
            <a:r>
              <a:rPr lang="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ЗоЗПП);</a:t>
            </a:r>
          </a:p>
          <a:p>
            <a:pPr marL="265113" indent="-265113" algn="just">
              <a:buFont typeface="Wingdings" pitchFamily="2" charset="2"/>
              <a:buChar char="Ø"/>
            </a:pPr>
            <a:r>
              <a:rPr lang="ru-RU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по предоставлению информации о продавце (изготовителе, исполнителе)</a:t>
            </a:r>
            <a:r>
              <a:rPr lang="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(ст.26 ЗоЗПП</a:t>
            </a:r>
            <a:r>
              <a:rPr lang="ru-RU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)</a:t>
            </a:r>
            <a:r>
              <a:rPr lang="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;</a:t>
            </a:r>
          </a:p>
          <a:p>
            <a:pPr marL="265113" indent="-265113" algn="just">
              <a:buFont typeface="Wingdings" pitchFamily="2" charset="2"/>
              <a:buChar char="Ø"/>
            </a:pPr>
            <a:r>
              <a:rPr lang="ru-RU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по обеспечению безопасности товара (работы, услуги)</a:t>
            </a:r>
            <a:r>
              <a:rPr lang="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(ст.27 ЗоЗПП);</a:t>
            </a:r>
          </a:p>
          <a:p>
            <a:pPr marL="265113" indent="-265113" algn="just">
              <a:buFont typeface="Wingdings" pitchFamily="2" charset="2"/>
              <a:buChar char="Ø"/>
            </a:pPr>
            <a:r>
              <a:rPr lang="ru-RU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по обеспечению свободного выбора товара (работы, услуги)</a:t>
            </a:r>
            <a:r>
              <a:rPr lang="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(ст.28 ЗоЗПП);</a:t>
            </a:r>
          </a:p>
          <a:p>
            <a:pPr marL="265113" indent="-265113" algn="just">
              <a:buFont typeface="Wingdings" pitchFamily="2" charset="2"/>
              <a:buChar char="Ø"/>
            </a:pPr>
            <a:r>
              <a:rPr lang="ru-RU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по обеспечению надлежащего качества товара (работы, услуги)</a:t>
            </a:r>
            <a:r>
              <a:rPr lang="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(ст.29 ЗоЗПП);</a:t>
            </a:r>
          </a:p>
          <a:p>
            <a:pPr marL="265113" indent="-265113" algn="just">
              <a:buFont typeface="Wingdings" pitchFamily="2" charset="2"/>
              <a:buChar char="Ø"/>
            </a:pPr>
            <a:r>
              <a:rPr lang="ru-RU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при продаже товара как надлежащего, так и ненадлежащего качества</a:t>
            </a:r>
            <a:r>
              <a:rPr lang="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(ст.30 ЗоЗПП)</a:t>
            </a:r>
          </a:p>
          <a:p>
            <a:pPr marL="265113" indent="-265113" algn="just">
              <a:buFont typeface="Wingdings" pitchFamily="2" charset="2"/>
              <a:buChar char="Ø"/>
            </a:pPr>
            <a:r>
              <a:rPr lang="ru-RU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по возмещению в полном объеме убытков (вреда), причиненных жизни, здоровью и (или) имуществу потребителя вследствие недостатков товара (работы, услуги)</a:t>
            </a:r>
            <a:r>
              <a:rPr lang="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(ст.30 ЗоЗПП)</a:t>
            </a:r>
          </a:p>
          <a:p>
            <a:pPr marL="265113" indent="-265113" algn="just">
              <a:buFont typeface="Wingdings" pitchFamily="2" charset="2"/>
              <a:buChar char="Ø"/>
            </a:pPr>
            <a:r>
              <a:rPr lang="ru-RU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по установлению срока годности, срока хранения и срока службы товара</a:t>
            </a:r>
            <a:r>
              <a:rPr lang="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(ст.31 ЗоЗПП);</a:t>
            </a:r>
          </a:p>
          <a:p>
            <a:pPr marL="265113" indent="-265113" algn="just">
              <a:buFont typeface="Wingdings" pitchFamily="2" charset="2"/>
              <a:buChar char="Ø"/>
            </a:pPr>
            <a:r>
              <a:rPr lang="ru-RU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иметь в наличии контрольно-кассовую машину и нагрудную карточку</a:t>
            </a:r>
            <a:r>
              <a:rPr lang="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(ст.32 ЗоЗПП)</a:t>
            </a:r>
          </a:p>
          <a:p>
            <a:pPr marL="265113" indent="-265113" algn="just">
              <a:buFont typeface="Wingdings" pitchFamily="2" charset="2"/>
              <a:buChar char="Ø"/>
            </a:pPr>
            <a:r>
              <a:rPr lang="ru-RU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по размещению информации об уполномоченном органе и субъектах досудебного урегулирования потребительских споров</a:t>
            </a:r>
            <a:r>
              <a:rPr lang="" sz="1200" i="1" dirty="0" smtClean="0">
                <a:solidFill>
                  <a:schemeClr val="tx1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 (ст.33-2 ЗоЗПП)</a:t>
            </a:r>
          </a:p>
          <a:p>
            <a:pPr algn="just"/>
            <a:endParaRPr lang="" sz="1800" i="1" dirty="0" smtClean="0">
              <a:solidFill>
                <a:schemeClr val="tx1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Тұтынушылардың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тауарлардың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қауіпсіздігі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мен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сапасына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құқығы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.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74100" y="3457268"/>
            <a:ext cx="4242600" cy="738300"/>
          </a:xfrm>
        </p:spPr>
        <p:txBody>
          <a:bodyPr>
            <a:noAutofit/>
          </a:bodyPr>
          <a:lstStyle/>
          <a:p>
            <a:pPr marL="0" indent="0" algn="r">
              <a:spcBef>
                <a:spcPts val="200"/>
              </a:spcBef>
              <a:spcAft>
                <a:spcPts val="1200"/>
              </a:spcAft>
            </a:pPr>
            <a:r>
              <a:rPr lang="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Сұрақ</a:t>
            </a:r>
            <a:r>
              <a:rPr lang="ru-RU" sz="2800" i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3010" name="AutoShape 2" descr="https://scontent-hel3-1.cdninstagram.com/v/t51.2885-15/e35/173969890_5570504799688409_5312553022898366312_n.jpg?tp=1&amp;_nc_ht=scontent-hel3-1.cdninstagram.com&amp;_nc_cat=105&amp;_nc_ohc=_e8IXRDNpXoAX-dRgMQ&amp;edm=ABfd0MgAAAAA&amp;ccb=7-4&amp;oh=5818f9ba362699bc3ddc5f61878f2c4d&amp;oe=60A821F5&amp;_nc_sid=7bff8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2" name="AutoShape 4" descr="https://scontent-hel3-1.cdninstagram.com/v/t51.2885-15/e35/173969890_5570504799688409_5312553022898366312_n.jpg?tp=1&amp;_nc_ht=scontent-hel3-1.cdninstagram.com&amp;_nc_cat=105&amp;_nc_ohc=_e8IXRDNpXoAX-dRgMQ&amp;edm=ABfd0MgAAAAA&amp;ccb=7-4&amp;oh=5818f9ba362699bc3ddc5f61878f2c4d&amp;oe=60A821F5&amp;_nc_sid=7bff8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6" name="AutoShape 8" descr="https://s0.slide-share.ru/s_slide/8dc24091c18edc4109fdaf906918f864/bbed6297-7dd3-46ca-b283-3ec7b72cbd8e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8" name="AutoShape 10" descr="https://s0.slide-share.ru/s_slide/8dc24091c18edc4109fdaf906918f864/bbed6297-7dd3-46ca-b283-3ec7b72cbd8e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22" name="AutoShape 14" descr="https://s0.slide-share.ru/s_slide/8dc24091c18edc4109fdaf906918f864/bbed6297-7dd3-46ca-b283-3ec7b72cbd8e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24" name="Picture 16" descr="https://avatars.mds.yandex.net/get-zen_doc/1654267/pub_5d8b244d06cc4600b1ebff96_5d8b2a82c49f2900aed01d25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0714" y="1770395"/>
            <a:ext cx="6000296" cy="29636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25" y="242277"/>
            <a:ext cx="8520600" cy="88234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М. Ю.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Челышевтің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пікірі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Тауарлар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қызметтердің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қауіпсіздігі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02540" y="1416695"/>
            <a:ext cx="8729785" cy="3598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/>
          <a:p>
            <a:pPr algn="just"/>
            <a:r>
              <a:rPr lang="ru-RU" sz="2400" i="1" dirty="0" err="1">
                <a:latin typeface="Bookman Old Style" pitchFamily="18" charset="0"/>
              </a:rPr>
              <a:t>тұтынушының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өміріне</a:t>
            </a:r>
            <a:r>
              <a:rPr lang="ru-RU" sz="2400" i="1" dirty="0">
                <a:latin typeface="Bookman Old Style" pitchFamily="18" charset="0"/>
              </a:rPr>
              <a:t>, </a:t>
            </a:r>
            <a:r>
              <a:rPr lang="ru-RU" sz="2400" i="1" dirty="0" err="1">
                <a:latin typeface="Bookman Old Style" pitchFamily="18" charset="0"/>
              </a:rPr>
              <a:t>денсаулығына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және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мүлкіне</a:t>
            </a:r>
            <a:r>
              <a:rPr lang="ru-RU" sz="2400" i="1" dirty="0">
                <a:latin typeface="Bookman Old Style" pitchFamily="18" charset="0"/>
              </a:rPr>
              <a:t>, </a:t>
            </a:r>
            <a:r>
              <a:rPr lang="ru-RU" sz="2400" i="1" dirty="0" err="1">
                <a:latin typeface="Bookman Old Style" pitchFamily="18" charset="0"/>
              </a:rPr>
              <a:t>оның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қоршаған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табиғи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ортасына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қандай</a:t>
            </a:r>
            <a:r>
              <a:rPr lang="ru-RU" sz="2400" i="1" dirty="0">
                <a:latin typeface="Bookman Old Style" pitchFamily="18" charset="0"/>
              </a:rPr>
              <a:t> да </a:t>
            </a:r>
            <a:r>
              <a:rPr lang="ru-RU" sz="2400" i="1" dirty="0" err="1">
                <a:latin typeface="Bookman Old Style" pitchFamily="18" charset="0"/>
              </a:rPr>
              <a:t>бір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қауіп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төнбейтін</a:t>
            </a:r>
            <a:r>
              <a:rPr lang="ru-RU" sz="2400" i="1" dirty="0">
                <a:latin typeface="Bookman Old Style" pitchFamily="18" charset="0"/>
              </a:rPr>
              <a:t>, </a:t>
            </a:r>
            <a:r>
              <a:rPr lang="ru-RU" sz="2400" i="1" dirty="0" err="1">
                <a:latin typeface="Bookman Old Style" pitchFamily="18" charset="0"/>
              </a:rPr>
              <a:t>сондай-ақ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қауіптен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қорғанышы</a:t>
            </a:r>
            <a:r>
              <a:rPr lang="ru-RU" sz="2400" i="1" dirty="0">
                <a:latin typeface="Bookman Old Style" pitchFamily="18" charset="0"/>
              </a:rPr>
              <a:t> бар (</a:t>
            </a:r>
            <a:r>
              <a:rPr lang="ru-RU" sz="2400" i="1" dirty="0" err="1">
                <a:latin typeface="Bookman Old Style" pitchFamily="18" charset="0"/>
              </a:rPr>
              <a:t>мысалы</a:t>
            </a:r>
            <a:r>
              <a:rPr lang="ru-RU" sz="2400" i="1" dirty="0">
                <a:latin typeface="Bookman Old Style" pitchFamily="18" charset="0"/>
              </a:rPr>
              <a:t>, </a:t>
            </a:r>
            <a:r>
              <a:rPr lang="ru-RU" sz="2400" i="1" dirty="0" err="1">
                <a:latin typeface="Bookman Old Style" pitchFamily="18" charset="0"/>
              </a:rPr>
              <a:t>тауарды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пайдалану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ережелерін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белгілеу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түрінде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және</a:t>
            </a:r>
            <a:r>
              <a:rPr lang="ru-RU" sz="2400" i="1" dirty="0">
                <a:latin typeface="Bookman Old Style" pitchFamily="18" charset="0"/>
              </a:rPr>
              <a:t> т. б.) </a:t>
            </a:r>
            <a:r>
              <a:rPr lang="ru-RU" sz="2400" i="1" dirty="0" err="1">
                <a:latin typeface="Bookman Old Style" pitchFamily="18" charset="0"/>
              </a:rPr>
              <a:t>тауардың</a:t>
            </a:r>
            <a:r>
              <a:rPr lang="ru-RU" sz="2400" i="1" dirty="0">
                <a:latin typeface="Bookman Old Style" pitchFamily="18" charset="0"/>
              </a:rPr>
              <a:t>, </a:t>
            </a:r>
            <a:r>
              <a:rPr lang="ru-RU" sz="2400" i="1" dirty="0" err="1">
                <a:latin typeface="Bookman Old Style" pitchFamily="18" charset="0"/>
              </a:rPr>
              <a:t>жұмыс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нәтижесінің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тиісті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жай-күйі</a:t>
            </a:r>
            <a:endParaRPr kumimoji="0" lang="ru-RU" sz="2800" b="0" i="1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Bookman Old Style" pitchFamily="18" charset="0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25" y="281354"/>
            <a:ext cx="8520600" cy="84327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Левшинаның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айтуынша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Тауарлар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қызметтердің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қауіпсіздігі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03199" y="1402861"/>
            <a:ext cx="8729785" cy="3598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/>
          <a:p>
            <a:pPr algn="just"/>
            <a:r>
              <a:rPr lang="ru-RU" sz="2200" i="1" dirty="0" err="1">
                <a:latin typeface="Bookman Old Style" pitchFamily="18" charset="0"/>
              </a:rPr>
              <a:t>тауарды</a:t>
            </a:r>
            <a:r>
              <a:rPr lang="ru-RU" sz="2200" i="1" dirty="0">
                <a:latin typeface="Bookman Old Style" pitchFamily="18" charset="0"/>
              </a:rPr>
              <a:t> (</a:t>
            </a:r>
            <a:r>
              <a:rPr lang="ru-RU" sz="2200" i="1" dirty="0" err="1">
                <a:latin typeface="Bookman Old Style" pitchFamily="18" charset="0"/>
              </a:rPr>
              <a:t>жұмыс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нәтижесін</a:t>
            </a:r>
            <a:r>
              <a:rPr lang="ru-RU" sz="2200" i="1" dirty="0">
                <a:latin typeface="Bookman Old Style" pitchFamily="18" charset="0"/>
              </a:rPr>
              <a:t>) </a:t>
            </a:r>
            <a:r>
              <a:rPr lang="ru-RU" sz="2200" i="1" dirty="0" err="1">
                <a:latin typeface="Bookman Old Style" pitchFamily="18" charset="0"/>
              </a:rPr>
              <a:t>пайдаланудың</a:t>
            </a:r>
            <a:r>
              <a:rPr lang="ru-RU" sz="2200" i="1" dirty="0">
                <a:latin typeface="Bookman Old Style" pitchFamily="18" charset="0"/>
              </a:rPr>
              <a:t>, </a:t>
            </a:r>
            <a:r>
              <a:rPr lang="ru-RU" sz="2200" i="1" dirty="0" err="1">
                <a:latin typeface="Bookman Old Style" pitchFamily="18" charset="0"/>
              </a:rPr>
              <a:t>сақтаудың</a:t>
            </a:r>
            <a:r>
              <a:rPr lang="ru-RU" sz="2200" i="1" dirty="0">
                <a:latin typeface="Bookman Old Style" pitchFamily="18" charset="0"/>
              </a:rPr>
              <a:t>, </a:t>
            </a:r>
            <a:r>
              <a:rPr lang="ru-RU" sz="2200" i="1" dirty="0" err="1">
                <a:latin typeface="Bookman Old Style" pitchFamily="18" charset="0"/>
              </a:rPr>
              <a:t>тасымалдаудың</a:t>
            </a:r>
            <a:r>
              <a:rPr lang="ru-RU" sz="2200" i="1" dirty="0">
                <a:latin typeface="Bookman Old Style" pitchFamily="18" charset="0"/>
              </a:rPr>
              <a:t>, </a:t>
            </a:r>
            <a:r>
              <a:rPr lang="ru-RU" sz="2200" i="1" dirty="0" err="1">
                <a:latin typeface="Bookman Old Style" pitchFamily="18" charset="0"/>
              </a:rPr>
              <a:t>кәдеге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жаратудың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әдеттегі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жағдайларында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немесе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жұмыс</a:t>
            </a:r>
            <a:r>
              <a:rPr lang="ru-RU" sz="2200" i="1" dirty="0">
                <a:latin typeface="Bookman Old Style" pitchFamily="18" charset="0"/>
              </a:rPr>
              <a:t> (</a:t>
            </a:r>
            <a:r>
              <a:rPr lang="ru-RU" sz="2200" i="1" dirty="0" err="1">
                <a:latin typeface="Bookman Old Style" pitchFamily="18" charset="0"/>
              </a:rPr>
              <a:t>қызмет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көрсету</a:t>
            </a:r>
            <a:r>
              <a:rPr lang="ru-RU" sz="2200" i="1" dirty="0">
                <a:latin typeface="Bookman Old Style" pitchFamily="18" charset="0"/>
              </a:rPr>
              <a:t>)</a:t>
            </a:r>
            <a:r>
              <a:rPr lang="ru-RU" sz="2200" i="1" dirty="0" err="1">
                <a:latin typeface="Bookman Old Style" pitchFamily="18" charset="0"/>
              </a:rPr>
              <a:t>процесінде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тұтынушының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өміріне</a:t>
            </a:r>
            <a:r>
              <a:rPr lang="ru-RU" sz="2200" i="1" dirty="0">
                <a:latin typeface="Bookman Old Style" pitchFamily="18" charset="0"/>
              </a:rPr>
              <a:t>, </a:t>
            </a:r>
            <a:r>
              <a:rPr lang="ru-RU" sz="2200" i="1" dirty="0" err="1">
                <a:latin typeface="Bookman Old Style" pitchFamily="18" charset="0"/>
              </a:rPr>
              <a:t>денсаулығына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және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мүлкіне</a:t>
            </a:r>
            <a:r>
              <a:rPr lang="ru-RU" sz="2200" i="1" dirty="0">
                <a:latin typeface="Bookman Old Style" pitchFamily="18" charset="0"/>
              </a:rPr>
              <a:t>, </a:t>
            </a:r>
            <a:r>
              <a:rPr lang="ru-RU" sz="2200" i="1" dirty="0" err="1">
                <a:latin typeface="Bookman Old Style" pitchFamily="18" charset="0"/>
              </a:rPr>
              <a:t>қоршаған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ортаға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зиян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келтіру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мүмкіндігімен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байланысты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жол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берілмейтін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қатердің</a:t>
            </a:r>
            <a:r>
              <a:rPr lang="ru-RU" sz="2200" i="1" dirty="0">
                <a:latin typeface="Bookman Old Style" pitchFamily="18" charset="0"/>
              </a:rPr>
              <a:t> </a:t>
            </a:r>
            <a:r>
              <a:rPr lang="ru-RU" sz="2200" i="1" dirty="0" err="1">
                <a:latin typeface="Bookman Old Style" pitchFamily="18" charset="0"/>
              </a:rPr>
              <a:t>болмауы</a:t>
            </a:r>
            <a:endParaRPr kumimoji="0" lang="ru-RU" sz="2200" i="1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Bookman Old Style" pitchFamily="18" charset="0"/>
              <a:ea typeface="Merriweather"/>
              <a:cs typeface="Merriweather"/>
              <a:sym typeface="Merriweather"/>
            </a:endParaRPr>
          </a:p>
        </p:txBody>
      </p:sp>
      <p:pic>
        <p:nvPicPr>
          <p:cNvPr id="45058" name="Picture 2" descr="https://cf2.ppt-online.org/files2/slide/c/c0LrmnzxPThYq3wk1BuyO9sj2ZQgEd7AFbaCVi/slide-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7293" y="3657600"/>
            <a:ext cx="5134708" cy="1273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677" y="109415"/>
            <a:ext cx="8886091" cy="1203570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Техникалық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реттеу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" ҚР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Заңының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1-бабына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өнімдер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процестердің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қауіпсіздігі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03199" y="1402861"/>
            <a:ext cx="8729785" cy="3598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/>
          <a:p>
            <a:pPr algn="just"/>
            <a:r>
              <a:rPr lang="ru-RU" sz="2300" i="1" dirty="0" err="1">
                <a:latin typeface="Bookman Old Style" pitchFamily="18" charset="0"/>
              </a:rPr>
              <a:t>адамның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өміріне</a:t>
            </a:r>
            <a:r>
              <a:rPr lang="ru-RU" sz="2300" i="1" dirty="0">
                <a:latin typeface="Bookman Old Style" pitchFamily="18" charset="0"/>
              </a:rPr>
              <a:t>, </a:t>
            </a:r>
            <a:r>
              <a:rPr lang="ru-RU" sz="2300" i="1" dirty="0" err="1">
                <a:latin typeface="Bookman Old Style" pitchFamily="18" charset="0"/>
              </a:rPr>
              <a:t>денсаулығына</a:t>
            </a:r>
            <a:r>
              <a:rPr lang="ru-RU" sz="2300" i="1" dirty="0">
                <a:latin typeface="Bookman Old Style" pitchFamily="18" charset="0"/>
              </a:rPr>
              <a:t>, </a:t>
            </a:r>
            <a:r>
              <a:rPr lang="ru-RU" sz="2300" i="1" dirty="0" err="1">
                <a:latin typeface="Bookman Old Style" pitchFamily="18" charset="0"/>
              </a:rPr>
              <a:t>қоршаған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ортаға</a:t>
            </a:r>
            <a:r>
              <a:rPr lang="ru-RU" sz="2300" i="1" dirty="0">
                <a:latin typeface="Bookman Old Style" pitchFamily="18" charset="0"/>
              </a:rPr>
              <a:t>, </a:t>
            </a:r>
            <a:r>
              <a:rPr lang="ru-RU" sz="2300" i="1" dirty="0" err="1">
                <a:latin typeface="Bookman Old Style" pitchFamily="18" charset="0"/>
              </a:rPr>
              <a:t>оның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ішінде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өсімдіктер</a:t>
            </a:r>
            <a:r>
              <a:rPr lang="ru-RU" sz="2300" i="1" dirty="0">
                <a:latin typeface="Bookman Old Style" pitchFamily="18" charset="0"/>
              </a:rPr>
              <a:t> мен </a:t>
            </a:r>
            <a:r>
              <a:rPr lang="ru-RU" sz="2300" i="1" dirty="0" err="1">
                <a:latin typeface="Bookman Old Style" pitchFamily="18" charset="0"/>
              </a:rPr>
              <a:t>жануарлар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дүниесіне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зиян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келтірумен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байланысты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жол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берілмейтін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қатердің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болмауы</a:t>
            </a:r>
            <a:endParaRPr lang="ru-RU" sz="2300" i="1" dirty="0">
              <a:latin typeface="Bookman Old Style" pitchFamily="18" charset="0"/>
              <a:sym typeface="Merriweather"/>
            </a:endParaRPr>
          </a:p>
        </p:txBody>
      </p:sp>
      <p:pic>
        <p:nvPicPr>
          <p:cNvPr id="44034" name="Picture 2" descr="https://vuzopedia.ru/storage/app/uploads/public/5b5/995/0d6/5b59950d6a9262568504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8027" y="3037114"/>
            <a:ext cx="5192488" cy="15838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308" y="203201"/>
            <a:ext cx="3415323" cy="1297354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Тауарлардың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жұмыстар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көрсетілетін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қызметтердің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қауіпсіздігін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қамтамасыз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ету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құралдары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0676" y="2086706"/>
            <a:ext cx="3446585" cy="300052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err="1">
                <a:latin typeface="Bookman Old Style" pitchFamily="18" charset="0"/>
              </a:rPr>
              <a:t>тауардың</a:t>
            </a:r>
            <a:r>
              <a:rPr lang="ru-RU" sz="2400" dirty="0">
                <a:latin typeface="Bookman Old Style" pitchFamily="18" charset="0"/>
              </a:rPr>
              <a:t>, </a:t>
            </a:r>
            <a:r>
              <a:rPr lang="ru-RU" sz="2400" dirty="0" err="1">
                <a:latin typeface="Bookman Old Style" pitchFamily="18" charset="0"/>
              </a:rPr>
              <a:t>жұмыстың</a:t>
            </a:r>
            <a:r>
              <a:rPr lang="ru-RU" sz="2400" dirty="0">
                <a:latin typeface="Bookman Old Style" pitchFamily="18" charset="0"/>
              </a:rPr>
              <a:t> </a:t>
            </a:r>
            <a:r>
              <a:rPr lang="ru-RU" sz="2400" dirty="0" err="1">
                <a:latin typeface="Bookman Old Style" pitchFamily="18" charset="0"/>
              </a:rPr>
              <a:t>қызмет</a:t>
            </a:r>
            <a:r>
              <a:rPr lang="ru-RU" sz="2400" dirty="0">
                <a:latin typeface="Bookman Old Style" pitchFamily="18" charset="0"/>
              </a:rPr>
              <a:t> </a:t>
            </a:r>
            <a:r>
              <a:rPr lang="ru-RU" sz="2400" dirty="0" err="1">
                <a:latin typeface="Bookman Old Style" pitchFamily="18" charset="0"/>
              </a:rPr>
              <a:t>ету</a:t>
            </a:r>
            <a:r>
              <a:rPr lang="ru-RU" sz="2400" dirty="0">
                <a:latin typeface="Bookman Old Style" pitchFamily="18" charset="0"/>
              </a:rPr>
              <a:t> </a:t>
            </a:r>
            <a:r>
              <a:rPr lang="ru-RU" sz="2400" dirty="0" err="1">
                <a:latin typeface="Bookman Old Style" pitchFamily="18" charset="0"/>
              </a:rPr>
              <a:t>мерзімін</a:t>
            </a:r>
            <a:r>
              <a:rPr lang="ru-RU" sz="2400" dirty="0">
                <a:latin typeface="Bookman Old Style" pitchFamily="18" charset="0"/>
              </a:rPr>
              <a:t> </a:t>
            </a:r>
            <a:r>
              <a:rPr lang="ru-RU" sz="2400" dirty="0" err="1">
                <a:latin typeface="Bookman Old Style" pitchFamily="18" charset="0"/>
              </a:rPr>
              <a:t>және</a:t>
            </a:r>
            <a:r>
              <a:rPr lang="ru-RU" sz="2400" dirty="0">
                <a:latin typeface="Bookman Old Style" pitchFamily="18" charset="0"/>
              </a:rPr>
              <a:t> </a:t>
            </a:r>
            <a:r>
              <a:rPr lang="ru-RU" sz="2400" dirty="0" err="1">
                <a:latin typeface="Bookman Old Style" pitchFamily="18" charset="0"/>
              </a:rPr>
              <a:t>жарамдылық</a:t>
            </a:r>
            <a:r>
              <a:rPr lang="ru-RU" sz="2400" dirty="0">
                <a:latin typeface="Bookman Old Style" pitchFamily="18" charset="0"/>
              </a:rPr>
              <a:t> </a:t>
            </a:r>
            <a:r>
              <a:rPr lang="ru-RU" sz="2400" dirty="0" err="1">
                <a:latin typeface="Bookman Old Style" pitchFamily="18" charset="0"/>
              </a:rPr>
              <a:t>мерзімін</a:t>
            </a:r>
            <a:r>
              <a:rPr lang="ru-RU" sz="2400" dirty="0">
                <a:latin typeface="Bookman Old Style" pitchFamily="18" charset="0"/>
              </a:rPr>
              <a:t> </a:t>
            </a:r>
            <a:r>
              <a:rPr lang="ru-RU" sz="2400" dirty="0" err="1">
                <a:latin typeface="Bookman Old Style" pitchFamily="18" charset="0"/>
              </a:rPr>
              <a:t>белгілеу</a:t>
            </a:r>
            <a:r>
              <a:rPr lang="ru-RU" sz="2400" dirty="0">
                <a:latin typeface="Bookman Old Style" pitchFamily="18" charset="0"/>
              </a:rPr>
              <a:t>.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1048836" y="1668584"/>
            <a:ext cx="1484923" cy="367323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149213" y="68826"/>
            <a:ext cx="4775955" cy="4800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buClr>
                <a:schemeClr val="lt1"/>
              </a:buClr>
              <a:buSzPts val="2800"/>
            </a:pPr>
            <a:r>
              <a:rPr lang="ru-RU" sz="1900" i="1" dirty="0" err="1">
                <a:latin typeface="Bookman Old Style" pitchFamily="18" charset="0"/>
                <a:sym typeface="Merriweather"/>
              </a:rPr>
              <a:t>Бұл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тәсіл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тұтынушының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тауарлардың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,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жұмыстар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мен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көрсетілетін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қызметтердің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қауіпсіздігіне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ғана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емес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,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сондай-ақ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тауарлардың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,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жұмыстар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мен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көрсетілетін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қызметтердің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тиісті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сапасына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да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құқығын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іске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асыруы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үшін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маңызды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рөл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атқарады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,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өйткені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тауардың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дайындаушыдан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тікелей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тұтынушыға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ауысуы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,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әдетте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,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ұзақ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кезеңді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алуы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мүмкін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,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сол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уақыт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ішінде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ол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қауіпсіздіктен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қауіптіге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, ал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тауар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өндірушіден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тікелей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тұтынушыға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ауысуы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мүмкін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.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сапасы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лайықсыз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тауарға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 </a:t>
            </a:r>
            <a:r>
              <a:rPr lang="ru-RU" sz="1900" i="1" dirty="0" err="1">
                <a:latin typeface="Bookman Old Style" pitchFamily="18" charset="0"/>
                <a:sym typeface="Merriweather"/>
              </a:rPr>
              <a:t>сапалылық</a:t>
            </a:r>
            <a:r>
              <a:rPr lang="ru-RU" sz="1900" i="1" dirty="0">
                <a:latin typeface="Bookman Old Style" pitchFamily="18" charset="0"/>
                <a:sym typeface="Merriweather"/>
              </a:rPr>
              <a:t>.</a:t>
            </a:r>
            <a:endParaRPr lang="ru-RU" sz="1900" i="1" dirty="0" smtClean="0">
              <a:latin typeface="Bookman Old Style" pitchFamily="18" charset="0"/>
              <a:sym typeface="Merriweather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3407507" y="1852246"/>
            <a:ext cx="672124" cy="1609969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171" y="227386"/>
            <a:ext cx="3706500" cy="104652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Тауардың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сапасы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жұмыстың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қызметтің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600" y="1767286"/>
            <a:ext cx="4071815" cy="31808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i="1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тұтынушының</a:t>
            </a:r>
            <a:r>
              <a:rPr lang="ru-RU" sz="2000" i="1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қажеттілігін</a:t>
            </a:r>
            <a:r>
              <a:rPr lang="ru-RU" sz="2000" i="1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қанағаттандыру</a:t>
            </a:r>
            <a:r>
              <a:rPr lang="ru-RU" sz="2000" i="1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қабілетіне</a:t>
            </a:r>
            <a:r>
              <a:rPr lang="ru-RU" sz="2000" i="1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қатысты</a:t>
            </a:r>
            <a:r>
              <a:rPr lang="ru-RU" sz="2000" i="1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тауар</a:t>
            </a:r>
            <a:r>
              <a:rPr lang="ru-RU" sz="2000" i="1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(</a:t>
            </a:r>
            <a:r>
              <a:rPr lang="ru-RU" sz="2000" i="1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жұмыс</a:t>
            </a:r>
            <a:r>
              <a:rPr lang="ru-RU" sz="2000" i="1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, </a:t>
            </a:r>
            <a:r>
              <a:rPr lang="ru-RU" sz="2000" i="1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қызмет</a:t>
            </a:r>
            <a:r>
              <a:rPr lang="ru-RU" sz="2000" i="1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) </a:t>
            </a:r>
            <a:r>
              <a:rPr lang="ru-RU" sz="2000" i="1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сипаттамаларының</a:t>
            </a:r>
            <a:r>
              <a:rPr lang="ru-RU" sz="2000" i="1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 smtClean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жиынтығы</a:t>
            </a:r>
            <a:endParaRPr lang="ru-RU" sz="2000" i="1" dirty="0" smtClean="0">
              <a:solidFill>
                <a:schemeClr val="bg1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  <a:p>
            <a:pPr marL="0" indent="0" algn="ctr">
              <a:buNone/>
            </a:pPr>
            <a:r>
              <a:rPr lang="ru-RU" sz="2000" i="1" dirty="0" smtClean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("</a:t>
            </a:r>
            <a:r>
              <a:rPr lang="ru-RU" sz="2000" i="1" dirty="0" err="1" smtClean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Тұтынушылардың</a:t>
            </a:r>
            <a:r>
              <a:rPr lang="ru-RU" sz="2000" i="1" dirty="0" smtClean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құқықтарын</a:t>
            </a:r>
            <a:r>
              <a:rPr lang="ru-RU" sz="2000" i="1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қорғау</a:t>
            </a:r>
            <a:r>
              <a:rPr lang="ru-RU" sz="2000" i="1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туралы</a:t>
            </a:r>
            <a:r>
              <a:rPr lang="ru-RU" sz="2000" i="1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" ҚР </a:t>
            </a:r>
            <a:r>
              <a:rPr lang="ru-RU" sz="2000" i="1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Заңының</a:t>
            </a:r>
            <a:r>
              <a:rPr lang="ru-RU" sz="2000" i="1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1-бабы)</a:t>
            </a:r>
            <a:endParaRPr lang="ru-RU" sz="2000" i="1" dirty="0" smtClean="0">
              <a:solidFill>
                <a:schemeClr val="bg1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320801" y="1195753"/>
            <a:ext cx="1633415" cy="453293"/>
          </a:xfrm>
          <a:prstGeom prst="down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478214" y="101600"/>
            <a:ext cx="4517293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i="1" dirty="0">
                <a:latin typeface="Bookman Old Style" pitchFamily="18" charset="0"/>
              </a:rPr>
              <a:t>Сапа </a:t>
            </a:r>
            <a:r>
              <a:rPr lang="ru-RU" sz="1500" b="1" i="1" dirty="0" err="1">
                <a:latin typeface="Bookman Old Style" pitchFamily="18" charset="0"/>
              </a:rPr>
              <a:t>тиісті</a:t>
            </a:r>
            <a:r>
              <a:rPr lang="ru-RU" sz="1500" b="1" i="1" dirty="0">
                <a:latin typeface="Bookman Old Style" pitchFamily="18" charset="0"/>
              </a:rPr>
              <a:t> </a:t>
            </a:r>
            <a:r>
              <a:rPr lang="ru-RU" sz="1500" b="1" i="1" dirty="0" err="1">
                <a:latin typeface="Bookman Old Style" pitchFamily="18" charset="0"/>
              </a:rPr>
              <a:t>және</a:t>
            </a:r>
            <a:r>
              <a:rPr lang="ru-RU" sz="1500" b="1" i="1" dirty="0">
                <a:latin typeface="Bookman Old Style" pitchFamily="18" charset="0"/>
              </a:rPr>
              <a:t> </a:t>
            </a:r>
            <a:r>
              <a:rPr lang="ru-RU" sz="1500" b="1" i="1" dirty="0" err="1">
                <a:latin typeface="Bookman Old Style" pitchFamily="18" charset="0"/>
              </a:rPr>
              <a:t>тиісті</a:t>
            </a:r>
            <a:r>
              <a:rPr lang="ru-RU" sz="1500" b="1" i="1" dirty="0">
                <a:latin typeface="Bookman Old Style" pitchFamily="18" charset="0"/>
              </a:rPr>
              <a:t> </a:t>
            </a:r>
            <a:r>
              <a:rPr lang="ru-RU" sz="1500" b="1" i="1" dirty="0" err="1" smtClean="0">
                <a:latin typeface="Bookman Old Style" pitchFamily="18" charset="0"/>
              </a:rPr>
              <a:t>емес</a:t>
            </a:r>
            <a:r>
              <a:rPr lang="ru-RU" sz="1500" b="1" i="1" dirty="0" smtClean="0">
                <a:latin typeface="Bookman Old Style" pitchFamily="18" charset="0"/>
              </a:rPr>
              <a:t> </a:t>
            </a:r>
            <a:r>
              <a:rPr lang="ru-RU" sz="1500" b="1" i="1" dirty="0" err="1" smtClean="0">
                <a:latin typeface="Bookman Old Style" pitchFamily="18" charset="0"/>
              </a:rPr>
              <a:t>болады</a:t>
            </a:r>
            <a:r>
              <a:rPr lang="ru-RU" sz="1500" b="1" i="1" dirty="0" smtClean="0">
                <a:latin typeface="Bookman Old Style" pitchFamily="18" charset="0"/>
              </a:rPr>
              <a:t>.</a:t>
            </a:r>
          </a:p>
          <a:p>
            <a:pPr algn="ctr"/>
            <a:r>
              <a:rPr lang="ru-RU" sz="1700" i="1" dirty="0" err="1">
                <a:solidFill>
                  <a:srgbClr val="FF0000"/>
                </a:solidFill>
                <a:latin typeface="Bookman Old Style" pitchFamily="18" charset="0"/>
              </a:rPr>
              <a:t>Тауардың</a:t>
            </a:r>
            <a:r>
              <a:rPr lang="ru-RU" sz="1700" i="1" dirty="0">
                <a:solidFill>
                  <a:srgbClr val="FF0000"/>
                </a:solidFill>
                <a:latin typeface="Bookman Old Style" pitchFamily="18" charset="0"/>
              </a:rPr>
              <a:t> (</a:t>
            </a:r>
            <a:r>
              <a:rPr lang="ru-RU" sz="1700" i="1" dirty="0" err="1">
                <a:solidFill>
                  <a:srgbClr val="FF0000"/>
                </a:solidFill>
                <a:latin typeface="Bookman Old Style" pitchFamily="18" charset="0"/>
              </a:rPr>
              <a:t>жұмыстың</a:t>
            </a:r>
            <a:r>
              <a:rPr lang="ru-RU" sz="1700" i="1" dirty="0">
                <a:solidFill>
                  <a:srgbClr val="FF0000"/>
                </a:solidFill>
                <a:latin typeface="Bookman Old Style" pitchFamily="18" charset="0"/>
              </a:rPr>
              <a:t>, </a:t>
            </a:r>
            <a:r>
              <a:rPr lang="ru-RU" sz="1700" i="1" dirty="0" err="1">
                <a:solidFill>
                  <a:srgbClr val="FF0000"/>
                </a:solidFill>
                <a:latin typeface="Bookman Old Style" pitchFamily="18" charset="0"/>
              </a:rPr>
              <a:t>көрсетілетін</a:t>
            </a:r>
            <a:r>
              <a:rPr lang="ru-RU" sz="1700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rgbClr val="FF0000"/>
                </a:solidFill>
                <a:latin typeface="Bookman Old Style" pitchFamily="18" charset="0"/>
              </a:rPr>
              <a:t>қызметтің</a:t>
            </a:r>
            <a:r>
              <a:rPr lang="ru-RU" sz="1700" i="1" dirty="0">
                <a:solidFill>
                  <a:srgbClr val="FF0000"/>
                </a:solidFill>
                <a:latin typeface="Bookman Old Style" pitchFamily="18" charset="0"/>
              </a:rPr>
              <a:t>) </a:t>
            </a:r>
            <a:r>
              <a:rPr lang="ru-RU" sz="1700" i="1" dirty="0" err="1">
                <a:solidFill>
                  <a:srgbClr val="FF0000"/>
                </a:solidFill>
                <a:latin typeface="Bookman Old Style" pitchFamily="18" charset="0"/>
              </a:rPr>
              <a:t>тиісті</a:t>
            </a:r>
            <a:r>
              <a:rPr lang="ru-RU" sz="1700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rgbClr val="FF0000"/>
                </a:solidFill>
                <a:latin typeface="Bookman Old Style" pitchFamily="18" charset="0"/>
              </a:rPr>
              <a:t>сапасы</a:t>
            </a:r>
            <a:r>
              <a:rPr lang="ru-RU" sz="1700" i="1" dirty="0">
                <a:solidFill>
                  <a:srgbClr val="FF0000"/>
                </a:solidFill>
                <a:latin typeface="Bookman Old Style" pitchFamily="18" charset="0"/>
              </a:rPr>
              <a:t> -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тауардың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жұмыс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нәтижесінің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жұмысты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орындау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және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қызмет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көрсету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процесінің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барлық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көрсетілген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талаптар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орындалған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(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немесе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орындалған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)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және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осының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салдарынан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тауар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(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жұмыс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көрсетілетін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қызмет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)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нысаналы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мақсаты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бойынша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пайдаланылуы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демек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тұтынушы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үшін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пайдалы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(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қауіпсіз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)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болуы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мүмкін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жай-күйі</a:t>
            </a:r>
            <a:r>
              <a:rPr lang="ru-RU" sz="1700" i="1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.</a:t>
            </a:r>
          </a:p>
          <a:p>
            <a:pPr algn="ctr"/>
            <a:r>
              <a:rPr lang="ru-RU" sz="1700" i="1" dirty="0" err="1">
                <a:solidFill>
                  <a:srgbClr val="FF0000"/>
                </a:solidFill>
                <a:latin typeface="Bookman Old Style" pitchFamily="18" charset="0"/>
              </a:rPr>
              <a:t>Тауардың</a:t>
            </a:r>
            <a:r>
              <a:rPr lang="ru-RU" sz="1700" i="1" dirty="0">
                <a:solidFill>
                  <a:srgbClr val="FF0000"/>
                </a:solidFill>
                <a:latin typeface="Bookman Old Style" pitchFamily="18" charset="0"/>
              </a:rPr>
              <a:t> (</a:t>
            </a:r>
            <a:r>
              <a:rPr lang="ru-RU" sz="1700" i="1" dirty="0" err="1">
                <a:solidFill>
                  <a:srgbClr val="FF0000"/>
                </a:solidFill>
                <a:latin typeface="Bookman Old Style" pitchFamily="18" charset="0"/>
              </a:rPr>
              <a:t>жұмыстың</a:t>
            </a:r>
            <a:r>
              <a:rPr lang="ru-RU" sz="1700" i="1" dirty="0">
                <a:solidFill>
                  <a:srgbClr val="FF0000"/>
                </a:solidFill>
                <a:latin typeface="Bookman Old Style" pitchFamily="18" charset="0"/>
              </a:rPr>
              <a:t>, </a:t>
            </a:r>
            <a:r>
              <a:rPr lang="ru-RU" sz="1700" i="1" dirty="0" err="1">
                <a:solidFill>
                  <a:srgbClr val="FF0000"/>
                </a:solidFill>
                <a:latin typeface="Bookman Old Style" pitchFamily="18" charset="0"/>
              </a:rPr>
              <a:t>көрсетілетін</a:t>
            </a:r>
            <a:r>
              <a:rPr lang="ru-RU" sz="1700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rgbClr val="FF0000"/>
                </a:solidFill>
                <a:latin typeface="Bookman Old Style" pitchFamily="18" charset="0"/>
              </a:rPr>
              <a:t>қызметтің</a:t>
            </a:r>
            <a:r>
              <a:rPr lang="ru-RU" sz="1700" i="1" dirty="0">
                <a:solidFill>
                  <a:srgbClr val="FF0000"/>
                </a:solidFill>
                <a:latin typeface="Bookman Old Style" pitchFamily="18" charset="0"/>
              </a:rPr>
              <a:t>) </a:t>
            </a:r>
            <a:r>
              <a:rPr lang="ru-RU" sz="1700" i="1" dirty="0" err="1">
                <a:solidFill>
                  <a:srgbClr val="FF0000"/>
                </a:solidFill>
                <a:latin typeface="Bookman Old Style" pitchFamily="18" charset="0"/>
              </a:rPr>
              <a:t>тиісті</a:t>
            </a:r>
            <a:r>
              <a:rPr lang="ru-RU" sz="1700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rgbClr val="FF0000"/>
                </a:solidFill>
                <a:latin typeface="Bookman Old Style" pitchFamily="18" charset="0"/>
              </a:rPr>
              <a:t>емес</a:t>
            </a:r>
            <a:r>
              <a:rPr lang="ru-RU" sz="1700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rgbClr val="FF0000"/>
                </a:solidFill>
                <a:latin typeface="Bookman Old Style" pitchFamily="18" charset="0"/>
              </a:rPr>
              <a:t>сапасы</a:t>
            </a:r>
            <a:r>
              <a:rPr lang="ru-RU" sz="1700" i="1" dirty="0">
                <a:solidFill>
                  <a:srgbClr val="FF0000"/>
                </a:solidFill>
                <a:latin typeface="Bookman Old Style" pitchFamily="18" charset="0"/>
              </a:rPr>
              <a:t> -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аталған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талаптар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толық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орындалмаған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немесе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ішінара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ғана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сақталған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.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Тиісті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емес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сапа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белгілі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бір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кемшіліктердің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болуымен</a:t>
            </a:r>
            <a:r>
              <a:rPr lang="ru-RU" sz="17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көрінеді</a:t>
            </a:r>
            <a:r>
              <a:rPr lang="" sz="1700" i="1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.</a:t>
            </a:r>
            <a:endParaRPr lang="ru-RU" sz="1700" i="1" dirty="0" smtClean="0">
              <a:solidFill>
                <a:schemeClr val="tx1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25" y="171938"/>
            <a:ext cx="3760090" cy="4650153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ҚР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Тұтынушылардың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құқықтарын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қорғау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Заңының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кіріспесі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тауар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қызмет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сапасына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қатысты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кемшіліктердің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екі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түрін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анықтайды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07878" y="226646"/>
            <a:ext cx="4403198" cy="4603262"/>
          </a:xfrm>
        </p:spPr>
        <p:txBody>
          <a:bodyPr/>
          <a:lstStyle/>
          <a:p>
            <a:pPr algn="just">
              <a:lnSpc>
                <a:spcPct val="100000"/>
              </a:lnSpc>
              <a:buFont typeface="Wingdings" pitchFamily="2" charset="2"/>
              <a:buChar char="v"/>
            </a:pPr>
            <a:r>
              <a:rPr lang="ru-RU" sz="2000" i="1" dirty="0" err="1" smtClean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Кемшілік</a:t>
            </a:r>
            <a:r>
              <a:rPr lang="ru-RU" sz="2000" i="1" dirty="0" smtClean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- </a:t>
            </a:r>
            <a:r>
              <a:rPr lang="ru-RU" sz="2000" i="1" dirty="0" err="1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тауардың</a:t>
            </a:r>
            <a:r>
              <a:rPr lang="ru-RU" sz="2000" i="1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(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жұмыстың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,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көрсетілетін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қызметтің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)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техникалық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регламенттердің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,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стандарттау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жөніндегі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құжаттардың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міндетті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талаптарына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,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шарт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талаптарына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,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сондай-ақ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сатушы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(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дайындаушы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,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Орындаушы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)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ұсынған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тауар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(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жұмыс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,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көрсетілетін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қызмет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)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туралы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ақпараттың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сәйкес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келмеуі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;</a:t>
            </a:r>
            <a:endParaRPr lang="ru-RU" sz="1700" i="1" dirty="0" smtClean="0">
              <a:solidFill>
                <a:schemeClr val="tx1">
                  <a:lumMod val="50000"/>
                </a:schemeClr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25" y="375138"/>
            <a:ext cx="3706500" cy="4360985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ҚР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Тұтынушылардың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құқықтарын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қорғау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Заңының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кіріспесі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тауар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қызмет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сапасына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қатысты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кемшіліктердің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екі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түрін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анықтайды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46953" y="109416"/>
            <a:ext cx="4579815" cy="4861170"/>
          </a:xfrm>
        </p:spPr>
        <p:txBody>
          <a:bodyPr>
            <a:noAutofit/>
          </a:bodyPr>
          <a:lstStyle/>
          <a:p>
            <a:pPr marL="265113" indent="-265113" algn="just">
              <a:lnSpc>
                <a:spcPct val="100000"/>
              </a:lnSpc>
              <a:buFont typeface="Wingdings" pitchFamily="2" charset="2"/>
              <a:buChar char="v"/>
            </a:pPr>
            <a:r>
              <a:rPr lang="ru-RU" sz="1600" i="1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техникалық</a:t>
            </a:r>
            <a:r>
              <a:rPr lang="ru-RU" sz="1600" i="1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жағынан</a:t>
            </a:r>
            <a:r>
              <a:rPr lang="ru-RU" sz="1600" i="1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күрделі</a:t>
            </a:r>
            <a:r>
              <a:rPr lang="ru-RU" sz="1600" i="1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тауардың</a:t>
            </a:r>
            <a:r>
              <a:rPr lang="ru-RU" sz="1600" i="1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елеулі</a:t>
            </a:r>
            <a:r>
              <a:rPr lang="ru-RU" sz="1600" i="1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кемшілігі</a:t>
            </a:r>
            <a:r>
              <a:rPr lang="ru-RU" sz="1600" i="1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-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заңда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белгіленген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мерзімнен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асатын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немесе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тұтынушы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үшін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мұндай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жоюдың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өзектілігі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жоғалып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кететін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немесе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тауарды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нысаналы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мақсаты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бойынша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пайдалануға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мүмкіндік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бермейтін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қосалқы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бөлшекті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жеткізуді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күту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уақытын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қоса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алғанда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,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мөлшерлес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емес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шығыстарсыз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немесе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уақыт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шығындарынсыз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жоюға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болмайтын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техникалық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жағынан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күрделі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тауардың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жойылмайтын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кемшілігі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немесе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кемшілігі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, не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қосалқы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бөлшектің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жеткізілуін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күту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уақытын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қоса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алғанда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,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бұл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тұтынушының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өміріне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,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денсаулығына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және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(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немесе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)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мүлкіне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,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қоршаған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ортаға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зиян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келтіруі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мүмкін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.</a:t>
            </a:r>
            <a:endParaRPr lang="ru-RU" sz="1600" i="1" dirty="0" smtClean="0">
              <a:solidFill>
                <a:schemeClr val="tx1">
                  <a:lumMod val="50000"/>
                </a:schemeClr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>
            <a:spLocks noGrp="1"/>
          </p:cNvSpPr>
          <p:nvPr>
            <p:ph type="body" idx="1"/>
          </p:nvPr>
        </p:nvSpPr>
        <p:spPr>
          <a:xfrm>
            <a:off x="4360985" y="211016"/>
            <a:ext cx="4603261" cy="472049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kk-KZ" sz="3200" dirty="0" smtClean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ЖОСПАР</a:t>
            </a:r>
            <a:endParaRPr sz="3200" dirty="0">
              <a:solidFill>
                <a:srgbClr val="000000"/>
              </a:solidFill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  <a:p>
            <a:pPr marL="488950" indent="-342900">
              <a:buFont typeface="+mj-lt"/>
              <a:buAutoNum type="arabicPeriod"/>
            </a:pPr>
            <a:r>
              <a:rPr lang="ru-RU" sz="18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Тұтынушылардың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құқықтарын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қорғау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саласындағы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заңнаманы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бұзғаны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үшін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азаматтық-құқықтық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800" dirty="0" err="1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жауапкершілік</a:t>
            </a:r>
            <a:endParaRPr lang="ru-RU" sz="1800" dirty="0" smtClean="0">
              <a:solidFill>
                <a:schemeClr val="tx1">
                  <a:lumMod val="50000"/>
                </a:schemeClr>
              </a:solidFill>
              <a:latin typeface="Bookman Old Style" pitchFamily="18" charset="0"/>
            </a:endParaRPr>
          </a:p>
          <a:p>
            <a:pPr marL="488950" indent="-342900">
              <a:buFont typeface="+mj-lt"/>
              <a:buAutoNum type="arabicPeriod"/>
            </a:pPr>
            <a:r>
              <a:rPr lang="ru-RU" sz="1800" dirty="0" err="1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Дайындаушының</a:t>
            </a:r>
            <a:r>
              <a:rPr lang="ru-RU" sz="1800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 (</a:t>
            </a:r>
            <a:r>
              <a:rPr lang="ru-RU" sz="1800" dirty="0" err="1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Орындаушының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18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сатушының</a:t>
            </a:r>
            <a:r>
              <a:rPr lang="ru-RU" sz="1800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) </a:t>
            </a:r>
            <a:r>
              <a:rPr lang="ru-RU" sz="1800" dirty="0" err="1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құқықтары</a:t>
            </a:r>
            <a:r>
              <a:rPr lang="ru-RU" sz="1800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мен </a:t>
            </a:r>
            <a:r>
              <a:rPr lang="ru-RU" sz="1800" dirty="0" err="1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міндеттері</a:t>
            </a:r>
            <a:endParaRPr lang="ru-RU" sz="1800" dirty="0" smtClean="0">
              <a:solidFill>
                <a:schemeClr val="tx1">
                  <a:lumMod val="50000"/>
                </a:schemeClr>
              </a:solidFill>
              <a:latin typeface="Bookman Old Style" pitchFamily="18" charset="0"/>
            </a:endParaRPr>
          </a:p>
          <a:p>
            <a:pPr marL="488950" indent="-342900">
              <a:buFont typeface="+mj-lt"/>
              <a:buAutoNum type="arabicPeriod"/>
            </a:pPr>
            <a:r>
              <a:rPr lang="ru-RU" sz="1800" dirty="0" err="1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Тұтынушылардың</a:t>
            </a:r>
            <a:r>
              <a:rPr lang="ru-RU" sz="1800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тауарлардың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қауіпсіздігі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мен </a:t>
            </a:r>
            <a:r>
              <a:rPr lang="ru-RU" sz="18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сапасына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8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құқығы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.</a:t>
            </a:r>
            <a:endParaRPr sz="2500" dirty="0">
              <a:solidFill>
                <a:schemeClr val="tx1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endParaRPr sz="285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  <p:sp>
        <p:nvSpPr>
          <p:cNvPr id="19458" name="AutoShape 2" descr="http://belgji.ru/media/cache/92/b7/92b73d818068480f4b41411ae661c3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2" name="Picture 6" descr="https://avatars.mds.yandex.net/get-zen_doc/1866022/pub_5d189b92913f0600acb02862_5d189d9457394600adca7815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169" y="476738"/>
            <a:ext cx="3681046" cy="40483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831" y="226646"/>
            <a:ext cx="8613494" cy="937845"/>
          </a:xfrm>
        </p:spPr>
        <p:txBody>
          <a:bodyPr>
            <a:normAutofit/>
          </a:bodyPr>
          <a:lstStyle/>
          <a:p>
            <a:pPr algn="ctr"/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Тұтынушылардың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құқықтары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81354" y="1691148"/>
            <a:ext cx="8341536" cy="3209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358775" indent="-358775">
              <a:buFont typeface="Wingdings" pitchFamily="2" charset="2"/>
              <a:buChar char="ü"/>
            </a:pPr>
            <a:r>
              <a:rPr lang="ru-RU" sz="7100" i="1" dirty="0" err="1">
                <a:latin typeface="Bookman Old Style" pitchFamily="18" charset="0"/>
              </a:rPr>
              <a:t>тауарларды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сатып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алуға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еркін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шарт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жасасуға</a:t>
            </a:r>
            <a:r>
              <a:rPr lang="ru-RU" sz="7100" i="1" dirty="0" smtClean="0">
                <a:latin typeface="Bookman Old Style" pitchFamily="18" charset="0"/>
              </a:rPr>
              <a:t>;</a:t>
            </a:r>
          </a:p>
          <a:p>
            <a:pPr marL="358775" indent="-358775">
              <a:buFont typeface="Wingdings" pitchFamily="2" charset="2"/>
              <a:buChar char="ü"/>
            </a:pPr>
            <a:r>
              <a:rPr lang="ru-RU" sz="7100" i="1" dirty="0" err="1" smtClean="0">
                <a:latin typeface="Bookman Old Style" pitchFamily="18" charset="0"/>
              </a:rPr>
              <a:t>тұтынушылардың</a:t>
            </a:r>
            <a:r>
              <a:rPr lang="ru-RU" sz="7100" i="1" dirty="0" smtClean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құқықтарын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қорғау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саласындағы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ағартуға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және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тұтынушылардың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өз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құқықтары</a:t>
            </a:r>
            <a:r>
              <a:rPr lang="ru-RU" sz="7100" i="1" dirty="0">
                <a:latin typeface="Bookman Old Style" pitchFamily="18" charset="0"/>
              </a:rPr>
              <a:t> мен </a:t>
            </a:r>
            <a:r>
              <a:rPr lang="ru-RU" sz="7100" i="1" dirty="0" err="1">
                <a:latin typeface="Bookman Old Style" pitchFamily="18" charset="0"/>
              </a:rPr>
              <a:t>заңды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мүдделерін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қорғау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мәселелерінде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құқықтық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сауаттылығын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арттыруға</a:t>
            </a:r>
            <a:r>
              <a:rPr lang="ru-RU" sz="7100" i="1" dirty="0">
                <a:latin typeface="Bookman Old Style" pitchFamily="18" charset="0"/>
              </a:rPr>
              <a:t>; </a:t>
            </a:r>
            <a:endParaRPr lang="ru-RU" sz="7100" i="1" dirty="0" smtClean="0">
              <a:latin typeface="Bookman Old Style" pitchFamily="18" charset="0"/>
            </a:endParaRPr>
          </a:p>
          <a:p>
            <a:pPr marL="358775" indent="-358775">
              <a:buFont typeface="Wingdings" pitchFamily="2" charset="2"/>
              <a:buChar char="ü"/>
            </a:pPr>
            <a:r>
              <a:rPr lang="ru-RU" sz="7100" i="1" dirty="0" err="1" smtClean="0">
                <a:latin typeface="Bookman Old Style" pitchFamily="18" charset="0"/>
              </a:rPr>
              <a:t>тауар</a:t>
            </a:r>
            <a:r>
              <a:rPr lang="ru-RU" sz="7100" i="1" dirty="0" smtClean="0">
                <a:latin typeface="Bookman Old Style" pitchFamily="18" charset="0"/>
              </a:rPr>
              <a:t> </a:t>
            </a:r>
            <a:r>
              <a:rPr lang="ru-RU" sz="7100" i="1" dirty="0">
                <a:latin typeface="Bookman Old Style" pitchFamily="18" charset="0"/>
              </a:rPr>
              <a:t>(</a:t>
            </a:r>
            <a:r>
              <a:rPr lang="ru-RU" sz="7100" i="1" dirty="0" err="1">
                <a:latin typeface="Bookman Old Style" pitchFamily="18" charset="0"/>
              </a:rPr>
              <a:t>жұмыс</a:t>
            </a:r>
            <a:r>
              <a:rPr lang="ru-RU" sz="7100" i="1" dirty="0">
                <a:latin typeface="Bookman Old Style" pitchFamily="18" charset="0"/>
              </a:rPr>
              <a:t>, </a:t>
            </a:r>
            <a:r>
              <a:rPr lang="ru-RU" sz="7100" i="1" dirty="0" err="1">
                <a:latin typeface="Bookman Old Style" pitchFamily="18" charset="0"/>
              </a:rPr>
              <a:t>көрсетілетін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қызмет</a:t>
            </a:r>
            <a:r>
              <a:rPr lang="ru-RU" sz="7100" i="1" dirty="0">
                <a:latin typeface="Bookman Old Style" pitchFamily="18" charset="0"/>
              </a:rPr>
              <a:t>) </a:t>
            </a:r>
            <a:r>
              <a:rPr lang="ru-RU" sz="7100" i="1" dirty="0" err="1">
                <a:latin typeface="Bookman Old Style" pitchFamily="18" charset="0"/>
              </a:rPr>
              <a:t>туралы</a:t>
            </a:r>
            <a:r>
              <a:rPr lang="ru-RU" sz="7100" i="1" dirty="0">
                <a:latin typeface="Bookman Old Style" pitchFamily="18" charset="0"/>
              </a:rPr>
              <a:t>, </a:t>
            </a:r>
            <a:r>
              <a:rPr lang="ru-RU" sz="7100" i="1" dirty="0" err="1">
                <a:latin typeface="Bookman Old Style" pitchFamily="18" charset="0"/>
              </a:rPr>
              <a:t>сондай-ақ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сатушы</a:t>
            </a:r>
            <a:r>
              <a:rPr lang="ru-RU" sz="7100" i="1" dirty="0">
                <a:latin typeface="Bookman Old Style" pitchFamily="18" charset="0"/>
              </a:rPr>
              <a:t> (</a:t>
            </a:r>
            <a:r>
              <a:rPr lang="ru-RU" sz="7100" i="1" dirty="0" err="1">
                <a:latin typeface="Bookman Old Style" pitchFamily="18" charset="0"/>
              </a:rPr>
              <a:t>дайындаушы</a:t>
            </a:r>
            <a:r>
              <a:rPr lang="ru-RU" sz="7100" i="1" dirty="0">
                <a:latin typeface="Bookman Old Style" pitchFamily="18" charset="0"/>
              </a:rPr>
              <a:t>, </a:t>
            </a:r>
            <a:r>
              <a:rPr lang="ru-RU" sz="7100" i="1" dirty="0" err="1">
                <a:latin typeface="Bookman Old Style" pitchFamily="18" charset="0"/>
              </a:rPr>
              <a:t>орындаушы</a:t>
            </a:r>
            <a:r>
              <a:rPr lang="ru-RU" sz="7100" i="1" dirty="0">
                <a:latin typeface="Bookman Old Style" pitchFamily="18" charset="0"/>
              </a:rPr>
              <a:t>)</a:t>
            </a:r>
            <a:r>
              <a:rPr lang="ru-RU" sz="7100" i="1" dirty="0" err="1">
                <a:latin typeface="Bookman Old Style" pitchFamily="18" charset="0"/>
              </a:rPr>
              <a:t>туралы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ақпарат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алуға</a:t>
            </a:r>
            <a:r>
              <a:rPr lang="ru-RU" sz="7100" i="1" dirty="0">
                <a:latin typeface="Bookman Old Style" pitchFamily="18" charset="0"/>
              </a:rPr>
              <a:t>; </a:t>
            </a:r>
            <a:endParaRPr lang="ru-RU" sz="7100" i="1" dirty="0" smtClean="0">
              <a:latin typeface="Bookman Old Style" pitchFamily="18" charset="0"/>
            </a:endParaRPr>
          </a:p>
          <a:p>
            <a:pPr marL="358775" indent="-358775">
              <a:buFont typeface="Wingdings" pitchFamily="2" charset="2"/>
              <a:buChar char="ü"/>
            </a:pPr>
            <a:r>
              <a:rPr lang="ru-RU" sz="7100" i="1" dirty="0" err="1" smtClean="0">
                <a:latin typeface="Bookman Old Style" pitchFamily="18" charset="0"/>
              </a:rPr>
              <a:t>қауіпсіз</a:t>
            </a:r>
            <a:r>
              <a:rPr lang="ru-RU" sz="7100" i="1" dirty="0" smtClean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тауарды</a:t>
            </a:r>
            <a:r>
              <a:rPr lang="ru-RU" sz="7100" i="1" dirty="0">
                <a:latin typeface="Bookman Old Style" pitchFamily="18" charset="0"/>
              </a:rPr>
              <a:t> (</a:t>
            </a:r>
            <a:r>
              <a:rPr lang="ru-RU" sz="7100" i="1" dirty="0" err="1">
                <a:latin typeface="Bookman Old Style" pitchFamily="18" charset="0"/>
              </a:rPr>
              <a:t>жұмысты</a:t>
            </a:r>
            <a:r>
              <a:rPr lang="ru-RU" sz="7100" i="1" dirty="0">
                <a:latin typeface="Bookman Old Style" pitchFamily="18" charset="0"/>
              </a:rPr>
              <a:t>, </a:t>
            </a:r>
            <a:r>
              <a:rPr lang="ru-RU" sz="7100" i="1" dirty="0" err="1">
                <a:latin typeface="Bookman Old Style" pitchFamily="18" charset="0"/>
              </a:rPr>
              <a:t>көрсетілетін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қызметті</a:t>
            </a:r>
            <a:r>
              <a:rPr lang="ru-RU" sz="7100" i="1" dirty="0">
                <a:latin typeface="Bookman Old Style" pitchFamily="18" charset="0"/>
              </a:rPr>
              <a:t>)</a:t>
            </a:r>
            <a:r>
              <a:rPr lang="ru-RU" sz="7100" i="1" dirty="0" err="1">
                <a:latin typeface="Bookman Old Style" pitchFamily="18" charset="0"/>
              </a:rPr>
              <a:t>сатып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алу</a:t>
            </a:r>
            <a:r>
              <a:rPr lang="ru-RU" sz="7100" i="1" dirty="0">
                <a:latin typeface="Bookman Old Style" pitchFamily="18" charset="0"/>
              </a:rPr>
              <a:t>; </a:t>
            </a:r>
            <a:endParaRPr lang="ru-RU" sz="7100" i="1" dirty="0" smtClean="0">
              <a:latin typeface="Bookman Old Style" pitchFamily="18" charset="0"/>
            </a:endParaRPr>
          </a:p>
          <a:p>
            <a:pPr marL="358775" indent="-358775">
              <a:buFont typeface="Wingdings" pitchFamily="2" charset="2"/>
              <a:buChar char="ü"/>
            </a:pPr>
            <a:r>
              <a:rPr lang="ru-RU" sz="7100" i="1" dirty="0" err="1" smtClean="0">
                <a:latin typeface="Bookman Old Style" pitchFamily="18" charset="0"/>
              </a:rPr>
              <a:t>ауарды</a:t>
            </a:r>
            <a:r>
              <a:rPr lang="ru-RU" sz="7100" i="1" dirty="0" smtClean="0">
                <a:latin typeface="Bookman Old Style" pitchFamily="18" charset="0"/>
              </a:rPr>
              <a:t> </a:t>
            </a:r>
            <a:r>
              <a:rPr lang="ru-RU" sz="7100" i="1" dirty="0">
                <a:latin typeface="Bookman Old Style" pitchFamily="18" charset="0"/>
              </a:rPr>
              <a:t>(</a:t>
            </a:r>
            <a:r>
              <a:rPr lang="ru-RU" sz="7100" i="1" dirty="0" err="1">
                <a:latin typeface="Bookman Old Style" pitchFamily="18" charset="0"/>
              </a:rPr>
              <a:t>жұмысты</a:t>
            </a:r>
            <a:r>
              <a:rPr lang="ru-RU" sz="7100" i="1" dirty="0">
                <a:latin typeface="Bookman Old Style" pitchFamily="18" charset="0"/>
              </a:rPr>
              <a:t>, </a:t>
            </a:r>
            <a:r>
              <a:rPr lang="ru-RU" sz="7100" i="1" dirty="0" err="1">
                <a:latin typeface="Bookman Old Style" pitchFamily="18" charset="0"/>
              </a:rPr>
              <a:t>қызметті</a:t>
            </a:r>
            <a:r>
              <a:rPr lang="ru-RU" sz="7100" i="1" dirty="0">
                <a:latin typeface="Bookman Old Style" pitchFamily="18" charset="0"/>
              </a:rPr>
              <a:t>)</a:t>
            </a:r>
            <a:r>
              <a:rPr lang="ru-RU" sz="7100" i="1" dirty="0" err="1">
                <a:latin typeface="Bookman Old Style" pitchFamily="18" charset="0"/>
              </a:rPr>
              <a:t>еркін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таңдауға</a:t>
            </a:r>
            <a:r>
              <a:rPr lang="ru-RU" sz="7100" i="1" dirty="0" smtClean="0">
                <a:latin typeface="Bookman Old Style" pitchFamily="18" charset="0"/>
              </a:rPr>
              <a:t>;</a:t>
            </a:r>
          </a:p>
          <a:p>
            <a:pPr marL="358775" indent="-358775">
              <a:buFont typeface="Wingdings" pitchFamily="2" charset="2"/>
              <a:buChar char="ü"/>
            </a:pPr>
            <a:r>
              <a:rPr lang="ru-RU" sz="7100" i="1" dirty="0" err="1" smtClean="0">
                <a:latin typeface="Bookman Old Style" pitchFamily="18" charset="0"/>
              </a:rPr>
              <a:t>тауардың</a:t>
            </a:r>
            <a:r>
              <a:rPr lang="ru-RU" sz="7100" i="1" dirty="0" smtClean="0">
                <a:latin typeface="Bookman Old Style" pitchFamily="18" charset="0"/>
              </a:rPr>
              <a:t> </a:t>
            </a:r>
            <a:r>
              <a:rPr lang="ru-RU" sz="7100" i="1" dirty="0">
                <a:latin typeface="Bookman Old Style" pitchFamily="18" charset="0"/>
              </a:rPr>
              <a:t>(</a:t>
            </a:r>
            <a:r>
              <a:rPr lang="ru-RU" sz="7100" i="1" dirty="0" err="1">
                <a:latin typeface="Bookman Old Style" pitchFamily="18" charset="0"/>
              </a:rPr>
              <a:t>жұмыстың</a:t>
            </a:r>
            <a:r>
              <a:rPr lang="ru-RU" sz="7100" i="1" dirty="0">
                <a:latin typeface="Bookman Old Style" pitchFamily="18" charset="0"/>
              </a:rPr>
              <a:t>, </a:t>
            </a:r>
            <a:r>
              <a:rPr lang="ru-RU" sz="7100" i="1" dirty="0" err="1">
                <a:latin typeface="Bookman Old Style" pitchFamily="18" charset="0"/>
              </a:rPr>
              <a:t>қызметтің</a:t>
            </a:r>
            <a:r>
              <a:rPr lang="ru-RU" sz="7100" i="1" dirty="0">
                <a:latin typeface="Bookman Old Style" pitchFamily="18" charset="0"/>
              </a:rPr>
              <a:t>)</a:t>
            </a:r>
            <a:r>
              <a:rPr lang="ru-RU" sz="7100" i="1" dirty="0" err="1">
                <a:latin typeface="Bookman Old Style" pitchFamily="18" charset="0"/>
              </a:rPr>
              <a:t>тиісті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сапасына;тиісті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сападағы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тауарды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айырбастауға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немесе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қайтаруға</a:t>
            </a:r>
            <a:r>
              <a:rPr lang="ru-RU" sz="7100" i="1" dirty="0" smtClean="0">
                <a:latin typeface="Bookman Old Style" pitchFamily="18" charset="0"/>
              </a:rPr>
              <a:t>;</a:t>
            </a:r>
          </a:p>
          <a:p>
            <a:pPr marL="358775" indent="-358775">
              <a:buFont typeface="Wingdings" pitchFamily="2" charset="2"/>
              <a:buChar char="ü"/>
            </a:pPr>
            <a:r>
              <a:rPr lang="ru-RU" sz="7100" i="1" dirty="0" err="1" smtClean="0">
                <a:latin typeface="Bookman Old Style" pitchFamily="18" charset="0"/>
              </a:rPr>
              <a:t>апасы</a:t>
            </a:r>
            <a:r>
              <a:rPr lang="ru-RU" sz="7100" i="1" dirty="0" smtClean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лайықсыз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тауар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сатылған</a:t>
            </a:r>
            <a:r>
              <a:rPr lang="ru-RU" sz="7100" i="1" dirty="0">
                <a:latin typeface="Bookman Old Style" pitchFamily="18" charset="0"/>
              </a:rPr>
              <a:t> </a:t>
            </a:r>
            <a:r>
              <a:rPr lang="ru-RU" sz="7100" i="1" dirty="0" err="1">
                <a:latin typeface="Bookman Old Style" pitchFamily="18" charset="0"/>
              </a:rPr>
              <a:t>жағдайда</a:t>
            </a:r>
            <a:endParaRPr lang="" sz="7200" i="1" dirty="0" smtClean="0">
              <a:latin typeface="Bookman Old Style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Merriweather"/>
                <a:ea typeface="Merriweather"/>
                <a:cs typeface="Merriweather"/>
                <a:sym typeface="Merriweather"/>
              </a:rPr>
              <a:t>защите прав потребителей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015" y="1289537"/>
            <a:ext cx="8628185" cy="3618524"/>
          </a:xfrm>
        </p:spPr>
        <p:txBody>
          <a:bodyPr>
            <a:normAutofit/>
          </a:bodyPr>
          <a:lstStyle/>
          <a:p>
            <a:pPr marL="179388" indent="-179388">
              <a:buFont typeface="Wingdings" pitchFamily="2" charset="2"/>
              <a:buChar char="ü"/>
              <a:tabLst>
                <a:tab pos="179388" algn="l"/>
              </a:tabLst>
            </a:pPr>
            <a:r>
              <a:rPr lang="ru-RU" i="1" dirty="0" smtClean="0">
                <a:latin typeface="Bookman Old Style" pitchFamily="18" charset="0"/>
              </a:rPr>
              <a:t/>
            </a:r>
            <a:br>
              <a:rPr lang="ru-RU" i="1" dirty="0" smtClean="0">
                <a:latin typeface="Bookman Old Style" pitchFamily="18" charset="0"/>
              </a:rPr>
            </a:br>
            <a:endParaRPr lang="ru-RU" sz="1600" i="1" dirty="0">
              <a:solidFill>
                <a:srgbClr val="000000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262" y="140677"/>
            <a:ext cx="83155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err="1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Тұтынушылардың</a:t>
            </a:r>
            <a:r>
              <a:rPr lang="ru-RU" sz="2400" b="1" dirty="0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2400" b="1" dirty="0" err="1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құқықтары</a:t>
            </a:r>
            <a:endParaRPr lang="ru-RU" sz="2400" dirty="0" smtClean="0">
              <a:solidFill>
                <a:schemeClr val="lt1"/>
              </a:solidFill>
              <a:latin typeface="Times New Roman" panose="02020603050405020304" pitchFamily="18" charset="0"/>
              <a:ea typeface="Merriweather"/>
              <a:cs typeface="Times New Roman" panose="02020603050405020304" pitchFamily="18" charset="0"/>
              <a:sym typeface="Merriweather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8493" y="1234831"/>
            <a:ext cx="8847016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 algn="just">
              <a:buFont typeface="Wingdings" pitchFamily="2" charset="2"/>
              <a:buChar char="ü"/>
            </a:pPr>
            <a:r>
              <a:rPr lang="ru-RU" sz="1900" i="1" dirty="0" err="1">
                <a:latin typeface="Bookman Old Style" pitchFamily="18" charset="0"/>
              </a:rPr>
              <a:t>тауардың</a:t>
            </a:r>
            <a:r>
              <a:rPr lang="ru-RU" sz="1900" i="1" dirty="0">
                <a:latin typeface="Bookman Old Style" pitchFamily="18" charset="0"/>
              </a:rPr>
              <a:t> (</a:t>
            </a:r>
            <a:r>
              <a:rPr lang="ru-RU" sz="1900" i="1" dirty="0" err="1">
                <a:latin typeface="Bookman Old Style" pitchFamily="18" charset="0"/>
              </a:rPr>
              <a:t>жұмыстың</a:t>
            </a:r>
            <a:r>
              <a:rPr lang="ru-RU" sz="1900" i="1" dirty="0">
                <a:latin typeface="Bookman Old Style" pitchFamily="18" charset="0"/>
              </a:rPr>
              <a:t>, </a:t>
            </a:r>
            <a:r>
              <a:rPr lang="ru-RU" sz="1900" i="1" dirty="0" err="1">
                <a:latin typeface="Bookman Old Style" pitchFamily="18" charset="0"/>
              </a:rPr>
              <a:t>көрсетілетін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қызметтің</a:t>
            </a:r>
            <a:r>
              <a:rPr lang="ru-RU" sz="1900" i="1" dirty="0">
                <a:latin typeface="Bookman Old Style" pitchFamily="18" charset="0"/>
              </a:rPr>
              <a:t>)</a:t>
            </a:r>
            <a:r>
              <a:rPr lang="ru-RU" sz="1900" i="1" dirty="0" err="1">
                <a:latin typeface="Bookman Old Style" pitchFamily="18" charset="0"/>
              </a:rPr>
              <a:t>кемшіліктері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салдарынан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олардың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өміріне</a:t>
            </a:r>
            <a:r>
              <a:rPr lang="ru-RU" sz="1900" i="1" dirty="0">
                <a:latin typeface="Bookman Old Style" pitchFamily="18" charset="0"/>
              </a:rPr>
              <a:t>, </a:t>
            </a:r>
            <a:r>
              <a:rPr lang="ru-RU" sz="1900" i="1" dirty="0" err="1">
                <a:latin typeface="Bookman Old Style" pitchFamily="18" charset="0"/>
              </a:rPr>
              <a:t>денсаулығына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және</a:t>
            </a:r>
            <a:r>
              <a:rPr lang="ru-RU" sz="1900" i="1" dirty="0">
                <a:latin typeface="Bookman Old Style" pitchFamily="18" charset="0"/>
              </a:rPr>
              <a:t> (</a:t>
            </a:r>
            <a:r>
              <a:rPr lang="ru-RU" sz="1900" i="1" dirty="0" err="1">
                <a:latin typeface="Bookman Old Style" pitchFamily="18" charset="0"/>
              </a:rPr>
              <a:t>немесе</a:t>
            </a:r>
            <a:r>
              <a:rPr lang="ru-RU" sz="1900" i="1" dirty="0">
                <a:latin typeface="Bookman Old Style" pitchFamily="18" charset="0"/>
              </a:rPr>
              <a:t>) </a:t>
            </a:r>
            <a:r>
              <a:rPr lang="ru-RU" sz="1900" i="1" dirty="0" err="1">
                <a:latin typeface="Bookman Old Style" pitchFamily="18" charset="0"/>
              </a:rPr>
              <a:t>мүлкіне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келтірілген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залалдарды</a:t>
            </a:r>
            <a:r>
              <a:rPr lang="ru-RU" sz="1900" i="1" dirty="0">
                <a:latin typeface="Bookman Old Style" pitchFamily="18" charset="0"/>
              </a:rPr>
              <a:t> (</a:t>
            </a:r>
            <a:r>
              <a:rPr lang="ru-RU" sz="1900" i="1" dirty="0" err="1">
                <a:latin typeface="Bookman Old Style" pitchFamily="18" charset="0"/>
              </a:rPr>
              <a:t>зиянды</a:t>
            </a:r>
            <a:r>
              <a:rPr lang="ru-RU" sz="1900" i="1" dirty="0">
                <a:latin typeface="Bookman Old Style" pitchFamily="18" charset="0"/>
              </a:rPr>
              <a:t>) </a:t>
            </a:r>
            <a:r>
              <a:rPr lang="ru-RU" sz="1900" i="1" dirty="0" err="1">
                <a:latin typeface="Bookman Old Style" pitchFamily="18" charset="0"/>
              </a:rPr>
              <a:t>толық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көлемде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өтеуге</a:t>
            </a:r>
            <a:r>
              <a:rPr lang="ru-RU" sz="1900" i="1" dirty="0" smtClean="0">
                <a:latin typeface="Bookman Old Style" pitchFamily="18" charset="0"/>
              </a:rPr>
              <a:t>;</a:t>
            </a:r>
          </a:p>
          <a:p>
            <a:pPr marL="265113" indent="-265113" algn="just">
              <a:buFont typeface="Wingdings" pitchFamily="2" charset="2"/>
              <a:buChar char="ü"/>
            </a:pPr>
            <a:r>
              <a:rPr lang="ru-RU" sz="1900" i="1" dirty="0" err="1" smtClean="0">
                <a:latin typeface="Bookman Old Style" pitchFamily="18" charset="0"/>
              </a:rPr>
              <a:t>сатушыдан</a:t>
            </a:r>
            <a:r>
              <a:rPr lang="ru-RU" sz="1900" i="1" dirty="0" smtClean="0">
                <a:latin typeface="Bookman Old Style" pitchFamily="18" charset="0"/>
              </a:rPr>
              <a:t> </a:t>
            </a:r>
            <a:r>
              <a:rPr lang="ru-RU" sz="1900" i="1" dirty="0">
                <a:latin typeface="Bookman Old Style" pitchFamily="18" charset="0"/>
              </a:rPr>
              <a:t>(</a:t>
            </a:r>
            <a:r>
              <a:rPr lang="ru-RU" sz="1900" i="1" dirty="0" err="1">
                <a:latin typeface="Bookman Old Style" pitchFamily="18" charset="0"/>
              </a:rPr>
              <a:t>дайындаушыдан</a:t>
            </a:r>
            <a:r>
              <a:rPr lang="ru-RU" sz="1900" i="1" dirty="0">
                <a:latin typeface="Bookman Old Style" pitchFamily="18" charset="0"/>
              </a:rPr>
              <a:t>, </a:t>
            </a:r>
            <a:r>
              <a:rPr lang="ru-RU" sz="1900" i="1" dirty="0" err="1">
                <a:latin typeface="Bookman Old Style" pitchFamily="18" charset="0"/>
              </a:rPr>
              <a:t>орындаушыдан</a:t>
            </a:r>
            <a:r>
              <a:rPr lang="ru-RU" sz="1900" i="1" dirty="0">
                <a:latin typeface="Bookman Old Style" pitchFamily="18" charset="0"/>
              </a:rPr>
              <a:t>) </a:t>
            </a:r>
            <a:r>
              <a:rPr lang="ru-RU" sz="1900" i="1" dirty="0" err="1">
                <a:latin typeface="Bookman Old Style" pitchFamily="18" charset="0"/>
              </a:rPr>
              <a:t>тауарды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сатып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алу</a:t>
            </a:r>
            <a:r>
              <a:rPr lang="ru-RU" sz="1900" i="1" dirty="0">
                <a:latin typeface="Bookman Old Style" pitchFamily="18" charset="0"/>
              </a:rPr>
              <a:t> (</a:t>
            </a:r>
            <a:r>
              <a:rPr lang="ru-RU" sz="1900" i="1" dirty="0" err="1">
                <a:latin typeface="Bookman Old Style" pitchFamily="18" charset="0"/>
              </a:rPr>
              <a:t>жұмысты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орындау</a:t>
            </a:r>
            <a:r>
              <a:rPr lang="ru-RU" sz="1900" i="1" dirty="0">
                <a:latin typeface="Bookman Old Style" pitchFamily="18" charset="0"/>
              </a:rPr>
              <a:t>, </a:t>
            </a:r>
            <a:r>
              <a:rPr lang="ru-RU" sz="1900" i="1" dirty="0" err="1">
                <a:latin typeface="Bookman Old Style" pitchFamily="18" charset="0"/>
              </a:rPr>
              <a:t>қызметті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көрсету</a:t>
            </a:r>
            <a:r>
              <a:rPr lang="ru-RU" sz="1900" i="1" dirty="0">
                <a:latin typeface="Bookman Old Style" pitchFamily="18" charset="0"/>
              </a:rPr>
              <a:t>) </a:t>
            </a:r>
            <a:r>
              <a:rPr lang="ru-RU" sz="1900" i="1" dirty="0" err="1">
                <a:latin typeface="Bookman Old Style" pitchFamily="18" charset="0"/>
              </a:rPr>
              <a:t>фактісін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растайтын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құжатты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немесе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тауарды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сатып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алу</a:t>
            </a:r>
            <a:r>
              <a:rPr lang="ru-RU" sz="1900" i="1" dirty="0">
                <a:latin typeface="Bookman Old Style" pitchFamily="18" charset="0"/>
              </a:rPr>
              <a:t> (</a:t>
            </a:r>
            <a:r>
              <a:rPr lang="ru-RU" sz="1900" i="1" dirty="0" err="1">
                <a:latin typeface="Bookman Old Style" pitchFamily="18" charset="0"/>
              </a:rPr>
              <a:t>жұмысты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орындау</a:t>
            </a:r>
            <a:r>
              <a:rPr lang="ru-RU" sz="1900" i="1" dirty="0">
                <a:latin typeface="Bookman Old Style" pitchFamily="18" charset="0"/>
              </a:rPr>
              <a:t>, </a:t>
            </a:r>
            <a:r>
              <a:rPr lang="ru-RU" sz="1900" i="1" dirty="0" err="1">
                <a:latin typeface="Bookman Old Style" pitchFamily="18" charset="0"/>
              </a:rPr>
              <a:t>қызметті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көрсету</a:t>
            </a:r>
            <a:r>
              <a:rPr lang="ru-RU" sz="1900" i="1" dirty="0">
                <a:latin typeface="Bookman Old Style" pitchFamily="18" charset="0"/>
              </a:rPr>
              <a:t>)</a:t>
            </a:r>
            <a:r>
              <a:rPr lang="ru-RU" sz="1900" i="1" dirty="0" err="1">
                <a:latin typeface="Bookman Old Style" pitchFamily="18" charset="0"/>
              </a:rPr>
              <a:t>кезінде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жасалған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шартты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алуға</a:t>
            </a:r>
            <a:r>
              <a:rPr lang="ru-RU" sz="1900" i="1" dirty="0">
                <a:latin typeface="Bookman Old Style" pitchFamily="18" charset="0"/>
              </a:rPr>
              <a:t>;  </a:t>
            </a:r>
            <a:endParaRPr lang="ru-RU" sz="1900" i="1" dirty="0" smtClean="0">
              <a:latin typeface="Bookman Old Style" pitchFamily="18" charset="0"/>
            </a:endParaRPr>
          </a:p>
          <a:p>
            <a:pPr marL="265113" indent="-265113" algn="just">
              <a:buFont typeface="Wingdings" pitchFamily="2" charset="2"/>
              <a:buChar char="ü"/>
            </a:pPr>
            <a:r>
              <a:rPr lang="ru-RU" sz="1900" i="1" dirty="0" err="1" smtClean="0">
                <a:latin typeface="Bookman Old Style" pitchFamily="18" charset="0"/>
              </a:rPr>
              <a:t>ұтыс</a:t>
            </a:r>
            <a:r>
              <a:rPr lang="ru-RU" sz="1900" i="1" dirty="0" smtClean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түрінде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берілген</a:t>
            </a:r>
            <a:r>
              <a:rPr lang="ru-RU" sz="1900" i="1" dirty="0">
                <a:latin typeface="Bookman Old Style" pitchFamily="18" charset="0"/>
              </a:rPr>
              <a:t> (</a:t>
            </a:r>
            <a:r>
              <a:rPr lang="ru-RU" sz="1900" i="1" dirty="0" err="1">
                <a:latin typeface="Bookman Old Style" pitchFamily="18" charset="0"/>
              </a:rPr>
              <a:t>орындалған</a:t>
            </a:r>
            <a:r>
              <a:rPr lang="ru-RU" sz="1900" i="1" dirty="0">
                <a:latin typeface="Bookman Old Style" pitchFamily="18" charset="0"/>
              </a:rPr>
              <a:t>, </a:t>
            </a:r>
            <a:r>
              <a:rPr lang="ru-RU" sz="1900" i="1" dirty="0" err="1">
                <a:latin typeface="Bookman Old Style" pitchFamily="18" charset="0"/>
              </a:rPr>
              <a:t>көрсетілген</a:t>
            </a:r>
            <a:r>
              <a:rPr lang="ru-RU" sz="1900" i="1" dirty="0">
                <a:latin typeface="Bookman Old Style" pitchFamily="18" charset="0"/>
              </a:rPr>
              <a:t>) </a:t>
            </a:r>
            <a:r>
              <a:rPr lang="ru-RU" sz="1900" i="1" dirty="0" err="1">
                <a:latin typeface="Bookman Old Style" pitchFamily="18" charset="0"/>
              </a:rPr>
              <a:t>тауардың</a:t>
            </a:r>
            <a:r>
              <a:rPr lang="ru-RU" sz="1900" i="1" dirty="0">
                <a:latin typeface="Bookman Old Style" pitchFamily="18" charset="0"/>
              </a:rPr>
              <a:t> (</a:t>
            </a:r>
            <a:r>
              <a:rPr lang="ru-RU" sz="1900" i="1" dirty="0" err="1">
                <a:latin typeface="Bookman Old Style" pitchFamily="18" charset="0"/>
              </a:rPr>
              <a:t>жұмыстың</a:t>
            </a:r>
            <a:r>
              <a:rPr lang="ru-RU" sz="1900" i="1" dirty="0">
                <a:latin typeface="Bookman Old Style" pitchFamily="18" charset="0"/>
              </a:rPr>
              <a:t>, </a:t>
            </a:r>
            <a:r>
              <a:rPr lang="ru-RU" sz="1900" i="1" dirty="0" err="1">
                <a:latin typeface="Bookman Old Style" pitchFamily="18" charset="0"/>
              </a:rPr>
              <a:t>көрсетілетін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қызметтің</a:t>
            </a:r>
            <a:r>
              <a:rPr lang="ru-RU" sz="1900" i="1" dirty="0">
                <a:latin typeface="Bookman Old Style" pitchFamily="18" charset="0"/>
              </a:rPr>
              <a:t>) </a:t>
            </a:r>
            <a:r>
              <a:rPr lang="ru-RU" sz="1900" i="1" dirty="0" err="1">
                <a:latin typeface="Bookman Old Style" pitchFamily="18" charset="0"/>
              </a:rPr>
              <a:t>сапасы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бойынша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ойындардың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бастамашысына</a:t>
            </a:r>
            <a:r>
              <a:rPr lang="ru-RU" sz="1900" i="1" dirty="0">
                <a:latin typeface="Bookman Old Style" pitchFamily="18" charset="0"/>
              </a:rPr>
              <a:t> (</a:t>
            </a:r>
            <a:r>
              <a:rPr lang="ru-RU" sz="1900" i="1" dirty="0" err="1">
                <a:latin typeface="Bookman Old Style" pitchFamily="18" charset="0"/>
              </a:rPr>
              <a:t>ұйымдастырушысына</a:t>
            </a:r>
            <a:r>
              <a:rPr lang="ru-RU" sz="1900" i="1" dirty="0">
                <a:latin typeface="Bookman Old Style" pitchFamily="18" charset="0"/>
              </a:rPr>
              <a:t>) </a:t>
            </a:r>
            <a:r>
              <a:rPr lang="ru-RU" sz="1900" i="1" dirty="0" err="1">
                <a:latin typeface="Bookman Old Style" pitchFamily="18" charset="0"/>
              </a:rPr>
              <a:t>шағым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беруге</a:t>
            </a:r>
            <a:r>
              <a:rPr lang="ru-RU" sz="1900" i="1" dirty="0">
                <a:latin typeface="Bookman Old Style" pitchFamily="18" charset="0"/>
              </a:rPr>
              <a:t>. </a:t>
            </a:r>
            <a:endParaRPr lang="ru-RU" sz="1900" i="1" dirty="0" smtClean="0">
              <a:latin typeface="Bookman Old Style" pitchFamily="18" charset="0"/>
            </a:endParaRPr>
          </a:p>
          <a:p>
            <a:pPr marL="265113" indent="-265113">
              <a:buFont typeface="Wingdings" pitchFamily="2" charset="2"/>
              <a:buChar char="ü"/>
            </a:pPr>
            <a:r>
              <a:rPr lang="ru-RU" sz="1900" i="1" dirty="0" err="1" smtClean="0">
                <a:latin typeface="Bookman Old Style" pitchFamily="18" charset="0"/>
              </a:rPr>
              <a:t>тұтынушылардың</a:t>
            </a:r>
            <a:r>
              <a:rPr lang="ru-RU" sz="1900" i="1" dirty="0" smtClean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қоғамдық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бірлестіктерін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құруға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моральдық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зиянды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өтеуге</a:t>
            </a:r>
            <a:r>
              <a:rPr lang="ru-RU" i="1" dirty="0" smtClean="0">
                <a:solidFill>
                  <a:schemeClr val="accent1"/>
                </a:solidFill>
                <a:latin typeface="Bookman Old Style" pitchFamily="18" charset="0"/>
              </a:rPr>
              <a:t/>
            </a:r>
            <a:br>
              <a:rPr lang="ru-RU" i="1" dirty="0" smtClean="0">
                <a:solidFill>
                  <a:schemeClr val="accent1"/>
                </a:solidFill>
                <a:latin typeface="Bookman Old Style" pitchFamily="18" charset="0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062" y="140677"/>
            <a:ext cx="8511894" cy="94487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err="1">
                <a:latin typeface="Times New Roman" pitchFamily="18" charset="0"/>
                <a:cs typeface="Times New Roman" pitchFamily="18" charset="0"/>
                <a:sym typeface="Arial"/>
              </a:rPr>
              <a:t>Түйіндеме</a:t>
            </a:r>
            <a:endParaRPr lang="ru-RU" sz="3600" b="1" dirty="0" smtClean="0"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4123" y="1242646"/>
            <a:ext cx="8854832" cy="3900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algn="ctr" fontAlgn="base"/>
            <a:r>
              <a:rPr lang="" sz="2300" i="1" dirty="0" smtClean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Тұтынушылардың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құқықтарын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қорғау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Қазақстан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Республикасының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қазіргі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заманғы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азаматтық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құқығындағы</a:t>
            </a:r>
            <a:r>
              <a:rPr lang="ru-RU" sz="1800" dirty="0">
                <a:latin typeface="Bookman Old Style" pitchFamily="18" charset="0"/>
              </a:rPr>
              <a:t> аса </a:t>
            </a:r>
            <a:r>
              <a:rPr lang="ru-RU" sz="1800" dirty="0" err="1">
                <a:latin typeface="Bookman Old Style" pitchFamily="18" charset="0"/>
              </a:rPr>
              <a:t>маңызды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проблемалардың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бірі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болып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табылады</a:t>
            </a:r>
            <a:r>
              <a:rPr lang="ru-RU" sz="1800" dirty="0">
                <a:latin typeface="Bookman Old Style" pitchFamily="18" charset="0"/>
              </a:rPr>
              <a:t>. </a:t>
            </a:r>
            <a:r>
              <a:rPr lang="ru-RU" sz="1800" dirty="0" err="1">
                <a:latin typeface="Bookman Old Style" pitchFamily="18" charset="0"/>
              </a:rPr>
              <a:t>Қазіргі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уақытта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экономикалық</a:t>
            </a:r>
            <a:r>
              <a:rPr lang="ru-RU" sz="1800" dirty="0">
                <a:latin typeface="Bookman Old Style" pitchFamily="18" charset="0"/>
              </a:rPr>
              <a:t> фактор </a:t>
            </a:r>
            <a:r>
              <a:rPr lang="ru-RU" sz="1800" dirty="0" err="1">
                <a:latin typeface="Bookman Old Style" pitchFamily="18" charset="0"/>
              </a:rPr>
              <a:t>қоғамдық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қатынастардың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көптеген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салаларында</a:t>
            </a:r>
            <a:r>
              <a:rPr lang="ru-RU" sz="1800" dirty="0">
                <a:latin typeface="Bookman Old Style" pitchFamily="18" charset="0"/>
              </a:rPr>
              <a:t>, </a:t>
            </a:r>
            <a:r>
              <a:rPr lang="ru-RU" sz="1800" dirty="0" err="1">
                <a:latin typeface="Bookman Old Style" pitchFamily="18" charset="0"/>
              </a:rPr>
              <a:t>соның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ішінде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тұтыну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нарығында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басым</a:t>
            </a:r>
            <a:r>
              <a:rPr lang="ru-RU" sz="1800" dirty="0">
                <a:latin typeface="Bookman Old Style" pitchFamily="18" charset="0"/>
              </a:rPr>
              <a:t>. </a:t>
            </a:r>
            <a:r>
              <a:rPr lang="ru-RU" sz="1800" dirty="0" err="1">
                <a:latin typeface="Bookman Old Style" pitchFamily="18" charset="0"/>
              </a:rPr>
              <a:t>Бұл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ескеру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керек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шындық</a:t>
            </a:r>
            <a:r>
              <a:rPr lang="ru-RU" sz="1800" dirty="0">
                <a:latin typeface="Bookman Old Style" pitchFamily="18" charset="0"/>
              </a:rPr>
              <a:t>. </a:t>
            </a:r>
            <a:r>
              <a:rPr lang="ru-RU" sz="1800" dirty="0" err="1">
                <a:latin typeface="Bookman Old Style" pitchFamily="18" charset="0"/>
              </a:rPr>
              <a:t>Нарықтық</a:t>
            </a:r>
            <a:r>
              <a:rPr lang="ru-RU" sz="1800" dirty="0">
                <a:latin typeface="Bookman Old Style" pitchFamily="18" charset="0"/>
              </a:rPr>
              <a:t> экономика </a:t>
            </a:r>
            <a:r>
              <a:rPr lang="ru-RU" sz="1800" dirty="0" err="1">
                <a:latin typeface="Bookman Old Style" pitchFamily="18" charset="0"/>
              </a:rPr>
              <a:t>жағдайында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тауарларды</a:t>
            </a:r>
            <a:r>
              <a:rPr lang="ru-RU" sz="1800" dirty="0">
                <a:latin typeface="Bookman Old Style" pitchFamily="18" charset="0"/>
              </a:rPr>
              <a:t>, </a:t>
            </a:r>
            <a:r>
              <a:rPr lang="ru-RU" sz="1800" dirty="0" err="1">
                <a:latin typeface="Bookman Old Style" pitchFamily="18" charset="0"/>
              </a:rPr>
              <a:t>жұмыстар</a:t>
            </a:r>
            <a:r>
              <a:rPr lang="ru-RU" sz="1800" dirty="0">
                <a:latin typeface="Bookman Old Style" pitchFamily="18" charset="0"/>
              </a:rPr>
              <a:t> мен </a:t>
            </a:r>
            <a:r>
              <a:rPr lang="ru-RU" sz="1800" dirty="0" err="1">
                <a:latin typeface="Bookman Old Style" pitchFamily="18" charset="0"/>
              </a:rPr>
              <a:t>қызметтерді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тұтынушы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ретінде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әрекет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ететін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әрбір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азамат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өзінің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бұзылған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құқықтарын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құқықтық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қорғауды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қажет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етеді.Тұтынушылардың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қатысуымен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қатынастарды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құқықтық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реттеу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ең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алдымен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тұтынушылардың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құқықтарын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бұзудың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құқықтық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салдарын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жоюды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реттеуге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арналған</a:t>
            </a:r>
            <a:r>
              <a:rPr lang="ru-RU" sz="1800" dirty="0">
                <a:latin typeface="Bookman Old Style" pitchFamily="18" charset="0"/>
              </a:rPr>
              <a:t>. (</a:t>
            </a:r>
            <a:r>
              <a:rPr lang="ru-RU" sz="1800" dirty="0" err="1">
                <a:latin typeface="Bookman Old Style" pitchFamily="18" charset="0"/>
              </a:rPr>
              <a:t>одақтар</a:t>
            </a:r>
            <a:r>
              <a:rPr lang="ru-RU" sz="1800" dirty="0">
                <a:latin typeface="Bookman Old Style" pitchFamily="18" charset="0"/>
              </a:rPr>
              <a:t>)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Arial"/>
              <a:cs typeface="Arial"/>
              <a:sym typeface="Arial"/>
            </a:endParaRPr>
          </a:p>
        </p:txBody>
      </p:sp>
    </p:spTree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32862" y="1172308"/>
            <a:ext cx="9011138" cy="3735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446088" algn="just">
              <a:buClr>
                <a:schemeClr val="lt1"/>
              </a:buClr>
              <a:buSzPts val="2800"/>
              <a:buAutoNum type="arabicPeriod"/>
              <a:tabLst>
                <a:tab pos="358775" algn="l"/>
              </a:tabLst>
            </a:pPr>
            <a:r>
              <a:rPr lang="ru-RU" sz="1600" b="1" i="1" dirty="0">
                <a:latin typeface="Bookman Old Style" pitchFamily="18" charset="0"/>
              </a:rPr>
              <a:t>"</a:t>
            </a:r>
            <a:r>
              <a:rPr lang="ru-RU" sz="1600" b="1" i="1" dirty="0" err="1">
                <a:latin typeface="Bookman Old Style" pitchFamily="18" charset="0"/>
              </a:rPr>
              <a:t>Техникалық</a:t>
            </a:r>
            <a:r>
              <a:rPr lang="ru-RU" sz="1600" b="1" i="1" dirty="0">
                <a:latin typeface="Bookman Old Style" pitchFamily="18" charset="0"/>
              </a:rPr>
              <a:t> </a:t>
            </a:r>
            <a:r>
              <a:rPr lang="ru-RU" sz="1600" b="1" i="1" dirty="0" err="1">
                <a:latin typeface="Bookman Old Style" pitchFamily="18" charset="0"/>
              </a:rPr>
              <a:t>реттеу</a:t>
            </a:r>
            <a:r>
              <a:rPr lang="ru-RU" sz="1600" b="1" i="1" dirty="0">
                <a:latin typeface="Bookman Old Style" pitchFamily="18" charset="0"/>
              </a:rPr>
              <a:t> </a:t>
            </a:r>
            <a:r>
              <a:rPr lang="ru-RU" sz="1600" b="1" i="1" dirty="0" err="1">
                <a:latin typeface="Bookman Old Style" pitchFamily="18" charset="0"/>
              </a:rPr>
              <a:t>туралы</a:t>
            </a:r>
            <a:r>
              <a:rPr lang="ru-RU" sz="1600" b="1" i="1" dirty="0">
                <a:latin typeface="Bookman Old Style" pitchFamily="18" charset="0"/>
              </a:rPr>
              <a:t>" ҚР </a:t>
            </a:r>
            <a:r>
              <a:rPr lang="ru-RU" sz="1600" b="1" i="1" dirty="0" err="1">
                <a:latin typeface="Bookman Old Style" pitchFamily="18" charset="0"/>
              </a:rPr>
              <a:t>Заңына</a:t>
            </a:r>
            <a:r>
              <a:rPr lang="ru-RU" sz="1600" b="1" i="1" dirty="0">
                <a:latin typeface="Bookman Old Style" pitchFamily="18" charset="0"/>
              </a:rPr>
              <a:t> </a:t>
            </a:r>
            <a:r>
              <a:rPr lang="ru-RU" sz="1600" b="1" i="1" dirty="0" err="1">
                <a:latin typeface="Bookman Old Style" pitchFamily="18" charset="0"/>
              </a:rPr>
              <a:t>сәйкес</a:t>
            </a:r>
            <a:r>
              <a:rPr lang="ru-RU" sz="1600" b="1" i="1" dirty="0">
                <a:latin typeface="Bookman Old Style" pitchFamily="18" charset="0"/>
              </a:rPr>
              <a:t> </a:t>
            </a:r>
            <a:r>
              <a:rPr lang="ru-RU" sz="1600" b="1" i="1" dirty="0" err="1">
                <a:latin typeface="Bookman Old Style" pitchFamily="18" charset="0"/>
              </a:rPr>
              <a:t>тауардың</a:t>
            </a:r>
            <a:r>
              <a:rPr lang="ru-RU" sz="1600" b="1" i="1" dirty="0">
                <a:latin typeface="Bookman Old Style" pitchFamily="18" charset="0"/>
              </a:rPr>
              <a:t> (</a:t>
            </a:r>
            <a:r>
              <a:rPr lang="ru-RU" sz="1600" b="1" i="1" dirty="0" err="1">
                <a:latin typeface="Bookman Old Style" pitchFamily="18" charset="0"/>
              </a:rPr>
              <a:t>жұмыстың</a:t>
            </a:r>
            <a:r>
              <a:rPr lang="ru-RU" sz="1600" b="1" i="1" dirty="0">
                <a:latin typeface="Bookman Old Style" pitchFamily="18" charset="0"/>
              </a:rPr>
              <a:t>, </a:t>
            </a:r>
            <a:r>
              <a:rPr lang="ru-RU" sz="1600" b="1" i="1" dirty="0" err="1">
                <a:latin typeface="Bookman Old Style" pitchFamily="18" charset="0"/>
              </a:rPr>
              <a:t>қызметтің</a:t>
            </a:r>
            <a:r>
              <a:rPr lang="ru-RU" sz="1600" b="1" i="1" dirty="0">
                <a:latin typeface="Bookman Old Style" pitchFamily="18" charset="0"/>
              </a:rPr>
              <a:t>) </a:t>
            </a:r>
            <a:r>
              <a:rPr lang="ru-RU" sz="1600" b="1" i="1" dirty="0" err="1">
                <a:latin typeface="Bookman Old Style" pitchFamily="18" charset="0"/>
              </a:rPr>
              <a:t>қауіпсіздігі-бұл</a:t>
            </a:r>
            <a:r>
              <a:rPr lang="ru-RU" sz="1600" b="1" i="1" dirty="0" smtClean="0">
                <a:latin typeface="Bookman Old Style" pitchFamily="18" charset="0"/>
              </a:rPr>
              <a:t>:</a:t>
            </a:r>
          </a:p>
          <a:p>
            <a:pPr lvl="0" indent="446088" algn="just">
              <a:buClr>
                <a:schemeClr val="lt1"/>
              </a:buClr>
              <a:buSzPts val="2800"/>
              <a:buAutoNum type="arabicPeriod"/>
              <a:tabLst>
                <a:tab pos="358775" algn="l"/>
              </a:tabLst>
            </a:pPr>
            <a:r>
              <a:rPr lang="ru-RU" i="1" dirty="0">
                <a:latin typeface="Bookman Old Style" pitchFamily="18" charset="0"/>
              </a:rPr>
              <a:t>а) </a:t>
            </a:r>
            <a:r>
              <a:rPr lang="ru-RU" i="1" dirty="0" err="1">
                <a:latin typeface="Bookman Old Style" pitchFamily="18" charset="0"/>
              </a:rPr>
              <a:t>тауарды</a:t>
            </a:r>
            <a:r>
              <a:rPr lang="ru-RU" i="1" dirty="0">
                <a:latin typeface="Bookman Old Style" pitchFamily="18" charset="0"/>
              </a:rPr>
              <a:t> (</a:t>
            </a:r>
            <a:r>
              <a:rPr lang="ru-RU" i="1" dirty="0" err="1">
                <a:latin typeface="Bookman Old Style" pitchFamily="18" charset="0"/>
              </a:rPr>
              <a:t>жұмысты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көрсетілетін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қызметті</a:t>
            </a:r>
            <a:r>
              <a:rPr lang="ru-RU" i="1" dirty="0">
                <a:latin typeface="Bookman Old Style" pitchFamily="18" charset="0"/>
              </a:rPr>
              <a:t>) </a:t>
            </a:r>
            <a:r>
              <a:rPr lang="ru-RU" i="1" dirty="0" err="1">
                <a:latin typeface="Bookman Old Style" pitchFamily="18" charset="0"/>
              </a:rPr>
              <a:t>сатып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алу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және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пайдалану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процесінде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тұтынушының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өмірі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денсаулығы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сондай-ақ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болашақ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ұрпақ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үшін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тауардың</a:t>
            </a:r>
            <a:r>
              <a:rPr lang="ru-RU" i="1" dirty="0">
                <a:latin typeface="Bookman Old Style" pitchFamily="18" charset="0"/>
              </a:rPr>
              <a:t> (</a:t>
            </a:r>
            <a:r>
              <a:rPr lang="ru-RU" i="1" dirty="0" err="1">
                <a:latin typeface="Bookman Old Style" pitchFamily="18" charset="0"/>
              </a:rPr>
              <a:t>жұмыстың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көрсетілетін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қызметтің</a:t>
            </a:r>
            <a:r>
              <a:rPr lang="ru-RU" i="1" dirty="0">
                <a:latin typeface="Bookman Old Style" pitchFamily="18" charset="0"/>
              </a:rPr>
              <a:t>)</a:t>
            </a:r>
            <a:r>
              <a:rPr lang="ru-RU" i="1" dirty="0" err="1">
                <a:latin typeface="Bookman Old Style" pitchFamily="18" charset="0"/>
              </a:rPr>
              <a:t>қауіпсіздігі</a:t>
            </a:r>
            <a:r>
              <a:rPr lang="ru-RU" i="1" dirty="0">
                <a:latin typeface="Bookman Old Style" pitchFamily="18" charset="0"/>
              </a:rPr>
              <a:t>; </a:t>
            </a:r>
            <a:endParaRPr lang="ru-RU" i="1" dirty="0" smtClean="0">
              <a:latin typeface="Bookman Old Style" pitchFamily="18" charset="0"/>
            </a:endParaRPr>
          </a:p>
          <a:p>
            <a:pPr lvl="0" indent="446088" algn="just">
              <a:buClr>
                <a:schemeClr val="lt1"/>
              </a:buClr>
              <a:buSzPts val="2800"/>
              <a:buAutoNum type="arabicPeriod"/>
              <a:tabLst>
                <a:tab pos="358775" algn="l"/>
              </a:tabLst>
            </a:pPr>
            <a:r>
              <a:rPr lang="ru-RU" i="1" dirty="0" smtClean="0">
                <a:latin typeface="Bookman Old Style" pitchFamily="18" charset="0"/>
              </a:rPr>
              <a:t>б</a:t>
            </a:r>
            <a:r>
              <a:rPr lang="ru-RU" i="1" dirty="0">
                <a:latin typeface="Bookman Old Style" pitchFamily="18" charset="0"/>
              </a:rPr>
              <a:t>) </a:t>
            </a:r>
            <a:r>
              <a:rPr lang="ru-RU" i="1" dirty="0" err="1">
                <a:latin typeface="Bookman Old Style" pitchFamily="18" charset="0"/>
              </a:rPr>
              <a:t>тауарды</a:t>
            </a:r>
            <a:r>
              <a:rPr lang="ru-RU" i="1" dirty="0">
                <a:latin typeface="Bookman Old Style" pitchFamily="18" charset="0"/>
              </a:rPr>
              <a:t> (</a:t>
            </a:r>
            <a:r>
              <a:rPr lang="ru-RU" i="1" dirty="0" err="1">
                <a:latin typeface="Bookman Old Style" pitchFamily="18" charset="0"/>
              </a:rPr>
              <a:t>жұмысты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көрсетілетін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қызметті</a:t>
            </a:r>
            <a:r>
              <a:rPr lang="ru-RU" i="1" dirty="0">
                <a:latin typeface="Bookman Old Style" pitchFamily="18" charset="0"/>
              </a:rPr>
              <a:t>) </a:t>
            </a:r>
            <a:r>
              <a:rPr lang="ru-RU" i="1" dirty="0" err="1">
                <a:latin typeface="Bookman Old Style" pitchFamily="18" charset="0"/>
              </a:rPr>
              <a:t>пайдаланудың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сақтаудың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тасымалдаудың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және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кәдеге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жаратудың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дағдылы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жағдайларында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тұтынушының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өмірі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денсаулығы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мүлкі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және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қоршаған</a:t>
            </a:r>
            <a:r>
              <a:rPr lang="ru-RU" i="1" dirty="0">
                <a:latin typeface="Bookman Old Style" pitchFamily="18" charset="0"/>
              </a:rPr>
              <a:t> орта </a:t>
            </a:r>
            <a:r>
              <a:rPr lang="ru-RU" i="1" dirty="0" err="1">
                <a:latin typeface="Bookman Old Style" pitchFamily="18" charset="0"/>
              </a:rPr>
              <a:t>үшін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қауіпсіздігі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сондай-ақ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жұмысты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орындау</a:t>
            </a:r>
            <a:r>
              <a:rPr lang="ru-RU" i="1" dirty="0">
                <a:latin typeface="Bookman Old Style" pitchFamily="18" charset="0"/>
              </a:rPr>
              <a:t> (</a:t>
            </a:r>
            <a:r>
              <a:rPr lang="ru-RU" i="1" dirty="0" err="1">
                <a:latin typeface="Bookman Old Style" pitchFamily="18" charset="0"/>
              </a:rPr>
              <a:t>Қызмет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көрсету</a:t>
            </a:r>
            <a:r>
              <a:rPr lang="ru-RU" i="1" dirty="0">
                <a:latin typeface="Bookman Old Style" pitchFamily="18" charset="0"/>
              </a:rPr>
              <a:t>)</a:t>
            </a:r>
            <a:r>
              <a:rPr lang="ru-RU" i="1" dirty="0" err="1">
                <a:latin typeface="Bookman Old Style" pitchFamily="18" charset="0"/>
              </a:rPr>
              <a:t>процесінің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қауіпсіздігі</a:t>
            </a:r>
            <a:r>
              <a:rPr lang="ru-RU" i="1" dirty="0">
                <a:latin typeface="Bookman Old Style" pitchFamily="18" charset="0"/>
              </a:rPr>
              <a:t>; </a:t>
            </a:r>
            <a:endParaRPr lang="ru-RU" i="1" dirty="0" smtClean="0">
              <a:latin typeface="Bookman Old Style" pitchFamily="18" charset="0"/>
            </a:endParaRPr>
          </a:p>
          <a:p>
            <a:pPr lvl="0" indent="446088" algn="just">
              <a:buClr>
                <a:schemeClr val="lt1"/>
              </a:buClr>
              <a:buSzPts val="2800"/>
              <a:buAutoNum type="arabicPeriod"/>
              <a:tabLst>
                <a:tab pos="358775" algn="l"/>
              </a:tabLst>
            </a:pPr>
            <a:r>
              <a:rPr lang="ru-RU" i="1" dirty="0" smtClean="0">
                <a:latin typeface="Bookman Old Style" pitchFamily="18" charset="0"/>
              </a:rPr>
              <a:t>в</a:t>
            </a:r>
            <a:r>
              <a:rPr lang="ru-RU" i="1" dirty="0">
                <a:latin typeface="Bookman Old Style" pitchFamily="18" charset="0"/>
              </a:rPr>
              <a:t>) </a:t>
            </a:r>
            <a:r>
              <a:rPr lang="ru-RU" i="1" dirty="0" err="1">
                <a:latin typeface="Bookman Old Style" pitchFamily="18" charset="0"/>
              </a:rPr>
              <a:t>тауарды</a:t>
            </a:r>
            <a:r>
              <a:rPr lang="ru-RU" i="1" dirty="0">
                <a:latin typeface="Bookman Old Style" pitchFamily="18" charset="0"/>
              </a:rPr>
              <a:t> (</a:t>
            </a:r>
            <a:r>
              <a:rPr lang="ru-RU" i="1" dirty="0" err="1">
                <a:latin typeface="Bookman Old Style" pitchFamily="18" charset="0"/>
              </a:rPr>
              <a:t>жұмысты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көрсетілетін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қызметті</a:t>
            </a:r>
            <a:r>
              <a:rPr lang="ru-RU" i="1" dirty="0">
                <a:latin typeface="Bookman Old Style" pitchFamily="18" charset="0"/>
              </a:rPr>
              <a:t>) </a:t>
            </a:r>
            <a:r>
              <a:rPr lang="ru-RU" i="1" dirty="0" err="1">
                <a:latin typeface="Bookman Old Style" pitchFamily="18" charset="0"/>
              </a:rPr>
              <a:t>пайдаланудың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сақтаудың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тасымалдаудың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және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кәдеге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жаратудың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қандай</a:t>
            </a:r>
            <a:r>
              <a:rPr lang="ru-RU" i="1" dirty="0">
                <a:latin typeface="Bookman Old Style" pitchFamily="18" charset="0"/>
              </a:rPr>
              <a:t> да </a:t>
            </a:r>
            <a:r>
              <a:rPr lang="ru-RU" i="1" dirty="0" err="1">
                <a:latin typeface="Bookman Old Style" pitchFamily="18" charset="0"/>
              </a:rPr>
              <a:t>бір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ерекше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режимін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талап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ететін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жағдайларда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тұтынушының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өмірі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денсаулығы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мүлкі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және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қоршаған</a:t>
            </a:r>
            <a:r>
              <a:rPr lang="ru-RU" i="1" dirty="0">
                <a:latin typeface="Bookman Old Style" pitchFamily="18" charset="0"/>
              </a:rPr>
              <a:t> орта </a:t>
            </a:r>
            <a:r>
              <a:rPr lang="ru-RU" i="1" dirty="0" err="1">
                <a:latin typeface="Bookman Old Style" pitchFamily="18" charset="0"/>
              </a:rPr>
              <a:t>үшін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қауіпсіздігі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сондай-ақ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жұмысты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орындау</a:t>
            </a:r>
            <a:r>
              <a:rPr lang="ru-RU" i="1" dirty="0">
                <a:latin typeface="Bookman Old Style" pitchFamily="18" charset="0"/>
              </a:rPr>
              <a:t> (</a:t>
            </a:r>
            <a:r>
              <a:rPr lang="ru-RU" i="1" dirty="0" err="1">
                <a:latin typeface="Bookman Old Style" pitchFamily="18" charset="0"/>
              </a:rPr>
              <a:t>Қызмет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көрсету</a:t>
            </a:r>
            <a:r>
              <a:rPr lang="ru-RU" i="1" dirty="0">
                <a:latin typeface="Bookman Old Style" pitchFamily="18" charset="0"/>
              </a:rPr>
              <a:t>) </a:t>
            </a:r>
            <a:r>
              <a:rPr lang="ru-RU" i="1" dirty="0" err="1">
                <a:latin typeface="Bookman Old Style" pitchFamily="18" charset="0"/>
              </a:rPr>
              <a:t>процесінің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қауіпсіздігі</a:t>
            </a:r>
            <a:r>
              <a:rPr lang="ru-RU" i="1" dirty="0">
                <a:latin typeface="Bookman Old Style" pitchFamily="18" charset="0"/>
              </a:rPr>
              <a:t>.  </a:t>
            </a:r>
            <a:r>
              <a:rPr lang="ru-RU" i="1" dirty="0" err="1">
                <a:latin typeface="Bookman Old Style" pitchFamily="18" charset="0"/>
              </a:rPr>
              <a:t>уәкілетті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органдардағы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және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ресми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комиссиялардағы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тұтынушылардың</a:t>
            </a:r>
            <a:endParaRPr lang="ru-RU" i="1" dirty="0" smtClean="0">
              <a:latin typeface="Bookman Old Style" pitchFamily="18" charset="0"/>
            </a:endParaRPr>
          </a:p>
          <a:p>
            <a:pPr lvl="0" indent="446088" algn="just">
              <a:buClr>
                <a:schemeClr val="lt1"/>
              </a:buClr>
              <a:buSzPts val="2800"/>
              <a:buAutoNum type="arabicPeriod"/>
              <a:tabLst>
                <a:tab pos="358775" algn="l"/>
              </a:tabLst>
            </a:pPr>
            <a:r>
              <a:rPr lang="ru-RU" i="1" dirty="0" smtClean="0">
                <a:latin typeface="Bookman Old Style" pitchFamily="18" charset="0"/>
              </a:rPr>
              <a:t>г</a:t>
            </a:r>
            <a:r>
              <a:rPr lang="ru-RU" i="1" dirty="0">
                <a:latin typeface="Bookman Old Style" pitchFamily="18" charset="0"/>
              </a:rPr>
              <a:t>) </a:t>
            </a:r>
            <a:r>
              <a:rPr lang="ru-RU" i="1" dirty="0" err="1">
                <a:latin typeface="Bookman Old Style" pitchFamily="18" charset="0"/>
              </a:rPr>
              <a:t>адамның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өміріне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денсаулығына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қоршаған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ортаға</a:t>
            </a:r>
            <a:r>
              <a:rPr lang="ru-RU" i="1" dirty="0">
                <a:latin typeface="Bookman Old Style" pitchFamily="18" charset="0"/>
              </a:rPr>
              <a:t>, </a:t>
            </a:r>
            <a:r>
              <a:rPr lang="ru-RU" i="1" dirty="0" err="1">
                <a:latin typeface="Bookman Old Style" pitchFamily="18" charset="0"/>
              </a:rPr>
              <a:t>оның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ішінде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өсімдіктер</a:t>
            </a:r>
            <a:r>
              <a:rPr lang="ru-RU" i="1" dirty="0">
                <a:latin typeface="Bookman Old Style" pitchFamily="18" charset="0"/>
              </a:rPr>
              <a:t> мен </a:t>
            </a:r>
            <a:r>
              <a:rPr lang="ru-RU" i="1" dirty="0" err="1">
                <a:latin typeface="Bookman Old Style" pitchFamily="18" charset="0"/>
              </a:rPr>
              <a:t>жануарлар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дүниесіне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зиян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келтірумен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байланысты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жол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берілмейтін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қатердің</a:t>
            </a:r>
            <a:r>
              <a:rPr lang="ru-RU" i="1" dirty="0">
                <a:latin typeface="Bookman Old Style" pitchFamily="18" charset="0"/>
              </a:rPr>
              <a:t> </a:t>
            </a:r>
            <a:r>
              <a:rPr lang="ru-RU" i="1" dirty="0" err="1">
                <a:latin typeface="Bookman Old Style" pitchFamily="18" charset="0"/>
              </a:rPr>
              <a:t>болмауы</a:t>
            </a:r>
            <a:endParaRPr lang="ru-RU" i="1" dirty="0" smtClean="0">
              <a:latin typeface="Bookman Old Style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СҰРАҚТАРЫ: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СҰРАҚТАРЫ: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90538" y="-122775"/>
            <a:ext cx="8520600" cy="6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3538" y="1375508"/>
            <a:ext cx="87376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err="1">
                <a:latin typeface="Bookman Old Style" pitchFamily="18" charset="0"/>
              </a:rPr>
              <a:t>Жарамдылық</a:t>
            </a:r>
            <a:r>
              <a:rPr lang="ru-RU" sz="1600" b="1" i="1" dirty="0">
                <a:latin typeface="Bookman Old Style" pitchFamily="18" charset="0"/>
              </a:rPr>
              <a:t> </a:t>
            </a:r>
            <a:r>
              <a:rPr lang="ru-RU" sz="1600" b="1" i="1" dirty="0" err="1">
                <a:latin typeface="Bookman Old Style" pitchFamily="18" charset="0"/>
              </a:rPr>
              <a:t>мерзімі-бұл</a:t>
            </a:r>
            <a:r>
              <a:rPr lang="ru-RU" sz="1600" b="1" i="1" dirty="0" smtClean="0">
                <a:latin typeface="Bookman Old Style" pitchFamily="18" charset="0"/>
              </a:rPr>
              <a:t>:</a:t>
            </a:r>
          </a:p>
          <a:p>
            <a:endParaRPr lang="ru-RU" sz="1600" b="1" i="1" dirty="0">
              <a:latin typeface="Bookman Old Style" pitchFamily="18" charset="0"/>
            </a:endParaRPr>
          </a:p>
          <a:p>
            <a:endParaRPr lang="ru-RU" sz="1600" b="1" i="1" dirty="0" smtClean="0">
              <a:latin typeface="Bookman Old Style" pitchFamily="18" charset="0"/>
            </a:endParaRPr>
          </a:p>
          <a:p>
            <a:r>
              <a:rPr lang="ru-RU" sz="1500" i="1" dirty="0">
                <a:latin typeface="Bookman Old Style" pitchFamily="18" charset="0"/>
              </a:rPr>
              <a:t>а) </a:t>
            </a:r>
            <a:r>
              <a:rPr lang="ru-RU" sz="1500" i="1" dirty="0" err="1">
                <a:latin typeface="Bookman Old Style" pitchFamily="18" charset="0"/>
              </a:rPr>
              <a:t>мерзімі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аяқталғаннан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кейін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тауар</a:t>
            </a:r>
            <a:r>
              <a:rPr lang="ru-RU" sz="1500" i="1" dirty="0">
                <a:latin typeface="Bookman Old Style" pitchFamily="18" charset="0"/>
              </a:rPr>
              <a:t> (</a:t>
            </a:r>
            <a:r>
              <a:rPr lang="ru-RU" sz="1500" i="1" dirty="0" err="1">
                <a:latin typeface="Bookman Old Style" pitchFamily="18" charset="0"/>
              </a:rPr>
              <a:t>жұмыс</a:t>
            </a:r>
            <a:r>
              <a:rPr lang="ru-RU" sz="1500" i="1" dirty="0">
                <a:latin typeface="Bookman Old Style" pitchFamily="18" charset="0"/>
              </a:rPr>
              <a:t>) </a:t>
            </a:r>
            <a:r>
              <a:rPr lang="ru-RU" sz="1500" i="1" dirty="0" err="1">
                <a:latin typeface="Bookman Old Style" pitchFamily="18" charset="0"/>
              </a:rPr>
              <a:t>мақсаты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бойынша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пайдалануға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жарамсыз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деп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саналатын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кезең</a:t>
            </a:r>
            <a:r>
              <a:rPr lang="ru-RU" sz="1500" i="1" dirty="0">
                <a:latin typeface="Bookman Old Style" pitchFamily="18" charset="0"/>
              </a:rPr>
              <a:t>; </a:t>
            </a:r>
            <a:endParaRPr lang="ru-RU" sz="1500" i="1" dirty="0" smtClean="0">
              <a:latin typeface="Bookman Old Style" pitchFamily="18" charset="0"/>
            </a:endParaRPr>
          </a:p>
          <a:p>
            <a:r>
              <a:rPr lang="ru-RU" sz="1500" i="1" dirty="0" smtClean="0">
                <a:latin typeface="Bookman Old Style" pitchFamily="18" charset="0"/>
              </a:rPr>
              <a:t>б</a:t>
            </a:r>
            <a:r>
              <a:rPr lang="ru-RU" sz="1500" i="1" dirty="0">
                <a:latin typeface="Bookman Old Style" pitchFamily="18" charset="0"/>
              </a:rPr>
              <a:t>) </a:t>
            </a:r>
            <a:r>
              <a:rPr lang="ru-RU" sz="1500" i="1" dirty="0" err="1">
                <a:latin typeface="Bookman Old Style" pitchFamily="18" charset="0"/>
              </a:rPr>
              <a:t>дайындаушы</a:t>
            </a:r>
            <a:r>
              <a:rPr lang="ru-RU" sz="1500" i="1" dirty="0">
                <a:latin typeface="Bookman Old Style" pitchFamily="18" charset="0"/>
              </a:rPr>
              <a:t> (</a:t>
            </a:r>
            <a:r>
              <a:rPr lang="ru-RU" sz="1500" i="1" dirty="0" err="1">
                <a:latin typeface="Bookman Old Style" pitchFamily="18" charset="0"/>
              </a:rPr>
              <a:t>Орындаушы</a:t>
            </a:r>
            <a:r>
              <a:rPr lang="ru-RU" sz="1500" i="1" dirty="0">
                <a:latin typeface="Bookman Old Style" pitchFamily="18" charset="0"/>
              </a:rPr>
              <a:t>) </a:t>
            </a:r>
            <a:r>
              <a:rPr lang="ru-RU" sz="1500" i="1" dirty="0" err="1">
                <a:latin typeface="Bookman Old Style" pitchFamily="18" charset="0"/>
              </a:rPr>
              <a:t>тұтынушыға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тауарды</a:t>
            </a:r>
            <a:r>
              <a:rPr lang="ru-RU" sz="1500" i="1" dirty="0">
                <a:latin typeface="Bookman Old Style" pitchFamily="18" charset="0"/>
              </a:rPr>
              <a:t> (</a:t>
            </a:r>
            <a:r>
              <a:rPr lang="ru-RU" sz="1500" i="1" dirty="0" err="1">
                <a:latin typeface="Bookman Old Style" pitchFamily="18" charset="0"/>
              </a:rPr>
              <a:t>жұмысты</a:t>
            </a:r>
            <a:r>
              <a:rPr lang="ru-RU" sz="1500" i="1" dirty="0">
                <a:latin typeface="Bookman Old Style" pitchFamily="18" charset="0"/>
              </a:rPr>
              <a:t>) </a:t>
            </a:r>
            <a:r>
              <a:rPr lang="ru-RU" sz="1500" i="1" dirty="0" err="1">
                <a:latin typeface="Bookman Old Style" pitchFamily="18" charset="0"/>
              </a:rPr>
              <a:t>мақсаты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бойынша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пайдалану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мүмкіндігін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қамтамасыз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етуге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және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елеулі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кемшіліктер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үшін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жауапты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болуға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міндеттенетін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кезең</a:t>
            </a:r>
            <a:r>
              <a:rPr lang="ru-RU" sz="1500" i="1" dirty="0">
                <a:latin typeface="Bookman Old Style" pitchFamily="18" charset="0"/>
              </a:rPr>
              <a:t>; </a:t>
            </a:r>
            <a:endParaRPr lang="ru-RU" sz="1500" i="1" dirty="0" smtClean="0">
              <a:latin typeface="Bookman Old Style" pitchFamily="18" charset="0"/>
            </a:endParaRPr>
          </a:p>
          <a:p>
            <a:r>
              <a:rPr lang="ru-RU" sz="1500" i="1" dirty="0" smtClean="0">
                <a:latin typeface="Bookman Old Style" pitchFamily="18" charset="0"/>
              </a:rPr>
              <a:t>в</a:t>
            </a:r>
            <a:r>
              <a:rPr lang="ru-RU" sz="1500" i="1" dirty="0">
                <a:latin typeface="Bookman Old Style" pitchFamily="18" charset="0"/>
              </a:rPr>
              <a:t>) </a:t>
            </a:r>
            <a:r>
              <a:rPr lang="ru-RU" sz="1500" i="1" dirty="0" err="1">
                <a:latin typeface="Bookman Old Style" pitchFamily="18" charset="0"/>
              </a:rPr>
              <a:t>тауарда</a:t>
            </a:r>
            <a:r>
              <a:rPr lang="ru-RU" sz="1500" i="1" dirty="0">
                <a:latin typeface="Bookman Old Style" pitchFamily="18" charset="0"/>
              </a:rPr>
              <a:t> (</a:t>
            </a:r>
            <a:r>
              <a:rPr lang="ru-RU" sz="1500" i="1" dirty="0" err="1">
                <a:latin typeface="Bookman Old Style" pitchFamily="18" charset="0"/>
              </a:rPr>
              <a:t>жұмыста</a:t>
            </a:r>
            <a:r>
              <a:rPr lang="ru-RU" sz="1500" i="1" dirty="0">
                <a:latin typeface="Bookman Old Style" pitchFamily="18" charset="0"/>
              </a:rPr>
              <a:t>) </a:t>
            </a:r>
            <a:r>
              <a:rPr lang="ru-RU" sz="1500" i="1" dirty="0" err="1">
                <a:latin typeface="Bookman Old Style" pitchFamily="18" charset="0"/>
              </a:rPr>
              <a:t>жетіспеушілік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анықталған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жағдайда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дайындаушы</a:t>
            </a:r>
            <a:r>
              <a:rPr lang="ru-RU" sz="1500" i="1" dirty="0">
                <a:latin typeface="Bookman Old Style" pitchFamily="18" charset="0"/>
              </a:rPr>
              <a:t> (</a:t>
            </a:r>
            <a:r>
              <a:rPr lang="ru-RU" sz="1500" i="1" dirty="0" err="1">
                <a:latin typeface="Bookman Old Style" pitchFamily="18" charset="0"/>
              </a:rPr>
              <a:t>Орындаушы</a:t>
            </a:r>
            <a:r>
              <a:rPr lang="ru-RU" sz="1500" i="1" dirty="0">
                <a:latin typeface="Bookman Old Style" pitchFamily="18" charset="0"/>
              </a:rPr>
              <a:t>), </a:t>
            </a:r>
            <a:r>
              <a:rPr lang="ru-RU" sz="1500" i="1" dirty="0" err="1">
                <a:latin typeface="Bookman Old Style" pitchFamily="18" charset="0"/>
              </a:rPr>
              <a:t>сатушы</a:t>
            </a:r>
            <a:r>
              <a:rPr lang="ru-RU" sz="1500" i="1" dirty="0">
                <a:latin typeface="Bookman Old Style" pitchFamily="18" charset="0"/>
              </a:rPr>
              <a:t>, </a:t>
            </a:r>
            <a:r>
              <a:rPr lang="ru-RU" sz="1500" i="1" dirty="0" err="1">
                <a:latin typeface="Bookman Old Style" pitchFamily="18" charset="0"/>
              </a:rPr>
              <a:t>Уәкілетті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ұйым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немесе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уәкілетті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жеке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кәсіпкер</a:t>
            </a:r>
            <a:r>
              <a:rPr lang="ru-RU" sz="1500" i="1" dirty="0">
                <a:latin typeface="Bookman Old Style" pitchFamily="18" charset="0"/>
              </a:rPr>
              <a:t>, </a:t>
            </a:r>
            <a:r>
              <a:rPr lang="ru-RU" sz="1500" i="1" dirty="0" err="1">
                <a:latin typeface="Bookman Old Style" pitchFamily="18" charset="0"/>
              </a:rPr>
              <a:t>импорттаушы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тұтынушының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талаптарын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қанағаттандыруға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міндетті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 smtClean="0">
                <a:latin typeface="Bookman Old Style" pitchFamily="18" charset="0"/>
              </a:rPr>
              <a:t>кезең</a:t>
            </a:r>
            <a:endParaRPr lang="ru-RU" sz="1500" i="1" dirty="0" smtClean="0">
              <a:latin typeface="Bookman Old Style" pitchFamily="18" charset="0"/>
            </a:endParaRPr>
          </a:p>
          <a:p>
            <a:r>
              <a:rPr lang="ru-RU" sz="1500" i="1" dirty="0" smtClean="0">
                <a:latin typeface="Bookman Old Style" pitchFamily="18" charset="0"/>
              </a:rPr>
              <a:t>г</a:t>
            </a:r>
            <a:r>
              <a:rPr lang="ru-RU" sz="1500" i="1" dirty="0">
                <a:latin typeface="Bookman Old Style" pitchFamily="18" charset="0"/>
              </a:rPr>
              <a:t>) </a:t>
            </a:r>
            <a:r>
              <a:rPr lang="ru-RU" sz="1500" i="1" dirty="0" err="1">
                <a:latin typeface="Bookman Old Style" pitchFamily="18" charset="0"/>
              </a:rPr>
              <a:t>мерзімі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өткеннен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кейін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тауар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мақсаты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бойынша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пайдалануға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жарамсыз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деп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есептелетін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уақыт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кезеңі</a:t>
            </a:r>
            <a:endParaRPr lang="ru-RU" sz="1500" i="1" dirty="0" smtClean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b="1" i="1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ҰСЫНЫЛАТЫН ӘДЕБИЕТТЕР ТІЗІМІ </a:t>
            </a:r>
            <a:r>
              <a:rPr lang="ru-RU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lang="ru-RU" dirty="0"/>
          </a:p>
        </p:txBody>
      </p:sp>
      <p:sp>
        <p:nvSpPr>
          <p:cNvPr id="78" name="Google Shape;78;p15"/>
          <p:cNvSpPr txBox="1">
            <a:spLocks noGrp="1"/>
          </p:cNvSpPr>
          <p:nvPr>
            <p:ph type="body" idx="4294967295"/>
          </p:nvPr>
        </p:nvSpPr>
        <p:spPr>
          <a:xfrm>
            <a:off x="281355" y="1258277"/>
            <a:ext cx="8620368" cy="37455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457200" algn="just">
              <a:lnSpc>
                <a:spcPct val="120000"/>
              </a:lnSpc>
              <a:spcBef>
                <a:spcPts val="1200"/>
              </a:spcBef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Қазақстан Республикасының Конституциясы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. (1995 </a:t>
            </a: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жылғы 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30 </a:t>
            </a: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тамызда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республикалық референдумда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қабылданды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) (08.06.2022 ж. </a:t>
            </a: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жағдай бойынша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өзгерістермен және толықтырулармен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)</a:t>
            </a:r>
          </a:p>
          <a:p>
            <a:pPr marL="0" lvl="0" indent="457200" algn="just">
              <a:lnSpc>
                <a:spcPct val="120000"/>
              </a:lnSpc>
              <a:spcBef>
                <a:spcPts val="1200"/>
              </a:spcBef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Қазақстан Республикасының Азаматық кодексі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(</a:t>
            </a: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Жалпы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бөлім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), </a:t>
            </a: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Қазақстан Республикасының Жоғарғы Кеңесі 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1994 </a:t>
            </a: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жылғы 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27 </a:t>
            </a: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желтоқсанда қабылдады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(12.01.2022 ж. </a:t>
            </a: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жағдай бойынша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өзгерістермен және толықтырулармен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)</a:t>
            </a:r>
          </a:p>
          <a:p>
            <a:pPr marL="0" lvl="0" indent="457200" algn="just">
              <a:lnSpc>
                <a:spcPct val="120000"/>
              </a:lnSpc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"Тұтынушылардың құқықтарын қорғау туралы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" 2010 </a:t>
            </a: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жылғы 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4 </a:t>
            </a: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мамырдағы 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№ 274-</a:t>
            </a:r>
            <a:r>
              <a:rPr lang="en-US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IV </a:t>
            </a: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Қазақстан Республикасының Заңы </a:t>
            </a:r>
            <a:r>
              <a:rPr lang="ru-RU" sz="66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(01.03.2022 ж. </a:t>
            </a:r>
            <a:r>
              <a:rPr lang="ru-RU" sz="66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жағд</a:t>
            </a:r>
            <a:endParaRPr lang="ru-RU" sz="6600" dirty="0" smtClean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0" indent="457200" algn="just">
              <a:lnSpc>
                <a:spcPct val="120000"/>
              </a:lnSpc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-RU" sz="6400" dirty="0" err="1" smtClean="0">
                <a:solidFill>
                  <a:schemeClr val="tx1">
                    <a:lumMod val="50000"/>
                  </a:schemeClr>
                </a:solidFill>
                <a:highlight>
                  <a:srgbClr val="ECECEC"/>
                </a:highlight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"Техникалық реттеу</a:t>
            </a:r>
            <a:r>
              <a:rPr lang="ru-RU" sz="6400" dirty="0" smtClean="0">
                <a:solidFill>
                  <a:schemeClr val="tx1">
                    <a:lumMod val="50000"/>
                  </a:schemeClr>
                </a:solidFill>
                <a:highlight>
                  <a:srgbClr val="ECECEC"/>
                </a:highlight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ru-RU" sz="6400" dirty="0" err="1" smtClean="0">
                <a:solidFill>
                  <a:schemeClr val="tx1">
                    <a:lumMod val="50000"/>
                  </a:schemeClr>
                </a:solidFill>
                <a:highlight>
                  <a:srgbClr val="ECECEC"/>
                </a:highlight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туралы</a:t>
            </a:r>
            <a:r>
              <a:rPr lang="ru-RU" sz="6400" dirty="0" smtClean="0">
                <a:solidFill>
                  <a:schemeClr val="tx1">
                    <a:lumMod val="50000"/>
                  </a:schemeClr>
                </a:solidFill>
                <a:highlight>
                  <a:srgbClr val="ECECEC"/>
                </a:highlight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" 2020 </a:t>
            </a:r>
            <a:r>
              <a:rPr lang="ru-RU" sz="6400" dirty="0" err="1" smtClean="0">
                <a:solidFill>
                  <a:schemeClr val="tx1">
                    <a:lumMod val="50000"/>
                  </a:schemeClr>
                </a:solidFill>
                <a:highlight>
                  <a:srgbClr val="ECECEC"/>
                </a:highlight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жылғы </a:t>
            </a:r>
            <a:r>
              <a:rPr lang="ru-RU" sz="6400" dirty="0" smtClean="0">
                <a:solidFill>
                  <a:schemeClr val="tx1">
                    <a:lumMod val="50000"/>
                  </a:schemeClr>
                </a:solidFill>
                <a:highlight>
                  <a:srgbClr val="ECECEC"/>
                </a:highlight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30 </a:t>
            </a:r>
            <a:r>
              <a:rPr lang="ru-RU" sz="6400" dirty="0" err="1" smtClean="0">
                <a:solidFill>
                  <a:schemeClr val="tx1">
                    <a:lumMod val="50000"/>
                  </a:schemeClr>
                </a:solidFill>
                <a:highlight>
                  <a:srgbClr val="ECECEC"/>
                </a:highlight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желтоқсандағы </a:t>
            </a:r>
            <a:r>
              <a:rPr lang="ru-RU" sz="6400" dirty="0" smtClean="0">
                <a:solidFill>
                  <a:schemeClr val="tx1">
                    <a:lumMod val="50000"/>
                  </a:schemeClr>
                </a:solidFill>
                <a:highlight>
                  <a:srgbClr val="ECECEC"/>
                </a:highlight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№ 396-</a:t>
            </a:r>
            <a:r>
              <a:rPr lang="en-US" sz="6400" dirty="0" smtClean="0">
                <a:solidFill>
                  <a:schemeClr val="tx1">
                    <a:lumMod val="50000"/>
                  </a:schemeClr>
                </a:solidFill>
                <a:highlight>
                  <a:srgbClr val="ECECEC"/>
                </a:highlight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VI </a:t>
            </a:r>
            <a:r>
              <a:rPr lang="ru-RU" sz="6400" dirty="0" err="1" smtClean="0">
                <a:solidFill>
                  <a:schemeClr val="tx1">
                    <a:lumMod val="50000"/>
                  </a:schemeClr>
                </a:solidFill>
                <a:highlight>
                  <a:srgbClr val="ECECEC"/>
                </a:highlight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Қазақстан Республикасының Заңы </a:t>
            </a:r>
            <a:r>
              <a:rPr lang="ru-RU" sz="6400" dirty="0" smtClean="0">
                <a:solidFill>
                  <a:schemeClr val="tx1">
                    <a:lumMod val="50000"/>
                  </a:schemeClr>
                </a:solidFill>
                <a:highlight>
                  <a:srgbClr val="ECECEC"/>
                </a:highlight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(27.06.2022 ж. </a:t>
            </a:r>
            <a:r>
              <a:rPr lang="ru-RU" sz="6400" dirty="0" err="1" smtClean="0">
                <a:solidFill>
                  <a:schemeClr val="tx1">
                    <a:lumMod val="50000"/>
                  </a:schemeClr>
                </a:solidFill>
                <a:highlight>
                  <a:srgbClr val="ECECEC"/>
                </a:highlight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жағдай бойынша</a:t>
            </a:r>
            <a:r>
              <a:rPr lang="ru-RU" sz="6400" dirty="0" smtClean="0">
                <a:solidFill>
                  <a:schemeClr val="tx1">
                    <a:lumMod val="50000"/>
                  </a:schemeClr>
                </a:solidFill>
                <a:highlight>
                  <a:srgbClr val="ECECEC"/>
                </a:highlight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ru-RU" sz="6400" dirty="0" err="1" smtClean="0">
                <a:solidFill>
                  <a:schemeClr val="tx1">
                    <a:lumMod val="50000"/>
                  </a:schemeClr>
                </a:solidFill>
                <a:highlight>
                  <a:srgbClr val="ECECEC"/>
                </a:highlight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өзгерістермен</a:t>
            </a:r>
            <a:r>
              <a:rPr lang="ru-RU" sz="6400" dirty="0" smtClean="0">
                <a:solidFill>
                  <a:schemeClr val="tx1">
                    <a:lumMod val="50000"/>
                  </a:schemeClr>
                </a:solidFill>
                <a:highlight>
                  <a:srgbClr val="ECECEC"/>
                </a:highlight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)</a:t>
            </a:r>
          </a:p>
          <a:p>
            <a:pPr marL="0" indent="457200" algn="just">
              <a:lnSpc>
                <a:spcPct val="120000"/>
              </a:lnSpc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" sz="64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Романовская </a:t>
            </a:r>
            <a:r>
              <a:rPr lang="ru" sz="56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С.Ю., </a:t>
            </a:r>
            <a:r>
              <a:rPr lang="ru" sz="6400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Мороз С.П. Защита прав потребителей. - Алматы: Кітап, 2019. </a:t>
            </a:r>
            <a:r>
              <a:rPr lang="ru" sz="64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– 528 б.</a:t>
            </a:r>
            <a:endParaRPr sz="6400">
              <a:solidFill>
                <a:schemeClr val="tx1">
                  <a:lumMod val="50000"/>
                </a:schemeClr>
              </a:solidFill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  <a:p>
            <a:pPr marL="0" lvl="0" indent="4572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50">
              <a:solidFill>
                <a:schemeClr val="tx1">
                  <a:lumMod val="50000"/>
                </a:schemeClr>
              </a:solidFill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algn="ctr"/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Тұтынушылардың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құқықтарын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қорғау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саласындағы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заңнаманы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бұзғаны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үшін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азаматтық-құқықтық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жауапкершілік</a:t>
            </a:r>
            <a:endParaRPr dirty="0"/>
          </a:p>
        </p:txBody>
      </p:sp>
      <p:sp>
        <p:nvSpPr>
          <p:cNvPr id="85" name="Google Shape;85;p16"/>
          <p:cNvSpPr txBox="1">
            <a:spLocks noGrp="1"/>
          </p:cNvSpPr>
          <p:nvPr>
            <p:ph type="subTitle" idx="1"/>
          </p:nvPr>
        </p:nvSpPr>
        <p:spPr>
          <a:xfrm>
            <a:off x="3126154" y="3524738"/>
            <a:ext cx="5421853" cy="7489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indent="0" algn="r">
              <a:spcBef>
                <a:spcPts val="200"/>
              </a:spcBef>
              <a:spcAft>
                <a:spcPts val="1200"/>
              </a:spcAft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Сұрақ</a:t>
            </a:r>
            <a:r>
              <a:rPr lang="ru-RU" sz="2800" i="1" dirty="0" smtClean="0">
                <a:solidFill>
                  <a:schemeClr val="bg1"/>
                </a:solidFill>
              </a:rPr>
              <a:t>.</a:t>
            </a:r>
          </a:p>
          <a:p>
            <a:pPr marL="0" lvl="0" indent="0" algn="l" rtl="0">
              <a:spcBef>
                <a:spcPts val="20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4" name="Picture 2" descr="https://papik.pro/uploads/posts/2022-01/1642330677_29-papik-pro-p-pravo-klipart-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3878" y="2305539"/>
            <a:ext cx="3688862" cy="893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 algn="ctr"/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ТҰТЫНУШЫЛАРДЫҢ ҚҰҚЫҚТАРЫН ҚОРҒАУ ТУРАЛЫ ЗАҢНАМАНЫ БҰЗҒАНЫ ҮШІН АЗАМАТТЫҚ-ҚҰҚЫҚТЫҚ ЖАУАПКЕРШІЛІК</a:t>
            </a:r>
          </a:p>
        </p:txBody>
      </p:sp>
      <p:sp>
        <p:nvSpPr>
          <p:cNvPr id="92" name="Google Shape;92;p17"/>
          <p:cNvSpPr txBox="1">
            <a:spLocks noGrp="1"/>
          </p:cNvSpPr>
          <p:nvPr>
            <p:ph type="body" idx="1"/>
          </p:nvPr>
        </p:nvSpPr>
        <p:spPr>
          <a:xfrm>
            <a:off x="4360985" y="125045"/>
            <a:ext cx="4657968" cy="484553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lvl="0" indent="0" algn="just">
              <a:spcBef>
                <a:spcPts val="1200"/>
              </a:spcBef>
              <a:buNone/>
            </a:pPr>
            <a:r>
              <a:rPr lang="ru-RU" sz="2400" i="1" dirty="0" err="1">
                <a:latin typeface="Bookman Old Style" pitchFamily="18" charset="0"/>
              </a:rPr>
              <a:t>Тұтынушының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контрагентінің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іс-әрекетінде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Азаматтық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құқық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бұзушылық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құрамының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болуы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азаматтық-құқықтық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жауапкершіліктің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негізі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болып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табылады</a:t>
            </a:r>
            <a:r>
              <a:rPr lang="ru-RU" sz="2400" i="1" dirty="0" smtClean="0">
                <a:latin typeface="Bookman Old Style" pitchFamily="18" charset="0"/>
              </a:rPr>
              <a:t>.</a:t>
            </a:r>
          </a:p>
          <a:p>
            <a:pPr lvl="0" indent="0" algn="just">
              <a:spcBef>
                <a:spcPts val="1200"/>
              </a:spcBef>
              <a:buNone/>
            </a:pPr>
            <a:r>
              <a:rPr lang="ru-RU" sz="2400" i="1" dirty="0" err="1">
                <a:latin typeface="Bookman Old Style" pitchFamily="18" charset="0"/>
              </a:rPr>
              <a:t>Азаматтық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құқық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бұзушылық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құрамы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мынадай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жағдайлардың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жиынтығын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құрайды</a:t>
            </a:r>
            <a:r>
              <a:rPr lang="ru-RU" sz="2400" i="1" dirty="0" smtClean="0">
                <a:latin typeface="Bookman Old Style" pitchFamily="18" charset="0"/>
              </a:rPr>
              <a:t>:</a:t>
            </a:r>
          </a:p>
          <a:p>
            <a:pPr marL="800100" lvl="0" indent="-342900" algn="just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зиян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келтіру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0" indent="-342900" algn="just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құқық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бұзушының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заңсыз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әрекеті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00100" lvl="0" indent="-342900" algn="just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құқыққа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қарсы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мінез-құлық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пен </a:t>
            </a: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туындаған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салдар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яғни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зиян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арасындағы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себепті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байланыс</a:t>
            </a:r>
            <a:endParaRPr lang="ru-RU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0" indent="-342900" algn="just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құқық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бұзушының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кінәсі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9458" name="Picture 2" descr="https://mypresentation.ru/documents_5/6526b520dd2ce2fb7ba08d8be467b911/img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6491" y="2508737"/>
            <a:ext cx="2891692" cy="22996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6142" y="0"/>
            <a:ext cx="8917857" cy="119953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latin typeface="Bookman Old Style" pitchFamily="18" charset="0"/>
              </a:rPr>
              <a:t>ҚАЗАҚСТАН РЕСПУБЛИКАСЫНЫҢ АЗАМАТТЫҚ ЗАҢНАМАСЫ БОЙЫНША ЖАУАПКЕРШІЛІК ШАРАЛАРЫ</a:t>
            </a:r>
            <a:r>
              <a:rPr lang="" dirty="0" smtClean="0">
                <a:solidFill>
                  <a:schemeClr val="bg1"/>
                </a:solidFill>
                <a:latin typeface="Bookman Old Style" pitchFamily="18" charset="0"/>
              </a:rPr>
              <a:t/>
            </a:r>
            <a:br>
              <a:rPr lang="" dirty="0" smtClean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br>
              <a:rPr lang="" dirty="0" smtClean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шығындарды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өтеу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(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құқық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бұзушының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мүлкі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есебінен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жәбірленушінің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мүліктік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құқықтарын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қалпына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келтіруге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бағытталған</a:t>
            </a:r>
            <a:r>
              <a:rPr lang="ru-RU" i="1" dirty="0" smtClean="0">
                <a:solidFill>
                  <a:schemeClr val="tx1"/>
                </a:solidFill>
                <a:latin typeface="Bookman Old Style" pitchFamily="18" charset="0"/>
              </a:rPr>
              <a:t>.)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тұрақсыздық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айыбын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төлеу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;</a:t>
            </a:r>
            <a:r>
              <a:rPr lang="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моральдық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зиянды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өтеу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;</a:t>
            </a:r>
            <a:r>
              <a:rPr lang="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айыппұлды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өндіріп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алу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(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алайда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ол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Орындаушыны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өзіне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жүктелген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міндеттерді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орындаудан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latin typeface="Bookman Old Style" pitchFamily="18" charset="0"/>
              </a:rPr>
              <a:t>босатпайды</a:t>
            </a:r>
            <a:r>
              <a:rPr lang="ru-RU" i="1" dirty="0">
                <a:solidFill>
                  <a:schemeClr val="tx1"/>
                </a:solidFill>
                <a:latin typeface="Bookman Old Style" pitchFamily="18" charset="0"/>
              </a:rPr>
              <a:t>).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632" y="1"/>
            <a:ext cx="8541139" cy="11558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Bookman Old Style" pitchFamily="18" charset="0"/>
              </a:rPr>
              <a:t>ТҰТЫНУШЫЛАРДЫҢ ҚҰҚЫҚТАРЫН ҚОРҒАУ САЛАСЫНДАҒЫ НОРМАТИВТІК-ҚҰҚЫҚТЫҚ АКТІЛЕР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14633" y="1516732"/>
            <a:ext cx="80526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 algn="just">
              <a:buSzPct val="100000"/>
              <a:buFont typeface="Arial"/>
              <a:buAutoNum type="arabicPeriod"/>
            </a:pP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Республикасының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Конституциясы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(1995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жылғы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тамызда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республикалық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референдумда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қабылданды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(08.06.2022 ж.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жағдай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өзгерістермен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толықтырулармен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65113" indent="-265113" algn="just">
              <a:buSzPct val="100000"/>
              <a:buFont typeface="Arial"/>
              <a:buAutoNum type="arabicPeriod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1994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жылғы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27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желтоқсанда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Республикасының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Жоғарғы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Кеңесі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қабылдаған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Республикасының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Азаматтық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кодексі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Жалпы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бөлім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(12.01.2022 ж.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жағдай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өзгерістермен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толықтырулармен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65113" indent="-265113" algn="just">
              <a:buSzPct val="100000"/>
              <a:buFont typeface="Arial"/>
              <a:buAutoNum type="arabicPeriod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Тұтынушылардың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құқықтарын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қорғау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2010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жылғы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мамырдағы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274-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Республикасының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Заңы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(01.03.2022 ж.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жағдай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өзгерістермен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толықтырулармен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65113" indent="-265113" algn="just">
              <a:buSzPct val="100000"/>
              <a:buFont typeface="Arial"/>
              <a:buAutoNum type="arabicPeriod"/>
            </a:pP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Республикасының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өзге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нормативтік-құқықтық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актілері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5471" y="403123"/>
            <a:ext cx="8566829" cy="1419102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Дайындаушының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құқықтары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міндеттері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орындаушының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сатушының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09977" y="3266831"/>
            <a:ext cx="4242600" cy="795875"/>
          </a:xfrm>
        </p:spPr>
        <p:txBody>
          <a:bodyPr/>
          <a:lstStyle/>
          <a:p>
            <a:pPr algn="r"/>
            <a:r>
              <a:rPr lang="" sz="2800" i="1" dirty="0" smtClean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  <a:t> С</a:t>
            </a:r>
            <a:r>
              <a:rPr lang="kk-KZ" sz="2800" i="1" dirty="0" smtClean="0">
                <a:solidFill>
                  <a:schemeClr val="bg1"/>
                </a:solidFill>
                <a:latin typeface="Bookman Old Style" pitchFamily="18" charset="0"/>
                <a:cs typeface="Times New Roman" pitchFamily="18" charset="0"/>
              </a:rPr>
              <a:t>ұрақ</a:t>
            </a:r>
            <a:r>
              <a:rPr lang="ru-RU" sz="2800" i="1" dirty="0" smtClean="0">
                <a:solidFill>
                  <a:schemeClr val="bg1"/>
                </a:solidFill>
                <a:latin typeface="Bookman Old Style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2050" name="Picture 2" descr="https://sun6-22.userapi.com/impg/nS8ekglt2LgOWhjFwXE4zMEMcYfLe5Y3Fx1pew/8nHY3y8cJh0.jpg?size=800x777&amp;quality=96&amp;proxy=1&amp;sign=e7b557d355fea1b191b88b190f60be77&amp;c_uniq_tag=UhP1Gs1VPNXnC-E51PZTIJNXFAJ80cO2xIDc6ng4JYI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8152" y="2110151"/>
            <a:ext cx="3187945" cy="18209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5385" y="179754"/>
            <a:ext cx="85812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solidFill>
                  <a:schemeClr val="bg1"/>
                </a:solidFill>
                <a:latin typeface="Bookman Old Style" pitchFamily="18" charset="0"/>
              </a:rPr>
              <a:t>Сатушының</a:t>
            </a:r>
            <a:r>
              <a:rPr lang="ru-RU" sz="2400" dirty="0">
                <a:solidFill>
                  <a:schemeClr val="bg1"/>
                </a:solidFill>
                <a:latin typeface="Bookman Old Style" pitchFamily="18" charset="0"/>
              </a:rPr>
              <a:t>  </a:t>
            </a:r>
            <a:r>
              <a:rPr lang="ru-RU" sz="2400" dirty="0" err="1">
                <a:solidFill>
                  <a:schemeClr val="bg1"/>
                </a:solidFill>
                <a:latin typeface="Bookman Old Style" pitchFamily="18" charset="0"/>
              </a:rPr>
              <a:t>міндеттері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chemeClr val="bg1"/>
                </a:solidFill>
                <a:latin typeface="Bookman Old Style" pitchFamily="18" charset="0"/>
              </a:rPr>
              <a:t>(</a:t>
            </a:r>
            <a:r>
              <a:rPr lang="ru-RU" sz="2400" dirty="0" err="1">
                <a:solidFill>
                  <a:schemeClr val="bg1"/>
                </a:solidFill>
                <a:latin typeface="Bookman Old Style" pitchFamily="18" charset="0"/>
              </a:rPr>
              <a:t>дайындаушының,орындаушының</a:t>
            </a:r>
            <a:r>
              <a:rPr lang="ru-RU" sz="2400" dirty="0">
                <a:solidFill>
                  <a:schemeClr val="bg1"/>
                </a:solidFill>
                <a:latin typeface="Bookman Old Style" pitchFamily="18" charset="0"/>
              </a:rPr>
              <a:t>)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34461" y="1352800"/>
            <a:ext cx="8651631" cy="3516185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fontAlgn="base"/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1)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тауар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(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жұмыс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көрсетілетін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қызмет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)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туралы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сондай-ақ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сатушы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(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дайындаушы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орындаушы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)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туралы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қазақ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және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орыс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тілдерінде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ақпарат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беруге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; </a:t>
            </a: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>2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)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тауардың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(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жұмыстың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көрсетілетін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қызметтің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)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қауіпсіздігін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қамтамасыз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етуге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; </a:t>
            </a: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>3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)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тауарды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(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жұмысты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көрсетілетін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қызметті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)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еркін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таңдауды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қамтамасыз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етуге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; </a:t>
            </a: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>4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)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тауардың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(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жұмыстың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көрсетілетін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қызметтің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)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тиісті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сапасын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қамтамасыз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етуге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Bookman Old Style" pitchFamily="18" charset="0"/>
              </a:rPr>
              <a:t>міндетті</a:t>
            </a: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>5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)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тиісті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де,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тиісті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емес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те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сападағы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тауарды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алмастыруды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немесе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қайтаруды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қамтамасыз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етуге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; </a:t>
            </a: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</a:rPr>
              <a:t>6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)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тауардың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(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жұмыстың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көрсетілетін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қызметтің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)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кемшіліктері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салдарынан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тұтынушының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өміріне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денсаулығына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және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(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немесе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)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мүлкіне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келтірілген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залалды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(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зиянды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)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толық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көлемде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өтеуге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міндетті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;</a:t>
            </a:r>
            <a:b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7)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Қазақстан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Республикасының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салық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заңнамасында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көзделген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тәртіппен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және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жағдайларда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бақылау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-касса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машиналарының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болуы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Bookman Old Style" pitchFamily="18" charset="0"/>
              </a:rPr>
              <a:t>міндетті</a:t>
            </a:r>
            <a:r>
              <a:rPr lang="ru-RU" sz="1600" dirty="0">
                <a:solidFill>
                  <a:schemeClr val="tx1"/>
                </a:solidFill>
                <a:latin typeface="Bookman Old Style" pitchFamily="18" charset="0"/>
              </a:rPr>
              <a:t>;</a:t>
            </a:r>
            <a: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ru-RU" sz="1400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" sz="1400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" sz="1400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aradigm">
    <a:dk1>
      <a:srgbClr val="31394D"/>
    </a:dk1>
    <a:lt1>
      <a:srgbClr val="FFFFFF"/>
    </a:lt1>
    <a:dk2>
      <a:srgbClr val="666666"/>
    </a:dk2>
    <a:lt2>
      <a:srgbClr val="626B73"/>
    </a:lt2>
    <a:accent1>
      <a:srgbClr val="002F4A"/>
    </a:accent1>
    <a:accent2>
      <a:srgbClr val="D9C4B1"/>
    </a:accent2>
    <a:accent3>
      <a:srgbClr val="EDE3DA"/>
    </a:accent3>
    <a:accent4>
      <a:srgbClr val="B85741"/>
    </a:accent4>
    <a:accent5>
      <a:srgbClr val="009384"/>
    </a:accent5>
    <a:accent6>
      <a:srgbClr val="D0F6FF"/>
    </a:accent6>
    <a:hlink>
      <a:srgbClr val="009384"/>
    </a:hlink>
    <a:folHlink>
      <a:srgbClr val="00938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1126</TotalTime>
  <Words>1769</Words>
  <Application>Microsoft Office PowerPoint</Application>
  <PresentationFormat>Экран (16:9)</PresentationFormat>
  <Paragraphs>118</Paragraphs>
  <Slides>24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Times New Roman</vt:lpstr>
      <vt:lpstr>Merriweather</vt:lpstr>
      <vt:lpstr>Roboto</vt:lpstr>
      <vt:lpstr>Bookman Old Style</vt:lpstr>
      <vt:lpstr>Wingdings</vt:lpstr>
      <vt:lpstr>Paradigm</vt:lpstr>
      <vt:lpstr>Қазақстан Республикасы Ғылым және жоғары білім министрлігі Академик Е.А. Бөкетов атындағы Қарағанды университеті</vt:lpstr>
      <vt:lpstr>Слайд 2</vt:lpstr>
      <vt:lpstr>ҰСЫНЫЛАТЫН ӘДЕБИЕТТЕР ТІЗІМІ  </vt:lpstr>
      <vt:lpstr>Тұтынушылардың құқықтарын қорғау саласындағы заңнаманы бұзғаны үшін азаматтық-құқықтық жауапкершілік</vt:lpstr>
      <vt:lpstr>ТҰТЫНУШЫЛАРДЫҢ ҚҰҚЫҚТАРЫН ҚОРҒАУ ТУРАЛЫ ЗАҢНАМАНЫ БҰЗҒАНЫ ҮШІН АЗАМАТТЫҚ-ҚҰҚЫҚТЫҚ ЖАУАПКЕРШІЛІК</vt:lpstr>
      <vt:lpstr>ҚАЗАҚСТАН РЕСПУБЛИКАСЫНЫҢ АЗАМАТТЫҚ ЗАҢНАМАСЫ БОЙЫНША ЖАУАПКЕРШІЛІК ШАРАЛАРЫ   шығындарды өтеу (құқық бұзушының мүлкі есебінен жәбірленушінің мүліктік құқықтарын қалпына келтіруге бағытталған.) тұрақсыздық айыбын төлеу; моральдық зиянды өтеу; айыппұлды өндіріп алу (алайда ол Орындаушыны өзіне жүктелген міндеттерді орындаудан босатпайды).</vt:lpstr>
      <vt:lpstr>ТҰТЫНУШЫЛАРДЫҢ ҚҰҚЫҚТАРЫН ҚОРҒАУ САЛАСЫНДАҒЫ НОРМАТИВТІК-ҚҰҚЫҚТЫҚ АКТІЛЕР</vt:lpstr>
      <vt:lpstr>Дайындаушының құқықтары мен міндеттері (орындаушының, сатушының)</vt:lpstr>
      <vt:lpstr>1) тауар (жұмыс, көрсетілетін қызмет) туралы, сондай-ақ сатушы (дайындаушы, орындаушы) туралы қазақ және орыс тілдерінде ақпарат беруге;  2) тауардың (жұмыстың, көрсетілетін қызметтің) қауіпсіздігін қамтамасыз етуге;  3) тауарды (жұмысты, көрсетілетін қызметті) еркін таңдауды қамтамасыз етуге;  4) тауардың (жұмыстың, көрсетілетін қызметтің) тиісті сапасын қамтамасыз етуге міндетті 5) тиісті де, тиісті емес те сападағы тауарды алмастыруды немесе қайтаруды қамтамасыз етуге;  6) тауардың (жұмыстың, көрсетілетін қызметтің) кемшіліктері салдарынан тұтынушының өміріне, денсаулығына және (немесе)мүлкіне келтірілген залалды (зиянды) толық көлемде өтеуге міндетті; 7) Қазақстан Республикасының салық заңнамасында көзделген тәртіппен және жағдайларда бақылау-касса машиналарының болуы міндетті;   </vt:lpstr>
      <vt:lpstr>Сатушының  міндеттері (дайындаушының,орындаушының)</vt:lpstr>
      <vt:lpstr>Сатушы (дайындаушы) міндетті:</vt:lpstr>
      <vt:lpstr>Тұтынушылардың тауарлардың қауіпсіздігі мен сапасына құқығы. </vt:lpstr>
      <vt:lpstr>М. Ю. Челышевтің пікірі бойынша  ...Тауарлар мен қызметтердің қауіпсіздігі:</vt:lpstr>
      <vt:lpstr>Т. Л. Левшинаның айтуынша  ...Тауарлар мен қызметтердің қауіпсіздігі:</vt:lpstr>
      <vt:lpstr>"Техникалық реттеу туралы" ҚР Заңының 1-бабына сәйкес өнімдер мен процестердің қауіпсіздігі – бұл:</vt:lpstr>
      <vt:lpstr>Тауарлардың, жұмыстар мен көрсетілетін қызметтердің қауіпсіздігін қамтамасыз ету құралдары</vt:lpstr>
      <vt:lpstr>Тауардың сапасы (жұмыстың, қызметтің)</vt:lpstr>
      <vt:lpstr>ҚР «Тұтынушылардың құқықтарын қорғау туралы" Заңының кіріспесі тауар, жұмыс және қызмет сапасына қатысты кемшіліктердің екі түрін анықтайды:</vt:lpstr>
      <vt:lpstr>ҚР «Тұтынушылардың құқықтарын қорғау туралы" Заңының кіріспесі тауар, жұмыс және қызмет сапасына қатысты кемшіліктердің екі түрін анықтайды:</vt:lpstr>
      <vt:lpstr>Тұтынушылардың құқықтары  </vt:lpstr>
      <vt:lpstr> </vt:lpstr>
      <vt:lpstr>Түйіндеме</vt:lpstr>
      <vt:lpstr>ТЕСТ СҰРАҚТАРЫ:</vt:lpstr>
      <vt:lpstr>ТЕСТ СҰРАҚТАРЫ: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науки Республики Казахстан Карагандинский университет им. академика Е.А.Букетова</dc:title>
  <dc:creator>Маржангуль</dc:creator>
  <cp:lastModifiedBy>AkimzhanovaMT</cp:lastModifiedBy>
  <cp:revision>164</cp:revision>
  <dcterms:modified xsi:type="dcterms:W3CDTF">2022-09-16T10:46:07Z</dcterms:modified>
</cp:coreProperties>
</file>