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78" r:id="rId8"/>
    <p:sldId id="276" r:id="rId9"/>
    <p:sldId id="277" r:id="rId10"/>
    <p:sldId id="279" r:id="rId11"/>
    <p:sldId id="280" r:id="rId12"/>
    <p:sldId id="282" r:id="rId13"/>
    <p:sldId id="281" r:id="rId14"/>
    <p:sldId id="283" r:id="rId15"/>
    <p:sldId id="284" r:id="rId16"/>
    <p:sldId id="285" r:id="rId17"/>
    <p:sldId id="286" r:id="rId18"/>
    <p:sldId id="289" r:id="rId19"/>
    <p:sldId id="287" r:id="rId20"/>
    <p:sldId id="288" r:id="rId21"/>
    <p:sldId id="274" r:id="rId22"/>
    <p:sldId id="275" r:id="rId23"/>
  </p:sldIdLst>
  <p:sldSz cx="9144000" cy="5143500" type="screen16x9"/>
  <p:notesSz cx="6858000" cy="9144000"/>
  <p:embeddedFontLst>
    <p:embeddedFont>
      <p:font typeface="Roboto" charset="0"/>
      <p:regular r:id="rId25"/>
      <p:bold r:id="rId26"/>
      <p:italic r:id="rId27"/>
      <p:boldItalic r:id="rId28"/>
    </p:embeddedFont>
    <p:embeddedFont>
      <p:font typeface="Merriweather" charset="-52"/>
      <p:regular r:id="rId29"/>
      <p:bold r:id="rId30"/>
      <p:italic r:id="rId31"/>
      <p:boldItalic r:id="rId32"/>
    </p:embeddedFont>
    <p:embeddedFont>
      <p:font typeface="Bookman Old Style" pitchFamily="18" charset="0"/>
      <p:regular r:id="rId33"/>
      <p:bold r:id="rId34"/>
      <p:italic r:id="rId35"/>
      <p:boldItalic r:id="rId36"/>
    </p:embeddedFont>
    <p:embeddedFont>
      <p:font typeface="Calibri" pitchFamily="34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20c3896c6c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20c3896c6c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20c3896c6c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20c3896c6c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20c3896c6c_0_29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20c3896c6c_0_29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20c3896c6c_0_30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20c3896c6c_0_30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20c3896c6c_0_3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20c3896c6c_0_3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l" t="t" r="r" b="b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265723" y="953478"/>
            <a:ext cx="8706339" cy="40802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ctr"/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Пән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: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Кәсіпкерлік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қызметті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іске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асыру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кезінде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құқықтарын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қамтамасыз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ету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550" b="1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50" b="1" i="1" dirty="0"/>
          </a:p>
          <a:p>
            <a:pPr marL="0" lvl="0" indent="0" algn="ctr"/>
            <a:r>
              <a:rPr lang="ru-RU" sz="2550" b="1" dirty="0" smtClean="0">
                <a:solidFill>
                  <a:srgbClr val="980000"/>
                </a:solidFill>
                <a:latin typeface="+mj-lt"/>
              </a:rPr>
              <a:t>2 </a:t>
            </a:r>
            <a:r>
              <a:rPr lang="ru-RU" sz="2550" b="1" dirty="0" err="1">
                <a:solidFill>
                  <a:srgbClr val="980000"/>
                </a:solidFill>
                <a:latin typeface="+mj-lt"/>
              </a:rPr>
              <a:t>Тақырып</a:t>
            </a:r>
            <a:r>
              <a:rPr lang="ru" sz="2550" b="1" i="1" dirty="0" smtClean="0">
                <a:solidFill>
                  <a:srgbClr val="980000"/>
                </a:solidFill>
                <a:latin typeface="+mj-lt"/>
              </a:rPr>
              <a:t>. </a:t>
            </a:r>
            <a:r>
              <a:rPr lang="kk-KZ" sz="2600" b="1" i="1" dirty="0">
                <a:solidFill>
                  <a:srgbClr val="980000"/>
                </a:solidFill>
                <a:latin typeface="+mj-lt"/>
              </a:rPr>
              <a:t>Тұтынушылардың қоғамдық бірлестіктері және олардың тұтынушылардың құқықтарын қорғаудағы рөлі</a:t>
            </a:r>
            <a:endParaRPr sz="1800" b="1" i="1" dirty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endParaRPr lang="ru-RU" sz="2300" b="1" i="1" dirty="0" smtClean="0">
              <a:solidFill>
                <a:srgbClr val="000000"/>
              </a:solidFill>
            </a:endParaRPr>
          </a:p>
          <a:p>
            <a:pPr marL="0" lvl="0" indent="0" algn="ctr"/>
            <a:r>
              <a:rPr lang="ru-RU" sz="2300" b="1" i="1" dirty="0" smtClean="0">
                <a:solidFill>
                  <a:srgbClr val="000000"/>
                </a:solidFill>
                <a:latin typeface="+mj-lt"/>
              </a:rPr>
              <a:t>7М04202-Бизнесті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заңдық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қамтамасыз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ету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</a:p>
          <a:p>
            <a:pPr marL="0" lvl="0" indent="0" algn="ctr"/>
            <a:r>
              <a:rPr lang="ru-RU" sz="2300" b="1" i="1" dirty="0">
                <a:solidFill>
                  <a:srgbClr val="000000"/>
                </a:solidFill>
                <a:latin typeface="+mj-lt"/>
              </a:rPr>
              <a:t>7М04202.1-Бизнесті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заңдық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қамтамасыз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ету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білім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беру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бағдармаларына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арналған</a:t>
            </a:r>
            <a:endParaRPr lang="ru-RU" sz="2300" b="1" i="1" dirty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endParaRPr lang="ru-RU" sz="1800" b="1" dirty="0"/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Автор:	        </a:t>
            </a:r>
            <a:r>
              <a:rPr lang="en-US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PhD,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азаматтық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жіне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еңбек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құқығы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кафедрасының</a:t>
            </a:r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457200"/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қауымдастырылған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профессоры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Акимжанова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М.Т.</a:t>
            </a: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endParaRPr lang="ru-RU" sz="2100" b="1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Сабақ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түрі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:	 		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Дәріс</a:t>
            </a:r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457200" algn="ctr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/>
            <a:endParaRPr lang="ru-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/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Қарағанды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- 2022</a:t>
            </a:r>
          </a:p>
        </p:txBody>
      </p:sp>
      <p:sp>
        <p:nvSpPr>
          <p:cNvPr id="4" name="Google Shape;64;p13"/>
          <p:cNvSpPr txBox="1">
            <a:spLocks/>
          </p:cNvSpPr>
          <p:nvPr/>
        </p:nvSpPr>
        <p:spPr>
          <a:xfrm>
            <a:off x="265723" y="202689"/>
            <a:ext cx="8622600" cy="433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Merriweather"/>
              <a:buNone/>
              <a:defRPr sz="3600" b="0" i="0" u="none" strike="noStrike" cap="none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pPr indent="292100" algn="ctr">
              <a:buClr>
                <a:schemeClr val="dk1"/>
              </a:buClr>
              <a:buSzPts val="1100"/>
            </a:pP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Қазақстан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Республикасы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Ғылым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және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жоғары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білім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министрлігі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Академик Е.А.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Бөкетов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атындағы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Қарағанды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университеті</a:t>
            </a:r>
            <a:endParaRPr lang="ru-RU" sz="18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199" y="0"/>
            <a:ext cx="8520600" cy="8823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Тұтынушылардың</a:t>
            </a:r>
            <a:r>
              <a:rPr lang="ru-RU" b="1" dirty="0"/>
              <a:t> </a:t>
            </a:r>
            <a:r>
              <a:rPr lang="ru-RU" b="1" dirty="0" err="1"/>
              <a:t>құқықтарын</a:t>
            </a:r>
            <a:r>
              <a:rPr lang="ru-RU" b="1" dirty="0"/>
              <a:t> </a:t>
            </a:r>
            <a:r>
              <a:rPr lang="ru-RU" b="1" dirty="0" err="1"/>
              <a:t>қорғау</a:t>
            </a:r>
            <a:r>
              <a:rPr lang="ru-RU" b="1" dirty="0"/>
              <a:t> </a:t>
            </a:r>
            <a:r>
              <a:rPr lang="ru-RU" b="1" dirty="0" err="1"/>
              <a:t>жөніндегі</a:t>
            </a:r>
            <a:r>
              <a:rPr lang="ru-RU" b="1" dirty="0"/>
              <a:t> </a:t>
            </a:r>
            <a:r>
              <a:rPr lang="ru-RU" b="1" dirty="0" err="1"/>
              <a:t>бірыңғай</a:t>
            </a:r>
            <a:r>
              <a:rPr lang="ru-RU" b="1" dirty="0"/>
              <a:t> </a:t>
            </a:r>
            <a:r>
              <a:rPr lang="ru-RU" b="1" dirty="0" err="1"/>
              <a:t>ұйымның</a:t>
            </a:r>
            <a:r>
              <a:rPr lang="ru-RU" b="1" dirty="0"/>
              <a:t> </a:t>
            </a:r>
            <a:r>
              <a:rPr lang="ru-RU" b="1" dirty="0" err="1"/>
              <a:t>мақсаттары</a:t>
            </a:r>
            <a:r>
              <a:rPr lang="ru-RU" b="1" dirty="0"/>
              <a:t> мен </a:t>
            </a:r>
            <a:r>
              <a:rPr lang="ru-RU" b="1" dirty="0" err="1"/>
              <a:t>міндеттері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03199" y="1402861"/>
            <a:ext cx="8847015" cy="3598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75000" lnSpcReduction="20000"/>
          </a:bodyPr>
          <a:lstStyle/>
          <a:p>
            <a:pPr marL="514350" indent="-514350" algn="just">
              <a:buFont typeface="+mj-lt"/>
              <a:buAutoNum type="arabicParenR"/>
            </a:pP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саласындағы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мемлекеттік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саясатты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әзірлеу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қабылдау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іске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асыру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кезінде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мемлекетпен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бірлестіктерімен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өзара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іс-қимыл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арқылы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ілгерілетуге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қорғауға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жәрдемдесу</a:t>
            </a:r>
            <a:r>
              <a:rPr lang="ru-RU" sz="2900" b="1" i="1" dirty="0" smtClean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;</a:t>
            </a:r>
          </a:p>
          <a:p>
            <a:pPr marL="514350" indent="-514350" algn="just">
              <a:buFont typeface="+mj-lt"/>
              <a:buAutoNum type="arabicParenR"/>
            </a:pPr>
            <a:r>
              <a:rPr lang="ru-RU" sz="2900" b="1" i="1" dirty="0" err="1" smtClean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900" b="1" i="1" dirty="0" smtClean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насихаттау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түсіндіру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,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сондай-ақ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тұтынушылардың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құқықтарын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қорғау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саласында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ақпарат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алмасу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жүйелерін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құруға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және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олардың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жұмыс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істеуіне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 </a:t>
            </a:r>
            <a:r>
              <a:rPr lang="ru-RU" sz="2900" b="1" i="1" dirty="0" err="1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қатысу</a:t>
            </a:r>
            <a:r>
              <a:rPr lang="ru-RU" sz="2900" b="1" i="1" dirty="0">
                <a:solidFill>
                  <a:schemeClr val="dk2"/>
                </a:solidFill>
                <a:latin typeface="Bookman Old Style" pitchFamily="18" charset="0"/>
                <a:ea typeface="Roboto"/>
                <a:cs typeface="Roboto"/>
                <a:sym typeface="Roboto"/>
              </a:rPr>
              <a:t>.</a:t>
            </a:r>
            <a:r>
              <a:rPr kumimoji="0" lang="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Цели  и задачи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единой организации по защите прав потребителей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77" y="0"/>
            <a:ext cx="8613494" cy="93784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Тұтынушылардың</a:t>
            </a:r>
            <a:r>
              <a:rPr lang="ru-RU" b="1" dirty="0"/>
              <a:t> </a:t>
            </a:r>
            <a:r>
              <a:rPr lang="ru-RU" b="1" dirty="0" err="1"/>
              <a:t>құқықтарын</a:t>
            </a:r>
            <a:r>
              <a:rPr lang="ru-RU" b="1" dirty="0"/>
              <a:t> </a:t>
            </a:r>
            <a:r>
              <a:rPr lang="ru-RU" b="1" dirty="0" err="1"/>
              <a:t>қорғау</a:t>
            </a:r>
            <a:r>
              <a:rPr lang="ru-RU" b="1" dirty="0"/>
              <a:t> </a:t>
            </a:r>
            <a:r>
              <a:rPr lang="ru-RU" b="1" dirty="0" err="1"/>
              <a:t>жөніндегі</a:t>
            </a:r>
            <a:r>
              <a:rPr lang="ru-RU" b="1" dirty="0"/>
              <a:t> </a:t>
            </a:r>
            <a:r>
              <a:rPr lang="ru-RU" b="1" dirty="0" err="1"/>
              <a:t>бірыңғай</a:t>
            </a:r>
            <a:r>
              <a:rPr lang="ru-RU" b="1" dirty="0"/>
              <a:t> </a:t>
            </a:r>
            <a:r>
              <a:rPr lang="ru-RU" b="1" dirty="0" err="1"/>
              <a:t>ұйым</a:t>
            </a:r>
            <a:r>
              <a:rPr lang="ru-RU" b="1" dirty="0"/>
              <a:t> </a:t>
            </a:r>
            <a:r>
              <a:rPr lang="ru-RU" b="1" dirty="0" err="1"/>
              <a:t>қызметінің</a:t>
            </a:r>
            <a:r>
              <a:rPr lang="ru-RU" b="1" dirty="0"/>
              <a:t> </a:t>
            </a:r>
            <a:r>
              <a:rPr lang="ru-RU" b="1" dirty="0" err="1"/>
              <a:t>қағидаттары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1354" y="1352062"/>
            <a:ext cx="8706338" cy="354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32500" lnSpcReduction="20000"/>
          </a:bodyPr>
          <a:lstStyle/>
          <a:p>
            <a:pPr marL="358775" indent="-358775">
              <a:buFont typeface="Wingdings" pitchFamily="2" charset="2"/>
              <a:buChar char="ü"/>
            </a:pPr>
            <a:r>
              <a:rPr lang="ru-RU" sz="7200" i="1" dirty="0" err="1">
                <a:latin typeface="Bookman Old Style" pitchFamily="18" charset="0"/>
              </a:rPr>
              <a:t>өз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қызметін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жүзеге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асыруда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мемлекет</a:t>
            </a:r>
            <a:r>
              <a:rPr lang="ru-RU" sz="7200" i="1" dirty="0">
                <a:latin typeface="Bookman Old Style" pitchFamily="18" charset="0"/>
              </a:rPr>
              <a:t> пен </a:t>
            </a:r>
            <a:r>
              <a:rPr lang="ru-RU" sz="7200" i="1" dirty="0" err="1">
                <a:latin typeface="Bookman Old Style" pitchFamily="18" charset="0"/>
              </a:rPr>
              <a:t>бизнестен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 smtClean="0">
                <a:latin typeface="Bookman Old Style" pitchFamily="18" charset="0"/>
              </a:rPr>
              <a:t>тәуелсіздік</a:t>
            </a:r>
            <a:r>
              <a:rPr lang="ru-RU" sz="7200" i="1" dirty="0">
                <a:latin typeface="Bookman Old Style" pitchFamily="18" charset="0"/>
              </a:rPr>
              <a:t>, </a:t>
            </a:r>
            <a:r>
              <a:rPr lang="ru-RU" sz="7200" i="1" dirty="0" err="1">
                <a:latin typeface="Bookman Old Style" pitchFamily="18" charset="0"/>
              </a:rPr>
              <a:t>тіпті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оның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қызметін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мемлекеттік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қаржыландыру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міндеттілігін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ескере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отырып</a:t>
            </a:r>
            <a:r>
              <a:rPr lang="ru-RU" sz="7200" i="1" dirty="0">
                <a:latin typeface="Bookman Old Style" pitchFamily="18" charset="0"/>
              </a:rPr>
              <a:t>; </a:t>
            </a:r>
            <a:endParaRPr lang="ru-RU" sz="7200" i="1" dirty="0" smtClean="0">
              <a:latin typeface="Bookman Old Style" pitchFamily="18" charset="0"/>
            </a:endParaRPr>
          </a:p>
          <a:p>
            <a:pPr marL="358775" indent="-358775">
              <a:buFont typeface="Wingdings" pitchFamily="2" charset="2"/>
              <a:buChar char="ü"/>
            </a:pPr>
            <a:r>
              <a:rPr lang="ru-RU" sz="7200" i="1" dirty="0" err="1" smtClean="0">
                <a:latin typeface="Bookman Old Style" pitchFamily="18" charset="0"/>
              </a:rPr>
              <a:t>тұтынушылардың</a:t>
            </a:r>
            <a:r>
              <a:rPr lang="ru-RU" sz="7200" i="1" dirty="0" smtClean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құқықтарын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ілгерілету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және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қорғау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мәселелерінде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қызметтің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заңдылығы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және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құзыреттілігі</a:t>
            </a:r>
            <a:r>
              <a:rPr lang="ru-RU" sz="7200" i="1" dirty="0">
                <a:latin typeface="Bookman Old Style" pitchFamily="18" charset="0"/>
              </a:rPr>
              <a:t>; </a:t>
            </a:r>
            <a:endParaRPr lang="ru-RU" sz="7200" i="1" dirty="0" smtClean="0">
              <a:latin typeface="Bookman Old Style" pitchFamily="18" charset="0"/>
            </a:endParaRPr>
          </a:p>
          <a:p>
            <a:pPr marL="358775" indent="-358775">
              <a:buFont typeface="Wingdings" pitchFamily="2" charset="2"/>
              <a:buChar char="ü"/>
            </a:pPr>
            <a:r>
              <a:rPr lang="ru-RU" sz="7200" i="1" dirty="0" err="1" smtClean="0">
                <a:latin typeface="Bookman Old Style" pitchFamily="18" charset="0"/>
              </a:rPr>
              <a:t>қызметтің</a:t>
            </a:r>
            <a:r>
              <a:rPr lang="ru-RU" sz="7200" i="1" dirty="0" smtClean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коммерциялық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емес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сипаты</a:t>
            </a:r>
            <a:r>
              <a:rPr lang="ru-RU" sz="7200" i="1" dirty="0">
                <a:latin typeface="Bookman Old Style" pitchFamily="18" charset="0"/>
              </a:rPr>
              <a:t>, </a:t>
            </a:r>
            <a:r>
              <a:rPr lang="ru-RU" sz="7200" i="1" dirty="0" err="1">
                <a:latin typeface="Bookman Old Style" pitchFamily="18" charset="0"/>
              </a:rPr>
              <a:t>оның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ішінде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пайда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алу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мақсатының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болмауы</a:t>
            </a:r>
            <a:r>
              <a:rPr lang="ru-RU" sz="7200" i="1" dirty="0">
                <a:latin typeface="Bookman Old Style" pitchFamily="18" charset="0"/>
              </a:rPr>
              <a:t>; </a:t>
            </a:r>
            <a:endParaRPr lang="ru-RU" sz="7200" i="1" dirty="0" smtClean="0">
              <a:latin typeface="Bookman Old Style" pitchFamily="18" charset="0"/>
            </a:endParaRPr>
          </a:p>
          <a:p>
            <a:pPr marL="358775" indent="-358775">
              <a:buFont typeface="Wingdings" pitchFamily="2" charset="2"/>
              <a:buChar char="ü"/>
            </a:pPr>
            <a:r>
              <a:rPr lang="ru-RU" sz="7200" i="1" dirty="0" err="1" smtClean="0">
                <a:latin typeface="Bookman Old Style" pitchFamily="18" charset="0"/>
              </a:rPr>
              <a:t>оның</a:t>
            </a:r>
            <a:r>
              <a:rPr lang="ru-RU" sz="7200" i="1" dirty="0" smtClean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тұтынушылардың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құқықтарын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қорғау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саласындағы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мемлекеттік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саясатты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әзірлеуге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және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іске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асыруға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қатысуының</a:t>
            </a:r>
            <a:r>
              <a:rPr lang="ru-RU" sz="7200" i="1" dirty="0">
                <a:latin typeface="Bookman Old Style" pitchFamily="18" charset="0"/>
              </a:rPr>
              <a:t> </a:t>
            </a:r>
            <a:r>
              <a:rPr lang="ru-RU" sz="7200" i="1" dirty="0" err="1">
                <a:latin typeface="Bookman Old Style" pitchFamily="18" charset="0"/>
              </a:rPr>
              <a:t>міндеттілігі</a:t>
            </a:r>
            <a:r>
              <a:rPr lang="ru-RU" sz="7200" i="1" dirty="0">
                <a:latin typeface="Bookman Old Style" pitchFamily="18" charset="0"/>
              </a:rPr>
              <a:t>;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защите прав потребителей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15" y="1289537"/>
            <a:ext cx="8628185" cy="3618524"/>
          </a:xfrm>
        </p:spPr>
        <p:txBody>
          <a:bodyPr>
            <a:normAutofit/>
          </a:bodyPr>
          <a:lstStyle/>
          <a:p>
            <a:pPr marL="179388" indent="-179388">
              <a:buFont typeface="Wingdings" pitchFamily="2" charset="2"/>
              <a:buChar char="ü"/>
              <a:tabLst>
                <a:tab pos="179388" algn="l"/>
              </a:tabLst>
            </a:pP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262" y="140677"/>
            <a:ext cx="789353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Тұтынушылардың</a:t>
            </a:r>
            <a:r>
              <a:rPr lang="ru-RU" sz="25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құқықтарын</a:t>
            </a:r>
            <a:r>
              <a:rPr lang="ru-RU" sz="25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қорғау</a:t>
            </a:r>
            <a:r>
              <a:rPr lang="ru-RU" sz="25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жөніндегі</a:t>
            </a:r>
            <a:r>
              <a:rPr lang="ru-RU" sz="25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бірыңғай</a:t>
            </a:r>
            <a:r>
              <a:rPr lang="ru-RU" sz="25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ұйым</a:t>
            </a:r>
            <a:r>
              <a:rPr lang="ru-RU" sz="25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қызметінің</a:t>
            </a:r>
            <a:r>
              <a:rPr lang="ru-RU" sz="2500" b="1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500" b="1" dirty="0" err="1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қағидаттары</a:t>
            </a:r>
            <a:endParaRPr lang="ru-RU" sz="2500" b="1" dirty="0" smtClean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461" y="1234831"/>
            <a:ext cx="8620369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just">
              <a:buFont typeface="Wingdings" pitchFamily="2" charset="2"/>
              <a:buChar char="ü"/>
            </a:pPr>
            <a:r>
              <a:rPr lang="ru-RU" sz="2300" i="1" dirty="0" err="1">
                <a:latin typeface="Bookman Old Style" pitchFamily="18" charset="0"/>
              </a:rPr>
              <a:t>тұтынушылар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бірлестіктерінің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кең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ауқымын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бірыңғай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ұйымдастыруға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мүшелікті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және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онымен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тұтынушылар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топтарының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барынша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кең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тобының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пікірін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білдіруді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қамтамасыз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ететін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елдің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барлық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өңірлеріндегі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өкілдік</a:t>
            </a:r>
            <a:r>
              <a:rPr lang="ru-RU" sz="2300" i="1" dirty="0" smtClean="0">
                <a:latin typeface="Bookman Old Style" pitchFamily="18" charset="0"/>
              </a:rPr>
              <a:t>;</a:t>
            </a:r>
          </a:p>
          <a:p>
            <a:pPr marL="265113" indent="-265113" algn="just">
              <a:buFont typeface="Wingdings" pitchFamily="2" charset="2"/>
              <a:buChar char="ü"/>
            </a:pPr>
            <a:r>
              <a:rPr lang="ru-RU" sz="2300" i="1" dirty="0" err="1" smtClean="0">
                <a:latin typeface="Bookman Old Style" pitchFamily="18" charset="0"/>
              </a:rPr>
              <a:t>бірыңғай</a:t>
            </a:r>
            <a:r>
              <a:rPr lang="ru-RU" sz="2300" i="1" dirty="0" smtClean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ұйым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қызметінің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және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оның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қаржысын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пайдаланудың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ашықтығы</a:t>
            </a:r>
            <a:r>
              <a:rPr lang="ru-RU" sz="2300" i="1" dirty="0">
                <a:latin typeface="Bookman Old Style" pitchFamily="18" charset="0"/>
              </a:rPr>
              <a:t> мен </a:t>
            </a:r>
            <a:r>
              <a:rPr lang="ru-RU" sz="2300" i="1" dirty="0" err="1">
                <a:latin typeface="Bookman Old Style" pitchFamily="18" charset="0"/>
              </a:rPr>
              <a:t>жариялылығы</a:t>
            </a:r>
            <a:r>
              <a:rPr lang="ru-RU" sz="2300" i="1" dirty="0" smtClean="0">
                <a:latin typeface="Bookman Old Style" pitchFamily="18" charset="0"/>
              </a:rPr>
              <a:t>;</a:t>
            </a:r>
          </a:p>
          <a:p>
            <a:pPr marL="265113" indent="-265113" algn="just">
              <a:buFont typeface="Wingdings" pitchFamily="2" charset="2"/>
              <a:buChar char="ü"/>
            </a:pPr>
            <a:r>
              <a:rPr lang="ru-RU" sz="2300" i="1" dirty="0" smtClean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мемлекетте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тіркелген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барлық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тұтынушылар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бірлестіктерінің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бірыңғай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ұйымына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міндетті</a:t>
            </a:r>
            <a:r>
              <a:rPr lang="ru-RU" sz="2300" i="1" dirty="0">
                <a:latin typeface="Bookman Old Style" pitchFamily="18" charset="0"/>
              </a:rPr>
              <a:t> </a:t>
            </a:r>
            <a:r>
              <a:rPr lang="ru-RU" sz="2300" i="1" dirty="0" err="1">
                <a:latin typeface="Bookman Old Style" pitchFamily="18" charset="0"/>
              </a:rPr>
              <a:t>мүшелік</a:t>
            </a:r>
            <a:r>
              <a:rPr lang="ru-RU" sz="2300" i="1" dirty="0">
                <a:latin typeface="Bookman Old Style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3201"/>
            <a:ext cx="3712307" cy="11175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құқықтарын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қорғау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жөніндегі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Омбудсмен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институтын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енгізу</a:t>
            </a:r>
            <a:endParaRPr lang="ru-RU" sz="2000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338" y="1993037"/>
            <a:ext cx="3641969" cy="2846565"/>
          </a:xfrm>
        </p:spPr>
        <p:txBody>
          <a:bodyPr>
            <a:noAutofit/>
          </a:bodyPr>
          <a:lstStyle/>
          <a:p>
            <a:pPr marL="0" indent="0" algn="ctr">
              <a:buNone/>
              <a:tabLst>
                <a:tab pos="0" algn="l"/>
              </a:tabLst>
            </a:pPr>
            <a:r>
              <a:rPr lang="ru-RU" sz="1800" i="1" dirty="0" err="1">
                <a:latin typeface="Bookman Old Style" pitchFamily="18" charset="0"/>
              </a:rPr>
              <a:t>Құрылуы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барлық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тараптардың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мүдделерін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ескеретін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ұжымдық</a:t>
            </a:r>
            <a:r>
              <a:rPr lang="ru-RU" sz="1800" i="1" dirty="0">
                <a:latin typeface="Bookman Old Style" pitchFamily="18" charset="0"/>
              </a:rPr>
              <a:t> процесс </a:t>
            </a:r>
            <a:r>
              <a:rPr lang="ru-RU" sz="1800" i="1" dirty="0" err="1">
                <a:latin typeface="Bookman Old Style" pitchFamily="18" charset="0"/>
              </a:rPr>
              <a:t>болуға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тиіс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тиімді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мемлекеттік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басқарудың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қазіргі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заманғы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моделінің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ажырамас</a:t>
            </a:r>
            <a:r>
              <a:rPr lang="ru-RU" sz="1800" i="1" dirty="0">
                <a:latin typeface="Bookman Old Style" pitchFamily="18" charset="0"/>
              </a:rPr>
              <a:t> </a:t>
            </a:r>
            <a:r>
              <a:rPr lang="ru-RU" sz="1800" i="1" dirty="0" err="1">
                <a:latin typeface="Bookman Old Style" pitchFamily="18" charset="0"/>
              </a:rPr>
              <a:t>бөлігі</a:t>
            </a:r>
            <a:r>
              <a:rPr lang="ru-RU" sz="1800" i="1" dirty="0">
                <a:latin typeface="Bookman Old Style" pitchFamily="18" charset="0"/>
              </a:rPr>
              <a:t>.</a:t>
            </a:r>
            <a:endParaRPr lang="ru-RU" sz="1800" i="1" dirty="0" smtClean="0">
              <a:latin typeface="Bookman Old Style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765906" y="1449810"/>
            <a:ext cx="2180493" cy="41421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733522" y="76944"/>
            <a:ext cx="5152571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  <a:buClrTx/>
              <a:tabLst>
                <a:tab pos="450850" algn="l"/>
              </a:tabLst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Шет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елдердің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тәжірибесі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мұндай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органға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деген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қажеттілік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ең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алдымен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қолданыстағы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институттар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әртүрлі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салаларда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функцияларды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толық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көлемде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жүзеге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асыруға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мүмкіндік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бермейтін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азаматтардың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қосымша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қорғау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қажеттілігі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туындаған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кезде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болатындығын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көрсетеді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buClrTx/>
              <a:tabLst>
                <a:tab pos="450850" algn="l"/>
              </a:tabLst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Омбудсмен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институтының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міндеті-тұтынушыларды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құқықтарды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бұзудан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қиянат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жасаудан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жүйелі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қателіктерден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әділетсіз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шешімдерден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қорғау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1" name="Picture 3" descr="https://teleqraf.com/storage/2020/10/04/ombudsman-m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5384" y="3720124"/>
            <a:ext cx="2990466" cy="1156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>
                <a:latin typeface="Bookman Old Style" pitchFamily="18" charset="0"/>
              </a:rPr>
              <a:t>Тұтынушылардың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қоғамдық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бірлестіктерінің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құқықтары</a:t>
            </a:r>
            <a:r>
              <a:rPr lang="ru-RU" dirty="0">
                <a:latin typeface="Bookman Old Style" pitchFamily="18" charset="0"/>
              </a:rPr>
              <a:t> мен </a:t>
            </a:r>
            <a:r>
              <a:rPr lang="ru-RU" dirty="0" err="1">
                <a:latin typeface="Bookman Old Style" pitchFamily="18" charset="0"/>
              </a:rPr>
              <a:t>міндеттері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577" y="3446584"/>
            <a:ext cx="4242600" cy="827137"/>
          </a:xfrm>
        </p:spPr>
        <p:txBody>
          <a:bodyPr>
            <a:normAutofit/>
          </a:bodyPr>
          <a:lstStyle/>
          <a:p>
            <a:pPr algn="r"/>
            <a:r>
              <a:rPr lang="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Сұрақ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50646"/>
            <a:ext cx="4710278" cy="1141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062" y="140677"/>
            <a:ext cx="8511894" cy="11019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Тұтынушылардың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қоғамдық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бірлестіктерінің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қауымдастықтардың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(</a:t>
            </a:r>
            <a:r>
              <a:rPr lang="ru-RU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одақтардың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)</a:t>
            </a:r>
            <a:r>
              <a:rPr lang="ru-RU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құқықтары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/>
            </a:r>
            <a:b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("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Тұтынушылардың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құқықтарын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қорғау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туралы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" ҚР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Заңының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41-бабына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сәйкес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)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4123" y="1242646"/>
            <a:ext cx="8854832" cy="3900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179388" indent="-179388" fontAlgn="base">
              <a:buFont typeface="Wingdings" pitchFamily="2" charset="2"/>
              <a:buChar char="ü"/>
            </a:pPr>
            <a:r>
              <a:rPr lang="ru-RU" sz="2700" i="1" dirty="0" err="1">
                <a:latin typeface="Bookman Old Style" pitchFamily="18" charset="0"/>
              </a:rPr>
              <a:t>уәкілетті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органға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және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өзге</a:t>
            </a:r>
            <a:r>
              <a:rPr lang="ru-RU" sz="2700" i="1" dirty="0">
                <a:latin typeface="Bookman Old Style" pitchFamily="18" charset="0"/>
              </a:rPr>
              <a:t> де </a:t>
            </a:r>
            <a:r>
              <a:rPr lang="ru-RU" sz="2700" i="1" dirty="0" err="1">
                <a:latin typeface="Bookman Old Style" pitchFamily="18" charset="0"/>
              </a:rPr>
              <a:t>мемлекеттік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органдарға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Қазақстан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Республикасының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Тұтынушылардың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құқықтарын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қорғау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туралы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заңнамасын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жетілдіру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жөнінде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ұсыныстар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енгізу</a:t>
            </a:r>
            <a:r>
              <a:rPr lang="ru-RU" sz="2700" i="1" dirty="0" smtClean="0">
                <a:latin typeface="Bookman Old Style" pitchFamily="18" charset="0"/>
              </a:rPr>
              <a:t>;</a:t>
            </a:r>
          </a:p>
          <a:p>
            <a:pPr marL="179388" indent="-179388" fontAlgn="base">
              <a:buFont typeface="Wingdings" pitchFamily="2" charset="2"/>
              <a:buChar char="ü"/>
            </a:pPr>
            <a:r>
              <a:rPr lang="ru-RU" sz="2700" i="1" dirty="0" err="1" smtClean="0">
                <a:latin typeface="Bookman Old Style" pitchFamily="18" charset="0"/>
              </a:rPr>
              <a:t>тұтынушылардың</a:t>
            </a:r>
            <a:r>
              <a:rPr lang="ru-RU" sz="2700" i="1" dirty="0" smtClean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құқықтарын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бұзу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фактісін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қарауға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жәрдемдесу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мақсатында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мемлекеттік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органдарға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жүгіну</a:t>
            </a:r>
            <a:r>
              <a:rPr lang="ru-RU" sz="2700" i="1" dirty="0" smtClean="0">
                <a:latin typeface="Bookman Old Style" pitchFamily="18" charset="0"/>
              </a:rPr>
              <a:t>;</a:t>
            </a:r>
          </a:p>
          <a:p>
            <a:pPr marL="179388" indent="-179388" fontAlgn="base">
              <a:buFont typeface="Wingdings" pitchFamily="2" charset="2"/>
              <a:buChar char="ü"/>
            </a:pPr>
            <a:r>
              <a:rPr lang="ru-RU" sz="2700" i="1" dirty="0" err="1" smtClean="0">
                <a:latin typeface="Bookman Old Style" pitchFamily="18" charset="0"/>
              </a:rPr>
              <a:t>тауардың</a:t>
            </a:r>
            <a:r>
              <a:rPr lang="ru-RU" sz="2700" i="1" dirty="0" smtClean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тұтынушылық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қасиеттерін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оған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сұранысты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зерттеу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тауардың</a:t>
            </a:r>
            <a:r>
              <a:rPr lang="ru-RU" sz="2700" i="1" dirty="0">
                <a:latin typeface="Bookman Old Style" pitchFamily="18" charset="0"/>
              </a:rPr>
              <a:t> (</a:t>
            </a:r>
            <a:r>
              <a:rPr lang="ru-RU" sz="2700" i="1" dirty="0" err="1">
                <a:latin typeface="Bookman Old Style" pitchFamily="18" charset="0"/>
              </a:rPr>
              <a:t>жұмыстың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көрсетілетін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қызметтің</a:t>
            </a:r>
            <a:r>
              <a:rPr lang="ru-RU" sz="2700" i="1" dirty="0">
                <a:latin typeface="Bookman Old Style" pitchFamily="18" charset="0"/>
              </a:rPr>
              <a:t>)</a:t>
            </a:r>
            <a:r>
              <a:rPr lang="ru-RU" sz="2700" i="1" dirty="0" err="1">
                <a:latin typeface="Bookman Old Style" pitchFamily="18" charset="0"/>
              </a:rPr>
              <a:t>сапасы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туралы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қоғамдық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пікірді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анықтау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үшін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халыққа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сауалнама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жүргізу</a:t>
            </a:r>
            <a:r>
              <a:rPr lang="ru-RU" sz="2700" i="1" dirty="0" smtClean="0">
                <a:latin typeface="Bookman Old Style" pitchFamily="18" charset="0"/>
              </a:rPr>
              <a:t>;</a:t>
            </a:r>
          </a:p>
          <a:p>
            <a:pPr marL="179388" indent="-179388" fontAlgn="base">
              <a:buFont typeface="Wingdings" pitchFamily="2" charset="2"/>
              <a:buChar char="ü"/>
            </a:pPr>
            <a:r>
              <a:rPr lang="ru-RU" sz="2700" i="1" dirty="0" err="1" smtClean="0">
                <a:latin typeface="Bookman Old Style" pitchFamily="18" charset="0"/>
              </a:rPr>
              <a:t>өтініштерді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шағымдарды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қабылдауды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жүзеге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асырады;тұтынушының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өтініші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шағымы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келіп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түскен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жағдайда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тауардың</a:t>
            </a:r>
            <a:r>
              <a:rPr lang="ru-RU" sz="2700" i="1" dirty="0">
                <a:latin typeface="Bookman Old Style" pitchFamily="18" charset="0"/>
              </a:rPr>
              <a:t> (</a:t>
            </a:r>
            <a:r>
              <a:rPr lang="ru-RU" sz="2700" i="1" dirty="0" err="1">
                <a:latin typeface="Bookman Old Style" pitchFamily="18" charset="0"/>
              </a:rPr>
              <a:t>жұмыстың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көрсетілетін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қызметтің</a:t>
            </a:r>
            <a:r>
              <a:rPr lang="ru-RU" sz="2700" i="1" dirty="0">
                <a:latin typeface="Bookman Old Style" pitchFamily="18" charset="0"/>
              </a:rPr>
              <a:t>) </a:t>
            </a:r>
            <a:r>
              <a:rPr lang="ru-RU" sz="2700" i="1" dirty="0" err="1">
                <a:latin typeface="Bookman Old Style" pitchFamily="18" charset="0"/>
              </a:rPr>
              <a:t>сапасын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бағалау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мақсатында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мемлекеттік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органдарға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жүгінуге</a:t>
            </a:r>
            <a:r>
              <a:rPr lang="ru-RU" sz="2700" i="1" dirty="0" smtClean="0">
                <a:latin typeface="Bookman Old Style" pitchFamily="18" charset="0"/>
              </a:rPr>
              <a:t>;</a:t>
            </a:r>
          </a:p>
          <a:p>
            <a:pPr marL="179388" indent="-179388" fontAlgn="base">
              <a:buFont typeface="Wingdings" pitchFamily="2" charset="2"/>
              <a:buChar char="ü"/>
            </a:pPr>
            <a:r>
              <a:rPr lang="ru-RU" sz="2700" i="1" dirty="0" err="1" smtClean="0">
                <a:latin typeface="Bookman Old Style" pitchFamily="18" charset="0"/>
              </a:rPr>
              <a:t>Қазақстан</a:t>
            </a:r>
            <a:r>
              <a:rPr lang="ru-RU" sz="2700" i="1" dirty="0" smtClean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Республикасының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заңдарында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айқындалған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тәртіппен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мемлекеттік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органдарда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сондай-ақ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өзге</a:t>
            </a:r>
            <a:r>
              <a:rPr lang="ru-RU" sz="2700" i="1" dirty="0">
                <a:latin typeface="Bookman Old Style" pitchFamily="18" charset="0"/>
              </a:rPr>
              <a:t> де </a:t>
            </a:r>
            <a:r>
              <a:rPr lang="ru-RU" sz="2700" i="1" dirty="0" err="1">
                <a:latin typeface="Bookman Old Style" pitchFamily="18" charset="0"/>
              </a:rPr>
              <a:t>қоғамдық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бірлестіктерде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тұтынушылардың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мүдделерін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білдіруге;тұтынушылардың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мүдделеріне</a:t>
            </a:r>
            <a:r>
              <a:rPr lang="ru-RU" sz="2700" i="1" dirty="0">
                <a:latin typeface="Bookman Old Style" pitchFamily="18" charset="0"/>
              </a:rPr>
              <a:t>, </a:t>
            </a:r>
            <a:r>
              <a:rPr lang="ru-RU" sz="2700" i="1" dirty="0" err="1">
                <a:latin typeface="Bookman Old Style" pitchFamily="18" charset="0"/>
              </a:rPr>
              <a:t>оның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ішінде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тұтынушылардың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айқындалмаған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тобының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мүдделеріне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орай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сотқа</a:t>
            </a:r>
            <a:r>
              <a:rPr lang="ru-RU" sz="2700" i="1" dirty="0">
                <a:latin typeface="Bookman Old Style" pitchFamily="18" charset="0"/>
              </a:rPr>
              <a:t> </a:t>
            </a:r>
            <a:r>
              <a:rPr lang="ru-RU" sz="2700" i="1" dirty="0" err="1">
                <a:latin typeface="Bookman Old Style" pitchFamily="18" charset="0"/>
              </a:rPr>
              <a:t>талап-арыз</a:t>
            </a:r>
            <a:r>
              <a:rPr lang="ru-RU" sz="2700" i="1" dirty="0">
                <a:latin typeface="Bookman Old Style" pitchFamily="18" charset="0"/>
              </a:rPr>
              <a:t> беру;</a:t>
            </a:r>
            <a:r>
              <a:rPr kumimoji="0" lang="ru-RU" sz="27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sym typeface="Arial"/>
              </a:rPr>
              <a:t>(союзов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itchFamily="18" charset="0"/>
                <a:ea typeface="Arial"/>
                <a:cs typeface="Arial"/>
                <a:sym typeface="Arial"/>
              </a:rPr>
              <a:t>)</a:t>
            </a: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242646"/>
            <a:ext cx="9144000" cy="3900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9388" indent="-179388" algn="just" fontAlgn="base">
              <a:buFont typeface="Wingdings" pitchFamily="2" charset="2"/>
              <a:buChar char="ü"/>
            </a:pPr>
            <a:r>
              <a:rPr lang="ru-RU" sz="1500" i="1" dirty="0" err="1">
                <a:latin typeface="Bookman Old Style" pitchFamily="18" charset="0"/>
              </a:rPr>
              <a:t>тұтынушылардың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kk-KZ" sz="1500" i="1" dirty="0" smtClean="0">
                <a:latin typeface="Bookman Old Style" pitchFamily="18" charset="0"/>
              </a:rPr>
              <a:t>мәселелері </a:t>
            </a:r>
            <a:r>
              <a:rPr lang="ru-RU" sz="1500" i="1" dirty="0" smtClean="0">
                <a:latin typeface="Bookman Old Style" pitchFamily="18" charset="0"/>
              </a:rPr>
              <a:t>мен </a:t>
            </a:r>
            <a:r>
              <a:rPr lang="ru-RU" sz="1500" i="1" dirty="0" err="1">
                <a:latin typeface="Bookman Old Style" pitchFamily="18" charset="0"/>
              </a:rPr>
              <a:t>құқықтары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жөніндегі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ақпаратты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зерттеу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бұқаралық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ақпарат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құралдарында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тарату</a:t>
            </a:r>
            <a:r>
              <a:rPr lang="ru-RU" sz="1500" i="1" dirty="0" smtClean="0">
                <a:latin typeface="Bookman Old Style" pitchFamily="18" charset="0"/>
              </a:rPr>
              <a:t>;</a:t>
            </a:r>
          </a:p>
          <a:p>
            <a:pPr marL="179388" indent="-179388" algn="just" fontAlgn="base">
              <a:buFont typeface="Wingdings" pitchFamily="2" charset="2"/>
              <a:buChar char="ü"/>
            </a:pPr>
            <a:r>
              <a:rPr lang="ru-RU" sz="1500" i="1" dirty="0" err="1" smtClean="0">
                <a:latin typeface="Bookman Old Style" pitchFamily="18" charset="0"/>
              </a:rPr>
              <a:t>Мемлекеттік</a:t>
            </a:r>
            <a:r>
              <a:rPr lang="ru-RU" sz="1500" i="1" dirty="0" smtClean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әлеуметтік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тапсырыстар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негізінде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тұтынушылардың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құқықтарын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қорғау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мәселелері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бойынша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әлеуметтік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бағдарламаларды</a:t>
            </a:r>
            <a:r>
              <a:rPr lang="ru-RU" sz="1500" i="1" dirty="0">
                <a:latin typeface="Bookman Old Style" pitchFamily="18" charset="0"/>
              </a:rPr>
              <a:t>, </a:t>
            </a:r>
            <a:r>
              <a:rPr lang="ru-RU" sz="1500" i="1" dirty="0" err="1">
                <a:latin typeface="Bookman Old Style" pitchFamily="18" charset="0"/>
              </a:rPr>
              <a:t>жобаларды</a:t>
            </a:r>
            <a:r>
              <a:rPr lang="ru-RU" sz="1500" i="1" dirty="0">
                <a:latin typeface="Bookman Old Style" pitchFamily="18" charset="0"/>
              </a:rPr>
              <a:t>, </a:t>
            </a:r>
            <a:r>
              <a:rPr lang="ru-RU" sz="1500" i="1" dirty="0" err="1">
                <a:latin typeface="Bookman Old Style" pitchFamily="18" charset="0"/>
              </a:rPr>
              <a:t>сондай-ақ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әлеуметтік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міндеттерді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шешуге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бағытталған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жекелеген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іс-шараларды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іске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асыру</a:t>
            </a:r>
            <a:r>
              <a:rPr lang="ru-RU" sz="1500" i="1" dirty="0" smtClean="0">
                <a:latin typeface="Bookman Old Style" pitchFamily="18" charset="0"/>
              </a:rPr>
              <a:t>;</a:t>
            </a:r>
          </a:p>
          <a:p>
            <a:pPr marL="179388" indent="-179388" algn="just" fontAlgn="base">
              <a:buFont typeface="Wingdings" pitchFamily="2" charset="2"/>
              <a:buChar char="ü"/>
            </a:pPr>
            <a:r>
              <a:rPr lang="ru-RU" sz="1500" i="1" dirty="0" err="1" smtClean="0">
                <a:latin typeface="Bookman Old Style" pitchFamily="18" charset="0"/>
              </a:rPr>
              <a:t>стандарттау</a:t>
            </a:r>
            <a:r>
              <a:rPr lang="ru-RU" sz="1500" i="1" dirty="0" smtClean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жөніндегі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құжаттарды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тауарлардың</a:t>
            </a:r>
            <a:r>
              <a:rPr lang="ru-RU" sz="1500" i="1" dirty="0">
                <a:latin typeface="Bookman Old Style" pitchFamily="18" charset="0"/>
              </a:rPr>
              <a:t> (</a:t>
            </a:r>
            <a:r>
              <a:rPr lang="ru-RU" sz="1500" i="1" dirty="0" err="1">
                <a:latin typeface="Bookman Old Style" pitchFamily="18" charset="0"/>
              </a:rPr>
              <a:t>жұмыстардың</a:t>
            </a:r>
            <a:r>
              <a:rPr lang="ru-RU" sz="1500" i="1" dirty="0">
                <a:latin typeface="Bookman Old Style" pitchFamily="18" charset="0"/>
              </a:rPr>
              <a:t>, </a:t>
            </a:r>
            <a:r>
              <a:rPr lang="ru-RU" sz="1500" i="1" dirty="0" err="1">
                <a:latin typeface="Bookman Old Style" pitchFamily="18" charset="0"/>
              </a:rPr>
              <a:t>көрсетілетін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қызметтердің</a:t>
            </a:r>
            <a:r>
              <a:rPr lang="ru-RU" sz="1500" i="1" dirty="0">
                <a:latin typeface="Bookman Old Style" pitchFamily="18" charset="0"/>
              </a:rPr>
              <a:t>)</a:t>
            </a:r>
            <a:r>
              <a:rPr lang="ru-RU" sz="1500" i="1" dirty="0" err="1">
                <a:latin typeface="Bookman Old Style" pitchFamily="18" charset="0"/>
              </a:rPr>
              <a:t>қауіпсіздігі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жөніндегі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міндетті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талаптарды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белгілейтін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нормативтік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техникалық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құжаттарды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әзірлеуге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қатысу</a:t>
            </a:r>
            <a:r>
              <a:rPr lang="ru-RU" sz="1500" i="1" dirty="0" smtClean="0">
                <a:latin typeface="Bookman Old Style" pitchFamily="18" charset="0"/>
              </a:rPr>
              <a:t>;</a:t>
            </a:r>
          </a:p>
          <a:p>
            <a:pPr marL="179388" indent="-179388" algn="just" fontAlgn="base">
              <a:buFont typeface="Wingdings" pitchFamily="2" charset="2"/>
              <a:buChar char="ü"/>
            </a:pPr>
            <a:r>
              <a:rPr lang="ru-RU" sz="1500" i="1" dirty="0" err="1" smtClean="0">
                <a:latin typeface="Bookman Old Style" pitchFamily="18" charset="0"/>
              </a:rPr>
              <a:t>сауда</a:t>
            </a:r>
            <a:r>
              <a:rPr lang="ru-RU" sz="1500" i="1" dirty="0">
                <a:latin typeface="Bookman Old Style" pitchFamily="18" charset="0"/>
              </a:rPr>
              <a:t>, </a:t>
            </a:r>
            <a:r>
              <a:rPr lang="ru-RU" sz="1500" i="1" dirty="0" err="1">
                <a:latin typeface="Bookman Old Style" pitchFamily="18" charset="0"/>
              </a:rPr>
              <a:t>тұрмыстық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өзге</a:t>
            </a:r>
            <a:r>
              <a:rPr lang="ru-RU" sz="1500" i="1" dirty="0">
                <a:latin typeface="Bookman Old Style" pitchFamily="18" charset="0"/>
              </a:rPr>
              <a:t> де </a:t>
            </a:r>
            <a:r>
              <a:rPr lang="ru-RU" sz="1500" i="1" dirty="0" err="1">
                <a:latin typeface="Bookman Old Style" pitchFamily="18" charset="0"/>
              </a:rPr>
              <a:t>қызмет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көрсету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түрлері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саласында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тұтынушылардың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құқықтарын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сақтау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жөніндегі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ақпаратты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зерделеуге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тиісті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мемлекеттік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органдарға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жіберуге</a:t>
            </a:r>
            <a:r>
              <a:rPr lang="ru-RU" sz="1500" i="1" dirty="0" smtClean="0">
                <a:latin typeface="Bookman Old Style" pitchFamily="18" charset="0"/>
              </a:rPr>
              <a:t>;</a:t>
            </a:r>
          </a:p>
          <a:p>
            <a:pPr marL="179388" indent="-179388" algn="just" fontAlgn="base">
              <a:buFont typeface="Wingdings" pitchFamily="2" charset="2"/>
              <a:buChar char="ü"/>
            </a:pPr>
            <a:r>
              <a:rPr lang="ru-RU" sz="1500" i="1" dirty="0" err="1" smtClean="0">
                <a:latin typeface="Bookman Old Style" pitchFamily="18" charset="0"/>
              </a:rPr>
              <a:t>қауіпсіздік</a:t>
            </a:r>
            <a:r>
              <a:rPr lang="ru-RU" sz="1500" i="1" dirty="0" smtClean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сапа </a:t>
            </a:r>
            <a:r>
              <a:rPr lang="ru-RU" sz="1500" i="1" dirty="0" err="1">
                <a:latin typeface="Bookman Old Style" pitchFamily="18" charset="0"/>
              </a:rPr>
              <a:t>жөніндегі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белгіленген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талаптарға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сәйкес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келмейтін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тауарларды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шығарған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өткізген</a:t>
            </a:r>
            <a:r>
              <a:rPr lang="ru-RU" sz="1500" i="1" dirty="0">
                <a:latin typeface="Bookman Old Style" pitchFamily="18" charset="0"/>
              </a:rPr>
              <a:t> (</a:t>
            </a:r>
            <a:r>
              <a:rPr lang="ru-RU" sz="1500" i="1" dirty="0" err="1">
                <a:latin typeface="Bookman Old Style" pitchFamily="18" charset="0"/>
              </a:rPr>
              <a:t>жұмыстарды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орындаған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қызметтер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көрсеткен</a:t>
            </a:r>
            <a:r>
              <a:rPr lang="ru-RU" sz="1500" i="1" dirty="0">
                <a:latin typeface="Bookman Old Style" pitchFamily="18" charset="0"/>
              </a:rPr>
              <a:t>) </a:t>
            </a:r>
            <a:r>
              <a:rPr lang="ru-RU" sz="1500" i="1" dirty="0" err="1">
                <a:latin typeface="Bookman Old Style" pitchFamily="18" charset="0"/>
              </a:rPr>
              <a:t>және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smtClean="0">
                <a:latin typeface="Bookman Old Style" pitchFamily="18" charset="0"/>
              </a:rPr>
              <a:t>                   </a:t>
            </a:r>
            <a:r>
              <a:rPr lang="ru-RU" sz="1500" i="1" dirty="0" err="1" smtClean="0">
                <a:latin typeface="Bookman Old Style" pitchFamily="18" charset="0"/>
              </a:rPr>
              <a:t>т.б</a:t>
            </a:r>
            <a:r>
              <a:rPr lang="ru-RU" sz="1500" i="1" dirty="0">
                <a:latin typeface="Bookman Old Style" pitchFamily="18" charset="0"/>
              </a:rPr>
              <a:t>. </a:t>
            </a:r>
            <a:r>
              <a:rPr lang="ru-RU" sz="1500" i="1" dirty="0" err="1">
                <a:latin typeface="Bookman Old Style" pitchFamily="18" charset="0"/>
              </a:rPr>
              <a:t>тұлғаларға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қатысты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өз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құзыреті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шегінде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шаралар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қолдану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мақсатында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тиісті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мемлекеттік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органдарға</a:t>
            </a:r>
            <a:r>
              <a:rPr lang="ru-RU" sz="1500" i="1" dirty="0">
                <a:latin typeface="Bookman Old Style" pitchFamily="18" charset="0"/>
              </a:rPr>
              <a:t> </a:t>
            </a:r>
            <a:r>
              <a:rPr lang="ru-RU" sz="1500" i="1" dirty="0" err="1">
                <a:latin typeface="Bookman Old Style" pitchFamily="18" charset="0"/>
              </a:rPr>
              <a:t>жүгінуге</a:t>
            </a:r>
            <a:r>
              <a:rPr lang="ru-RU" sz="1500" i="1" dirty="0">
                <a:latin typeface="Bookman Old Style" pitchFamily="18" charset="0"/>
              </a:rPr>
              <a:t>;</a:t>
            </a:r>
            <a:endParaRPr lang="ru-RU" sz="1500" i="1" dirty="0" smtClean="0">
              <a:latin typeface="Bookman Old Style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36062" y="140677"/>
            <a:ext cx="8511894" cy="11019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Тұтынушылардың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қоғамдық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бірлестіктерінің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5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қауымдастықтардың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(</a:t>
            </a:r>
            <a:r>
              <a:rPr lang="ru-RU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одақтардың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)</a:t>
            </a:r>
            <a:r>
              <a:rPr lang="ru-RU" sz="2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құқықтары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/>
            </a:r>
            <a:b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</a:b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("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Тұтынушылардың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құқықтарын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қорғау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туралы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" ҚР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Заңының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41-бабына </a:t>
            </a:r>
            <a:r>
              <a:rPr lang="ru-RU" sz="1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сәйкес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)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>
                <a:latin typeface="Bookman Old Style" pitchFamily="18" charset="0"/>
              </a:rPr>
              <a:t>Қоғамдық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бірлестіктердің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тұтынушылардың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құқықтарын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қорғауы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1916" y="3360615"/>
            <a:ext cx="4242600" cy="936552"/>
          </a:xfrm>
        </p:spPr>
        <p:txBody>
          <a:bodyPr>
            <a:normAutofit/>
          </a:bodyPr>
          <a:lstStyle/>
          <a:p>
            <a:pPr algn="r"/>
            <a:r>
              <a:rPr lang="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kk-KZ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ұрақ</a:t>
            </a:r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938" y="164123"/>
            <a:ext cx="3423139" cy="2071077"/>
          </a:xfrm>
        </p:spPr>
        <p:txBody>
          <a:bodyPr>
            <a:noAutofit/>
          </a:bodyPr>
          <a:lstStyle/>
          <a:p>
            <a:pPr algn="ctr"/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құқықтары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мен 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заңды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мүдделерін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қорғаудың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институционалдық</a:t>
            </a:r>
            <a:r>
              <a:rPr lang="ru-RU" sz="24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жүйесі</a:t>
            </a:r>
            <a:endParaRPr lang="ru-RU" sz="2400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1938" y="2567353"/>
            <a:ext cx="3127500" cy="235185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400" i="1" dirty="0" err="1">
                <a:latin typeface="Bookman Old Style" pitchFamily="18" charset="0"/>
              </a:rPr>
              <a:t>Тұтынушылардың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құқықтары</a:t>
            </a:r>
            <a:r>
              <a:rPr lang="ru-RU" sz="2400" i="1" dirty="0">
                <a:latin typeface="Bookman Old Style" pitchFamily="18" charset="0"/>
              </a:rPr>
              <a:t> мен </a:t>
            </a:r>
            <a:r>
              <a:rPr lang="ru-RU" sz="2400" i="1" dirty="0" err="1">
                <a:latin typeface="Bookman Old Style" pitchFamily="18" charset="0"/>
              </a:rPr>
              <a:t>заңды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мүдделерін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қорғау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қамтамасыз</a:t>
            </a:r>
            <a:r>
              <a:rPr lang="ru-RU" sz="2400" i="1" dirty="0">
                <a:latin typeface="Bookman Old Style" pitchFamily="18" charset="0"/>
              </a:rPr>
              <a:t> </a:t>
            </a:r>
            <a:r>
              <a:rPr lang="ru-RU" sz="2400" i="1" dirty="0" err="1">
                <a:latin typeface="Bookman Old Style" pitchFamily="18" charset="0"/>
              </a:rPr>
              <a:t>етіледі</a:t>
            </a:r>
            <a:r>
              <a:rPr lang="ru-RU" sz="2400" i="1" dirty="0">
                <a:latin typeface="Bookman Old Style" pitchFamily="18" charset="0"/>
              </a:rPr>
              <a:t>:</a:t>
            </a:r>
            <a:endParaRPr lang="ru-RU" sz="2400" i="1" dirty="0" smtClean="0">
              <a:latin typeface="Bookman Old Style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273386" y="1293101"/>
            <a:ext cx="812800" cy="30558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32738" y="101600"/>
            <a:ext cx="482612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base">
              <a:buFont typeface="+mj-lt"/>
              <a:buAutoNum type="arabicPeriod"/>
            </a:pPr>
            <a:r>
              <a:rPr lang="ru-RU" sz="1800" dirty="0" err="1">
                <a:latin typeface="Bookman Old Style" pitchFamily="18" charset="0"/>
              </a:rPr>
              <a:t>уәкілетті</a:t>
            </a:r>
            <a:r>
              <a:rPr lang="ru-RU" sz="1800" dirty="0">
                <a:latin typeface="Bookman Old Style" pitchFamily="18" charset="0"/>
              </a:rPr>
              <a:t> орган, </a:t>
            </a:r>
            <a:r>
              <a:rPr lang="ru-RU" sz="1800" dirty="0" err="1">
                <a:latin typeface="Bookman Old Style" pitchFamily="18" charset="0"/>
              </a:rPr>
              <a:t>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құқықтарын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қорғау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саласындағы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функцияларды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жүзеге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асыратын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мемлекеттік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органдар</a:t>
            </a:r>
            <a:r>
              <a:rPr lang="ru-RU" sz="1800" dirty="0">
                <a:latin typeface="Bookman Old Style" pitchFamily="18" charset="0"/>
              </a:rPr>
              <a:t>, сот</a:t>
            </a:r>
            <a:r>
              <a:rPr lang="ru-RU" sz="1800" dirty="0" smtClean="0">
                <a:latin typeface="Bookman Old Style" pitchFamily="18" charset="0"/>
              </a:rPr>
              <a:t>;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ru-RU" sz="1800" dirty="0" err="1" smtClean="0">
                <a:latin typeface="Bookman Old Style" pitchFamily="18" charset="0"/>
              </a:rPr>
              <a:t>тұтынушылық</a:t>
            </a: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дауларды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сотқа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дейін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реттеу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субъектілері</a:t>
            </a:r>
            <a:r>
              <a:rPr lang="ru-RU" sz="1800" dirty="0" smtClean="0">
                <a:latin typeface="Bookman Old Style" pitchFamily="18" charset="0"/>
              </a:rPr>
              <a:t>;</a:t>
            </a:r>
          </a:p>
          <a:p>
            <a:pPr marL="342900" indent="-342900" algn="just" fontAlgn="base">
              <a:buFont typeface="+mj-lt"/>
              <a:buAutoNum type="arabicPeriod"/>
            </a:pPr>
            <a:r>
              <a:rPr lang="ru-RU" sz="1800" dirty="0" err="1" smtClean="0">
                <a:latin typeface="Bookman Old Style" pitchFamily="18" charset="0"/>
              </a:rPr>
              <a:t>тұтынушылардың</a:t>
            </a: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қоғамдық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бірлестіктері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қауымдастықтар</a:t>
            </a:r>
            <a:r>
              <a:rPr lang="ru-RU" sz="1800" dirty="0">
                <a:latin typeface="Bookman Old Style" pitchFamily="18" charset="0"/>
              </a:rPr>
              <a:t> (</a:t>
            </a:r>
            <a:r>
              <a:rPr lang="ru-RU" sz="1800" dirty="0" err="1">
                <a:latin typeface="Bookman Old Style" pitchFamily="18" charset="0"/>
              </a:rPr>
              <a:t>одақтар</a:t>
            </a:r>
            <a:r>
              <a:rPr lang="ru-RU" sz="1800" dirty="0">
                <a:latin typeface="Bookman Old Style" pitchFamily="18" charset="0"/>
              </a:rPr>
              <a:t>), </a:t>
            </a:r>
            <a:r>
              <a:rPr lang="ru-RU" sz="1800" dirty="0" err="1">
                <a:latin typeface="Bookman Old Style" pitchFamily="18" charset="0"/>
              </a:rPr>
              <a:t>заң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консультанттары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палатасының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мүшелері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болып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табылатын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және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заң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көмегін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көрсететін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заң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консультанттары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және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Қазақстан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Республикасының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заңнамасына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сәйкес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өзге</a:t>
            </a:r>
            <a:r>
              <a:rPr lang="ru-RU" sz="1800" dirty="0">
                <a:latin typeface="Bookman Old Style" pitchFamily="18" charset="0"/>
              </a:rPr>
              <a:t> де </a:t>
            </a:r>
            <a:r>
              <a:rPr lang="ru-RU" sz="1800" dirty="0" err="1">
                <a:latin typeface="Bookman Old Style" pitchFamily="18" charset="0"/>
              </a:rPr>
              <a:t>тұлғалар</a:t>
            </a:r>
            <a:r>
              <a:rPr lang="ru-RU" sz="1800" dirty="0">
                <a:latin typeface="Bookman Old Style" pitchFamily="18" charset="0"/>
              </a:rPr>
              <a:t>.</a:t>
            </a:r>
            <a:endParaRPr lang="ru-RU" sz="1800" dirty="0" smtClean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55" y="127819"/>
            <a:ext cx="3259470" cy="14430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құқықтары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мен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заңды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мүдделерін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қорғаудың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институционалдық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жүйесі</a:t>
            </a:r>
            <a:endParaRPr lang="ru-RU" sz="2000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755" y="1539631"/>
            <a:ext cx="3501292" cy="3477846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900" i="1" dirty="0" err="1">
                <a:latin typeface="Bookman Old Style" pitchFamily="18" charset="0"/>
              </a:rPr>
              <a:t>Тұтынушылардың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құқықтарын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қорғаудың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біртұтас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жүйесін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құруға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арналған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іс-шаралар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жоспары</a:t>
            </a:r>
            <a:r>
              <a:rPr lang="ru-RU" sz="1900" i="1" dirty="0">
                <a:latin typeface="Bookman Old Style" pitchFamily="18" charset="0"/>
              </a:rPr>
              <a:t>(</a:t>
            </a:r>
            <a:r>
              <a:rPr lang="ru-RU" sz="1900" i="1" dirty="0" err="1">
                <a:latin typeface="Bookman Old Style" pitchFamily="18" charset="0"/>
              </a:rPr>
              <a:t>тұтынушылардың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құқықтарын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қорғау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саласындағы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заңнаманы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жетілдіруді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көздейтін</a:t>
            </a:r>
            <a:r>
              <a:rPr lang="ru-RU" sz="1900" i="1" dirty="0">
                <a:latin typeface="Bookman Old Style" pitchFamily="18" charset="0"/>
              </a:rPr>
              <a:t> 10.12.2020 ж. </a:t>
            </a:r>
            <a:r>
              <a:rPr lang="ru-RU" sz="1900" i="1" dirty="0" err="1">
                <a:latin typeface="Bookman Old Style" pitchFamily="18" charset="0"/>
              </a:rPr>
              <a:t>бекітілген</a:t>
            </a:r>
            <a:r>
              <a:rPr lang="ru-RU" sz="1900" i="1" dirty="0">
                <a:latin typeface="Bookman Old Style" pitchFamily="18" charset="0"/>
              </a:rPr>
              <a:t>):</a:t>
            </a:r>
            <a:endParaRPr lang="ru-RU" sz="1900" i="1" dirty="0" smtClean="0">
              <a:latin typeface="Bookman Old Style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3556000" y="1789722"/>
            <a:ext cx="812800" cy="30558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446954" y="355600"/>
            <a:ext cx="4462583" cy="4575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/>
          </a:bodyPr>
          <a:lstStyle/>
          <a:p>
            <a:pPr marL="265113" indent="-265113" algn="just">
              <a:buFont typeface="Wingdings" pitchFamily="2" charset="2"/>
              <a:buChar char="ü"/>
            </a:pPr>
            <a:r>
              <a:rPr lang="ru-RU" sz="2200" dirty="0" err="1">
                <a:latin typeface="Bookman Old Style" pitchFamily="18" charset="0"/>
              </a:rPr>
              <a:t>тұтынушылардың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қоғамдық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бірлестіктерінің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бірлестігін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және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олардың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тұтынушылардың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құқықтарын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қорғау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саласындағы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қауымдастықтарын</a:t>
            </a:r>
            <a:r>
              <a:rPr lang="ru-RU" sz="2200" dirty="0">
                <a:latin typeface="Bookman Old Style" pitchFamily="18" charset="0"/>
              </a:rPr>
              <a:t> (</a:t>
            </a:r>
            <a:r>
              <a:rPr lang="ru-RU" sz="2200" dirty="0" err="1">
                <a:latin typeface="Bookman Old Style" pitchFamily="18" charset="0"/>
              </a:rPr>
              <a:t>одақтарын</a:t>
            </a:r>
            <a:r>
              <a:rPr lang="ru-RU" sz="2200" dirty="0">
                <a:latin typeface="Bookman Old Style" pitchFamily="18" charset="0"/>
              </a:rPr>
              <a:t>) </a:t>
            </a:r>
            <a:r>
              <a:rPr lang="ru-RU" sz="2200" dirty="0" err="1">
                <a:latin typeface="Bookman Old Style" pitchFamily="18" charset="0"/>
              </a:rPr>
              <a:t>құру</a:t>
            </a:r>
            <a:r>
              <a:rPr lang="ru-RU" sz="2200" dirty="0" smtClean="0">
                <a:latin typeface="Bookman Old Style" pitchFamily="18" charset="0"/>
              </a:rPr>
              <a:t>;</a:t>
            </a:r>
          </a:p>
          <a:p>
            <a:pPr marL="265113" indent="-265113" algn="just">
              <a:buFont typeface="Wingdings" pitchFamily="2" charset="2"/>
              <a:buChar char="ü"/>
            </a:pPr>
            <a:r>
              <a:rPr lang="ru-RU" sz="2200" dirty="0" err="1" smtClean="0">
                <a:latin typeface="Bookman Old Style" pitchFamily="18" charset="0"/>
              </a:rPr>
              <a:t>тұтынушылардың</a:t>
            </a:r>
            <a:r>
              <a:rPr lang="ru-RU" sz="2200" dirty="0" smtClean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қоғамдық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бірлестіктері</a:t>
            </a:r>
            <a:r>
              <a:rPr lang="ru-RU" sz="2200" dirty="0">
                <a:latin typeface="Bookman Old Style" pitchFamily="18" charset="0"/>
              </a:rPr>
              <a:t> мен </a:t>
            </a:r>
            <a:r>
              <a:rPr lang="ru-RU" sz="2200" dirty="0" err="1">
                <a:latin typeface="Bookman Old Style" pitchFamily="18" charset="0"/>
              </a:rPr>
              <a:t>олардың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қауымдастықтары</a:t>
            </a:r>
            <a:r>
              <a:rPr lang="ru-RU" sz="2200" dirty="0">
                <a:latin typeface="Bookman Old Style" pitchFamily="18" charset="0"/>
              </a:rPr>
              <a:t> (</a:t>
            </a:r>
            <a:r>
              <a:rPr lang="ru-RU" sz="2200" dirty="0" err="1">
                <a:latin typeface="Bookman Old Style" pitchFamily="18" charset="0"/>
              </a:rPr>
              <a:t>одақтары</a:t>
            </a:r>
            <a:r>
              <a:rPr lang="ru-RU" sz="2200" dirty="0">
                <a:latin typeface="Bookman Old Style" pitchFamily="18" charset="0"/>
              </a:rPr>
              <a:t>) </a:t>
            </a:r>
            <a:r>
              <a:rPr lang="ru-RU" sz="2200" dirty="0" err="1">
                <a:latin typeface="Bookman Old Style" pitchFamily="18" charset="0"/>
              </a:rPr>
              <a:t>базасында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тұтынушылардың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құқықтарын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қорғау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жөніндегі</a:t>
            </a:r>
            <a:r>
              <a:rPr lang="ru-RU" sz="2200" dirty="0">
                <a:latin typeface="Bookman Old Style" pitchFamily="18" charset="0"/>
              </a:rPr>
              <a:t> Омбудсмен </a:t>
            </a:r>
            <a:r>
              <a:rPr lang="ru-RU" sz="2200" dirty="0" err="1">
                <a:latin typeface="Bookman Old Style" pitchFamily="18" charset="0"/>
              </a:rPr>
              <a:t>институтын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енгізу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мәселесін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пысықтау</a:t>
            </a:r>
            <a:endParaRPr lang="ru-RU" sz="22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>
            <a:spLocks noGrp="1"/>
          </p:cNvSpPr>
          <p:nvPr>
            <p:ph type="title"/>
          </p:nvPr>
        </p:nvSpPr>
        <p:spPr>
          <a:xfrm>
            <a:off x="515815" y="625231"/>
            <a:ext cx="3721240" cy="25018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dk1"/>
                </a:solidFill>
              </a:rPr>
              <a:t>          ПЛпоАН: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1" name="Google Shape;71;p14"/>
          <p:cNvSpPr txBox="1">
            <a:spLocks noGrp="1"/>
          </p:cNvSpPr>
          <p:nvPr>
            <p:ph type="body" idx="1"/>
          </p:nvPr>
        </p:nvSpPr>
        <p:spPr>
          <a:xfrm>
            <a:off x="4470400" y="500925"/>
            <a:ext cx="4493846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ЖОСПАР</a:t>
            </a:r>
            <a:endParaRPr sz="3200" dirty="0">
              <a:solidFill>
                <a:srgbClr val="000000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>
              <a:buFont typeface="+mj-lt"/>
              <a:buAutoNum type="arabicPeriod"/>
            </a:pPr>
            <a:r>
              <a:rPr lang="ru-RU" sz="1800" dirty="0" err="1">
                <a:latin typeface="Bookman Old Style" pitchFamily="18" charset="0"/>
              </a:rPr>
              <a:t>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қоғамдық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бірлестіктерін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ұйымдастырудың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ұйымдық-құқықтық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 smtClean="0">
                <a:latin typeface="Bookman Old Style" pitchFamily="18" charset="0"/>
              </a:rPr>
              <a:t>нысандары</a:t>
            </a:r>
            <a:endParaRPr lang="ru-RU" sz="1800" dirty="0" smtClean="0">
              <a:latin typeface="Bookman Old Style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1800" dirty="0" err="1" smtClean="0">
                <a:latin typeface="Bookman Old Style" pitchFamily="18" charset="0"/>
              </a:rPr>
              <a:t>Тұтынушылардың</a:t>
            </a: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қоғамдық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бірлестіктерінің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құқықтары</a:t>
            </a:r>
            <a:r>
              <a:rPr lang="ru-RU" sz="1800" dirty="0">
                <a:latin typeface="Bookman Old Style" pitchFamily="18" charset="0"/>
              </a:rPr>
              <a:t> мен </a:t>
            </a:r>
            <a:r>
              <a:rPr lang="ru-RU" sz="1800" dirty="0" err="1" smtClean="0">
                <a:latin typeface="Bookman Old Style" pitchFamily="18" charset="0"/>
              </a:rPr>
              <a:t>міндеттері</a:t>
            </a:r>
            <a:endParaRPr lang="ru-RU" sz="1800" dirty="0" smtClean="0">
              <a:latin typeface="Bookman Old Style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1800" dirty="0" err="1" smtClean="0">
                <a:latin typeface="Bookman Old Style" pitchFamily="18" charset="0"/>
              </a:rPr>
              <a:t>Қоғамдық</a:t>
            </a:r>
            <a:r>
              <a:rPr lang="ru-RU" sz="1800" dirty="0" smtClean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бірлестіктердің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құқықтарын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қорғауы</a:t>
            </a:r>
            <a:endParaRPr sz="25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285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31746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985" y="475760"/>
            <a:ext cx="3696676" cy="35716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242277"/>
            <a:ext cx="3127500" cy="15552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құқықтары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мен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заңды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мүдделерін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қорғаудың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институционалдық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жүйесі</a:t>
            </a:r>
            <a:endParaRPr lang="ru-RU" sz="2000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5385" y="1750646"/>
            <a:ext cx="3360615" cy="29380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900" i="1" dirty="0" err="1">
                <a:latin typeface="Bookman Old Style" pitchFamily="18" charset="0"/>
              </a:rPr>
              <a:t>Жоғарыда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аталған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міндеттерді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толық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көлемде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орындау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мынадай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жүйелік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тәсілдерді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енгізу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арқылы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мүмкін</a:t>
            </a:r>
            <a:r>
              <a:rPr lang="ru-RU" sz="1900" i="1" dirty="0">
                <a:latin typeface="Bookman Old Style" pitchFamily="18" charset="0"/>
              </a:rPr>
              <a:t> </a:t>
            </a:r>
            <a:r>
              <a:rPr lang="ru-RU" sz="1900" i="1" dirty="0" err="1">
                <a:latin typeface="Bookman Old Style" pitchFamily="18" charset="0"/>
              </a:rPr>
              <a:t>болады</a:t>
            </a:r>
            <a:endParaRPr lang="ru-RU" sz="1900" i="1" dirty="0" smtClean="0">
              <a:latin typeface="Bookman Old Style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438769" y="1758461"/>
            <a:ext cx="812800" cy="3055816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84431" y="285261"/>
            <a:ext cx="4665784" cy="4599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265113" indent="-265113" algn="just">
              <a:buFont typeface="Wingdings" pitchFamily="2" charset="2"/>
              <a:buChar char="ü"/>
            </a:pPr>
            <a:r>
              <a:rPr lang="ru-RU" sz="2200" dirty="0" err="1">
                <a:latin typeface="Bookman Old Style" pitchFamily="18" charset="0"/>
              </a:rPr>
              <a:t>Тұтынушылардың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құқықтарын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қорғау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жүйесін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тұтынушылардың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құқықтарын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қорғау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жөніндегі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бірыңғай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ұйымның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қызметі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және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тұтынушылардың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құқықтарын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қорғау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жөніндегі</a:t>
            </a:r>
            <a:r>
              <a:rPr lang="ru-RU" sz="2200" dirty="0">
                <a:latin typeface="Bookman Old Style" pitchFamily="18" charset="0"/>
              </a:rPr>
              <a:t> Омбудсмен </a:t>
            </a:r>
            <a:r>
              <a:rPr lang="ru-RU" sz="2200" dirty="0" err="1">
                <a:latin typeface="Bookman Old Style" pitchFamily="18" charset="0"/>
              </a:rPr>
              <a:t>институтын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енгізу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есебінен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институционалдық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 smtClean="0">
                <a:latin typeface="Bookman Old Style" pitchFamily="18" charset="0"/>
              </a:rPr>
              <a:t>күшейту</a:t>
            </a:r>
            <a:r>
              <a:rPr lang="ru-RU" sz="2200" dirty="0" smtClean="0">
                <a:latin typeface="Bookman Old Style" pitchFamily="18" charset="0"/>
              </a:rPr>
              <a:t>.</a:t>
            </a:r>
          </a:p>
          <a:p>
            <a:pPr marL="265113" indent="-265113" algn="just">
              <a:buFont typeface="Wingdings" pitchFamily="2" charset="2"/>
              <a:buChar char="ü"/>
            </a:pPr>
            <a:endParaRPr lang="ru-RU" sz="2200" dirty="0">
              <a:latin typeface="Bookman Old Style" pitchFamily="18" charset="0"/>
            </a:endParaRPr>
          </a:p>
          <a:p>
            <a:pPr marL="265113" indent="-265113" algn="just">
              <a:buFont typeface="Wingdings" pitchFamily="2" charset="2"/>
              <a:buChar char="ü"/>
            </a:pPr>
            <a:r>
              <a:rPr lang="ru-RU" sz="2200" dirty="0" err="1" smtClean="0">
                <a:latin typeface="Bookman Old Style" pitchFamily="18" charset="0"/>
              </a:rPr>
              <a:t>Тұтынушылардың</a:t>
            </a:r>
            <a:r>
              <a:rPr lang="ru-RU" sz="2200" dirty="0" smtClean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құқықтарын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қорғау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саласындағы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Қазақстан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Республикасының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заңнамасын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өзектендіру.тұтынушылардың</a:t>
            </a:r>
            <a:r>
              <a:rPr lang="ru-RU" sz="2200" dirty="0">
                <a:latin typeface="Bookman Old Style" pitchFamily="18" charset="0"/>
              </a:rPr>
              <a:t> </a:t>
            </a:r>
            <a:r>
              <a:rPr lang="ru-RU" sz="2200" dirty="0" err="1">
                <a:latin typeface="Bookman Old Style" pitchFamily="18" charset="0"/>
              </a:rPr>
              <a:t>мүдделерін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</a:t>
            </a:r>
            <a:r>
              <a:rPr lang="ru-RU" dirty="0"/>
              <a:t>: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2862" y="1172308"/>
            <a:ext cx="9011138" cy="3735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buClr>
                <a:schemeClr val="lt1"/>
              </a:buClr>
              <a:buSzPts val="2800"/>
            </a:pPr>
            <a:r>
              <a:rPr lang="ru-RU" sz="16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Тұтынушылардың</a:t>
            </a:r>
            <a:r>
              <a:rPr lang="ru-RU" sz="16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6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құқықтары</a:t>
            </a:r>
            <a:r>
              <a:rPr lang="ru-RU" sz="16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мен </a:t>
            </a:r>
            <a:r>
              <a:rPr lang="ru-RU" sz="16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заңды</a:t>
            </a:r>
            <a:r>
              <a:rPr lang="ru-RU" sz="16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6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мүдделерін</a:t>
            </a:r>
            <a:r>
              <a:rPr lang="ru-RU" sz="16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6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қорғаудың</a:t>
            </a:r>
            <a:r>
              <a:rPr lang="ru-RU" sz="16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6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институционалдық</a:t>
            </a:r>
            <a:r>
              <a:rPr lang="ru-RU" sz="1600" b="1" i="1" dirty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 </a:t>
            </a:r>
            <a:r>
              <a:rPr lang="ru-RU" sz="1600" b="1" i="1" dirty="0" err="1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жүйесі</a:t>
            </a:r>
            <a:r>
              <a:rPr lang="ru-RU" sz="1600" b="1" i="1" dirty="0" smtClean="0">
                <a:solidFill>
                  <a:schemeClr val="tx1"/>
                </a:solidFill>
                <a:latin typeface="Bookman Old Style" pitchFamily="18" charset="0"/>
                <a:sym typeface="Merriweather"/>
              </a:rPr>
              <a:t>:</a:t>
            </a:r>
          </a:p>
          <a:p>
            <a:pPr lvl="0" algn="just">
              <a:buClr>
                <a:schemeClr val="lt1"/>
              </a:buClr>
              <a:buSzPts val="2800"/>
            </a:pPr>
            <a:endParaRPr lang="ru-RU" sz="1600" b="1" i="1" dirty="0" smtClean="0">
              <a:solidFill>
                <a:schemeClr val="tx1"/>
              </a:solidFill>
              <a:latin typeface="Bookman Old Style" pitchFamily="18" charset="0"/>
              <a:sym typeface="Merriweather"/>
            </a:endParaRP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>
                <a:latin typeface="Bookman Old Style" pitchFamily="18" charset="0"/>
              </a:rPr>
              <a:t>а) </a:t>
            </a:r>
            <a:r>
              <a:rPr lang="ru-RU" sz="1600" dirty="0" err="1">
                <a:latin typeface="Bookman Old Style" pitchFamily="18" charset="0"/>
              </a:rPr>
              <a:t>мұқтаж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құқықтарын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қорғау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саласында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қоғамдық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бірлестіктерінің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бірлестігін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және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олардың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қауымдастықтарын</a:t>
            </a:r>
            <a:r>
              <a:rPr lang="ru-RU" sz="1600" dirty="0">
                <a:latin typeface="Bookman Old Style" pitchFamily="18" charset="0"/>
              </a:rPr>
              <a:t> (</a:t>
            </a:r>
            <a:r>
              <a:rPr lang="ru-RU" sz="1600" dirty="0" err="1">
                <a:latin typeface="Bookman Old Style" pitchFamily="18" charset="0"/>
              </a:rPr>
              <a:t>одақтарын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құру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 smtClean="0">
                <a:latin typeface="Bookman Old Style" pitchFamily="18" charset="0"/>
              </a:rPr>
              <a:t>б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тұтынушылар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бірлестіктерінің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кең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ауқымын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бірыңғай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ұйымдастыруға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мүшелікті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және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онымен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топтарының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барынша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кең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тобының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пікірін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білдіруді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қамтамасыз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ететін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елдің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барлық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өңірлеріндегі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өкілдік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ету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болып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табылады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 smtClean="0">
                <a:latin typeface="Bookman Old Style" pitchFamily="18" charset="0"/>
              </a:rPr>
              <a:t>г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мемлекетте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тіркелген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барлық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бірлестіктерінің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бірыңғай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ұйымына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міндетті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мүшелігі;д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атынан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келіссөздерді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жүргізу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немесе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сендіру</a:t>
            </a:r>
            <a:r>
              <a:rPr lang="ru-RU" sz="1600" dirty="0">
                <a:latin typeface="Bookman Old Style" pitchFamily="18" charset="0"/>
              </a:rPr>
              <a:t>, </a:t>
            </a:r>
            <a:r>
              <a:rPr lang="ru-RU" sz="1600" dirty="0" err="1">
                <a:latin typeface="Bookman Old Style" pitchFamily="18" charset="0"/>
              </a:rPr>
              <a:t>мәліметке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жеткізу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мақсатында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Үкіметпен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және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бизнеспен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диалогқа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қатысу</a:t>
            </a:r>
            <a:r>
              <a:rPr lang="ru-RU" sz="1600" dirty="0" smtClean="0">
                <a:latin typeface="Bookman Old Style" pitchFamily="18" charset="0"/>
              </a:rPr>
              <a:t>;</a:t>
            </a:r>
          </a:p>
          <a:p>
            <a:pPr lvl="0" algn="just">
              <a:buClr>
                <a:schemeClr val="lt1"/>
              </a:buClr>
              <a:buSzPts val="2800"/>
            </a:pPr>
            <a:r>
              <a:rPr lang="ru-RU" sz="1600" dirty="0" smtClean="0">
                <a:latin typeface="Bookman Old Style" pitchFamily="18" charset="0"/>
              </a:rPr>
              <a:t>е</a:t>
            </a:r>
            <a:r>
              <a:rPr lang="ru-RU" sz="1600" dirty="0">
                <a:latin typeface="Bookman Old Style" pitchFamily="18" charset="0"/>
              </a:rPr>
              <a:t>) </a:t>
            </a:r>
            <a:r>
              <a:rPr lang="ru-RU" sz="1600" dirty="0" err="1">
                <a:latin typeface="Bookman Old Style" pitchFamily="18" charset="0"/>
              </a:rPr>
              <a:t>уәкілетті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органдар</a:t>
            </a:r>
            <a:r>
              <a:rPr lang="ru-RU" sz="1600" dirty="0">
                <a:latin typeface="Bookman Old Style" pitchFamily="18" charset="0"/>
              </a:rPr>
              <a:t> мен </a:t>
            </a:r>
            <a:r>
              <a:rPr lang="ru-RU" sz="1600" dirty="0" err="1">
                <a:latin typeface="Bookman Old Style" pitchFamily="18" charset="0"/>
              </a:rPr>
              <a:t>ресми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комиссияларда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тұтынушылардың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ұстанымын</a:t>
            </a:r>
            <a:r>
              <a:rPr lang="ru-RU" sz="1600" dirty="0">
                <a:latin typeface="Bookman Old Style" pitchFamily="18" charset="0"/>
              </a:rPr>
              <a:t> </a:t>
            </a:r>
            <a:r>
              <a:rPr lang="ru-RU" sz="1600" dirty="0" err="1">
                <a:latin typeface="Bookman Old Style" pitchFamily="18" charset="0"/>
              </a:rPr>
              <a:t>ұсыну</a:t>
            </a:r>
            <a:endParaRPr lang="ru-RU" sz="1600" dirty="0">
              <a:highlight>
                <a:srgbClr val="FFFFFF"/>
              </a:highlight>
              <a:latin typeface="Bookman Old Style" pitchFamily="18" charset="0"/>
              <a:sym typeface="Merriweather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</a:t>
            </a:r>
            <a:r>
              <a:rPr lang="ru-RU" dirty="0"/>
              <a:t>: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32864" y="1419233"/>
            <a:ext cx="85206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3538" y="1375508"/>
            <a:ext cx="8737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</a:rPr>
              <a:t>Омбудсмен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</a:rPr>
              <a:t>институтының</a:t>
            </a:r>
            <a:r>
              <a:rPr lang="ru-RU" sz="18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800" b="1" i="1" dirty="0" err="1">
                <a:solidFill>
                  <a:schemeClr val="tx1"/>
                </a:solidFill>
                <a:latin typeface="Bookman Old Style" pitchFamily="18" charset="0"/>
              </a:rPr>
              <a:t>міндеті</a:t>
            </a:r>
            <a:r>
              <a:rPr lang="ru-RU" sz="1800" b="1" i="1" dirty="0" smtClean="0">
                <a:solidFill>
                  <a:schemeClr val="tx1"/>
                </a:solidFill>
                <a:latin typeface="Bookman Old Style" pitchFamily="18" charset="0"/>
              </a:rPr>
              <a:t>:</a:t>
            </a:r>
          </a:p>
          <a:p>
            <a:r>
              <a:rPr lang="ru-RU" sz="1800" dirty="0">
                <a:latin typeface="Bookman Old Style" pitchFamily="18" charset="0"/>
              </a:rPr>
              <a:t>а) </a:t>
            </a:r>
            <a:r>
              <a:rPr lang="ru-RU" sz="1800" dirty="0" err="1">
                <a:latin typeface="Bookman Old Style" pitchFamily="18" charset="0"/>
              </a:rPr>
              <a:t>өз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қызметін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жүзеге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асыруда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тіпті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оның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қызметін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мемлекеттік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қаржыландырудың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міндеттілігін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ескере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отырып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мемлекет</a:t>
            </a:r>
            <a:r>
              <a:rPr lang="ru-RU" sz="1800" dirty="0">
                <a:latin typeface="Bookman Old Style" pitchFamily="18" charset="0"/>
              </a:rPr>
              <a:t> пен </a:t>
            </a:r>
            <a:r>
              <a:rPr lang="ru-RU" sz="1800" dirty="0" err="1">
                <a:latin typeface="Bookman Old Style" pitchFamily="18" charset="0"/>
              </a:rPr>
              <a:t>бизнестен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Тәуелсіздік</a:t>
            </a:r>
            <a:r>
              <a:rPr lang="ru-RU" sz="1800" dirty="0">
                <a:latin typeface="Bookman Old Style" pitchFamily="18" charset="0"/>
              </a:rPr>
              <a:t>; </a:t>
            </a:r>
            <a:endParaRPr lang="ru-RU" sz="1800" dirty="0" smtClean="0">
              <a:latin typeface="Bookman Old Style" pitchFamily="18" charset="0"/>
            </a:endParaRPr>
          </a:p>
          <a:p>
            <a:r>
              <a:rPr lang="ru-RU" sz="1800" dirty="0" smtClean="0">
                <a:latin typeface="Bookman Old Style" pitchFamily="18" charset="0"/>
              </a:rPr>
              <a:t>б</a:t>
            </a:r>
            <a:r>
              <a:rPr lang="ru-RU" sz="1800" dirty="0">
                <a:latin typeface="Bookman Old Style" pitchFamily="18" charset="0"/>
              </a:rPr>
              <a:t>) </a:t>
            </a:r>
            <a:r>
              <a:rPr lang="ru-RU" sz="1800" dirty="0" err="1">
                <a:latin typeface="Bookman Old Style" pitchFamily="18" charset="0"/>
              </a:rPr>
              <a:t>тұтынушыларды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құқықтарды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бұзудан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теріс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пайдаланудан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жүйелік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қателіктерден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әділетсіз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шешімдерден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қорғау</a:t>
            </a:r>
            <a:r>
              <a:rPr lang="ru-RU" sz="1800" dirty="0">
                <a:latin typeface="Bookman Old Style" pitchFamily="18" charset="0"/>
              </a:rPr>
              <a:t>; </a:t>
            </a:r>
            <a:endParaRPr lang="ru-RU" sz="1800" dirty="0" smtClean="0">
              <a:latin typeface="Bookman Old Style" pitchFamily="18" charset="0"/>
            </a:endParaRPr>
          </a:p>
          <a:p>
            <a:r>
              <a:rPr lang="ru-RU" sz="1800" dirty="0" smtClean="0">
                <a:latin typeface="Bookman Old Style" pitchFamily="18" charset="0"/>
              </a:rPr>
              <a:t>в</a:t>
            </a:r>
            <a:r>
              <a:rPr lang="ru-RU" sz="1800" dirty="0">
                <a:latin typeface="Bookman Old Style" pitchFamily="18" charset="0"/>
              </a:rPr>
              <a:t>) </a:t>
            </a:r>
            <a:r>
              <a:rPr lang="ru-RU" sz="1800" dirty="0" err="1">
                <a:latin typeface="Bookman Old Style" pitchFamily="18" charset="0"/>
              </a:rPr>
              <a:t>қызметтің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коммерциялық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емес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сипаты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оның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ішінде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пайда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алу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мақсатының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болмауы</a:t>
            </a:r>
            <a:r>
              <a:rPr lang="ru-RU" sz="1800" dirty="0" smtClean="0">
                <a:latin typeface="Bookman Old Style" pitchFamily="18" charset="0"/>
              </a:rPr>
              <a:t>;</a:t>
            </a:r>
          </a:p>
          <a:p>
            <a:r>
              <a:rPr lang="ru-RU" sz="1800" dirty="0" smtClean="0">
                <a:latin typeface="Bookman Old Style" pitchFamily="18" charset="0"/>
              </a:rPr>
              <a:t>г</a:t>
            </a:r>
            <a:r>
              <a:rPr lang="ru-RU" sz="1800" dirty="0">
                <a:latin typeface="Bookman Old Style" pitchFamily="18" charset="0"/>
              </a:rPr>
              <a:t>) </a:t>
            </a:r>
            <a:r>
              <a:rPr lang="ru-RU" sz="1800" dirty="0" err="1">
                <a:latin typeface="Bookman Old Style" pitchFamily="18" charset="0"/>
              </a:rPr>
              <a:t>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атынан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келіссөздерді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жүргізу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немесе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сендіру</a:t>
            </a:r>
            <a:r>
              <a:rPr lang="ru-RU" sz="1800" dirty="0">
                <a:latin typeface="Bookman Old Style" pitchFamily="18" charset="0"/>
              </a:rPr>
              <a:t>, </a:t>
            </a:r>
            <a:r>
              <a:rPr lang="ru-RU" sz="1800" dirty="0" err="1">
                <a:latin typeface="Bookman Old Style" pitchFamily="18" charset="0"/>
              </a:rPr>
              <a:t>мәліметке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жеткізу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мақсатында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Үкіметпен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және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бизнеспен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диалогқа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қатысу</a:t>
            </a:r>
            <a:r>
              <a:rPr lang="ru-RU" sz="1800" dirty="0" smtClean="0">
                <a:latin typeface="Bookman Old Style" pitchFamily="18" charset="0"/>
              </a:rPr>
              <a:t>;</a:t>
            </a:r>
          </a:p>
          <a:p>
            <a:r>
              <a:rPr lang="ru-RU" sz="1800" dirty="0" smtClean="0">
                <a:latin typeface="Bookman Old Style" pitchFamily="18" charset="0"/>
              </a:rPr>
              <a:t>д</a:t>
            </a:r>
            <a:r>
              <a:rPr lang="ru-RU" sz="1800" dirty="0">
                <a:latin typeface="Bookman Old Style" pitchFamily="18" charset="0"/>
              </a:rPr>
              <a:t>) </a:t>
            </a:r>
            <a:r>
              <a:rPr lang="ru-RU" sz="1800" dirty="0" err="1">
                <a:latin typeface="Bookman Old Style" pitchFamily="18" charset="0"/>
              </a:rPr>
              <a:t>уәкілетті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органдар</a:t>
            </a:r>
            <a:r>
              <a:rPr lang="ru-RU" sz="1800" dirty="0">
                <a:latin typeface="Bookman Old Style" pitchFamily="18" charset="0"/>
              </a:rPr>
              <a:t> мен </a:t>
            </a:r>
            <a:r>
              <a:rPr lang="ru-RU" sz="1800" dirty="0" err="1">
                <a:latin typeface="Bookman Old Style" pitchFamily="18" charset="0"/>
              </a:rPr>
              <a:t>ресми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комиссияларда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тұтынушылардың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ұстанымын</a:t>
            </a:r>
            <a:r>
              <a:rPr lang="ru-RU" sz="1800" dirty="0">
                <a:latin typeface="Bookman Old Style" pitchFamily="18" charset="0"/>
              </a:rPr>
              <a:t> </a:t>
            </a:r>
            <a:r>
              <a:rPr lang="ru-RU" sz="1800" dirty="0" err="1">
                <a:latin typeface="Bookman Old Style" pitchFamily="18" charset="0"/>
              </a:rPr>
              <a:t>ұсыну</a:t>
            </a:r>
            <a:endParaRPr lang="ru-RU" sz="1800" dirty="0">
              <a:solidFill>
                <a:schemeClr val="tx1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Bef>
                <a:spcPts val="1200"/>
              </a:spcBef>
            </a:pPr>
            <a:r>
              <a:rPr lang="ru-RU" b="1" i="1" dirty="0" smtClean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ҰСЫНЫЛАТЫН ӘДЕБИЕТТЕР ТІЗІМІ </a:t>
            </a:r>
            <a:r>
              <a:rPr lang="ru-RU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kk-KZ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 txBox="1">
            <a:spLocks noGrp="1"/>
          </p:cNvSpPr>
          <p:nvPr>
            <p:ph type="body" idx="4294967295"/>
          </p:nvPr>
        </p:nvSpPr>
        <p:spPr>
          <a:xfrm>
            <a:off x="281355" y="1258277"/>
            <a:ext cx="8620368" cy="374552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265113" lvl="0" indent="-265113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Конституциясы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. (1995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30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тамызда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республикалық референдумда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қабылданды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 (08.06.2022 ж.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Азаматық кодексі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(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Жалпы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бөлім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),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Жоғарғы Кеңесі 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1994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27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желтоқсанда қабылдады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(12.01.2022 ж.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жағдай бойынша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өзгерістермен және толықтырулармен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"Тұтынушылардың құқықтарын қорғау туралы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" 2010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жылғы 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4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мамырдағы </a:t>
            </a:r>
            <a:r>
              <a:rPr lang="ru-RU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№ 274-</a:t>
            </a:r>
            <a:r>
              <a:rPr lang="en-US" sz="6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IV </a:t>
            </a:r>
            <a:r>
              <a:rPr lang="ru-RU" sz="6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Қазақстан Республикасының Заңы</a:t>
            </a:r>
            <a:endParaRPr lang="ru-RU" sz="6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marL="265113" lvl="0" indent="-265113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2857"/>
              <a:buFont typeface="Arial"/>
              <a:buAutoNum type="arabicPeriod"/>
            </a:pPr>
            <a:r>
              <a:rPr lang="ru" sz="6400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Сулейменов </a:t>
            </a:r>
            <a:r>
              <a:rPr lang="ru" sz="64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М. Частное право Республики Казахстан: история и современность. Собрание сочинений в 9 томах. Том 1. Общие проблемы. - Алматы: Юридическая фирма «Заңгер», 2011 - 672 </a:t>
            </a:r>
            <a:r>
              <a:rPr lang="ru" sz="6400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б.</a:t>
            </a:r>
            <a:endParaRPr sz="6400" dirty="0">
              <a:solidFill>
                <a:srgbClr val="00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  <a:p>
            <a:pPr marL="265113" lvl="0" indent="-265113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" sz="64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Романовская </a:t>
            </a:r>
            <a:r>
              <a:rPr lang="ru" sz="56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С.Ю., </a:t>
            </a:r>
            <a:r>
              <a:rPr lang="ru" sz="64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Мороз С.П. Защита прав потребителей. - Алматы: Кітап, 2019. - 528 </a:t>
            </a:r>
            <a:r>
              <a:rPr lang="ru" sz="6400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б.</a:t>
            </a:r>
            <a:endParaRPr sz="6400" dirty="0">
              <a:solidFill>
                <a:srgbClr val="00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5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ru-RU" dirty="0" err="1">
                <a:latin typeface="Bookman Old Style" pitchFamily="18" charset="0"/>
              </a:rPr>
              <a:t>Қоғамдық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бірлестіктерді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ұйымдастырудың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ұйымдық-құқықтық</a:t>
            </a:r>
            <a:r>
              <a:rPr lang="ru-RU" dirty="0">
                <a:latin typeface="Bookman Old Style" pitchFamily="18" charset="0"/>
              </a:rPr>
              <a:t> </a:t>
            </a:r>
            <a:r>
              <a:rPr lang="ru-RU" dirty="0" err="1">
                <a:latin typeface="Bookman Old Style" pitchFamily="18" charset="0"/>
              </a:rPr>
              <a:t>нысандары</a:t>
            </a:r>
            <a:endParaRPr dirty="0"/>
          </a:p>
        </p:txBody>
      </p:sp>
      <p:sp>
        <p:nvSpPr>
          <p:cNvPr id="85" name="Google Shape;85;p16"/>
          <p:cNvSpPr txBox="1">
            <a:spLocks noGrp="1"/>
          </p:cNvSpPr>
          <p:nvPr>
            <p:ph type="subTitle" idx="1"/>
          </p:nvPr>
        </p:nvSpPr>
        <p:spPr>
          <a:xfrm>
            <a:off x="3126154" y="3524738"/>
            <a:ext cx="5421853" cy="7489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indent="0" algn="r">
              <a:spcBef>
                <a:spcPts val="200"/>
              </a:spcBef>
              <a:spcAft>
                <a:spcPts val="1200"/>
              </a:spcAft>
            </a:pPr>
            <a:r>
              <a:rPr lang="ru-RU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С</a:t>
            </a:r>
            <a:r>
              <a:rPr lang="kk-KZ" sz="2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ұрақ</a:t>
            </a:r>
            <a:r>
              <a:rPr lang="ru-RU" sz="2800" i="1" dirty="0" smtClean="0">
                <a:solidFill>
                  <a:schemeClr val="bg1"/>
                </a:solidFill>
              </a:rPr>
              <a:t>.</a:t>
            </a:r>
          </a:p>
          <a:p>
            <a:pPr marL="0" lvl="0" indent="0" algn="l" rtl="0">
              <a:spcBef>
                <a:spcPts val="20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4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770" y="2172677"/>
            <a:ext cx="3688862" cy="893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1"/>
          </p:nvPr>
        </p:nvSpPr>
        <p:spPr>
          <a:xfrm>
            <a:off x="4379825" y="101075"/>
            <a:ext cx="4431300" cy="494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lvl="0" indent="0" algn="just">
              <a:spcBef>
                <a:spcPts val="1200"/>
              </a:spcBef>
              <a:buNone/>
            </a:pP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“...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Тұтынушылар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ерікті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негізде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тұтынушылардың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қоғамдық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бірлестіктеріне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бірігуге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rgbClr val="FF0000"/>
                </a:solidFill>
                <a:latin typeface="Bookman Old Style" pitchFamily="18" charset="0"/>
              </a:rPr>
              <a:t>құқылы</a:t>
            </a:r>
            <a:r>
              <a:rPr lang="ru-RU" sz="2600" b="1" i="1" dirty="0">
                <a:solidFill>
                  <a:srgbClr val="FF0000"/>
                </a:solidFill>
                <a:latin typeface="Bookman Old Style" pitchFamily="18" charset="0"/>
              </a:rPr>
              <a:t>" 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("</a:t>
            </a:r>
            <a:r>
              <a:rPr lang="ru-RU" sz="2600" b="1" i="1" dirty="0" err="1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құқықтарын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қорғау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туралы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"</a:t>
            </a:r>
            <a:r>
              <a:rPr lang="ru-RU" sz="2600" b="1" i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i="1" dirty="0" err="1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Қазақстан</a:t>
            </a:r>
            <a:r>
              <a:rPr lang="ru-RU" sz="2600" b="1" i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Республикасы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600" b="1" i="1" dirty="0" err="1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Заңының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 20-бабына </a:t>
            </a:r>
            <a:r>
              <a:rPr lang="ru-RU" sz="2600" b="1" i="1" dirty="0" err="1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сәйкес</a:t>
            </a:r>
            <a:r>
              <a:rPr lang="ru-RU" sz="2600" b="1" i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)</a:t>
            </a:r>
            <a:endParaRPr sz="2600" b="1" i="1" dirty="0">
              <a:solidFill>
                <a:schemeClr val="bg2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985" y="475760"/>
            <a:ext cx="3696676" cy="35716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body" idx="4294967295"/>
          </p:nvPr>
        </p:nvSpPr>
        <p:spPr>
          <a:xfrm>
            <a:off x="382954" y="273539"/>
            <a:ext cx="8448309" cy="465088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algn="ctr">
              <a:buNone/>
            </a:pPr>
            <a:r>
              <a:rPr lang="ru-RU" sz="2000" b="1" i="1" dirty="0" err="1">
                <a:latin typeface="Bookman Old Style" pitchFamily="18" charset="0"/>
              </a:rPr>
              <a:t>Халықаралық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стандарттар</a:t>
            </a:r>
            <a:r>
              <a:rPr lang="ru-RU" sz="2000" b="1" i="1" dirty="0">
                <a:latin typeface="Bookman Old Style" pitchFamily="18" charset="0"/>
              </a:rPr>
              <a:t> мен ҚР </a:t>
            </a:r>
            <a:r>
              <a:rPr lang="ru-RU" sz="2000" b="1" i="1" dirty="0" err="1">
                <a:latin typeface="Bookman Old Style" pitchFamily="18" charset="0"/>
              </a:rPr>
              <a:t>қатысатын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халықаралық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шарттар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тұтынушылардың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құқықтарын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қорғау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жөніндегі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бірыңғай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ұлттық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ұйымды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құруды</a:t>
            </a:r>
            <a:r>
              <a:rPr lang="ru-RU" sz="20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latin typeface="Bookman Old Style" pitchFamily="18" charset="0"/>
              </a:rPr>
              <a:t>ұйғармайды</a:t>
            </a:r>
            <a:r>
              <a:rPr lang="ru-RU" sz="2000" b="1" i="1" dirty="0">
                <a:latin typeface="Bookman Old Style" pitchFamily="18" charset="0"/>
              </a:rPr>
              <a:t>, </a:t>
            </a:r>
            <a:r>
              <a:rPr lang="ru-RU" sz="2000" b="1" i="1" dirty="0" err="1">
                <a:latin typeface="Bookman Old Style" pitchFamily="18" charset="0"/>
              </a:rPr>
              <a:t>бірақ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тұтынушылардың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құқықтарын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қорғау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жөніндегі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бірыңғай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ұйымдарды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олардың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мемлекеттік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және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ұлттықтан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жоғары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ұйымдармен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өзара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іс-қимылы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арқылы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тұтынушылардың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құқықтарын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қорғау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саласындағы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келісілген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саясатты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әзірлеуге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және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іске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асыруға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қатысуы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үшін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ұлттық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және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өңірлік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деңгейлерде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құруды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ұйғарады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немесе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көтермелейді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реттеу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органдары</a:t>
            </a:r>
            <a:r>
              <a:rPr lang="ru-RU" sz="2000" b="1" i="1" dirty="0">
                <a:latin typeface="Bookman Old Style" pitchFamily="18" charset="0"/>
              </a:rPr>
              <a:t>, </a:t>
            </a:r>
            <a:r>
              <a:rPr lang="ru-RU" sz="2000" b="1" i="1" dirty="0" err="1">
                <a:latin typeface="Bookman Old Style" pitchFamily="18" charset="0"/>
              </a:rPr>
              <a:t>бір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жағынан</a:t>
            </a:r>
            <a:r>
              <a:rPr lang="ru-RU" sz="2000" b="1" i="1" dirty="0">
                <a:latin typeface="Bookman Old Style" pitchFamily="18" charset="0"/>
              </a:rPr>
              <a:t>, </a:t>
            </a:r>
            <a:r>
              <a:rPr lang="ru-RU" sz="2000" b="1" i="1" dirty="0" err="1">
                <a:latin typeface="Bookman Old Style" pitchFamily="18" charset="0"/>
              </a:rPr>
              <a:t>тұтынушылар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бірлестіктері</a:t>
            </a:r>
            <a:r>
              <a:rPr lang="ru-RU" sz="2000" b="1" i="1" dirty="0">
                <a:latin typeface="Bookman Old Style" pitchFamily="18" charset="0"/>
              </a:rPr>
              <a:t>, </a:t>
            </a:r>
            <a:r>
              <a:rPr lang="ru-RU" sz="2000" b="1" i="1" dirty="0" err="1">
                <a:latin typeface="Bookman Old Style" pitchFamily="18" charset="0"/>
              </a:rPr>
              <a:t>екінші</a:t>
            </a:r>
            <a:r>
              <a:rPr lang="ru-RU" sz="2000" b="1" i="1" dirty="0">
                <a:latin typeface="Bookman Old Style" pitchFamily="18" charset="0"/>
              </a:rPr>
              <a:t> </a:t>
            </a:r>
            <a:r>
              <a:rPr lang="ru-RU" sz="2000" b="1" i="1" dirty="0" err="1">
                <a:latin typeface="Bookman Old Style" pitchFamily="18" charset="0"/>
              </a:rPr>
              <a:t>жағынан</a:t>
            </a:r>
            <a:r>
              <a:rPr lang="ru-RU" sz="2000" b="1" i="1" dirty="0">
                <a:latin typeface="Bookman Old Style" pitchFamily="18" charset="0"/>
              </a:rPr>
              <a:t>.</a:t>
            </a:r>
            <a:endParaRPr lang="ru-RU" sz="2000" b="1" i="1" dirty="0">
              <a:latin typeface="Bookman Old Style" pitchFamily="18" charset="0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 САҚТА</a:t>
            </a:r>
            <a:r>
              <a:rPr lang="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87571" y="1513017"/>
            <a:ext cx="8520600" cy="3152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tabLst/>
              <a:defRPr/>
            </a:pPr>
            <a:r>
              <a:rPr kumimoji="0" lang="" sz="2800" b="0" i="0" u="none" strike="noStrike" kern="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Merriweather"/>
                <a:ea typeface="Merriweather"/>
                <a:cs typeface="Merriweather"/>
                <a:sym typeface="Merriweather"/>
              </a:rPr>
              <a:t>ЗАПОМНИ!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462" y="1539631"/>
            <a:ext cx="86828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Bookman Old Style" pitchFamily="18" charset="0"/>
              </a:rPr>
              <a:t>Жеке </a:t>
            </a:r>
            <a:r>
              <a:rPr lang="ru-RU" sz="2800" dirty="0" err="1">
                <a:latin typeface="Bookman Old Style" pitchFamily="18" charset="0"/>
              </a:rPr>
              <a:t>кәсіпкерлік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субъектілерінің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тұтынушылардың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қоғамдық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бірлестіктерін</a:t>
            </a:r>
            <a:r>
              <a:rPr lang="ru-RU" sz="2800" dirty="0">
                <a:latin typeface="Bookman Old Style" pitchFamily="18" charset="0"/>
              </a:rPr>
              <a:t>, </a:t>
            </a:r>
            <a:r>
              <a:rPr lang="ru-RU" sz="2800" dirty="0" err="1">
                <a:latin typeface="Bookman Old Style" pitchFamily="18" charset="0"/>
              </a:rPr>
              <a:t>сондай-ақ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олардың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қауымдастықтарын</a:t>
            </a:r>
            <a:r>
              <a:rPr lang="ru-RU" sz="2800" dirty="0">
                <a:latin typeface="Bookman Old Style" pitchFamily="18" charset="0"/>
              </a:rPr>
              <a:t> (</a:t>
            </a:r>
            <a:r>
              <a:rPr lang="ru-RU" sz="2800" dirty="0" err="1">
                <a:latin typeface="Bookman Old Style" pitchFamily="18" charset="0"/>
              </a:rPr>
              <a:t>одақтарын</a:t>
            </a:r>
            <a:r>
              <a:rPr lang="ru-RU" sz="2800" dirty="0">
                <a:latin typeface="Bookman Old Style" pitchFamily="18" charset="0"/>
              </a:rPr>
              <a:t>) </a:t>
            </a:r>
            <a:r>
              <a:rPr lang="ru-RU" sz="2800" dirty="0" err="1">
                <a:latin typeface="Bookman Old Style" pitchFamily="18" charset="0"/>
              </a:rPr>
              <a:t>қаржыландыруына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тыйым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sz="2800" dirty="0" err="1">
                <a:latin typeface="Bookman Old Style" pitchFamily="18" charset="0"/>
              </a:rPr>
              <a:t>салынады</a:t>
            </a:r>
            <a:r>
              <a:rPr lang="ru-RU" sz="2800" dirty="0" smtClean="0">
                <a:latin typeface="Bookman Old Style" pitchFamily="18" charset="0"/>
              </a:rPr>
              <a:t>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("</a:t>
            </a:r>
            <a:r>
              <a:rPr lang="ru-RU" sz="2800" dirty="0" err="1">
                <a:solidFill>
                  <a:srgbClr val="FF0000"/>
                </a:solidFill>
                <a:latin typeface="Bookman Old Style" pitchFamily="18" charset="0"/>
              </a:rPr>
              <a:t>Тұтынушылардың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Bookman Old Style" pitchFamily="18" charset="0"/>
              </a:rPr>
              <a:t>құқықтарын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Bookman Old Style" pitchFamily="18" charset="0"/>
              </a:rPr>
              <a:t>қорғау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Bookman Old Style" pitchFamily="18" charset="0"/>
              </a:rPr>
              <a:t>туралы"ҚР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Bookman Old Style" pitchFamily="18" charset="0"/>
              </a:rPr>
              <a:t>Заңының</a:t>
            </a:r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 40-баптың </a:t>
            </a:r>
            <a:r>
              <a:rPr lang="ru-RU" sz="2800" dirty="0">
                <a:solidFill>
                  <a:srgbClr val="FF0000"/>
                </a:solidFill>
                <a:latin typeface="Bookman Old Style" pitchFamily="18" charset="0"/>
              </a:rPr>
              <a:t>3-тармағына </a:t>
            </a:r>
            <a:r>
              <a:rPr lang="ru-RU" sz="2800" dirty="0" err="1">
                <a:solidFill>
                  <a:srgbClr val="FF0000"/>
                </a:solidFill>
                <a:latin typeface="Bookman Old Style" pitchFamily="18" charset="0"/>
              </a:rPr>
              <a:t>сәйкес</a:t>
            </a:r>
            <a:r>
              <a:rPr lang="ru-RU" sz="2800" dirty="0" smtClean="0">
                <a:solidFill>
                  <a:srgbClr val="FF0000"/>
                </a:solidFill>
                <a:latin typeface="Bookman Old Style" pitchFamily="18" charset="0"/>
              </a:rPr>
              <a:t>)</a:t>
            </a:r>
            <a:endParaRPr lang="ru-RU" sz="1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3538" y="1391139"/>
            <a:ext cx="8870461" cy="3438770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мемлекеттік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органдармен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,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коммерциялық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және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коммерциялық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емес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ұйымдармен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,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бұқаралық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ақпарат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құралдарымен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,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сондай-ақ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барлық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мүдделі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тұлғалармен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бірлесіп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тұтынушылардың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құқықтарын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қорғау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саласындағы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саясатты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жетілдіру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мақсатын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қоятын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тұтынушылардың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құқықтарын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қорғау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саласындағы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жетекші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сарапшыларды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000000"/>
                </a:solidFill>
                <a:latin typeface="Bookman Old Style" pitchFamily="18" charset="0"/>
              </a:rPr>
              <a:t>біріктірген</a:t>
            </a:r>
            <a:r>
              <a:rPr lang="ru-RU" sz="2400" b="1" i="1" dirty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Bookman Old Style" pitchFamily="18" charset="0"/>
              </a:rPr>
              <a:t>коммерциялық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Bookman Old Style" pitchFamily="18" charset="0"/>
              </a:rPr>
              <a:t>емес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</a:rPr>
              <a:t>, </a:t>
            </a:r>
            <a:r>
              <a:rPr lang="ru-RU" sz="2400" b="1" i="1" dirty="0" err="1">
                <a:solidFill>
                  <a:srgbClr val="FF0000"/>
                </a:solidFill>
                <a:latin typeface="Bookman Old Style" pitchFamily="18" charset="0"/>
              </a:rPr>
              <a:t>үкіметтік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Bookman Old Style" pitchFamily="18" charset="0"/>
              </a:rPr>
              <a:t>емес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Bookman Old Style" pitchFamily="18" charset="0"/>
              </a:rPr>
              <a:t>ұйым</a:t>
            </a:r>
            <a:r>
              <a:rPr lang="ru-RU" sz="2400" b="1" i="1" dirty="0">
                <a:solidFill>
                  <a:srgbClr val="FF0000"/>
                </a:solidFill>
                <a:latin typeface="Bookman Old Style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5385" y="179754"/>
            <a:ext cx="85812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"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Қазақстан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Тұтынушыларының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Ұлттық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Лигасы"Республикалық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Қоғамдық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Бірлестігі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678" y="191351"/>
            <a:ext cx="3634154" cy="211901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ҚР-да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бірыңғай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ұйымды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құру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және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оның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қызметі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үшін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шарттар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мен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негіздерді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заңнамалық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қамтамасыз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етудің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орындылығы</a:t>
            </a:r>
            <a:r>
              <a:rPr lang="ru-RU" sz="2000" dirty="0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мен </a:t>
            </a:r>
            <a:r>
              <a:rPr lang="ru-RU" sz="2000" dirty="0" err="1">
                <a:solidFill>
                  <a:schemeClr val="bg1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қажеттілігі</a:t>
            </a:r>
            <a:endParaRPr lang="ru-RU" sz="2000" dirty="0" smtClean="0">
              <a:solidFill>
                <a:schemeClr val="bg1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03200" y="3188676"/>
            <a:ext cx="3384062" cy="171156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 algn="ctr">
              <a:lnSpc>
                <a:spcPct val="100000"/>
              </a:lnSpc>
              <a:buClr>
                <a:srgbClr val="000000"/>
              </a:buClr>
              <a:buNone/>
              <a:tabLst>
                <a:tab pos="85725" algn="l"/>
              </a:tabLst>
            </a:pP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Заңды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тұлғалар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қауымдастығы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 (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тұтынушылар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бірлестіктері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)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633045" y="2751015"/>
            <a:ext cx="2180493" cy="41421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563815" y="3243383"/>
            <a:ext cx="328247" cy="124264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52985" y="359508"/>
            <a:ext cx="51112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" sz="2400" b="1" dirty="0" smtClean="0">
              <a:solidFill>
                <a:schemeClr val="accent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endParaRPr lang="" sz="2400" b="1" dirty="0" smtClean="0">
              <a:solidFill>
                <a:schemeClr val="accent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Ұйымдық-құқықтық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нысаны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мүшелік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негізінде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коммерциялық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емес</a:t>
            </a:r>
            <a:r>
              <a:rPr lang="ru-RU" sz="2400" b="1" dirty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ұйым</a:t>
            </a: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("</a:t>
            </a:r>
            <a:r>
              <a:rPr lang="ru-RU" sz="2000" b="1" dirty="0" err="1">
                <a:solidFill>
                  <a:srgbClr val="FF0000"/>
                </a:solidFill>
              </a:rPr>
              <a:t>Қазақстан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Республикасының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кейбір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заңнамалық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актілеріне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тұтынушылардың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құқықтарын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қорғау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мәселелері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бойынша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өзгерістер</a:t>
            </a:r>
            <a:r>
              <a:rPr lang="ru-RU" sz="2000" b="1" dirty="0">
                <a:solidFill>
                  <a:srgbClr val="FF0000"/>
                </a:solidFill>
              </a:rPr>
              <a:t> мен </a:t>
            </a:r>
            <a:r>
              <a:rPr lang="ru-RU" sz="2000" b="1" dirty="0" err="1">
                <a:solidFill>
                  <a:srgbClr val="FF0000"/>
                </a:solidFill>
              </a:rPr>
              <a:t>толықтырулар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енгізу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туралы</a:t>
            </a:r>
            <a:r>
              <a:rPr lang="ru-RU" sz="2000" b="1" dirty="0" smtClean="0">
                <a:solidFill>
                  <a:srgbClr val="FF0000"/>
                </a:solidFill>
              </a:rPr>
              <a:t>" </a:t>
            </a:r>
            <a:r>
              <a:rPr lang="ru-RU" sz="2000" b="1" dirty="0" err="1" smtClean="0">
                <a:solidFill>
                  <a:srgbClr val="FF0000"/>
                </a:solidFill>
              </a:rPr>
              <a:t>Қазақстан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Республикасының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Заңы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жобасының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тұжырымдамасына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сәйкес</a:t>
            </a:r>
            <a:r>
              <a:rPr lang="ru-RU" sz="2000" b="1" dirty="0">
                <a:solidFill>
                  <a:srgbClr val="FF0000"/>
                </a:solidFill>
              </a:rPr>
              <a:t>)</a:t>
            </a:r>
            <a:endParaRPr lang="ru-RU" sz="2000" i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9" name="Picture 2" descr="https://papik.pro/uploads/posts/2022-01/1642330677_29-papik-pro-p-pravo-klipart-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4553" y="125046"/>
            <a:ext cx="4710278" cy="1141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radigm">
    <a:dk1>
      <a:srgbClr val="31394D"/>
    </a:dk1>
    <a:lt1>
      <a:srgbClr val="FFFFFF"/>
    </a:lt1>
    <a:dk2>
      <a:srgbClr val="666666"/>
    </a:dk2>
    <a:lt2>
      <a:srgbClr val="626B73"/>
    </a:lt2>
    <a:accent1>
      <a:srgbClr val="002F4A"/>
    </a:accent1>
    <a:accent2>
      <a:srgbClr val="D9C4B1"/>
    </a:accent2>
    <a:accent3>
      <a:srgbClr val="EDE3DA"/>
    </a:accent3>
    <a:accent4>
      <a:srgbClr val="B85741"/>
    </a:accent4>
    <a:accent5>
      <a:srgbClr val="009384"/>
    </a:accent5>
    <a:accent6>
      <a:srgbClr val="D0F6FF"/>
    </a:accent6>
    <a:hlink>
      <a:srgbClr val="009384"/>
    </a:hlink>
    <a:folHlink>
      <a:srgbClr val="00938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</TotalTime>
  <Words>1302</Words>
  <Application>Microsoft Office PowerPoint</Application>
  <PresentationFormat>Экран (16:9)</PresentationFormat>
  <Paragraphs>106</Paragraphs>
  <Slides>22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Roboto</vt:lpstr>
      <vt:lpstr>Times New Roman</vt:lpstr>
      <vt:lpstr>Merriweather</vt:lpstr>
      <vt:lpstr>Bookman Old Style</vt:lpstr>
      <vt:lpstr>Wingdings</vt:lpstr>
      <vt:lpstr>Calibri</vt:lpstr>
      <vt:lpstr>Paradigm</vt:lpstr>
      <vt:lpstr>Слайд 1</vt:lpstr>
      <vt:lpstr>          ПЛпоАН:</vt:lpstr>
      <vt:lpstr>ҰСЫНЫЛАТЫН ӘДЕБИЕТТЕР ТІЗІМІ  </vt:lpstr>
      <vt:lpstr>Қоғамдық бірлестіктерді ұйымдастырудың ұйымдық-құқықтық нысандары</vt:lpstr>
      <vt:lpstr>Слайд 5</vt:lpstr>
      <vt:lpstr>Слайд 6</vt:lpstr>
      <vt:lpstr>ЕСТЕ САҚТА!</vt:lpstr>
      <vt:lpstr>мемлекеттік органдармен, коммерциялық және коммерциялық емес ұйымдармен, бұқаралық ақпарат құралдарымен, сондай-ақ барлық мүдделі тұлғалармен бірлесіп тұтынушылардың құқықтарын қорғау саласындағы саясатты жетілдіру мақсатын қоятын тұтынушылардың құқықтарын қорғау саласындағы жетекші сарапшыларды біріктірген коммерциялық емес, үкіметтік емес ұйым.</vt:lpstr>
      <vt:lpstr>ҚР-да бірыңғай ұйымды құру және оның қызметі үшін шарттар мен негіздерді заңнамалық қамтамасыз етудің орындылығы мен қажеттілігі</vt:lpstr>
      <vt:lpstr>Тұтынушылардың құқықтарын қорғау жөніндегі бірыңғай ұйымның мақсаттары мен міндеттері</vt:lpstr>
      <vt:lpstr>Тұтынушылардың құқықтарын қорғау жөніндегі бірыңғай ұйым қызметінің қағидаттары</vt:lpstr>
      <vt:lpstr>  </vt:lpstr>
      <vt:lpstr>Тұтынушылардың құқықтарын қорғау жөніндегі Омбудсмен институтын енгізу</vt:lpstr>
      <vt:lpstr>Тұтынушылардың қоғамдық бірлестіктерінің құқықтары мен міндеттері</vt:lpstr>
      <vt:lpstr>Тұтынушылардың қоғамдық бірлестіктерінің, қауымдастықтардың (одақтардың)құқықтары ("Тұтынушылардың құқықтарын қорғау туралы" ҚР Заңының 41-бабына сәйкес) </vt:lpstr>
      <vt:lpstr>Тұтынушылардың қоғамдық бірлестіктерінің, қауымдастықтардың (одақтардың)құқықтары ("Тұтынушылардың құқықтарын қорғау туралы" ҚР Заңының 41-бабына сәйкес) </vt:lpstr>
      <vt:lpstr>Қоғамдық бірлестіктердің тұтынушылардың құқықтарын қорғауы</vt:lpstr>
      <vt:lpstr>Тұтынушылардың құқықтары мен заңды мүдделерін қорғаудың институционалдық жүйесі</vt:lpstr>
      <vt:lpstr>Тұтынушылардың құқықтары мен заңды мүдделерін қорғаудың институционалдық жүйесі</vt:lpstr>
      <vt:lpstr>Тұтынушылардың құқықтары мен заңды мүдделерін қорғаудың институционалдық жүйесі</vt:lpstr>
      <vt:lpstr>ТЕСТ СҰРАҚТАРЫ:</vt:lpstr>
      <vt:lpstr>ТЕСТ СҰРАҚТАРЫ: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Республики Казахстан Карагандинский университет им. академика Е.А.Букетова</dc:title>
  <dc:creator>Маржангуль</dc:creator>
  <cp:lastModifiedBy>AkimzhanovaMT</cp:lastModifiedBy>
  <cp:revision>90</cp:revision>
  <dcterms:modified xsi:type="dcterms:W3CDTF">2022-09-16T10:45:52Z</dcterms:modified>
</cp:coreProperties>
</file>