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embeddedFontLst>
    <p:embeddedFont>
      <p:font typeface="Merriweather" charset="-52"/>
      <p:regular r:id="rId23"/>
      <p:bold r:id="rId24"/>
      <p:italic r:id="rId25"/>
      <p:boldItalic r:id="rId26"/>
    </p:embeddedFont>
    <p:embeddedFont>
      <p:font typeface="Roboto" charset="0"/>
      <p:regular r:id="rId27"/>
      <p:bold r:id="rId28"/>
      <p:italic r:id="rId29"/>
      <p:boldItalic r:id="rId30"/>
    </p:embeddedFont>
    <p:embeddedFont>
      <p:font typeface="Bookman Old Style" pitchFamily="18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2123d6208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2123d6208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2123d62080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2123d62080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3b55ede5fa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3b55ede5fa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3b55ede5fa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3b55ede5fa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20c3896c6c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20c3896c6c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20c3896c6c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20c3896c6c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20c3896c6c_0_29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20c3896c6c_0_29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20c3896c6c_0_30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20c3896c6c_0_30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20c3896c6c_0_3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20c3896c6c_0_3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20c3896c6c_0_3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20c3896c6c_0_3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20c3896c6c_0_30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20c3896c6c_0_30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20c3896c6c_0_30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20c3896c6c_0_30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avLst/>
            <a:gdLst/>
            <a:ahLst/>
            <a:cxnLst/>
            <a:rect l="l" t="t" r="r" b="b"/>
            <a:pathLst>
              <a:path w="172545" h="175975" extrusionOk="0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311325" y="238827"/>
            <a:ext cx="8622600" cy="4332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292100" algn="ctr">
              <a:buClr>
                <a:schemeClr val="dk1"/>
              </a:buClr>
              <a:buSzPts val="1100"/>
            </a:pP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Қазақстан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Республикасы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Ғылым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және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жоғары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білім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министрлігі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kk-KZ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Академик Е.А. Бөкетов атындағы Қарағанды университеті</a:t>
            </a:r>
            <a:endParaRPr sz="18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1"/>
          </p:nvPr>
        </p:nvSpPr>
        <p:spPr>
          <a:xfrm>
            <a:off x="311700" y="984738"/>
            <a:ext cx="8520600" cy="404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ctr"/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Пән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24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қызметті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іске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асыру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кезінде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қамтамасыз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ету</a:t>
            </a:r>
            <a:r>
              <a: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550" b="1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50" b="1" dirty="0"/>
          </a:p>
          <a:p>
            <a:pPr marL="0" lvl="0" indent="0" algn="ctr"/>
            <a:r>
              <a:rPr lang="ru-RU" sz="2300" b="1" i="1" dirty="0">
                <a:solidFill>
                  <a:srgbClr val="FF0000"/>
                </a:solidFill>
                <a:latin typeface="+mj-lt"/>
              </a:rPr>
              <a:t>1 </a:t>
            </a:r>
            <a:r>
              <a:rPr lang="ru-RU" sz="2300" b="1" i="1" dirty="0" err="1">
                <a:solidFill>
                  <a:srgbClr val="FF0000"/>
                </a:solidFill>
                <a:latin typeface="+mj-lt"/>
              </a:rPr>
              <a:t>Т</a:t>
            </a:r>
            <a:r>
              <a:rPr lang="ru-RU" sz="2300" b="1" i="1" dirty="0" err="1" smtClean="0">
                <a:solidFill>
                  <a:srgbClr val="FF0000"/>
                </a:solidFill>
                <a:latin typeface="+mj-lt"/>
              </a:rPr>
              <a:t>ақырып</a:t>
            </a:r>
            <a:r>
              <a:rPr lang="ru" sz="2300" b="1" i="1" dirty="0" smtClean="0">
                <a:solidFill>
                  <a:srgbClr val="FF0000"/>
                </a:solidFill>
                <a:latin typeface="+mj-lt"/>
              </a:rPr>
              <a:t>. </a:t>
            </a:r>
            <a:r>
              <a:rPr lang="ru-RU" sz="2300" b="1" i="1" dirty="0" err="1">
                <a:solidFill>
                  <a:srgbClr val="FF0000"/>
                </a:solidFill>
                <a:latin typeface="+mj-lt"/>
              </a:rPr>
              <a:t>Қазақстан Республикасының заңнамасы бойынша</a:t>
            </a:r>
            <a:r>
              <a:rPr lang="ru-RU" sz="23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FF0000"/>
                </a:solidFill>
                <a:latin typeface="+mj-lt"/>
              </a:rPr>
              <a:t>тұтынушылардың құқықтары және тұтынушылардың құқықтарын </a:t>
            </a:r>
            <a:r>
              <a:rPr lang="ru-RU" sz="2300" b="1" i="1" dirty="0" err="1" smtClean="0">
                <a:solidFill>
                  <a:srgbClr val="FF0000"/>
                </a:solidFill>
                <a:latin typeface="+mj-lt"/>
              </a:rPr>
              <a:t>қорғау</a:t>
            </a:r>
            <a:endParaRPr lang="ru-RU" sz="2300" b="1" i="1" dirty="0" smtClean="0">
              <a:solidFill>
                <a:srgbClr val="FF0000"/>
              </a:solidFill>
              <a:latin typeface="+mj-lt"/>
            </a:endParaRPr>
          </a:p>
          <a:p>
            <a:pPr marL="0" lvl="0" indent="0" algn="ctr"/>
            <a:endParaRPr lang="ru-RU" sz="2300" b="1" i="1" dirty="0" smtClean="0">
              <a:solidFill>
                <a:srgbClr val="000000"/>
              </a:solidFill>
            </a:endParaRPr>
          </a:p>
          <a:p>
            <a:pPr marL="0" lvl="0" indent="0" algn="ctr"/>
            <a:r>
              <a:rPr lang="ru-RU" sz="2300" b="1" i="1" dirty="0" smtClean="0">
                <a:solidFill>
                  <a:srgbClr val="000000"/>
                </a:solidFill>
              </a:rPr>
              <a:t>7М04202-Бизнесті </a:t>
            </a:r>
            <a:r>
              <a:rPr lang="ru-RU" sz="2300" b="1" i="1" dirty="0" err="1">
                <a:solidFill>
                  <a:srgbClr val="000000"/>
                </a:solidFill>
              </a:rPr>
              <a:t>заңдық</a:t>
            </a:r>
            <a:r>
              <a:rPr lang="ru-RU" sz="2300" b="1" i="1" dirty="0">
                <a:solidFill>
                  <a:srgbClr val="000000"/>
                </a:solidFill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</a:rPr>
              <a:t> </a:t>
            </a:r>
            <a:r>
              <a:rPr lang="ru-RU" sz="2300" b="1" i="1" dirty="0" err="1" smtClean="0">
                <a:solidFill>
                  <a:srgbClr val="000000"/>
                </a:solidFill>
              </a:rPr>
              <a:t>ету</a:t>
            </a:r>
            <a:r>
              <a:rPr lang="ru-RU" sz="2300" b="1" i="1" dirty="0" smtClean="0">
                <a:solidFill>
                  <a:srgbClr val="000000"/>
                </a:solidFill>
              </a:rPr>
              <a:t> </a:t>
            </a:r>
          </a:p>
          <a:p>
            <a:pPr marL="0" lvl="0" indent="0" algn="ctr"/>
            <a:r>
              <a:rPr lang="ru-RU" sz="2300" b="1" i="1" dirty="0" smtClean="0">
                <a:solidFill>
                  <a:srgbClr val="000000"/>
                </a:solidFill>
                <a:latin typeface="+mj-lt"/>
              </a:rPr>
              <a:t>7М04202.1-Бизнесті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заңды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қамтамасыз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>
                <a:solidFill>
                  <a:srgbClr val="000000"/>
                </a:solidFill>
                <a:latin typeface="+mj-lt"/>
              </a:rPr>
              <a:t>ету</a:t>
            </a:r>
            <a:r>
              <a:rPr lang="ru-RU" sz="2300" b="1" i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 smtClean="0">
                <a:solidFill>
                  <a:srgbClr val="000000"/>
                </a:solidFill>
                <a:latin typeface="+mj-lt"/>
              </a:rPr>
              <a:t>білім</a:t>
            </a:r>
            <a:r>
              <a:rPr lang="ru-RU" sz="2300" b="1" i="1" dirty="0" smtClean="0">
                <a:solidFill>
                  <a:srgbClr val="000000"/>
                </a:solidFill>
                <a:latin typeface="+mj-lt"/>
              </a:rPr>
              <a:t> беру </a:t>
            </a:r>
            <a:r>
              <a:rPr lang="ru-RU" sz="2300" b="1" i="1" dirty="0" err="1" smtClean="0">
                <a:solidFill>
                  <a:srgbClr val="000000"/>
                </a:solidFill>
                <a:latin typeface="+mj-lt"/>
              </a:rPr>
              <a:t>бағдармаларына</a:t>
            </a:r>
            <a:r>
              <a:rPr lang="ru-RU" sz="2300" b="1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2300" b="1" i="1" dirty="0" err="1" smtClean="0">
                <a:solidFill>
                  <a:srgbClr val="000000"/>
                </a:solidFill>
                <a:latin typeface="+mj-lt"/>
              </a:rPr>
              <a:t>арналған</a:t>
            </a:r>
            <a:endParaRPr lang="ru-RU" sz="2300" b="1" i="1" dirty="0" smtClean="0">
              <a:solidFill>
                <a:srgbClr val="000000"/>
              </a:solidFill>
              <a:latin typeface="+mj-lt"/>
            </a:endParaRPr>
          </a:p>
          <a:p>
            <a:pPr marL="0" lvl="0" indent="0" algn="ctr"/>
            <a:endParaRPr sz="1800" b="1" dirty="0" smtClean="0"/>
          </a:p>
          <a:p>
            <a:pPr marL="0" lvl="0" indent="457200"/>
            <a:endParaRPr lang="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Автор</a:t>
            </a:r>
            <a:r>
              <a:rPr lang="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	</a:t>
            </a:r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PhD, азаматтық жіне еңбек құқығы кафедрасының</a:t>
            </a:r>
          </a:p>
          <a:p>
            <a:pPr marL="0" indent="457200"/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                       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қауымдастырылған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профессоры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Акимжанова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М.Т.</a:t>
            </a:r>
          </a:p>
          <a:p>
            <a:pPr marL="0" lvl="0" indent="457200"/>
            <a:endParaRPr lang="ru"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endParaRPr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457200"/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Сабақ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түрі</a:t>
            </a:r>
            <a:r>
              <a:rPr lang="ru-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 		</a:t>
            </a:r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Дәріс</a:t>
            </a:r>
            <a:endParaRPr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Қарағанды </a:t>
            </a:r>
            <a:r>
              <a:rPr lang="ru" sz="21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- 2022</a:t>
            </a:r>
            <a:endParaRPr sz="21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190925" y="500925"/>
            <a:ext cx="3942000" cy="107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ОСЫЛАЙША: "ТҰТЫНУШЫ"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Google Shape;127;p22"/>
          <p:cNvSpPr txBox="1">
            <a:spLocks noGrp="1"/>
          </p:cNvSpPr>
          <p:nvPr>
            <p:ph type="body" idx="1"/>
          </p:nvPr>
        </p:nvSpPr>
        <p:spPr>
          <a:xfrm>
            <a:off x="4211375" y="157225"/>
            <a:ext cx="4818000" cy="48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indent="-336550" algn="just">
              <a:lnSpc>
                <a:spcPct val="105000"/>
              </a:lnSpc>
              <a:buClr>
                <a:schemeClr val="dk1"/>
              </a:buClr>
              <a:buSzPts val="1700"/>
              <a:buFont typeface="Arial"/>
              <a:buChar char="❖"/>
            </a:pP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Кәсіби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дайындықсыз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тауарларды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(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өнімдерді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)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сатып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алатын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және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көрсетілетін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қызметтерді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кәсіпкерлік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қызметті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жүзеге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асыру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үшін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емес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тек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жеке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қажеттіліктерін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қанағаттандыру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үшін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пайдаланатын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қарапайым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азамат</a:t>
            </a:r>
            <a:r>
              <a:rPr lang="ru-RU" sz="20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;</a:t>
            </a:r>
          </a:p>
          <a:p>
            <a:pPr lvl="0" indent="-336550" algn="just">
              <a:lnSpc>
                <a:spcPct val="105000"/>
              </a:lnSpc>
              <a:buClr>
                <a:schemeClr val="dk1"/>
              </a:buClr>
              <a:buSzPts val="1700"/>
              <a:buFont typeface="Arial"/>
              <a:buChar char="❖"/>
            </a:pP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заңның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қорғауында</a:t>
            </a:r>
            <a:r>
              <a:rPr lang="ru-RU" sz="20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;</a:t>
            </a:r>
          </a:p>
          <a:p>
            <a:pPr lvl="0" indent="-336550" algn="just">
              <a:lnSpc>
                <a:spcPct val="105000"/>
              </a:lnSpc>
              <a:buClr>
                <a:schemeClr val="dk1"/>
              </a:buClr>
              <a:buSzPts val="1700"/>
              <a:buFont typeface="Arial"/>
              <a:buChar char="❖"/>
            </a:pPr>
            <a:r>
              <a:rPr lang="ru-RU" sz="2000" i="1" dirty="0" err="1" smtClean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кәсіби</a:t>
            </a:r>
            <a:r>
              <a:rPr lang="ru-RU" sz="20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маман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болып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табылмайды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(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жоғары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кәсіби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деңгейі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және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арнайы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білімі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бар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кәсіпкермен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(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дайындаушы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сатушы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Орындаушы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) </a:t>
            </a:r>
            <a:r>
              <a:rPr lang="ru-RU" sz="2000" i="1" dirty="0" err="1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салыстырғанда</a:t>
            </a:r>
            <a:r>
              <a:rPr lang="ru-RU" sz="2000" i="1" dirty="0">
                <a:solidFill>
                  <a:schemeClr val="dk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)</a:t>
            </a:r>
            <a:endParaRPr sz="2000" i="1" dirty="0">
              <a:solidFill>
                <a:schemeClr val="dk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500" y="1617175"/>
            <a:ext cx="3374100" cy="339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>
            <a:spLocks noGrp="1"/>
          </p:cNvSpPr>
          <p:nvPr>
            <p:ph type="title"/>
          </p:nvPr>
        </p:nvSpPr>
        <p:spPr>
          <a:xfrm>
            <a:off x="311725" y="359375"/>
            <a:ext cx="4023300" cy="45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 b="1" dirty="0" smtClean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2 Сұрақ</a:t>
            </a:r>
            <a:endParaRPr sz="2500" b="1" dirty="0">
              <a:solidFill>
                <a:srgbClr val="F1F1F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just">
              <a:lnSpc>
                <a:spcPct val="115000"/>
              </a:lnSpc>
              <a:spcBef>
                <a:spcPts val="1200"/>
              </a:spcBef>
            </a:pP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Қазақстан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Республикасының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қорғау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туралы</a:t>
            </a:r>
            <a:r>
              <a:rPr lang="ru-RU" sz="2500" dirty="0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500" dirty="0" err="1">
                <a:solidFill>
                  <a:srgbClr val="F1F1F1"/>
                </a:solidFill>
                <a:latin typeface="Arial"/>
                <a:ea typeface="Arial"/>
                <a:cs typeface="Arial"/>
                <a:sym typeface="Arial"/>
              </a:rPr>
              <a:t>заңнамасы</a:t>
            </a:r>
            <a:endParaRPr dirty="0">
              <a:solidFill>
                <a:srgbClr val="F1F1F1"/>
              </a:solidFill>
            </a:endParaRPr>
          </a:p>
        </p:txBody>
      </p:sp>
      <p:sp>
        <p:nvSpPr>
          <p:cNvPr id="134" name="Google Shape;134;p23"/>
          <p:cNvSpPr txBox="1">
            <a:spLocks noGrp="1"/>
          </p:cNvSpPr>
          <p:nvPr>
            <p:ph type="body" idx="1"/>
          </p:nvPr>
        </p:nvSpPr>
        <p:spPr>
          <a:xfrm>
            <a:off x="4584600" y="0"/>
            <a:ext cx="4559400" cy="48903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  <a:reflection dist="38100" dir="5400000" fadeDir="5400012" sy="-100000" algn="bl" rotWithShape="0"/>
          </a:effectLst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00000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ҚАЗАҚСТАН РЕСПУБЛИКАСЫНЫҢ </a:t>
            </a:r>
            <a:r>
              <a:rPr lang="ru-RU" sz="1600" b="1" i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КОНСТИТУЦИЯСЫ</a:t>
            </a: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ҚАЗАҚСТАН </a:t>
            </a:r>
            <a:r>
              <a:rPr lang="ru-RU" sz="1600" b="1" i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РЕСПУБЛИКАСЫНЫҢ АЗАМАТТЫҚ КОДЕКСІ (ЖАЛПЫ БӨЛІМ</a:t>
            </a:r>
            <a:r>
              <a:rPr lang="ru-RU" sz="1600" b="1" i="1" dirty="0" smtClean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ҚАЗАҚСТАН РЕСПУБЛИКАСЫНЫҢ АЗАМАТТЫҚ КОДЕКСІ (ЕРЕКШЕ БӨЛІМ</a:t>
            </a:r>
            <a:r>
              <a:rPr lang="ru-RU" sz="1600" b="1" i="1" dirty="0" smtClean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 smtClean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ҚАЗАҚСТАН </a:t>
            </a:r>
            <a:r>
              <a:rPr lang="ru-RU" sz="1600" b="1" i="1" dirty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РЕСПУБЛИКАСЫНЫҢ </a:t>
            </a:r>
            <a:r>
              <a:rPr lang="ru-RU" sz="1600" b="1" i="1" dirty="0" smtClean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КӘСІПКЕРЛІК КОДЕКСІ</a:t>
            </a: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 smtClean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"ТҰТЫНУШЫЛАРДЫҢ </a:t>
            </a:r>
            <a:r>
              <a:rPr lang="ru-RU" sz="1600" b="1" i="1" dirty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ҚҰҚЫҚТАРЫН ҚОРҒАУ ТУРАЛЫ" ҚАЗАҚСТАН РЕСПУБЛИКАСЫНЫҢ </a:t>
            </a:r>
            <a:r>
              <a:rPr lang="ru-RU" sz="1600" b="1" i="1" dirty="0" smtClean="0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ЗАҢЫ</a:t>
            </a:r>
          </a:p>
          <a:p>
            <a:pPr lvl="0" indent="-330200">
              <a:buClr>
                <a:schemeClr val="dk1"/>
              </a:buClr>
              <a:buSzPts val="1600"/>
              <a:buFont typeface="Times New Roman"/>
              <a:buAutoNum type="arabicPeriod"/>
            </a:pPr>
            <a:r>
              <a:rPr lang="ru-RU" sz="1600" b="1" i="1" dirty="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"ТҰТЫНУШЫЛАРДЫҢ ҚҰҚЫҚТАРЫН ҚОРҒАУ САЛАСЫНДАҒЫ ТМД-ҒА ҚАТЫСУШЫ МЕМЛЕКЕТТЕР ЫНТЫМАҚТАСТЫҒЫНЫҢ НЕГІЗГІ БАҒЫТТАРЫ ТУРАЛЫ КЕЛІСІМДІ БЕКІТУ ТУРАЛЫ"ҚР ҮКІМЕТІНІҢ ҚАУЛЫСЫ (4.08.2000)</a:t>
            </a:r>
            <a:endParaRPr sz="1600" b="1" i="1" dirty="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6482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" sz="25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" sz="2500" i="1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3 Сұрақ</a:t>
            </a:r>
            <a:endParaRPr sz="2500" i="1" dirty="0">
              <a:solidFill>
                <a:srgbClr val="00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457200" lvl="0" algn="ctr">
              <a:lnSpc>
                <a:spcPct val="115000"/>
              </a:lnSpc>
              <a:spcBef>
                <a:spcPts val="1200"/>
              </a:spcBef>
            </a:pPr>
            <a:r>
              <a:rPr lang="ru-RU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мүдделерін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қорғаудың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халықаралық</a:t>
            </a:r>
            <a:r>
              <a:rPr lang="ru-RU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қағидаттары</a:t>
            </a:r>
            <a:endParaRPr sz="25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>
            <a:spLocks noGrp="1"/>
          </p:cNvSpPr>
          <p:nvPr>
            <p:ph type="title"/>
          </p:nvPr>
        </p:nvSpPr>
        <p:spPr>
          <a:xfrm>
            <a:off x="311725" y="211015"/>
            <a:ext cx="8668152" cy="9065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" sz="2900" dirty="0" smtClean="0"/>
              <a:t/>
            </a:r>
            <a:br>
              <a:rPr lang="" sz="2900" dirty="0" smtClean="0"/>
            </a:br>
            <a:endParaRPr sz="1788" i="1" dirty="0"/>
          </a:p>
          <a:p>
            <a:pPr marL="342900" lvl="0" indent="15875"/>
            <a:r>
              <a:rPr lang="" sz="1788" b="1" i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" sz="1788" b="1" i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" sz="1788" b="1" i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" sz="1788" b="1" i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" sz="1788" b="1" i="1" dirty="0" smtClean="0">
                <a:solidFill>
                  <a:srgbClr val="FF0000"/>
                </a:solidFill>
              </a:rPr>
              <a:t/>
            </a:r>
            <a:br>
              <a:rPr lang="" sz="1788" b="1" i="1" dirty="0" smtClean="0">
                <a:solidFill>
                  <a:srgbClr val="FF0000"/>
                </a:solidFill>
              </a:rPr>
            </a:br>
            <a:r>
              <a:rPr lang="" sz="1788" b="1" i="1" dirty="0" smtClean="0">
                <a:solidFill>
                  <a:srgbClr val="FF0000"/>
                </a:solidFill>
              </a:rPr>
              <a:t/>
            </a:r>
            <a:br>
              <a:rPr lang="" sz="1788" b="1" i="1" dirty="0" smtClean="0">
                <a:solidFill>
                  <a:srgbClr val="FF0000"/>
                </a:solidFill>
              </a:rPr>
            </a:br>
            <a:endParaRPr lang="ru" sz="1788" b="1" i="1" dirty="0" smtClean="0">
              <a:solidFill>
                <a:srgbClr val="FF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lvl="0"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БҰҰ ТҰТЫНУШЫЛАРДЫҢ ҚҰҚЫҚТАРЫН ҚОРҒАУ ЖӨНІНДЕГІ НҰСҚАУЛЫҚ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88" i="1" dirty="0"/>
              <a:t>(Бас Ассамблея 09.04.1985 </a:t>
            </a:r>
            <a:r>
              <a:rPr lang="ru-RU" sz="1788" i="1" dirty="0" err="1"/>
              <a:t>жылы</a:t>
            </a:r>
            <a:r>
              <a:rPr lang="ru-RU" sz="1788" i="1" dirty="0"/>
              <a:t> </a:t>
            </a:r>
            <a:r>
              <a:rPr lang="ru-RU" sz="1788" i="1" dirty="0" err="1"/>
              <a:t>қабылдаған</a:t>
            </a:r>
            <a:r>
              <a:rPr lang="ru-RU" sz="1788" i="1" dirty="0"/>
              <a:t> </a:t>
            </a:r>
            <a:r>
              <a:rPr lang="ru-RU" sz="1788" i="1" dirty="0" err="1"/>
              <a:t>қарар</a:t>
            </a:r>
            <a:r>
              <a:rPr lang="ru-RU" sz="1788" i="1" dirty="0"/>
              <a:t>)</a:t>
            </a: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788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9755" y="1297354"/>
            <a:ext cx="4040554" cy="3704492"/>
          </a:xfrm>
          <a:ln>
            <a:solidFill>
              <a:schemeClr val="bg2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МАҚСАТТАРЫ</a:t>
            </a:r>
            <a:r>
              <a:rPr lang="ru" sz="1400" b="1" i="1" dirty="0" smtClean="0">
                <a:solidFill>
                  <a:srgbClr val="FF0000"/>
                </a:solidFill>
              </a:rPr>
              <a:t>:</a:t>
            </a:r>
            <a:endParaRPr lang="" sz="1400" b="1" i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елдерге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қорғауды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орнатуға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және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қамтамасыз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етуге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жәрдемдесу</a:t>
            </a:r>
            <a:endParaRPr lang="ru-RU" sz="1600" b="1" i="1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1" i="1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600" b="1" i="1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тәуелсіз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топтарын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құруға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ықпал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ету</a:t>
            </a:r>
            <a:endParaRPr lang="ru-RU" sz="1600" b="1" i="1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1" i="1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600" b="1" i="1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құқықтарын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қорғау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және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басқа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да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салалардағы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халықаралық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ынтымақтастықты</a:t>
            </a:r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600" b="1" i="1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кеңейту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400062" y="1352061"/>
            <a:ext cx="4603261" cy="36185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ҚАҒИДАТТАР </a:t>
            </a:r>
            <a:r>
              <a:rPr lang="ru-RU" sz="1400" b="1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i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sz="1400" b="1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мынадай</a:t>
            </a:r>
            <a:r>
              <a:rPr lang="ru-RU" sz="1400" b="1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1400" b="1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бекітеді</a:t>
            </a:r>
            <a:r>
              <a:rPr lang="ru-RU" sz="14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қауіпсіздік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ақпарат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сапа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тұтынушылық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қажеттіліктерін</a:t>
            </a:r>
            <a:endParaRPr lang="ru-RU" sz="1600" b="1" i="1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қанағаттандыру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тыңдау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600" b="1" i="1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зиянды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өтеу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4248" y="125047"/>
            <a:ext cx="8520600" cy="5627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Адал</a:t>
            </a:r>
            <a:r>
              <a:rPr lang="ru-RU" b="1" dirty="0"/>
              <a:t> </a:t>
            </a:r>
            <a:r>
              <a:rPr lang="ru-RU" b="1" dirty="0" err="1"/>
              <a:t>іскерлік</a:t>
            </a:r>
            <a:r>
              <a:rPr lang="ru-RU" b="1" dirty="0"/>
              <a:t> </a:t>
            </a:r>
            <a:r>
              <a:rPr lang="ru-RU" b="1" dirty="0" err="1"/>
              <a:t>тәжірибенің</a:t>
            </a:r>
            <a:r>
              <a:rPr lang="ru-RU" b="1" dirty="0"/>
              <a:t> </a:t>
            </a:r>
            <a:r>
              <a:rPr lang="ru-RU" b="1" dirty="0" err="1"/>
              <a:t>қағидаттары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09416" y="1326598"/>
            <a:ext cx="6468366" cy="3626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10000"/>
          </a:bodyPr>
          <a:lstStyle/>
          <a:p>
            <a:pPr marL="693738" lvl="0" indent="-514350">
              <a:buClr>
                <a:schemeClr val="lt1"/>
              </a:buClr>
              <a:buSzPts val="2800"/>
              <a:buFont typeface="+mj-lt"/>
              <a:buAutoNum type="alphaLcPeriod"/>
            </a:pP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Әділ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және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тең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қарым-қатынас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endParaRPr lang="ru-RU" sz="2900" b="1" i="1" dirty="0" smtClean="0">
              <a:solidFill>
                <a:srgbClr val="FF0000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  <a:p>
            <a:pPr marL="693738" lvl="0" indent="-514350">
              <a:buClr>
                <a:schemeClr val="lt1"/>
              </a:buClr>
              <a:buSzPts val="2800"/>
              <a:buFont typeface="+mj-lt"/>
              <a:buAutoNum type="alphaLcPeriod"/>
            </a:pP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Коммерциялық</a:t>
            </a:r>
            <a:r>
              <a:rPr lang="ru-RU" sz="2900" b="1" i="1" dirty="0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мінез-құлық</a:t>
            </a:r>
            <a:endParaRPr lang="ru-RU" sz="2900" b="1" i="1" dirty="0" smtClean="0">
              <a:solidFill>
                <a:srgbClr val="FF0000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  <a:p>
            <a:pPr marL="693738" lvl="0" indent="-514350">
              <a:buClr>
                <a:schemeClr val="lt1"/>
              </a:buClr>
              <a:buSzPts val="2800"/>
              <a:buFont typeface="+mj-lt"/>
              <a:buAutoNum type="alphaLcPeriod"/>
            </a:pP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Ақпаратты</a:t>
            </a:r>
            <a:r>
              <a:rPr lang="ru-RU" sz="2900" b="1" i="1" dirty="0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ашу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және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ашықтық</a:t>
            </a:r>
            <a:endParaRPr lang="ru-RU" sz="2900" b="1" i="1" dirty="0" smtClean="0">
              <a:solidFill>
                <a:srgbClr val="FF0000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  <a:p>
            <a:pPr marL="693738" lvl="0" indent="-514350">
              <a:buClr>
                <a:schemeClr val="lt1"/>
              </a:buClr>
              <a:buSzPts val="2800"/>
              <a:buFont typeface="+mj-lt"/>
              <a:buAutoNum type="alphaLcPeriod"/>
            </a:pPr>
            <a:r>
              <a:rPr lang="ru-RU" sz="2900" b="1" i="1" dirty="0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Жеке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ақпаратты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қорғау</a:t>
            </a:r>
            <a:endParaRPr lang="ru-RU" sz="2900" b="1" i="1" dirty="0" smtClean="0">
              <a:solidFill>
                <a:srgbClr val="FF0000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  <a:p>
            <a:pPr marL="693738" lvl="0" indent="-514350">
              <a:buClr>
                <a:schemeClr val="lt1"/>
              </a:buClr>
              <a:buSzPts val="2800"/>
              <a:buFont typeface="+mj-lt"/>
              <a:buAutoNum type="alphaLcPeriod"/>
            </a:pPr>
            <a:r>
              <a:rPr lang="ru-RU" sz="2900" b="1" i="1" dirty="0" err="1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Тұтынушылардың</a:t>
            </a:r>
            <a:r>
              <a:rPr lang="ru-RU" sz="2900" b="1" i="1" dirty="0" smtClean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шағымдары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және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тұтынушылармен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 </a:t>
            </a:r>
            <a:r>
              <a:rPr lang="ru-RU" sz="2900" b="1" i="1" dirty="0" err="1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даулар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  <a:ea typeface="Merriweather"/>
                <a:cs typeface="Merriweather"/>
                <a:sym typeface="Merriweather"/>
              </a:rPr>
              <a:t>.</a:t>
            </a:r>
            <a:endParaRPr lang="ru-RU" sz="2600" b="1" i="1" dirty="0">
              <a:solidFill>
                <a:srgbClr val="FF0000"/>
              </a:solidFill>
              <a:latin typeface="Bookman Old Style" pitchFamily="18" charset="0"/>
              <a:ea typeface="Merriweather"/>
              <a:cs typeface="Merriweather"/>
              <a:sym typeface="Merriweather"/>
            </a:endParaRPr>
          </a:p>
        </p:txBody>
      </p:sp>
      <p:pic>
        <p:nvPicPr>
          <p:cNvPr id="6" name="Google Shape;128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30646" y="1865920"/>
            <a:ext cx="2110154" cy="1159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06477" y="539724"/>
            <a:ext cx="8625823" cy="1446391"/>
          </a:xfrm>
        </p:spPr>
        <p:txBody>
          <a:bodyPr>
            <a:noAutofit/>
          </a:bodyPr>
          <a:lstStyle/>
          <a:p>
            <a:pPr lvl="0" algn="ctr"/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құқықтарын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қорғау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саласындағы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мемлекеттік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органдар</a:t>
            </a:r>
            <a:r>
              <a:rPr lang="ru-RU" sz="3200" dirty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жүйесі</a:t>
            </a:r>
            <a:r>
              <a:rPr lang="ru-RU" sz="3200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/>
            </a:r>
            <a:br>
              <a:rPr lang="ru-RU" sz="3200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</a:br>
            <a:endParaRPr lang="ru-RU" sz="3200" dirty="0">
              <a:solidFill>
                <a:srgbClr val="00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" sz="3200" i="1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4</a:t>
            </a:r>
            <a:r>
              <a:rPr lang="ru-RU" sz="3200" i="1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С</a:t>
            </a:r>
            <a:r>
              <a:rPr lang="kk-KZ" sz="3200" i="1" dirty="0" smtClean="0">
                <a:solidFill>
                  <a:srgbClr val="00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ұрақ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5" y="187569"/>
            <a:ext cx="8520600" cy="937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 РЕСПУБЛИКАСЫНЫҢ САУДА ЖӘНЕ ИНТЕГРАЦИЯ МИНИСТРЛІГІ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754" y="1453662"/>
            <a:ext cx="4611077" cy="3595076"/>
          </a:xfrm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1400" b="1" dirty="0">
                <a:latin typeface="Bookman Old Style" pitchFamily="18" charset="0"/>
              </a:rPr>
              <a:t>ТҰТЫНУШЫЛАРДЫҢ ҚҰҚЫҚТАРЫН ҚОРҒАУ </a:t>
            </a:r>
            <a:r>
              <a:rPr lang="ru-RU" sz="1400" b="1" dirty="0" smtClean="0">
                <a:latin typeface="Bookman Old Style" pitchFamily="18" charset="0"/>
              </a:rPr>
              <a:t>КОМИТЕТІ</a:t>
            </a:r>
          </a:p>
          <a:p>
            <a:pPr algn="ctr">
              <a:buNone/>
            </a:pPr>
            <a:r>
              <a:rPr lang="ru-RU" sz="1400" dirty="0">
                <a:solidFill>
                  <a:srgbClr val="FF0000"/>
                </a:solidFill>
                <a:latin typeface="Bookman Old Style" pitchFamily="18" charset="0"/>
              </a:rPr>
              <a:t>КОМИТЕТТІҢ </a:t>
            </a:r>
            <a:r>
              <a:rPr lang="ru-RU" sz="1400" dirty="0" smtClean="0">
                <a:solidFill>
                  <a:srgbClr val="FF0000"/>
                </a:solidFill>
                <a:latin typeface="Bookman Old Style" pitchFamily="18" charset="0"/>
              </a:rPr>
              <a:t>МИССИЯСЫ</a:t>
            </a:r>
          </a:p>
          <a:p>
            <a:pPr algn="ctr">
              <a:buNone/>
            </a:pP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саласында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тұтас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тиімді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>
                <a:solidFill>
                  <a:schemeClr val="tx1"/>
                </a:solidFill>
                <a:latin typeface="Bookman Old Style" pitchFamily="18" charset="0"/>
              </a:rPr>
              <a:t>саясатты</a:t>
            </a:r>
            <a:r>
              <a:rPr lang="ru-RU" sz="1400" b="1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b="1" i="1" dirty="0" err="1" smtClean="0">
                <a:solidFill>
                  <a:schemeClr val="tx1"/>
                </a:solidFill>
                <a:latin typeface="Bookman Old Style" pitchFamily="18" charset="0"/>
              </a:rPr>
              <a:t>қалыптастыру</a:t>
            </a:r>
            <a:endParaRPr lang="ru-RU" sz="1400" b="1" i="1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1400" dirty="0">
                <a:solidFill>
                  <a:srgbClr val="FF0000"/>
                </a:solidFill>
                <a:latin typeface="Bookman Old Style" pitchFamily="18" charset="0"/>
              </a:rPr>
              <a:t>НЕГІЗГІ </a:t>
            </a:r>
            <a:r>
              <a:rPr lang="ru-RU" sz="1400" dirty="0" smtClean="0">
                <a:solidFill>
                  <a:srgbClr val="FF0000"/>
                </a:solidFill>
                <a:latin typeface="Bookman Old Style" pitchFamily="18" charset="0"/>
              </a:rPr>
              <a:t>МІНДЕТТЕРІ</a:t>
            </a:r>
          </a:p>
          <a:p>
            <a:pPr marL="488950" indent="-342900">
              <a:buFont typeface="+mj-lt"/>
              <a:buAutoNum type="arabicPeriod"/>
            </a:pP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саласындағы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мемлекеттік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саясатты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іске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асыруды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ету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бойынша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Мемлекеттік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органдардың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қызметін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салааралық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үйлестіруді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жүзеге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асыру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;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488950" indent="-342900" algn="just">
              <a:buFont typeface="+mj-lt"/>
              <a:buAutoNum type="arabicPeriod"/>
            </a:pP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тұтынушылардың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құқықтарын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қорғау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саласындағы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мемлекеттік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саясатты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іске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асыруды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Bookman Old Style" pitchFamily="18" charset="0"/>
              </a:rPr>
              <a:t>ету</a:t>
            </a:r>
            <a:r>
              <a:rPr lang="ru-RU" sz="1400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endParaRPr lang="ru-RU" sz="1400" dirty="0" smtClean="0">
              <a:solidFill>
                <a:schemeClr val="tx1"/>
              </a:solidFill>
              <a:latin typeface="Bookman Old Style" pitchFamily="18" charset="0"/>
            </a:endParaRPr>
          </a:p>
          <a:p>
            <a:pPr marL="0" indent="146050" algn="ctr">
              <a:buNone/>
            </a:pP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Комитеттің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өңірлерде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17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аумақтық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департаменттері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бар,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олардың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штат саны 46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бірлік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(17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бірлік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–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орталық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аппарат, 59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бірлік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–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аумақтық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400" i="1" dirty="0" err="1">
                <a:solidFill>
                  <a:srgbClr val="FF0000"/>
                </a:solidFill>
                <a:latin typeface="Bookman Old Style" pitchFamily="18" charset="0"/>
              </a:rPr>
              <a:t>департаменттер</a:t>
            </a:r>
            <a:r>
              <a:rPr lang="ru-RU" sz="1400" i="1" dirty="0">
                <a:solidFill>
                  <a:srgbClr val="FF0000"/>
                </a:solidFill>
                <a:latin typeface="Bookman Old Style" pitchFamily="18" charset="0"/>
              </a:rPr>
              <a:t>).</a:t>
            </a:r>
            <a:endParaRPr lang="ru-RU" sz="1400" b="1" dirty="0" smtClean="0">
              <a:latin typeface="Bookman Old Style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900246" y="1458806"/>
            <a:ext cx="4071815" cy="35195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" sz="1800" b="1" dirty="0" smtClean="0">
                <a:latin typeface="Bookman Old Style" pitchFamily="18" charset="0"/>
              </a:rPr>
              <a:t>	</a:t>
            </a:r>
            <a:r>
              <a:rPr lang="ru-RU" b="1" dirty="0">
                <a:latin typeface="Bookman Old Style" pitchFamily="18" charset="0"/>
              </a:rPr>
              <a:t>ТЕХНИКАЛЫҚ РЕТТЕУ ЖӘНЕ МЕТРОЛОГИЯ </a:t>
            </a:r>
            <a:r>
              <a:rPr lang="ru-RU" b="1" dirty="0" smtClean="0">
                <a:latin typeface="Bookman Old Style" pitchFamily="18" charset="0"/>
              </a:rPr>
              <a:t>КОМИТЕТІ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    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Реттеу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іске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асыру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бақылау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функцияларын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сондай-ақ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Техникалық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реттеу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метрология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салаларында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Министрліктің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стратегиялық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функцияларын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орындауға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қатысушыларды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жүзеге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man Old Style" pitchFamily="18" charset="0"/>
              </a:rPr>
              <a:t>асырады</a:t>
            </a:r>
            <a:r>
              <a:rPr lang="ru-RU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312983" y="1062892"/>
            <a:ext cx="1328616" cy="39077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482859" y="1043355"/>
            <a:ext cx="1328616" cy="39077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s://time.kz/files/000/028/MsnUrg1D55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5138" y="3571631"/>
            <a:ext cx="2753599" cy="1468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ТҮЙІНДЕМЕ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148492" y="1273908"/>
            <a:ext cx="8995508" cy="33250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Тұтынушы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мемлекеттің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ерекше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назарын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қажет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етеді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өйткені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ол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кәсіпкерден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айырмашылығы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,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нарықтың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кәсіби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қатысушысы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емес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әлеуметтік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және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құқықтық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қолдаусыз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өзінің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құқықтары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мен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мүдделерін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қорғауды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толық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көлемде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қамтамасыз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ете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 </a:t>
            </a:r>
            <a:r>
              <a:rPr lang="ru-RU" sz="2400" i="1" dirty="0" err="1">
                <a:solidFill>
                  <a:schemeClr val="tx1"/>
                </a:solidFill>
                <a:latin typeface="Bookman Old Style" pitchFamily="18" charset="0"/>
              </a:rPr>
              <a:t>алмайды</a:t>
            </a:r>
            <a:r>
              <a:rPr lang="ru-RU" sz="2400" i="1" dirty="0">
                <a:solidFill>
                  <a:schemeClr val="tx1"/>
                </a:solidFill>
                <a:latin typeface="Bookman Old Style" pitchFamily="18" charset="0"/>
              </a:rPr>
              <a:t>.</a:t>
            </a:r>
            <a:endParaRPr lang="ru-RU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ТҮЙІНДЕМЕ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238865"/>
            <a:ext cx="914399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Тұтынушылардың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құқықтарын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қорғау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саласындағы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заңнаманы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: </a:t>
            </a:r>
            <a:endParaRPr lang="ru-RU" sz="1700" b="1" i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7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қоғамдық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бірлестіктерінің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бірлестігін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және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олардың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құқықтарын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қорғау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саласындағы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қауымдастықтарын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одақтарын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құру</a:t>
            </a:r>
            <a:r>
              <a:rPr lang="ru-RU" sz="17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700" dirty="0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қоғамдық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бірлестіктері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мен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олардың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қауымдастықтары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одақтары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)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базасында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тұтынушылардың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құқықтарын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қорғау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жөніндегі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Омбудсмен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институтын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енгізу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мәселесін</a:t>
            </a:r>
            <a:r>
              <a:rPr lang="ru-RU" sz="1700" dirty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700" dirty="0" err="1" smtClean="0">
                <a:solidFill>
                  <a:schemeClr val="tx1">
                    <a:lumMod val="50000"/>
                  </a:schemeClr>
                </a:solidFill>
                <a:latin typeface="Bookman Old Style" pitchFamily="18" charset="0"/>
              </a:rPr>
              <a:t>пысықтау</a:t>
            </a:r>
            <a:endParaRPr lang="ru-RU" sz="1700" dirty="0" smtClean="0">
              <a:solidFill>
                <a:schemeClr val="tx1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Жоғарыда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аталған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міндеттерді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толық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көлемде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орындау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мынадай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жүйелік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тәсілдерді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енгізу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арқылы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мүмкін</a:t>
            </a:r>
            <a:r>
              <a:rPr lang="ru-RU" sz="1700" b="1" i="1" dirty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1700" b="1" i="1" dirty="0" err="1">
                <a:solidFill>
                  <a:srgbClr val="FF0000"/>
                </a:solidFill>
                <a:latin typeface="Bookman Old Style" pitchFamily="18" charset="0"/>
              </a:rPr>
              <a:t>болады</a:t>
            </a:r>
            <a:r>
              <a:rPr lang="ru-RU" sz="1700" b="1" i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</a:p>
          <a:p>
            <a:r>
              <a:rPr lang="ru-RU" sz="1700" dirty="0" smtClean="0">
                <a:latin typeface="Bookman Old Style" pitchFamily="18" charset="0"/>
              </a:rPr>
              <a:t>I. </a:t>
            </a:r>
            <a:r>
              <a:rPr lang="ru-RU" sz="1700" dirty="0" err="1">
                <a:latin typeface="Bookman Old Style" pitchFamily="18" charset="0"/>
              </a:rPr>
              <a:t>Тұтынушылардың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құқықтарын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қорғау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жүйесін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тұтынушылардың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құқықтарын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қорғау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жөніндегі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бірыңғай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ұйымның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қызметі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және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тұтынушылардың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құқықтарын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қорғау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жөніндегі</a:t>
            </a:r>
            <a:r>
              <a:rPr lang="ru-RU" sz="1700" dirty="0">
                <a:latin typeface="Bookman Old Style" pitchFamily="18" charset="0"/>
              </a:rPr>
              <a:t> Омбудсмен </a:t>
            </a:r>
            <a:r>
              <a:rPr lang="ru-RU" sz="1700" dirty="0" err="1">
                <a:latin typeface="Bookman Old Style" pitchFamily="18" charset="0"/>
              </a:rPr>
              <a:t>институтын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енгізу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есебінен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институционалдық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күшейту</a:t>
            </a:r>
            <a:r>
              <a:rPr lang="ru-RU" sz="1700" dirty="0">
                <a:latin typeface="Bookman Old Style" pitchFamily="18" charset="0"/>
              </a:rPr>
              <a:t>.</a:t>
            </a:r>
            <a:r>
              <a:rPr lang="ru-RU" sz="1700" dirty="0" smtClean="0">
                <a:latin typeface="Bookman Old Style" pitchFamily="18" charset="0"/>
              </a:rPr>
              <a:t>	</a:t>
            </a:r>
          </a:p>
          <a:p>
            <a:r>
              <a:rPr lang="ru-RU" sz="1700" dirty="0" smtClean="0">
                <a:latin typeface="Bookman Old Style" pitchFamily="18" charset="0"/>
              </a:rPr>
              <a:t>II. </a:t>
            </a:r>
            <a:r>
              <a:rPr lang="ru-RU" sz="1700" dirty="0" err="1">
                <a:latin typeface="Bookman Old Style" pitchFamily="18" charset="0"/>
              </a:rPr>
              <a:t>Тұтынушылардың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құқықтарын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қорғау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саласындағы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заңнаманы</a:t>
            </a:r>
            <a:r>
              <a:rPr lang="ru-RU" sz="1700" dirty="0">
                <a:latin typeface="Bookman Old Style" pitchFamily="18" charset="0"/>
              </a:rPr>
              <a:t> </a:t>
            </a:r>
            <a:r>
              <a:rPr lang="ru-RU" sz="1700" dirty="0" err="1">
                <a:latin typeface="Bookman Old Style" pitchFamily="18" charset="0"/>
              </a:rPr>
              <a:t>өзектендіру</a:t>
            </a:r>
            <a:r>
              <a:rPr lang="ru-RU" sz="1700" dirty="0">
                <a:latin typeface="Bookman Old Style" pitchFamily="18" charset="0"/>
              </a:rPr>
              <a:t>.</a:t>
            </a:r>
            <a:endParaRPr lang="ru-RU" sz="1700" dirty="0" smtClean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" dirty="0"/>
              <a:t>: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6647" y="1172308"/>
            <a:ext cx="8742448" cy="373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lt1"/>
              </a:buClr>
              <a:buSzPts val="2800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Тұтынушы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бұл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>
              <a:buClr>
                <a:schemeClr val="lt1"/>
              </a:buClr>
              <a:buSzPts val="2800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тауарларға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көрсетілетін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қызметтерге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тек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мұқтажы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не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беретін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пайдаланатын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</a:t>
            </a:r>
            <a:r>
              <a:rPr lang="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жоқ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бірақ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тауарларды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көрсетілетін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қызметтерді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тек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кәсіпкерлік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мақсаттар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тауарларға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жұмыстарға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көрсетілетін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қызметтерге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тек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отбасылық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табумен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мұқтаждар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беруге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пайдалануға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chemeClr val="lt1"/>
              </a:buClr>
              <a:buSzPts val="2800"/>
            </a:pPr>
            <a:r>
              <a:rPr lang="" sz="1600" dirty="0" smtClean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отбасында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үй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ішінде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кәсіпкерлік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қызметпен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емес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өзге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пайдалануға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ғана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тауарға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жұмысқа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көрсетілетін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қызметке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ниеті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бар не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тапсырыс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беретін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пайдаланатын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тұлға</a:t>
            </a:r>
            <a:endParaRPr lang="ru-RU" sz="1600" dirty="0" smtClean="0"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chemeClr val="lt1"/>
              </a:buClr>
              <a:buSzPts val="2800"/>
            </a:pPr>
            <a:r>
              <a:rPr lang="" sz="1600" dirty="0" smtClean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д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)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тапсырыс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беруге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ниеті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жоқ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бірақ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тауарларды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(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жұмыстарды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,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көрсетілетін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қызметтерді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) тек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қана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кәсіпкерлік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мақсаттар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үшін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сатып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алуға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және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пайдалануға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ниеті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бар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заңды</a:t>
            </a:r>
            <a:r>
              <a:rPr lang="ru-RU" sz="1600" dirty="0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 </a:t>
            </a:r>
            <a:r>
              <a:rPr lang="ru-RU" sz="1600" dirty="0" err="1"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  <a:sym typeface="Merriweather"/>
              </a:rPr>
              <a:t>тұлға</a:t>
            </a:r>
            <a:endParaRPr lang="ru-RU" sz="1600" dirty="0"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  <a:sym typeface="Merriweath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dk1"/>
                </a:solidFill>
              </a:rPr>
              <a:t>          ПЛпоАН: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1" name="Google Shape;71;p1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kk-KZ" sz="3923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ЖОСПАР</a:t>
            </a:r>
            <a:endParaRPr sz="3923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indent="-300037" algn="just">
              <a:spcBef>
                <a:spcPts val="1000"/>
              </a:spcBef>
              <a:buClr>
                <a:srgbClr val="000000"/>
              </a:buClr>
              <a:buSzPct val="69230"/>
              <a:buFont typeface="Arial"/>
              <a:buAutoNum type="arabicPeriod"/>
            </a:pP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түсінігі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тұтынушының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құқықтық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мәртебесі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пайда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болу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тарихы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теориялық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ережелер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</a:p>
          <a:p>
            <a:pPr lvl="0" indent="-300037" algn="just">
              <a:spcBef>
                <a:spcPts val="1000"/>
              </a:spcBef>
              <a:buClr>
                <a:srgbClr val="000000"/>
              </a:buClr>
              <a:buSzPct val="69230"/>
              <a:buFont typeface="Arial"/>
              <a:buAutoNum type="arabicPeriod"/>
            </a:pP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Қазақстан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Республикасының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құқықтарын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туралы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заңнамасы</a:t>
            </a:r>
            <a:endParaRPr lang="ru-RU" sz="2500" dirty="0" smtClean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lvl="0" indent="-300037" algn="just">
              <a:spcBef>
                <a:spcPts val="1000"/>
              </a:spcBef>
              <a:buClr>
                <a:srgbClr val="000000"/>
              </a:buClr>
              <a:buSzPct val="69230"/>
              <a:buFont typeface="Arial"/>
              <a:buAutoNum type="arabicPeriod"/>
            </a:pP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мүдделерін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қорғаудың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халықаралық</a:t>
            </a:r>
            <a:r>
              <a:rPr lang="ru-RU" sz="25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қағидаттары</a:t>
            </a:r>
            <a:r>
              <a:rPr lang="ru-RU" sz="25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</a:p>
          <a:p>
            <a:pPr lvl="0" indent="-300037" algn="just">
              <a:spcBef>
                <a:spcPts val="1000"/>
              </a:spcBef>
              <a:buClr>
                <a:srgbClr val="000000"/>
              </a:buClr>
              <a:buSzPct val="69230"/>
              <a:buFont typeface="Arial"/>
              <a:buAutoNum type="arabicPeriod"/>
            </a:pP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Тұтынушылардың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құқықтарын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қорғау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саласындағы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мемлекеттік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органдар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жүйесі</a:t>
            </a:r>
            <a:endParaRPr sz="2850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675" y="1258400"/>
            <a:ext cx="3331476" cy="211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</a:t>
            </a:r>
            <a:r>
              <a:rPr lang="" dirty="0" smtClean="0"/>
              <a:t>: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32864" y="1419233"/>
            <a:ext cx="8520600" cy="6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erriweather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000" y="1445846"/>
            <a:ext cx="84093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Тұтынушылардың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құқықтарын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қорғау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туралы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Заңының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сипаты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азаматтық-құқықтық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нормалары</a:t>
            </a:r>
            <a:r>
              <a:rPr lang="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әрқашан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императивті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императивті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диспозитивті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диспозитивті</a:t>
            </a:r>
            <a:r>
              <a:rPr lang="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кешенді</a:t>
            </a:r>
            <a:r>
              <a:rPr lang="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д)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аралас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body" idx="1"/>
          </p:nvPr>
        </p:nvSpPr>
        <p:spPr>
          <a:xfrm>
            <a:off x="4368800" y="0"/>
            <a:ext cx="4775200" cy="48659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lvl="0" indent="0" algn="ctr">
              <a:spcBef>
                <a:spcPts val="1200"/>
              </a:spcBef>
              <a:buNone/>
            </a:pPr>
            <a:r>
              <a:rPr lang="kk-KZ" sz="3500" b="1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ҰСЫНЫЛАТЫН </a:t>
            </a:r>
            <a:r>
              <a:rPr lang="kk-KZ" sz="35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ӘДЕБИЕТТЕР ТІЗІМІ</a:t>
            </a:r>
            <a:endParaRPr sz="3500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Қазақстан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Республикасының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Конституциясы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. (1995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жылғы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30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тамызда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республикалық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референдумда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қабылданды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 (08.06.2022 ж.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жағдай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бойынша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өзгерістермен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және</a:t>
            </a:r>
            <a:r>
              <a:rPr lang="ru-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толықтырулармен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Қазақстан Республикасының Азаматық кодексі (Жалпы бөлім),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Қазақстан Республикасының Жоғарғы Кеңесі 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1994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жылғы 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27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желтоқсанда қабылдады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(12.01.2022 ж.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жағдай бойынша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өзгерістермен және толықтырулармен</a:t>
            </a:r>
            <a:r>
              <a:rPr lang="ru-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)</a:t>
            </a:r>
            <a:endParaRPr sz="4800" dirty="0">
              <a:solidFill>
                <a:srgbClr val="FF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"Тұтынушылардың құқықтарын қорғау туралы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" 2010 </a:t>
            </a: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жылғы 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4 </a:t>
            </a: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мамырдағы 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№ 274-</a:t>
            </a:r>
            <a:r>
              <a:rPr lang="en-US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IV </a:t>
            </a: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Қазақстан Республикасының Заңы 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(01.03.2022 ж. </a:t>
            </a: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жағдай бойынша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 </a:t>
            </a:r>
            <a:r>
              <a:rPr lang="ru-RU" sz="4800" dirty="0" err="1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өзгерістермен және толықтырулармен</a:t>
            </a:r>
            <a:r>
              <a:rPr lang="ru-RU" sz="4800" dirty="0" smtClean="0">
                <a:solidFill>
                  <a:srgbClr val="FF0000"/>
                </a:solidFill>
                <a:highlight>
                  <a:srgbClr val="ECECEC"/>
                </a:highlight>
                <a:latin typeface="Bookman Old Style" pitchFamily="18" charset="0"/>
                <a:ea typeface="Arial"/>
                <a:cs typeface="Arial"/>
                <a:sym typeface="Arial"/>
              </a:rPr>
              <a:t>)</a:t>
            </a:r>
          </a:p>
          <a:p>
            <a:pPr marL="265113" lvl="0" indent="-265113" algn="just">
              <a:lnSpc>
                <a:spcPct val="120000"/>
              </a:lnSpc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Сулейменов </a:t>
            </a:r>
            <a:r>
              <a:rPr lang="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М. Частное право Республики Казахстан: история и современность. Собрание сочинений в 9 томах. Том 1. Общие проблемы. - Алматы: Юридическая фирма «Заңгер», 2011 - 672 </a:t>
            </a:r>
            <a:r>
              <a:rPr lang="ru" sz="48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б.</a:t>
            </a:r>
            <a:endParaRPr sz="4800" dirty="0">
              <a:solidFill>
                <a:srgbClr val="FF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265113" lvl="0" indent="-265113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" sz="48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Романовская С.Ю., </a:t>
            </a:r>
            <a:r>
              <a:rPr lang="ru" sz="5600" dirty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Мороз С.П. Защита прав потребителей. - Алматы: Кітап, 2019. - 528 </a:t>
            </a:r>
            <a:r>
              <a:rPr lang="ru" sz="5600" dirty="0" smtClean="0">
                <a:solidFill>
                  <a:srgbClr val="FF0000"/>
                </a:solidFill>
                <a:latin typeface="Bookman Old Style" pitchFamily="18" charset="0"/>
                <a:ea typeface="Arial"/>
                <a:cs typeface="Arial"/>
                <a:sym typeface="Arial"/>
              </a:rPr>
              <a:t>б.</a:t>
            </a:r>
            <a:endParaRPr sz="5600" dirty="0">
              <a:solidFill>
                <a:srgbClr val="FF0000"/>
              </a:solidFill>
              <a:latin typeface="Bookman Old Style" pitchFamily="18" charset="0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25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638" y="600800"/>
            <a:ext cx="2743313" cy="18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1 Сұрақ.</a:t>
            </a:r>
            <a:endParaRPr dirty="0"/>
          </a:p>
        </p:txBody>
      </p:sp>
      <p:sp>
        <p:nvSpPr>
          <p:cNvPr id="85" name="Google Shape;85;p16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indent="-342900" algn="just">
              <a:spcBef>
                <a:spcPts val="1000"/>
              </a:spcBef>
              <a:buClr>
                <a:srgbClr val="000000"/>
              </a:buClr>
              <a:buSzPts val="1800"/>
              <a:buFont typeface="Arial"/>
              <a:buAutoNum type="arabicPeriod"/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түсінігі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тұтынушының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құқықтық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мәртебесі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пайда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болу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тарихы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теориялық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ережелер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675" y="1258400"/>
            <a:ext cx="3331476" cy="211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211789" y="10107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ТҰТЫНУШЫЛАРДЫҢ ҚҰҚЫҚТАРЫН ҚОРҒАУ САЛАСЫНДАҒЫ НЕГІЗГІ ҰҒЫМДАР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1"/>
          </p:nvPr>
        </p:nvSpPr>
        <p:spPr>
          <a:xfrm>
            <a:off x="4379825" y="101075"/>
            <a:ext cx="4431300" cy="494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lvl="0" indent="-325755"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800" b="1" dirty="0" err="1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Тұтынушы</a:t>
            </a:r>
            <a:r>
              <a:rPr lang="ru-RU" sz="1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ru-RU" sz="1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отбасында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үй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ішінде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және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қызметпен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байланысты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емес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өзге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де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пайдалануға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ғана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арналған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тауарға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жұмысқа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көрсетілетін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қызметке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тапсырыс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беру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алу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ниеті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бар не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тапсырыс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беретін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алатын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және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пайдаланатын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тұлға</a:t>
            </a:r>
            <a:r>
              <a:rPr lang="ru-RU" sz="18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lvl="0" indent="-325755"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800" b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Дайындаушы</a:t>
            </a:r>
            <a:r>
              <a:rPr lang="ru-RU" sz="18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ru-RU" sz="180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өткізу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үшін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тауар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өндіретін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заңды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тұлға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lvl="0" indent="-325755">
              <a:buClr>
                <a:srgbClr val="000000"/>
              </a:buClr>
              <a:buSzPct val="100000"/>
              <a:buFont typeface="Arial"/>
              <a:buAutoNum type="arabicPeriod"/>
            </a:pPr>
            <a:r>
              <a:rPr lang="ru-RU" sz="18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Орындаушы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ru-RU" sz="180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шарт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бойынша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жұмысты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орындайтын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көрсететін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және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т. б.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заңды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тұлға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131445" lvl="0" indent="0">
              <a:buClr>
                <a:srgbClr val="000000"/>
              </a:buClr>
              <a:buSzPct val="100000"/>
              <a:buNone/>
            </a:pPr>
            <a:endParaRPr lang="ru-RU" sz="1800" b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1445" lvl="0" indent="0">
              <a:buClr>
                <a:srgbClr val="000000"/>
              </a:buClr>
              <a:buSzPct val="100000"/>
              <a:buNone/>
            </a:pPr>
            <a:endParaRPr lang="ru-RU" sz="1800" b="1" i="1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1445" lvl="0" indent="0">
              <a:buClr>
                <a:srgbClr val="000000"/>
              </a:buClr>
              <a:buSzPct val="100000"/>
              <a:buNone/>
            </a:pPr>
            <a:endParaRPr lang="ru-RU" sz="1800" b="1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1445" lvl="0" indent="0">
              <a:buClr>
                <a:srgbClr val="000000"/>
              </a:buClr>
              <a:buSzPct val="100000"/>
              <a:buNone/>
            </a:pPr>
            <a:r>
              <a:rPr lang="ru-RU" sz="1800" b="1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(«</a:t>
            </a:r>
            <a:r>
              <a:rPr lang="ru-RU" sz="1800" b="1" i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Тұтынушылардың</a:t>
            </a:r>
            <a:r>
              <a:rPr lang="ru-RU" sz="1800" b="1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құқықтарын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қорғау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туралы</a:t>
            </a:r>
            <a:r>
              <a:rPr lang="ru-RU" sz="1800" b="1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» </a:t>
            </a:r>
            <a:r>
              <a:rPr lang="ru-RU" sz="1800" b="1" i="1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Қазақстан</a:t>
            </a:r>
            <a:r>
              <a:rPr lang="ru-RU" sz="1800" b="1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Республикасы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Заңының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1-бабына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сәйкес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 b="1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" y="2413300"/>
            <a:ext cx="3311124" cy="21632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"ТҰТЫНУШЫ"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генезисі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Google Shape;99;p18"/>
          <p:cNvSpPr txBox="1">
            <a:spLocks noGrp="1"/>
          </p:cNvSpPr>
          <p:nvPr>
            <p:ph type="body" idx="1"/>
          </p:nvPr>
        </p:nvSpPr>
        <p:spPr>
          <a:xfrm>
            <a:off x="4402300" y="67375"/>
            <a:ext cx="4408800" cy="50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lvl="0" indent="0">
              <a:buNone/>
            </a:pPr>
            <a:r>
              <a:rPr lang="ru-RU" sz="2550" b="1" dirty="0" smtClean="0">
                <a:latin typeface="Arial"/>
                <a:ea typeface="Arial"/>
                <a:cs typeface="Arial"/>
                <a:sym typeface="Arial"/>
              </a:rPr>
              <a:t>1 ТӘСІЛ</a:t>
            </a:r>
            <a:r>
              <a:rPr lang="ru" sz="2550" b="1" dirty="0" smtClean="0">
                <a:latin typeface="Arial"/>
                <a:ea typeface="Arial"/>
                <a:cs typeface="Arial"/>
                <a:sym typeface="Arial"/>
              </a:rPr>
              <a:t>:</a:t>
            </a:r>
            <a:endParaRPr sz="255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1200"/>
              </a:spcBef>
              <a:buNone/>
            </a:pPr>
            <a:r>
              <a:rPr lang="ru-RU" sz="2550" b="1" dirty="0">
                <a:latin typeface="Arial"/>
                <a:ea typeface="Arial"/>
                <a:cs typeface="Arial"/>
                <a:sym typeface="Arial"/>
              </a:rPr>
              <a:t>ЭКОНОМИКАЛЫҚ </a:t>
            </a:r>
            <a:r>
              <a:rPr lang="ru-RU" sz="2550" b="1" dirty="0" smtClean="0">
                <a:latin typeface="Arial"/>
                <a:ea typeface="Arial"/>
                <a:cs typeface="Arial"/>
                <a:sym typeface="Arial"/>
              </a:rPr>
              <a:t>ТЕОРИЯ</a:t>
            </a:r>
            <a:r>
              <a:rPr lang="ru" sz="2550" b="1" dirty="0" smtClean="0">
                <a:latin typeface="Arial"/>
                <a:ea typeface="Arial"/>
                <a:cs typeface="Arial"/>
                <a:sym typeface="Arial"/>
              </a:rPr>
              <a:t>:</a:t>
            </a:r>
            <a:endParaRPr sz="255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>
              <a:spcBef>
                <a:spcPts val="1200"/>
              </a:spcBef>
              <a:buNone/>
            </a:pPr>
            <a:r>
              <a:rPr lang="ru-RU" sz="18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-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басқа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субъектілер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жасаған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тауарларды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сондай-ақ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өз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өндірісінің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тауарлары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мен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қызметтерін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тұтынатын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заңды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тұлға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just">
              <a:spcBef>
                <a:spcPts val="1200"/>
              </a:spcBef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ШЕТЕЛДІК ҚҰҚЫҚ ЖӘНЕ ПРАКТИКА (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сот </a:t>
            </a:r>
            <a:r>
              <a:rPr lang="ru-RU" sz="18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практикасы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және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Франция, Англия, АҚШ </a:t>
            </a:r>
            <a:r>
              <a:rPr lang="ru-RU" sz="1800" b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доктринасы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 -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өз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қажеттіліктерін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қанағаттандыру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үшін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тауарлар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мен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қызметтерді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алатын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кәсіпқой</a:t>
            </a:r>
            <a:r>
              <a:rPr lang="ru-RU" sz="18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емес</a:t>
            </a:r>
            <a:r>
              <a:rPr lang="ru-RU" sz="18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ru-RU" sz="1800" b="1" i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Заңнаманы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талдау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бұл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негізінен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тұлғалар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туралы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дегенмен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заңды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тұлғалар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тұтынушылар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бола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алатын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позицияны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таба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аласыз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егер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олар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кәсіпкерлік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қызметті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жүзеге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800" b="1" i="1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асырмаса</a:t>
            </a:r>
            <a:r>
              <a:rPr lang="ru-RU" sz="1800" b="1" i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25" y="1848275"/>
            <a:ext cx="2748527" cy="241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"ТҰТЫНУШЫ"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генезисі</a:t>
            </a:r>
            <a:endParaRPr dirty="0"/>
          </a:p>
        </p:txBody>
      </p:sp>
      <p:sp>
        <p:nvSpPr>
          <p:cNvPr id="106" name="Google Shape;106;p19"/>
          <p:cNvSpPr txBox="1">
            <a:spLocks noGrp="1"/>
          </p:cNvSpPr>
          <p:nvPr>
            <p:ph type="body" idx="1"/>
          </p:nvPr>
        </p:nvSpPr>
        <p:spPr>
          <a:xfrm>
            <a:off x="4402299" y="101075"/>
            <a:ext cx="4613881" cy="44905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spcAft>
                <a:spcPts val="1200"/>
              </a:spcAft>
              <a:buNone/>
            </a:pP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Дамыған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нарықтық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экономикасы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бар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Еуропа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елдерінде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</a:t>
            </a:r>
            <a:r>
              <a:rPr lang="ru-RU" sz="1700" dirty="0" err="1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термині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</a:t>
            </a:r>
            <a:r>
              <a:rPr lang="ru-RU" sz="170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коммерсант"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ұғымына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қарама-қарсы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заңның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категориясы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ретінде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түсіндіріледі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Мысалы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Швеция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заңдарына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сәйкес</a:t>
            </a:r>
            <a:r>
              <a:rPr lang="ru-RU" sz="1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"Коммерсант" </a:t>
            </a:r>
            <a:r>
              <a:rPr lang="ru-RU" sz="1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-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бұл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кәсіби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деңгейде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сауда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жасайтын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адам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ал"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" -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бұл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тауарды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тек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пайда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табу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үшін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емес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жеке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қажеттіліктерді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қанағаттандыру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үшін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сатып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алатын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жеке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тұлға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r>
              <a:rPr lang="ru" sz="17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[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Шаймуханова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Ж. Т. </a:t>
            </a:r>
            <a:r>
              <a:rPr lang="ru-RU" sz="17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Қазақстандық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және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шетелдік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заңнама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бойынша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тұтынушы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ұғымын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анықтаудың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құқықтық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ru-RU" sz="1700" dirty="0" err="1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негіздері</a:t>
            </a:r>
            <a:r>
              <a:rPr lang="ru" sz="17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]</a:t>
            </a:r>
            <a:endParaRPr sz="1700" dirty="0">
              <a:solidFill>
                <a:srgbClr val="00000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825" y="1881975"/>
            <a:ext cx="2748527" cy="241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"ТҰТЫНУШЫ"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генезисі</a:t>
            </a:r>
            <a:endParaRPr dirty="0"/>
          </a:p>
        </p:txBody>
      </p:sp>
      <p:sp>
        <p:nvSpPr>
          <p:cNvPr id="113" name="Google Shape;113;p20"/>
          <p:cNvSpPr txBox="1">
            <a:spLocks noGrp="1"/>
          </p:cNvSpPr>
          <p:nvPr>
            <p:ph type="body" idx="1"/>
          </p:nvPr>
        </p:nvSpPr>
        <p:spPr>
          <a:xfrm>
            <a:off x="4424750" y="67375"/>
            <a:ext cx="4615800" cy="497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>
              <a:buNone/>
            </a:pP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Екінші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тәсіл (заң әдебиетінде кездесетін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):</a:t>
            </a:r>
          </a:p>
          <a:p>
            <a:pPr marL="0" lvl="0" indent="0">
              <a:buNone/>
            </a:pP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тұтынушыны анықтау үшін ол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жасасатын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жария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шарт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негіз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болады</a:t>
            </a:r>
            <a:endParaRPr lang="ru-RU" sz="1400" dirty="0" smtClean="0">
              <a:solidFill>
                <a:srgbClr val="FF0000"/>
              </a:solidFill>
              <a:highlight>
                <a:srgbClr val="F1F1F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buNone/>
            </a:pPr>
            <a:r>
              <a:rPr lang="ru" sz="2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М.И.Брагинский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атап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өтті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: “....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тұлға 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да,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ұйым 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да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жария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шарт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жасасуға өтініш бере</a:t>
            </a:r>
            <a:r>
              <a:rPr lang="ru-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i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алады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” </a:t>
            </a:r>
            <a:r>
              <a:rPr lang="ru" sz="1400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[Постатейный комментарий к разделу III «Общая часть обязательственного права» / А. В. Барков, А. В. Габов, М. Н. Илюшина [и др.] ; под ред. Л. В. Санниковой. М. : Статут, 2016. 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Б. </a:t>
            </a:r>
            <a:r>
              <a:rPr lang="ru" sz="1400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457—518.]</a:t>
            </a:r>
            <a:endParaRPr sz="1400" dirty="0">
              <a:solidFill>
                <a:srgbClr val="FF0000"/>
              </a:solidFill>
              <a:highlight>
                <a:srgbClr val="F1F1F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>
              <a:spcBef>
                <a:spcPts val="1200"/>
              </a:spcBef>
              <a:buNone/>
            </a:pPr>
            <a:r>
              <a:rPr lang="ru" sz="2350" b="1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И.Н.Садиков</a:t>
            </a:r>
            <a:r>
              <a:rPr lang="ru" sz="1400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мұны тікелей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көрсетеді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“..</a:t>
            </a:r>
            <a:r>
              <a:rPr lang="ru-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жария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бөлшек сатып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алу-сату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шартында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тұтынушы тарапынан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заңды тұлға әрекет етуі</a:t>
            </a:r>
            <a:r>
              <a:rPr lang="ru-RU" sz="1400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400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мүмкін</a:t>
            </a:r>
            <a:r>
              <a:rPr lang="ru" sz="1400" b="1" i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400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[Садиков И.Н. Хозяйственно-правовые отношения предприятий общественного питания. М., 1970.- </a:t>
            </a:r>
            <a:r>
              <a:rPr lang="ru" sz="1400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Б.120</a:t>
            </a:r>
            <a:r>
              <a:rPr lang="ru" sz="1400" dirty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]</a:t>
            </a:r>
            <a:endParaRPr sz="1400" dirty="0">
              <a:solidFill>
                <a:srgbClr val="FF0000"/>
              </a:solidFill>
              <a:highlight>
                <a:srgbClr val="F1F1F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400" i="1" dirty="0">
              <a:solidFill>
                <a:srgbClr val="FF0000"/>
              </a:solidFill>
              <a:highlight>
                <a:srgbClr val="F1F1F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350" y="1631575"/>
            <a:ext cx="2599132" cy="2508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"ТҰТЫНУШЫ"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ұғымының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генезисі</a:t>
            </a:r>
            <a:endParaRPr dirty="0"/>
          </a:p>
        </p:txBody>
      </p:sp>
      <p:sp>
        <p:nvSpPr>
          <p:cNvPr id="120" name="Google Shape;120;p21"/>
          <p:cNvSpPr txBox="1">
            <a:spLocks noGrp="1"/>
          </p:cNvSpPr>
          <p:nvPr>
            <p:ph type="body" idx="1"/>
          </p:nvPr>
        </p:nvSpPr>
        <p:spPr>
          <a:xfrm>
            <a:off x="4357375" y="56150"/>
            <a:ext cx="4786500" cy="50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Э. Корнилов </a:t>
            </a:r>
            <a:r>
              <a:rPr lang="ru-RU" sz="2400" b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анықтамаға орынды</a:t>
            </a:r>
            <a:r>
              <a:rPr lang="ru-RU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деп</a:t>
            </a:r>
            <a:r>
              <a:rPr lang="ru-RU" sz="24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санайды</a:t>
            </a:r>
            <a:r>
              <a:rPr lang="ru" sz="16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600" b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тұтынушы</a:t>
            </a:r>
            <a:r>
              <a:rPr lang="ru" sz="1600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»,</a:t>
            </a:r>
            <a:r>
              <a:rPr lang="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b="1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600" b="1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b="1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тұлғадан басқа, заңды тұлғаны қосыңыз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4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[Корнилов </a:t>
            </a:r>
            <a:r>
              <a:rPr lang="ru" sz="1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Э. Вопросы совершенствования законодательства о защите прав потребителей //Хозяйство и право.-2008.- №1.-</a:t>
            </a:r>
            <a:r>
              <a:rPr lang="ru" sz="14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68б]. </a:t>
            </a:r>
            <a:endParaRPr sz="14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1635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Бұл пікірді</a:t>
            </a:r>
            <a:r>
              <a:rPr lang="ru-RU" sz="1635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35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Л. Б. </a:t>
            </a:r>
            <a:r>
              <a:rPr lang="ru-RU" sz="1635" b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Ситдикова</a:t>
            </a:r>
            <a:r>
              <a:rPr lang="ru-RU" sz="1635" b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35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да </a:t>
            </a:r>
            <a:r>
              <a:rPr lang="ru-RU" sz="1635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қолдайды</a:t>
            </a:r>
            <a:r>
              <a:rPr lang="ru-RU" sz="1635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635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[Ситдикова </a:t>
            </a:r>
            <a:r>
              <a:rPr lang="ru" sz="1635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Л.Б. Гражданско-правовой статус потребителя в сфере оказания информационных услуг // Юридический мир.-2010.-№ 9.-</a:t>
            </a:r>
            <a:r>
              <a:rPr lang="ru" sz="1635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21б. </a:t>
            </a:r>
            <a:r>
              <a:rPr lang="ru" sz="1635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7]. </a:t>
            </a:r>
            <a:endParaRPr sz="1635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Ресей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Федерациясының "тұтынушылардың құқықтарын қорғау туралы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"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Заңына сәйкес "тұтынушы" 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тапсырыс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беруге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алуға ниеті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бар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азамат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тауарларды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алатын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пайдаланатын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адам</a:t>
            </a:r>
            <a:r>
              <a:rPr lang="ru-RU" sz="160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kk-KZ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жұмыс, қызмет</a:t>
            </a:r>
            <a:r>
              <a:rPr lang="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тек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отбасылық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үй немесе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кәсіпкерлік қызметті жүзеге асырумен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байланысты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емес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өзге </a:t>
            </a:r>
            <a:r>
              <a:rPr lang="ru-RU" sz="1600" i="1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де </a:t>
            </a:r>
            <a:r>
              <a:rPr lang="ru-RU" sz="1600" i="1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мұқтаждар үшін</a:t>
            </a:r>
            <a:endParaRPr sz="1600" i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А. А. </a:t>
            </a:r>
            <a:r>
              <a:rPr lang="ru-RU" b="1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Райлян</a:t>
            </a:r>
            <a:r>
              <a:rPr lang="ru-RU" b="1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жеке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тұлғаның тұтынушы ретіндегі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біліктілігі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туралы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мәселені шешу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үшін тауарды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қызметті тапсырыс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беру,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сатып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алу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немесе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пайдалану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мақсаты маңызды екенін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көрсетеді.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Бұл жеке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тұлғаның қызмет аясын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ажыратуға мүмкіндік беретін</a:t>
            </a:r>
            <a:r>
              <a:rPr lang="ru-RU" dirty="0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highlight>
                  <a:srgbClr val="F1F1F1"/>
                </a:highlight>
                <a:latin typeface="Arial"/>
                <a:ea typeface="Arial"/>
                <a:cs typeface="Arial"/>
                <a:sym typeface="Arial"/>
              </a:rPr>
              <a:t>мақсат.</a:t>
            </a:r>
            <a:endParaRPr sz="6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425" y="1848275"/>
            <a:ext cx="2748527" cy="2419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1226</Words>
  <Application>Microsoft Office PowerPoint</Application>
  <PresentationFormat>Экран (16:9)</PresentationFormat>
  <Paragraphs>132</Paragraphs>
  <Slides>20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Times New Roman</vt:lpstr>
      <vt:lpstr>Merriweather</vt:lpstr>
      <vt:lpstr>Roboto</vt:lpstr>
      <vt:lpstr>Bookman Old Style</vt:lpstr>
      <vt:lpstr>Wingdings</vt:lpstr>
      <vt:lpstr>Paradigm</vt:lpstr>
      <vt:lpstr>Қазақстан Республикасы Ғылым және жоғары білім министрлігі Академик Е.А. Бөкетов атындағы Қарағанды университеті </vt:lpstr>
      <vt:lpstr>          ПЛпоАН:</vt:lpstr>
      <vt:lpstr>Слайд 3</vt:lpstr>
      <vt:lpstr>1 Сұрақ.</vt:lpstr>
      <vt:lpstr>ТҰТЫНУШЫЛАРДЫҢ ҚҰҚЫҚТАРЫН ҚОРҒАУ САЛАСЫНДАҒЫ НЕГІЗГІ ҰҒЫМДАР</vt:lpstr>
      <vt:lpstr>"ТҰТЫНУШЫ" ұғымының генезисі</vt:lpstr>
      <vt:lpstr>"ТҰТЫНУШЫ" ұғымының генезисі</vt:lpstr>
      <vt:lpstr>"ТҰТЫНУШЫ" ұғымының генезисі</vt:lpstr>
      <vt:lpstr>"ТҰТЫНУШЫ" ұғымының генезисі</vt:lpstr>
      <vt:lpstr>ОСЫЛАЙША: "ТҰТЫНУШЫ"</vt:lpstr>
      <vt:lpstr>2 Сұрақ Қазақстан Республикасының Тұтынушылардың құқықтарын қорғау туралы заңнамасы</vt:lpstr>
      <vt:lpstr> 3 Сұрақ Тұтынушылардың мүдделерін қорғаудың халықаралық қағидаттары</vt:lpstr>
      <vt:lpstr>        БҰҰ ТҰТЫНУШЫЛАРДЫҢ ҚҰҚЫҚТАРЫН ҚОРҒАУ ЖӨНІНДЕГІ НҰСҚАУЛЫҚ (Бас Ассамблея 09.04.1985 жылы қабылдаған қарар)        </vt:lpstr>
      <vt:lpstr>Адал іскерлік тәжірибенің қағидаттары </vt:lpstr>
      <vt:lpstr>Тұтынушылардың құқықтарын қорғау саласындағы мемлекеттік органдар жүйесі </vt:lpstr>
      <vt:lpstr>ҚАЗАҚСТАН РЕСПУБЛИКАСЫНЫҢ САУДА ЖӘНЕ ИНТЕГРАЦИЯ МИНИСТРЛІГІ</vt:lpstr>
      <vt:lpstr>ТҮЙІНДЕМЕ</vt:lpstr>
      <vt:lpstr>ТҮЙІНДЕМЕ</vt:lpstr>
      <vt:lpstr>ТЕСТ СҰРАҚТАРЫ:</vt:lpstr>
      <vt:lpstr>ТЕСТ СҰРАҚТАРЫ: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Республики Казахстан Карагандинский университет им. академика Е.А.Букетова </dc:title>
  <dc:creator>Маржангуль</dc:creator>
  <cp:lastModifiedBy>AkimzhanovaMT</cp:lastModifiedBy>
  <cp:revision>45</cp:revision>
  <dcterms:modified xsi:type="dcterms:W3CDTF">2022-09-16T10:45:27Z</dcterms:modified>
</cp:coreProperties>
</file>