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89" r:id="rId7"/>
    <p:sldId id="290" r:id="rId8"/>
    <p:sldId id="291" r:id="rId9"/>
    <p:sldId id="292" r:id="rId10"/>
    <p:sldId id="278" r:id="rId11"/>
    <p:sldId id="276" r:id="rId12"/>
    <p:sldId id="293" r:id="rId13"/>
    <p:sldId id="294" r:id="rId14"/>
    <p:sldId id="295" r:id="rId15"/>
    <p:sldId id="277" r:id="rId16"/>
    <p:sldId id="298" r:id="rId17"/>
    <p:sldId id="299" r:id="rId18"/>
    <p:sldId id="300" r:id="rId19"/>
    <p:sldId id="297" r:id="rId20"/>
    <p:sldId id="302" r:id="rId21"/>
    <p:sldId id="301" r:id="rId22"/>
    <p:sldId id="279" r:id="rId23"/>
    <p:sldId id="296" r:id="rId24"/>
    <p:sldId id="274" r:id="rId25"/>
    <p:sldId id="275" r:id="rId26"/>
  </p:sldIdLst>
  <p:sldSz cx="9144000" cy="5143500" type="screen16x9"/>
  <p:notesSz cx="6858000" cy="9144000"/>
  <p:embeddedFontLst>
    <p:embeddedFont>
      <p:font typeface="Merriweather" charset="-52"/>
      <p:regular r:id="rId28"/>
      <p:bold r:id="rId29"/>
      <p:italic r:id="rId30"/>
      <p:boldItalic r:id="rId31"/>
    </p:embeddedFont>
    <p:embeddedFont>
      <p:font typeface="Roboto" charset="0"/>
      <p:regular r:id="rId32"/>
      <p:bold r:id="rId33"/>
      <p:italic r:id="rId34"/>
      <p:boldItalic r:id="rId35"/>
    </p:embeddedFont>
    <p:embeddedFont>
      <p:font typeface="Bookman Old Style" pitchFamily="18" charset="0"/>
      <p:regular r:id="rId36"/>
      <p:bold r:id="rId37"/>
      <p:italic r:id="rId38"/>
      <p:boldItalic r:id="rId39"/>
    </p:embeddedFont>
    <p:embeddedFont>
      <p:font typeface="Calibri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20c3896c6c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20c3896c6c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20c3896c6c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20c3896c6c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20c3896c6c_0_29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20c3896c6c_0_29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20c3896c6c_0_30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20c3896c6c_0_30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/>
          </p:nvPr>
        </p:nvSpPr>
        <p:spPr>
          <a:xfrm>
            <a:off x="311325" y="238827"/>
            <a:ext cx="8622600" cy="4332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292100" algn="ctr">
              <a:buClr>
                <a:schemeClr val="dk1"/>
              </a:buClr>
              <a:buSzPts val="1100"/>
            </a:pP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Қазақстан Республикасы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ғ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ылым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және жоғары білім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министрлігі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Академик Е.А.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Бөкетов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атындағы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Қарағанды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университеті</a:t>
            </a:r>
            <a:endParaRPr sz="1800"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265723" y="953478"/>
            <a:ext cx="8706339" cy="40802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ctr"/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Пән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Кәсіпкерлік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қызметті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іске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асыру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кезінде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құқықтарын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қамтамасыз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ету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550" b="1" i="1" dirty="0"/>
          </a:p>
          <a:p>
            <a:pPr marL="0" lvl="0" indent="0" algn="ctr"/>
            <a:endParaRPr lang="ru-RU" sz="2550" b="1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50" b="1" i="1" dirty="0"/>
          </a:p>
          <a:p>
            <a:pPr marL="0" lvl="0" indent="0" algn="ctr"/>
            <a:r>
              <a:rPr lang="" sz="2600" b="1" i="1" dirty="0" smtClean="0">
                <a:solidFill>
                  <a:srgbClr val="980000"/>
                </a:solidFill>
                <a:latin typeface="+mj-lt"/>
              </a:rPr>
              <a:t>4</a:t>
            </a:r>
            <a:r>
              <a:rPr lang="ru-RU" sz="2600" b="1" i="1" dirty="0" smtClean="0">
                <a:solidFill>
                  <a:srgbClr val="980000"/>
                </a:solidFill>
                <a:latin typeface="+mj-lt"/>
              </a:rPr>
              <a:t> Т</a:t>
            </a:r>
            <a:r>
              <a:rPr lang="kk-KZ" sz="2600" b="1" i="1" dirty="0" smtClean="0">
                <a:solidFill>
                  <a:srgbClr val="980000"/>
                </a:solidFill>
                <a:latin typeface="+mj-lt"/>
              </a:rPr>
              <a:t>ақырып</a:t>
            </a:r>
            <a:r>
              <a:rPr lang="ru" sz="2600" b="1" i="1" dirty="0" smtClean="0">
                <a:solidFill>
                  <a:srgbClr val="980000"/>
                </a:solidFill>
                <a:latin typeface="+mj-lt"/>
              </a:rPr>
              <a:t>. </a:t>
            </a:r>
            <a:r>
              <a:rPr lang="ru-RU" sz="2600" b="1" i="1" dirty="0" err="1">
                <a:solidFill>
                  <a:srgbClr val="980000"/>
                </a:solidFill>
                <a:latin typeface="+mj-lt"/>
              </a:rPr>
              <a:t>Тұтынушылардың</a:t>
            </a:r>
            <a:r>
              <a:rPr lang="ru-RU" sz="2600" b="1" i="1" dirty="0">
                <a:solidFill>
                  <a:srgbClr val="98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980000"/>
                </a:solidFill>
                <a:latin typeface="+mj-lt"/>
              </a:rPr>
              <a:t>құқықтарын</a:t>
            </a:r>
            <a:r>
              <a:rPr lang="ru-RU" sz="2600" b="1" i="1" dirty="0">
                <a:solidFill>
                  <a:srgbClr val="98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980000"/>
                </a:solidFill>
                <a:latin typeface="+mj-lt"/>
              </a:rPr>
              <a:t>қорғау</a:t>
            </a:r>
            <a:r>
              <a:rPr lang="ru-RU" sz="2600" b="1" i="1" dirty="0">
                <a:solidFill>
                  <a:srgbClr val="98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980000"/>
                </a:solidFill>
                <a:latin typeface="+mj-lt"/>
              </a:rPr>
              <a:t>нысандары</a:t>
            </a:r>
            <a:r>
              <a:rPr lang="ru-RU" sz="2600" b="1" i="1" dirty="0">
                <a:solidFill>
                  <a:srgbClr val="980000"/>
                </a:solidFill>
                <a:latin typeface="+mj-lt"/>
              </a:rPr>
              <a:t> мен </a:t>
            </a:r>
            <a:r>
              <a:rPr lang="ru-RU" sz="2600" b="1" i="1" dirty="0" err="1">
                <a:solidFill>
                  <a:srgbClr val="980000"/>
                </a:solidFill>
                <a:latin typeface="+mj-lt"/>
              </a:rPr>
              <a:t>тәсілдері</a:t>
            </a:r>
            <a:endParaRPr lang="ru" sz="2600" b="1" i="1" dirty="0" smtClean="0">
              <a:solidFill>
                <a:srgbClr val="980000"/>
              </a:solidFill>
              <a:latin typeface="+mj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endParaRPr lang="ru-RU" sz="26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r>
              <a:rPr lang="ru-RU" sz="2600" b="1" i="1" dirty="0">
                <a:solidFill>
                  <a:srgbClr val="000000"/>
                </a:solidFill>
                <a:latin typeface="+mj-lt"/>
              </a:rPr>
              <a:t>7М04202-Бизнесті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заңдық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pPr marL="0" lvl="0" indent="0" algn="ctr"/>
            <a:r>
              <a:rPr lang="ru-RU" sz="2600" b="1" i="1" dirty="0">
                <a:solidFill>
                  <a:srgbClr val="000000"/>
                </a:solidFill>
                <a:latin typeface="+mj-lt"/>
              </a:rPr>
              <a:t>7М04202.1-Бизнесті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заңдық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білім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беру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бағдармаларына</a:t>
            </a:r>
            <a:r>
              <a:rPr lang="ru-RU" sz="26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+mj-lt"/>
              </a:rPr>
              <a:t>арналған</a:t>
            </a:r>
            <a:endParaRPr lang="ru-RU" sz="26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endParaRPr lang="ru-RU" sz="1800" b="1" dirty="0"/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Автор:	        </a:t>
            </a:r>
            <a:r>
              <a:rPr lang="en-US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PhD,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азаматтық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жіне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еңбек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құқығы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кафедрасының</a:t>
            </a:r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457200"/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қауымдастырылған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профессоры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Акимжанова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М.Т.</a:t>
            </a: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Сабақ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түрі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:	 		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Дәріс</a:t>
            </a:r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457200" algn="ctr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Қарағанды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140677"/>
            <a:ext cx="8520600" cy="8675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Тұтынушылардың</a:t>
            </a:r>
            <a:r>
              <a:rPr lang="ru-RU" b="1" dirty="0"/>
              <a:t> </a:t>
            </a:r>
            <a:r>
              <a:rPr lang="ru-RU" b="1" dirty="0" err="1"/>
              <a:t>құқықтарын</a:t>
            </a:r>
            <a:r>
              <a:rPr lang="ru-RU" b="1" dirty="0"/>
              <a:t> </a:t>
            </a:r>
            <a:r>
              <a:rPr lang="ru-RU" b="1" dirty="0" err="1"/>
              <a:t>қорғау</a:t>
            </a:r>
            <a:r>
              <a:rPr lang="ru-RU" b="1" dirty="0"/>
              <a:t> </a:t>
            </a:r>
            <a:r>
              <a:rPr lang="ru-RU" b="1" dirty="0" err="1"/>
              <a:t>жүйесіндегі</a:t>
            </a:r>
            <a:r>
              <a:rPr lang="ru-RU" b="1" dirty="0"/>
              <a:t> </a:t>
            </a:r>
            <a:r>
              <a:rPr lang="ru-RU" b="1" dirty="0" err="1"/>
              <a:t>іс-шаралар</a:t>
            </a:r>
            <a:r>
              <a:rPr lang="ru-RU" b="1" dirty="0"/>
              <a:t> </a:t>
            </a:r>
            <a:r>
              <a:rPr lang="ru-RU" b="1" dirty="0" err="1"/>
              <a:t>реттілігінің</a:t>
            </a:r>
            <a:r>
              <a:rPr lang="ru-RU" b="1" dirty="0"/>
              <a:t> </a:t>
            </a:r>
            <a:r>
              <a:rPr lang="ru-RU" b="1" dirty="0" err="1"/>
              <a:t>тетігі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87571" y="1513017"/>
            <a:ext cx="8520600" cy="3152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r>
              <a:rPr kumimoji="0" lang="" sz="2800" b="0" i="0" u="none" strike="noStrike" kern="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ЗАПОМНИ!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5385" y="1281724"/>
            <a:ext cx="88392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"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туралы"Заңның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42-5-бабының 1-тармағына </a:t>
            </a:r>
            <a:r>
              <a:rPr lang="ru-RU" sz="2200" i="1" dirty="0" err="1" smtClean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сәйкес</a:t>
            </a:r>
            <a:endParaRPr lang="ru-RU" sz="2200" i="1" dirty="0" smtClean="0">
              <a:solidFill>
                <a:schemeClr val="tx1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i="1" dirty="0" smtClean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жазбаша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нысанда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не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бірыңғай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ақпараттық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жүйесі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арқылы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өтініш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беру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арқылы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саласындағы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функцияларды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жүзеге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асыратын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мемлекеттік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органдарға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өтінішпен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не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шағыммен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жүгінуге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құқылы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 </a:t>
            </a:r>
            <a:endParaRPr lang="ru-RU" sz="2200" i="1" dirty="0" smtClean="0">
              <a:solidFill>
                <a:schemeClr val="tx1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  <a:p>
            <a:pPr algn="ctr"/>
            <a:r>
              <a:rPr lang="" sz="1800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(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Бұл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норма "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құқығын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"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саласындағы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функцияларды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жүзеге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асыратын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мемлекеттік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органдарға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жүгінуді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көздейді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</a:t>
            </a:r>
            <a:r>
              <a:rPr lang="" sz="1800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)</a:t>
            </a:r>
            <a:endParaRPr lang="ru-RU" sz="1800" i="1" dirty="0" smtClean="0">
              <a:solidFill>
                <a:srgbClr val="FF0000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5385" y="1359877"/>
            <a:ext cx="8948615" cy="3470032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"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туралы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"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Заңның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42-1-бабының 2-тармағына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сәйкес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тиімді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қорғауды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қамтамасыз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ететін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сатушының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дауларды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сотқа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дейін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реттеу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субъектілерінің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мемлекеттік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органдардың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сондай-ақ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соттың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кезең-кезеңімен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өтуін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қамтитын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дәйекті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іс-шаралар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кешені</a:t>
            </a:r>
            <a:r>
              <a:rPr lang="ru-RU" sz="2200" i="1" dirty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көзделген</a:t>
            </a:r>
            <a:r>
              <a:rPr lang="ru-RU" sz="2200" i="1" dirty="0" smtClean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</a:t>
            </a:r>
            <a:br>
              <a:rPr lang="ru-RU" sz="2200" i="1" dirty="0" smtClean="0">
                <a:solidFill>
                  <a:schemeClr val="tx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</a:br>
            <a:r>
              <a:rPr lang="" sz="1800" dirty="0" smtClean="0">
                <a:solidFill>
                  <a:srgbClr val="FF0000"/>
                </a:solidFill>
              </a:rPr>
              <a:t>(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Азаматтың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конституциялық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құқықтарының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сақталуын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ескере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отырып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қолданыстағы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тетікті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жетілдіре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отырып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іс-шаралардың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реттілігі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бойынша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тетікті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қайта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қарау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қажет</a:t>
            </a:r>
            <a:r>
              <a:rPr lang="ru-RU" sz="18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</a:t>
            </a:r>
            <a:r>
              <a:rPr lang="" sz="2400" dirty="0" smtClean="0">
                <a:solidFill>
                  <a:srgbClr val="FF0000"/>
                </a:solidFill>
              </a:rPr>
              <a:t>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385" y="179754"/>
            <a:ext cx="858129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Тұтынушылардың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құқықтарын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қорғау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жүйесіндегі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іс-шаралар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реттілігінің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тетігі</a:t>
            </a:r>
            <a:endParaRPr lang="ru-RU" sz="2500" b="1" dirty="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1700" y="539725"/>
            <a:ext cx="8520600" cy="15079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шағымдарын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қараудың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наразылық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38223" y="3168099"/>
            <a:ext cx="4242600" cy="738300"/>
          </a:xfrm>
        </p:spPr>
        <p:txBody>
          <a:bodyPr>
            <a:normAutofit/>
          </a:bodyPr>
          <a:lstStyle/>
          <a:p>
            <a:pPr algn="r"/>
            <a:r>
              <a:rPr lang="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2</a:t>
            </a:r>
            <a:r>
              <a:rPr lang="kk-KZ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Сұрақ.</a:t>
            </a:r>
            <a:endParaRPr lang="ru-RU" sz="3200" i="1" dirty="0" smtClean="0">
              <a:solidFill>
                <a:schemeClr val="bg1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</p:txBody>
      </p:sp>
      <p:sp>
        <p:nvSpPr>
          <p:cNvPr id="2050" name="AutoShape 2" descr="https://ayanadm.khabkrai.ru/photos/3657_x9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616" y="1656861"/>
            <a:ext cx="4710278" cy="1141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Дауларды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реттеудің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наразылық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соттан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415692" y="500925"/>
            <a:ext cx="4395383" cy="4098600"/>
          </a:xfrm>
        </p:spPr>
        <p:txBody>
          <a:bodyPr>
            <a:noAutofit/>
          </a:bodyPr>
          <a:lstStyle/>
          <a:p>
            <a:pPr marL="0" indent="146050" algn="ctr">
              <a:buNone/>
            </a:pP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бұзылған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құқықты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неғұрлым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қысқа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мерзімде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қалпына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келтіруге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мүмкіндік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беретін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келіспеушіліктерді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реттеудің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тараптар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үшін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дербес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ерікті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тәртібі</a:t>
            </a:r>
            <a:endParaRPr lang="ru-RU" sz="2400" dirty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923" y="3048001"/>
            <a:ext cx="3454400" cy="1141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54" y="101600"/>
            <a:ext cx="4009292" cy="1836615"/>
          </a:xfrm>
        </p:spPr>
        <p:txBody>
          <a:bodyPr>
            <a:noAutofit/>
          </a:bodyPr>
          <a:lstStyle/>
          <a:p>
            <a:pPr algn="ctr"/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Дауларды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реттеудің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наразылық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соттан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704861" y="179754"/>
            <a:ext cx="4275016" cy="4751753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buClr>
                <a:schemeClr val="lt1"/>
              </a:buClr>
              <a:buSzPts val="2800"/>
              <a:buFontTx/>
              <a:buChar char="-"/>
            </a:pP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- </a:t>
            </a:r>
            <a:r>
              <a:rPr lang="ru-RU" sz="2200" dirty="0" err="1" smtClean="0">
                <a:solidFill>
                  <a:schemeClr val="tx1"/>
                </a:solidFill>
                <a:latin typeface="Bookman Old Style" pitchFamily="18" charset="0"/>
              </a:rPr>
              <a:t>сол</a:t>
            </a: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маркалы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Bookman Old Style" pitchFamily="18" charset="0"/>
              </a:rPr>
              <a:t>тауарға</a:t>
            </a: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Bookman Old Style" pitchFamily="18" charset="0"/>
              </a:rPr>
              <a:t>ауыстыру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endParaRPr lang="ru-RU" sz="22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342900" lvl="0" indent="-342900">
              <a:buClr>
                <a:schemeClr val="lt1"/>
              </a:buClr>
              <a:buSzPts val="2800"/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-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бағаның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төмендеуі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endParaRPr lang="ru-RU" sz="22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342900" lvl="0" indent="-342900">
              <a:buClr>
                <a:schemeClr val="lt1"/>
              </a:buClr>
              <a:buSzPts val="2800"/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-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тауардың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кемшіліктерін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өтеусіз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жою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немесе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тұтынушының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немесе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үшінші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тұлғаның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оларды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түзеуіне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жұмсалған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шығыстарды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өтеу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endParaRPr lang="ru-RU" sz="22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342900" lvl="0" indent="-342900">
              <a:buClr>
                <a:schemeClr val="lt1"/>
              </a:buClr>
              <a:buSzPts val="2800"/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- </a:t>
            </a:r>
            <a:r>
              <a:rPr lang="ru-RU" sz="2200" dirty="0" err="1" smtClean="0">
                <a:solidFill>
                  <a:schemeClr val="tx1"/>
                </a:solidFill>
                <a:latin typeface="Bookman Old Style" pitchFamily="18" charset="0"/>
              </a:rPr>
              <a:t>сатып</a:t>
            </a: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Bookman Old Style" pitchFamily="18" charset="0"/>
              </a:rPr>
              <a:t>алу</a:t>
            </a:r>
            <a:endParaRPr lang="ru-RU" sz="22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342900" lvl="0" indent="-342900">
              <a:buClr>
                <a:schemeClr val="lt1"/>
              </a:buClr>
              <a:buSzPts val="2800"/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</a:rPr>
              <a:t>-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сату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шартын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орындаудан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бас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тартуға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тауар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үшін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төленген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соманы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қайтаруға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200" dirty="0" err="1">
                <a:solidFill>
                  <a:schemeClr val="tx1"/>
                </a:solidFill>
                <a:latin typeface="Bookman Old Style" pitchFamily="18" charset="0"/>
              </a:rPr>
              <a:t>құқығы</a:t>
            </a:r>
            <a:r>
              <a:rPr lang="ru-RU" sz="2200" dirty="0">
                <a:solidFill>
                  <a:schemeClr val="tx1"/>
                </a:solidFill>
                <a:latin typeface="Bookman Old Style" pitchFamily="18" charset="0"/>
              </a:rPr>
              <a:t> бар.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0678" y="2071077"/>
            <a:ext cx="4134338" cy="279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Clr>
                <a:schemeClr val="lt1"/>
              </a:buClr>
              <a:buSzPts val="2800"/>
            </a:pP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жанжалды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шешудің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ерікті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сипаты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яғни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кінәлі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тарап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мысалы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сатушы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жасаған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бұзушылықтарды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зардап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шеккен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тарапқа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алушыға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келтірілген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залалды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өтеу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қажеттілігін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еркімен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мойындайды</a:t>
            </a:r>
            <a:r>
              <a:rPr 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" sz="2000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8775" lvl="0" algn="just">
              <a:buClr>
                <a:schemeClr val="lt1"/>
              </a:buClr>
              <a:buSzPts val="2800"/>
              <a:buFont typeface="Arial" pitchFamily="34" charset="0"/>
              <a:buChar char="•"/>
            </a:pPr>
            <a:endParaRPr lang="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4321908" y="2813539"/>
            <a:ext cx="445477" cy="192258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677" y="211015"/>
            <a:ext cx="3602891" cy="859693"/>
          </a:xfrm>
        </p:spPr>
        <p:txBody>
          <a:bodyPr>
            <a:noAutofit/>
          </a:bodyPr>
          <a:lstStyle/>
          <a:p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Сатушы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(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дайындаушы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Орындаушы</a:t>
            </a:r>
            <a:r>
              <a:rPr lang="ru-RU" sz="2000" dirty="0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 </a:t>
            </a:r>
            <a:r>
              <a:rPr lang="ru-RU" sz="2000" dirty="0" err="1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міндетті</a:t>
            </a:r>
            <a:r>
              <a:rPr lang="ru-RU" sz="2000" dirty="0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:</a:t>
            </a:r>
            <a:endParaRPr lang="ru-RU" sz="2000" b="1" dirty="0" smtClean="0">
              <a:solidFill>
                <a:srgbClr val="FF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1599" y="1508370"/>
            <a:ext cx="3602893" cy="3423138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buClr>
                <a:srgbClr val="000000"/>
              </a:buClr>
              <a:buNone/>
              <a:tabLst>
                <a:tab pos="85725" algn="l"/>
              </a:tabLst>
            </a:pPr>
            <a:r>
              <a:rPr lang="ru-RU" sz="2400" i="1" dirty="0" err="1">
                <a:latin typeface="Bookman Old Style" pitchFamily="18" charset="0"/>
              </a:rPr>
              <a:t>тұтынушының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шағымын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қарау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және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тұтынушының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талаптарымен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келіспеген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жағдайда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тұтынушының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шағымын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алған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күннен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бастап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күнтізбелік</a:t>
            </a:r>
            <a:r>
              <a:rPr lang="ru-RU" sz="2400" i="1" dirty="0">
                <a:latin typeface="Bookman Old Style" pitchFamily="18" charset="0"/>
              </a:rPr>
              <a:t> 10 </a:t>
            </a:r>
            <a:r>
              <a:rPr lang="ru-RU" sz="2400" i="1" dirty="0" err="1">
                <a:latin typeface="Bookman Old Style" pitchFamily="18" charset="0"/>
              </a:rPr>
              <a:t>күн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ішінде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құжатпен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негізделген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дәлелді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жазбаша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жауап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ұсыну</a:t>
            </a:r>
            <a:r>
              <a:rPr lang="ru-RU" sz="2400" i="1" dirty="0">
                <a:latin typeface="Bookman Old Style" pitchFamily="18" charset="0"/>
              </a:rPr>
              <a:t>.</a:t>
            </a:r>
            <a:endParaRPr lang="ru-RU" sz="2400" b="1" i="1" dirty="0">
              <a:solidFill>
                <a:srgbClr val="FF0000"/>
              </a:solidFill>
              <a:latin typeface="Bookman Old Style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79938" y="984738"/>
            <a:ext cx="2180493" cy="4142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70215" y="101600"/>
            <a:ext cx="50331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Егер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сатушы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(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дайындаушы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, </a:t>
            </a:r>
            <a:r>
              <a:rPr lang="ru-RU" sz="20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орындаушы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):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10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күнтізбелік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күн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ішінде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жазбаша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шағымға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жауап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бермесе</a:t>
            </a:r>
            <a:r>
              <a:rPr lang="ru-RU" sz="18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Бұзушылықтарды</a:t>
            </a:r>
            <a:r>
              <a:rPr lang="ru-RU" sz="18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жоюдан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тауардың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(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жұмыстың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көрсетілетін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қызметтің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)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кемшіліктері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салдарынан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келтірілген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залалды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(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зиянды</a:t>
            </a:r>
            <a:r>
              <a:rPr lang="ru-RU" sz="18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) </a:t>
            </a:r>
            <a:r>
              <a:rPr lang="ru-RU" sz="18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ерікті</a:t>
            </a:r>
            <a:r>
              <a:rPr lang="ru-RU" sz="18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түрде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өтеуден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бас </a:t>
            </a:r>
            <a:r>
              <a:rPr lang="ru-RU" sz="18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тартса</a:t>
            </a:r>
            <a:r>
              <a:rPr lang="ru-RU" sz="18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8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Тұтынушылық</a:t>
            </a:r>
            <a:r>
              <a:rPr lang="ru-RU" sz="18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дауды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сотқа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дейінгі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тәртіппен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қарауға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8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қатысудан</a:t>
            </a:r>
            <a:r>
              <a:rPr lang="ru-RU" sz="18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бас </a:t>
            </a:r>
            <a:r>
              <a:rPr lang="ru-RU" sz="18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тартса</a:t>
            </a:r>
            <a:endParaRPr lang="" sz="2000" b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5396522" y="3421214"/>
            <a:ext cx="2180493" cy="31652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3837354" y="3737736"/>
            <a:ext cx="5306646" cy="1202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buClr>
                <a:schemeClr val="lt1"/>
              </a:buClr>
              <a:buSzPts val="2800"/>
              <a:defRPr/>
            </a:pP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құқылы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</a:p>
          <a:p>
            <a:pPr lvl="0" algn="ctr">
              <a:buClr>
                <a:schemeClr val="lt1"/>
              </a:buClr>
              <a:buSzPts val="2800"/>
              <a:defRPr/>
            </a:pP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саласындағы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функцияларды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жүзеге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асыратын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уәкілетті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органға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мемлекеттік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органдарға</a:t>
            </a:r>
            <a:r>
              <a:rPr lang="ru-RU" sz="1600" b="1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1600" b="1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жүгінуге</a:t>
            </a:r>
            <a:endParaRPr lang="ru-RU" sz="1600" b="1" i="1" dirty="0" smtClean="0">
              <a:solidFill>
                <a:schemeClr val="accent1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дауларды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сотқа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реттеу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5269" y="3488529"/>
            <a:ext cx="4242600" cy="738300"/>
          </a:xfrm>
        </p:spPr>
        <p:txBody>
          <a:bodyPr>
            <a:normAutofit/>
          </a:bodyPr>
          <a:lstStyle/>
          <a:p>
            <a:pPr algn="r"/>
            <a:r>
              <a:rPr lang="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3</a:t>
            </a:r>
            <a:r>
              <a:rPr lang="kk-KZ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Сұрақ</a:t>
            </a:r>
            <a:endParaRPr lang="ru-RU" sz="3200" i="1" dirty="0" smtClean="0">
              <a:solidFill>
                <a:schemeClr val="bg1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</p:txBody>
      </p:sp>
      <p:pic>
        <p:nvPicPr>
          <p:cNvPr id="4" name="Picture 2" descr="https://leketi.ru/wp-content/uploads/2015/03/Arbitraz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123" y="1892300"/>
            <a:ext cx="3493477" cy="1195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15" y="211015"/>
            <a:ext cx="4040554" cy="1164493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Тұтынушылық</a:t>
            </a:r>
            <a:r>
              <a:rPr lang="ru-RU" sz="20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дауларды</a:t>
            </a:r>
            <a:r>
              <a:rPr lang="ru-RU" sz="20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сотқа</a:t>
            </a:r>
            <a:r>
              <a:rPr lang="ru-RU" sz="20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дейін</a:t>
            </a:r>
            <a:r>
              <a:rPr lang="ru-RU" sz="20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реттеу</a:t>
            </a:r>
            <a:r>
              <a:rPr lang="ru-RU" sz="2000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субъектілері</a:t>
            </a:r>
            <a:endParaRPr lang="ru-RU" sz="2000" i="1" dirty="0" smtClean="0">
              <a:solidFill>
                <a:schemeClr val="accent4">
                  <a:lumMod val="40000"/>
                  <a:lumOff val="60000"/>
                </a:schemeClr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07877" y="140676"/>
            <a:ext cx="4626707" cy="4822093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buClr>
                <a:schemeClr val="lt1"/>
              </a:buClr>
              <a:buSzPts val="2800"/>
              <a:buNone/>
              <a:defRPr/>
            </a:pPr>
            <a:r>
              <a:rPr lang="ru-RU" sz="18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</a:t>
            </a:r>
            <a:r>
              <a:rPr lang="ru-RU" sz="18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800" b="1" i="1" dirty="0" err="1">
                <a:solidFill>
                  <a:srgbClr val="FF0000"/>
                </a:solidFill>
                <a:latin typeface="Bookman Old Style" pitchFamily="18" charset="0"/>
              </a:rPr>
              <a:t>құқылы</a:t>
            </a:r>
            <a:r>
              <a:rPr lang="ru-RU" sz="1800" b="1" i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</a:p>
          <a:p>
            <a:pPr marL="0" lvl="0" indent="0" algn="ctr">
              <a:lnSpc>
                <a:spcPct val="100000"/>
              </a:lnSpc>
              <a:buClr>
                <a:schemeClr val="lt1"/>
              </a:buClr>
              <a:buSzPts val="2800"/>
              <a:buNone/>
              <a:defRPr/>
            </a:pP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сатушыға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(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дайындаушыға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, </a:t>
            </a:r>
            <a:r>
              <a:rPr lang="ru-RU" sz="1400" b="1" i="1" dirty="0" err="1" smtClean="0">
                <a:solidFill>
                  <a:schemeClr val="accent1"/>
                </a:solidFill>
                <a:latin typeface="Bookman Old Style" pitchFamily="18" charset="0"/>
              </a:rPr>
              <a:t>орындаушыға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)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дауды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тұтыну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дауын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сотқа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дейін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реттеу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субъектісінің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қарауына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беруді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 smtClean="0">
                <a:solidFill>
                  <a:schemeClr val="accent1"/>
                </a:solidFill>
                <a:latin typeface="Bookman Old Style" pitchFamily="18" charset="0"/>
              </a:rPr>
              <a:t>ұсыну</a:t>
            </a:r>
            <a:endParaRPr lang="ru-RU" sz="1400" b="1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marL="0" lvl="0" indent="0" algn="ctr">
              <a:lnSpc>
                <a:spcPct val="100000"/>
              </a:lnSpc>
              <a:buClr>
                <a:schemeClr val="lt1"/>
              </a:buClr>
              <a:buSzPts val="2800"/>
              <a:buNone/>
              <a:defRPr/>
            </a:pPr>
            <a:endParaRPr lang="" sz="1400" b="1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Тұтыну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дауын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сотқа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дейінгі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тәртіппен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қарау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туралы</a:t>
            </a:r>
            <a:r>
              <a:rPr lang="ru-RU" sz="1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rgbClr val="FF0000"/>
                </a:solidFill>
                <a:latin typeface="Bookman Old Style" pitchFamily="18" charset="0"/>
              </a:rPr>
              <a:t>өтініш</a:t>
            </a:r>
            <a:endParaRPr lang="" sz="14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marL="0" indent="0">
              <a:buNone/>
            </a:pPr>
            <a:endParaRPr lang="" sz="1400" b="1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endParaRPr lang="ru-RU" sz="1400" b="1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тұтыну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дауын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сотқа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дейін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реттеу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субъектісіне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жүгіну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жолымен</a:t>
            </a:r>
            <a:endParaRPr lang="" sz="14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>
              <a:buNone/>
            </a:pPr>
            <a:endParaRPr lang="" sz="1400" b="1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algn="ctr">
              <a:buNone/>
            </a:pPr>
            <a:endParaRPr lang="ru-RU" sz="1400" b="1" i="1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1400" b="1" i="1" dirty="0" err="1" smtClean="0">
                <a:solidFill>
                  <a:schemeClr val="accent1"/>
                </a:solidFill>
                <a:latin typeface="Bookman Old Style" pitchFamily="18" charset="0"/>
              </a:rPr>
              <a:t>тұтынушылардың</a:t>
            </a:r>
            <a:r>
              <a:rPr lang="ru-RU" sz="1400" b="1" i="1" dirty="0" smtClean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құқықтарын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қорғаудың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бірыңғай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ақпараттық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жүйесі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арқылы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Тараптардың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тұтынушылық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дауды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сотқа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дейін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реттеу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субъектісінің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қарауына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беру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туралы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жазбаша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келісімі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болған</a:t>
            </a:r>
            <a:r>
              <a:rPr lang="ru-RU" sz="1400" b="1" i="1" dirty="0">
                <a:solidFill>
                  <a:schemeClr val="accent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accent1"/>
                </a:solidFill>
                <a:latin typeface="Bookman Old Style" pitchFamily="18" charset="0"/>
              </a:rPr>
              <a:t>кезде</a:t>
            </a:r>
            <a:endParaRPr lang="" sz="14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>
              <a:buNone/>
            </a:pPr>
            <a:endParaRPr lang="" sz="1400" b="1" i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7107" y="1320800"/>
            <a:ext cx="4040554" cy="3305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358775" lvl="0" indent="-358775" algn="just">
              <a:buClr>
                <a:schemeClr val="lt1"/>
              </a:buClr>
              <a:buSzPts val="2800"/>
              <a:buFont typeface="Wingdings" pitchFamily="2" charset="2"/>
              <a:buChar char="Ø"/>
              <a:defRPr/>
            </a:pPr>
            <a:r>
              <a:rPr lang="ru-RU" sz="2200" i="1" dirty="0" err="1" smtClean="0">
                <a:solidFill>
                  <a:schemeClr val="bg1"/>
                </a:solidFill>
                <a:latin typeface="Bookman Old Style" pitchFamily="18" charset="0"/>
              </a:rPr>
              <a:t>Төрелік</a:t>
            </a:r>
            <a:endParaRPr lang="ru-RU" sz="2200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358775" lvl="0" indent="-358775" algn="just">
              <a:buClr>
                <a:schemeClr val="lt1"/>
              </a:buClr>
              <a:buSzPts val="2800"/>
              <a:buFont typeface="Wingdings" pitchFamily="2" charset="2"/>
              <a:buChar char="Ø"/>
              <a:defRPr/>
            </a:pPr>
            <a:r>
              <a:rPr lang="ru-RU" sz="2200" i="1" dirty="0" err="1" smtClean="0">
                <a:solidFill>
                  <a:schemeClr val="bg1"/>
                </a:solidFill>
                <a:latin typeface="Bookman Old Style" pitchFamily="18" charset="0"/>
              </a:rPr>
              <a:t>Медиаторлар</a:t>
            </a:r>
            <a:endParaRPr lang="ru-RU" sz="2200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358775" lvl="0" indent="-358775" algn="just">
              <a:buClr>
                <a:schemeClr val="lt1"/>
              </a:buClr>
              <a:buSzPts val="2800"/>
              <a:buFont typeface="Wingdings" pitchFamily="2" charset="2"/>
              <a:buChar char="Ø"/>
              <a:defRPr/>
            </a:pPr>
            <a:r>
              <a:rPr lang="ru-RU" sz="2200" i="1" dirty="0" err="1" smtClean="0">
                <a:solidFill>
                  <a:schemeClr val="bg1"/>
                </a:solidFill>
                <a:latin typeface="Bookman Old Style" pitchFamily="18" charset="0"/>
              </a:rPr>
              <a:t>Тұтынушылардың</a:t>
            </a:r>
            <a:r>
              <a:rPr lang="ru-RU" sz="22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200" i="1" dirty="0" err="1">
                <a:solidFill>
                  <a:schemeClr val="bg1"/>
                </a:solidFill>
                <a:latin typeface="Bookman Old Style" pitchFamily="18" charset="0"/>
              </a:rPr>
              <a:t>қоғамдық</a:t>
            </a:r>
            <a:r>
              <a:rPr lang="ru-RU" sz="22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200" i="1" dirty="0" err="1" smtClean="0">
                <a:solidFill>
                  <a:schemeClr val="bg1"/>
                </a:solidFill>
                <a:latin typeface="Bookman Old Style" pitchFamily="18" charset="0"/>
              </a:rPr>
              <a:t>бірлестіктері</a:t>
            </a:r>
            <a:endParaRPr lang="ru-RU" sz="2200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358775" lvl="0" indent="-358775" algn="just">
              <a:buClr>
                <a:schemeClr val="lt1"/>
              </a:buClr>
              <a:buSzPts val="2800"/>
              <a:buFont typeface="Wingdings" pitchFamily="2" charset="2"/>
              <a:buChar char="Ø"/>
              <a:defRPr/>
            </a:pPr>
            <a:r>
              <a:rPr lang="ru-RU" sz="2200" i="1" dirty="0" err="1" smtClean="0">
                <a:solidFill>
                  <a:schemeClr val="bg1"/>
                </a:solidFill>
                <a:latin typeface="Bookman Old Style" pitchFamily="18" charset="0"/>
              </a:rPr>
              <a:t>Өзін-өзі</a:t>
            </a:r>
            <a:r>
              <a:rPr lang="ru-RU" sz="22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200" i="1" dirty="0" err="1">
                <a:solidFill>
                  <a:schemeClr val="bg1"/>
                </a:solidFill>
                <a:latin typeface="Bookman Old Style" pitchFamily="18" charset="0"/>
              </a:rPr>
              <a:t>реттейтін</a:t>
            </a:r>
            <a:r>
              <a:rPr lang="ru-RU" sz="22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200" i="1" dirty="0" err="1">
                <a:solidFill>
                  <a:schemeClr val="bg1"/>
                </a:solidFill>
                <a:latin typeface="Bookman Old Style" pitchFamily="18" charset="0"/>
              </a:rPr>
              <a:t>ұйымдар</a:t>
            </a:r>
            <a:endParaRPr kumimoji="0" lang="ru-RU" sz="2200" b="0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162053" y="1959141"/>
            <a:ext cx="1297354" cy="351692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162053" y="2909339"/>
            <a:ext cx="1297354" cy="336061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148492"/>
            <a:ext cx="3706500" cy="2579077"/>
          </a:xfrm>
        </p:spPr>
        <p:txBody>
          <a:bodyPr>
            <a:normAutofit/>
          </a:bodyPr>
          <a:lstStyle/>
          <a:p>
            <a:pPr algn="ctr"/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дауын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сотқа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дейін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реттеу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субъектісі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56369" y="179754"/>
            <a:ext cx="4376616" cy="47751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Тұтынушылық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дауды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сотқа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дейінгі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тәртіппен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қарау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ұтынушылардың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ҚР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Заңының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төрелік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Медиация,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реттеу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ҚР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заңнамасының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талаптарына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асырылады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i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7661" y="2915138"/>
            <a:ext cx="36341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buClr>
                <a:srgbClr val="666666"/>
              </a:buClr>
              <a:buSzPts val="1300"/>
            </a:pP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уәкілетті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органға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тұтынушылардың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өтініштерін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қарау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қорытындылары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туралы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тоқсан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сайынғы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ақпаратты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 </a:t>
            </a:r>
            <a:r>
              <a:rPr lang="ru-RU" sz="2000" i="1" dirty="0" err="1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ұсынады</a:t>
            </a:r>
            <a:r>
              <a:rPr lang="ru-RU" sz="2000" i="1" dirty="0">
                <a:solidFill>
                  <a:schemeClr val="accent3"/>
                </a:solidFill>
                <a:latin typeface="Bookman Old Style" pitchFamily="18" charset="0"/>
                <a:ea typeface="Roboto"/>
                <a:sym typeface="Roboto"/>
              </a:rPr>
              <a:t>.</a:t>
            </a:r>
            <a:endParaRPr lang="ru-RU" sz="1800" i="1" dirty="0" smtClean="0">
              <a:solidFill>
                <a:srgbClr val="002F4A"/>
              </a:solidFill>
              <a:latin typeface="Bookman Old Style" pitchFamily="18" charset="0"/>
              <a:ea typeface="Roboto"/>
              <a:sym typeface="Roboto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074728" y="2253981"/>
            <a:ext cx="2180493" cy="4142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Кәсіпкерлердің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қорғаудың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сот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нысаны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5207" y="3188676"/>
            <a:ext cx="4242600" cy="725537"/>
          </a:xfrm>
        </p:spPr>
        <p:txBody>
          <a:bodyPr>
            <a:normAutofit/>
          </a:bodyPr>
          <a:lstStyle/>
          <a:p>
            <a:pPr algn="r"/>
            <a:r>
              <a:rPr lang="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3</a:t>
            </a:r>
            <a:r>
              <a:rPr lang="ru-RU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С</a:t>
            </a:r>
            <a:r>
              <a:rPr lang="kk-KZ" sz="3200" i="1" dirty="0" smtClean="0">
                <a:solidFill>
                  <a:schemeClr val="bg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ұрақ.</a:t>
            </a:r>
            <a:endParaRPr lang="ru-RU" sz="3200" i="1" dirty="0" err="1" smtClean="0">
              <a:solidFill>
                <a:schemeClr val="bg1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</p:txBody>
      </p:sp>
      <p:sp>
        <p:nvSpPr>
          <p:cNvPr id="1026" name="AutoShape 2" descr="https://news.liga.net/images/general/2018/05/02/20180502170428-1503.jpg?v=152527710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avatars.mds.yandex.net/get-zen_doc/3413519/pub_5f02b6e014c34f324b4a66e4_5f02b6f2aea14a67d4cf7c84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898" y="2013508"/>
            <a:ext cx="4229554" cy="24329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body" idx="1"/>
          </p:nvPr>
        </p:nvSpPr>
        <p:spPr>
          <a:xfrm>
            <a:off x="4360985" y="211016"/>
            <a:ext cx="4603261" cy="47204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kk-KZ" sz="3200" dirty="0" smtClean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ЖОСПАР</a:t>
            </a:r>
            <a:endParaRPr sz="3200" dirty="0">
              <a:solidFill>
                <a:srgbClr val="000000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Қазақстан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Республикасының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заңнамасы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бойынша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нысандары</a:t>
            </a:r>
            <a:r>
              <a:rPr lang="ru-RU" sz="1800" dirty="0" smtClean="0">
                <a:solidFill>
                  <a:schemeClr val="tx1"/>
                </a:solidFill>
                <a:latin typeface="Bookman Old Style" pitchFamily="18" charset="0"/>
              </a:rPr>
              <a:t>.</a:t>
            </a: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Тұтынушының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шағымдарын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қараудың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наразылық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тәртібі</a:t>
            </a:r>
            <a:r>
              <a:rPr lang="ru-RU" sz="1800" dirty="0" smtClean="0">
                <a:solidFill>
                  <a:schemeClr val="tx1"/>
                </a:solidFill>
                <a:latin typeface="Bookman Old Style" pitchFamily="18" charset="0"/>
              </a:rPr>
              <a:t>.</a:t>
            </a: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 smtClean="0">
                <a:solidFill>
                  <a:schemeClr val="tx1"/>
                </a:solidFill>
                <a:latin typeface="Bookman Old Style" pitchFamily="18" charset="0"/>
              </a:rPr>
              <a:t>Тұтынушылық</a:t>
            </a:r>
            <a:r>
              <a:rPr lang="ru-RU" sz="18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дауларды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сотқа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дейін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Bookman Old Style" pitchFamily="18" charset="0"/>
              </a:rPr>
              <a:t>реттеу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.</a:t>
            </a:r>
            <a:endParaRPr lang="ru-RU" sz="18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 smtClean="0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sz="18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қорғаудың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сот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нысаны</a:t>
            </a:r>
            <a:r>
              <a:rPr lang="ru-RU" sz="1800" dirty="0" smtClean="0">
                <a:solidFill>
                  <a:schemeClr val="tx1"/>
                </a:solidFill>
                <a:latin typeface="Bookman Old Style" pitchFamily="18" charset="0"/>
              </a:rPr>
              <a:t>.</a:t>
            </a: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 smtClean="0">
                <a:solidFill>
                  <a:schemeClr val="tx1"/>
                </a:solidFill>
                <a:latin typeface="Bookman Old Style" pitchFamily="18" charset="0"/>
              </a:rPr>
              <a:t>Моральдық</a:t>
            </a:r>
            <a:r>
              <a:rPr lang="ru-RU" sz="18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зиянды</a:t>
            </a:r>
            <a:r>
              <a:rPr lang="ru-RU" sz="18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Bookman Old Style" pitchFamily="18" charset="0"/>
              </a:rPr>
              <a:t>өтеу</a:t>
            </a:r>
            <a:endParaRPr lang="ru-RU" sz="1800" b="1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488950" indent="-342900">
              <a:buFont typeface="+mj-lt"/>
              <a:buAutoNum type="arabicPeriod"/>
            </a:pPr>
            <a:endParaRPr sz="25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285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19458" name="AutoShape 2" descr="http://belgji.ru/media/cache/92/b7/92b73d818068480f4b41411ae661c3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4638" y="601175"/>
            <a:ext cx="3374100" cy="339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" y="132863"/>
            <a:ext cx="3978030" cy="7580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Талап</a:t>
            </a:r>
            <a:r>
              <a:rPr lang="ru-RU" dirty="0"/>
              <a:t> </a:t>
            </a:r>
            <a:r>
              <a:rPr lang="ru-RU" dirty="0" err="1"/>
              <a:t>қою</a:t>
            </a:r>
            <a:r>
              <a:rPr lang="ru-RU" dirty="0"/>
              <a:t> </a:t>
            </a:r>
            <a:r>
              <a:rPr lang="ru-RU" dirty="0" err="1"/>
              <a:t>кезінде</a:t>
            </a:r>
            <a:r>
              <a:rPr lang="ru-RU" dirty="0"/>
              <a:t> </a:t>
            </a:r>
            <a:r>
              <a:rPr lang="ru-RU" dirty="0" err="1"/>
              <a:t>дауласушы</a:t>
            </a:r>
            <a:r>
              <a:rPr lang="ru-RU" dirty="0"/>
              <a:t> </a:t>
            </a:r>
            <a:r>
              <a:rPr lang="ru-RU" dirty="0" err="1"/>
              <a:t>тарап</a:t>
            </a:r>
            <a:r>
              <a:rPr lang="ru-RU" dirty="0"/>
              <a:t>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83324"/>
            <a:ext cx="4215628" cy="376017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талап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арызда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оның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жауапкерге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жүгінудің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сотқа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дейінгі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тәртібін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сақтауы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sym typeface="Merriweather"/>
              </a:rPr>
              <a:t>туралы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мәліметтерді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көрсетуге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және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талап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арызға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дауды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реттеудің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сотқа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дейінгі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тәртібінің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сақталуын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растайтын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құжаттарды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қоса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беруге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тиіс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sym typeface="Merriweather"/>
              </a:rPr>
              <a:t>.</a:t>
            </a:r>
            <a:endParaRPr lang="ru-RU" sz="2400" i="1" dirty="0" smtClean="0">
              <a:solidFill>
                <a:schemeClr val="bg1"/>
              </a:solidFill>
              <a:latin typeface="Bookman Old Style" pitchFamily="18" charset="0"/>
              <a:sym typeface="Merriweather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039446" y="961292"/>
            <a:ext cx="2180493" cy="4142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95447" y="203199"/>
            <a:ext cx="44078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Талап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қоюшы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осы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талаптарды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орындамаған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жағдайда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,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тараптар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сотқа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жүгінгенге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дейін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дауды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реттеуге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шаралар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қабылдауы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үшін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судья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оған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осындай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талап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қою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арызын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қайтаруға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міндетті</a:t>
            </a:r>
            <a:r>
              <a:rPr lang="ru-RU" sz="2600" i="1" dirty="0" smtClean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.</a:t>
            </a:r>
          </a:p>
          <a:p>
            <a:pPr algn="ctr"/>
            <a:r>
              <a:rPr lang="en-GB" sz="2600" i="1" dirty="0" smtClean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(</a:t>
            </a:r>
            <a:r>
              <a:rPr lang="ru-RU" sz="2600" i="1" dirty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ҚР АІЖК 152-б. 1-б. 1-т. </a:t>
            </a:r>
            <a:r>
              <a:rPr lang="ru-RU" sz="2600" i="1" dirty="0" err="1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сәйкес</a:t>
            </a:r>
            <a:r>
              <a:rPr lang="en-GB" sz="2600" i="1" dirty="0" smtClean="0">
                <a:solidFill>
                  <a:schemeClr val="tx1">
                    <a:lumMod val="75000"/>
                  </a:schemeClr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)</a:t>
            </a:r>
            <a:endParaRPr lang="ru-RU" sz="2600" i="1" dirty="0" smtClean="0">
              <a:solidFill>
                <a:schemeClr val="tx1">
                  <a:lumMod val="75000"/>
                </a:schemeClr>
              </a:solidFill>
              <a:latin typeface="Bookman Old Style" pitchFamily="18" charset="0"/>
              <a:ea typeface="Roboto"/>
              <a:cs typeface="Roboto"/>
              <a:sym typeface="Merriweath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 ҚҰҚЫЛЫ: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5477" y="1391138"/>
            <a:ext cx="853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i="1" dirty="0">
                <a:solidFill>
                  <a:srgbClr val="FF0000"/>
                </a:solidFill>
                <a:latin typeface="Bookman Old Style" pitchFamily="18" charset="0"/>
              </a:rPr>
              <a:t>Сот </a:t>
            </a:r>
            <a:r>
              <a:rPr lang="ru-RU" sz="2800" i="1" dirty="0" err="1">
                <a:solidFill>
                  <a:srgbClr val="FF0000"/>
                </a:solidFill>
                <a:latin typeface="Bookman Old Style" pitchFamily="18" charset="0"/>
              </a:rPr>
              <a:t>талабы</a:t>
            </a:r>
            <a:r>
              <a:rPr lang="ru-RU" sz="28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i="1" dirty="0" err="1">
                <a:solidFill>
                  <a:srgbClr val="FF0000"/>
                </a:solidFill>
                <a:latin typeface="Bookman Old Style" pitchFamily="18" charset="0"/>
              </a:rPr>
              <a:t>қойылатын</a:t>
            </a:r>
            <a:r>
              <a:rPr lang="ru-RU" sz="28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i="1" dirty="0" err="1">
                <a:solidFill>
                  <a:srgbClr val="FF0000"/>
                </a:solidFill>
                <a:latin typeface="Bookman Old Style" pitchFamily="18" charset="0"/>
              </a:rPr>
              <a:t>сотты</a:t>
            </a:r>
            <a:r>
              <a:rPr lang="ru-RU" sz="28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i="1" dirty="0" err="1">
                <a:solidFill>
                  <a:srgbClr val="FF0000"/>
                </a:solidFill>
                <a:latin typeface="Bookman Old Style" pitchFamily="18" charset="0"/>
              </a:rPr>
              <a:t>таңдау</a:t>
            </a:r>
            <a:r>
              <a:rPr lang="ru-RU" sz="2800" i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</a:p>
          <a:p>
            <a:pPr algn="ctr" fontAlgn="base"/>
            <a:endParaRPr lang="ru-RU" sz="2800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marL="457200" indent="-457200" fontAlgn="base">
              <a:buFont typeface="Wingdings" panose="05000000000000000000" pitchFamily="2" charset="2"/>
              <a:buChar char="ü"/>
            </a:pP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ұйымның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орналасқан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жері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бойынша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сотқа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; </a:t>
            </a:r>
            <a:endParaRPr lang="ru-RU" sz="2600" i="1" dirty="0" smtClean="0">
              <a:solidFill>
                <a:schemeClr val="accent1"/>
              </a:solidFill>
              <a:latin typeface="Bookman Old Style" pitchFamily="18" charset="0"/>
              <a:ea typeface="Roboto"/>
              <a:cs typeface="Roboto"/>
              <a:sym typeface="Merriweather"/>
            </a:endParaRPr>
          </a:p>
          <a:p>
            <a:pPr marL="457200" indent="-457200" fontAlgn="base">
              <a:buFont typeface="Wingdings" panose="05000000000000000000" pitchFamily="2" charset="2"/>
              <a:buChar char="ü"/>
            </a:pPr>
            <a:r>
              <a:rPr lang="ru-RU" sz="26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егер</a:t>
            </a:r>
            <a:r>
              <a:rPr lang="ru-RU" sz="26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жауапкер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дара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кәсіпкер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болса-оның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тұрғылықты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жері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бойынша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; </a:t>
            </a:r>
            <a:endParaRPr lang="ru-RU" sz="2600" i="1" dirty="0" smtClean="0">
              <a:solidFill>
                <a:schemeClr val="accent1"/>
              </a:solidFill>
              <a:latin typeface="Bookman Old Style" pitchFamily="18" charset="0"/>
              <a:ea typeface="Roboto"/>
              <a:cs typeface="Roboto"/>
              <a:sym typeface="Merriweather"/>
            </a:endParaRPr>
          </a:p>
          <a:p>
            <a:pPr marL="457200" indent="-457200" fontAlgn="base">
              <a:buFont typeface="Wingdings" panose="05000000000000000000" pitchFamily="2" charset="2"/>
              <a:buChar char="ü"/>
            </a:pPr>
            <a:r>
              <a:rPr lang="ru-RU" sz="26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талап</a:t>
            </a:r>
            <a:r>
              <a:rPr lang="ru-RU" sz="26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қоюшының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тұрғылықты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немесе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болатын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жері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бойынша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; </a:t>
            </a:r>
            <a:endParaRPr lang="ru-RU" sz="2600" i="1" dirty="0" smtClean="0">
              <a:solidFill>
                <a:schemeClr val="accent1"/>
              </a:solidFill>
              <a:latin typeface="Bookman Old Style" pitchFamily="18" charset="0"/>
              <a:ea typeface="Roboto"/>
              <a:cs typeface="Roboto"/>
              <a:sym typeface="Merriweather"/>
            </a:endParaRPr>
          </a:p>
          <a:p>
            <a:pPr marL="457200" indent="-457200" fontAlgn="base">
              <a:buFont typeface="Wingdings" panose="05000000000000000000" pitchFamily="2" charset="2"/>
              <a:buChar char="ü"/>
            </a:pPr>
            <a:r>
              <a:rPr lang="ru-RU" sz="2600" i="1" dirty="0" err="1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шартты</a:t>
            </a:r>
            <a:r>
              <a:rPr lang="ru-RU" sz="2600" i="1" dirty="0" smtClean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жасасу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немесе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орындау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орны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 </a:t>
            </a:r>
            <a:r>
              <a:rPr lang="ru-RU" sz="2600" i="1" dirty="0" err="1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бойынша</a:t>
            </a:r>
            <a:r>
              <a:rPr lang="ru-RU" sz="2600" i="1" dirty="0">
                <a:solidFill>
                  <a:schemeClr val="accent1"/>
                </a:solidFill>
                <a:latin typeface="Bookman Old Style" pitchFamily="18" charset="0"/>
                <a:ea typeface="Roboto"/>
                <a:cs typeface="Roboto"/>
                <a:sym typeface="Merriweather"/>
              </a:rPr>
              <a:t>;</a:t>
            </a:r>
            <a:endParaRPr lang="ru-RU" sz="2600" i="1" dirty="0" smtClean="0">
              <a:solidFill>
                <a:schemeClr val="accent1"/>
              </a:solidFill>
              <a:latin typeface="Bookman Old Style" pitchFamily="18" charset="0"/>
              <a:ea typeface="Roboto"/>
              <a:cs typeface="Roboto"/>
              <a:sym typeface="Merriweathe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242277"/>
            <a:ext cx="8520600" cy="8823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Талап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арызда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мыналар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көрсетіледі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8518" y="1452653"/>
            <a:ext cx="8683807" cy="345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60000" lnSpcReduction="20000"/>
          </a:bodyPr>
          <a:lstStyle/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>
                <a:latin typeface="Bookman Old Style" pitchFamily="18" charset="0"/>
              </a:rPr>
              <a:t>өтініш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берілетін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соттың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атауы</a:t>
            </a:r>
            <a:r>
              <a:rPr lang="ru-RU" sz="3000" i="1" dirty="0" smtClean="0">
                <a:latin typeface="Bookman Old Style" pitchFamily="18" charset="0"/>
              </a:rPr>
              <a:t>;</a:t>
            </a:r>
          </a:p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 smtClean="0">
                <a:latin typeface="Bookman Old Style" pitchFamily="18" charset="0"/>
              </a:rPr>
              <a:t>егер</a:t>
            </a:r>
            <a:r>
              <a:rPr lang="ru-RU" sz="3000" i="1" dirty="0" smtClean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өтінішті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өкіл</a:t>
            </a:r>
            <a:r>
              <a:rPr lang="ru-RU" sz="3000" i="1" dirty="0">
                <a:latin typeface="Bookman Old Style" pitchFamily="18" charset="0"/>
              </a:rPr>
              <a:t> берсе, </a:t>
            </a:r>
            <a:r>
              <a:rPr lang="ru-RU" sz="3000" i="1" dirty="0" err="1">
                <a:latin typeface="Bookman Old Style" pitchFamily="18" charset="0"/>
              </a:rPr>
              <a:t>талап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қоюшы</a:t>
            </a:r>
            <a:r>
              <a:rPr lang="ru-RU" sz="3000" i="1" dirty="0">
                <a:latin typeface="Bookman Old Style" pitchFamily="18" charset="0"/>
              </a:rPr>
              <a:t> - </a:t>
            </a:r>
            <a:r>
              <a:rPr lang="ru-RU" sz="3000" i="1" dirty="0" err="1">
                <a:latin typeface="Bookman Old Style" pitchFamily="18" charset="0"/>
              </a:rPr>
              <a:t>тұтынушының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тегі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аты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әкесінің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аты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оның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тұрғылықты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жері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сондай-ақ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өкілдің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тегі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аты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әкесінің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аты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және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мекенжайы</a:t>
            </a:r>
            <a:r>
              <a:rPr lang="ru-RU" sz="3000" i="1" dirty="0" smtClean="0">
                <a:latin typeface="Bookman Old Style" pitchFamily="18" charset="0"/>
              </a:rPr>
              <a:t>;</a:t>
            </a:r>
          </a:p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 smtClean="0">
                <a:latin typeface="Bookman Old Style" pitchFamily="18" charset="0"/>
              </a:rPr>
              <a:t>жауапкер</a:t>
            </a:r>
            <a:r>
              <a:rPr lang="ru-RU" sz="3000" i="1" dirty="0" smtClean="0">
                <a:latin typeface="Bookman Old Style" pitchFamily="18" charset="0"/>
              </a:rPr>
              <a:t> </a:t>
            </a:r>
            <a:r>
              <a:rPr lang="ru-RU" sz="3000" i="1" dirty="0">
                <a:latin typeface="Bookman Old Style" pitchFamily="18" charset="0"/>
              </a:rPr>
              <a:t>- </a:t>
            </a:r>
            <a:r>
              <a:rPr lang="ru-RU" sz="3000" i="1" dirty="0" err="1">
                <a:latin typeface="Bookman Old Style" pitchFamily="18" charset="0"/>
              </a:rPr>
              <a:t>сатушының</a:t>
            </a:r>
            <a:r>
              <a:rPr lang="ru-RU" sz="3000" i="1" dirty="0">
                <a:latin typeface="Bookman Old Style" pitchFamily="18" charset="0"/>
              </a:rPr>
              <a:t> (</a:t>
            </a:r>
            <a:r>
              <a:rPr lang="ru-RU" sz="3000" i="1" dirty="0" err="1">
                <a:latin typeface="Bookman Old Style" pitchFamily="18" charset="0"/>
              </a:rPr>
              <a:t>дайындаушының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 smtClean="0">
                <a:latin typeface="Bookman Old Style" pitchFamily="18" charset="0"/>
              </a:rPr>
              <a:t>орындаушының</a:t>
            </a:r>
            <a:r>
              <a:rPr lang="ru-RU" sz="3000" i="1" dirty="0">
                <a:latin typeface="Bookman Old Style" pitchFamily="18" charset="0"/>
              </a:rPr>
              <a:t>) </a:t>
            </a:r>
            <a:r>
              <a:rPr lang="ru-RU" sz="3000" i="1" dirty="0" err="1">
                <a:latin typeface="Bookman Old Style" pitchFamily="18" charset="0"/>
              </a:rPr>
              <a:t>атауы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оның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орналасқан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жері</a:t>
            </a:r>
            <a:r>
              <a:rPr lang="ru-RU" sz="3000" i="1" dirty="0">
                <a:latin typeface="Bookman Old Style" pitchFamily="18" charset="0"/>
              </a:rPr>
              <a:t> (</a:t>
            </a:r>
            <a:r>
              <a:rPr lang="ru-RU" sz="3000" i="1" dirty="0" err="1">
                <a:latin typeface="Bookman Old Style" pitchFamily="18" charset="0"/>
              </a:rPr>
              <a:t>заңды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немесе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нақты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мекенжайы</a:t>
            </a:r>
            <a:r>
              <a:rPr lang="ru-RU" sz="3000" i="1" dirty="0" smtClean="0">
                <a:latin typeface="Bookman Old Style" pitchFamily="18" charset="0"/>
              </a:rPr>
              <a:t>);</a:t>
            </a:r>
          </a:p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 smtClean="0">
                <a:latin typeface="Bookman Old Style" pitchFamily="18" charset="0"/>
              </a:rPr>
              <a:t>тұтынушының</a:t>
            </a:r>
            <a:r>
              <a:rPr lang="ru-RU" sz="3000" i="1" dirty="0" smtClean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құқықтарын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және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оның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талаптарын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бұзу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дегеніміз</a:t>
            </a:r>
            <a:r>
              <a:rPr lang="ru-RU" sz="3000" i="1" dirty="0">
                <a:latin typeface="Bookman Old Style" pitchFamily="18" charset="0"/>
              </a:rPr>
              <a:t> не</a:t>
            </a:r>
            <a:r>
              <a:rPr lang="ru-RU" sz="3000" i="1" dirty="0" smtClean="0">
                <a:latin typeface="Bookman Old Style" pitchFamily="18" charset="0"/>
              </a:rPr>
              <a:t>;</a:t>
            </a:r>
          </a:p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 smtClean="0">
                <a:latin typeface="Bookman Old Style" pitchFamily="18" charset="0"/>
              </a:rPr>
              <a:t>талапкер</a:t>
            </a:r>
            <a:r>
              <a:rPr lang="ru-RU" sz="3000" i="1" dirty="0" smtClean="0">
                <a:latin typeface="Bookman Old Style" pitchFamily="18" charset="0"/>
              </a:rPr>
              <a:t> </a:t>
            </a:r>
            <a:r>
              <a:rPr lang="ru-RU" sz="3000" i="1" dirty="0">
                <a:latin typeface="Bookman Old Style" pitchFamily="18" charset="0"/>
              </a:rPr>
              <a:t>– </a:t>
            </a:r>
            <a:r>
              <a:rPr lang="ru-RU" sz="3000" i="1" dirty="0" err="1">
                <a:latin typeface="Bookman Old Style" pitchFamily="18" charset="0"/>
              </a:rPr>
              <a:t>тұтынушы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өз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талаптарын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негіздейтін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мән-жайлар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және</a:t>
            </a:r>
            <a:r>
              <a:rPr lang="ru-RU" sz="3000" i="1" dirty="0">
                <a:latin typeface="Bookman Old Style" pitchFamily="18" charset="0"/>
              </a:rPr>
              <a:t> осы </a:t>
            </a:r>
            <a:r>
              <a:rPr lang="ru-RU" sz="3000" i="1" dirty="0" err="1">
                <a:latin typeface="Bookman Old Style" pitchFamily="18" charset="0"/>
              </a:rPr>
              <a:t>мән-жайларды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растайтын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дәлелдемелер;талап-арыздың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бағасы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егер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ол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бағалануға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тиіс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болса</a:t>
            </a:r>
            <a:r>
              <a:rPr lang="ru-RU" sz="3000" i="1" dirty="0" smtClean="0">
                <a:latin typeface="Bookman Old Style" pitchFamily="18" charset="0"/>
              </a:rPr>
              <a:t>;</a:t>
            </a:r>
          </a:p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 smtClean="0">
                <a:latin typeface="Bookman Old Style" pitchFamily="18" charset="0"/>
              </a:rPr>
              <a:t>егер</a:t>
            </a:r>
            <a:r>
              <a:rPr lang="ru-RU" sz="3000" i="1" dirty="0" smtClean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Федералдық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заңда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немесе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шартта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көзделген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болса</a:t>
            </a:r>
            <a:r>
              <a:rPr lang="ru-RU" sz="3000" i="1" dirty="0">
                <a:latin typeface="Bookman Old Style" pitchFamily="18" charset="0"/>
              </a:rPr>
              <a:t>, </a:t>
            </a:r>
            <a:r>
              <a:rPr lang="ru-RU" sz="3000" i="1" dirty="0" err="1">
                <a:latin typeface="Bookman Old Style" pitchFamily="18" charset="0"/>
              </a:rPr>
              <a:t>жауапкерге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жүгінудің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сотқа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дейінгі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тәртібін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сақтау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туралы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ақпарат</a:t>
            </a:r>
            <a:r>
              <a:rPr lang="ru-RU" sz="3000" i="1" dirty="0" smtClean="0">
                <a:latin typeface="Bookman Old Style" pitchFamily="18" charset="0"/>
              </a:rPr>
              <a:t>;</a:t>
            </a:r>
          </a:p>
          <a:p>
            <a:pPr marL="179388" indent="-179388">
              <a:buFont typeface="Wingdings" pitchFamily="2" charset="2"/>
              <a:buChar char="Ø"/>
            </a:pPr>
            <a:r>
              <a:rPr lang="ru-RU" sz="3000" i="1" dirty="0" err="1" smtClean="0">
                <a:latin typeface="Bookman Old Style" pitchFamily="18" charset="0"/>
              </a:rPr>
              <a:t>өтінішке</a:t>
            </a:r>
            <a:r>
              <a:rPr lang="ru-RU" sz="3000" i="1" dirty="0" smtClean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қоса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берілетін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құжаттардың</a:t>
            </a:r>
            <a:r>
              <a:rPr lang="ru-RU" sz="3000" i="1" dirty="0">
                <a:latin typeface="Bookman Old Style" pitchFamily="18" charset="0"/>
              </a:rPr>
              <a:t> </a:t>
            </a:r>
            <a:r>
              <a:rPr lang="ru-RU" sz="3000" i="1" dirty="0" err="1">
                <a:latin typeface="Bookman Old Style" pitchFamily="18" charset="0"/>
              </a:rPr>
              <a:t>тізбесі</a:t>
            </a:r>
            <a:r>
              <a:rPr lang="ru-RU" sz="3000" i="1" dirty="0">
                <a:latin typeface="Bookman Old Style" pitchFamily="18" charset="0"/>
              </a:rPr>
              <a:t>.</a:t>
            </a:r>
            <a:r>
              <a:rPr kumimoji="0" lang="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Цели  и задачи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единой организации по защите прав потребителей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/>
              <a:t>Түйіндеме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646" y="1375508"/>
            <a:ext cx="874541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Тұтынушылардың</a:t>
            </a:r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200" b="1" i="1" dirty="0" err="1">
                <a:solidFill>
                  <a:srgbClr val="FF0000"/>
                </a:solidFill>
                <a:latin typeface="Bookman Old Style" pitchFamily="18" charset="0"/>
              </a:rPr>
              <a:t>құқықтарын</a:t>
            </a:r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200" b="1" i="1" dirty="0" err="1">
                <a:solidFill>
                  <a:srgbClr val="FF0000"/>
                </a:solidFill>
                <a:latin typeface="Bookman Old Style" pitchFamily="18" charset="0"/>
              </a:rPr>
              <a:t>қорғау</a:t>
            </a:r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200" b="1" i="1" dirty="0" err="1">
                <a:solidFill>
                  <a:srgbClr val="FF0000"/>
                </a:solidFill>
                <a:latin typeface="Bookman Old Style" pitchFamily="18" charset="0"/>
              </a:rPr>
              <a:t>нысаны</a:t>
            </a:r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  </a:t>
            </a:r>
            <a:endParaRPr lang="ru-RU" sz="22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ru-RU" sz="2200" b="1" i="1" dirty="0" err="1" smtClean="0">
                <a:latin typeface="Bookman Old Style" pitchFamily="18" charset="0"/>
              </a:rPr>
              <a:t>бұл</a:t>
            </a:r>
            <a:r>
              <a:rPr lang="ru-RU" sz="2200" b="1" i="1" dirty="0" smtClean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құқық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қорғау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процесі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аясында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мемлекет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уәкілеттік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берген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органдар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немесе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лауазымды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адамдар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жүзеге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асыратын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және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тұтынушылардың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құқықтарын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қорғауды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қамтамасыз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етуге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бағытталған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заңмен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белгіленген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процедуралық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және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процедуралық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қорғау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тәртібі</a:t>
            </a:r>
            <a:r>
              <a:rPr lang="ru-RU" sz="2200" b="1" i="1" dirty="0">
                <a:latin typeface="Bookman Old Style" pitchFamily="18" charset="0"/>
              </a:rPr>
              <a:t>. </a:t>
            </a:r>
            <a:r>
              <a:rPr lang="ru-RU" sz="2200" b="1" i="1" dirty="0" err="1">
                <a:latin typeface="Bookman Old Style" pitchFamily="18" charset="0"/>
              </a:rPr>
              <a:t>Тұтынушылардың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құқықтарын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қорғауды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нормативтік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тәртіппен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жүзеге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асыруға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уәкілетті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органның</a:t>
            </a:r>
            <a:r>
              <a:rPr lang="ru-RU" sz="2200" b="1" i="1" dirty="0">
                <a:latin typeface="Bookman Old Style" pitchFamily="18" charset="0"/>
              </a:rPr>
              <a:t> (</a:t>
            </a:r>
            <a:r>
              <a:rPr lang="ru-RU" sz="2200" b="1" i="1" dirty="0" err="1">
                <a:latin typeface="Bookman Old Style" pitchFamily="18" charset="0"/>
              </a:rPr>
              <a:t>ұйымның</a:t>
            </a:r>
            <a:r>
              <a:rPr lang="ru-RU" sz="2200" b="1" i="1" dirty="0">
                <a:latin typeface="Bookman Old Style" pitchFamily="18" charset="0"/>
              </a:rPr>
              <a:t>) </a:t>
            </a:r>
            <a:r>
              <a:rPr lang="ru-RU" sz="2200" b="1" i="1" dirty="0" err="1">
                <a:latin typeface="Bookman Old Style" pitchFamily="18" charset="0"/>
              </a:rPr>
              <a:t>түріне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қарай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тұтынушылардың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құқықтарын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қорғаудың</a:t>
            </a:r>
            <a:r>
              <a:rPr lang="ru-RU" sz="2200" b="1" i="1" dirty="0">
                <a:latin typeface="Bookman Old Style" pitchFamily="18" charset="0"/>
              </a:rPr>
              <a:t> сот </a:t>
            </a:r>
            <a:r>
              <a:rPr lang="ru-RU" sz="2200" b="1" i="1" dirty="0" err="1">
                <a:latin typeface="Bookman Old Style" pitchFamily="18" charset="0"/>
              </a:rPr>
              <a:t>және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соттан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тыс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нысандары</a:t>
            </a:r>
            <a:r>
              <a:rPr lang="ru-RU" sz="2200" b="1" i="1" dirty="0">
                <a:latin typeface="Bookman Old Style" pitchFamily="18" charset="0"/>
              </a:rPr>
              <a:t> </a:t>
            </a:r>
            <a:r>
              <a:rPr lang="ru-RU" sz="2200" b="1" i="1" dirty="0" err="1">
                <a:latin typeface="Bookman Old Style" pitchFamily="18" charset="0"/>
              </a:rPr>
              <a:t>бөлінеді</a:t>
            </a:r>
            <a:r>
              <a:rPr lang="ru-RU" sz="2200" b="1" i="1" dirty="0">
                <a:latin typeface="Bookman Old Style" pitchFamily="18" charset="0"/>
              </a:rPr>
              <a:t>.</a:t>
            </a:r>
            <a:endParaRPr lang="ru-RU" sz="2200" i="1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</a:t>
            </a:r>
            <a:r>
              <a:rPr 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862" y="1172308"/>
            <a:ext cx="9011138" cy="3735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lt1"/>
              </a:buClr>
              <a:buSzPts val="2800"/>
            </a:pP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Тұтынушылардың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құқықтары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мен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заңды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мүдделерін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қорғаудың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институционалдық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жүйесі</a:t>
            </a:r>
            <a:r>
              <a:rPr lang="ru-RU" sz="1800" b="1" i="1" dirty="0" smtClean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:</a:t>
            </a:r>
          </a:p>
          <a:p>
            <a:pPr lvl="0" algn="just">
              <a:buClr>
                <a:schemeClr val="lt1"/>
              </a:buClr>
              <a:buSzPts val="2800"/>
            </a:pPr>
            <a:endParaRPr lang="ru-RU" sz="1800" b="1" i="1" dirty="0" smtClean="0">
              <a:solidFill>
                <a:schemeClr val="tx1"/>
              </a:solidFill>
              <a:latin typeface="Bookman Old Style" pitchFamily="18" charset="0"/>
              <a:sym typeface="Merriweather"/>
            </a:endParaRP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>
                <a:latin typeface="Bookman Old Style" pitchFamily="18" charset="0"/>
              </a:rPr>
              <a:t>а) </a:t>
            </a:r>
            <a:r>
              <a:rPr lang="ru-RU" sz="1600" dirty="0" err="1">
                <a:latin typeface="Bookman Old Style" pitchFamily="18" charset="0"/>
              </a:rPr>
              <a:t>мұқтаж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құқықтарын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қорғау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саласында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қоғамдық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бірлестіктерінің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бірлестігін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және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олардың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қауымдастықтарын</a:t>
            </a:r>
            <a:r>
              <a:rPr lang="ru-RU" sz="1600" dirty="0">
                <a:latin typeface="Bookman Old Style" pitchFamily="18" charset="0"/>
              </a:rPr>
              <a:t> (</a:t>
            </a:r>
            <a:r>
              <a:rPr lang="ru-RU" sz="1600" dirty="0" err="1">
                <a:latin typeface="Bookman Old Style" pitchFamily="18" charset="0"/>
              </a:rPr>
              <a:t>одақтарын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құру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б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тұтынушылар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бірлестіктерінің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кең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ауқымын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бірыңғай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ұйымдастыруға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мүшелікті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және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онымен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топтарының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барынша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кең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тобының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пікірін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білдіруді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қамтамасыз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ететін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елдің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барлық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өңірлеріндегі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өкілдік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ету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болып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табылады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г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мемлекетте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тіркелген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барлық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бірлестіктерінің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бірыңғай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ұйымына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міндетті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мүшелігі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д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атынан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келіссөздерді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жүргізу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немесе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сендіру</a:t>
            </a:r>
            <a:r>
              <a:rPr lang="ru-RU" sz="1600" dirty="0">
                <a:latin typeface="Bookman Old Style" pitchFamily="18" charset="0"/>
              </a:rPr>
              <a:t>, </a:t>
            </a:r>
            <a:r>
              <a:rPr lang="ru-RU" sz="1600" dirty="0" err="1">
                <a:latin typeface="Bookman Old Style" pitchFamily="18" charset="0"/>
              </a:rPr>
              <a:t>мәліметке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жеткізу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мақсатында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Үкіметпен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және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бизнеспен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диалогқа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қатысу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е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уәкілетті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органдар</a:t>
            </a:r>
            <a:r>
              <a:rPr lang="ru-RU" sz="1600" dirty="0">
                <a:latin typeface="Bookman Old Style" pitchFamily="18" charset="0"/>
              </a:rPr>
              <a:t> мен </a:t>
            </a:r>
            <a:r>
              <a:rPr lang="ru-RU" sz="1600" dirty="0" err="1">
                <a:latin typeface="Bookman Old Style" pitchFamily="18" charset="0"/>
              </a:rPr>
              <a:t>ресми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комиссияларда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ұстанымын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ұсыну</a:t>
            </a:r>
            <a:endParaRPr lang="ru-RU" sz="1600" dirty="0">
              <a:highlight>
                <a:srgbClr val="FFFFFF"/>
              </a:highlight>
              <a:latin typeface="Bookman Old Style" pitchFamily="18" charset="0"/>
              <a:sym typeface="Merriweather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</a:t>
            </a:r>
            <a:r>
              <a:rPr lang="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32864" y="1419233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538" y="1375508"/>
            <a:ext cx="8737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</a:rPr>
              <a:t>Омбудсмен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</a:rPr>
              <a:t>институтының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</a:rPr>
              <a:t>міндеті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</a:rPr>
              <a:t>: </a:t>
            </a:r>
            <a:endParaRPr lang="ru-RU" sz="1800" b="1" i="1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endParaRPr lang="ru-RU" sz="1800" b="1" i="1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қызметін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асыруда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тіпті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қызметін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қаржыландыру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міндеттілігін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ескере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бизнестен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тәуелсіз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болу;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құқықтарды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бұзудан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теріс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пайдаланулардан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жүйелі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қателіктерден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әділетсіз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шешімдерден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қызметтің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коммерциялық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сипаты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ішінде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пайда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мақсатының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болмауы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атынан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келіссөздерді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жүргізу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сендіру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мәліметке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жеткізу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мақсатында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Үкіметпен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бизнеспен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диалогқа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қатысу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уәкілетті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органдар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ресми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комиссияларда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ұстанымын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ұсыну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ҰСЫНЫЛАТЫН ӘДЕБИЕТТЕР ТІЗІМІ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ru-RU" dirty="0"/>
          </a:p>
        </p:txBody>
      </p:sp>
      <p:sp>
        <p:nvSpPr>
          <p:cNvPr id="78" name="Google Shape;78;p15"/>
          <p:cNvSpPr txBox="1">
            <a:spLocks noGrp="1"/>
          </p:cNvSpPr>
          <p:nvPr>
            <p:ph type="body" idx="4294967295"/>
          </p:nvPr>
        </p:nvSpPr>
        <p:spPr>
          <a:xfrm>
            <a:off x="281355" y="1125415"/>
            <a:ext cx="8620368" cy="38783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65113" lvl="0" indent="-265113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Конституциясы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. (1995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30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тамызда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республикалық референдумда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қабылданды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 (08.06.2022 ж.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Азаматық кодексі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(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Жалпы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бөлім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),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Жоғарғы Кеңесі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1994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27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желтоқсанда қабылдады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(12.01.2022 ж.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"Тұтынушылардың құқықтарын қорғау туралы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 2010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4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мамырдағы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№ 274-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IV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Заңы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"Медиация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туралы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 2011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28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қаңтардағы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№ 401-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IV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Заңы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(20.12.2021 ж.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"Төрелік туралы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 2016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8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сәуірдегі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№ 488-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V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Заңы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(21.01.2019 ж.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Романовская </a:t>
            </a:r>
            <a:r>
              <a:rPr lang="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С.Ю., Мороз С.П. Защита прав потребителей. - Алматы: Кітап, 2019. </a:t>
            </a:r>
            <a:r>
              <a:rPr lang="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– </a:t>
            </a:r>
            <a:r>
              <a:rPr lang="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528 </a:t>
            </a:r>
            <a:r>
              <a:rPr lang="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б.</a:t>
            </a:r>
            <a:endParaRPr sz="14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Қазақстан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Республикасының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заңнамасы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бойынша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нысандары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.</a:t>
            </a:r>
            <a:br>
              <a:rPr lang="ru-RU" dirty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/>
            </a:r>
            <a:br>
              <a:rPr lang="ru-RU" b="1" dirty="0" smtClean="0">
                <a:latin typeface="Bookman Old Style" pitchFamily="18" charset="0"/>
              </a:rPr>
            </a:br>
            <a:endParaRPr dirty="0"/>
          </a:p>
        </p:txBody>
      </p:sp>
      <p:sp>
        <p:nvSpPr>
          <p:cNvPr id="85" name="Google Shape;85;p16"/>
          <p:cNvSpPr txBox="1">
            <a:spLocks noGrp="1"/>
          </p:cNvSpPr>
          <p:nvPr>
            <p:ph type="subTitle" idx="1"/>
          </p:nvPr>
        </p:nvSpPr>
        <p:spPr>
          <a:xfrm>
            <a:off x="3126154" y="3524738"/>
            <a:ext cx="5421853" cy="7489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indent="0" algn="r">
              <a:spcBef>
                <a:spcPts val="200"/>
              </a:spcBef>
              <a:spcAft>
                <a:spcPts val="1200"/>
              </a:spcAft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Сұрақ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</a:p>
          <a:p>
            <a:pPr marL="0" lvl="0" indent="0" algn="l" rtl="0">
              <a:spcBef>
                <a:spcPts val="20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1725" y="195385"/>
            <a:ext cx="8520600" cy="92924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ҚҰҚЫҚТЫ ҚОРҒАУ НЫСАНДАРЫ</a:t>
            </a:r>
            <a:endParaRPr lang="ru-RU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4294967295"/>
          </p:nvPr>
        </p:nvSpPr>
        <p:spPr>
          <a:xfrm>
            <a:off x="250092" y="1312985"/>
            <a:ext cx="8651631" cy="37289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indent="0" algn="just">
              <a:lnSpc>
                <a:spcPct val="100000"/>
              </a:lnSpc>
              <a:buNone/>
            </a:pPr>
            <a:r>
              <a:rPr lang="ru-RU" sz="2600" b="1" i="1" dirty="0" smtClean="0">
                <a:solidFill>
                  <a:srgbClr val="FF0000"/>
                </a:solidFill>
                <a:latin typeface="Bookman Old Style" pitchFamily="18" charset="0"/>
              </a:rPr>
              <a:t>В.П. </a:t>
            </a:r>
            <a:r>
              <a:rPr lang="ru-RU" sz="26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Грибановтың</a:t>
            </a:r>
            <a:r>
              <a:rPr lang="ru-RU" sz="2600" b="1" i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пікірінше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,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бұл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" sz="2600" dirty="0" smtClean="0">
                <a:solidFill>
                  <a:schemeClr val="accent1"/>
                </a:solidFill>
                <a:latin typeface="Bookman Old Style" pitchFamily="18" charset="0"/>
              </a:rPr>
              <a:t>:</a:t>
            </a:r>
            <a:endParaRPr lang="kk-KZ" sz="2600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lvl="0" indent="0" algn="just">
              <a:lnSpc>
                <a:spcPct val="100000"/>
              </a:lnSpc>
              <a:buNone/>
            </a:pPr>
            <a:endParaRPr lang="" sz="2600" dirty="0" smtClean="0">
              <a:solidFill>
                <a:schemeClr val="accent1"/>
              </a:solidFill>
              <a:latin typeface="Bookman Old Style" pitchFamily="18" charset="0"/>
            </a:endParaRPr>
          </a:p>
          <a:p>
            <a:pPr marL="358775" indent="-273050" algn="just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Құқықты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қорғаудың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талап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қою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нысаны</a:t>
            </a:r>
            <a:r>
              <a:rPr lang="ru-RU" sz="2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;</a:t>
            </a:r>
          </a:p>
          <a:p>
            <a:pPr marL="358775" indent="-273050" algn="just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600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Сотта</a:t>
            </a:r>
            <a:r>
              <a:rPr lang="ru-RU" sz="2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ерекше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талап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қою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іс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жүргізу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тәртібімен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азаматтық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құқықтарды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</a:t>
            </a:r>
            <a:r>
              <a:rPr lang="ru-RU" sz="2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;</a:t>
            </a:r>
          </a:p>
          <a:p>
            <a:pPr marL="358775" indent="-273050" algn="just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600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Азаматтық</a:t>
            </a:r>
            <a:r>
              <a:rPr lang="ru-RU" sz="2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құқықтарды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қорғаудың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әкімшілік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тәртібі</a:t>
            </a:r>
            <a:r>
              <a:rPr lang="ru-RU" sz="2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;</a:t>
            </a:r>
          </a:p>
          <a:p>
            <a:pPr marL="358775" indent="-273050" algn="just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600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Құқықты</a:t>
            </a:r>
            <a:r>
              <a:rPr lang="ru-RU" sz="2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қорғаудың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ерекше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әлеуметтік-құқықтық</a:t>
            </a:r>
            <a:r>
              <a:rPr lang="ru-RU" sz="2600" dirty="0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chemeClr val="accent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нысаны</a:t>
            </a:r>
            <a:endParaRPr lang="" sz="2600" dirty="0" smtClean="0">
              <a:solidFill>
                <a:schemeClr val="accent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101600"/>
            <a:ext cx="8520600" cy="102302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ҚҰҚЫҚТЫ ҚОРҒАУ НЫСАНДАРЫ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826" y="922215"/>
            <a:ext cx="899651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kk-KZ" sz="2000" b="1" i="1" dirty="0" smtClean="0">
              <a:solidFill>
                <a:srgbClr val="FF0000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  <a:p>
            <a:pPr algn="just"/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М.И. </a:t>
            </a:r>
            <a:r>
              <a:rPr lang="ru-RU" sz="2000" b="1" i="1" dirty="0" err="1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Брагинскийдің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пікірі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бойынша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Азаматтық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құқықтарды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сот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арқылы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қорғау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i="1" dirty="0" err="1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Әкімшілік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тәртіппен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азаматтық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құқықтарды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қорғау</a:t>
            </a:r>
            <a:endParaRPr lang="ru-RU" sz="2000" i="1" dirty="0" smtClean="0">
              <a:solidFill>
                <a:schemeClr val="tx1"/>
              </a:solidFill>
              <a:latin typeface="Bookman Old Style" pitchFamily="18" charset="0"/>
              <a:sym typeface="Roboto"/>
            </a:endParaRPr>
          </a:p>
          <a:p>
            <a:pPr algn="just"/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Б.М.</a:t>
            </a:r>
            <a:r>
              <a:rPr lang="kk-KZ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Гонгало</a:t>
            </a:r>
            <a:r>
              <a:rPr lang="kk-KZ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</a:t>
            </a:r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Т.И</a:t>
            </a:r>
            <a:r>
              <a:rPr lang="kk-KZ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 </a:t>
            </a:r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Илларион</a:t>
            </a:r>
            <a:r>
              <a:rPr lang="kk-KZ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</a:t>
            </a:r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В.А</a:t>
            </a:r>
            <a:r>
              <a:rPr lang="kk-KZ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 </a:t>
            </a:r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Плетнева</a:t>
            </a:r>
            <a:r>
              <a:rPr lang="kk-KZ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ның ұстанымы</a:t>
            </a:r>
            <a:r>
              <a:rPr lang="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" sz="2000" b="1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:</a:t>
            </a:r>
            <a:endParaRPr lang="" sz="2000" b="1" i="1" dirty="0" smtClean="0">
              <a:solidFill>
                <a:srgbClr val="FF0000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  <a:p>
            <a:pPr algn="just"/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Қолданылатын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құқықты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қорғау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тәсілдерінің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үш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тобы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Сот;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i="1" dirty="0" err="1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Мемлекеттік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билік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және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жергілікті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өзін-өзі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басқару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органдары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i="1" dirty="0" err="1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Құқықтары</a:t>
            </a:r>
            <a:r>
              <a:rPr lang="ru-RU" sz="2000" i="1" dirty="0" smtClean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бұзылған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тікелей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уәкілетті</a:t>
            </a:r>
            <a:r>
              <a:rPr lang="ru-RU" sz="2000" i="1" dirty="0">
                <a:solidFill>
                  <a:schemeClr val="tx1"/>
                </a:solidFill>
                <a:latin typeface="Bookman Old Style" pitchFamily="18" charset="0"/>
                <a:sym typeface="Roboto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Bookman Old Style" pitchFamily="18" charset="0"/>
                <a:sym typeface="Roboto"/>
              </a:rPr>
              <a:t>адамдар</a:t>
            </a:r>
            <a:endParaRPr lang="" sz="2400" i="1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265113" indent="-265113" algn="just"/>
            <a:endParaRPr lang="" sz="2400" i="1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just"/>
            <a:r>
              <a:rPr lang="" sz="2400" i="1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endParaRPr lang="ru-RU" sz="2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124" y="195383"/>
            <a:ext cx="3298091" cy="4564185"/>
          </a:xfrm>
        </p:spPr>
        <p:txBody>
          <a:bodyPr>
            <a:normAutofit/>
          </a:bodyPr>
          <a:lstStyle/>
          <a:p>
            <a:pPr algn="ctr"/>
            <a:r>
              <a:rPr lang="" sz="2400" i="1" dirty="0" smtClean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/>
            </a:r>
            <a:br>
              <a:rPr lang="" sz="2400" i="1" dirty="0" smtClean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</a:br>
            <a:r>
              <a:rPr lang="ru-RU" sz="2400" i="1" dirty="0" smtClean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А.П. 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Сергеев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нысандарын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юрисдикциялық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(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жалпы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)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юрисдикциялық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емес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(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өзін-өзі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)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деп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бөлу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тәсілін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ұстанады</a:t>
            </a:r>
            <a:endParaRPr lang="ru-RU" sz="2400" i="1" dirty="0" smtClean="0">
              <a:solidFill>
                <a:schemeClr val="bg1"/>
              </a:solidFill>
              <a:latin typeface="Bookman Old Style" pitchFamily="18" charset="0"/>
              <a:ea typeface="Roboto"/>
              <a:cs typeface="Roboto"/>
              <a:sym typeface="Roboto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69300" y="2227385"/>
            <a:ext cx="5073100" cy="2680096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179388" indent="0" algn="just">
              <a:buNone/>
            </a:pP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Юрисдикциялық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емес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i="1" dirty="0" smtClean="0">
                <a:solidFill>
                  <a:srgbClr val="000000"/>
                </a:solidFill>
                <a:latin typeface="Bookman Old Style" pitchFamily="18" charset="0"/>
              </a:rPr>
              <a:t>- </a:t>
            </a:r>
            <a:r>
              <a:rPr lang="ru-RU" sz="2000" i="1" dirty="0" err="1" smtClean="0">
                <a:solidFill>
                  <a:srgbClr val="000000"/>
                </a:solidFill>
                <a:latin typeface="Bookman Old Style" pitchFamily="18" charset="0"/>
              </a:rPr>
              <a:t>азаматтар</a:t>
            </a:r>
            <a:r>
              <a:rPr lang="ru-RU" sz="2000" i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мен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ұйымдардың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азаматтық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құқықтар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мен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заңмен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қорғалатын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мүдделерді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қорғау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жөніндегі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іс-әрекеттері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,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олар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мемлекеттік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немесе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құзыретті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органдардан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көмек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сұрамай-ақ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өздері</a:t>
            </a:r>
            <a:r>
              <a:rPr lang="ru-RU" sz="2000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000" i="1" dirty="0" err="1">
                <a:solidFill>
                  <a:srgbClr val="000000"/>
                </a:solidFill>
                <a:latin typeface="Bookman Old Style" pitchFamily="18" charset="0"/>
              </a:rPr>
              <a:t>жасайды</a:t>
            </a:r>
            <a:endParaRPr lang="ru-RU" sz="2000" i="1" dirty="0" smtClean="0">
              <a:solidFill>
                <a:srgbClr val="000000"/>
              </a:solidFill>
              <a:latin typeface="Bookman Old Style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555999" y="2883877"/>
            <a:ext cx="461107" cy="170375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957577" y="182804"/>
            <a:ext cx="5073100" cy="18570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179388" lvl="0" algn="just">
              <a:lnSpc>
                <a:spcPct val="115000"/>
              </a:lnSpc>
              <a:buClr>
                <a:schemeClr val="accent2"/>
              </a:buClr>
              <a:buSzPts val="1300"/>
              <a:defRPr/>
            </a:pPr>
            <a:r>
              <a:rPr lang="ru-RU" sz="2000" b="1" i="1" dirty="0" err="1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Юрисдикциялық</a:t>
            </a:r>
            <a:r>
              <a:rPr lang="ru-RU" sz="2000" b="1" i="1" dirty="0" smtClean="0">
                <a:solidFill>
                  <a:srgbClr val="FF0000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smtClean="0">
                <a:latin typeface="Bookman Old Style" pitchFamily="18" charset="0"/>
                <a:ea typeface="Roboto"/>
                <a:cs typeface="Roboto"/>
                <a:sym typeface="Roboto"/>
              </a:rPr>
              <a:t>- </a:t>
            </a:r>
            <a:r>
              <a:rPr lang="ru-RU" sz="2000" i="1" dirty="0" err="1" smtClean="0">
                <a:latin typeface="Bookman Old Style" pitchFamily="18" charset="0"/>
                <a:ea typeface="Roboto"/>
                <a:cs typeface="Roboto"/>
                <a:sym typeface="Roboto"/>
              </a:rPr>
              <a:t>мемлекеттік</a:t>
            </a:r>
            <a:r>
              <a:rPr lang="ru-RU" sz="2000" i="1" dirty="0" smtClean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уәкілетті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органдардың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бұзылған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немесе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даулы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субъективті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құқықтарды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жөніндегі</a:t>
            </a:r>
            <a:r>
              <a:rPr lang="ru-RU" sz="2000" i="1" dirty="0"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000" i="1" dirty="0" err="1">
                <a:latin typeface="Bookman Old Style" pitchFamily="18" charset="0"/>
                <a:ea typeface="Roboto"/>
                <a:cs typeface="Roboto"/>
                <a:sym typeface="Roboto"/>
              </a:rPr>
              <a:t>қызметі</a:t>
            </a:r>
            <a:endParaRPr kumimoji="0" lang="ru-RU" sz="2000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Bookman Old Style" pitchFamily="18" charset="0"/>
              <a:ea typeface="Roboto"/>
              <a:cs typeface="Roboto"/>
              <a:sym typeface="Roboto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528646" y="582246"/>
            <a:ext cx="461107" cy="170375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99" y="1273908"/>
            <a:ext cx="8768863" cy="3774830"/>
          </a:xfrm>
        </p:spPr>
        <p:txBody>
          <a:bodyPr>
            <a:normAutofit fontScale="90000"/>
          </a:bodyPr>
          <a:lstStyle/>
          <a:p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саласындағы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уәкілетті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орган 2020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жылғы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25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маусымдағы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«</a:t>
            </a:r>
            <a:r>
              <a:rPr lang="ru-RU" dirty="0" err="1" smtClean="0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туралы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"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Қазақстан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Республикасының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Заңына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түзетулермен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шағымдарын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қараудың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шешудің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Bookman Old Style" pitchFamily="18" charset="0"/>
              </a:rPr>
              <a:t>үш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Bookman Old Style" pitchFamily="18" charset="0"/>
              </a:rPr>
              <a:t>сатылы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Bookman Old Style" pitchFamily="18" charset="0"/>
              </a:rPr>
              <a:t>жүйесін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Bookman Old Style" pitchFamily="18" charset="0"/>
              </a:rPr>
              <a:t>енгізді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:</a:t>
            </a:r>
            <a:b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1-кезең-сатушы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дауларды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сотқа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дейін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реттеу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субъектілері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r>
              <a:rPr lang="ru-RU" sz="2700" i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2700" i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2700" i="1" dirty="0" smtClean="0">
                <a:solidFill>
                  <a:schemeClr val="tx1"/>
                </a:solidFill>
                <a:latin typeface="Bookman Old Style" pitchFamily="18" charset="0"/>
              </a:rPr>
              <a:t>2 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–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кезең-мемлекеттік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органдар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r>
              <a:rPr lang="ru-RU" sz="2700" i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2700" i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2700" i="1" dirty="0" smtClean="0">
                <a:solidFill>
                  <a:schemeClr val="tx1"/>
                </a:solidFill>
                <a:latin typeface="Bookman Old Style" pitchFamily="18" charset="0"/>
              </a:rPr>
              <a:t>3 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- </a:t>
            </a:r>
            <a:r>
              <a:rPr lang="ru-RU" sz="2700" i="1" dirty="0" err="1">
                <a:solidFill>
                  <a:schemeClr val="tx1"/>
                </a:solidFill>
                <a:latin typeface="Bookman Old Style" pitchFamily="18" charset="0"/>
              </a:rPr>
              <a:t>кезең</a:t>
            </a:r>
            <a:r>
              <a:rPr lang="ru-RU" sz="2700" i="1" dirty="0">
                <a:solidFill>
                  <a:schemeClr val="tx1"/>
                </a:solidFill>
                <a:latin typeface="Bookman Old Style" pitchFamily="18" charset="0"/>
              </a:rPr>
              <a:t>-сот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4125" y="164123"/>
            <a:ext cx="8520600" cy="969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Clr>
                <a:schemeClr val="lt1"/>
              </a:buClr>
              <a:buSzPts val="2800"/>
            </a:pP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Тұтынушылардың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құқықтарын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қорғау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жүйесіндегі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іс-шаралар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реттілігінің</a:t>
            </a:r>
            <a:r>
              <a:rPr lang="ru-RU" sz="2500" b="1" dirty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тетігі</a:t>
            </a:r>
            <a:r>
              <a:rPr lang="ru-RU" sz="2500" b="1" dirty="0" smtClean="0">
                <a:solidFill>
                  <a:schemeClr val="bg1"/>
                </a:solidFill>
                <a:latin typeface="Merriweather"/>
                <a:ea typeface="Merriweather"/>
                <a:cs typeface="Merriweather"/>
                <a:sym typeface="Merriweather"/>
              </a:rPr>
              <a:t/>
            </a:r>
            <a:br>
              <a:rPr lang="ru-RU" sz="2500" b="1" dirty="0" smtClean="0">
                <a:solidFill>
                  <a:schemeClr val="bg1"/>
                </a:solidFill>
                <a:latin typeface="Merriweather"/>
                <a:ea typeface="Merriweather"/>
                <a:cs typeface="Merriweather"/>
                <a:sym typeface="Merriweather"/>
              </a:rPr>
            </a:br>
            <a:endParaRPr lang="ru-RU" sz="2500" b="1" dirty="0">
              <a:solidFill>
                <a:schemeClr val="bg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17987"/>
            <a:ext cx="4277031" cy="4602504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Алайда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,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қазіргі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уақытта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</a:rPr>
              <a:t>тұтынушылардың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</a:rPr>
              <a:t>талап-арыздарын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</a:rPr>
              <a:t>соттардың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rgbClr val="FF0000"/>
                </a:solidFill>
                <a:latin typeface="Bookman Old Style" pitchFamily="18" charset="0"/>
              </a:rPr>
              <a:t>қайтаруының</a:t>
            </a:r>
            <a:r>
              <a:rPr lang="ru-RU" sz="2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қалыптасқан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практикасына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байланысты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тұтынушылардың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өз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құқықтарын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қорғау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алгоритмін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жеткіліксіз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түсіну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жағдайы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қалыптасып</a:t>
            </a:r>
            <a:r>
              <a:rPr lang="ru-RU" sz="2400" i="1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bg1"/>
                </a:solidFill>
                <a:latin typeface="Bookman Old Style" pitchFamily="18" charset="0"/>
              </a:rPr>
              <a:t>отыр</a:t>
            </a:r>
            <a:endParaRPr lang="ru-RU" sz="2400" i="1" dirty="0" smtClean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454769" y="234461"/>
            <a:ext cx="4356305" cy="4634524"/>
          </a:xfrm>
        </p:spPr>
        <p:txBody>
          <a:bodyPr>
            <a:normAutofit/>
          </a:bodyPr>
          <a:lstStyle/>
          <a:p>
            <a:pPr marL="0" indent="146050" algn="just">
              <a:buNone/>
            </a:pPr>
            <a:r>
              <a:rPr lang="ru-RU" sz="2000" i="1" dirty="0" smtClean="0">
                <a:solidFill>
                  <a:schemeClr val="accent1"/>
                </a:solidFill>
              </a:rPr>
              <a:t>(</a:t>
            </a:r>
            <a:r>
              <a:rPr lang="" sz="2000" i="1" dirty="0" smtClean="0">
                <a:solidFill>
                  <a:schemeClr val="accent1"/>
                </a:solidFill>
              </a:rPr>
              <a:t>..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Жоғарғы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Соттың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ұстанымы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бойынша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тұтынушылар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+mn-lt"/>
              </a:rPr>
              <a:t>үш</a:t>
            </a:r>
            <a:r>
              <a:rPr lang="ru-RU" sz="2000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+mn-lt"/>
              </a:rPr>
              <a:t>сатылы</a:t>
            </a:r>
            <a:r>
              <a:rPr lang="ru-RU" sz="2000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+mn-lt"/>
              </a:rPr>
              <a:t>тетіктің</a:t>
            </a:r>
            <a:r>
              <a:rPr lang="ru-RU" sz="2000" i="1" dirty="0">
                <a:solidFill>
                  <a:srgbClr val="FF0000"/>
                </a:solidFill>
                <a:latin typeface="+mn-lt"/>
              </a:rPr>
              <a:t> 2 </a:t>
            </a:r>
            <a:r>
              <a:rPr lang="ru-RU" sz="2000" i="1" dirty="0" err="1">
                <a:solidFill>
                  <a:srgbClr val="FF0000"/>
                </a:solidFill>
                <a:latin typeface="+mn-lt"/>
              </a:rPr>
              <a:t>кезеңінен</a:t>
            </a:r>
            <a:r>
              <a:rPr lang="ru-RU" sz="2000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+mn-lt"/>
              </a:rPr>
              <a:t>өтуге</a:t>
            </a:r>
            <a:r>
              <a:rPr lang="ru-RU" sz="2000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rgbClr val="FF0000"/>
                </a:solidFill>
                <a:latin typeface="+mn-lt"/>
              </a:rPr>
              <a:t>міндетті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,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бұл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ретте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мемлекеттік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орган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тұтынушының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жосықсыз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кәсіпкерді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жазалау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ниетін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негізге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ала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отырып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ғана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тартылуы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тиіс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,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өйткені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тұтынушы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көбінесе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жазалау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шараларынсыз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өз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құқықтарын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қалпына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келтіргісі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2000" i="1" dirty="0" err="1">
                <a:solidFill>
                  <a:schemeClr val="accent1"/>
                </a:solidFill>
                <a:latin typeface="+mn-lt"/>
              </a:rPr>
              <a:t>келеді</a:t>
            </a:r>
            <a:r>
              <a:rPr lang="ru-RU" sz="2000" i="1" dirty="0">
                <a:solidFill>
                  <a:schemeClr val="accent1"/>
                </a:solidFill>
                <a:latin typeface="+mn-lt"/>
              </a:rPr>
              <a:t>).</a:t>
            </a:r>
            <a:endParaRPr lang="ru-RU" sz="2000" dirty="0">
              <a:solidFill>
                <a:schemeClr val="accent1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</TotalTime>
  <Words>1387</Words>
  <Application>Microsoft Office PowerPoint</Application>
  <PresentationFormat>Экран (16:9)</PresentationFormat>
  <Paragraphs>148</Paragraphs>
  <Slides>25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Times New Roman</vt:lpstr>
      <vt:lpstr>Merriweather</vt:lpstr>
      <vt:lpstr>Roboto</vt:lpstr>
      <vt:lpstr>Bookman Old Style</vt:lpstr>
      <vt:lpstr>Wingdings</vt:lpstr>
      <vt:lpstr>Calibri</vt:lpstr>
      <vt:lpstr>Paradigm</vt:lpstr>
      <vt:lpstr>Қазақстан Республикасы ғылым және жоғары білім министрлігі Академик Е.А. Бөкетов атындағы Қарағанды университеті</vt:lpstr>
      <vt:lpstr>Слайд 2</vt:lpstr>
      <vt:lpstr>ҰСЫНЫЛАТЫН ӘДЕБИЕТТЕР ТІЗІМІ  </vt:lpstr>
      <vt:lpstr>Қазақстан Республикасының заңнамасы бойынша тұтынушылардың құқықтарын қорғау нысандары.    </vt:lpstr>
      <vt:lpstr>ҚҰҚЫҚТЫ ҚОРҒАУ НЫСАНДАРЫ</vt:lpstr>
      <vt:lpstr>ҚҰҚЫҚТЫ ҚОРҒАУ НЫСАНДАРЫ</vt:lpstr>
      <vt:lpstr> А.П. Сергеев құқықты қорғау нысандарын юрисдикциялық (жалпы) және юрисдикциялық емес (өзін-өзі қорғау)деп бөлу тәсілін ұстанады</vt:lpstr>
      <vt:lpstr>Тұтынушылардың құқықтарын қорғау саласындағы уәкілетті орган 2020 жылғы 25 маусымдағы «Тұтынушылардың құқықтарын қорғау туралы" Қазақстан Республикасының Заңына түзетулермен тұтынушылардың шағымдарын қараудың және шешудің үш сатылы жүйесін енгізді: 1-кезең-сатушы және дауларды сотқа дейін реттеу субъектілері;  2 – кезең-мемлекеттік органдар;  3 - кезең-сот</vt:lpstr>
      <vt:lpstr>Алайда, қазіргі уақытта тұтынушылардың талап-арыздарын соттардың қайтаруының қалыптасқан практикасына байланысты тұтынушылардың өз құқықтарын қорғау алгоритмін жеткіліксіз түсіну жағдайы қалыптасып отыр</vt:lpstr>
      <vt:lpstr>Тұтынушылардың құқықтарын қорғау жүйесіндегі іс-шаралар реттілігінің тетігі</vt:lpstr>
      <vt:lpstr>"Тұтынушылардың құқықтарын қорғау туралы" Заңның 42-1-бабының 2-тармағына сәйкес тұтынушылардың құқықтарын тиімді қорғауды қамтамасыз ететін және тұтынушылардың, сатушының, дауларды сотқа дейін реттеу субъектілерінің, мемлекеттік органдардың, сондай-ақ соттың кезең-кезеңімен өтуін қамтитын дәйекті іс-шаралар кешені көзделген. (Азаматтың конституциялық құқықтарының сақталуын ескере отырып, қолданыстағы тетікті жетілдіре отырып, іс-шаралардың реттілігі бойынша тетікті қайта қарау қажет.)</vt:lpstr>
      <vt:lpstr>Тұтынушының шағымдарын қараудың наразылық тәртібі. </vt:lpstr>
      <vt:lpstr>Дауларды реттеудің наразылық (соттан тыс) тәртібі</vt:lpstr>
      <vt:lpstr>Дауларды реттеудің наразылық (соттан тыс) тәртібі</vt:lpstr>
      <vt:lpstr>Сатушы (дайындаушы, Орындаушы) міндетті:</vt:lpstr>
      <vt:lpstr>Тұтынушылық дауларды сотқа дейін реттеу</vt:lpstr>
      <vt:lpstr>Тұтынушылық дауларды сотқа дейін реттеу субъектілері</vt:lpstr>
      <vt:lpstr>Тұтыну дауын сотқа дейін реттеу субъектісі</vt:lpstr>
      <vt:lpstr>Кәсіпкерлердің құқықтарын қорғаудың сот нысаны</vt:lpstr>
      <vt:lpstr>Талап қою кезінде дауласушы тарап:</vt:lpstr>
      <vt:lpstr>ТҰТЫНУШЫ ҚҰҚЫЛЫ:</vt:lpstr>
      <vt:lpstr>Талап арызда мыналар көрсетіледі: </vt:lpstr>
      <vt:lpstr>Түйіндеме</vt:lpstr>
      <vt:lpstr>ТЕСТ СҰРАҚТАРЫ:</vt:lpstr>
      <vt:lpstr>ТЕСТ СҰРАҚТАРЫ: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Республики Казахстан Карагандинский университет им. академика Е.А.Букетова</dc:title>
  <dc:creator>Маржангуль</dc:creator>
  <cp:lastModifiedBy>AkimzhanovaMT</cp:lastModifiedBy>
  <cp:revision>161</cp:revision>
  <dcterms:modified xsi:type="dcterms:W3CDTF">2022-09-16T10:46:42Z</dcterms:modified>
</cp:coreProperties>
</file>