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0" r:id="rId1"/>
  </p:sldMasterIdLst>
  <p:notesMasterIdLst>
    <p:notesMasterId r:id="rId108"/>
  </p:notesMasterIdLst>
  <p:sldIdLst>
    <p:sldId id="298" r:id="rId2"/>
    <p:sldId id="352" r:id="rId3"/>
    <p:sldId id="353" r:id="rId4"/>
    <p:sldId id="354" r:id="rId5"/>
    <p:sldId id="355" r:id="rId6"/>
    <p:sldId id="301" r:id="rId7"/>
    <p:sldId id="302" r:id="rId8"/>
    <p:sldId id="276" r:id="rId9"/>
    <p:sldId id="309" r:id="rId10"/>
    <p:sldId id="356" r:id="rId11"/>
    <p:sldId id="257" r:id="rId12"/>
    <p:sldId id="297" r:id="rId13"/>
    <p:sldId id="258" r:id="rId14"/>
    <p:sldId id="259" r:id="rId15"/>
    <p:sldId id="260" r:id="rId16"/>
    <p:sldId id="261" r:id="rId17"/>
    <p:sldId id="262" r:id="rId18"/>
    <p:sldId id="263" r:id="rId19"/>
    <p:sldId id="264" r:id="rId20"/>
    <p:sldId id="265" r:id="rId21"/>
    <p:sldId id="267" r:id="rId22"/>
    <p:sldId id="268" r:id="rId23"/>
    <p:sldId id="269" r:id="rId24"/>
    <p:sldId id="270" r:id="rId25"/>
    <p:sldId id="271" r:id="rId26"/>
    <p:sldId id="272" r:id="rId27"/>
    <p:sldId id="275" r:id="rId28"/>
    <p:sldId id="273" r:id="rId29"/>
    <p:sldId id="274" r:id="rId30"/>
    <p:sldId id="357" r:id="rId31"/>
    <p:sldId id="358" r:id="rId32"/>
    <p:sldId id="359" r:id="rId33"/>
    <p:sldId id="382" r:id="rId34"/>
    <p:sldId id="360" r:id="rId35"/>
    <p:sldId id="361" r:id="rId36"/>
    <p:sldId id="277" r:id="rId37"/>
    <p:sldId id="278" r:id="rId38"/>
    <p:sldId id="279" r:id="rId39"/>
    <p:sldId id="280" r:id="rId40"/>
    <p:sldId id="281" r:id="rId41"/>
    <p:sldId id="282" r:id="rId42"/>
    <p:sldId id="283" r:id="rId43"/>
    <p:sldId id="284" r:id="rId44"/>
    <p:sldId id="285" r:id="rId45"/>
    <p:sldId id="286" r:id="rId46"/>
    <p:sldId id="287" r:id="rId47"/>
    <p:sldId id="288" r:id="rId48"/>
    <p:sldId id="289" r:id="rId49"/>
    <p:sldId id="291" r:id="rId50"/>
    <p:sldId id="292" r:id="rId51"/>
    <p:sldId id="290" r:id="rId52"/>
    <p:sldId id="293" r:id="rId53"/>
    <p:sldId id="294" r:id="rId54"/>
    <p:sldId id="295" r:id="rId55"/>
    <p:sldId id="296" r:id="rId56"/>
    <p:sldId id="384" r:id="rId57"/>
    <p:sldId id="362" r:id="rId58"/>
    <p:sldId id="363" r:id="rId59"/>
    <p:sldId id="315" r:id="rId60"/>
    <p:sldId id="313" r:id="rId61"/>
    <p:sldId id="321" r:id="rId62"/>
    <p:sldId id="322" r:id="rId63"/>
    <p:sldId id="323" r:id="rId64"/>
    <p:sldId id="324" r:id="rId65"/>
    <p:sldId id="325" r:id="rId66"/>
    <p:sldId id="326" r:id="rId67"/>
    <p:sldId id="385" r:id="rId68"/>
    <p:sldId id="364" r:id="rId69"/>
    <p:sldId id="365" r:id="rId70"/>
    <p:sldId id="316" r:id="rId71"/>
    <p:sldId id="317" r:id="rId72"/>
    <p:sldId id="318" r:id="rId73"/>
    <p:sldId id="328" r:id="rId74"/>
    <p:sldId id="319" r:id="rId75"/>
    <p:sldId id="320" r:id="rId76"/>
    <p:sldId id="386" r:id="rId77"/>
    <p:sldId id="366" r:id="rId78"/>
    <p:sldId id="387" r:id="rId79"/>
    <p:sldId id="339" r:id="rId80"/>
    <p:sldId id="340" r:id="rId81"/>
    <p:sldId id="341" r:id="rId82"/>
    <p:sldId id="342" r:id="rId83"/>
    <p:sldId id="343" r:id="rId84"/>
    <p:sldId id="344" r:id="rId85"/>
    <p:sldId id="345" r:id="rId86"/>
    <p:sldId id="346" r:id="rId87"/>
    <p:sldId id="347" r:id="rId88"/>
    <p:sldId id="348" r:id="rId89"/>
    <p:sldId id="349" r:id="rId90"/>
    <p:sldId id="350" r:id="rId91"/>
    <p:sldId id="351" r:id="rId92"/>
    <p:sldId id="381" r:id="rId93"/>
    <p:sldId id="367" r:id="rId94"/>
    <p:sldId id="368" r:id="rId95"/>
    <p:sldId id="369" r:id="rId96"/>
    <p:sldId id="370" r:id="rId97"/>
    <p:sldId id="371" r:id="rId98"/>
    <p:sldId id="372" r:id="rId99"/>
    <p:sldId id="373" r:id="rId100"/>
    <p:sldId id="375" r:id="rId101"/>
    <p:sldId id="374" r:id="rId102"/>
    <p:sldId id="376" r:id="rId103"/>
    <p:sldId id="377" r:id="rId104"/>
    <p:sldId id="378" r:id="rId105"/>
    <p:sldId id="379" r:id="rId106"/>
    <p:sldId id="380" r:id="rId10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3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971" autoAdjust="0"/>
    <p:restoredTop sz="94660"/>
  </p:normalViewPr>
  <p:slideViewPr>
    <p:cSldViewPr snapToGrid="0">
      <p:cViewPr varScale="1">
        <p:scale>
          <a:sx n="70" d="100"/>
          <a:sy n="70" d="100"/>
        </p:scale>
        <p:origin x="78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5BBAA8E-78FB-4760-8B0F-CBE829DCBEF0}" type="datetimeFigureOut">
              <a:rPr lang="ru-RU" smtClean="0"/>
              <a:t>30.06.2022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24BF7A-2F0C-46C5-95C6-CDEDBAD94487}" type="slidenum">
              <a:rPr lang="ru-RU" smtClean="0"/>
              <a:t>‹#›</a:t>
            </a:fld>
            <a:endParaRPr lang="ru-RU"/>
          </a:p>
        </p:txBody>
      </p:sp>
    </p:spTree>
    <p:extLst>
      <p:ext uri="{BB962C8B-B14F-4D97-AF65-F5344CB8AC3E}">
        <p14:creationId xmlns:p14="http://schemas.microsoft.com/office/powerpoint/2010/main" val="3914049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Образ слайда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altLang="ru-RU" smtClean="0"/>
          </a:p>
        </p:txBody>
      </p:sp>
      <p:sp>
        <p:nvSpPr>
          <p:cNvPr id="2048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D155DC-EEC3-4BD6-98EF-5BC46D6B8127}" type="slidenum">
              <a:rPr lang="ru-RU" altLang="ru-RU"/>
              <a:pPr eaLnBrk="1" hangingPunct="1"/>
              <a:t>82</a:t>
            </a:fld>
            <a:endParaRPr lang="ru-RU" altLang="ru-RU"/>
          </a:p>
        </p:txBody>
      </p:sp>
    </p:spTree>
    <p:extLst>
      <p:ext uri="{BB962C8B-B14F-4D97-AF65-F5344CB8AC3E}">
        <p14:creationId xmlns:p14="http://schemas.microsoft.com/office/powerpoint/2010/main" val="3095303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ru-RU" smtClean="0"/>
              <a:t>Образец заголовка</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1B6897C8-4386-4B88-A8C7-E72D64C08E47}" type="datetimeFigureOut">
              <a:rPr lang="ru-RU" smtClean="0"/>
              <a:t>30.06.2022</a:t>
            </a:fld>
            <a:endParaRPr lang="ru-RU"/>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ru-RU"/>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46F4AE47-17E8-4DE3-AB0F-0A3BA482A8E6}" type="slidenum">
              <a:rPr lang="ru-RU" smtClean="0"/>
              <a:t>‹#›</a:t>
            </a:fld>
            <a:endParaRPr lang="ru-RU"/>
          </a:p>
        </p:txBody>
      </p:sp>
    </p:spTree>
    <p:extLst>
      <p:ext uri="{BB962C8B-B14F-4D97-AF65-F5344CB8AC3E}">
        <p14:creationId xmlns:p14="http://schemas.microsoft.com/office/powerpoint/2010/main" val="91757518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B6897C8-4386-4B88-A8C7-E72D64C08E47}" type="datetimeFigureOut">
              <a:rPr lang="ru-RU" smtClean="0"/>
              <a:t>30.06.2022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F4AE47-17E8-4DE3-AB0F-0A3BA482A8E6}" type="slidenum">
              <a:rPr lang="ru-RU" smtClean="0"/>
              <a:t>‹#›</a:t>
            </a:fld>
            <a:endParaRPr lang="ru-RU"/>
          </a:p>
        </p:txBody>
      </p:sp>
    </p:spTree>
    <p:extLst>
      <p:ext uri="{BB962C8B-B14F-4D97-AF65-F5344CB8AC3E}">
        <p14:creationId xmlns:p14="http://schemas.microsoft.com/office/powerpoint/2010/main" val="998433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B6897C8-4386-4B88-A8C7-E72D64C08E47}" type="datetimeFigureOut">
              <a:rPr lang="ru-RU" smtClean="0"/>
              <a:t>30.06.2022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46F4AE47-17E8-4DE3-AB0F-0A3BA482A8E6}" type="slidenum">
              <a:rPr lang="ru-RU" smtClean="0"/>
              <a:t>‹#›</a:t>
            </a:fld>
            <a:endParaRPr lang="ru-RU"/>
          </a:p>
        </p:txBody>
      </p:sp>
    </p:spTree>
    <p:extLst>
      <p:ext uri="{BB962C8B-B14F-4D97-AF65-F5344CB8AC3E}">
        <p14:creationId xmlns:p14="http://schemas.microsoft.com/office/powerpoint/2010/main" val="2202793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B6897C8-4386-4B88-A8C7-E72D64C08E47}" type="datetimeFigureOut">
              <a:rPr lang="ru-RU" smtClean="0"/>
              <a:t>30.06.2022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6F4AE47-17E8-4DE3-AB0F-0A3BA482A8E6}" type="slidenum">
              <a:rPr lang="ru-RU" smtClean="0"/>
              <a:t>‹#›</a:t>
            </a:fld>
            <a:endParaRPr lang="ru-RU"/>
          </a:p>
        </p:txBody>
      </p:sp>
    </p:spTree>
    <p:extLst>
      <p:ext uri="{BB962C8B-B14F-4D97-AF65-F5344CB8AC3E}">
        <p14:creationId xmlns:p14="http://schemas.microsoft.com/office/powerpoint/2010/main" val="3516482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ru-RU" smtClean="0"/>
              <a:t>Образец заголовка</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1B6897C8-4386-4B88-A8C7-E72D64C08E47}" type="datetimeFigureOut">
              <a:rPr lang="ru-RU" smtClean="0"/>
              <a:t>30.06.2022</a:t>
            </a:fld>
            <a:endParaRPr lang="ru-RU"/>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ru-RU"/>
          </a:p>
        </p:txBody>
      </p:sp>
      <p:sp>
        <p:nvSpPr>
          <p:cNvPr id="6" name="Slide Number Placeholder 5"/>
          <p:cNvSpPr>
            <a:spLocks noGrp="1"/>
          </p:cNvSpPr>
          <p:nvPr>
            <p:ph type="sldNum" sz="quarter" idx="12"/>
          </p:nvPr>
        </p:nvSpPr>
        <p:spPr>
          <a:xfrm>
            <a:off x="8604504" y="5211060"/>
            <a:ext cx="2112264" cy="228600"/>
          </a:xfrm>
        </p:spPr>
        <p:txBody>
          <a:bodyPr/>
          <a:lstStyle/>
          <a:p>
            <a:fld id="{46F4AE47-17E8-4DE3-AB0F-0A3BA482A8E6}" type="slidenum">
              <a:rPr lang="ru-RU" smtClean="0"/>
              <a:t>‹#›</a:t>
            </a:fld>
            <a:endParaRPr lang="ru-RU"/>
          </a:p>
        </p:txBody>
      </p:sp>
    </p:spTree>
    <p:extLst>
      <p:ext uri="{BB962C8B-B14F-4D97-AF65-F5344CB8AC3E}">
        <p14:creationId xmlns:p14="http://schemas.microsoft.com/office/powerpoint/2010/main" val="3976559886"/>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B6897C8-4386-4B88-A8C7-E72D64C08E47}" type="datetimeFigureOut">
              <a:rPr lang="ru-RU" smtClean="0"/>
              <a:t>30.06.2022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46F4AE47-17E8-4DE3-AB0F-0A3BA482A8E6}" type="slidenum">
              <a:rPr lang="ru-RU" smtClean="0"/>
              <a:t>‹#›</a:t>
            </a:fld>
            <a:endParaRPr lang="ru-RU"/>
          </a:p>
        </p:txBody>
      </p:sp>
    </p:spTree>
    <p:extLst>
      <p:ext uri="{BB962C8B-B14F-4D97-AF65-F5344CB8AC3E}">
        <p14:creationId xmlns:p14="http://schemas.microsoft.com/office/powerpoint/2010/main" val="9882528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B6897C8-4386-4B88-A8C7-E72D64C08E47}" type="datetimeFigureOut">
              <a:rPr lang="ru-RU" smtClean="0"/>
              <a:t>30.06.2022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46F4AE47-17E8-4DE3-AB0F-0A3BA482A8E6}" type="slidenum">
              <a:rPr lang="ru-RU" smtClean="0"/>
              <a:t>‹#›</a:t>
            </a:fld>
            <a:endParaRPr lang="ru-RU"/>
          </a:p>
        </p:txBody>
      </p:sp>
    </p:spTree>
    <p:extLst>
      <p:ext uri="{BB962C8B-B14F-4D97-AF65-F5344CB8AC3E}">
        <p14:creationId xmlns:p14="http://schemas.microsoft.com/office/powerpoint/2010/main" val="2588085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B6897C8-4386-4B88-A8C7-E72D64C08E47}" type="datetimeFigureOut">
              <a:rPr lang="ru-RU" smtClean="0"/>
              <a:t>30.06.2022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46F4AE47-17E8-4DE3-AB0F-0A3BA482A8E6}" type="slidenum">
              <a:rPr lang="ru-RU" smtClean="0"/>
              <a:t>‹#›</a:t>
            </a:fld>
            <a:endParaRPr lang="ru-RU"/>
          </a:p>
        </p:txBody>
      </p:sp>
    </p:spTree>
    <p:extLst>
      <p:ext uri="{BB962C8B-B14F-4D97-AF65-F5344CB8AC3E}">
        <p14:creationId xmlns:p14="http://schemas.microsoft.com/office/powerpoint/2010/main" val="1432502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B6897C8-4386-4B88-A8C7-E72D64C08E47}" type="datetimeFigureOut">
              <a:rPr lang="ru-RU" smtClean="0"/>
              <a:t>30.06.2022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46F4AE47-17E8-4DE3-AB0F-0A3BA482A8E6}" type="slidenum">
              <a:rPr lang="ru-RU" smtClean="0"/>
              <a:t>‹#›</a:t>
            </a:fld>
            <a:endParaRPr lang="ru-RU"/>
          </a:p>
        </p:txBody>
      </p:sp>
    </p:spTree>
    <p:extLst>
      <p:ext uri="{BB962C8B-B14F-4D97-AF65-F5344CB8AC3E}">
        <p14:creationId xmlns:p14="http://schemas.microsoft.com/office/powerpoint/2010/main" val="2488221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ru-RU" smtClean="0"/>
              <a:t>Образец заголовка</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Date Placeholder 7"/>
          <p:cNvSpPr>
            <a:spLocks noGrp="1"/>
          </p:cNvSpPr>
          <p:nvPr>
            <p:ph type="dt" sz="half" idx="10"/>
          </p:nvPr>
        </p:nvSpPr>
        <p:spPr/>
        <p:txBody>
          <a:bodyPr/>
          <a:lstStyle/>
          <a:p>
            <a:fld id="{1B6897C8-4386-4B88-A8C7-E72D64C08E47}" type="datetimeFigureOut">
              <a:rPr lang="ru-RU" smtClean="0"/>
              <a:t>30.06.2022</a:t>
            </a:fld>
            <a:endParaRPr lang="ru-RU"/>
          </a:p>
        </p:txBody>
      </p:sp>
      <p:sp>
        <p:nvSpPr>
          <p:cNvPr id="9" name="Footer Placeholder 8"/>
          <p:cNvSpPr>
            <a:spLocks noGrp="1"/>
          </p:cNvSpPr>
          <p:nvPr>
            <p:ph type="ftr" sz="quarter" idx="11"/>
          </p:nvPr>
        </p:nvSpPr>
        <p:spPr/>
        <p:txBody>
          <a:bodyPr/>
          <a:lstStyle>
            <a:lvl1pPr algn="r">
              <a:defRPr/>
            </a:lvl1pPr>
          </a:lstStyle>
          <a:p>
            <a:endParaRPr lang="ru-RU"/>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46F4AE47-17E8-4DE3-AB0F-0A3BA482A8E6}" type="slidenum">
              <a:rPr lang="ru-RU" smtClean="0"/>
              <a:t>‹#›</a:t>
            </a:fld>
            <a:endParaRPr lang="ru-RU"/>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824177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1B6897C8-4386-4B88-A8C7-E72D64C08E47}" type="datetimeFigureOut">
              <a:rPr lang="ru-RU" smtClean="0"/>
              <a:t>30.06.2022</a:t>
            </a:fld>
            <a:endParaRPr lang="ru-RU"/>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en-US" dirty="0"/>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46F4AE47-17E8-4DE3-AB0F-0A3BA482A8E6}" type="slidenum">
              <a:rPr lang="ru-RU" smtClean="0"/>
              <a:t>‹#›</a:t>
            </a:fld>
            <a:endParaRPr lang="ru-RU"/>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3693858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1B6897C8-4386-4B88-A8C7-E72D64C08E47}" type="datetimeFigureOut">
              <a:rPr lang="ru-RU" smtClean="0"/>
              <a:t>30.06.2022</a:t>
            </a:fld>
            <a:endParaRPr lang="ru-RU"/>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ru-RU"/>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46F4AE47-17E8-4DE3-AB0F-0A3BA482A8E6}" type="slidenum">
              <a:rPr lang="ru-RU" smtClean="0"/>
              <a:t>‹#›</a:t>
            </a:fld>
            <a:endParaRPr lang="ru-RU"/>
          </a:p>
        </p:txBody>
      </p:sp>
    </p:spTree>
    <p:extLst>
      <p:ext uri="{BB962C8B-B14F-4D97-AF65-F5344CB8AC3E}">
        <p14:creationId xmlns:p14="http://schemas.microsoft.com/office/powerpoint/2010/main" val="1017673208"/>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34.xml"/><Relationship Id="rId7" Type="http://schemas.openxmlformats.org/officeDocument/2006/relationships/slide" Target="slide93.xml"/><Relationship Id="rId2" Type="http://schemas.openxmlformats.org/officeDocument/2006/relationships/slide" Target="slide4.xml"/><Relationship Id="rId1" Type="http://schemas.openxmlformats.org/officeDocument/2006/relationships/slideLayout" Target="../slideLayouts/slideLayout7.xml"/><Relationship Id="rId6" Type="http://schemas.openxmlformats.org/officeDocument/2006/relationships/slide" Target="slide77.xml"/><Relationship Id="rId5" Type="http://schemas.openxmlformats.org/officeDocument/2006/relationships/slide" Target="slide68.xml"/><Relationship Id="rId4" Type="http://schemas.openxmlformats.org/officeDocument/2006/relationships/slide" Target="slide5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em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6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7.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hyperlink" Target="https://function-x.ru/function_determination.html" TargetMode="Externa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gif"/><Relationship Id="rId1" Type="http://schemas.openxmlformats.org/officeDocument/2006/relationships/slideLayout" Target="../slideLayouts/slideLayout2.xml"/><Relationship Id="rId5" Type="http://schemas.openxmlformats.org/officeDocument/2006/relationships/image" Target="../media/image21.gif"/><Relationship Id="rId4" Type="http://schemas.openxmlformats.org/officeDocument/2006/relationships/image" Target="../media/image20.gif"/></Relationships>
</file>

<file path=ppt/slides/_rels/slide73.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image" Target="../media/image19.gif"/><Relationship Id="rId1" Type="http://schemas.openxmlformats.org/officeDocument/2006/relationships/slideLayout" Target="../slideLayouts/slideLayout7.xml"/><Relationship Id="rId5" Type="http://schemas.openxmlformats.org/officeDocument/2006/relationships/image" Target="../media/image23.gif"/><Relationship Id="rId4" Type="http://schemas.openxmlformats.org/officeDocument/2006/relationships/image" Target="../media/image20.gif"/></Relationships>
</file>

<file path=ppt/slides/_rels/slide74.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gi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27.gif"/><Relationship Id="rId2" Type="http://schemas.openxmlformats.org/officeDocument/2006/relationships/image" Target="../media/image26.gif"/><Relationship Id="rId1" Type="http://schemas.openxmlformats.org/officeDocument/2006/relationships/slideLayout" Target="../slideLayouts/slideLayout2.xml"/><Relationship Id="rId4" Type="http://schemas.openxmlformats.org/officeDocument/2006/relationships/image" Target="../media/image28.gif"/></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933184" y="349162"/>
            <a:ext cx="8821252" cy="6124177"/>
          </a:xfrm>
          <a:prstGeom prst="rect">
            <a:avLst/>
          </a:prstGeom>
        </p:spPr>
        <p:txBody>
          <a:bodyPr wrap="square">
            <a:spAutoFit/>
          </a:bodyPr>
          <a:lstStyle/>
          <a:p>
            <a:pPr algn="ctr">
              <a:lnSpc>
                <a:spcPct val="107000"/>
              </a:lnSpc>
            </a:pPr>
            <a:r>
              <a:rPr lang="ru-RU" sz="1600">
                <a:latin typeface="Times New Roman" panose="02020603050405020304" pitchFamily="18" charset="0"/>
                <a:ea typeface="Times New Roman" panose="02020603050405020304" pitchFamily="18" charset="0"/>
                <a:cs typeface="Times New Roman" panose="02020603050405020304" pitchFamily="18" charset="0"/>
              </a:rPr>
              <a:t>Министерство образования и науки Республики Казахстан</a:t>
            </a: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ru-RU" sz="1600">
                <a:latin typeface="Times New Roman" panose="02020603050405020304" pitchFamily="18" charset="0"/>
                <a:ea typeface="Times New Roman" panose="02020603050405020304" pitchFamily="18" charset="0"/>
                <a:cs typeface="Times New Roman" panose="02020603050405020304" pitchFamily="18" charset="0"/>
              </a:rPr>
              <a:t>Карагандинский университет имени академика Е.А. Букетова</a:t>
            </a: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ru-RU" sz="1600">
                <a:latin typeface="Calibri" panose="020F0502020204030204" pitchFamily="34" charset="0"/>
                <a:ea typeface="Times New Roman" panose="02020603050405020304" pitchFamily="18" charset="0"/>
                <a:cs typeface="Times New Roman" panose="02020603050405020304" pitchFamily="18" charset="0"/>
              </a:rPr>
              <a:t> </a:t>
            </a:r>
          </a:p>
          <a:p>
            <a:pPr algn="ctr">
              <a:lnSpc>
                <a:spcPct val="107000"/>
              </a:lnSpc>
            </a:pPr>
            <a:r>
              <a:rPr lang="ru-RU" sz="1600">
                <a:latin typeface="Times New Roman" panose="02020603050405020304" pitchFamily="18" charset="0"/>
                <a:ea typeface="Times New Roman" panose="02020603050405020304" pitchFamily="18" charset="0"/>
                <a:cs typeface="Times New Roman" panose="02020603050405020304" pitchFamily="18" charset="0"/>
              </a:rPr>
              <a:t>Факультет </a:t>
            </a:r>
            <a:r>
              <a:rPr lang="ru-RU" sz="1600" smtClean="0">
                <a:latin typeface="Times New Roman" panose="02020603050405020304" pitchFamily="18" charset="0"/>
                <a:ea typeface="Times New Roman" panose="02020603050405020304" pitchFamily="18" charset="0"/>
                <a:cs typeface="Times New Roman" panose="02020603050405020304" pitchFamily="18" charset="0"/>
              </a:rPr>
              <a:t>иностранных </a:t>
            </a:r>
            <a:r>
              <a:rPr lang="ru-RU" sz="1600">
                <a:latin typeface="Times New Roman" panose="02020603050405020304" pitchFamily="18" charset="0"/>
                <a:ea typeface="Times New Roman" panose="02020603050405020304" pitchFamily="18" charset="0"/>
                <a:cs typeface="Times New Roman" panose="02020603050405020304" pitchFamily="18" charset="0"/>
              </a:rPr>
              <a:t>языков</a:t>
            </a: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ru-RU" sz="1600">
                <a:latin typeface="Times New Roman" panose="02020603050405020304" pitchFamily="18" charset="0"/>
                <a:ea typeface="Times New Roman" panose="02020603050405020304" pitchFamily="18" charset="0"/>
                <a:cs typeface="Times New Roman" panose="02020603050405020304" pitchFamily="18" charset="0"/>
              </a:rPr>
              <a:t>Кафедра </a:t>
            </a:r>
            <a:r>
              <a:rPr lang="ru-RU" sz="1600" smtClean="0">
                <a:latin typeface="Times New Roman" panose="02020603050405020304" pitchFamily="18" charset="0"/>
                <a:ea typeface="Times New Roman" panose="02020603050405020304" pitchFamily="18" charset="0"/>
                <a:cs typeface="Times New Roman" panose="02020603050405020304" pitchFamily="18" charset="0"/>
              </a:rPr>
              <a:t>теории </a:t>
            </a:r>
            <a:r>
              <a:rPr lang="ru-RU" sz="1600">
                <a:latin typeface="Times New Roman" panose="02020603050405020304" pitchFamily="18" charset="0"/>
                <a:ea typeface="Times New Roman" panose="02020603050405020304" pitchFamily="18" charset="0"/>
                <a:cs typeface="Times New Roman" panose="02020603050405020304" pitchFamily="18" charset="0"/>
              </a:rPr>
              <a:t>и методики иноязычной подготовки</a:t>
            </a: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ru-RU" sz="1600">
                <a:latin typeface="Calibri" panose="020F0502020204030204" pitchFamily="34" charset="0"/>
                <a:ea typeface="Times New Roman" panose="02020603050405020304" pitchFamily="18" charset="0"/>
                <a:cs typeface="Times New Roman" panose="02020603050405020304" pitchFamily="18" charset="0"/>
              </a:rPr>
              <a:t> </a:t>
            </a:r>
          </a:p>
          <a:p>
            <a:pPr>
              <a:lnSpc>
                <a:spcPct val="107000"/>
              </a:lnSpc>
              <a:spcAft>
                <a:spcPts val="800"/>
              </a:spcAft>
            </a:pP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ru-RU" sz="1600" b="1">
                <a:latin typeface="Times New Roman" panose="02020603050405020304" pitchFamily="18" charset="0"/>
                <a:ea typeface="Times New Roman" panose="02020603050405020304" pitchFamily="18" charset="0"/>
                <a:cs typeface="Times New Roman" panose="02020603050405020304" pitchFamily="18" charset="0"/>
              </a:rPr>
              <a:t>Смагулова Гульнур Жумартовна</a:t>
            </a: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ru-RU" sz="1600" b="1">
                <a:latin typeface="Times New Roman" panose="02020603050405020304" pitchFamily="18" charset="0"/>
                <a:ea typeface="Times New Roman" panose="02020603050405020304" pitchFamily="18" charset="0"/>
                <a:cs typeface="Times New Roman" panose="02020603050405020304" pitchFamily="18" charset="0"/>
              </a:rPr>
              <a:t>Мультимедийные презентации (лекция)</a:t>
            </a: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ru-RU" sz="1600" b="1">
                <a:latin typeface="Times New Roman" panose="02020603050405020304" pitchFamily="18" charset="0"/>
                <a:ea typeface="Times New Roman" panose="02020603050405020304" pitchFamily="18" charset="0"/>
                <a:cs typeface="Times New Roman" panose="02020603050405020304" pitchFamily="18" charset="0"/>
              </a:rPr>
              <a:t>по дисциплине «Методы статистической обработки результатов </a:t>
            </a:r>
            <a:r>
              <a:rPr lang="ru-RU" sz="1600" b="1" smtClean="0">
                <a:latin typeface="Times New Roman" panose="02020603050405020304" pitchFamily="18" charset="0"/>
                <a:ea typeface="Times New Roman" panose="02020603050405020304" pitchFamily="18" charset="0"/>
                <a:cs typeface="Times New Roman" panose="02020603050405020304" pitchFamily="18" charset="0"/>
              </a:rPr>
              <a:t>исследования»</a:t>
            </a: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ru-RU" sz="1600">
                <a:latin typeface="Calibri" panose="020F0502020204030204" pitchFamily="34" charset="0"/>
                <a:ea typeface="Times New Roman" panose="02020603050405020304" pitchFamily="18" charset="0"/>
                <a:cs typeface="Times New Roman" panose="02020603050405020304" pitchFamily="18" charset="0"/>
              </a:rPr>
              <a:t> </a:t>
            </a:r>
          </a:p>
          <a:p>
            <a:pPr algn="ctr">
              <a:lnSpc>
                <a:spcPct val="107000"/>
              </a:lnSpc>
            </a:pPr>
            <a:r>
              <a:rPr lang="ru-RU" sz="1600">
                <a:latin typeface="Times New Roman" panose="02020603050405020304" pitchFamily="18" charset="0"/>
                <a:ea typeface="Times New Roman" panose="02020603050405020304" pitchFamily="18" charset="0"/>
                <a:cs typeface="Times New Roman" panose="02020603050405020304" pitchFamily="18" charset="0"/>
              </a:rPr>
              <a:t>Образовательная программа: «7М01703 Иностранный язык: два иностранных языка</a:t>
            </a:r>
            <a:r>
              <a:rPr lang="ru-RU" sz="1600" smtClean="0">
                <a:latin typeface="Times New Roman" panose="02020603050405020304" pitchFamily="18" charset="0"/>
                <a:ea typeface="Times New Roman" panose="02020603050405020304" pitchFamily="18" charset="0"/>
                <a:cs typeface="Times New Roman" panose="02020603050405020304" pitchFamily="18" charset="0"/>
              </a:rPr>
              <a:t>»</a:t>
            </a: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ru-RU" sz="1600">
                <a:latin typeface="Calibri" panose="020F0502020204030204" pitchFamily="34" charset="0"/>
                <a:ea typeface="Times New Roman" panose="02020603050405020304" pitchFamily="18" charset="0"/>
                <a:cs typeface="Times New Roman" panose="02020603050405020304" pitchFamily="18" charset="0"/>
              </a:rPr>
              <a:t> </a:t>
            </a:r>
          </a:p>
          <a:p>
            <a:pPr>
              <a:lnSpc>
                <a:spcPct val="107000"/>
              </a:lnSpc>
              <a:spcAft>
                <a:spcPts val="800"/>
              </a:spcAft>
            </a:pPr>
            <a:endParaRPr lang="ru-RU" sz="1600">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ru-RU" sz="1600">
                <a:latin typeface="Times New Roman" panose="02020603050405020304" pitchFamily="18" charset="0"/>
                <a:ea typeface="Times New Roman" panose="02020603050405020304" pitchFamily="18" charset="0"/>
                <a:cs typeface="Times New Roman" panose="02020603050405020304" pitchFamily="18" charset="0"/>
              </a:rPr>
              <a:t>Караганда 2022</a:t>
            </a:r>
            <a:endParaRPr lang="ru-RU" sz="1600">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108654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18866" y="730115"/>
            <a:ext cx="10822675" cy="4524315"/>
          </a:xfrm>
          <a:prstGeom prst="rect">
            <a:avLst/>
          </a:prstGeom>
        </p:spPr>
        <p:txBody>
          <a:bodyPr wrap="square">
            <a:spAutoFit/>
          </a:bodyPr>
          <a:lstStyle/>
          <a:p>
            <a:pPr indent="360000" algn="just"/>
            <a:r>
              <a:rPr lang="ru-RU" sz="2400">
                <a:solidFill>
                  <a:srgbClr val="002060"/>
                </a:solidFill>
                <a:latin typeface="Times New Roman" panose="02020603050405020304" pitchFamily="18" charset="0"/>
                <a:cs typeface="Times New Roman" panose="02020603050405020304" pitchFamily="18" charset="0"/>
              </a:rPr>
              <a:t>Важнейшей категорией статистической науки является </a:t>
            </a:r>
            <a:r>
              <a:rPr lang="ru-RU" sz="2400" b="1">
                <a:solidFill>
                  <a:srgbClr val="C00000"/>
                </a:solidFill>
                <a:latin typeface="Times New Roman" panose="02020603050405020304" pitchFamily="18" charset="0"/>
                <a:cs typeface="Times New Roman" panose="02020603050405020304" pitchFamily="18" charset="0"/>
              </a:rPr>
              <a:t>категория признака. </a:t>
            </a:r>
            <a:endParaRPr lang="ru-RU" sz="2400" b="1" smtClean="0">
              <a:solidFill>
                <a:srgbClr val="C00000"/>
              </a:solidFill>
              <a:latin typeface="Times New Roman" panose="02020603050405020304" pitchFamily="18" charset="0"/>
              <a:cs typeface="Times New Roman" panose="02020603050405020304" pitchFamily="18" charset="0"/>
            </a:endParaRPr>
          </a:p>
          <a:p>
            <a:pPr indent="360000" algn="just"/>
            <a:endParaRPr lang="ru-RU" sz="2400">
              <a:solidFill>
                <a:srgbClr val="002060"/>
              </a:solidFill>
              <a:latin typeface="Times New Roman" panose="02020603050405020304" pitchFamily="18" charset="0"/>
              <a:cs typeface="Times New Roman" panose="02020603050405020304" pitchFamily="18" charset="0"/>
            </a:endParaRPr>
          </a:p>
          <a:p>
            <a:pPr indent="360000" algn="just"/>
            <a:r>
              <a:rPr lang="ru-RU" sz="2400" smtClean="0">
                <a:solidFill>
                  <a:srgbClr val="002060"/>
                </a:solidFill>
                <a:latin typeface="Times New Roman" panose="02020603050405020304" pitchFamily="18" charset="0"/>
                <a:cs typeface="Times New Roman" panose="02020603050405020304" pitchFamily="18" charset="0"/>
              </a:rPr>
              <a:t>Именно </a:t>
            </a:r>
            <a:r>
              <a:rPr lang="ru-RU" sz="2400" b="1">
                <a:solidFill>
                  <a:srgbClr val="002060"/>
                </a:solidFill>
                <a:latin typeface="Times New Roman" panose="02020603050405020304" pitchFamily="18" charset="0"/>
                <a:cs typeface="Times New Roman" panose="02020603050405020304" pitchFamily="18" charset="0"/>
              </a:rPr>
              <a:t>значения различных признаков </a:t>
            </a:r>
            <a:r>
              <a:rPr lang="ru-RU" sz="2400">
                <a:solidFill>
                  <a:srgbClr val="002060"/>
                </a:solidFill>
                <a:latin typeface="Times New Roman" panose="02020603050405020304" pitchFamily="18" charset="0"/>
                <a:cs typeface="Times New Roman" panose="02020603050405020304" pitchFamily="18" charset="0"/>
              </a:rPr>
              <a:t>наблюдаются и регистрируются на первой стадии статистического исследования – стадии статистического наблюдения. </a:t>
            </a:r>
            <a:endParaRPr lang="ru-RU" sz="2400" smtClean="0">
              <a:solidFill>
                <a:srgbClr val="002060"/>
              </a:solidFill>
              <a:latin typeface="Times New Roman" panose="02020603050405020304" pitchFamily="18" charset="0"/>
              <a:cs typeface="Times New Roman" panose="02020603050405020304" pitchFamily="18" charset="0"/>
            </a:endParaRPr>
          </a:p>
          <a:p>
            <a:pPr indent="360000" algn="just"/>
            <a:endParaRPr lang="ru-RU" sz="2400">
              <a:solidFill>
                <a:srgbClr val="002060"/>
              </a:solidFill>
              <a:latin typeface="Times New Roman" panose="02020603050405020304" pitchFamily="18" charset="0"/>
              <a:cs typeface="Times New Roman" panose="02020603050405020304" pitchFamily="18" charset="0"/>
            </a:endParaRPr>
          </a:p>
          <a:p>
            <a:pPr indent="360000" algn="just"/>
            <a:r>
              <a:rPr lang="ru-RU" sz="2400" b="1" smtClean="0">
                <a:solidFill>
                  <a:srgbClr val="002060"/>
                </a:solidFill>
                <a:latin typeface="Times New Roman" panose="02020603050405020304" pitchFamily="18" charset="0"/>
                <a:cs typeface="Times New Roman" panose="02020603050405020304" pitchFamily="18" charset="0"/>
              </a:rPr>
              <a:t>Признак </a:t>
            </a:r>
            <a:r>
              <a:rPr lang="ru-RU" sz="2400">
                <a:solidFill>
                  <a:srgbClr val="002060"/>
                </a:solidFill>
                <a:latin typeface="Times New Roman" panose="02020603050405020304" pitchFamily="18" charset="0"/>
                <a:cs typeface="Times New Roman" panose="02020603050405020304" pitchFamily="18" charset="0"/>
              </a:rPr>
              <a:t>– это объективная характеристика единицы статистической совокупности, характерная черта или свойство, которое может быть определено или измерено. </a:t>
            </a:r>
            <a:endParaRPr lang="ru-RU" sz="2400" smtClean="0">
              <a:solidFill>
                <a:srgbClr val="002060"/>
              </a:solidFill>
              <a:latin typeface="Times New Roman" panose="02020603050405020304" pitchFamily="18" charset="0"/>
              <a:cs typeface="Times New Roman" panose="02020603050405020304" pitchFamily="18" charset="0"/>
            </a:endParaRPr>
          </a:p>
          <a:p>
            <a:pPr indent="360000" algn="just"/>
            <a:endParaRPr lang="ru-RU" sz="2400">
              <a:solidFill>
                <a:srgbClr val="002060"/>
              </a:solidFill>
              <a:latin typeface="Times New Roman" panose="02020603050405020304" pitchFamily="18" charset="0"/>
              <a:cs typeface="Times New Roman" panose="02020603050405020304" pitchFamily="18" charset="0"/>
            </a:endParaRPr>
          </a:p>
          <a:p>
            <a:pPr indent="360000" algn="just"/>
            <a:r>
              <a:rPr lang="ru-RU" sz="2400" smtClean="0">
                <a:solidFill>
                  <a:srgbClr val="002060"/>
                </a:solidFill>
                <a:latin typeface="Times New Roman" panose="02020603050405020304" pitchFamily="18" charset="0"/>
                <a:cs typeface="Times New Roman" panose="02020603050405020304" pitchFamily="18" charset="0"/>
              </a:rPr>
              <a:t>Признаками </a:t>
            </a:r>
            <a:r>
              <a:rPr lang="ru-RU" sz="2400">
                <a:solidFill>
                  <a:srgbClr val="002060"/>
                </a:solidFill>
                <a:latin typeface="Times New Roman" panose="02020603050405020304" pitchFamily="18" charset="0"/>
                <a:cs typeface="Times New Roman" panose="02020603050405020304" pitchFamily="18" charset="0"/>
              </a:rPr>
              <a:t>человека являются возраст, пол, место жительства, профессия, среднемесячный доход и пр.</a:t>
            </a:r>
          </a:p>
        </p:txBody>
      </p:sp>
    </p:spTree>
    <p:extLst>
      <p:ext uri="{BB962C8B-B14F-4D97-AF65-F5344CB8AC3E}">
        <p14:creationId xmlns:p14="http://schemas.microsoft.com/office/powerpoint/2010/main" val="99953011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4024" y="474345"/>
            <a:ext cx="11081982" cy="6001643"/>
          </a:xfrm>
          <a:prstGeom prst="rect">
            <a:avLst/>
          </a:prstGeom>
          <a:solidFill>
            <a:schemeClr val="bg2">
              <a:lumMod val="90000"/>
            </a:schemeClr>
          </a:solidFill>
        </p:spPr>
        <p:txBody>
          <a:bodyPr wrap="square">
            <a:spAutoFit/>
          </a:bodyPr>
          <a:lstStyle/>
          <a:p>
            <a:pPr indent="360000" algn="just"/>
            <a:r>
              <a:rPr lang="ru-RU" sz="2400" b="1" smtClean="0">
                <a:latin typeface="Times New Roman" panose="02020603050405020304" pitchFamily="18" charset="0"/>
                <a:cs typeface="Times New Roman" panose="02020603050405020304" pitchFamily="18" charset="0"/>
              </a:rPr>
              <a:t>Пакет </a:t>
            </a:r>
            <a:r>
              <a:rPr lang="ru-RU" sz="2400" b="1">
                <a:latin typeface="Times New Roman" panose="02020603050405020304" pitchFamily="18" charset="0"/>
                <a:cs typeface="Times New Roman" panose="02020603050405020304" pitchFamily="18" charset="0"/>
              </a:rPr>
              <a:t>SPSS для </a:t>
            </a:r>
            <a:r>
              <a:rPr lang="ru-RU" sz="2400" b="1">
                <a:latin typeface="Times New Roman" panose="02020603050405020304" pitchFamily="18" charset="0"/>
                <a:cs typeface="Times New Roman" panose="02020603050405020304" pitchFamily="18" charset="0"/>
              </a:rPr>
              <a:t>Windows </a:t>
            </a:r>
            <a:endParaRPr lang="ru-RU" sz="2400" b="1" smtClean="0">
              <a:latin typeface="Times New Roman" panose="02020603050405020304" pitchFamily="18" charset="0"/>
              <a:cs typeface="Times New Roman" panose="02020603050405020304" pitchFamily="18" charset="0"/>
            </a:endParaRPr>
          </a:p>
          <a:p>
            <a:pPr indent="360000" algn="just"/>
            <a:endParaRPr lang="ru-RU" sz="2400" b="1"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Пакет </a:t>
            </a:r>
            <a:r>
              <a:rPr lang="ru-RU" sz="2400">
                <a:latin typeface="Times New Roman" panose="02020603050405020304" pitchFamily="18" charset="0"/>
                <a:cs typeface="Times New Roman" panose="02020603050405020304" pitchFamily="18" charset="0"/>
              </a:rPr>
              <a:t>SPSS предназначен, в первую очередь, </a:t>
            </a:r>
            <a:r>
              <a:rPr lang="ru-RU" sz="2400">
                <a:latin typeface="Times New Roman" panose="02020603050405020304" pitchFamily="18" charset="0"/>
                <a:cs typeface="Times New Roman" panose="02020603050405020304" pitchFamily="18" charset="0"/>
              </a:rPr>
              <a:t>для </a:t>
            </a:r>
            <a:r>
              <a:rPr lang="ru-RU" sz="2400" smtClean="0">
                <a:latin typeface="Times New Roman" panose="02020603050405020304" pitchFamily="18" charset="0"/>
                <a:cs typeface="Times New Roman" panose="02020603050405020304" pitchFamily="18" charset="0"/>
              </a:rPr>
              <a:t>статистиков-профессионалов</a:t>
            </a:r>
            <a:r>
              <a:rPr lang="ru-RU" sz="2400">
                <a:latin typeface="Times New Roman" panose="02020603050405020304" pitchFamily="18" charset="0"/>
                <a:cs typeface="Times New Roman" panose="02020603050405020304" pitchFamily="18" charset="0"/>
              </a:rPr>
              <a:t>. Он включает развитый </a:t>
            </a:r>
            <a:r>
              <a:rPr lang="ru-RU" sz="2400">
                <a:latin typeface="Times New Roman" panose="02020603050405020304" pitchFamily="18" charset="0"/>
                <a:cs typeface="Times New Roman" panose="02020603050405020304" pitchFamily="18" charset="0"/>
              </a:rPr>
              <a:t>аппарат </a:t>
            </a:r>
            <a:r>
              <a:rPr lang="ru-RU" sz="2400" smtClean="0">
                <a:latin typeface="Times New Roman" panose="02020603050405020304" pitchFamily="18" charset="0"/>
                <a:cs typeface="Times New Roman" panose="02020603050405020304" pitchFamily="18" charset="0"/>
              </a:rPr>
              <a:t>статистического </a:t>
            </a:r>
            <a:r>
              <a:rPr lang="ru-RU" sz="2400">
                <a:latin typeface="Times New Roman" panose="02020603050405020304" pitchFamily="18" charset="0"/>
                <a:cs typeface="Times New Roman" panose="02020603050405020304" pitchFamily="18" charset="0"/>
              </a:rPr>
              <a:t>анализа, соизмеримый по мощности с SAS</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b="1" i="1" smtClean="0">
                <a:latin typeface="Times New Roman" panose="02020603050405020304" pitchFamily="18" charset="0"/>
                <a:cs typeface="Times New Roman" panose="02020603050405020304" pitchFamily="18" charset="0"/>
              </a:rPr>
              <a:t>Программу </a:t>
            </a:r>
            <a:r>
              <a:rPr lang="ru-RU" sz="2400" b="1" i="1">
                <a:latin typeface="Times New Roman" panose="02020603050405020304" pitchFamily="18" charset="0"/>
                <a:cs typeface="Times New Roman" panose="02020603050405020304" pitchFamily="18" charset="0"/>
              </a:rPr>
              <a:t>SPSS для Windows считают в настоящее время одним из лидеров среди </a:t>
            </a:r>
            <a:r>
              <a:rPr lang="ru-RU" sz="2400" b="1" i="1">
                <a:latin typeface="Times New Roman" panose="02020603050405020304" pitchFamily="18" charset="0"/>
                <a:cs typeface="Times New Roman" panose="02020603050405020304" pitchFamily="18" charset="0"/>
              </a:rPr>
              <a:t>универсальных </a:t>
            </a:r>
            <a:r>
              <a:rPr lang="ru-RU" sz="2400" b="1" i="1" smtClean="0">
                <a:latin typeface="Times New Roman" panose="02020603050405020304" pitchFamily="18" charset="0"/>
                <a:cs typeface="Times New Roman" panose="02020603050405020304" pitchFamily="18" charset="0"/>
              </a:rPr>
              <a:t>статистических </a:t>
            </a:r>
            <a:r>
              <a:rPr lang="ru-RU" sz="2400" b="1" i="1">
                <a:latin typeface="Times New Roman" panose="02020603050405020304" pitchFamily="18" charset="0"/>
                <a:cs typeface="Times New Roman" panose="02020603050405020304" pitchFamily="18" charset="0"/>
              </a:rPr>
              <a:t>пакетов</a:t>
            </a:r>
            <a:r>
              <a:rPr lang="ru-RU" sz="2400" b="1" i="1">
                <a:latin typeface="Times New Roman" panose="02020603050405020304" pitchFamily="18" charset="0"/>
                <a:cs typeface="Times New Roman" panose="02020603050405020304" pitchFamily="18" charset="0"/>
              </a:rPr>
              <a:t>. </a:t>
            </a:r>
            <a:endParaRPr lang="ru-RU" sz="2400" b="1" i="1"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Скрипты </a:t>
            </a:r>
            <a:r>
              <a:rPr lang="ru-RU" sz="2400">
                <a:latin typeface="Times New Roman" panose="02020603050405020304" pitchFamily="18" charset="0"/>
                <a:cs typeface="Times New Roman" panose="02020603050405020304" pitchFamily="18" charset="0"/>
              </a:rPr>
              <a:t>на языке SPSS </a:t>
            </a:r>
            <a:r>
              <a:rPr lang="ru-RU" sz="2400">
                <a:latin typeface="Times New Roman" panose="02020603050405020304" pitchFamily="18" charset="0"/>
                <a:cs typeface="Times New Roman" panose="02020603050405020304" pitchFamily="18" charset="0"/>
              </a:rPr>
              <a:t>научиться </a:t>
            </a:r>
            <a:r>
              <a:rPr lang="ru-RU" sz="2400" smtClean="0">
                <a:latin typeface="Times New Roman" panose="02020603050405020304" pitchFamily="18" charset="0"/>
                <a:cs typeface="Times New Roman" panose="02020603050405020304" pitchFamily="18" charset="0"/>
              </a:rPr>
              <a:t>самостоятельно </a:t>
            </a:r>
            <a:r>
              <a:rPr lang="ru-RU" sz="2400">
                <a:latin typeface="Times New Roman" panose="02020603050405020304" pitchFamily="18" charset="0"/>
                <a:cs typeface="Times New Roman" panose="02020603050405020304" pitchFamily="18" charset="0"/>
              </a:rPr>
              <a:t>писать способен даже специалист без </a:t>
            </a:r>
            <a:r>
              <a:rPr lang="ru-RU" sz="2400">
                <a:latin typeface="Times New Roman" panose="02020603050405020304" pitchFamily="18" charset="0"/>
                <a:cs typeface="Times New Roman" panose="02020603050405020304" pitchFamily="18" charset="0"/>
              </a:rPr>
              <a:t>начального </a:t>
            </a:r>
            <a:r>
              <a:rPr lang="ru-RU" sz="2400" smtClean="0">
                <a:latin typeface="Times New Roman" panose="02020603050405020304" pitchFamily="18" charset="0"/>
                <a:cs typeface="Times New Roman" panose="02020603050405020304" pitchFamily="18" charset="0"/>
              </a:rPr>
              <a:t>программистского </a:t>
            </a:r>
            <a:r>
              <a:rPr lang="ru-RU" sz="2400">
                <a:latin typeface="Times New Roman" panose="02020603050405020304" pitchFamily="18" charset="0"/>
                <a:cs typeface="Times New Roman" panose="02020603050405020304" pitchFamily="18" charset="0"/>
              </a:rPr>
              <a:t>образования. SPSS имеет удобные графические средства (более 50 типов диаграмм), а также развитые средства </a:t>
            </a:r>
            <a:r>
              <a:rPr lang="ru-RU" sz="2400">
                <a:latin typeface="Times New Roman" panose="02020603050405020304" pitchFamily="18" charset="0"/>
                <a:cs typeface="Times New Roman" panose="02020603050405020304" pitchFamily="18" charset="0"/>
              </a:rPr>
              <a:t>подготовки </a:t>
            </a:r>
            <a:r>
              <a:rPr lang="ru-RU" sz="2400" smtClean="0">
                <a:latin typeface="Times New Roman" panose="02020603050405020304" pitchFamily="18" charset="0"/>
                <a:cs typeface="Times New Roman" panose="02020603050405020304" pitchFamily="18" charset="0"/>
              </a:rPr>
              <a:t>отчетов</a:t>
            </a:r>
            <a:r>
              <a:rPr lang="ru-RU" sz="2400">
                <a:latin typeface="Times New Roman" panose="02020603050405020304" pitchFamily="18" charset="0"/>
                <a:cs typeface="Times New Roman" panose="02020603050405020304" pitchFamily="18" charset="0"/>
              </a:rPr>
              <a:t>. Аналитические параметры отображаются на экране в виде простых и понятных меню и диалоговых окон</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Контекстно-ориентированная </a:t>
            </a:r>
            <a:r>
              <a:rPr lang="ru-RU" sz="2400">
                <a:latin typeface="Times New Roman" panose="02020603050405020304" pitchFamily="18" charset="0"/>
                <a:cs typeface="Times New Roman" panose="02020603050405020304" pitchFamily="18" charset="0"/>
              </a:rPr>
              <a:t>справочная система содержит пошаговые инструкции для наиболее важных операций. В литературных источниках, упоминания об использовании SPSS встречаются практически наравне </a:t>
            </a:r>
            <a:r>
              <a:rPr lang="ru-RU" sz="2400">
                <a:latin typeface="Times New Roman" panose="02020603050405020304" pitchFamily="18" charset="0"/>
                <a:cs typeface="Times New Roman" panose="02020603050405020304" pitchFamily="18" charset="0"/>
              </a:rPr>
              <a:t>с </a:t>
            </a:r>
            <a:r>
              <a:rPr lang="ru-RU" sz="2400" smtClean="0">
                <a:latin typeface="Times New Roman" panose="02020603050405020304" pitchFamily="18" charset="0"/>
                <a:cs typeface="Times New Roman" panose="02020603050405020304" pitchFamily="18" charset="0"/>
              </a:rPr>
              <a:t>упоминаниями </a:t>
            </a:r>
            <a:r>
              <a:rPr lang="ru-RU" sz="2400">
                <a:latin typeface="Times New Roman" panose="02020603050405020304" pitchFamily="18" charset="0"/>
                <a:cs typeface="Times New Roman" panose="02020603050405020304" pitchFamily="18" charset="0"/>
              </a:rPr>
              <a:t>о SAS.</a:t>
            </a:r>
          </a:p>
        </p:txBody>
      </p:sp>
    </p:spTree>
    <p:extLst>
      <p:ext uri="{BB962C8B-B14F-4D97-AF65-F5344CB8AC3E}">
        <p14:creationId xmlns:p14="http://schemas.microsoft.com/office/powerpoint/2010/main" val="7608891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4024" y="586854"/>
            <a:ext cx="11300346" cy="5632311"/>
          </a:xfrm>
          <a:prstGeom prst="rect">
            <a:avLst/>
          </a:prstGeom>
          <a:solidFill>
            <a:schemeClr val="bg2">
              <a:lumMod val="90000"/>
            </a:schemeClr>
          </a:solidFill>
        </p:spPr>
        <p:txBody>
          <a:bodyPr wrap="square">
            <a:spAutoFit/>
          </a:bodyPr>
          <a:lstStyle/>
          <a:p>
            <a:pPr indent="360000" algn="just"/>
            <a:r>
              <a:rPr lang="ru-RU" sz="2400" b="1">
                <a:latin typeface="Times New Roman" panose="02020603050405020304" pitchFamily="18" charset="0"/>
                <a:cs typeface="Times New Roman" panose="02020603050405020304" pitchFamily="18" charset="0"/>
              </a:rPr>
              <a:t>Универсальная статистическая система </a:t>
            </a:r>
            <a:r>
              <a:rPr lang="ru-RU" sz="2400" b="1">
                <a:latin typeface="Times New Roman" panose="02020603050405020304" pitchFamily="18" charset="0"/>
                <a:cs typeface="Times New Roman" panose="02020603050405020304" pitchFamily="18" charset="0"/>
              </a:rPr>
              <a:t>SYSTAT </a:t>
            </a:r>
            <a:endParaRPr lang="ru-RU" sz="2400" b="1" smtClean="0">
              <a:latin typeface="Times New Roman" panose="02020603050405020304" pitchFamily="18" charset="0"/>
              <a:cs typeface="Times New Roman" panose="02020603050405020304" pitchFamily="18" charset="0"/>
            </a:endParaRPr>
          </a:p>
          <a:p>
            <a:pPr indent="360000" algn="just"/>
            <a:endParaRPr lang="ru-RU" sz="2400"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Универсальная </a:t>
            </a:r>
            <a:r>
              <a:rPr lang="ru-RU" sz="2400">
                <a:latin typeface="Times New Roman" panose="02020603050405020304" pitchFamily="18" charset="0"/>
                <a:cs typeface="Times New Roman" panose="02020603050405020304" pitchFamily="18" charset="0"/>
              </a:rPr>
              <a:t>статистическая система </a:t>
            </a:r>
            <a:r>
              <a:rPr lang="ru-RU" sz="2400">
                <a:latin typeface="Times New Roman" panose="02020603050405020304" pitchFamily="18" charset="0"/>
                <a:cs typeface="Times New Roman" panose="02020603050405020304" pitchFamily="18" charset="0"/>
              </a:rPr>
              <a:t>SYSTAT </a:t>
            </a:r>
            <a:r>
              <a:rPr lang="ru-RU" sz="2400" smtClean="0">
                <a:latin typeface="Times New Roman" panose="02020603050405020304" pitchFamily="18" charset="0"/>
                <a:cs typeface="Times New Roman" panose="02020603050405020304" pitchFamily="18" charset="0"/>
              </a:rPr>
              <a:t>разработана </a:t>
            </a:r>
            <a:r>
              <a:rPr lang="ru-RU" sz="2400">
                <a:latin typeface="Times New Roman" panose="02020603050405020304" pitchFamily="18" charset="0"/>
                <a:cs typeface="Times New Roman" panose="02020603050405020304" pitchFamily="18" charset="0"/>
              </a:rPr>
              <a:t>одноименной фирмой, которая с сентября 1994 г</a:t>
            </a:r>
            <a:r>
              <a:rPr lang="ru-RU" sz="2400">
                <a:latin typeface="Times New Roman" panose="02020603050405020304" pitchFamily="18" charset="0"/>
                <a:cs typeface="Times New Roman" panose="02020603050405020304" pitchFamily="18" charset="0"/>
              </a:rPr>
              <a:t>. </a:t>
            </a:r>
            <a:r>
              <a:rPr lang="ru-RU" sz="2400" smtClean="0">
                <a:latin typeface="Times New Roman" panose="02020603050405020304" pitchFamily="18" charset="0"/>
                <a:cs typeface="Times New Roman" panose="02020603050405020304" pitchFamily="18" charset="0"/>
              </a:rPr>
              <a:t>поглощена </a:t>
            </a:r>
            <a:r>
              <a:rPr lang="ru-RU" sz="2400">
                <a:latin typeface="Times New Roman" panose="02020603050405020304" pitchFamily="18" charset="0"/>
                <a:cs typeface="Times New Roman" panose="02020603050405020304" pitchFamily="18" charset="0"/>
              </a:rPr>
              <a:t>корпорацией SPSS</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endParaRPr lang="ru-RU" sz="2400" smtClean="0">
              <a:latin typeface="Times New Roman" panose="02020603050405020304" pitchFamily="18" charset="0"/>
              <a:cs typeface="Times New Roman" panose="02020603050405020304" pitchFamily="18" charset="0"/>
            </a:endParaRPr>
          </a:p>
          <a:p>
            <a:pPr indent="360000" algn="just"/>
            <a:r>
              <a:rPr lang="ru-RU" sz="2400" b="1" i="1" smtClean="0">
                <a:latin typeface="Times New Roman" panose="02020603050405020304" pitchFamily="18" charset="0"/>
                <a:cs typeface="Times New Roman" panose="02020603050405020304" pitchFamily="18" charset="0"/>
              </a:rPr>
              <a:t>Главное </a:t>
            </a:r>
            <a:r>
              <a:rPr lang="ru-RU" sz="2400" b="1" i="1">
                <a:latin typeface="Times New Roman" panose="02020603050405020304" pitchFamily="18" charset="0"/>
                <a:cs typeface="Times New Roman" panose="02020603050405020304" pitchFamily="18" charset="0"/>
              </a:rPr>
              <a:t>достоинство пакета - исключительно </a:t>
            </a:r>
            <a:r>
              <a:rPr lang="ru-RU" sz="2400" b="1" i="1">
                <a:latin typeface="Times New Roman" panose="02020603050405020304" pitchFamily="18" charset="0"/>
                <a:cs typeface="Times New Roman" panose="02020603050405020304" pitchFamily="18" charset="0"/>
              </a:rPr>
              <a:t>широкий </a:t>
            </a:r>
            <a:r>
              <a:rPr lang="ru-RU" sz="2400" b="1" i="1" smtClean="0">
                <a:latin typeface="Times New Roman" panose="02020603050405020304" pitchFamily="18" charset="0"/>
                <a:cs typeface="Times New Roman" panose="02020603050405020304" pitchFamily="18" charset="0"/>
              </a:rPr>
              <a:t>диапазон </a:t>
            </a:r>
            <a:r>
              <a:rPr lang="ru-RU" sz="2400" b="1" i="1">
                <a:latin typeface="Times New Roman" panose="02020603050405020304" pitchFamily="18" charset="0"/>
                <a:cs typeface="Times New Roman" panose="02020603050405020304" pitchFamily="18" charset="0"/>
              </a:rPr>
              <a:t>и глубина проработки функционального наполнения</a:t>
            </a:r>
            <a:r>
              <a:rPr lang="ru-RU" sz="2400" b="1" i="1">
                <a:latin typeface="Times New Roman" panose="02020603050405020304" pitchFamily="18" charset="0"/>
                <a:cs typeface="Times New Roman" panose="02020603050405020304" pitchFamily="18" charset="0"/>
              </a:rPr>
              <a:t>. </a:t>
            </a:r>
            <a:endParaRPr lang="ru-RU" sz="2400" b="1" i="1" smtClean="0">
              <a:latin typeface="Times New Roman" panose="02020603050405020304" pitchFamily="18" charset="0"/>
              <a:cs typeface="Times New Roman" panose="02020603050405020304" pitchFamily="18" charset="0"/>
            </a:endParaRPr>
          </a:p>
          <a:p>
            <a:pPr indent="360000" algn="just"/>
            <a:endParaRPr lang="ru-RU" sz="2400"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Здесь </a:t>
            </a:r>
            <a:r>
              <a:rPr lang="ru-RU" sz="2400">
                <a:latin typeface="Times New Roman" panose="02020603050405020304" pitchFamily="18" charset="0"/>
                <a:cs typeface="Times New Roman" panose="02020603050405020304" pitchFamily="18" charset="0"/>
              </a:rPr>
              <a:t>есть </a:t>
            </a:r>
            <a:r>
              <a:rPr lang="ru-RU" sz="2400">
                <a:latin typeface="Times New Roman" panose="02020603050405020304" pitchFamily="18" charset="0"/>
                <a:cs typeface="Times New Roman" panose="02020603050405020304" pitchFamily="18" charset="0"/>
              </a:rPr>
              <a:t>широкие </a:t>
            </a:r>
            <a:r>
              <a:rPr lang="ru-RU" sz="2400" smtClean="0">
                <a:latin typeface="Times New Roman" panose="02020603050405020304" pitchFamily="18" charset="0"/>
                <a:cs typeface="Times New Roman" panose="02020603050405020304" pitchFamily="18" charset="0"/>
              </a:rPr>
              <a:t>возможности </a:t>
            </a:r>
            <a:r>
              <a:rPr lang="ru-RU" sz="2400">
                <a:latin typeface="Times New Roman" panose="02020603050405020304" pitchFamily="18" charset="0"/>
                <a:cs typeface="Times New Roman" panose="02020603050405020304" pitchFamily="18" charset="0"/>
              </a:rPr>
              <a:t>и для слабо подготовленного в </a:t>
            </a:r>
            <a:r>
              <a:rPr lang="ru-RU" sz="2400">
                <a:latin typeface="Times New Roman" panose="02020603050405020304" pitchFamily="18" charset="0"/>
                <a:cs typeface="Times New Roman" panose="02020603050405020304" pitchFamily="18" charset="0"/>
              </a:rPr>
              <a:t>статистике </a:t>
            </a:r>
            <a:r>
              <a:rPr lang="ru-RU" sz="2400" smtClean="0">
                <a:latin typeface="Times New Roman" panose="02020603050405020304" pitchFamily="18" charset="0"/>
                <a:cs typeface="Times New Roman" panose="02020603050405020304" pitchFamily="18" charset="0"/>
              </a:rPr>
              <a:t>пользователя </a:t>
            </a:r>
            <a:r>
              <a:rPr lang="ru-RU" sz="2400">
                <a:latin typeface="Times New Roman" panose="02020603050405020304" pitchFamily="18" charset="0"/>
                <a:cs typeface="Times New Roman" panose="02020603050405020304" pitchFamily="18" charset="0"/>
              </a:rPr>
              <a:t>и для достаточно искушенного статистика</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endParaRPr lang="ru-RU" sz="2400" smtClean="0">
              <a:latin typeface="Times New Roman" panose="02020603050405020304" pitchFamily="18" charset="0"/>
              <a:cs typeface="Times New Roman" panose="02020603050405020304" pitchFamily="18" charset="0"/>
            </a:endParaRPr>
          </a:p>
          <a:p>
            <a:pPr indent="360000" algn="just"/>
            <a:r>
              <a:rPr lang="ru-RU" sz="2400" b="1" smtClean="0">
                <a:latin typeface="Times New Roman" panose="02020603050405020304" pitchFamily="18" charset="0"/>
                <a:cs typeface="Times New Roman" panose="02020603050405020304" pitchFamily="18" charset="0"/>
              </a:rPr>
              <a:t>Для </a:t>
            </a:r>
            <a:r>
              <a:rPr lang="ru-RU" sz="2400" b="1">
                <a:latin typeface="Times New Roman" panose="02020603050405020304" pitchFamily="18" charset="0"/>
                <a:cs typeface="Times New Roman" panose="02020603050405020304" pitchFamily="18" charset="0"/>
              </a:rPr>
              <a:t>исследователя этот программный </a:t>
            </a:r>
            <a:r>
              <a:rPr lang="ru-RU" sz="2400" b="1">
                <a:latin typeface="Times New Roman" panose="02020603050405020304" pitchFamily="18" charset="0"/>
                <a:cs typeface="Times New Roman" panose="02020603050405020304" pitchFamily="18" charset="0"/>
              </a:rPr>
              <a:t>продукт </a:t>
            </a:r>
            <a:r>
              <a:rPr lang="ru-RU" sz="2400" b="1" smtClean="0">
                <a:latin typeface="Times New Roman" panose="02020603050405020304" pitchFamily="18" charset="0"/>
                <a:cs typeface="Times New Roman" panose="02020603050405020304" pitchFamily="18" charset="0"/>
              </a:rPr>
              <a:t>представляет </a:t>
            </a:r>
            <a:r>
              <a:rPr lang="ru-RU" sz="2400" b="1">
                <a:latin typeface="Times New Roman" panose="02020603050405020304" pitchFamily="18" charset="0"/>
                <a:cs typeface="Times New Roman" panose="02020603050405020304" pitchFamily="18" charset="0"/>
              </a:rPr>
              <a:t>интерес благодаря наличию алгоритмов анализа шкал опросников, таких, как анализ </a:t>
            </a:r>
            <a:r>
              <a:rPr lang="ru-RU" sz="2400" b="1">
                <a:latin typeface="Times New Roman" panose="02020603050405020304" pitchFamily="18" charset="0"/>
                <a:cs typeface="Times New Roman" panose="02020603050405020304" pitchFamily="18" charset="0"/>
              </a:rPr>
              <a:t>внутреннего </a:t>
            </a:r>
            <a:r>
              <a:rPr lang="ru-RU" sz="2400" b="1" smtClean="0">
                <a:latin typeface="Times New Roman" panose="02020603050405020304" pitchFamily="18" charset="0"/>
                <a:cs typeface="Times New Roman" panose="02020603050405020304" pitchFamily="18" charset="0"/>
              </a:rPr>
              <a:t>постоянства</a:t>
            </a:r>
            <a:r>
              <a:rPr lang="ru-RU" sz="2400" b="1">
                <a:latin typeface="Times New Roman" panose="02020603050405020304" pitchFamily="18" charset="0"/>
                <a:cs typeface="Times New Roman" panose="02020603050405020304" pitchFamily="18" charset="0"/>
              </a:rPr>
              <a:t>, многомерное шкалирование, классический и логит-анализ пунктов шкалы.</a:t>
            </a:r>
          </a:p>
        </p:txBody>
      </p:sp>
    </p:spTree>
    <p:extLst>
      <p:ext uri="{BB962C8B-B14F-4D97-AF65-F5344CB8AC3E}">
        <p14:creationId xmlns:p14="http://schemas.microsoft.com/office/powerpoint/2010/main" val="773003985"/>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6728" y="251936"/>
            <a:ext cx="11109278" cy="6370975"/>
          </a:xfrm>
          <a:prstGeom prst="rect">
            <a:avLst/>
          </a:prstGeom>
          <a:solidFill>
            <a:schemeClr val="bg2">
              <a:lumMod val="90000"/>
            </a:schemeClr>
          </a:solidFill>
        </p:spPr>
        <p:txBody>
          <a:bodyPr wrap="square">
            <a:spAutoFit/>
          </a:bodyPr>
          <a:lstStyle/>
          <a:p>
            <a:pPr indent="360000" algn="just"/>
            <a:r>
              <a:rPr lang="ru-RU" sz="2400" b="1">
                <a:latin typeface="Times New Roman" panose="02020603050405020304" pitchFamily="18" charset="0"/>
                <a:cs typeface="Times New Roman" panose="02020603050405020304" pitchFamily="18" charset="0"/>
              </a:rPr>
              <a:t>Пакет </a:t>
            </a:r>
            <a:r>
              <a:rPr lang="ru-RU" sz="2400" b="1">
                <a:latin typeface="Times New Roman" panose="02020603050405020304" pitchFamily="18" charset="0"/>
                <a:cs typeface="Times New Roman" panose="02020603050405020304" pitchFamily="18" charset="0"/>
              </a:rPr>
              <a:t>MINITAB </a:t>
            </a:r>
            <a:endParaRPr lang="ru-RU" sz="2400" b="1" smtClean="0">
              <a:latin typeface="Times New Roman" panose="02020603050405020304" pitchFamily="18" charset="0"/>
              <a:cs typeface="Times New Roman" panose="02020603050405020304" pitchFamily="18" charset="0"/>
            </a:endParaRPr>
          </a:p>
          <a:p>
            <a:pPr indent="360000" algn="just"/>
            <a:endParaRPr lang="ru-RU" sz="240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Пакет </a:t>
            </a:r>
            <a:r>
              <a:rPr lang="ru-RU" sz="2400">
                <a:latin typeface="Times New Roman" panose="02020603050405020304" pitchFamily="18" charset="0"/>
                <a:cs typeface="Times New Roman" panose="02020603050405020304" pitchFamily="18" charset="0"/>
              </a:rPr>
              <a:t>MINITAB развивается более 20 лет и </a:t>
            </a:r>
            <a:r>
              <a:rPr lang="ru-RU" sz="2400">
                <a:latin typeface="Times New Roman" panose="02020603050405020304" pitchFamily="18" charset="0"/>
                <a:cs typeface="Times New Roman" panose="02020603050405020304" pitchFamily="18" charset="0"/>
              </a:rPr>
              <a:t>широко </a:t>
            </a:r>
            <a:r>
              <a:rPr lang="ru-RU" sz="2400" smtClean="0">
                <a:latin typeface="Times New Roman" panose="02020603050405020304" pitchFamily="18" charset="0"/>
                <a:cs typeface="Times New Roman" panose="02020603050405020304" pitchFamily="18" charset="0"/>
              </a:rPr>
              <a:t>известен </a:t>
            </a:r>
            <a:r>
              <a:rPr lang="ru-RU" sz="2400">
                <a:latin typeface="Times New Roman" panose="02020603050405020304" pitchFamily="18" charset="0"/>
                <a:cs typeface="Times New Roman" panose="02020603050405020304" pitchFamily="18" charset="0"/>
              </a:rPr>
              <a:t>в США, где он является одним из основных учебных пакетов</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Пакет </a:t>
            </a:r>
            <a:r>
              <a:rPr lang="ru-RU" sz="2400">
                <a:latin typeface="Times New Roman" panose="02020603050405020304" pitchFamily="18" charset="0"/>
                <a:cs typeface="Times New Roman" panose="02020603050405020304" pitchFamily="18" charset="0"/>
              </a:rPr>
              <a:t>также работает на компьютерах Macintosh. MINITAB хорошо продуман по разделу описательной (дескриптивной) статистики, хорошо сконструирован и управляется с помощью удобного меню, или, по желанию пользователя, через команды, составлять которые помогают диалоговые окна пакета. Часто используемые </a:t>
            </a:r>
            <a:r>
              <a:rPr lang="ru-RU" sz="2400">
                <a:latin typeface="Times New Roman" panose="02020603050405020304" pitchFamily="18" charset="0"/>
                <a:cs typeface="Times New Roman" panose="02020603050405020304" pitchFamily="18" charset="0"/>
              </a:rPr>
              <a:t>команды </a:t>
            </a:r>
            <a:r>
              <a:rPr lang="ru-RU" sz="2400" smtClean="0">
                <a:latin typeface="Times New Roman" panose="02020603050405020304" pitchFamily="18" charset="0"/>
                <a:cs typeface="Times New Roman" panose="02020603050405020304" pitchFamily="18" charset="0"/>
              </a:rPr>
              <a:t>можно </a:t>
            </a:r>
            <a:r>
              <a:rPr lang="ru-RU" sz="2400">
                <a:latin typeface="Times New Roman" panose="02020603050405020304" pitchFamily="18" charset="0"/>
                <a:cs typeface="Times New Roman" panose="02020603050405020304" pitchFamily="18" charset="0"/>
              </a:rPr>
              <a:t>запускать по их первой букве. Общее число </a:t>
            </a:r>
            <a:r>
              <a:rPr lang="ru-RU" sz="2400">
                <a:latin typeface="Times New Roman" panose="02020603050405020304" pitchFamily="18" charset="0"/>
                <a:cs typeface="Times New Roman" panose="02020603050405020304" pitchFamily="18" charset="0"/>
              </a:rPr>
              <a:t>команд </a:t>
            </a:r>
            <a:r>
              <a:rPr lang="ru-RU" sz="2400" smtClean="0">
                <a:latin typeface="Times New Roman" panose="02020603050405020304" pitchFamily="18" charset="0"/>
                <a:cs typeface="Times New Roman" panose="02020603050405020304" pitchFamily="18" charset="0"/>
              </a:rPr>
              <a:t>превышает </a:t>
            </a:r>
            <a:r>
              <a:rPr lang="ru-RU" sz="2400">
                <a:latin typeface="Times New Roman" panose="02020603050405020304" pitchFamily="18" charset="0"/>
                <a:cs typeface="Times New Roman" panose="02020603050405020304" pitchFamily="18" charset="0"/>
              </a:rPr>
              <a:t>200</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Импорт/экспорт </a:t>
            </a:r>
            <a:r>
              <a:rPr lang="ru-RU" sz="2400">
                <a:latin typeface="Times New Roman" panose="02020603050405020304" pitchFamily="18" charset="0"/>
                <a:cs typeface="Times New Roman" panose="02020603050405020304" pitchFamily="18" charset="0"/>
              </a:rPr>
              <a:t>данных из других Windowsприложений делается через стандартный буфер обмена. В пакете имеются разнообразные возможности по управлению данными</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b="1" smtClean="0">
                <a:latin typeface="Times New Roman" panose="02020603050405020304" pitchFamily="18" charset="0"/>
                <a:cs typeface="Times New Roman" panose="02020603050405020304" pitchFamily="18" charset="0"/>
              </a:rPr>
              <a:t>Пользователь </a:t>
            </a:r>
            <a:r>
              <a:rPr lang="ru-RU" sz="2400" b="1">
                <a:latin typeface="Times New Roman" panose="02020603050405020304" pitchFamily="18" charset="0"/>
                <a:cs typeface="Times New Roman" panose="02020603050405020304" pitchFamily="18" charset="0"/>
              </a:rPr>
              <a:t>Minitab </a:t>
            </a:r>
            <a:r>
              <a:rPr lang="ru-RU" sz="2400" b="1">
                <a:latin typeface="Times New Roman" panose="02020603050405020304" pitchFamily="18" charset="0"/>
                <a:cs typeface="Times New Roman" panose="02020603050405020304" pitchFamily="18" charset="0"/>
              </a:rPr>
              <a:t>при </a:t>
            </a:r>
            <a:r>
              <a:rPr lang="ru-RU" sz="2400" b="1" smtClean="0">
                <a:latin typeface="Times New Roman" panose="02020603050405020304" pitchFamily="18" charset="0"/>
                <a:cs typeface="Times New Roman" panose="02020603050405020304" pitchFamily="18" charset="0"/>
              </a:rPr>
              <a:t>исследовании </a:t>
            </a:r>
            <a:r>
              <a:rPr lang="ru-RU" sz="2400" b="1">
                <a:latin typeface="Times New Roman" panose="02020603050405020304" pitchFamily="18" charset="0"/>
                <a:cs typeface="Times New Roman" panose="02020603050405020304" pitchFamily="18" charset="0"/>
              </a:rPr>
              <a:t>может легко и быстро решать практически все типовые задачи, в основном из области получения описательных </a:t>
            </a:r>
            <a:r>
              <a:rPr lang="ru-RU" sz="2400" b="1">
                <a:latin typeface="Times New Roman" panose="02020603050405020304" pitchFamily="18" charset="0"/>
                <a:cs typeface="Times New Roman" panose="02020603050405020304" pitchFamily="18" charset="0"/>
              </a:rPr>
              <a:t>ста</a:t>
            </a:r>
            <a:r>
              <a:rPr lang="ru-RU" sz="2400" b="1" smtClean="0">
                <a:latin typeface="Times New Roman" panose="02020603050405020304" pitchFamily="18" charset="0"/>
                <a:cs typeface="Times New Roman" panose="02020603050405020304" pitchFamily="18" charset="0"/>
              </a:rPr>
              <a:t>истик </a:t>
            </a:r>
            <a:r>
              <a:rPr lang="ru-RU" sz="2400" b="1">
                <a:latin typeface="Times New Roman" panose="02020603050405020304" pitchFamily="18" charset="0"/>
                <a:cs typeface="Times New Roman" panose="02020603050405020304" pitchFamily="18" charset="0"/>
              </a:rPr>
              <a:t>и сравнения групповых средних, анализа временных рядов.</a:t>
            </a:r>
          </a:p>
        </p:txBody>
      </p:sp>
    </p:spTree>
    <p:extLst>
      <p:ext uri="{BB962C8B-B14F-4D97-AF65-F5344CB8AC3E}">
        <p14:creationId xmlns:p14="http://schemas.microsoft.com/office/powerpoint/2010/main" val="209633713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14149" y="635085"/>
            <a:ext cx="10849970" cy="5262979"/>
          </a:xfrm>
          <a:prstGeom prst="rect">
            <a:avLst/>
          </a:prstGeom>
          <a:solidFill>
            <a:schemeClr val="bg2">
              <a:lumMod val="90000"/>
            </a:schemeClr>
          </a:solidFill>
        </p:spPr>
        <p:txBody>
          <a:bodyPr wrap="square">
            <a:spAutoFit/>
          </a:bodyPr>
          <a:lstStyle/>
          <a:p>
            <a:pPr indent="360000" algn="just"/>
            <a:r>
              <a:rPr lang="ru-RU" sz="2400" b="1">
                <a:latin typeface="Times New Roman" panose="02020603050405020304" pitchFamily="18" charset="0"/>
                <a:cs typeface="Times New Roman" panose="02020603050405020304" pitchFamily="18" charset="0"/>
              </a:rPr>
              <a:t>Пакет STATISTICA </a:t>
            </a:r>
            <a:r>
              <a:rPr lang="ru-RU" sz="2400" b="1">
                <a:latin typeface="Times New Roman" panose="02020603050405020304" pitchFamily="18" charset="0"/>
                <a:cs typeface="Times New Roman" panose="02020603050405020304" pitchFamily="18" charset="0"/>
              </a:rPr>
              <a:t>6.0 </a:t>
            </a:r>
            <a:endParaRPr lang="ru-RU" sz="2400" b="1" smtClean="0">
              <a:latin typeface="Times New Roman" panose="02020603050405020304" pitchFamily="18" charset="0"/>
              <a:cs typeface="Times New Roman" panose="02020603050405020304" pitchFamily="18" charset="0"/>
            </a:endParaRPr>
          </a:p>
          <a:p>
            <a:pPr indent="360000" algn="just"/>
            <a:endParaRPr lang="ru-RU" sz="240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Пакет </a:t>
            </a:r>
            <a:r>
              <a:rPr lang="ru-RU" sz="2400">
                <a:latin typeface="Times New Roman" panose="02020603050405020304" pitchFamily="18" charset="0"/>
                <a:cs typeface="Times New Roman" panose="02020603050405020304" pitchFamily="18" charset="0"/>
              </a:rPr>
              <a:t>Statistica 6.0 не стоит </a:t>
            </a:r>
            <a:r>
              <a:rPr lang="ru-RU" sz="2400">
                <a:latin typeface="Times New Roman" panose="02020603050405020304" pitchFamily="18" charset="0"/>
                <a:cs typeface="Times New Roman" panose="02020603050405020304" pitchFamily="18" charset="0"/>
              </a:rPr>
              <a:t>использовать </a:t>
            </a:r>
            <a:r>
              <a:rPr lang="ru-RU" sz="2400" smtClean="0">
                <a:latin typeface="Times New Roman" panose="02020603050405020304" pitchFamily="18" charset="0"/>
                <a:cs typeface="Times New Roman" panose="02020603050405020304" pitchFamily="18" charset="0"/>
              </a:rPr>
              <a:t>пользователю новичку </a:t>
            </a:r>
            <a:r>
              <a:rPr lang="ru-RU" sz="2400">
                <a:latin typeface="Times New Roman" panose="02020603050405020304" pitchFamily="18" charset="0"/>
                <a:cs typeface="Times New Roman" panose="02020603050405020304" pitchFamily="18" charset="0"/>
              </a:rPr>
              <a:t>в статистике, так как он предполагает </a:t>
            </a:r>
            <a:r>
              <a:rPr lang="ru-RU" sz="2400">
                <a:latin typeface="Times New Roman" panose="02020603050405020304" pitchFamily="18" charset="0"/>
                <a:cs typeface="Times New Roman" panose="02020603050405020304" pitchFamily="18" charset="0"/>
              </a:rPr>
              <a:t>владение </a:t>
            </a:r>
            <a:r>
              <a:rPr lang="ru-RU" sz="2400" smtClean="0">
                <a:latin typeface="Times New Roman" panose="02020603050405020304" pitchFamily="18" charset="0"/>
                <a:cs typeface="Times New Roman" panose="02020603050405020304" pitchFamily="18" charset="0"/>
              </a:rPr>
              <a:t>статистической </a:t>
            </a:r>
            <a:r>
              <a:rPr lang="ru-RU" sz="2400">
                <a:latin typeface="Times New Roman" panose="02020603050405020304" pitchFamily="18" charset="0"/>
                <a:cs typeface="Times New Roman" panose="02020603050405020304" pitchFamily="18" charset="0"/>
              </a:rPr>
              <a:t>терминологией</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Тем </a:t>
            </a:r>
            <a:r>
              <a:rPr lang="ru-RU" sz="2400">
                <a:latin typeface="Times New Roman" panose="02020603050405020304" pitchFamily="18" charset="0"/>
                <a:cs typeface="Times New Roman" panose="02020603050405020304" pitchFamily="18" charset="0"/>
              </a:rPr>
              <a:t>не менее, на отечественном рынке этот пакет пользуется популярностью </a:t>
            </a:r>
            <a:r>
              <a:rPr lang="ru-RU" sz="2400">
                <a:latin typeface="Times New Roman" panose="02020603050405020304" pitchFamily="18" charset="0"/>
                <a:cs typeface="Times New Roman" panose="02020603050405020304" pitchFamily="18" charset="0"/>
              </a:rPr>
              <a:t>благодаря </a:t>
            </a:r>
            <a:r>
              <a:rPr lang="ru-RU" sz="2400" smtClean="0">
                <a:latin typeface="Times New Roman" panose="02020603050405020304" pitchFamily="18" charset="0"/>
                <a:cs typeface="Times New Roman" panose="02020603050405020304" pitchFamily="18" charset="0"/>
              </a:rPr>
              <a:t>высокой </a:t>
            </a:r>
            <a:r>
              <a:rPr lang="ru-RU" sz="2400">
                <a:latin typeface="Times New Roman" panose="02020603050405020304" pitchFamily="18" charset="0"/>
                <a:cs typeface="Times New Roman" panose="02020603050405020304" pitchFamily="18" charset="0"/>
              </a:rPr>
              <a:t>активности фирмы-разработчика Statsoft и дилера </a:t>
            </a:r>
            <a:r>
              <a:rPr lang="ru-RU" sz="2400">
                <a:latin typeface="Times New Roman" panose="02020603050405020304" pitchFamily="18" charset="0"/>
                <a:cs typeface="Times New Roman" panose="02020603050405020304" pitchFamily="18" charset="0"/>
              </a:rPr>
              <a:t>в </a:t>
            </a:r>
            <a:r>
              <a:rPr lang="ru-RU" sz="2400" smtClean="0">
                <a:latin typeface="Times New Roman" panose="02020603050405020304" pitchFamily="18" charset="0"/>
                <a:cs typeface="Times New Roman" panose="02020603050405020304" pitchFamily="18" charset="0"/>
              </a:rPr>
              <a:t>России </a:t>
            </a:r>
            <a:r>
              <a:rPr lang="ru-RU" sz="2400">
                <a:latin typeface="Times New Roman" panose="02020603050405020304" pitchFamily="18" charset="0"/>
                <a:cs typeface="Times New Roman" panose="02020603050405020304" pitchFamily="18" charset="0"/>
              </a:rPr>
              <a:t>- Softline, способствующих популяризации пакета </a:t>
            </a:r>
            <a:r>
              <a:rPr lang="ru-RU" sz="2400" b="1" i="1">
                <a:latin typeface="Times New Roman" panose="02020603050405020304" pitchFamily="18" charset="0"/>
                <a:cs typeface="Times New Roman" panose="02020603050405020304" pitchFamily="18" charset="0"/>
              </a:rPr>
              <a:t>(см. сайт </a:t>
            </a:r>
            <a:r>
              <a:rPr lang="ru-RU" sz="2400" b="1" i="1">
                <a:latin typeface="Times New Roman" panose="02020603050405020304" pitchFamily="18" charset="0"/>
                <a:cs typeface="Times New Roman" panose="02020603050405020304" pitchFamily="18" charset="0"/>
              </a:rPr>
              <a:t>www.statsoft.ru). </a:t>
            </a:r>
            <a:endParaRPr lang="ru-RU" sz="2400" b="1" i="1"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Statistica </a:t>
            </a:r>
            <a:r>
              <a:rPr lang="ru-RU" sz="2400">
                <a:latin typeface="Times New Roman" panose="02020603050405020304" pitchFamily="18" charset="0"/>
                <a:cs typeface="Times New Roman" panose="02020603050405020304" pitchFamily="18" charset="0"/>
              </a:rPr>
              <a:t>6.0 предоставляет возможности анализа шкал и пунктов, а также обладает развитым блоком </a:t>
            </a:r>
            <a:r>
              <a:rPr lang="ru-RU" sz="2400">
                <a:latin typeface="Times New Roman" panose="02020603050405020304" pitchFamily="18" charset="0"/>
                <a:cs typeface="Times New Roman" panose="02020603050405020304" pitchFamily="18" charset="0"/>
              </a:rPr>
              <a:t>анализа </a:t>
            </a:r>
            <a:r>
              <a:rPr lang="ru-RU" sz="2400" smtClean="0">
                <a:latin typeface="Times New Roman" panose="02020603050405020304" pitchFamily="18" charset="0"/>
                <a:cs typeface="Times New Roman" panose="02020603050405020304" pitchFamily="18" charset="0"/>
              </a:rPr>
              <a:t>мощности </a:t>
            </a:r>
            <a:r>
              <a:rPr lang="ru-RU" sz="2400">
                <a:latin typeface="Times New Roman" panose="02020603050405020304" pitchFamily="18" charset="0"/>
                <a:cs typeface="Times New Roman" panose="02020603050405020304" pitchFamily="18" charset="0"/>
              </a:rPr>
              <a:t>и необходимого </a:t>
            </a:r>
            <a:r>
              <a:rPr lang="ru-RU" sz="2400">
                <a:latin typeface="Times New Roman" panose="02020603050405020304" pitchFamily="18" charset="0"/>
                <a:cs typeface="Times New Roman" panose="02020603050405020304" pitchFamily="18" charset="0"/>
              </a:rPr>
              <a:t>количества </a:t>
            </a:r>
            <a:r>
              <a:rPr lang="ru-RU" sz="2400" smtClean="0">
                <a:latin typeface="Times New Roman" panose="02020603050405020304" pitchFamily="18" charset="0"/>
                <a:cs typeface="Times New Roman" panose="02020603050405020304" pitchFamily="18" charset="0"/>
              </a:rPr>
              <a:t>наблюдений.</a:t>
            </a:r>
          </a:p>
          <a:p>
            <a:pPr indent="360000" algn="just"/>
            <a:r>
              <a:rPr lang="ru-RU" sz="2400" b="1" i="1" smtClean="0">
                <a:latin typeface="Times New Roman" panose="02020603050405020304" pitchFamily="18" charset="0"/>
                <a:cs typeface="Times New Roman" panose="02020603050405020304" pitchFamily="18" charset="0"/>
              </a:rPr>
              <a:t>Сильной </a:t>
            </a:r>
            <a:r>
              <a:rPr lang="ru-RU" sz="2400" b="1" i="1">
                <a:latin typeface="Times New Roman" panose="02020603050405020304" pitchFamily="18" charset="0"/>
                <a:cs typeface="Times New Roman" panose="02020603050405020304" pitchFamily="18" charset="0"/>
              </a:rPr>
              <a:t>стороной пакета является графика и средства редактирования графических материалов. В </a:t>
            </a:r>
            <a:r>
              <a:rPr lang="ru-RU" sz="2400" b="1" i="1">
                <a:latin typeface="Times New Roman" panose="02020603050405020304" pitchFamily="18" charset="0"/>
                <a:cs typeface="Times New Roman" panose="02020603050405020304" pitchFamily="18" charset="0"/>
              </a:rPr>
              <a:t>пакете </a:t>
            </a:r>
            <a:r>
              <a:rPr lang="ru-RU" sz="2400" b="1" i="1" smtClean="0">
                <a:latin typeface="Times New Roman" panose="02020603050405020304" pitchFamily="18" charset="0"/>
                <a:cs typeface="Times New Roman" panose="02020603050405020304" pitchFamily="18" charset="0"/>
              </a:rPr>
              <a:t>представлены </a:t>
            </a:r>
            <a:r>
              <a:rPr lang="ru-RU" sz="2400" b="1" i="1">
                <a:latin typeface="Times New Roman" panose="02020603050405020304" pitchFamily="18" charset="0"/>
                <a:cs typeface="Times New Roman" panose="02020603050405020304" pitchFamily="18" charset="0"/>
              </a:rPr>
              <a:t>сотни типов графиков 2D или 3D, матрицы </a:t>
            </a:r>
            <a:r>
              <a:rPr lang="ru-RU" sz="2400" b="1" i="1">
                <a:latin typeface="Times New Roman" panose="02020603050405020304" pitchFamily="18" charset="0"/>
                <a:cs typeface="Times New Roman" panose="02020603050405020304" pitchFamily="18" charset="0"/>
              </a:rPr>
              <a:t>и </a:t>
            </a:r>
            <a:r>
              <a:rPr lang="ru-RU" sz="2400" b="1" i="1" smtClean="0">
                <a:latin typeface="Times New Roman" panose="02020603050405020304" pitchFamily="18" charset="0"/>
                <a:cs typeface="Times New Roman" panose="02020603050405020304" pitchFamily="18" charset="0"/>
              </a:rPr>
              <a:t>пиктораммы</a:t>
            </a:r>
            <a:r>
              <a:rPr lang="ru-RU" sz="2400" b="1" i="1">
                <a:latin typeface="Times New Roman" panose="02020603050405020304" pitchFamily="18" charset="0"/>
                <a:cs typeface="Times New Roman" panose="02020603050405020304" pitchFamily="18" charset="0"/>
              </a:rPr>
              <a:t>. Предоставляется возможность </a:t>
            </a:r>
            <a:r>
              <a:rPr lang="ru-RU" sz="2400" b="1" i="1">
                <a:latin typeface="Times New Roman" panose="02020603050405020304" pitchFamily="18" charset="0"/>
                <a:cs typeface="Times New Roman" panose="02020603050405020304" pitchFamily="18" charset="0"/>
              </a:rPr>
              <a:t>разработки </a:t>
            </a:r>
            <a:r>
              <a:rPr lang="ru-RU" sz="2400" b="1" i="1" smtClean="0">
                <a:latin typeface="Times New Roman" panose="02020603050405020304" pitchFamily="18" charset="0"/>
                <a:cs typeface="Times New Roman" panose="02020603050405020304" pitchFamily="18" charset="0"/>
              </a:rPr>
              <a:t>собственного </a:t>
            </a:r>
            <a:r>
              <a:rPr lang="ru-RU" sz="2400" b="1" i="1">
                <a:latin typeface="Times New Roman" panose="02020603050405020304" pitchFamily="18" charset="0"/>
                <a:cs typeface="Times New Roman" panose="02020603050405020304" pitchFamily="18" charset="0"/>
              </a:rPr>
              <a:t>дизайна графика.</a:t>
            </a:r>
          </a:p>
        </p:txBody>
      </p:sp>
    </p:spTree>
    <p:extLst>
      <p:ext uri="{BB962C8B-B14F-4D97-AF65-F5344CB8AC3E}">
        <p14:creationId xmlns:p14="http://schemas.microsoft.com/office/powerpoint/2010/main" val="175020146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91319" y="256992"/>
            <a:ext cx="11000096" cy="6370975"/>
          </a:xfrm>
          <a:prstGeom prst="rect">
            <a:avLst/>
          </a:prstGeom>
        </p:spPr>
        <p:txBody>
          <a:bodyPr wrap="square">
            <a:spAutoFit/>
          </a:bodyPr>
          <a:lstStyle/>
          <a:p>
            <a:pPr indent="360000" algn="just"/>
            <a:r>
              <a:rPr lang="ru-RU" sz="2400" b="1">
                <a:latin typeface="Times New Roman" panose="02020603050405020304" pitchFamily="18" charset="0"/>
                <a:cs typeface="Times New Roman" panose="02020603050405020304" pitchFamily="18" charset="0"/>
              </a:rPr>
              <a:t>Российский статистический пакет </a:t>
            </a:r>
            <a:r>
              <a:rPr lang="ru-RU" sz="2400" b="1">
                <a:latin typeface="Times New Roman" panose="02020603050405020304" pitchFamily="18" charset="0"/>
                <a:cs typeface="Times New Roman" panose="02020603050405020304" pitchFamily="18" charset="0"/>
              </a:rPr>
              <a:t>STADIA </a:t>
            </a:r>
            <a:endParaRPr lang="ru-RU" sz="2400" b="1" smtClean="0">
              <a:latin typeface="Times New Roman" panose="02020603050405020304" pitchFamily="18" charset="0"/>
              <a:cs typeface="Times New Roman" panose="02020603050405020304" pitchFamily="18" charset="0"/>
            </a:endParaRPr>
          </a:p>
          <a:p>
            <a:pPr indent="360000" algn="just"/>
            <a:endParaRPr lang="ru-RU" sz="2400" b="1"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Пакет </a:t>
            </a:r>
            <a:r>
              <a:rPr lang="ru-RU" sz="2400">
                <a:latin typeface="Times New Roman" panose="02020603050405020304" pitchFamily="18" charset="0"/>
                <a:cs typeface="Times New Roman" panose="02020603050405020304" pitchFamily="18" charset="0"/>
              </a:rPr>
              <a:t>STADIA разработан ведущими специалистами Московского государственного университета им. М. В</a:t>
            </a:r>
            <a:r>
              <a:rPr lang="ru-RU" sz="2400">
                <a:latin typeface="Times New Roman" panose="02020603050405020304" pitchFamily="18" charset="0"/>
                <a:cs typeface="Times New Roman" panose="02020603050405020304" pitchFamily="18" charset="0"/>
              </a:rPr>
              <a:t>. </a:t>
            </a:r>
            <a:r>
              <a:rPr lang="ru-RU" sz="2400" smtClean="0">
                <a:latin typeface="Times New Roman" panose="02020603050405020304" pitchFamily="18" charset="0"/>
                <a:cs typeface="Times New Roman" panose="02020603050405020304" pitchFamily="18" charset="0"/>
              </a:rPr>
              <a:t>Ломоносова </a:t>
            </a:r>
            <a:r>
              <a:rPr lang="ru-RU" sz="2400">
                <a:latin typeface="Times New Roman" panose="02020603050405020304" pitchFamily="18" charset="0"/>
                <a:cs typeface="Times New Roman" panose="02020603050405020304" pitchFamily="18" charset="0"/>
              </a:rPr>
              <a:t>(главный разработчик - А. П. Кулаичев) совместно с НПО "Информатика и компьютеры</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Пакет </a:t>
            </a:r>
            <a:r>
              <a:rPr lang="ru-RU" sz="2400">
                <a:latin typeface="Times New Roman" panose="02020603050405020304" pitchFamily="18" charset="0"/>
                <a:cs typeface="Times New Roman" panose="02020603050405020304" pitchFamily="18" charset="0"/>
              </a:rPr>
              <a:t>STADIA является единственным </a:t>
            </a:r>
            <a:r>
              <a:rPr lang="ru-RU" sz="2400">
                <a:latin typeface="Times New Roman" panose="02020603050405020304" pitchFamily="18" charset="0"/>
                <a:cs typeface="Times New Roman" panose="02020603050405020304" pitchFamily="18" charset="0"/>
              </a:rPr>
              <a:t>российским </a:t>
            </a:r>
            <a:r>
              <a:rPr lang="ru-RU" sz="2400" smtClean="0">
                <a:latin typeface="Times New Roman" panose="02020603050405020304" pitchFamily="18" charset="0"/>
                <a:cs typeface="Times New Roman" panose="02020603050405020304" pitchFamily="18" charset="0"/>
              </a:rPr>
              <a:t>статистическим </a:t>
            </a:r>
            <a:r>
              <a:rPr lang="ru-RU" sz="2400">
                <a:latin typeface="Times New Roman" panose="02020603050405020304" pitchFamily="18" charset="0"/>
                <a:cs typeface="Times New Roman" panose="02020603050405020304" pitchFamily="18" charset="0"/>
              </a:rPr>
              <a:t>пакетом, представленном на рынке, который можно отнести к классу универсальных пакетов, то есть в нем представлены все самые распространенные </a:t>
            </a:r>
            <a:r>
              <a:rPr lang="ru-RU" sz="2400">
                <a:latin typeface="Times New Roman" panose="02020603050405020304" pitchFamily="18" charset="0"/>
                <a:cs typeface="Times New Roman" panose="02020603050405020304" pitchFamily="18" charset="0"/>
              </a:rPr>
              <a:t>методы </a:t>
            </a:r>
            <a:r>
              <a:rPr lang="ru-RU" sz="2400" smtClean="0">
                <a:latin typeface="Times New Roman" panose="02020603050405020304" pitchFamily="18" charset="0"/>
                <a:cs typeface="Times New Roman" panose="02020603050405020304" pitchFamily="18" charset="0"/>
              </a:rPr>
              <a:t>статистического </a:t>
            </a:r>
            <a:r>
              <a:rPr lang="ru-RU" sz="2400">
                <a:latin typeface="Times New Roman" panose="02020603050405020304" pitchFamily="18" charset="0"/>
                <a:cs typeface="Times New Roman" panose="02020603050405020304" pitchFamily="18" charset="0"/>
              </a:rPr>
              <a:t>анализа данных от описательной статистики и проверки различных гипотез до анализа временных рядов и контроля качества, а также многомерных </a:t>
            </a:r>
            <a:r>
              <a:rPr lang="ru-RU" sz="2400" b="1" i="1">
                <a:latin typeface="Times New Roman" panose="02020603050405020304" pitchFamily="18" charset="0"/>
                <a:cs typeface="Times New Roman" panose="02020603050405020304" pitchFamily="18" charset="0"/>
              </a:rPr>
              <a:t>(факторный</a:t>
            </a:r>
            <a:r>
              <a:rPr lang="ru-RU" sz="2400" b="1" i="1">
                <a:latin typeface="Times New Roman" panose="02020603050405020304" pitchFamily="18" charset="0"/>
                <a:cs typeface="Times New Roman" panose="02020603050405020304" pitchFamily="18" charset="0"/>
              </a:rPr>
              <a:t>, </a:t>
            </a:r>
            <a:r>
              <a:rPr lang="ru-RU" sz="2400" b="1" i="1" smtClean="0">
                <a:latin typeface="Times New Roman" panose="02020603050405020304" pitchFamily="18" charset="0"/>
                <a:cs typeface="Times New Roman" panose="02020603050405020304" pitchFamily="18" charset="0"/>
              </a:rPr>
              <a:t>кластерный</a:t>
            </a:r>
            <a:r>
              <a:rPr lang="ru-RU" sz="2400" b="1" i="1">
                <a:latin typeface="Times New Roman" panose="02020603050405020304" pitchFamily="18" charset="0"/>
                <a:cs typeface="Times New Roman" panose="02020603050405020304" pitchFamily="18" charset="0"/>
              </a:rPr>
              <a:t>, дискриминантный анализ, шкалирование) </a:t>
            </a:r>
            <a:r>
              <a:rPr lang="ru-RU" sz="2400" b="1" i="1">
                <a:latin typeface="Times New Roman" panose="02020603050405020304" pitchFamily="18" charset="0"/>
                <a:cs typeface="Times New Roman" panose="02020603050405020304" pitchFamily="18" charset="0"/>
              </a:rPr>
              <a:t>и </a:t>
            </a:r>
            <a:r>
              <a:rPr lang="ru-RU" sz="2400" b="1" i="1" smtClean="0">
                <a:latin typeface="Times New Roman" panose="02020603050405020304" pitchFamily="18" charset="0"/>
                <a:cs typeface="Times New Roman" panose="02020603050405020304" pitchFamily="18" charset="0"/>
              </a:rPr>
              <a:t>непараметрических </a:t>
            </a:r>
            <a:r>
              <a:rPr lang="ru-RU" sz="2400" b="1" i="1">
                <a:latin typeface="Times New Roman" panose="02020603050405020304" pitchFamily="18" charset="0"/>
                <a:cs typeface="Times New Roman" panose="02020603050405020304" pitchFamily="18" charset="0"/>
              </a:rPr>
              <a:t>методов анализа</a:t>
            </a:r>
            <a:r>
              <a:rPr lang="ru-RU" sz="2400" b="1" i="1">
                <a:latin typeface="Times New Roman" panose="02020603050405020304" pitchFamily="18" charset="0"/>
                <a:cs typeface="Times New Roman" panose="02020603050405020304" pitchFamily="18" charset="0"/>
              </a:rPr>
              <a:t>. </a:t>
            </a:r>
            <a:endParaRPr lang="ru-RU" sz="2400" b="1" i="1"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Таким </a:t>
            </a:r>
            <a:r>
              <a:rPr lang="ru-RU" sz="2400">
                <a:latin typeface="Times New Roman" panose="02020603050405020304" pitchFamily="18" charset="0"/>
                <a:cs typeface="Times New Roman" panose="02020603050405020304" pitchFamily="18" charset="0"/>
              </a:rPr>
              <a:t>образом, пакет подходит для </a:t>
            </a:r>
            <a:r>
              <a:rPr lang="ru-RU" sz="2400">
                <a:latin typeface="Times New Roman" panose="02020603050405020304" pitchFamily="18" charset="0"/>
                <a:cs typeface="Times New Roman" panose="02020603050405020304" pitchFamily="18" charset="0"/>
              </a:rPr>
              <a:t>решения </a:t>
            </a:r>
            <a:r>
              <a:rPr lang="ru-RU" sz="2400" smtClean="0">
                <a:latin typeface="Times New Roman" panose="02020603050405020304" pitchFamily="18" charset="0"/>
                <a:cs typeface="Times New Roman" panose="02020603050405020304" pitchFamily="18" charset="0"/>
              </a:rPr>
              <a:t>практически </a:t>
            </a:r>
            <a:r>
              <a:rPr lang="ru-RU" sz="2400">
                <a:latin typeface="Times New Roman" panose="02020603050405020304" pitchFamily="18" charset="0"/>
                <a:cs typeface="Times New Roman" panose="02020603050405020304" pitchFamily="18" charset="0"/>
              </a:rPr>
              <a:t>всех задач, встречающихся в </a:t>
            </a:r>
            <a:r>
              <a:rPr lang="ru-RU" sz="2400">
                <a:latin typeface="Times New Roman" panose="02020603050405020304" pitchFamily="18" charset="0"/>
                <a:cs typeface="Times New Roman" panose="02020603050405020304" pitchFamily="18" charset="0"/>
              </a:rPr>
              <a:t>статистическом </a:t>
            </a:r>
            <a:r>
              <a:rPr lang="ru-RU" sz="2400" smtClean="0">
                <a:latin typeface="Times New Roman" panose="02020603050405020304" pitchFamily="18" charset="0"/>
                <a:cs typeface="Times New Roman" panose="02020603050405020304" pitchFamily="18" charset="0"/>
              </a:rPr>
              <a:t>исследовании</a:t>
            </a:r>
            <a:r>
              <a:rPr lang="ru-RU" sz="2400">
                <a:latin typeface="Times New Roman" panose="02020603050405020304" pitchFamily="18" charset="0"/>
                <a:cs typeface="Times New Roman" panose="02020603050405020304" pitchFamily="18" charset="0"/>
              </a:rPr>
              <a:t>. </a:t>
            </a:r>
            <a:r>
              <a:rPr lang="ru-RU" sz="2400" b="1" smtClean="0">
                <a:latin typeface="Times New Roman" panose="02020603050405020304" pitchFamily="18" charset="0"/>
                <a:cs typeface="Times New Roman" panose="02020603050405020304" pitchFamily="18" charset="0"/>
              </a:rPr>
              <a:t>Пакет </a:t>
            </a:r>
            <a:r>
              <a:rPr lang="ru-RU" sz="2400" b="1">
                <a:latin typeface="Times New Roman" panose="02020603050405020304" pitchFamily="18" charset="0"/>
                <a:cs typeface="Times New Roman" panose="02020603050405020304" pitchFamily="18" charset="0"/>
              </a:rPr>
              <a:t>ориентирован </a:t>
            </a:r>
            <a:r>
              <a:rPr lang="ru-RU" sz="2400" b="1">
                <a:latin typeface="Times New Roman" panose="02020603050405020304" pitchFamily="18" charset="0"/>
                <a:cs typeface="Times New Roman" panose="02020603050405020304" pitchFamily="18" charset="0"/>
              </a:rPr>
              <a:t>на </a:t>
            </a:r>
            <a:r>
              <a:rPr lang="ru-RU" sz="2400" b="1" smtClean="0">
                <a:latin typeface="Times New Roman" panose="02020603050405020304" pitchFamily="18" charset="0"/>
                <a:cs typeface="Times New Roman" panose="02020603050405020304" pitchFamily="18" charset="0"/>
              </a:rPr>
              <a:t>конкретные </a:t>
            </a:r>
            <a:r>
              <a:rPr lang="ru-RU" sz="2400" b="1">
                <a:latin typeface="Times New Roman" panose="02020603050405020304" pitchFamily="18" charset="0"/>
                <a:cs typeface="Times New Roman" panose="02020603050405020304" pitchFamily="18" charset="0"/>
              </a:rPr>
              <a:t>статистические расчеты и </a:t>
            </a:r>
            <a:r>
              <a:rPr lang="ru-RU" sz="2400" b="1">
                <a:latin typeface="Times New Roman" panose="02020603050405020304" pitchFamily="18" charset="0"/>
                <a:cs typeface="Times New Roman" panose="02020603050405020304" pitchFamily="18" charset="0"/>
              </a:rPr>
              <a:t>построение </a:t>
            </a:r>
            <a:r>
              <a:rPr lang="ru-RU" sz="2400" b="1" smtClean="0">
                <a:latin typeface="Times New Roman" panose="02020603050405020304" pitchFamily="18" charset="0"/>
                <a:cs typeface="Times New Roman" panose="02020603050405020304" pitchFamily="18" charset="0"/>
              </a:rPr>
              <a:t>сопутствующих </a:t>
            </a:r>
            <a:r>
              <a:rPr lang="ru-RU" sz="2400" b="1">
                <a:latin typeface="Times New Roman" panose="02020603050405020304" pitchFamily="18" charset="0"/>
                <a:cs typeface="Times New Roman" panose="02020603050405020304" pitchFamily="18" charset="0"/>
              </a:rPr>
              <a:t>графиков во всех областях прикладной статистики, снабжая пользователя попутно всей необходимой информацией о работе статистических процедур. </a:t>
            </a:r>
          </a:p>
        </p:txBody>
      </p:sp>
    </p:spTree>
    <p:extLst>
      <p:ext uri="{BB962C8B-B14F-4D97-AF65-F5344CB8AC3E}">
        <p14:creationId xmlns:p14="http://schemas.microsoft.com/office/powerpoint/2010/main" val="226916765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27797" y="320176"/>
            <a:ext cx="10549719" cy="5632311"/>
          </a:xfrm>
          <a:prstGeom prst="rect">
            <a:avLst/>
          </a:prstGeom>
          <a:solidFill>
            <a:schemeClr val="bg2">
              <a:lumMod val="90000"/>
            </a:schemeClr>
          </a:solidFill>
        </p:spPr>
        <p:txBody>
          <a:bodyPr wrap="square">
            <a:spAutoFit/>
          </a:bodyPr>
          <a:lstStyle/>
          <a:p>
            <a:pPr indent="360000" algn="just"/>
            <a:r>
              <a:rPr lang="ru-RU" sz="2400" b="1">
                <a:latin typeface="Times New Roman" panose="02020603050405020304" pitchFamily="18" charset="0"/>
                <a:cs typeface="Times New Roman" panose="02020603050405020304" pitchFamily="18" charset="0"/>
              </a:rPr>
              <a:t>STATGRAPHICS for </a:t>
            </a:r>
            <a:r>
              <a:rPr lang="ru-RU" sz="2400" b="1">
                <a:latin typeface="Times New Roman" panose="02020603050405020304" pitchFamily="18" charset="0"/>
                <a:cs typeface="Times New Roman" panose="02020603050405020304" pitchFamily="18" charset="0"/>
              </a:rPr>
              <a:t>Windows </a:t>
            </a:r>
            <a:endParaRPr lang="ru-RU" sz="2400" b="1" smtClean="0">
              <a:latin typeface="Times New Roman" panose="02020603050405020304" pitchFamily="18" charset="0"/>
              <a:cs typeface="Times New Roman" panose="02020603050405020304" pitchFamily="18" charset="0"/>
            </a:endParaRPr>
          </a:p>
          <a:p>
            <a:pPr indent="360000" algn="just"/>
            <a:endParaRPr lang="ru-RU" sz="2400">
              <a:latin typeface="Times New Roman" panose="02020603050405020304" pitchFamily="18" charset="0"/>
              <a:cs typeface="Times New Roman" panose="02020603050405020304" pitchFamily="18" charset="0"/>
            </a:endParaRPr>
          </a:p>
          <a:p>
            <a:pPr indent="360000" algn="just"/>
            <a:r>
              <a:rPr lang="ru-RU" sz="2400" b="1" smtClean="0">
                <a:latin typeface="Times New Roman" panose="02020603050405020304" pitchFamily="18" charset="0"/>
                <a:cs typeface="Times New Roman" panose="02020603050405020304" pitchFamily="18" charset="0"/>
              </a:rPr>
              <a:t>STATGRAPHICS </a:t>
            </a:r>
            <a:r>
              <a:rPr lang="ru-RU" sz="2400" b="1">
                <a:latin typeface="Times New Roman" panose="02020603050405020304" pitchFamily="18" charset="0"/>
                <a:cs typeface="Times New Roman" panose="02020603050405020304" pitchFamily="18" charset="0"/>
              </a:rPr>
              <a:t>включает более 250 статистических процедур</a:t>
            </a:r>
            <a:r>
              <a:rPr lang="ru-RU" sz="2400">
                <a:latin typeface="Times New Roman" panose="02020603050405020304" pitchFamily="18" charset="0"/>
                <a:cs typeface="Times New Roman" panose="02020603050405020304" pitchFamily="18" charset="0"/>
              </a:rPr>
              <a:t>, применяющихся в бизнесе, экономике, маркетинге, медицине, биологии, социологии, психологии, </a:t>
            </a:r>
            <a:r>
              <a:rPr lang="ru-RU" sz="2400">
                <a:latin typeface="Times New Roman" panose="02020603050405020304" pitchFamily="18" charset="0"/>
                <a:cs typeface="Times New Roman" panose="02020603050405020304" pitchFamily="18" charset="0"/>
              </a:rPr>
              <a:t>на </a:t>
            </a:r>
            <a:r>
              <a:rPr lang="ru-RU" sz="2400" smtClean="0">
                <a:latin typeface="Times New Roman" panose="02020603050405020304" pitchFamily="18" charset="0"/>
                <a:cs typeface="Times New Roman" panose="02020603050405020304" pitchFamily="18" charset="0"/>
              </a:rPr>
              <a:t>производстве </a:t>
            </a:r>
            <a:r>
              <a:rPr lang="ru-RU" sz="2400">
                <a:latin typeface="Times New Roman" panose="02020603050405020304" pitchFamily="18" charset="0"/>
                <a:cs typeface="Times New Roman" panose="02020603050405020304" pitchFamily="18" charset="0"/>
              </a:rPr>
              <a:t>и в других областях</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Каждой </a:t>
            </a:r>
            <a:r>
              <a:rPr lang="ru-RU" sz="2400">
                <a:latin typeface="Times New Roman" panose="02020603050405020304" pitchFamily="18" charset="0"/>
                <a:cs typeface="Times New Roman" panose="02020603050405020304" pitchFamily="18" charset="0"/>
              </a:rPr>
              <a:t>группе процедур соответствует собственное меню</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Результаты </a:t>
            </a:r>
            <a:r>
              <a:rPr lang="ru-RU" sz="2400">
                <a:latin typeface="Times New Roman" panose="02020603050405020304" pitchFamily="18" charset="0"/>
                <a:cs typeface="Times New Roman" panose="02020603050405020304" pitchFamily="18" charset="0"/>
              </a:rPr>
              <a:t>представляются в табличной форме или на удобных для восприятия графиках</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b="1" i="1" smtClean="0">
                <a:latin typeface="Times New Roman" panose="02020603050405020304" pitchFamily="18" charset="0"/>
                <a:cs typeface="Times New Roman" panose="02020603050405020304" pitchFamily="18" charset="0"/>
              </a:rPr>
              <a:t>Уникальной </a:t>
            </a:r>
            <a:r>
              <a:rPr lang="ru-RU" sz="2400" b="1" i="1">
                <a:latin typeface="Times New Roman" panose="02020603050405020304" pitchFamily="18" charset="0"/>
                <a:cs typeface="Times New Roman" panose="02020603050405020304" pitchFamily="18" charset="0"/>
              </a:rPr>
              <a:t>особенностью STATGRAPHICS является процедура регрессионного анализа, где </a:t>
            </a:r>
            <a:r>
              <a:rPr lang="ru-RU" sz="2400" b="1" i="1">
                <a:latin typeface="Times New Roman" panose="02020603050405020304" pitchFamily="18" charset="0"/>
                <a:cs typeface="Times New Roman" panose="02020603050405020304" pitchFamily="18" charset="0"/>
              </a:rPr>
              <a:t>представлено </a:t>
            </a:r>
            <a:r>
              <a:rPr lang="ru-RU" sz="2400" b="1" i="1" smtClean="0">
                <a:latin typeface="Times New Roman" panose="02020603050405020304" pitchFamily="18" charset="0"/>
                <a:cs typeface="Times New Roman" panose="02020603050405020304" pitchFamily="18" charset="0"/>
              </a:rPr>
              <a:t>сравнение </a:t>
            </a:r>
            <a:r>
              <a:rPr lang="ru-RU" sz="2400" b="1" i="1">
                <a:latin typeface="Times New Roman" panose="02020603050405020304" pitchFamily="18" charset="0"/>
                <a:cs typeface="Times New Roman" panose="02020603050405020304" pitchFamily="18" charset="0"/>
              </a:rPr>
              <a:t>полученной регрессионной зависимости </a:t>
            </a:r>
            <a:r>
              <a:rPr lang="ru-RU" sz="2400" b="1" i="1">
                <a:latin typeface="Times New Roman" panose="02020603050405020304" pitchFamily="18" charset="0"/>
                <a:cs typeface="Times New Roman" panose="02020603050405020304" pitchFamily="18" charset="0"/>
              </a:rPr>
              <a:t>с </a:t>
            </a:r>
            <a:r>
              <a:rPr lang="ru-RU" sz="2400" b="1" i="1" smtClean="0">
                <a:latin typeface="Times New Roman" panose="02020603050405020304" pitchFamily="18" charset="0"/>
                <a:cs typeface="Times New Roman" panose="02020603050405020304" pitchFamily="18" charset="0"/>
              </a:rPr>
              <a:t>альтернативными </a:t>
            </a:r>
            <a:r>
              <a:rPr lang="ru-RU" sz="2400" b="1" i="1">
                <a:latin typeface="Times New Roman" panose="02020603050405020304" pitchFamily="18" charset="0"/>
                <a:cs typeface="Times New Roman" panose="02020603050405020304" pitchFamily="18" charset="0"/>
              </a:rPr>
              <a:t>моделями</a:t>
            </a:r>
            <a:r>
              <a:rPr lang="ru-RU" sz="2400" b="1" i="1">
                <a:latin typeface="Times New Roman" panose="02020603050405020304" pitchFamily="18" charset="0"/>
                <a:cs typeface="Times New Roman" panose="02020603050405020304" pitchFamily="18" charset="0"/>
              </a:rPr>
              <a:t>. </a:t>
            </a:r>
            <a:endParaRPr lang="ru-RU" sz="2400" b="1" i="1"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При </a:t>
            </a:r>
            <a:r>
              <a:rPr lang="ru-RU" sz="2400">
                <a:latin typeface="Times New Roman" panose="02020603050405020304" pitchFamily="18" charset="0"/>
                <a:cs typeface="Times New Roman" panose="02020603050405020304" pitchFamily="18" charset="0"/>
              </a:rPr>
              <a:t>исследовании статистических связей между различными показателями, этот модуль </a:t>
            </a:r>
            <a:r>
              <a:rPr lang="ru-RU" sz="2400">
                <a:latin typeface="Times New Roman" panose="02020603050405020304" pitchFamily="18" charset="0"/>
                <a:cs typeface="Times New Roman" panose="02020603050405020304" pitchFamily="18" charset="0"/>
              </a:rPr>
              <a:t>может </a:t>
            </a:r>
            <a:r>
              <a:rPr lang="ru-RU" sz="2400" smtClean="0">
                <a:latin typeface="Times New Roman" panose="02020603050405020304" pitchFamily="18" charset="0"/>
                <a:cs typeface="Times New Roman" panose="02020603050405020304" pitchFamily="18" charset="0"/>
              </a:rPr>
              <a:t>ока</a:t>
            </a:r>
            <a:r>
              <a:rPr lang="ru-RU" sz="2400">
                <a:latin typeface="Times New Roman" panose="02020603050405020304" pitchFamily="18" charset="0"/>
                <a:cs typeface="Times New Roman" panose="02020603050405020304" pitchFamily="18" charset="0"/>
              </a:rPr>
              <a:t>з</a:t>
            </a:r>
            <a:r>
              <a:rPr lang="ru-RU" sz="2400" smtClean="0">
                <a:latin typeface="Times New Roman" panose="02020603050405020304" pitchFamily="18" charset="0"/>
                <a:cs typeface="Times New Roman" panose="02020603050405020304" pitchFamily="18" charset="0"/>
              </a:rPr>
              <a:t>аться </a:t>
            </a:r>
            <a:r>
              <a:rPr lang="ru-RU" sz="2400">
                <a:latin typeface="Times New Roman" panose="02020603050405020304" pitchFamily="18" charset="0"/>
                <a:cs typeface="Times New Roman" panose="02020603050405020304" pitchFamily="18" charset="0"/>
              </a:rPr>
              <a:t>неоценимым. </a:t>
            </a:r>
            <a:r>
              <a:rPr lang="ru-RU" sz="2400" b="1">
                <a:latin typeface="Times New Roman" panose="02020603050405020304" pitchFamily="18" charset="0"/>
                <a:cs typeface="Times New Roman" panose="02020603050405020304" pitchFamily="18" charset="0"/>
              </a:rPr>
              <a:t>Модуль Statistical Advisor</a:t>
            </a:r>
            <a:r>
              <a:rPr lang="ru-RU" sz="2400">
                <a:latin typeface="Times New Roman" panose="02020603050405020304" pitchFamily="18" charset="0"/>
                <a:cs typeface="Times New Roman" panose="02020603050405020304" pitchFamily="18" charset="0"/>
              </a:rPr>
              <a:t>, кратко поясняющий </a:t>
            </a:r>
            <a:r>
              <a:rPr lang="ru-RU" sz="2400">
                <a:latin typeface="Times New Roman" panose="02020603050405020304" pitchFamily="18" charset="0"/>
                <a:cs typeface="Times New Roman" panose="02020603050405020304" pitchFamily="18" charset="0"/>
              </a:rPr>
              <a:t>суть </a:t>
            </a:r>
            <a:r>
              <a:rPr lang="ru-RU" sz="2400" smtClean="0">
                <a:latin typeface="Times New Roman" panose="02020603050405020304" pitchFamily="18" charset="0"/>
                <a:cs typeface="Times New Roman" panose="02020603050405020304" pitchFamily="18" charset="0"/>
              </a:rPr>
              <a:t>любого </a:t>
            </a:r>
            <a:r>
              <a:rPr lang="ru-RU" sz="2400">
                <a:latin typeface="Times New Roman" panose="02020603050405020304" pitchFamily="18" charset="0"/>
                <a:cs typeface="Times New Roman" panose="02020603050405020304" pitchFamily="18" charset="0"/>
              </a:rPr>
              <a:t>проведенного анализа, оказывает помощь </a:t>
            </a:r>
            <a:r>
              <a:rPr lang="ru-RU" sz="2400">
                <a:latin typeface="Times New Roman" panose="02020603050405020304" pitchFamily="18" charset="0"/>
                <a:cs typeface="Times New Roman" panose="02020603050405020304" pitchFamily="18" charset="0"/>
              </a:rPr>
              <a:t>в </a:t>
            </a:r>
            <a:r>
              <a:rPr lang="ru-RU" sz="2400" smtClean="0">
                <a:latin typeface="Times New Roman" panose="02020603050405020304" pitchFamily="18" charset="0"/>
                <a:cs typeface="Times New Roman" panose="02020603050405020304" pitchFamily="18" charset="0"/>
              </a:rPr>
              <a:t>интерпретации </a:t>
            </a:r>
            <a:r>
              <a:rPr lang="ru-RU" sz="2400">
                <a:latin typeface="Times New Roman" panose="02020603050405020304" pitchFamily="18" charset="0"/>
                <a:cs typeface="Times New Roman" panose="02020603050405020304" pitchFamily="18" charset="0"/>
              </a:rPr>
              <a:t>результатов</a:t>
            </a:r>
            <a:r>
              <a:rPr lang="ru-RU" sz="2400">
                <a:latin typeface="Times New Roman" panose="02020603050405020304" pitchFamily="18" charset="0"/>
                <a:cs typeface="Times New Roman" panose="02020603050405020304" pitchFamily="18" charset="0"/>
              </a:rPr>
              <a:t>. </a:t>
            </a:r>
            <a:endParaRPr lang="ru-RU"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7269058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831364"/>
          </a:xfrm>
          <a:solidFill>
            <a:schemeClr val="bg2">
              <a:lumMod val="90000"/>
            </a:schemeClr>
          </a:solidFill>
        </p:spPr>
        <p:txBody>
          <a:bodyPr>
            <a:normAutofit/>
          </a:bodyPr>
          <a:lstStyle/>
          <a:p>
            <a:r>
              <a:rPr lang="ru-RU" sz="2400" b="1" smtClean="0">
                <a:latin typeface="Times New Roman" panose="02020603050405020304" pitchFamily="18" charset="0"/>
                <a:cs typeface="Times New Roman" panose="02020603050405020304" pitchFamily="18" charset="0"/>
              </a:rPr>
              <a:t>Контрольные вопросы по теме:</a:t>
            </a:r>
            <a:endParaRPr lang="ru-RU" sz="24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1705970"/>
            <a:ext cx="10058400" cy="4329070"/>
          </a:xfrm>
        </p:spPr>
        <p:txBody>
          <a:bodyPr>
            <a:noAutofit/>
          </a:bodyPr>
          <a:lstStyle/>
          <a:p>
            <a:pPr marL="0" indent="0" algn="just">
              <a:buNone/>
            </a:pPr>
            <a:r>
              <a:rPr lang="ru-RU" sz="2000" smtClean="0">
                <a:latin typeface="Times New Roman" panose="02020603050405020304" pitchFamily="18" charset="0"/>
                <a:cs typeface="Times New Roman" panose="02020603050405020304" pitchFamily="18" charset="0"/>
              </a:rPr>
              <a:t>1. Обозначьте разницу между универсальными </a:t>
            </a:r>
            <a:r>
              <a:rPr lang="ru-RU" sz="2000">
                <a:latin typeface="Times New Roman" panose="02020603050405020304" pitchFamily="18" charset="0"/>
                <a:cs typeface="Times New Roman" panose="02020603050405020304" pitchFamily="18" charset="0"/>
              </a:rPr>
              <a:t>и </a:t>
            </a:r>
            <a:r>
              <a:rPr lang="ru-RU" sz="2000" smtClean="0">
                <a:latin typeface="Times New Roman" panose="02020603050405020304" pitchFamily="18" charset="0"/>
                <a:cs typeface="Times New Roman" panose="02020603050405020304" pitchFamily="18" charset="0"/>
              </a:rPr>
              <a:t>специализированными пакетами.</a:t>
            </a:r>
            <a:endParaRPr lang="ru-RU" sz="2000">
              <a:latin typeface="Times New Roman" panose="02020603050405020304" pitchFamily="18" charset="0"/>
              <a:cs typeface="Times New Roman" panose="02020603050405020304" pitchFamily="18" charset="0"/>
            </a:endParaRPr>
          </a:p>
          <a:p>
            <a:pPr marL="0" indent="0" algn="just">
              <a:buNone/>
            </a:pPr>
            <a:r>
              <a:rPr lang="ru-RU" sz="2000">
                <a:latin typeface="Times New Roman" panose="02020603050405020304" pitchFamily="18" charset="0"/>
                <a:cs typeface="Times New Roman" panose="02020603050405020304" pitchFamily="18" charset="0"/>
              </a:rPr>
              <a:t>3</a:t>
            </a:r>
            <a:r>
              <a:rPr lang="ru-RU" sz="2000">
                <a:latin typeface="Times New Roman" panose="02020603050405020304" pitchFamily="18" charset="0"/>
                <a:cs typeface="Times New Roman" panose="02020603050405020304" pitchFamily="18" charset="0"/>
              </a:rPr>
              <a:t>. </a:t>
            </a:r>
            <a:r>
              <a:rPr lang="ru-RU" sz="2000" smtClean="0">
                <a:latin typeface="Times New Roman" panose="02020603050405020304" pitchFamily="18" charset="0"/>
                <a:cs typeface="Times New Roman" panose="02020603050405020304" pitchFamily="18" charset="0"/>
              </a:rPr>
              <a:t>Назовите требования</a:t>
            </a:r>
            <a:r>
              <a:rPr lang="ru-RU" sz="2000">
                <a:latin typeface="Times New Roman" panose="02020603050405020304" pitchFamily="18" charset="0"/>
                <a:cs typeface="Times New Roman" panose="02020603050405020304" pitchFamily="18" charset="0"/>
              </a:rPr>
              <a:t>, предъявляемые к статистическим </a:t>
            </a:r>
            <a:r>
              <a:rPr lang="ru-RU" sz="2000">
                <a:latin typeface="Times New Roman" panose="02020603050405020304" pitchFamily="18" charset="0"/>
                <a:cs typeface="Times New Roman" panose="02020603050405020304" pitchFamily="18" charset="0"/>
              </a:rPr>
              <a:t>пакетам</a:t>
            </a:r>
            <a:r>
              <a:rPr lang="ru-RU" sz="2000" smtClean="0">
                <a:latin typeface="Times New Roman" panose="02020603050405020304" pitchFamily="18" charset="0"/>
                <a:cs typeface="Times New Roman" panose="02020603050405020304" pitchFamily="18" charset="0"/>
              </a:rPr>
              <a:t>.</a:t>
            </a:r>
          </a:p>
          <a:p>
            <a:pPr marL="0" indent="0" algn="just">
              <a:buNone/>
            </a:pPr>
            <a:r>
              <a:rPr lang="ru-RU" sz="2000" smtClean="0">
                <a:latin typeface="Times New Roman" panose="02020603050405020304" pitchFamily="18" charset="0"/>
                <a:cs typeface="Times New Roman" panose="02020603050405020304" pitchFamily="18" charset="0"/>
              </a:rPr>
              <a:t>3. Охарактеризуйте пакеты программ:</a:t>
            </a:r>
          </a:p>
          <a:p>
            <a:pPr marL="0" indent="0" algn="just">
              <a:buNone/>
            </a:pPr>
            <a:r>
              <a:rPr lang="ru-RU" sz="2000" b="1">
                <a:latin typeface="Times New Roman" panose="02020603050405020304" pitchFamily="18" charset="0"/>
                <a:cs typeface="Times New Roman" panose="02020603050405020304" pitchFamily="18" charset="0"/>
              </a:rPr>
              <a:t>Система </a:t>
            </a:r>
            <a:r>
              <a:rPr lang="ru-RU" sz="2000" b="1">
                <a:latin typeface="Times New Roman" panose="02020603050405020304" pitchFamily="18" charset="0"/>
                <a:cs typeface="Times New Roman" panose="02020603050405020304" pitchFamily="18" charset="0"/>
              </a:rPr>
              <a:t>SAS </a:t>
            </a:r>
            <a:endParaRPr lang="ru-RU" sz="2000" b="1" smtClean="0">
              <a:latin typeface="Times New Roman" panose="02020603050405020304" pitchFamily="18" charset="0"/>
              <a:cs typeface="Times New Roman" panose="02020603050405020304" pitchFamily="18" charset="0"/>
            </a:endParaRPr>
          </a:p>
          <a:p>
            <a:pPr marL="0" indent="0" algn="just">
              <a:buNone/>
            </a:pPr>
            <a:r>
              <a:rPr lang="ru-RU" sz="2000" b="1">
                <a:latin typeface="Times New Roman" panose="02020603050405020304" pitchFamily="18" charset="0"/>
                <a:cs typeface="Times New Roman" panose="02020603050405020304" pitchFamily="18" charset="0"/>
              </a:rPr>
              <a:t>Пакет SPSS для Windows </a:t>
            </a:r>
          </a:p>
          <a:p>
            <a:pPr marL="0" indent="0" algn="just">
              <a:buNone/>
            </a:pPr>
            <a:r>
              <a:rPr lang="ru-RU" sz="2000" b="1">
                <a:latin typeface="Times New Roman" panose="02020603050405020304" pitchFamily="18" charset="0"/>
                <a:cs typeface="Times New Roman" panose="02020603050405020304" pitchFamily="18" charset="0"/>
              </a:rPr>
              <a:t>Универсальная статистическая система </a:t>
            </a:r>
            <a:r>
              <a:rPr lang="ru-RU" sz="2000" b="1">
                <a:latin typeface="Times New Roman" panose="02020603050405020304" pitchFamily="18" charset="0"/>
                <a:cs typeface="Times New Roman" panose="02020603050405020304" pitchFamily="18" charset="0"/>
              </a:rPr>
              <a:t>SYSTAT </a:t>
            </a:r>
            <a:endParaRPr lang="ru-RU" sz="2000" b="1" smtClean="0">
              <a:latin typeface="Times New Roman" panose="02020603050405020304" pitchFamily="18" charset="0"/>
              <a:cs typeface="Times New Roman" panose="02020603050405020304" pitchFamily="18" charset="0"/>
            </a:endParaRPr>
          </a:p>
          <a:p>
            <a:pPr marL="0" indent="0" algn="just">
              <a:buNone/>
            </a:pPr>
            <a:r>
              <a:rPr lang="ru-RU" sz="2000" b="1">
                <a:latin typeface="Times New Roman" panose="02020603050405020304" pitchFamily="18" charset="0"/>
                <a:cs typeface="Times New Roman" panose="02020603050405020304" pitchFamily="18" charset="0"/>
              </a:rPr>
              <a:t>Пакет </a:t>
            </a:r>
            <a:r>
              <a:rPr lang="ru-RU" sz="2000" b="1">
                <a:latin typeface="Times New Roman" panose="02020603050405020304" pitchFamily="18" charset="0"/>
                <a:cs typeface="Times New Roman" panose="02020603050405020304" pitchFamily="18" charset="0"/>
              </a:rPr>
              <a:t>STATISTICA </a:t>
            </a:r>
            <a:r>
              <a:rPr lang="ru-RU" sz="2000" b="1" smtClean="0">
                <a:latin typeface="Times New Roman" panose="02020603050405020304" pitchFamily="18" charset="0"/>
                <a:cs typeface="Times New Roman" panose="02020603050405020304" pitchFamily="18" charset="0"/>
              </a:rPr>
              <a:t>6.0</a:t>
            </a:r>
          </a:p>
          <a:p>
            <a:pPr marL="0" indent="0" algn="just">
              <a:buNone/>
            </a:pPr>
            <a:r>
              <a:rPr lang="ru-RU" sz="2000" b="1">
                <a:latin typeface="Times New Roman" panose="02020603050405020304" pitchFamily="18" charset="0"/>
                <a:cs typeface="Times New Roman" panose="02020603050405020304" pitchFamily="18" charset="0"/>
              </a:rPr>
              <a:t>Пакет MINITAB </a:t>
            </a:r>
          </a:p>
          <a:p>
            <a:pPr marL="0" indent="0" algn="just">
              <a:buNone/>
            </a:pPr>
            <a:r>
              <a:rPr lang="ru-RU" sz="2000" b="1" smtClean="0">
                <a:latin typeface="Times New Roman" panose="02020603050405020304" pitchFamily="18" charset="0"/>
                <a:cs typeface="Times New Roman" panose="02020603050405020304" pitchFamily="18" charset="0"/>
              </a:rPr>
              <a:t>Пакет </a:t>
            </a:r>
            <a:r>
              <a:rPr lang="ru-RU" sz="2000" b="1">
                <a:latin typeface="Times New Roman" panose="02020603050405020304" pitchFamily="18" charset="0"/>
                <a:cs typeface="Times New Roman" panose="02020603050405020304" pitchFamily="18" charset="0"/>
              </a:rPr>
              <a:t>STADIA </a:t>
            </a:r>
          </a:p>
          <a:p>
            <a:pPr marL="0" indent="0" algn="just">
              <a:buNone/>
            </a:pPr>
            <a:r>
              <a:rPr lang="ru-RU" sz="2000" b="1" smtClean="0">
                <a:latin typeface="Times New Roman" panose="02020603050405020304" pitchFamily="18" charset="0"/>
                <a:cs typeface="Times New Roman" panose="02020603050405020304" pitchFamily="18" charset="0"/>
              </a:rPr>
              <a:t>STATGRAPHICS </a:t>
            </a:r>
            <a:r>
              <a:rPr lang="ru-RU" sz="2000" b="1">
                <a:latin typeface="Times New Roman" panose="02020603050405020304" pitchFamily="18" charset="0"/>
                <a:cs typeface="Times New Roman" panose="02020603050405020304" pitchFamily="18" charset="0"/>
              </a:rPr>
              <a:t>for Windows </a:t>
            </a:r>
          </a:p>
          <a:p>
            <a:pPr marL="0" indent="0" algn="just">
              <a:buNone/>
            </a:pPr>
            <a:r>
              <a:rPr lang="ru-RU" sz="2000" b="1" smtClean="0">
                <a:latin typeface="Times New Roman" panose="02020603050405020304" pitchFamily="18" charset="0"/>
                <a:cs typeface="Times New Roman" panose="02020603050405020304" pitchFamily="18" charset="0"/>
              </a:rPr>
              <a:t> </a:t>
            </a:r>
            <a:endParaRPr lang="ru-RU" sz="2000" b="1">
              <a:latin typeface="Times New Roman" panose="02020603050405020304" pitchFamily="18" charset="0"/>
              <a:cs typeface="Times New Roman" panose="02020603050405020304" pitchFamily="18" charset="0"/>
            </a:endParaRP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smtClean="0">
              <a:latin typeface="Times New Roman" panose="02020603050405020304" pitchFamily="18" charset="0"/>
              <a:cs typeface="Times New Roman" panose="02020603050405020304" pitchFamily="18" charset="0"/>
            </a:endParaRPr>
          </a:p>
          <a:p>
            <a:pPr marL="0" indent="0" algn="just">
              <a:buNone/>
            </a:pPr>
            <a:endParaRPr lang="ru-RU" sz="2000">
              <a:latin typeface="Times New Roman" panose="02020603050405020304" pitchFamily="18" charset="0"/>
              <a:cs typeface="Times New Roman" panose="02020603050405020304" pitchFamily="18" charset="0"/>
            </a:endParaRPr>
          </a:p>
          <a:p>
            <a:endParaRPr lang="ru-RU" sz="2000"/>
          </a:p>
        </p:txBody>
      </p:sp>
    </p:spTree>
    <p:extLst>
      <p:ext uri="{BB962C8B-B14F-4D97-AF65-F5344CB8AC3E}">
        <p14:creationId xmlns:p14="http://schemas.microsoft.com/office/powerpoint/2010/main" val="3418174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41444" y="1501254"/>
            <a:ext cx="10972799" cy="477672"/>
          </a:xfrm>
          <a:solidFill>
            <a:schemeClr val="accent6"/>
          </a:solidFill>
        </p:spPr>
        <p:txBody>
          <a:bodyPr>
            <a:noAutofit/>
          </a:bodyPr>
          <a:lstStyle/>
          <a:p>
            <a:r>
              <a:rPr lang="ru-RU" sz="2800" b="1">
                <a:solidFill>
                  <a:srgbClr val="002060"/>
                </a:solidFill>
                <a:latin typeface="Times New Roman" panose="02020603050405020304" pitchFamily="18" charset="0"/>
                <a:cs typeface="Times New Roman" panose="02020603050405020304" pitchFamily="18" charset="0"/>
              </a:rPr>
              <a:t>2. Статистические данные.</a:t>
            </a:r>
            <a:br>
              <a:rPr lang="ru-RU" sz="2800" b="1">
                <a:solidFill>
                  <a:srgbClr val="002060"/>
                </a:solidFill>
                <a:latin typeface="Times New Roman" panose="02020603050405020304" pitchFamily="18" charset="0"/>
                <a:cs typeface="Times New Roman" panose="02020603050405020304" pitchFamily="18" charset="0"/>
              </a:rPr>
            </a:br>
            <a:r>
              <a:rPr lang="ru-RU" sz="3200" b="1" i="1" smtClean="0">
                <a:solidFill>
                  <a:srgbClr val="C00000"/>
                </a:solidFill>
                <a:latin typeface="Times New Roman" panose="02020603050405020304" pitchFamily="18" charset="0"/>
                <a:cs typeface="Times New Roman" panose="02020603050405020304" pitchFamily="18" charset="0"/>
              </a:rPr>
              <a:t/>
            </a:r>
            <a:br>
              <a:rPr lang="ru-RU" sz="3200" b="1" i="1" smtClean="0">
                <a:solidFill>
                  <a:srgbClr val="C00000"/>
                </a:solidFill>
                <a:latin typeface="Times New Roman" panose="02020603050405020304" pitchFamily="18" charset="0"/>
                <a:cs typeface="Times New Roman" panose="02020603050405020304" pitchFamily="18" charset="0"/>
              </a:rPr>
            </a:br>
            <a:r>
              <a:rPr lang="ru-RU" sz="2800" b="1" i="1" smtClean="0">
                <a:solidFill>
                  <a:srgbClr val="C00000"/>
                </a:solidFill>
                <a:latin typeface="Times New Roman" panose="02020603050405020304" pitchFamily="18" charset="0"/>
                <a:cs typeface="Times New Roman" panose="02020603050405020304" pitchFamily="18" charset="0"/>
              </a:rPr>
              <a:t>Под статистическими данными </a:t>
            </a:r>
            <a:br>
              <a:rPr lang="ru-RU" sz="2800" b="1" i="1" smtClean="0">
                <a:solidFill>
                  <a:srgbClr val="C00000"/>
                </a:solidFill>
                <a:latin typeface="Times New Roman" panose="02020603050405020304" pitchFamily="18" charset="0"/>
                <a:cs typeface="Times New Roman" panose="02020603050405020304" pitchFamily="18" charset="0"/>
              </a:rPr>
            </a:br>
            <a:r>
              <a:rPr lang="ru-RU" sz="2800" b="1" smtClean="0">
                <a:solidFill>
                  <a:srgbClr val="002060"/>
                </a:solidFill>
                <a:latin typeface="Times New Roman" panose="02020603050405020304" pitchFamily="18" charset="0"/>
                <a:cs typeface="Times New Roman" panose="02020603050405020304" pitchFamily="18" charset="0"/>
              </a:rPr>
              <a:t/>
            </a:r>
            <a:br>
              <a:rPr lang="ru-RU" sz="2800" b="1" smtClean="0">
                <a:solidFill>
                  <a:srgbClr val="002060"/>
                </a:solidFill>
                <a:latin typeface="Times New Roman" panose="02020603050405020304" pitchFamily="18" charset="0"/>
                <a:cs typeface="Times New Roman" panose="02020603050405020304" pitchFamily="18" charset="0"/>
              </a:rPr>
            </a:br>
            <a:endParaRPr lang="ru-RU" sz="2800"/>
          </a:p>
        </p:txBody>
      </p:sp>
      <p:sp>
        <p:nvSpPr>
          <p:cNvPr id="5" name="Объект 4"/>
          <p:cNvSpPr>
            <a:spLocks noGrp="1"/>
          </p:cNvSpPr>
          <p:nvPr>
            <p:ph idx="1"/>
          </p:nvPr>
        </p:nvSpPr>
        <p:spPr>
          <a:xfrm>
            <a:off x="395784" y="2538484"/>
            <a:ext cx="11218459" cy="3780430"/>
          </a:xfrm>
        </p:spPr>
        <p:txBody>
          <a:bodyPr>
            <a:noAutofit/>
          </a:bodyPr>
          <a:lstStyle/>
          <a:p>
            <a:pPr algn="just">
              <a:spcBef>
                <a:spcPts val="0"/>
              </a:spcBef>
              <a:spcAft>
                <a:spcPts val="600"/>
              </a:spcAft>
            </a:pPr>
            <a:r>
              <a:rPr lang="ru-RU" sz="2400" b="1">
                <a:solidFill>
                  <a:srgbClr val="002060"/>
                </a:solidFill>
                <a:latin typeface="Times New Roman" panose="02020603050405020304" pitchFamily="18" charset="0"/>
                <a:cs typeface="Times New Roman" panose="02020603050405020304" pitchFamily="18" charset="0"/>
              </a:rPr>
              <a:t>понимают совокупность количественных характеристик социально-экономических явлений и процессов, полученных в результате статистического наблюдения, их обработки или </a:t>
            </a:r>
            <a:r>
              <a:rPr lang="ru-RU" sz="2800" b="1">
                <a:solidFill>
                  <a:srgbClr val="002060"/>
                </a:solidFill>
                <a:latin typeface="Times New Roman" panose="02020603050405020304" pitchFamily="18" charset="0"/>
                <a:cs typeface="Times New Roman" panose="02020603050405020304" pitchFamily="18" charset="0"/>
              </a:rPr>
              <a:t>соответствующих</a:t>
            </a:r>
            <a:r>
              <a:rPr lang="ru-RU" sz="2400" b="1">
                <a:solidFill>
                  <a:srgbClr val="002060"/>
                </a:solidFill>
                <a:latin typeface="Times New Roman" panose="02020603050405020304" pitchFamily="18" charset="0"/>
                <a:cs typeface="Times New Roman" panose="02020603050405020304" pitchFamily="18" charset="0"/>
              </a:rPr>
              <a:t> расчетов. </a:t>
            </a:r>
          </a:p>
          <a:p>
            <a:pPr algn="just">
              <a:spcBef>
                <a:spcPts val="0"/>
              </a:spcBef>
              <a:spcAft>
                <a:spcPts val="600"/>
              </a:spcAft>
            </a:pPr>
            <a:r>
              <a:rPr lang="ru-RU" sz="2400">
                <a:solidFill>
                  <a:srgbClr val="002060"/>
                </a:solidFill>
                <a:latin typeface="Times New Roman" panose="02020603050405020304" pitchFamily="18" charset="0"/>
                <a:cs typeface="Times New Roman" panose="02020603050405020304" pitchFamily="18" charset="0"/>
              </a:rPr>
              <a:t>В настоящее время под термином </a:t>
            </a:r>
            <a:r>
              <a:rPr lang="ru-RU" sz="2400" b="1">
                <a:solidFill>
                  <a:srgbClr val="C00000"/>
                </a:solidFill>
                <a:latin typeface="Times New Roman" panose="02020603050405020304" pitchFamily="18" charset="0"/>
                <a:cs typeface="Times New Roman" panose="02020603050405020304" pitchFamily="18" charset="0"/>
              </a:rPr>
              <a:t>«статистические данные» </a:t>
            </a:r>
            <a:r>
              <a:rPr lang="ru-RU" sz="2400">
                <a:solidFill>
                  <a:srgbClr val="002060"/>
                </a:solidFill>
                <a:latin typeface="Times New Roman" panose="02020603050405020304" pitchFamily="18" charset="0"/>
                <a:cs typeface="Times New Roman" panose="02020603050405020304" pitchFamily="18" charset="0"/>
              </a:rPr>
              <a:t>понимают все собранные сведения, которые в дальнейшем подвергаются статистической обработке. </a:t>
            </a:r>
          </a:p>
          <a:p>
            <a:pPr algn="just">
              <a:spcBef>
                <a:spcPts val="0"/>
              </a:spcBef>
              <a:spcAft>
                <a:spcPts val="600"/>
              </a:spcAft>
            </a:pPr>
            <a:r>
              <a:rPr lang="ru-RU" sz="2400">
                <a:solidFill>
                  <a:srgbClr val="002060"/>
                </a:solidFill>
                <a:latin typeface="Times New Roman" panose="02020603050405020304" pitchFamily="18" charset="0"/>
                <a:cs typeface="Times New Roman" panose="02020603050405020304" pitchFamily="18" charset="0"/>
              </a:rPr>
              <a:t>В различной литературе их еще называют: </a:t>
            </a:r>
            <a:r>
              <a:rPr lang="ru-RU" sz="2400" b="1" i="1">
                <a:solidFill>
                  <a:srgbClr val="C00000"/>
                </a:solidFill>
                <a:latin typeface="Times New Roman" panose="02020603050405020304" pitchFamily="18" charset="0"/>
                <a:cs typeface="Times New Roman" panose="02020603050405020304" pitchFamily="18" charset="0"/>
              </a:rPr>
              <a:t>переменные, варианты, величины, даты и т.д. </a:t>
            </a:r>
            <a:endParaRPr lang="ru-RU" sz="2000" b="1" i="1">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04983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6729" y="298722"/>
            <a:ext cx="11081982" cy="6032421"/>
          </a:xfrm>
          <a:prstGeom prst="rect">
            <a:avLst/>
          </a:prstGeom>
        </p:spPr>
        <p:txBody>
          <a:bodyPr wrap="square">
            <a:spAutoFit/>
          </a:bodyPr>
          <a:lstStyle/>
          <a:p>
            <a:pPr algn="just"/>
            <a:r>
              <a:rPr lang="ru-RU" sz="2800" b="1" i="1" smtClean="0">
                <a:solidFill>
                  <a:srgbClr val="C00000"/>
                </a:solidFill>
                <a:latin typeface="Times New Roman" panose="02020603050405020304" pitchFamily="18" charset="0"/>
                <a:cs typeface="Times New Roman" panose="02020603050405020304" pitchFamily="18" charset="0"/>
              </a:rPr>
              <a:t>Все статистические данные можно разделить на:</a:t>
            </a:r>
          </a:p>
          <a:p>
            <a:pPr algn="just"/>
            <a:r>
              <a:rPr lang="ru-RU" sz="2800" b="1" i="1" smtClean="0">
                <a:solidFill>
                  <a:srgbClr val="C00000"/>
                </a:solidFill>
                <a:latin typeface="Times New Roman" panose="02020603050405020304" pitchFamily="18" charset="0"/>
                <a:cs typeface="Times New Roman" panose="02020603050405020304" pitchFamily="18" charset="0"/>
              </a:rPr>
              <a:t> </a:t>
            </a:r>
            <a:endParaRPr lang="ru-RU" sz="2400" b="1" smtClean="0">
              <a:solidFill>
                <a:srgbClr val="002060"/>
              </a:solidFill>
              <a:latin typeface="Times New Roman" panose="02020603050405020304" pitchFamily="18" charset="0"/>
              <a:cs typeface="Times New Roman" panose="02020603050405020304" pitchFamily="18" charset="0"/>
            </a:endParaRPr>
          </a:p>
          <a:p>
            <a:pPr marL="285750" indent="-285750" algn="just">
              <a:spcAft>
                <a:spcPts val="600"/>
              </a:spcAft>
              <a:buFont typeface="Wingdings" panose="05000000000000000000" pitchFamily="2" charset="2"/>
              <a:buChar char="Ø"/>
            </a:pPr>
            <a:r>
              <a:rPr lang="ru-RU" sz="2000" b="1" smtClean="0">
                <a:solidFill>
                  <a:srgbClr val="002060"/>
                </a:solidFill>
                <a:latin typeface="Times New Roman" panose="02020603050405020304" pitchFamily="18" charset="0"/>
                <a:cs typeface="Times New Roman" panose="02020603050405020304" pitchFamily="18" charset="0"/>
              </a:rPr>
              <a:t>качественные, труднодоступные для измерения (имеется, не имеется; больше, меньше; сильно, слабо; красный, черный; мужской, женский и т.д.); </a:t>
            </a:r>
          </a:p>
          <a:p>
            <a:pPr marL="285750" indent="-285750" algn="just">
              <a:spcAft>
                <a:spcPts val="600"/>
              </a:spcAft>
              <a:buFont typeface="Wingdings" panose="05000000000000000000" pitchFamily="2" charset="2"/>
              <a:buChar char="Ø"/>
            </a:pPr>
            <a:r>
              <a:rPr lang="ru-RU" sz="2000" b="1" smtClean="0">
                <a:solidFill>
                  <a:srgbClr val="002060"/>
                </a:solidFill>
                <a:latin typeface="Times New Roman" panose="02020603050405020304" pitchFamily="18" charset="0"/>
                <a:cs typeface="Times New Roman" panose="02020603050405020304" pitchFamily="18" charset="0"/>
              </a:rPr>
              <a:t>и количественные, которые можно измерить и представить в виде числа общих мер (2 кг, 3 м, 10 раз, 15 с и т.д.); </a:t>
            </a:r>
          </a:p>
          <a:p>
            <a:pPr marL="285750" indent="-285750" algn="just">
              <a:spcAft>
                <a:spcPts val="600"/>
              </a:spcAft>
              <a:buFont typeface="Wingdings" panose="05000000000000000000" pitchFamily="2" charset="2"/>
              <a:buChar char="Ø"/>
            </a:pPr>
            <a:r>
              <a:rPr lang="ru-RU" sz="2000" b="1" smtClean="0">
                <a:solidFill>
                  <a:srgbClr val="002060"/>
                </a:solidFill>
                <a:latin typeface="Times New Roman" panose="02020603050405020304" pitchFamily="18" charset="0"/>
                <a:cs typeface="Times New Roman" panose="02020603050405020304" pitchFamily="18" charset="0"/>
              </a:rPr>
              <a:t>точные, величина или качество которых не вызывают сомнений (в группе 6 человек, 5 столов, деревянный, металлический, мужской, женский и т.д.), </a:t>
            </a:r>
          </a:p>
          <a:p>
            <a:pPr marL="285750" indent="-285750" algn="just">
              <a:spcAft>
                <a:spcPts val="600"/>
              </a:spcAft>
              <a:buFont typeface="Wingdings" panose="05000000000000000000" pitchFamily="2" charset="2"/>
              <a:buChar char="Ø"/>
            </a:pPr>
            <a:r>
              <a:rPr lang="ru-RU" sz="2000" b="1" smtClean="0">
                <a:solidFill>
                  <a:srgbClr val="002060"/>
                </a:solidFill>
                <a:latin typeface="Times New Roman" panose="02020603050405020304" pitchFamily="18" charset="0"/>
                <a:cs typeface="Times New Roman" panose="02020603050405020304" pitchFamily="18" charset="0"/>
              </a:rPr>
              <a:t>и приближенные, величина или качество которых вызывает сомнение (все измерения: рост 170 см, вес 56 кг, результат бега на 100 м 10,3 с и т.д.); </a:t>
            </a:r>
          </a:p>
          <a:p>
            <a:pPr marL="285750" indent="-285750" algn="just">
              <a:spcAft>
                <a:spcPts val="600"/>
              </a:spcAft>
              <a:buFont typeface="Wingdings" panose="05000000000000000000" pitchFamily="2" charset="2"/>
              <a:buChar char="Ø"/>
            </a:pPr>
            <a:r>
              <a:rPr lang="ru-RU" sz="2000" b="1" smtClean="0">
                <a:solidFill>
                  <a:srgbClr val="002060"/>
                </a:solidFill>
                <a:latin typeface="Times New Roman" panose="02020603050405020304" pitchFamily="18" charset="0"/>
                <a:cs typeface="Times New Roman" panose="02020603050405020304" pitchFamily="18" charset="0"/>
              </a:rPr>
              <a:t>близкие понятия синий, голубой, мокрый, влажный и т.д.); </a:t>
            </a:r>
          </a:p>
          <a:p>
            <a:pPr marL="285750" indent="-285750" algn="just">
              <a:spcAft>
                <a:spcPts val="600"/>
              </a:spcAft>
              <a:buFont typeface="Wingdings" panose="05000000000000000000" pitchFamily="2" charset="2"/>
              <a:buChar char="Ø"/>
            </a:pPr>
            <a:r>
              <a:rPr lang="ru-RU" sz="2000" b="1" smtClean="0">
                <a:solidFill>
                  <a:srgbClr val="002060"/>
                </a:solidFill>
                <a:latin typeface="Times New Roman" panose="02020603050405020304" pitchFamily="18" charset="0"/>
                <a:cs typeface="Times New Roman" panose="02020603050405020304" pitchFamily="18" charset="0"/>
              </a:rPr>
              <a:t>определенные (детерминированные), причины появле-ния, не появления или изменения которых известны (2 + 3 = 5, подброшенный вверх камень обязательно будет иметь вертикальную скорость, равную 0 и т.д.); </a:t>
            </a:r>
          </a:p>
          <a:p>
            <a:pPr marL="285750" indent="-285750" algn="just">
              <a:spcAft>
                <a:spcPts val="600"/>
              </a:spcAft>
              <a:buFont typeface="Wingdings" panose="05000000000000000000" pitchFamily="2" charset="2"/>
              <a:buChar char="Ø"/>
            </a:pPr>
            <a:r>
              <a:rPr lang="ru-RU" sz="2000" b="1" smtClean="0">
                <a:solidFill>
                  <a:srgbClr val="002060"/>
                </a:solidFill>
                <a:latin typeface="Times New Roman" panose="02020603050405020304" pitchFamily="18" charset="0"/>
                <a:cs typeface="Times New Roman" panose="02020603050405020304" pitchFamily="18" charset="0"/>
              </a:rPr>
              <a:t>и случайные, которые могут появляться и не появляться или не все причины, изменения которых известны (пойдет дождь или нет, родится девочка или мальчик, команда выиграет или нет, в беге на 100 м 12,2 с, принятая нагрузка вредна или нет). </a:t>
            </a:r>
            <a:endParaRPr lang="ru-RU" sz="2000" b="1">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8546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45910" y="457160"/>
            <a:ext cx="10536072" cy="5878532"/>
          </a:xfrm>
          <a:prstGeom prst="rect">
            <a:avLst/>
          </a:prstGeom>
        </p:spPr>
        <p:txBody>
          <a:bodyPr wrap="square">
            <a:spAutoFit/>
          </a:bodyPr>
          <a:lstStyle/>
          <a:p>
            <a:pPr marL="342900" indent="-342900" algn="just">
              <a:spcAft>
                <a:spcPts val="600"/>
              </a:spcAft>
              <a:buFont typeface="Wingdings" panose="05000000000000000000" pitchFamily="2" charset="2"/>
              <a:buChar char="Ø"/>
            </a:pPr>
            <a:r>
              <a:rPr lang="ru-RU" sz="2400" b="1">
                <a:solidFill>
                  <a:srgbClr val="002060"/>
                </a:solidFill>
                <a:latin typeface="Times New Roman" panose="02020603050405020304" pitchFamily="18" charset="0"/>
                <a:cs typeface="Times New Roman" panose="02020603050405020304" pitchFamily="18" charset="0"/>
              </a:rPr>
              <a:t>Общее свойство, присущее нескольким статистическим данным, называют их статистическим признаком. </a:t>
            </a:r>
          </a:p>
          <a:p>
            <a:pPr marL="342900" indent="-342900" algn="just">
              <a:spcAft>
                <a:spcPts val="600"/>
              </a:spcAft>
              <a:buFont typeface="Wingdings" panose="05000000000000000000" pitchFamily="2" charset="2"/>
              <a:buChar char="Ø"/>
            </a:pPr>
            <a:r>
              <a:rPr lang="ru-RU" sz="2400" b="1">
                <a:solidFill>
                  <a:srgbClr val="002060"/>
                </a:solidFill>
                <a:latin typeface="Times New Roman" panose="02020603050405020304" pitchFamily="18" charset="0"/>
                <a:cs typeface="Times New Roman" panose="02020603050405020304" pitchFamily="18" charset="0"/>
              </a:rPr>
              <a:t>Статистической совокупностью называют несколько статистических данных, объединенных в группу хотя бы од-ним статистическим признаком. </a:t>
            </a:r>
          </a:p>
          <a:p>
            <a:pPr marL="342900" indent="-342900" algn="just">
              <a:spcAft>
                <a:spcPts val="600"/>
              </a:spcAft>
              <a:buFont typeface="Wingdings" panose="05000000000000000000" pitchFamily="2" charset="2"/>
              <a:buChar char="Ø"/>
            </a:pPr>
            <a:r>
              <a:rPr lang="ru-RU" sz="2400" b="1">
                <a:solidFill>
                  <a:srgbClr val="002060"/>
                </a:solidFill>
                <a:latin typeface="Times New Roman" panose="02020603050405020304" pitchFamily="18" charset="0"/>
                <a:cs typeface="Times New Roman" panose="02020603050405020304" pitchFamily="18" charset="0"/>
              </a:rPr>
              <a:t>Число данных в статистической совокупности называют ее объемом и обозначают n. Различают следующие совокуп-ности: </a:t>
            </a:r>
          </a:p>
          <a:p>
            <a:pPr marL="342900" indent="-342900" algn="just">
              <a:spcAft>
                <a:spcPts val="600"/>
              </a:spcAft>
              <a:buFont typeface="Wingdings" panose="05000000000000000000" pitchFamily="2" charset="2"/>
              <a:buChar char="Ø"/>
            </a:pPr>
            <a:r>
              <a:rPr lang="ru-RU" sz="2400" b="1">
                <a:solidFill>
                  <a:srgbClr val="002060"/>
                </a:solidFill>
                <a:latin typeface="Times New Roman" panose="02020603050405020304" pitchFamily="18" charset="0"/>
                <a:cs typeface="Times New Roman" panose="02020603050405020304" pitchFamily="18" charset="0"/>
              </a:rPr>
              <a:t>бесконечные n (масса планет Вселенной, </a:t>
            </a:r>
            <a:r>
              <a:rPr lang="ru-RU" sz="2400" b="1" smtClean="0">
                <a:solidFill>
                  <a:srgbClr val="002060"/>
                </a:solidFill>
                <a:latin typeface="Times New Roman" panose="02020603050405020304" pitchFamily="18" charset="0"/>
                <a:cs typeface="Times New Roman" panose="02020603050405020304" pitchFamily="18" charset="0"/>
              </a:rPr>
              <a:t>число </a:t>
            </a:r>
            <a:r>
              <a:rPr lang="ru-RU" sz="2400" b="1">
                <a:solidFill>
                  <a:srgbClr val="002060"/>
                </a:solidFill>
                <a:latin typeface="Times New Roman" panose="02020603050405020304" pitchFamily="18" charset="0"/>
                <a:cs typeface="Times New Roman" panose="02020603050405020304" pitchFamily="18" charset="0"/>
              </a:rPr>
              <a:t>молекул и т.д.); </a:t>
            </a:r>
          </a:p>
          <a:p>
            <a:pPr marL="342900" indent="-342900" algn="just">
              <a:spcAft>
                <a:spcPts val="600"/>
              </a:spcAft>
              <a:buFont typeface="Wingdings" panose="05000000000000000000" pitchFamily="2" charset="2"/>
              <a:buChar char="Ø"/>
            </a:pPr>
            <a:r>
              <a:rPr lang="ru-RU" sz="2400" b="1">
                <a:solidFill>
                  <a:srgbClr val="002060"/>
                </a:solidFill>
                <a:latin typeface="Times New Roman" panose="02020603050405020304" pitchFamily="18" charset="0"/>
                <a:cs typeface="Times New Roman" panose="02020603050405020304" pitchFamily="18" charset="0"/>
              </a:rPr>
              <a:t>конечные </a:t>
            </a:r>
            <a:r>
              <a:rPr lang="en-US" sz="2400" b="1">
                <a:solidFill>
                  <a:srgbClr val="002060"/>
                </a:solidFill>
                <a:latin typeface="Times New Roman" panose="02020603050405020304" pitchFamily="18" charset="0"/>
                <a:cs typeface="Times New Roman" panose="02020603050405020304" pitchFamily="18" charset="0"/>
              </a:rPr>
              <a:t>n </a:t>
            </a:r>
            <a:r>
              <a:rPr lang="ru-RU" sz="2400" b="1">
                <a:solidFill>
                  <a:srgbClr val="002060"/>
                </a:solidFill>
                <a:latin typeface="Times New Roman" panose="02020603050405020304" pitchFamily="18" charset="0"/>
                <a:cs typeface="Times New Roman" panose="02020603050405020304" pitchFamily="18" charset="0"/>
              </a:rPr>
              <a:t>конечное число; </a:t>
            </a:r>
          </a:p>
          <a:p>
            <a:pPr marL="342900" indent="-342900" algn="just">
              <a:spcAft>
                <a:spcPts val="600"/>
              </a:spcAft>
              <a:buFont typeface="Wingdings" panose="05000000000000000000" pitchFamily="2" charset="2"/>
              <a:buChar char="Ø"/>
            </a:pPr>
            <a:r>
              <a:rPr lang="ru-RU" sz="2400" b="1">
                <a:solidFill>
                  <a:srgbClr val="002060"/>
                </a:solidFill>
                <a:latin typeface="Times New Roman" panose="02020603050405020304" pitchFamily="18" charset="0"/>
                <a:cs typeface="Times New Roman" panose="02020603050405020304" pitchFamily="18" charset="0"/>
              </a:rPr>
              <a:t>большие </a:t>
            </a:r>
            <a:r>
              <a:rPr lang="en-US" sz="2400" b="1">
                <a:solidFill>
                  <a:srgbClr val="002060"/>
                </a:solidFill>
                <a:latin typeface="Times New Roman" panose="02020603050405020304" pitchFamily="18" charset="0"/>
                <a:cs typeface="Times New Roman" panose="02020603050405020304" pitchFamily="18" charset="0"/>
              </a:rPr>
              <a:t>n &gt; 30; </a:t>
            </a:r>
          </a:p>
          <a:p>
            <a:pPr marL="342900" indent="-342900" algn="just">
              <a:spcAft>
                <a:spcPts val="600"/>
              </a:spcAft>
              <a:buFont typeface="Wingdings" panose="05000000000000000000" pitchFamily="2" charset="2"/>
              <a:buChar char="Ø"/>
            </a:pPr>
            <a:r>
              <a:rPr lang="ru-RU" sz="2400" b="1">
                <a:solidFill>
                  <a:srgbClr val="002060"/>
                </a:solidFill>
                <a:latin typeface="Times New Roman" panose="02020603050405020304" pitchFamily="18" charset="0"/>
                <a:cs typeface="Times New Roman" panose="02020603050405020304" pitchFamily="18" charset="0"/>
              </a:rPr>
              <a:t>малые </a:t>
            </a:r>
            <a:r>
              <a:rPr lang="en-US" sz="2400" b="1">
                <a:solidFill>
                  <a:srgbClr val="002060"/>
                </a:solidFill>
                <a:latin typeface="Times New Roman" panose="02020603050405020304" pitchFamily="18" charset="0"/>
                <a:cs typeface="Times New Roman" panose="02020603050405020304" pitchFamily="18" charset="0"/>
              </a:rPr>
              <a:t>n 30; </a:t>
            </a:r>
          </a:p>
          <a:p>
            <a:pPr marL="342900" indent="-342900" algn="just">
              <a:spcAft>
                <a:spcPts val="600"/>
              </a:spcAft>
              <a:buFont typeface="Wingdings" panose="05000000000000000000" pitchFamily="2" charset="2"/>
              <a:buChar char="Ø"/>
            </a:pPr>
            <a:r>
              <a:rPr lang="ru-RU" sz="2400" b="1">
                <a:solidFill>
                  <a:srgbClr val="002060"/>
                </a:solidFill>
                <a:latin typeface="Times New Roman" panose="02020603050405020304" pitchFamily="18" charset="0"/>
                <a:cs typeface="Times New Roman" panose="02020603050405020304" pitchFamily="18" charset="0"/>
              </a:rPr>
              <a:t>генеральные содержащие все данные, </a:t>
            </a:r>
            <a:r>
              <a:rPr lang="ru-RU" sz="2400" b="1" smtClean="0">
                <a:solidFill>
                  <a:srgbClr val="002060"/>
                </a:solidFill>
                <a:latin typeface="Times New Roman" panose="02020603050405020304" pitchFamily="18" charset="0"/>
                <a:cs typeface="Times New Roman" panose="02020603050405020304" pitchFamily="18" charset="0"/>
              </a:rPr>
              <a:t>обусловленные </a:t>
            </a:r>
            <a:r>
              <a:rPr lang="ru-RU" sz="2400" b="1">
                <a:solidFill>
                  <a:srgbClr val="002060"/>
                </a:solidFill>
                <a:latin typeface="Times New Roman" panose="02020603050405020304" pitchFamily="18" charset="0"/>
                <a:cs typeface="Times New Roman" panose="02020603050405020304" pitchFamily="18" charset="0"/>
              </a:rPr>
              <a:t>постановкой задачи; </a:t>
            </a:r>
          </a:p>
          <a:p>
            <a:pPr marL="342900" indent="-342900" algn="just">
              <a:spcAft>
                <a:spcPts val="600"/>
              </a:spcAft>
              <a:buFont typeface="Wingdings" panose="05000000000000000000" pitchFamily="2" charset="2"/>
              <a:buChar char="Ø"/>
            </a:pPr>
            <a:r>
              <a:rPr lang="ru-RU" sz="2400" b="1">
                <a:solidFill>
                  <a:srgbClr val="002060"/>
                </a:solidFill>
                <a:latin typeface="Times New Roman" panose="02020603050405020304" pitchFamily="18" charset="0"/>
                <a:cs typeface="Times New Roman" panose="02020603050405020304" pitchFamily="18" charset="0"/>
              </a:rPr>
              <a:t>выборочные части генеральных совокупностей. </a:t>
            </a:r>
          </a:p>
        </p:txBody>
      </p:sp>
    </p:spTree>
    <p:extLst>
      <p:ext uri="{BB962C8B-B14F-4D97-AF65-F5344CB8AC3E}">
        <p14:creationId xmlns:p14="http://schemas.microsoft.com/office/powerpoint/2010/main" val="42126819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5662" y="245660"/>
            <a:ext cx="11737072" cy="1082733"/>
          </a:xfrm>
          <a:solidFill>
            <a:schemeClr val="accent6"/>
          </a:solidFill>
          <a:ln>
            <a:solidFill>
              <a:srgbClr val="C00000"/>
            </a:solidFill>
          </a:ln>
        </p:spPr>
        <p:txBody>
          <a:bodyPr>
            <a:normAutofit/>
          </a:bodyPr>
          <a:lstStyle/>
          <a:p>
            <a:r>
              <a:rPr lang="ru-RU" sz="2200" b="1" smtClean="0">
                <a:solidFill>
                  <a:srgbClr val="C00000"/>
                </a:solidFill>
                <a:latin typeface="Times New Roman" panose="02020603050405020304" pitchFamily="18" charset="0"/>
                <a:cs typeface="Times New Roman" panose="02020603050405020304" pitchFamily="18" charset="0"/>
              </a:rPr>
              <a:t>Для повышения качества представления человеку дан-ные преобразуются из одного вида в другой с помощью методов обработки. </a:t>
            </a:r>
            <a:r>
              <a:rPr lang="ru-RU" sz="2200" b="1" smtClean="0">
                <a:solidFill>
                  <a:srgbClr val="002060"/>
                </a:solidFill>
                <a:latin typeface="Times New Roman" panose="02020603050405020304" pitchFamily="18" charset="0"/>
                <a:cs typeface="Times New Roman" panose="02020603050405020304" pitchFamily="18" charset="0"/>
              </a:rPr>
              <a:t/>
            </a:r>
            <a:br>
              <a:rPr lang="ru-RU" sz="2200" b="1" smtClean="0">
                <a:solidFill>
                  <a:srgbClr val="002060"/>
                </a:solidFill>
                <a:latin typeface="Times New Roman" panose="02020603050405020304" pitchFamily="18" charset="0"/>
                <a:cs typeface="Times New Roman" panose="02020603050405020304" pitchFamily="18" charset="0"/>
              </a:rPr>
            </a:br>
            <a:r>
              <a:rPr lang="ru-RU" sz="2200" b="1" i="1" u="sng" smtClean="0">
                <a:solidFill>
                  <a:srgbClr val="002060"/>
                </a:solidFill>
                <a:latin typeface="Times New Roman" panose="02020603050405020304" pitchFamily="18" charset="0"/>
                <a:cs typeface="Times New Roman" panose="02020603050405020304" pitchFamily="18" charset="0"/>
              </a:rPr>
              <a:t>Типичные цели обработки данных, это: </a:t>
            </a:r>
            <a:endParaRPr lang="ru-RU" b="1" u="sng">
              <a:solidFill>
                <a:srgbClr val="00206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45661" y="1328394"/>
            <a:ext cx="11737073" cy="5345362"/>
          </a:xfrm>
        </p:spPr>
        <p:txBody>
          <a:bodyPr>
            <a:noAutofit/>
          </a:bodyPr>
          <a:lstStyle/>
          <a:p>
            <a:r>
              <a:rPr lang="ru-RU" sz="2000" b="1" smtClean="0">
                <a:solidFill>
                  <a:srgbClr val="002060"/>
                </a:solidFill>
                <a:latin typeface="Times New Roman" panose="02020603050405020304" pitchFamily="18" charset="0"/>
                <a:cs typeface="Times New Roman" panose="02020603050405020304" pitchFamily="18" charset="0"/>
              </a:rPr>
              <a:t>собрать </a:t>
            </a:r>
            <a:r>
              <a:rPr lang="ru-RU" sz="2000" b="1">
                <a:solidFill>
                  <a:srgbClr val="002060"/>
                </a:solidFill>
                <a:latin typeface="Times New Roman" panose="02020603050405020304" pitchFamily="18" charset="0"/>
                <a:cs typeface="Times New Roman" panose="02020603050405020304" pitchFamily="18" charset="0"/>
              </a:rPr>
              <a:t>всю доступную информацию, представленную в данных различной природы; </a:t>
            </a:r>
          </a:p>
          <a:p>
            <a:r>
              <a:rPr lang="ru-RU" sz="2000" b="1">
                <a:solidFill>
                  <a:srgbClr val="002060"/>
                </a:solidFill>
                <a:latin typeface="Times New Roman" panose="02020603050405020304" pitchFamily="18" charset="0"/>
                <a:cs typeface="Times New Roman" panose="02020603050405020304" pitchFamily="18" charset="0"/>
              </a:rPr>
              <a:t>отделить существенную информацию, представленную данными, от несущественной, для рассмотрения в </a:t>
            </a:r>
            <a:r>
              <a:rPr lang="ru-RU" sz="2000" b="1" smtClean="0">
                <a:solidFill>
                  <a:srgbClr val="002060"/>
                </a:solidFill>
                <a:latin typeface="Times New Roman" panose="02020603050405020304" pitchFamily="18" charset="0"/>
                <a:cs typeface="Times New Roman" panose="02020603050405020304" pitchFamily="18" charset="0"/>
              </a:rPr>
              <a:t>данный </a:t>
            </a:r>
            <a:r>
              <a:rPr lang="ru-RU" sz="2000" b="1">
                <a:solidFill>
                  <a:srgbClr val="002060"/>
                </a:solidFill>
                <a:latin typeface="Times New Roman" panose="02020603050405020304" pitchFamily="18" charset="0"/>
                <a:cs typeface="Times New Roman" panose="02020603050405020304" pitchFamily="18" charset="0"/>
              </a:rPr>
              <a:t>момент; </a:t>
            </a:r>
          </a:p>
          <a:p>
            <a:r>
              <a:rPr lang="ru-RU" sz="2000" b="1">
                <a:solidFill>
                  <a:srgbClr val="002060"/>
                </a:solidFill>
                <a:latin typeface="Times New Roman" panose="02020603050405020304" pitchFamily="18" charset="0"/>
                <a:cs typeface="Times New Roman" panose="02020603050405020304" pitchFamily="18" charset="0"/>
              </a:rPr>
              <a:t>представить существенную информацию в виде, наибо-лее удобном для восприятия человеком. </a:t>
            </a:r>
          </a:p>
          <a:p>
            <a:r>
              <a:rPr lang="ru-RU" sz="2000" b="1" i="1">
                <a:solidFill>
                  <a:srgbClr val="C00000"/>
                </a:solidFill>
                <a:latin typeface="Times New Roman" panose="02020603050405020304" pitchFamily="18" charset="0"/>
                <a:cs typeface="Times New Roman" panose="02020603050405020304" pitchFamily="18" charset="0"/>
              </a:rPr>
              <a:t>Обработка данных включает операции: </a:t>
            </a:r>
            <a:endParaRPr lang="ru-RU" sz="2000" b="1">
              <a:solidFill>
                <a:srgbClr val="C00000"/>
              </a:solidFill>
              <a:latin typeface="Times New Roman" panose="02020603050405020304" pitchFamily="18" charset="0"/>
              <a:cs typeface="Times New Roman" panose="02020603050405020304" pitchFamily="18" charset="0"/>
            </a:endParaRPr>
          </a:p>
          <a:p>
            <a:r>
              <a:rPr lang="ru-RU" sz="2000" b="1">
                <a:solidFill>
                  <a:srgbClr val="002060"/>
                </a:solidFill>
                <a:latin typeface="Times New Roman" panose="02020603050405020304" pitchFamily="18" charset="0"/>
                <a:cs typeface="Times New Roman" panose="02020603050405020304" pitchFamily="18" charset="0"/>
              </a:rPr>
              <a:t>ввод (сбор) данных </a:t>
            </a:r>
            <a:r>
              <a:rPr lang="en-US" sz="2000" b="1" smtClean="0">
                <a:solidFill>
                  <a:srgbClr val="002060"/>
                </a:solidFill>
                <a:latin typeface="Times New Roman" panose="02020603050405020304" pitchFamily="18" charset="0"/>
                <a:cs typeface="Times New Roman" panose="02020603050405020304" pitchFamily="18" charset="0"/>
              </a:rPr>
              <a:t>-</a:t>
            </a:r>
            <a:r>
              <a:rPr lang="ru-RU" sz="2000" b="1" smtClean="0">
                <a:solidFill>
                  <a:srgbClr val="002060"/>
                </a:solidFill>
                <a:latin typeface="Times New Roman" panose="02020603050405020304" pitchFamily="18" charset="0"/>
                <a:cs typeface="Times New Roman" panose="02020603050405020304" pitchFamily="18" charset="0"/>
              </a:rPr>
              <a:t> </a:t>
            </a:r>
            <a:r>
              <a:rPr lang="ru-RU" sz="2000" b="1">
                <a:solidFill>
                  <a:srgbClr val="002060"/>
                </a:solidFill>
                <a:latin typeface="Times New Roman" panose="02020603050405020304" pitchFamily="18" charset="0"/>
                <a:cs typeface="Times New Roman" panose="02020603050405020304" pitchFamily="18" charset="0"/>
              </a:rPr>
              <a:t>накопление данных с целью обеспечения достаточной полноты для принятия </a:t>
            </a:r>
            <a:r>
              <a:rPr lang="ru-RU" sz="2000" b="1" smtClean="0">
                <a:solidFill>
                  <a:srgbClr val="002060"/>
                </a:solidFill>
                <a:latin typeface="Times New Roman" panose="02020603050405020304" pitchFamily="18" charset="0"/>
                <a:cs typeface="Times New Roman" panose="02020603050405020304" pitchFamily="18" charset="0"/>
              </a:rPr>
              <a:t>решений</a:t>
            </a:r>
            <a:r>
              <a:rPr lang="ru-RU" sz="2000" b="1">
                <a:solidFill>
                  <a:srgbClr val="002060"/>
                </a:solidFill>
                <a:latin typeface="Times New Roman" panose="02020603050405020304" pitchFamily="18" charset="0"/>
                <a:cs typeface="Times New Roman" panose="02020603050405020304" pitchFamily="18" charset="0"/>
              </a:rPr>
              <a:t>: </a:t>
            </a:r>
          </a:p>
          <a:p>
            <a:r>
              <a:rPr lang="ru-RU" sz="2000" b="1">
                <a:solidFill>
                  <a:srgbClr val="002060"/>
                </a:solidFill>
                <a:latin typeface="Times New Roman" panose="02020603050405020304" pitchFamily="18" charset="0"/>
                <a:cs typeface="Times New Roman" panose="02020603050405020304" pitchFamily="18" charset="0"/>
              </a:rPr>
              <a:t>o ввод данных в различные информационные систе-мы: </a:t>
            </a:r>
          </a:p>
          <a:p>
            <a:r>
              <a:rPr lang="ru-RU" sz="2000" b="1" smtClean="0">
                <a:solidFill>
                  <a:srgbClr val="002060"/>
                </a:solidFill>
                <a:latin typeface="Times New Roman" panose="02020603050405020304" pitchFamily="18" charset="0"/>
                <a:cs typeface="Times New Roman" panose="02020603050405020304" pitchFamily="18" charset="0"/>
              </a:rPr>
              <a:t> </a:t>
            </a:r>
            <a:r>
              <a:rPr lang="ru-RU" sz="2000" b="1">
                <a:solidFill>
                  <a:srgbClr val="002060"/>
                </a:solidFill>
                <a:latin typeface="Times New Roman" panose="02020603050405020304" pitchFamily="18" charset="0"/>
                <a:cs typeface="Times New Roman" panose="02020603050405020304" pitchFamily="18" charset="0"/>
              </a:rPr>
              <a:t>автоматический ввод данных; </a:t>
            </a:r>
          </a:p>
          <a:p>
            <a:r>
              <a:rPr lang="ru-RU" sz="2000" b="1" smtClean="0">
                <a:solidFill>
                  <a:srgbClr val="002060"/>
                </a:solidFill>
                <a:latin typeface="Times New Roman" panose="02020603050405020304" pitchFamily="18" charset="0"/>
                <a:cs typeface="Times New Roman" panose="02020603050405020304" pitchFamily="18" charset="0"/>
              </a:rPr>
              <a:t> </a:t>
            </a:r>
            <a:r>
              <a:rPr lang="ru-RU" sz="2000" b="1">
                <a:solidFill>
                  <a:srgbClr val="002060"/>
                </a:solidFill>
                <a:latin typeface="Times New Roman" panose="02020603050405020304" pitchFamily="18" charset="0"/>
                <a:cs typeface="Times New Roman" panose="02020603050405020304" pitchFamily="18" charset="0"/>
              </a:rPr>
              <a:t>ручной ввод данных; </a:t>
            </a:r>
          </a:p>
          <a:p>
            <a:r>
              <a:rPr lang="ru-RU" sz="2000" b="1">
                <a:solidFill>
                  <a:srgbClr val="002060"/>
                </a:solidFill>
                <a:latin typeface="Times New Roman" panose="02020603050405020304" pitchFamily="18" charset="0"/>
                <a:cs typeface="Times New Roman" panose="02020603050405020304" pitchFamily="18" charset="0"/>
              </a:rPr>
              <a:t>формализация данных приведение данных, </a:t>
            </a:r>
            <a:r>
              <a:rPr lang="ru-RU" sz="2000" b="1" smtClean="0">
                <a:solidFill>
                  <a:srgbClr val="002060"/>
                </a:solidFill>
                <a:latin typeface="Times New Roman" panose="02020603050405020304" pitchFamily="18" charset="0"/>
                <a:cs typeface="Times New Roman" panose="02020603050405020304" pitchFamily="18" charset="0"/>
              </a:rPr>
              <a:t>поступающих </a:t>
            </a:r>
            <a:r>
              <a:rPr lang="ru-RU" sz="2000" b="1">
                <a:solidFill>
                  <a:srgbClr val="002060"/>
                </a:solidFill>
                <a:latin typeface="Times New Roman" panose="02020603050405020304" pitchFamily="18" charset="0"/>
                <a:cs typeface="Times New Roman" panose="02020603050405020304" pitchFamily="18" charset="0"/>
              </a:rPr>
              <a:t>из разных источников, к одинаковой форме, для повышения их доступности; </a:t>
            </a:r>
          </a:p>
          <a:p>
            <a:r>
              <a:rPr lang="ru-RU" sz="2000" b="1">
                <a:solidFill>
                  <a:srgbClr val="002060"/>
                </a:solidFill>
                <a:latin typeface="Times New Roman" panose="02020603050405020304" pitchFamily="18" charset="0"/>
                <a:cs typeface="Times New Roman" panose="02020603050405020304" pitchFamily="18" charset="0"/>
              </a:rPr>
              <a:t>фильтрация данных это отсеивание «лишних» данных, в которых нет необходимости для повышения достовер-ности и адекватности; </a:t>
            </a:r>
            <a:endParaRPr lang="ru-RU" sz="2000" b="1" smtClean="0">
              <a:solidFill>
                <a:srgbClr val="002060"/>
              </a:solidFill>
              <a:latin typeface="Times New Roman" panose="02020603050405020304" pitchFamily="18" charset="0"/>
              <a:cs typeface="Times New Roman" panose="02020603050405020304" pitchFamily="18" charset="0"/>
            </a:endParaRPr>
          </a:p>
          <a:p>
            <a:endParaRPr lang="ru-RU" b="1">
              <a:solidFill>
                <a:srgbClr val="002060"/>
              </a:solidFill>
              <a:latin typeface="Times New Roman" panose="02020603050405020304" pitchFamily="18" charset="0"/>
              <a:cs typeface="Times New Roman" panose="02020603050405020304" pitchFamily="18" charset="0"/>
            </a:endParaRPr>
          </a:p>
          <a:p>
            <a:endParaRPr lang="ru-RU" b="1">
              <a:solidFill>
                <a:srgbClr val="002060"/>
              </a:solidFill>
              <a:latin typeface="Times New Roman" panose="02020603050405020304" pitchFamily="18" charset="0"/>
              <a:cs typeface="Times New Roman" panose="02020603050405020304" pitchFamily="18" charset="0"/>
            </a:endParaRPr>
          </a:p>
          <a:p>
            <a:endParaRPr lang="ru-RU" b="1">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120464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4842" y="342343"/>
            <a:ext cx="10401868" cy="531113"/>
          </a:xfrm>
          <a:solidFill>
            <a:schemeClr val="accent6"/>
          </a:solidFill>
        </p:spPr>
        <p:txBody>
          <a:bodyPr>
            <a:normAutofit/>
          </a:bodyPr>
          <a:lstStyle/>
          <a:p>
            <a:r>
              <a:rPr lang="ru-RU" sz="2800" i="1">
                <a:solidFill>
                  <a:srgbClr val="002060"/>
                </a:solidFill>
                <a:latin typeface="Times New Roman" panose="02020603050405020304" pitchFamily="18" charset="0"/>
                <a:cs typeface="Times New Roman" panose="02020603050405020304" pitchFamily="18" charset="0"/>
              </a:rPr>
              <a:t>цели обработки данных</a:t>
            </a:r>
            <a:endParaRPr lang="ru-RU" sz="2800">
              <a:solidFill>
                <a:srgbClr val="00206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91069" y="873456"/>
            <a:ext cx="11778018" cy="5691118"/>
          </a:xfrm>
        </p:spPr>
        <p:txBody>
          <a:bodyPr>
            <a:noAutofit/>
          </a:bodyPr>
          <a:lstStyle/>
          <a:p>
            <a:pPr algn="just"/>
            <a:r>
              <a:rPr lang="ru-RU" b="1" smtClean="0">
                <a:solidFill>
                  <a:srgbClr val="002060"/>
                </a:solidFill>
                <a:latin typeface="Times New Roman" panose="02020603050405020304" pitchFamily="18" charset="0"/>
                <a:cs typeface="Times New Roman" panose="02020603050405020304" pitchFamily="18" charset="0"/>
              </a:rPr>
              <a:t>сортировка данных это упорядочивание данных по заданному признаку с целью удобства использования; </a:t>
            </a:r>
          </a:p>
          <a:p>
            <a:pPr algn="just"/>
            <a:r>
              <a:rPr lang="ru-RU" b="1" smtClean="0">
                <a:solidFill>
                  <a:srgbClr val="002060"/>
                </a:solidFill>
                <a:latin typeface="Times New Roman" panose="02020603050405020304" pitchFamily="18" charset="0"/>
                <a:cs typeface="Times New Roman" panose="02020603050405020304" pitchFamily="18" charset="0"/>
              </a:rPr>
              <a:t>архивация это организация хранения данных в удобной и легкодоступной форме, в том числе: </a:t>
            </a:r>
          </a:p>
          <a:p>
            <a:pPr algn="just"/>
            <a:r>
              <a:rPr lang="en-US" b="1" smtClean="0">
                <a:solidFill>
                  <a:srgbClr val="002060"/>
                </a:solidFill>
                <a:latin typeface="Times New Roman" panose="02020603050405020304" pitchFamily="18" charset="0"/>
                <a:cs typeface="Times New Roman" panose="02020603050405020304" pitchFamily="18" charset="0"/>
              </a:rPr>
              <a:t>o </a:t>
            </a:r>
            <a:r>
              <a:rPr lang="ru-RU" b="1" smtClean="0">
                <a:solidFill>
                  <a:srgbClr val="002060"/>
                </a:solidFill>
                <a:latin typeface="Times New Roman" panose="02020603050405020304" pitchFamily="18" charset="0"/>
                <a:cs typeface="Times New Roman" panose="02020603050405020304" pitchFamily="18" charset="0"/>
              </a:rPr>
              <a:t>длительное хранение данных; </a:t>
            </a:r>
          </a:p>
          <a:p>
            <a:pPr algn="just"/>
            <a:r>
              <a:rPr lang="en-US" b="1" smtClean="0">
                <a:solidFill>
                  <a:srgbClr val="002060"/>
                </a:solidFill>
                <a:latin typeface="Times New Roman" panose="02020603050405020304" pitchFamily="18" charset="0"/>
                <a:cs typeface="Times New Roman" panose="02020603050405020304" pitchFamily="18" charset="0"/>
              </a:rPr>
              <a:t>o </a:t>
            </a:r>
            <a:r>
              <a:rPr lang="ru-RU" b="1" smtClean="0">
                <a:solidFill>
                  <a:srgbClr val="002060"/>
                </a:solidFill>
                <a:latin typeface="Times New Roman" panose="02020603050405020304" pitchFamily="18" charset="0"/>
                <a:cs typeface="Times New Roman" panose="02020603050405020304" pitchFamily="18" charset="0"/>
              </a:rPr>
              <a:t>надёжность хранения данных; </a:t>
            </a:r>
          </a:p>
          <a:p>
            <a:pPr algn="just"/>
            <a:r>
              <a:rPr lang="ru-RU" b="1" smtClean="0">
                <a:solidFill>
                  <a:srgbClr val="002060"/>
                </a:solidFill>
                <a:latin typeface="Times New Roman" panose="02020603050405020304" pitchFamily="18" charset="0"/>
                <a:cs typeface="Times New Roman" panose="02020603050405020304" pitchFamily="18" charset="0"/>
              </a:rPr>
              <a:t>o учёт и инвентаризация данных; </a:t>
            </a:r>
          </a:p>
          <a:p>
            <a:pPr algn="just"/>
            <a:r>
              <a:rPr lang="ru-RU" b="1" smtClean="0">
                <a:solidFill>
                  <a:srgbClr val="002060"/>
                </a:solidFill>
                <a:latin typeface="Times New Roman" panose="02020603050405020304" pitchFamily="18" charset="0"/>
                <a:cs typeface="Times New Roman" panose="02020603050405020304" pitchFamily="18" charset="0"/>
              </a:rPr>
              <a:t>защита данных включает меры, направленные на пре-дотвращение утраты, воспроизведения и модификации данных, контроль доступа к данным; </a:t>
            </a:r>
          </a:p>
          <a:p>
            <a:pPr algn="just"/>
            <a:r>
              <a:rPr lang="ru-RU" b="1" smtClean="0">
                <a:solidFill>
                  <a:srgbClr val="002060"/>
                </a:solidFill>
                <a:latin typeface="Times New Roman" panose="02020603050405020304" pitchFamily="18" charset="0"/>
                <a:cs typeface="Times New Roman" panose="02020603050405020304" pitchFamily="18" charset="0"/>
              </a:rPr>
              <a:t>транспортировка данных прием и передача данных между участниками информационного процесса; </a:t>
            </a:r>
          </a:p>
          <a:p>
            <a:pPr algn="just"/>
            <a:r>
              <a:rPr lang="ru-RU" b="1" smtClean="0">
                <a:solidFill>
                  <a:srgbClr val="002060"/>
                </a:solidFill>
                <a:latin typeface="Times New Roman" panose="02020603050405020304" pitchFamily="18" charset="0"/>
                <a:cs typeface="Times New Roman" panose="02020603050405020304" pitchFamily="18" charset="0"/>
              </a:rPr>
              <a:t>преобразование данных это перевод данных из одной формы в другую или из одной структуры в другую; </a:t>
            </a:r>
          </a:p>
          <a:p>
            <a:pPr algn="just"/>
            <a:r>
              <a:rPr lang="ru-RU" b="1" smtClean="0">
                <a:solidFill>
                  <a:srgbClr val="002060"/>
                </a:solidFill>
                <a:latin typeface="Times New Roman" panose="02020603050405020304" pitchFamily="18" charset="0"/>
                <a:cs typeface="Times New Roman" panose="02020603050405020304" pitchFamily="18" charset="0"/>
              </a:rPr>
              <a:t>представление данны: </a:t>
            </a:r>
          </a:p>
          <a:p>
            <a:pPr algn="just"/>
            <a:r>
              <a:rPr lang="en-US" b="1" smtClean="0">
                <a:solidFill>
                  <a:srgbClr val="002060"/>
                </a:solidFill>
                <a:latin typeface="Times New Roman" panose="02020603050405020304" pitchFamily="18" charset="0"/>
                <a:cs typeface="Times New Roman" panose="02020603050405020304" pitchFamily="18" charset="0"/>
              </a:rPr>
              <a:t>o </a:t>
            </a:r>
            <a:r>
              <a:rPr lang="ru-RU" b="1" smtClean="0">
                <a:solidFill>
                  <a:srgbClr val="002060"/>
                </a:solidFill>
                <a:latin typeface="Times New Roman" panose="02020603050405020304" pitchFamily="18" charset="0"/>
                <a:cs typeface="Times New Roman" panose="02020603050405020304" pitchFamily="18" charset="0"/>
              </a:rPr>
              <a:t>текстовое представление данных; </a:t>
            </a:r>
          </a:p>
          <a:p>
            <a:pPr algn="just"/>
            <a:r>
              <a:rPr lang="en-US" b="1" smtClean="0">
                <a:solidFill>
                  <a:srgbClr val="002060"/>
                </a:solidFill>
                <a:latin typeface="Times New Roman" panose="02020603050405020304" pitchFamily="18" charset="0"/>
                <a:cs typeface="Times New Roman" panose="02020603050405020304" pitchFamily="18" charset="0"/>
              </a:rPr>
              <a:t>o </a:t>
            </a:r>
            <a:r>
              <a:rPr lang="ru-RU" b="1" smtClean="0">
                <a:solidFill>
                  <a:srgbClr val="002060"/>
                </a:solidFill>
                <a:latin typeface="Times New Roman" panose="02020603050405020304" pitchFamily="18" charset="0"/>
                <a:cs typeface="Times New Roman" panose="02020603050405020304" pitchFamily="18" charset="0"/>
              </a:rPr>
              <a:t>табличное представление данных; </a:t>
            </a:r>
          </a:p>
          <a:p>
            <a:pPr algn="just"/>
            <a:r>
              <a:rPr lang="en-US" b="1" smtClean="0">
                <a:solidFill>
                  <a:srgbClr val="002060"/>
                </a:solidFill>
                <a:latin typeface="Times New Roman" panose="02020603050405020304" pitchFamily="18" charset="0"/>
                <a:cs typeface="Times New Roman" panose="02020603050405020304" pitchFamily="18" charset="0"/>
              </a:rPr>
              <a:t>o </a:t>
            </a:r>
            <a:r>
              <a:rPr lang="ru-RU" b="1" smtClean="0">
                <a:solidFill>
                  <a:srgbClr val="002060"/>
                </a:solidFill>
                <a:latin typeface="Times New Roman" panose="02020603050405020304" pitchFamily="18" charset="0"/>
                <a:cs typeface="Times New Roman" panose="02020603050405020304" pitchFamily="18" charset="0"/>
              </a:rPr>
              <a:t>графическое представление данных; </a:t>
            </a:r>
          </a:p>
          <a:p>
            <a:pPr algn="just"/>
            <a:r>
              <a:rPr lang="en-US" b="1" smtClean="0">
                <a:solidFill>
                  <a:srgbClr val="002060"/>
                </a:solidFill>
                <a:latin typeface="Times New Roman" panose="02020603050405020304" pitchFamily="18" charset="0"/>
                <a:cs typeface="Times New Roman" panose="02020603050405020304" pitchFamily="18" charset="0"/>
              </a:rPr>
              <a:t>o </a:t>
            </a:r>
            <a:r>
              <a:rPr lang="ru-RU" b="1" smtClean="0">
                <a:solidFill>
                  <a:srgbClr val="002060"/>
                </a:solidFill>
                <a:latin typeface="Times New Roman" panose="02020603050405020304" pitchFamily="18" charset="0"/>
                <a:cs typeface="Times New Roman" panose="02020603050405020304" pitchFamily="18" charset="0"/>
              </a:rPr>
              <a:t>визуальное представление данных; </a:t>
            </a:r>
          </a:p>
          <a:p>
            <a:pPr algn="just"/>
            <a:r>
              <a:rPr lang="ru-RU" b="1" smtClean="0">
                <a:solidFill>
                  <a:srgbClr val="002060"/>
                </a:solidFill>
                <a:latin typeface="Times New Roman" panose="02020603050405020304" pitchFamily="18" charset="0"/>
                <a:cs typeface="Times New Roman" panose="02020603050405020304" pitchFamily="18" charset="0"/>
              </a:rPr>
              <a:t>o форматы представления данных в различных ин-формационных системах. </a:t>
            </a:r>
          </a:p>
          <a:p>
            <a:pPr algn="just"/>
            <a:endParaRPr lang="ru-RU" sz="2000" b="1">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4003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3845" y="655093"/>
            <a:ext cx="10683922" cy="655092"/>
          </a:xfrm>
          <a:solidFill>
            <a:schemeClr val="accent6"/>
          </a:solidFill>
        </p:spPr>
        <p:txBody>
          <a:bodyPr>
            <a:normAutofit fontScale="90000"/>
          </a:bodyPr>
          <a:lstStyle/>
          <a:p>
            <a:r>
              <a:rPr lang="en-US" b="1" smtClean="0">
                <a:solidFill>
                  <a:srgbClr val="002060"/>
                </a:solidFill>
                <a:latin typeface="Times New Roman" panose="02020603050405020304" pitchFamily="18" charset="0"/>
                <a:cs typeface="Times New Roman" panose="02020603050405020304" pitchFamily="18" charset="0"/>
              </a:rPr>
              <a:t/>
            </a:r>
            <a:br>
              <a:rPr lang="en-US" b="1" smtClean="0">
                <a:solidFill>
                  <a:srgbClr val="002060"/>
                </a:solidFill>
                <a:latin typeface="Times New Roman" panose="02020603050405020304" pitchFamily="18" charset="0"/>
                <a:cs typeface="Times New Roman" panose="02020603050405020304" pitchFamily="18" charset="0"/>
              </a:rPr>
            </a:br>
            <a:r>
              <a:rPr lang="ru-RU" sz="4400" b="1" i="1" smtClean="0">
                <a:solidFill>
                  <a:srgbClr val="C00000"/>
                </a:solidFill>
                <a:latin typeface="Times New Roman" panose="02020603050405020304" pitchFamily="18" charset="0"/>
                <a:cs typeface="Times New Roman" panose="02020603050405020304" pitchFamily="18" charset="0"/>
              </a:rPr>
              <a:t>СТАТИСТИКА </a:t>
            </a:r>
            <a:r>
              <a:rPr lang="ru-RU" sz="4400" i="1" smtClean="0">
                <a:solidFill>
                  <a:srgbClr val="C00000"/>
                </a:solidFill>
                <a:latin typeface="Times New Roman" panose="02020603050405020304" pitchFamily="18" charset="0"/>
                <a:cs typeface="Times New Roman" panose="02020603050405020304" pitchFamily="18" charset="0"/>
              </a:rPr>
              <a:t/>
            </a:r>
            <a:br>
              <a:rPr lang="ru-RU" sz="4400" i="1" smtClean="0">
                <a:solidFill>
                  <a:srgbClr val="C00000"/>
                </a:solidFill>
                <a:latin typeface="Times New Roman" panose="02020603050405020304" pitchFamily="18" charset="0"/>
                <a:cs typeface="Times New Roman" panose="02020603050405020304" pitchFamily="18" charset="0"/>
              </a:rPr>
            </a:br>
            <a:endParaRPr lang="ru-RU" sz="4400"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793845" y="1707334"/>
            <a:ext cx="10779456" cy="4461453"/>
          </a:xfrm>
        </p:spPr>
        <p:txBody>
          <a:bodyPr>
            <a:noAutofit/>
          </a:bodyPr>
          <a:lstStyle/>
          <a:p>
            <a:pPr marL="0" indent="0" algn="just">
              <a:buNone/>
            </a:pPr>
            <a:r>
              <a:rPr lang="ru-RU" sz="2800" b="1" i="1" smtClean="0">
                <a:solidFill>
                  <a:srgbClr val="002060"/>
                </a:solidFill>
                <a:latin typeface="Times New Roman" panose="02020603050405020304" pitchFamily="18" charset="0"/>
                <a:cs typeface="Times New Roman" panose="02020603050405020304" pitchFamily="18" charset="0"/>
              </a:rPr>
              <a:t>отрасль </a:t>
            </a:r>
            <a:r>
              <a:rPr lang="ru-RU" sz="2800" b="1" i="1">
                <a:solidFill>
                  <a:srgbClr val="002060"/>
                </a:solidFill>
                <a:latin typeface="Times New Roman" panose="02020603050405020304" pitchFamily="18" charset="0"/>
                <a:cs typeface="Times New Roman" panose="02020603050405020304" pitchFamily="18" charset="0"/>
              </a:rPr>
              <a:t>знаний, в которой излагают-ся общие вопросы сбора, измерения и анализа массовых статистических (количественных или качественных) данных. </a:t>
            </a:r>
            <a:endParaRPr lang="ru-RU" sz="2800" b="1">
              <a:solidFill>
                <a:srgbClr val="002060"/>
              </a:solidFill>
              <a:latin typeface="Times New Roman" panose="02020603050405020304" pitchFamily="18" charset="0"/>
              <a:cs typeface="Times New Roman" panose="02020603050405020304" pitchFamily="18" charset="0"/>
            </a:endParaRPr>
          </a:p>
          <a:p>
            <a:pPr marL="0" indent="0" algn="just">
              <a:buNone/>
            </a:pPr>
            <a:r>
              <a:rPr lang="ru-RU" sz="2800">
                <a:solidFill>
                  <a:srgbClr val="002060"/>
                </a:solidFill>
                <a:latin typeface="Times New Roman" panose="02020603050405020304" pitchFamily="18" charset="0"/>
                <a:cs typeface="Times New Roman" panose="02020603050405020304" pitchFamily="18" charset="0"/>
              </a:rPr>
              <a:t>Слово «статистика» происходит от латинского status состояние, положение вещей с точки зрения закона. </a:t>
            </a:r>
          </a:p>
          <a:p>
            <a:pPr marL="0" indent="0" algn="just">
              <a:buNone/>
            </a:pPr>
            <a:r>
              <a:rPr lang="ru-RU" sz="2800">
                <a:solidFill>
                  <a:srgbClr val="002060"/>
                </a:solidFill>
                <a:latin typeface="Times New Roman" panose="02020603050405020304" pitchFamily="18" charset="0"/>
                <a:cs typeface="Times New Roman" panose="02020603050405020304" pitchFamily="18" charset="0"/>
              </a:rPr>
              <a:t>В настоящее время насчитывается около тысячи </a:t>
            </a:r>
            <a:r>
              <a:rPr lang="ru-RU" sz="2800" smtClean="0">
                <a:solidFill>
                  <a:srgbClr val="002060"/>
                </a:solidFill>
                <a:latin typeface="Times New Roman" panose="02020603050405020304" pitchFamily="18" charset="0"/>
                <a:cs typeface="Times New Roman" panose="02020603050405020304" pitchFamily="18" charset="0"/>
              </a:rPr>
              <a:t>определений </a:t>
            </a:r>
            <a:r>
              <a:rPr lang="ru-RU" sz="2800">
                <a:solidFill>
                  <a:srgbClr val="002060"/>
                </a:solidFill>
                <a:latin typeface="Times New Roman" panose="02020603050405020304" pitchFamily="18" charset="0"/>
                <a:cs typeface="Times New Roman" panose="02020603050405020304" pitchFamily="18" charset="0"/>
              </a:rPr>
              <a:t>статистики. Дать определение статистики как науки пытались философы, математики, экономисты, социологи, государственные деятели и, конечно, сами статистики.</a:t>
            </a:r>
          </a:p>
        </p:txBody>
      </p:sp>
    </p:spTree>
    <p:extLst>
      <p:ext uri="{BB962C8B-B14F-4D97-AF65-F5344CB8AC3E}">
        <p14:creationId xmlns:p14="http://schemas.microsoft.com/office/powerpoint/2010/main" val="710117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05220" y="615300"/>
            <a:ext cx="10434848" cy="1322684"/>
          </a:xfrm>
          <a:solidFill>
            <a:schemeClr val="accent6"/>
          </a:solidFill>
        </p:spPr>
        <p:txBody>
          <a:bodyPr>
            <a:normAutofit/>
          </a:bodyPr>
          <a:lstStyle/>
          <a:p>
            <a:r>
              <a:rPr lang="ru-RU" sz="3200" b="1" i="1" smtClean="0">
                <a:solidFill>
                  <a:srgbClr val="C00000"/>
                </a:solidFill>
                <a:latin typeface="Times New Roman" panose="02020603050405020304" pitchFamily="18" charset="0"/>
                <a:cs typeface="Times New Roman" panose="02020603050405020304" pitchFamily="18" charset="0"/>
              </a:rPr>
              <a:t>Статистика разрабатывает специальную методологию исследования и обработки материалов:</a:t>
            </a:r>
            <a:endParaRPr lang="ru-RU" sz="32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05219" y="1937984"/>
            <a:ext cx="10549718" cy="3616655"/>
          </a:xfrm>
        </p:spPr>
        <p:txBody>
          <a:bodyPr>
            <a:noAutofit/>
          </a:bodyPr>
          <a:lstStyle/>
          <a:p>
            <a:pPr marL="0" indent="0" algn="just">
              <a:buNone/>
            </a:pPr>
            <a:r>
              <a:rPr lang="ru-RU" sz="2400" b="1" i="1" smtClean="0">
                <a:solidFill>
                  <a:srgbClr val="7030A0"/>
                </a:solidFill>
                <a:latin typeface="Times New Roman" panose="02020603050405020304" pitchFamily="18" charset="0"/>
                <a:cs typeface="Times New Roman" panose="02020603050405020304" pitchFamily="18" charset="0"/>
              </a:rPr>
              <a:t>массовые статистические </a:t>
            </a:r>
            <a:r>
              <a:rPr lang="ru-RU" sz="2400" b="1" i="1">
                <a:solidFill>
                  <a:srgbClr val="7030A0"/>
                </a:solidFill>
                <a:latin typeface="Times New Roman" panose="02020603050405020304" pitchFamily="18" charset="0"/>
                <a:cs typeface="Times New Roman" panose="02020603050405020304" pitchFamily="18" charset="0"/>
              </a:rPr>
              <a:t>наблюдения, метод группировок, средних величин, </a:t>
            </a:r>
            <a:r>
              <a:rPr lang="ru-RU" sz="2400" b="1" i="1" smtClean="0">
                <a:solidFill>
                  <a:srgbClr val="7030A0"/>
                </a:solidFill>
                <a:latin typeface="Times New Roman" panose="02020603050405020304" pitchFamily="18" charset="0"/>
                <a:cs typeface="Times New Roman" panose="02020603050405020304" pitchFamily="18" charset="0"/>
              </a:rPr>
              <a:t>индексов</a:t>
            </a:r>
            <a:r>
              <a:rPr lang="ru-RU" sz="2400" b="1" i="1">
                <a:solidFill>
                  <a:srgbClr val="7030A0"/>
                </a:solidFill>
                <a:latin typeface="Times New Roman" panose="02020603050405020304" pitchFamily="18" charset="0"/>
                <a:cs typeface="Times New Roman" panose="02020603050405020304" pitchFamily="18" charset="0"/>
              </a:rPr>
              <a:t>, балансовый метод, метод графических изображений и другие методы анализа статистических данных.</a:t>
            </a:r>
            <a:r>
              <a:rPr lang="ru-RU" sz="2400" b="1">
                <a:solidFill>
                  <a:srgbClr val="7030A0"/>
                </a:solidFill>
                <a:latin typeface="Times New Roman" panose="02020603050405020304" pitchFamily="18" charset="0"/>
                <a:cs typeface="Times New Roman" panose="02020603050405020304" pitchFamily="18" charset="0"/>
              </a:rPr>
              <a:t> </a:t>
            </a:r>
            <a:endParaRPr lang="ru-RU" sz="2400" b="1" smtClean="0">
              <a:solidFill>
                <a:srgbClr val="7030A0"/>
              </a:solidFill>
              <a:latin typeface="Times New Roman" panose="02020603050405020304" pitchFamily="18" charset="0"/>
              <a:cs typeface="Times New Roman" panose="02020603050405020304" pitchFamily="18" charset="0"/>
            </a:endParaRPr>
          </a:p>
          <a:p>
            <a:pPr marL="0" indent="0" algn="just">
              <a:buNone/>
            </a:pPr>
            <a:r>
              <a:rPr lang="ru-RU" sz="2400" b="1" smtClean="0">
                <a:solidFill>
                  <a:srgbClr val="C00000"/>
                </a:solidFill>
                <a:latin typeface="Times New Roman" panose="02020603050405020304" pitchFamily="18" charset="0"/>
                <a:cs typeface="Times New Roman" panose="02020603050405020304" pitchFamily="18" charset="0"/>
              </a:rPr>
              <a:t>Статистика </a:t>
            </a:r>
            <a:r>
              <a:rPr lang="ru-RU" sz="2400" b="1">
                <a:solidFill>
                  <a:srgbClr val="C00000"/>
                </a:solidFill>
                <a:latin typeface="Times New Roman" panose="02020603050405020304" pitchFamily="18" charset="0"/>
                <a:cs typeface="Times New Roman" panose="02020603050405020304" pitchFamily="18" charset="0"/>
              </a:rPr>
              <a:t>как наука включает разделы:</a:t>
            </a:r>
            <a:r>
              <a:rPr lang="ru-RU" sz="2400" b="1">
                <a:solidFill>
                  <a:srgbClr val="002060"/>
                </a:solidFill>
                <a:latin typeface="Times New Roman" panose="02020603050405020304" pitchFamily="18" charset="0"/>
                <a:cs typeface="Times New Roman" panose="02020603050405020304" pitchFamily="18" charset="0"/>
              </a:rPr>
              <a:t> </a:t>
            </a:r>
            <a:r>
              <a:rPr lang="ru-RU" sz="2400" b="1" i="1">
                <a:solidFill>
                  <a:srgbClr val="002060"/>
                </a:solidFill>
                <a:latin typeface="Times New Roman" panose="02020603050405020304" pitchFamily="18" charset="0"/>
                <a:cs typeface="Times New Roman" panose="02020603050405020304" pitchFamily="18" charset="0"/>
              </a:rPr>
              <a:t>теоретическая статистика (</a:t>
            </a:r>
            <a:r>
              <a:rPr lang="ru-RU" sz="2400" b="1" i="1" smtClean="0">
                <a:solidFill>
                  <a:srgbClr val="002060"/>
                </a:solidFill>
                <a:latin typeface="Times New Roman" panose="02020603050405020304" pitchFamily="18" charset="0"/>
                <a:cs typeface="Times New Roman" panose="02020603050405020304" pitchFamily="18" charset="0"/>
              </a:rPr>
              <a:t>общая </a:t>
            </a:r>
            <a:r>
              <a:rPr lang="ru-RU" sz="2400" b="1" i="1">
                <a:solidFill>
                  <a:srgbClr val="002060"/>
                </a:solidFill>
                <a:latin typeface="Times New Roman" panose="02020603050405020304" pitchFamily="18" charset="0"/>
                <a:cs typeface="Times New Roman" panose="02020603050405020304" pitchFamily="18" charset="0"/>
              </a:rPr>
              <a:t>теория статистики), прикладная статистика, </a:t>
            </a:r>
            <a:r>
              <a:rPr lang="ru-RU" sz="2400" b="1" i="1" smtClean="0">
                <a:solidFill>
                  <a:srgbClr val="002060"/>
                </a:solidFill>
                <a:latin typeface="Times New Roman" panose="02020603050405020304" pitchFamily="18" charset="0"/>
                <a:cs typeface="Times New Roman" panose="02020603050405020304" pitchFamily="18" charset="0"/>
              </a:rPr>
              <a:t>математическая </a:t>
            </a:r>
            <a:r>
              <a:rPr lang="ru-RU" sz="2400" b="1" i="1">
                <a:solidFill>
                  <a:srgbClr val="002060"/>
                </a:solidFill>
                <a:latin typeface="Times New Roman" panose="02020603050405020304" pitchFamily="18" charset="0"/>
                <a:cs typeface="Times New Roman" panose="02020603050405020304" pitchFamily="18" charset="0"/>
              </a:rPr>
              <a:t>статистика, экономическая статистика, эконометрика, правовая статистика, демография, медицинская статистика, технометрика, хемометрика, биометрика, наукометрика, иные отраслевые статистики и др.</a:t>
            </a:r>
          </a:p>
        </p:txBody>
      </p:sp>
    </p:spTree>
    <p:extLst>
      <p:ext uri="{BB962C8B-B14F-4D97-AF65-F5344CB8AC3E}">
        <p14:creationId xmlns:p14="http://schemas.microsoft.com/office/powerpoint/2010/main" val="1756137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43719" y="369639"/>
            <a:ext cx="10058400" cy="831364"/>
          </a:xfrm>
          <a:solidFill>
            <a:schemeClr val="accent6"/>
          </a:solidFill>
        </p:spPr>
        <p:txBody>
          <a:bodyPr>
            <a:normAutofit/>
          </a:bodyPr>
          <a:lstStyle/>
          <a:p>
            <a:r>
              <a:rPr lang="ru-RU" sz="3600" b="1" i="1" smtClean="0">
                <a:solidFill>
                  <a:srgbClr val="C00000"/>
                </a:solidFill>
                <a:latin typeface="Times New Roman" panose="02020603050405020304" pitchFamily="18" charset="0"/>
                <a:cs typeface="Times New Roman" panose="02020603050405020304" pitchFamily="18" charset="0"/>
              </a:rPr>
              <a:t>Статистические методы</a:t>
            </a:r>
            <a:endParaRPr lang="ru-RU" sz="36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91319" y="1473959"/>
            <a:ext cx="11218460" cy="4885898"/>
          </a:xfrm>
        </p:spPr>
        <p:txBody>
          <a:bodyPr>
            <a:noAutofit/>
          </a:bodyPr>
          <a:lstStyle/>
          <a:p>
            <a:pPr algn="just"/>
            <a:r>
              <a:rPr lang="ru-RU" sz="2800" b="1">
                <a:solidFill>
                  <a:srgbClr val="002060"/>
                </a:solidFill>
                <a:latin typeface="Times New Roman" panose="02020603050405020304" pitchFamily="18" charset="0"/>
                <a:cs typeface="Times New Roman" panose="02020603050405020304" pitchFamily="18" charset="0"/>
              </a:rPr>
              <a:t>Статистические методы </a:t>
            </a:r>
            <a:r>
              <a:rPr lang="ru-RU" sz="2800">
                <a:solidFill>
                  <a:srgbClr val="002060"/>
                </a:solidFill>
                <a:latin typeface="Times New Roman" panose="02020603050405020304" pitchFamily="18" charset="0"/>
                <a:cs typeface="Times New Roman" panose="02020603050405020304" pitchFamily="18" charset="0"/>
              </a:rPr>
              <a:t>можно охарактеризовать как методы, применяемые при сборе, представлении, анализе и интерпретации данных. В качестве примера можно </a:t>
            </a:r>
            <a:r>
              <a:rPr lang="ru-RU" sz="2800" smtClean="0">
                <a:solidFill>
                  <a:srgbClr val="002060"/>
                </a:solidFill>
                <a:latin typeface="Times New Roman" panose="02020603050405020304" pitchFamily="18" charset="0"/>
                <a:cs typeface="Times New Roman" panose="02020603050405020304" pitchFamily="18" charset="0"/>
              </a:rPr>
              <a:t>упомянуть </a:t>
            </a:r>
            <a:r>
              <a:rPr lang="ru-RU" sz="2800">
                <a:solidFill>
                  <a:srgbClr val="002060"/>
                </a:solidFill>
                <a:latin typeface="Times New Roman" panose="02020603050405020304" pitchFamily="18" charset="0"/>
                <a:cs typeface="Times New Roman" panose="02020603050405020304" pitchFamily="18" charset="0"/>
              </a:rPr>
              <a:t>о методах, применяемых при сборе данных о </a:t>
            </a:r>
            <a:r>
              <a:rPr lang="ru-RU" sz="2800" smtClean="0">
                <a:solidFill>
                  <a:srgbClr val="002060"/>
                </a:solidFill>
                <a:latin typeface="Times New Roman" panose="02020603050405020304" pitchFamily="18" charset="0"/>
                <a:cs typeface="Times New Roman" panose="02020603050405020304" pitchFamily="18" charset="0"/>
              </a:rPr>
              <a:t>совокупности </a:t>
            </a:r>
            <a:r>
              <a:rPr lang="ru-RU" sz="2800">
                <a:solidFill>
                  <a:srgbClr val="002060"/>
                </a:solidFill>
                <a:latin typeface="Times New Roman" panose="02020603050405020304" pitchFamily="18" charset="0"/>
                <a:cs typeface="Times New Roman" panose="02020603050405020304" pitchFamily="18" charset="0"/>
              </a:rPr>
              <a:t>студентов вузов, обработке этих данных, обобщении и представлении в виде различных итоговых абсолютных, </a:t>
            </a:r>
            <a:r>
              <a:rPr lang="ru-RU" sz="2800" smtClean="0">
                <a:solidFill>
                  <a:srgbClr val="002060"/>
                </a:solidFill>
                <a:latin typeface="Times New Roman" panose="02020603050405020304" pitchFamily="18" charset="0"/>
                <a:cs typeface="Times New Roman" panose="02020603050405020304" pitchFamily="18" charset="0"/>
              </a:rPr>
              <a:t>относительных </a:t>
            </a:r>
            <a:r>
              <a:rPr lang="ru-RU" sz="2800">
                <a:solidFill>
                  <a:srgbClr val="002060"/>
                </a:solidFill>
                <a:latin typeface="Times New Roman" panose="02020603050405020304" pitchFamily="18" charset="0"/>
                <a:cs typeface="Times New Roman" panose="02020603050405020304" pitchFamily="18" charset="0"/>
              </a:rPr>
              <a:t>и средних показателей с помощью графиков, таблиц. </a:t>
            </a:r>
          </a:p>
          <a:p>
            <a:pPr algn="just"/>
            <a:r>
              <a:rPr lang="ru-RU" sz="2800" b="1">
                <a:solidFill>
                  <a:srgbClr val="002060"/>
                </a:solidFill>
                <a:latin typeface="Times New Roman" panose="02020603050405020304" pitchFamily="18" charset="0"/>
                <a:cs typeface="Times New Roman" panose="02020603050405020304" pitchFamily="18" charset="0"/>
              </a:rPr>
              <a:t>Применение статистических методов</a:t>
            </a:r>
            <a:r>
              <a:rPr lang="ru-RU" sz="2800">
                <a:solidFill>
                  <a:srgbClr val="002060"/>
                </a:solidFill>
                <a:latin typeface="Times New Roman" panose="02020603050405020304" pitchFamily="18" charset="0"/>
                <a:cs typeface="Times New Roman" panose="02020603050405020304" pitchFamily="18" charset="0"/>
              </a:rPr>
              <a:t> особенно важно там, где из больших массивов данных требуется выделить полезную для нас информацию.</a:t>
            </a:r>
          </a:p>
        </p:txBody>
      </p:sp>
    </p:spTree>
    <p:extLst>
      <p:ext uri="{BB962C8B-B14F-4D97-AF65-F5344CB8AC3E}">
        <p14:creationId xmlns:p14="http://schemas.microsoft.com/office/powerpoint/2010/main" val="183900452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1014" y="369639"/>
            <a:ext cx="10765810" cy="981490"/>
          </a:xfrm>
          <a:solidFill>
            <a:schemeClr val="accent6"/>
          </a:solidFill>
        </p:spPr>
        <p:txBody>
          <a:bodyPr>
            <a:normAutofit/>
          </a:bodyPr>
          <a:lstStyle/>
          <a:p>
            <a:r>
              <a:rPr lang="ru-RU" sz="3600" b="1" i="1" smtClean="0">
                <a:solidFill>
                  <a:srgbClr val="C00000"/>
                </a:solidFill>
                <a:latin typeface="Times New Roman" panose="02020603050405020304" pitchFamily="18" charset="0"/>
                <a:cs typeface="Times New Roman" panose="02020603050405020304" pitchFamily="18" charset="0"/>
              </a:rPr>
              <a:t>Статистические методы - это</a:t>
            </a:r>
            <a:endParaRPr lang="ru-RU" sz="36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71014" y="1351129"/>
            <a:ext cx="10874992" cy="4940489"/>
          </a:xfrm>
        </p:spPr>
        <p:txBody>
          <a:bodyPr>
            <a:noAutofit/>
          </a:bodyPr>
          <a:lstStyle/>
          <a:p>
            <a:pPr algn="just"/>
            <a:r>
              <a:rPr lang="ru-RU" sz="2800" b="1">
                <a:solidFill>
                  <a:srgbClr val="002060"/>
                </a:solidFill>
                <a:latin typeface="Times New Roman" panose="02020603050405020304" pitchFamily="18" charset="0"/>
                <a:cs typeface="Times New Roman" panose="02020603050405020304" pitchFamily="18" charset="0"/>
              </a:rPr>
              <a:t>методы анализа </a:t>
            </a:r>
            <a:r>
              <a:rPr lang="ru-RU" sz="2800" b="1" smtClean="0">
                <a:solidFill>
                  <a:srgbClr val="002060"/>
                </a:solidFill>
                <a:latin typeface="Times New Roman" panose="02020603050405020304" pitchFamily="18" charset="0"/>
                <a:cs typeface="Times New Roman" panose="02020603050405020304" pitchFamily="18" charset="0"/>
              </a:rPr>
              <a:t>статистических </a:t>
            </a:r>
            <a:r>
              <a:rPr lang="ru-RU" sz="2800" b="1">
                <a:solidFill>
                  <a:srgbClr val="002060"/>
                </a:solidFill>
                <a:latin typeface="Times New Roman" panose="02020603050405020304" pitchFamily="18" charset="0"/>
                <a:cs typeface="Times New Roman" panose="02020603050405020304" pitchFamily="18" charset="0"/>
              </a:rPr>
              <a:t>данных. Выделяют методы прикладной статистики, </a:t>
            </a:r>
            <a:r>
              <a:rPr lang="ru-RU" sz="2800" b="1" smtClean="0">
                <a:solidFill>
                  <a:srgbClr val="002060"/>
                </a:solidFill>
                <a:latin typeface="Times New Roman" panose="02020603050405020304" pitchFamily="18" charset="0"/>
                <a:cs typeface="Times New Roman" panose="02020603050405020304" pitchFamily="18" charset="0"/>
              </a:rPr>
              <a:t>которые </a:t>
            </a:r>
            <a:r>
              <a:rPr lang="ru-RU" sz="2800" b="1">
                <a:solidFill>
                  <a:srgbClr val="002060"/>
                </a:solidFill>
                <a:latin typeface="Times New Roman" panose="02020603050405020304" pitchFamily="18" charset="0"/>
                <a:cs typeface="Times New Roman" panose="02020603050405020304" pitchFamily="18" charset="0"/>
              </a:rPr>
              <a:t>могут применяться во всех областях научных </a:t>
            </a:r>
            <a:r>
              <a:rPr lang="ru-RU" sz="2800" b="1" smtClean="0">
                <a:solidFill>
                  <a:srgbClr val="002060"/>
                </a:solidFill>
                <a:latin typeface="Times New Roman" panose="02020603050405020304" pitchFamily="18" charset="0"/>
                <a:cs typeface="Times New Roman" panose="02020603050405020304" pitchFamily="18" charset="0"/>
              </a:rPr>
              <a:t>исследований </a:t>
            </a:r>
            <a:r>
              <a:rPr lang="ru-RU" sz="2800" b="1">
                <a:solidFill>
                  <a:srgbClr val="002060"/>
                </a:solidFill>
                <a:latin typeface="Times New Roman" panose="02020603050405020304" pitchFamily="18" charset="0"/>
                <a:cs typeface="Times New Roman" panose="02020603050405020304" pitchFamily="18" charset="0"/>
              </a:rPr>
              <a:t>и любых отраслях народного хозяйства, и другие </a:t>
            </a:r>
            <a:r>
              <a:rPr lang="ru-RU" sz="2800" b="1" smtClean="0">
                <a:solidFill>
                  <a:srgbClr val="002060"/>
                </a:solidFill>
                <a:latin typeface="Times New Roman" panose="02020603050405020304" pitchFamily="18" charset="0"/>
                <a:cs typeface="Times New Roman" panose="02020603050405020304" pitchFamily="18" charset="0"/>
              </a:rPr>
              <a:t>статистические </a:t>
            </a:r>
            <a:r>
              <a:rPr lang="ru-RU" sz="2800" b="1">
                <a:solidFill>
                  <a:srgbClr val="002060"/>
                </a:solidFill>
                <a:latin typeface="Times New Roman" panose="02020603050405020304" pitchFamily="18" charset="0"/>
                <a:cs typeface="Times New Roman" panose="02020603050405020304" pitchFamily="18" charset="0"/>
              </a:rPr>
              <a:t>методы, применимость которых ограничена той или иной сферой. </a:t>
            </a:r>
            <a:endParaRPr lang="en-US" sz="2800" b="1" smtClean="0">
              <a:solidFill>
                <a:srgbClr val="002060"/>
              </a:solidFill>
              <a:latin typeface="Times New Roman" panose="02020603050405020304" pitchFamily="18" charset="0"/>
              <a:cs typeface="Times New Roman" panose="02020603050405020304" pitchFamily="18" charset="0"/>
            </a:endParaRPr>
          </a:p>
          <a:p>
            <a:pPr algn="just"/>
            <a:r>
              <a:rPr lang="ru-RU" sz="2800" smtClean="0">
                <a:solidFill>
                  <a:srgbClr val="002060"/>
                </a:solidFill>
                <a:latin typeface="Times New Roman" panose="02020603050405020304" pitchFamily="18" charset="0"/>
                <a:cs typeface="Times New Roman" panose="02020603050405020304" pitchFamily="18" charset="0"/>
              </a:rPr>
              <a:t>Имеются </a:t>
            </a:r>
            <a:r>
              <a:rPr lang="ru-RU" sz="2800">
                <a:solidFill>
                  <a:srgbClr val="002060"/>
                </a:solidFill>
                <a:latin typeface="Times New Roman" panose="02020603050405020304" pitchFamily="18" charset="0"/>
                <a:cs typeface="Times New Roman" panose="02020603050405020304" pitchFamily="18" charset="0"/>
              </a:rPr>
              <a:t>в виду такие методы, как </a:t>
            </a:r>
            <a:r>
              <a:rPr lang="ru-RU" sz="2800" smtClean="0">
                <a:solidFill>
                  <a:srgbClr val="002060"/>
                </a:solidFill>
                <a:latin typeface="Times New Roman" panose="02020603050405020304" pitchFamily="18" charset="0"/>
                <a:cs typeface="Times New Roman" panose="02020603050405020304" pitchFamily="18" charset="0"/>
              </a:rPr>
              <a:t>стати</a:t>
            </a:r>
            <a:r>
              <a:rPr lang="ru-RU" sz="2800">
                <a:solidFill>
                  <a:srgbClr val="002060"/>
                </a:solidFill>
                <a:latin typeface="Times New Roman" panose="02020603050405020304" pitchFamily="18" charset="0"/>
                <a:cs typeface="Times New Roman" panose="02020603050405020304" pitchFamily="18" charset="0"/>
              </a:rPr>
              <a:t>стический приемочный контроль, статистическое </a:t>
            </a:r>
            <a:r>
              <a:rPr lang="ru-RU" sz="2800" smtClean="0">
                <a:solidFill>
                  <a:srgbClr val="002060"/>
                </a:solidFill>
                <a:latin typeface="Times New Roman" panose="02020603050405020304" pitchFamily="18" charset="0"/>
                <a:cs typeface="Times New Roman" panose="02020603050405020304" pitchFamily="18" charset="0"/>
              </a:rPr>
              <a:t>регулирование </a:t>
            </a:r>
            <a:r>
              <a:rPr lang="ru-RU" sz="2800">
                <a:solidFill>
                  <a:srgbClr val="002060"/>
                </a:solidFill>
                <a:latin typeface="Times New Roman" panose="02020603050405020304" pitchFamily="18" charset="0"/>
                <a:cs typeface="Times New Roman" panose="02020603050405020304" pitchFamily="18" charset="0"/>
              </a:rPr>
              <a:t>технологических процессов, надежность и испытания, планирование экспериментов. </a:t>
            </a:r>
          </a:p>
          <a:p>
            <a:pPr algn="just"/>
            <a:r>
              <a:rPr lang="ru-RU" sz="2800" u="sng">
                <a:solidFill>
                  <a:srgbClr val="C00000"/>
                </a:solidFill>
                <a:latin typeface="Times New Roman" panose="02020603050405020304" pitchFamily="18" charset="0"/>
                <a:cs typeface="Times New Roman" panose="02020603050405020304" pitchFamily="18" charset="0"/>
              </a:rPr>
              <a:t>Существует две основных группы статистических </a:t>
            </a:r>
            <a:r>
              <a:rPr lang="ru-RU" sz="2800" u="sng" smtClean="0">
                <a:solidFill>
                  <a:srgbClr val="C00000"/>
                </a:solidFill>
                <a:latin typeface="Times New Roman" panose="02020603050405020304" pitchFamily="18" charset="0"/>
                <a:cs typeface="Times New Roman" panose="02020603050405020304" pitchFamily="18" charset="0"/>
              </a:rPr>
              <a:t>методов</a:t>
            </a:r>
            <a:r>
              <a:rPr lang="ru-RU" sz="2800">
                <a:solidFill>
                  <a:srgbClr val="C00000"/>
                </a:solidFill>
                <a:latin typeface="Times New Roman" panose="02020603050405020304" pitchFamily="18" charset="0"/>
                <a:cs typeface="Times New Roman" panose="02020603050405020304" pitchFamily="18" charset="0"/>
              </a:rPr>
              <a:t>: </a:t>
            </a:r>
            <a:r>
              <a:rPr lang="ru-RU" sz="2800" b="1">
                <a:solidFill>
                  <a:srgbClr val="C00000"/>
                </a:solidFill>
                <a:latin typeface="Times New Roman" panose="02020603050405020304" pitchFamily="18" charset="0"/>
                <a:cs typeface="Times New Roman" panose="02020603050405020304" pitchFamily="18" charset="0"/>
              </a:rPr>
              <a:t>методы статистического наблюдения и методы </a:t>
            </a:r>
            <a:r>
              <a:rPr lang="ru-RU" sz="2800" b="1" smtClean="0">
                <a:solidFill>
                  <a:srgbClr val="C00000"/>
                </a:solidFill>
                <a:latin typeface="Times New Roman" panose="02020603050405020304" pitchFamily="18" charset="0"/>
                <a:cs typeface="Times New Roman" panose="02020603050405020304" pitchFamily="18" charset="0"/>
              </a:rPr>
              <a:t>обработки </a:t>
            </a:r>
            <a:r>
              <a:rPr lang="ru-RU" sz="2800" b="1">
                <a:solidFill>
                  <a:srgbClr val="C00000"/>
                </a:solidFill>
                <a:latin typeface="Times New Roman" panose="02020603050405020304" pitchFamily="18" charset="0"/>
                <a:cs typeface="Times New Roman" panose="02020603050405020304" pitchFamily="18" charset="0"/>
              </a:rPr>
              <a:t>и анализа статистических данных. </a:t>
            </a:r>
          </a:p>
        </p:txBody>
      </p:sp>
    </p:spTree>
    <p:extLst>
      <p:ext uri="{BB962C8B-B14F-4D97-AF65-F5344CB8AC3E}">
        <p14:creationId xmlns:p14="http://schemas.microsoft.com/office/powerpoint/2010/main" val="771331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65861" y="2528354"/>
            <a:ext cx="7256061" cy="1014380"/>
          </a:xfrm>
          <a:prstGeom prst="rect">
            <a:avLst/>
          </a:prstGeom>
          <a:ln/>
        </p:spPr>
        <p:style>
          <a:lnRef idx="0">
            <a:schemeClr val="accent6"/>
          </a:lnRef>
          <a:fillRef idx="3">
            <a:schemeClr val="accent6"/>
          </a:fillRef>
          <a:effectRef idx="3">
            <a:schemeClr val="accent6"/>
          </a:effectRef>
          <a:fontRef idx="minor">
            <a:schemeClr val="lt1"/>
          </a:fontRef>
        </p:style>
        <p:txBody>
          <a:bodyPr wrap="square">
            <a:spAutoFit/>
          </a:bodyPr>
          <a:lstStyle/>
          <a:p>
            <a:pPr>
              <a:lnSpc>
                <a:spcPct val="107000"/>
              </a:lnSpc>
            </a:pPr>
            <a:r>
              <a:rPr lang="ru-RU" sz="2800" b="1" smtClean="0">
                <a:latin typeface="Times New Roman" panose="02020603050405020304" pitchFamily="18" charset="0"/>
                <a:ea typeface="Times New Roman" panose="02020603050405020304" pitchFamily="18" charset="0"/>
                <a:cs typeface="Times New Roman" panose="02020603050405020304" pitchFamily="18" charset="0"/>
              </a:rPr>
              <a:t>Методы </a:t>
            </a:r>
            <a:r>
              <a:rPr lang="ru-RU" sz="2800" b="1">
                <a:latin typeface="Times New Roman" panose="02020603050405020304" pitchFamily="18" charset="0"/>
                <a:ea typeface="Times New Roman" panose="02020603050405020304" pitchFamily="18" charset="0"/>
                <a:cs typeface="Times New Roman" panose="02020603050405020304" pitchFamily="18" charset="0"/>
              </a:rPr>
              <a:t>статистической обработки результатов </a:t>
            </a:r>
            <a:r>
              <a:rPr lang="ru-RU" sz="2800" b="1" smtClean="0">
                <a:latin typeface="Times New Roman" panose="02020603050405020304" pitchFamily="18" charset="0"/>
                <a:ea typeface="Times New Roman" panose="02020603050405020304" pitchFamily="18" charset="0"/>
                <a:cs typeface="Times New Roman" panose="02020603050405020304" pitchFamily="18" charset="0"/>
              </a:rPr>
              <a:t>исследования</a:t>
            </a:r>
            <a:endParaRPr lang="ru-RU" sz="2800">
              <a:latin typeface="Calibri" panose="020F0502020204030204" pitchFamily="34" charset="0"/>
              <a:ea typeface="Times New Roman" panose="02020603050405020304" pitchFamily="18" charset="0"/>
              <a:cs typeface="Times New Roman" panose="02020603050405020304" pitchFamily="18" charset="0"/>
            </a:endParaRPr>
          </a:p>
        </p:txBody>
      </p:sp>
      <p:sp>
        <p:nvSpPr>
          <p:cNvPr id="5" name="Прямоугольник 4"/>
          <p:cNvSpPr/>
          <p:nvPr/>
        </p:nvSpPr>
        <p:spPr>
          <a:xfrm>
            <a:off x="3179829" y="5338219"/>
            <a:ext cx="8420767" cy="685059"/>
          </a:xfrm>
          <a:prstGeom prst="rect">
            <a:avLst/>
          </a:prstGeom>
          <a:noFill/>
          <a:ln>
            <a:noFill/>
          </a:ln>
        </p:spPr>
        <p:style>
          <a:lnRef idx="0">
            <a:scrgbClr r="0" g="0" b="0"/>
          </a:lnRef>
          <a:fillRef idx="0">
            <a:scrgbClr r="0" g="0" b="0"/>
          </a:fillRef>
          <a:effectRef idx="0">
            <a:scrgbClr r="0" g="0" b="0"/>
          </a:effectRef>
          <a:fontRef idx="minor">
            <a:schemeClr val="dk1"/>
          </a:fontRef>
        </p:style>
        <p:txBody>
          <a:bodyPr wrap="none">
            <a:spAutoFit/>
          </a:bodyPr>
          <a:lstStyle/>
          <a:p>
            <a:pPr algn="r">
              <a:lnSpc>
                <a:spcPct val="107000"/>
              </a:lnSpc>
            </a:pPr>
            <a:r>
              <a:rPr lang="ru-RU" b="1" smtClean="0">
                <a:latin typeface="Times New Roman" panose="02020603050405020304" pitchFamily="18" charset="0"/>
                <a:ea typeface="Times New Roman" panose="02020603050405020304" pitchFamily="18" charset="0"/>
                <a:cs typeface="Times New Roman" panose="02020603050405020304" pitchFamily="18" charset="0"/>
              </a:rPr>
              <a:t>Составитель: Смагулова </a:t>
            </a:r>
            <a:r>
              <a:rPr lang="ru-RU" b="1">
                <a:latin typeface="Times New Roman" panose="02020603050405020304" pitchFamily="18" charset="0"/>
                <a:ea typeface="Times New Roman" panose="02020603050405020304" pitchFamily="18" charset="0"/>
                <a:cs typeface="Times New Roman" panose="02020603050405020304" pitchFamily="18" charset="0"/>
              </a:rPr>
              <a:t>Гульнур </a:t>
            </a:r>
            <a:r>
              <a:rPr lang="ru-RU" b="1" smtClean="0">
                <a:latin typeface="Times New Roman" panose="02020603050405020304" pitchFamily="18" charset="0"/>
                <a:ea typeface="Times New Roman" panose="02020603050405020304" pitchFamily="18" charset="0"/>
                <a:cs typeface="Times New Roman" panose="02020603050405020304" pitchFamily="18" charset="0"/>
              </a:rPr>
              <a:t>Жумартовна, магистр педагогики, </a:t>
            </a:r>
          </a:p>
          <a:p>
            <a:pPr algn="r">
              <a:lnSpc>
                <a:spcPct val="107000"/>
              </a:lnSpc>
            </a:pPr>
            <a:r>
              <a:rPr lang="ru-RU" b="1" smtClean="0">
                <a:latin typeface="Times New Roman" panose="02020603050405020304" pitchFamily="18" charset="0"/>
                <a:ea typeface="Times New Roman" panose="02020603050405020304" pitchFamily="18" charset="0"/>
                <a:cs typeface="Times New Roman" panose="02020603050405020304" pitchFamily="18" charset="0"/>
              </a:rPr>
              <a:t>старший преподаватель кафедры теории и методики иноязычной подготовки</a:t>
            </a:r>
            <a:endParaRPr lang="ru-RU">
              <a:latin typeface="Calibri" panose="020F0502020204030204" pitchFamily="34" charset="0"/>
              <a:ea typeface="Times New Roman" panose="02020603050405020304" pitchFamily="18" charset="0"/>
              <a:cs typeface="Times New Roman" panose="02020603050405020304" pitchFamily="18" charset="0"/>
            </a:endParaRPr>
          </a:p>
        </p:txBody>
      </p:sp>
      <p:sp>
        <p:nvSpPr>
          <p:cNvPr id="6" name="Прямоугольник 5"/>
          <p:cNvSpPr/>
          <p:nvPr/>
        </p:nvSpPr>
        <p:spPr>
          <a:xfrm>
            <a:off x="627797" y="313398"/>
            <a:ext cx="10972800" cy="1676741"/>
          </a:xfrm>
          <a:prstGeom prst="rect">
            <a:avLst/>
          </a:prstGeom>
        </p:spPr>
        <p:txBody>
          <a:bodyPr wrap="square">
            <a:spAutoFit/>
          </a:bodyPr>
          <a:lstStyle/>
          <a:p>
            <a:pPr algn="ctr">
              <a:lnSpc>
                <a:spcPct val="107000"/>
              </a:lnSpc>
            </a:pPr>
            <a:r>
              <a:rPr lang="ru-RU">
                <a:latin typeface="Times New Roman" panose="02020603050405020304" pitchFamily="18" charset="0"/>
                <a:ea typeface="Times New Roman" panose="02020603050405020304" pitchFamily="18" charset="0"/>
                <a:cs typeface="Times New Roman" panose="02020603050405020304" pitchFamily="18" charset="0"/>
              </a:rPr>
              <a:t>Министерство образования и науки Республики Казахстан</a:t>
            </a:r>
            <a:endParaRPr lang="ru-RU">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ru-RU">
                <a:latin typeface="Times New Roman" panose="02020603050405020304" pitchFamily="18" charset="0"/>
                <a:ea typeface="Times New Roman" panose="02020603050405020304" pitchFamily="18" charset="0"/>
                <a:cs typeface="Times New Roman" panose="02020603050405020304" pitchFamily="18" charset="0"/>
              </a:rPr>
              <a:t>Карагандинский университет имени академика Е.А. Букетова</a:t>
            </a:r>
            <a:endParaRPr lang="ru-RU">
              <a:latin typeface="Calibri" panose="020F0502020204030204" pitchFamily="34" charset="0"/>
              <a:ea typeface="Times New Roman" panose="02020603050405020304" pitchFamily="18" charset="0"/>
              <a:cs typeface="Times New Roman" panose="02020603050405020304" pitchFamily="18" charset="0"/>
            </a:endParaRPr>
          </a:p>
          <a:p>
            <a:pPr>
              <a:lnSpc>
                <a:spcPct val="107000"/>
              </a:lnSpc>
              <a:spcAft>
                <a:spcPts val="800"/>
              </a:spcAft>
            </a:pPr>
            <a:r>
              <a:rPr lang="ru-RU">
                <a:latin typeface="Calibri" panose="020F0502020204030204" pitchFamily="34" charset="0"/>
                <a:ea typeface="Times New Roman" panose="02020603050405020304" pitchFamily="18" charset="0"/>
                <a:cs typeface="Times New Roman" panose="02020603050405020304" pitchFamily="18" charset="0"/>
              </a:rPr>
              <a:t> </a:t>
            </a:r>
          </a:p>
          <a:p>
            <a:pPr algn="ctr">
              <a:lnSpc>
                <a:spcPct val="107000"/>
              </a:lnSpc>
            </a:pPr>
            <a:r>
              <a:rPr lang="ru-RU">
                <a:latin typeface="Times New Roman" panose="02020603050405020304" pitchFamily="18" charset="0"/>
                <a:ea typeface="Times New Roman" panose="02020603050405020304" pitchFamily="18" charset="0"/>
                <a:cs typeface="Times New Roman" panose="02020603050405020304" pitchFamily="18" charset="0"/>
              </a:rPr>
              <a:t>Факультет </a:t>
            </a:r>
            <a:r>
              <a:rPr lang="ru-RU" smtClean="0">
                <a:latin typeface="Times New Roman" panose="02020603050405020304" pitchFamily="18" charset="0"/>
                <a:ea typeface="Times New Roman" panose="02020603050405020304" pitchFamily="18" charset="0"/>
                <a:cs typeface="Times New Roman" panose="02020603050405020304" pitchFamily="18" charset="0"/>
              </a:rPr>
              <a:t>иностранных </a:t>
            </a:r>
            <a:r>
              <a:rPr lang="ru-RU">
                <a:latin typeface="Times New Roman" panose="02020603050405020304" pitchFamily="18" charset="0"/>
                <a:ea typeface="Times New Roman" panose="02020603050405020304" pitchFamily="18" charset="0"/>
                <a:cs typeface="Times New Roman" panose="02020603050405020304" pitchFamily="18" charset="0"/>
              </a:rPr>
              <a:t>языков</a:t>
            </a:r>
            <a:endParaRPr lang="ru-RU">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07000"/>
              </a:lnSpc>
            </a:pPr>
            <a:r>
              <a:rPr lang="ru-RU">
                <a:latin typeface="Times New Roman" panose="02020603050405020304" pitchFamily="18" charset="0"/>
                <a:ea typeface="Times New Roman" panose="02020603050405020304" pitchFamily="18" charset="0"/>
                <a:cs typeface="Times New Roman" panose="02020603050405020304" pitchFamily="18" charset="0"/>
              </a:rPr>
              <a:t>Кафедра </a:t>
            </a:r>
            <a:r>
              <a:rPr lang="ru-RU" smtClean="0">
                <a:latin typeface="Times New Roman" panose="02020603050405020304" pitchFamily="18" charset="0"/>
                <a:ea typeface="Times New Roman" panose="02020603050405020304" pitchFamily="18" charset="0"/>
                <a:cs typeface="Times New Roman" panose="02020603050405020304" pitchFamily="18" charset="0"/>
              </a:rPr>
              <a:t>теории </a:t>
            </a:r>
            <a:r>
              <a:rPr lang="ru-RU">
                <a:latin typeface="Times New Roman" panose="02020603050405020304" pitchFamily="18" charset="0"/>
                <a:ea typeface="Times New Roman" panose="02020603050405020304" pitchFamily="18" charset="0"/>
                <a:cs typeface="Times New Roman" panose="02020603050405020304" pitchFamily="18" charset="0"/>
              </a:rPr>
              <a:t>и методики иноязычной подготовки</a:t>
            </a:r>
            <a:endParaRPr lang="ru-RU">
              <a:latin typeface="Calibri" panose="020F0502020204030204" pitchFamily="34" charset="0"/>
              <a:ea typeface="Times New Roman" panose="02020603050405020304" pitchFamily="18" charset="0"/>
              <a:cs typeface="Times New Roman" panose="02020603050405020304" pitchFamily="18" charset="0"/>
            </a:endParaRPr>
          </a:p>
        </p:txBody>
      </p:sp>
      <p:sp>
        <p:nvSpPr>
          <p:cNvPr id="7" name="Прямоугольник 6"/>
          <p:cNvSpPr/>
          <p:nvPr/>
        </p:nvSpPr>
        <p:spPr>
          <a:xfrm>
            <a:off x="3179828" y="4468184"/>
            <a:ext cx="8420768" cy="685059"/>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pPr algn="r">
              <a:lnSpc>
                <a:spcPct val="107000"/>
              </a:lnSpc>
            </a:pPr>
            <a:r>
              <a:rPr lang="ru-RU" b="1" smtClean="0">
                <a:latin typeface="Times New Roman" panose="02020603050405020304" pitchFamily="18" charset="0"/>
                <a:ea typeface="Times New Roman" panose="02020603050405020304" pitchFamily="18" charset="0"/>
                <a:cs typeface="Times New Roman" panose="02020603050405020304" pitchFamily="18" charset="0"/>
              </a:rPr>
              <a:t>Для </a:t>
            </a:r>
            <a:r>
              <a:rPr lang="ru-RU" b="1" smtClean="0">
                <a:latin typeface="Times New Roman" panose="02020603050405020304" pitchFamily="18" charset="0"/>
                <a:ea typeface="Times New Roman" panose="02020603050405020304" pitchFamily="18" charset="0"/>
                <a:cs typeface="Times New Roman" panose="02020603050405020304" pitchFamily="18" charset="0"/>
              </a:rPr>
              <a:t>образовательной программы: </a:t>
            </a:r>
            <a:r>
              <a:rPr lang="ru-RU" b="1">
                <a:latin typeface="Times New Roman" panose="02020603050405020304" pitchFamily="18" charset="0"/>
                <a:ea typeface="Times New Roman" panose="02020603050405020304" pitchFamily="18" charset="0"/>
                <a:cs typeface="Times New Roman" panose="02020603050405020304" pitchFamily="18" charset="0"/>
              </a:rPr>
              <a:t>«7М01703 Иностранный язык: </a:t>
            </a:r>
            <a:endParaRPr lang="ru-RU" b="1" smtClean="0">
              <a:latin typeface="Times New Roman" panose="02020603050405020304" pitchFamily="18" charset="0"/>
              <a:ea typeface="Times New Roman" panose="02020603050405020304" pitchFamily="18" charset="0"/>
              <a:cs typeface="Times New Roman" panose="02020603050405020304" pitchFamily="18" charset="0"/>
            </a:endParaRPr>
          </a:p>
          <a:p>
            <a:pPr algn="r">
              <a:lnSpc>
                <a:spcPct val="107000"/>
              </a:lnSpc>
            </a:pPr>
            <a:r>
              <a:rPr lang="ru-RU" b="1" smtClean="0">
                <a:latin typeface="Times New Roman" panose="02020603050405020304" pitchFamily="18" charset="0"/>
                <a:ea typeface="Times New Roman" panose="02020603050405020304" pitchFamily="18" charset="0"/>
                <a:cs typeface="Times New Roman" panose="02020603050405020304" pitchFamily="18" charset="0"/>
              </a:rPr>
              <a:t>два </a:t>
            </a:r>
            <a:r>
              <a:rPr lang="ru-RU" b="1">
                <a:latin typeface="Times New Roman" panose="02020603050405020304" pitchFamily="18" charset="0"/>
                <a:ea typeface="Times New Roman" panose="02020603050405020304" pitchFamily="18" charset="0"/>
                <a:cs typeface="Times New Roman" panose="02020603050405020304" pitchFamily="18" charset="0"/>
              </a:rPr>
              <a:t>иностранных языка»</a:t>
            </a:r>
            <a:endParaRPr lang="ru-RU" b="1">
              <a:latin typeface="Calibri" panose="020F0502020204030204" pitchFamily="34" charset="0"/>
              <a:ea typeface="Times New Roman" panose="02020603050405020304" pitchFamily="18" charset="0"/>
              <a:cs typeface="Times New Roman" panose="02020603050405020304" pitchFamily="18" charset="0"/>
            </a:endParaRPr>
          </a:p>
        </p:txBody>
      </p:sp>
      <p:sp>
        <p:nvSpPr>
          <p:cNvPr id="8" name="Прямоугольник 7"/>
          <p:cNvSpPr/>
          <p:nvPr/>
        </p:nvSpPr>
        <p:spPr>
          <a:xfrm>
            <a:off x="3179828" y="3868676"/>
            <a:ext cx="8297939" cy="388696"/>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a:spAutoFit/>
          </a:bodyPr>
          <a:lstStyle/>
          <a:p>
            <a:pPr algn="r">
              <a:lnSpc>
                <a:spcPct val="107000"/>
              </a:lnSpc>
            </a:pPr>
            <a:r>
              <a:rPr lang="ru-RU" b="1" smtClean="0">
                <a:latin typeface="Times New Roman" panose="02020603050405020304" pitchFamily="18" charset="0"/>
                <a:ea typeface="Times New Roman" panose="02020603050405020304" pitchFamily="18" charset="0"/>
                <a:cs typeface="Times New Roman" panose="02020603050405020304" pitchFamily="18" charset="0"/>
              </a:rPr>
              <a:t>Вид занятия: лекция </a:t>
            </a:r>
            <a:endParaRPr lang="ru-RU" b="1" smtClean="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55917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6"/>
          </a:solidFill>
        </p:spPr>
        <p:txBody>
          <a:bodyPr>
            <a:normAutofit fontScale="90000"/>
          </a:bodyPr>
          <a:lstStyle/>
          <a:p>
            <a:pPr algn="just"/>
            <a:r>
              <a:rPr lang="ru-RU" sz="3100" b="1" i="1" smtClean="0">
                <a:solidFill>
                  <a:srgbClr val="C00000"/>
                </a:solidFill>
                <a:latin typeface="Times New Roman" panose="02020603050405020304" pitchFamily="18" charset="0"/>
                <a:cs typeface="Times New Roman" panose="02020603050405020304" pitchFamily="18" charset="0"/>
              </a:rPr>
              <a:t>Различные специфические методы исследования, взаи-мосвязанные между собой, образуют в своей совокупности статистическую </a:t>
            </a:r>
            <a:r>
              <a:rPr lang="ru-RU" sz="3600" b="1" i="1" smtClean="0">
                <a:solidFill>
                  <a:srgbClr val="7030A0"/>
                </a:solidFill>
                <a:latin typeface="Times New Roman" panose="02020603050405020304" pitchFamily="18" charset="0"/>
                <a:cs typeface="Times New Roman" panose="02020603050405020304" pitchFamily="18" charset="0"/>
              </a:rPr>
              <a:t>методологию. </a:t>
            </a:r>
            <a:endParaRPr lang="ru-RU" sz="6000" b="1" i="1">
              <a:solidFill>
                <a:srgbClr val="7030A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0" algn="just">
              <a:buNone/>
            </a:pPr>
            <a:r>
              <a:rPr lang="ru-RU" sz="2400" b="1" smtClean="0">
                <a:solidFill>
                  <a:srgbClr val="002060"/>
                </a:solidFill>
                <a:latin typeface="Times New Roman" panose="02020603050405020304" pitchFamily="18" charset="0"/>
                <a:cs typeface="Times New Roman" panose="02020603050405020304" pitchFamily="18" charset="0"/>
              </a:rPr>
              <a:t>Важнейшими </a:t>
            </a:r>
            <a:r>
              <a:rPr lang="ru-RU" sz="2400" b="1">
                <a:solidFill>
                  <a:srgbClr val="002060"/>
                </a:solidFill>
                <a:latin typeface="Times New Roman" panose="02020603050405020304" pitchFamily="18" charset="0"/>
                <a:cs typeface="Times New Roman" panose="02020603050405020304" pitchFamily="18" charset="0"/>
              </a:rPr>
              <a:t>составными элементами статистической методологии являются: </a:t>
            </a:r>
          </a:p>
          <a:p>
            <a:pPr algn="just"/>
            <a:r>
              <a:rPr lang="ru-RU" sz="2400" b="1">
                <a:solidFill>
                  <a:srgbClr val="002060"/>
                </a:solidFill>
                <a:latin typeface="Times New Roman" panose="02020603050405020304" pitchFamily="18" charset="0"/>
                <a:cs typeface="Times New Roman" panose="02020603050405020304" pitchFamily="18" charset="0"/>
              </a:rPr>
              <a:t>массовое наблюдение; </a:t>
            </a:r>
          </a:p>
          <a:p>
            <a:pPr algn="just"/>
            <a:r>
              <a:rPr lang="ru-RU" sz="2400" b="1">
                <a:solidFill>
                  <a:srgbClr val="002060"/>
                </a:solidFill>
                <a:latin typeface="Times New Roman" panose="02020603050405020304" pitchFamily="18" charset="0"/>
                <a:cs typeface="Times New Roman" panose="02020603050405020304" pitchFamily="18" charset="0"/>
              </a:rPr>
              <a:t>группировки, применение обобщающих (сводных) </a:t>
            </a:r>
            <a:r>
              <a:rPr lang="ru-RU" sz="2400" b="1" smtClean="0">
                <a:solidFill>
                  <a:srgbClr val="002060"/>
                </a:solidFill>
                <a:latin typeface="Times New Roman" panose="02020603050405020304" pitchFamily="18" charset="0"/>
                <a:cs typeface="Times New Roman" panose="02020603050405020304" pitchFamily="18" charset="0"/>
              </a:rPr>
              <a:t>характеристик</a:t>
            </a:r>
            <a:r>
              <a:rPr lang="ru-RU" sz="2400" b="1">
                <a:solidFill>
                  <a:srgbClr val="002060"/>
                </a:solidFill>
                <a:latin typeface="Times New Roman" panose="02020603050405020304" pitchFamily="18" charset="0"/>
                <a:cs typeface="Times New Roman" panose="02020603050405020304" pitchFamily="18" charset="0"/>
              </a:rPr>
              <a:t>; </a:t>
            </a:r>
          </a:p>
          <a:p>
            <a:pPr algn="just"/>
            <a:r>
              <a:rPr lang="ru-RU" sz="2400" b="1">
                <a:solidFill>
                  <a:srgbClr val="002060"/>
                </a:solidFill>
                <a:latin typeface="Times New Roman" panose="02020603050405020304" pitchFamily="18" charset="0"/>
                <a:cs typeface="Times New Roman" panose="02020603050405020304" pitchFamily="18" charset="0"/>
              </a:rPr>
              <a:t>анализ и обобщение статистических фактов и обнару-жение закономерностей в изучаемых явлениях. </a:t>
            </a:r>
          </a:p>
          <a:p>
            <a:pPr algn="just"/>
            <a:endParaRPr lang="ru-RU" sz="2400" b="1">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589996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1571" y="709684"/>
            <a:ext cx="10686196" cy="2265528"/>
          </a:xfrm>
          <a:solidFill>
            <a:schemeClr val="accent6"/>
          </a:solidFill>
        </p:spPr>
        <p:txBody>
          <a:bodyPr>
            <a:normAutofit/>
          </a:bodyPr>
          <a:lstStyle/>
          <a:p>
            <a:pPr algn="just"/>
            <a:r>
              <a:rPr lang="ru-RU" sz="3600" b="1" i="1" smtClean="0">
                <a:solidFill>
                  <a:srgbClr val="C00000"/>
                </a:solidFill>
                <a:latin typeface="Times New Roman" panose="02020603050405020304" pitchFamily="18" charset="0"/>
                <a:cs typeface="Times New Roman" panose="02020603050405020304" pitchFamily="18" charset="0"/>
              </a:rPr>
              <a:t>Статистическое исследование </a:t>
            </a:r>
            <a:r>
              <a:rPr lang="ru-RU" sz="3600" b="1" i="1" smtClean="0">
                <a:solidFill>
                  <a:srgbClr val="7030A0"/>
                </a:solidFill>
                <a:latin typeface="Times New Roman" panose="02020603050405020304" pitchFamily="18" charset="0"/>
                <a:cs typeface="Times New Roman" panose="02020603050405020304" pitchFamily="18" charset="0"/>
              </a:rPr>
              <a:t>всегда начинается с подготовки по организации этого исследования. </a:t>
            </a:r>
            <a:br>
              <a:rPr lang="ru-RU" sz="3600" b="1" i="1" smtClean="0">
                <a:solidFill>
                  <a:srgbClr val="7030A0"/>
                </a:solidFill>
                <a:latin typeface="Times New Roman" panose="02020603050405020304" pitchFamily="18" charset="0"/>
                <a:cs typeface="Times New Roman" panose="02020603050405020304" pitchFamily="18" charset="0"/>
              </a:rPr>
            </a:br>
            <a:r>
              <a:rPr lang="ru-RU" sz="3600" b="1" i="1" smtClean="0">
                <a:solidFill>
                  <a:srgbClr val="7030A0"/>
                </a:solidFill>
                <a:latin typeface="Times New Roman" panose="02020603050405020304" pitchFamily="18" charset="0"/>
                <a:cs typeface="Times New Roman" panose="02020603050405020304" pitchFamily="18" charset="0"/>
              </a:rPr>
              <a:t>Работы по организации делятся на самостоятельные этапы или стадии: </a:t>
            </a:r>
            <a:endParaRPr lang="ru-RU" b="1" i="1">
              <a:solidFill>
                <a:srgbClr val="7030A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791571" y="3357348"/>
            <a:ext cx="10686196" cy="2677691"/>
          </a:xfrm>
        </p:spPr>
        <p:txBody>
          <a:bodyPr/>
          <a:lstStyle/>
          <a:p>
            <a:r>
              <a:rPr lang="ru-RU" sz="3600" b="1" i="1" smtClean="0">
                <a:solidFill>
                  <a:srgbClr val="002060"/>
                </a:solidFill>
                <a:latin typeface="Times New Roman" panose="02020603050405020304" pitchFamily="18" charset="0"/>
                <a:cs typeface="Times New Roman" panose="02020603050405020304" pitchFamily="18" charset="0"/>
              </a:rPr>
              <a:t>статистическое </a:t>
            </a:r>
            <a:r>
              <a:rPr lang="ru-RU" sz="3600" b="1" i="1">
                <a:solidFill>
                  <a:srgbClr val="002060"/>
                </a:solidFill>
                <a:latin typeface="Times New Roman" panose="02020603050405020304" pitchFamily="18" charset="0"/>
                <a:cs typeface="Times New Roman" panose="02020603050405020304" pitchFamily="18" charset="0"/>
              </a:rPr>
              <a:t>наблюдение; </a:t>
            </a:r>
          </a:p>
          <a:p>
            <a:r>
              <a:rPr lang="ru-RU" sz="3600" b="1" i="1">
                <a:solidFill>
                  <a:srgbClr val="002060"/>
                </a:solidFill>
                <a:latin typeface="Times New Roman" panose="02020603050405020304" pitchFamily="18" charset="0"/>
                <a:cs typeface="Times New Roman" panose="02020603050405020304" pitchFamily="18" charset="0"/>
              </a:rPr>
              <a:t>сводка и обработка материалов; </a:t>
            </a:r>
          </a:p>
          <a:p>
            <a:r>
              <a:rPr lang="ru-RU" sz="3600" b="1" i="1">
                <a:solidFill>
                  <a:srgbClr val="002060"/>
                </a:solidFill>
                <a:latin typeface="Times New Roman" panose="02020603050405020304" pitchFamily="18" charset="0"/>
                <a:cs typeface="Times New Roman" panose="02020603050405020304" pitchFamily="18" charset="0"/>
              </a:rPr>
              <a:t>анализ данных. </a:t>
            </a:r>
          </a:p>
          <a:p>
            <a:endParaRPr lang="ru-RU"/>
          </a:p>
        </p:txBody>
      </p:sp>
    </p:spTree>
    <p:extLst>
      <p:ext uri="{BB962C8B-B14F-4D97-AF65-F5344CB8AC3E}">
        <p14:creationId xmlns:p14="http://schemas.microsoft.com/office/powerpoint/2010/main" val="3575526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1460526"/>
          </a:xfrm>
          <a:solidFill>
            <a:schemeClr val="accent6"/>
          </a:solidFill>
        </p:spPr>
        <p:txBody>
          <a:bodyPr>
            <a:normAutofit/>
          </a:bodyPr>
          <a:lstStyle/>
          <a:p>
            <a:pPr algn="just"/>
            <a:r>
              <a:rPr lang="ru-RU" sz="3100" b="1" i="1" u="sng" smtClean="0">
                <a:solidFill>
                  <a:srgbClr val="C00000"/>
                </a:solidFill>
                <a:latin typeface="Times New Roman" panose="02020603050405020304" pitchFamily="18" charset="0"/>
                <a:cs typeface="Times New Roman" panose="02020603050405020304" pitchFamily="18" charset="0"/>
              </a:rPr>
              <a:t>К статистическим данным, пригодным для обобщения, предъявляется ряд требований: </a:t>
            </a:r>
            <a:endParaRPr lang="ru-RU" b="1" i="1" u="sng">
              <a:solidFill>
                <a:srgbClr val="00206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algn="just"/>
            <a:r>
              <a:rPr lang="ru-RU" sz="2400" b="1" smtClean="0">
                <a:solidFill>
                  <a:srgbClr val="002060"/>
                </a:solidFill>
                <a:latin typeface="Times New Roman" panose="02020603050405020304" pitchFamily="18" charset="0"/>
                <a:cs typeface="Times New Roman" panose="02020603050405020304" pitchFamily="18" charset="0"/>
              </a:rPr>
              <a:t>данные </a:t>
            </a:r>
            <a:r>
              <a:rPr lang="ru-RU" sz="2400" b="1">
                <a:solidFill>
                  <a:srgbClr val="002060"/>
                </a:solidFill>
                <a:latin typeface="Times New Roman" panose="02020603050405020304" pitchFamily="18" charset="0"/>
                <a:cs typeface="Times New Roman" panose="02020603050405020304" pitchFamily="18" charset="0"/>
              </a:rPr>
              <a:t>должны быть максимально полными, но не </a:t>
            </a:r>
            <a:r>
              <a:rPr lang="ru-RU" sz="2400" b="1" smtClean="0">
                <a:solidFill>
                  <a:srgbClr val="002060"/>
                </a:solidFill>
                <a:latin typeface="Times New Roman" panose="02020603050405020304" pitchFamily="18" charset="0"/>
                <a:cs typeface="Times New Roman" panose="02020603050405020304" pitchFamily="18" charset="0"/>
              </a:rPr>
              <a:t>отрывочными</a:t>
            </a:r>
            <a:r>
              <a:rPr lang="ru-RU" sz="2400" b="1">
                <a:solidFill>
                  <a:srgbClr val="002060"/>
                </a:solidFill>
                <a:latin typeface="Times New Roman" panose="02020603050405020304" pitchFamily="18" charset="0"/>
                <a:cs typeface="Times New Roman" panose="02020603050405020304" pitchFamily="18" charset="0"/>
              </a:rPr>
              <a:t>, случайно выхваченными; </a:t>
            </a:r>
          </a:p>
          <a:p>
            <a:pPr algn="just"/>
            <a:r>
              <a:rPr lang="ru-RU" sz="2400" b="1">
                <a:solidFill>
                  <a:srgbClr val="002060"/>
                </a:solidFill>
                <a:latin typeface="Times New Roman" panose="02020603050405020304" pitchFamily="18" charset="0"/>
                <a:cs typeface="Times New Roman" panose="02020603050405020304" pitchFamily="18" charset="0"/>
              </a:rPr>
              <a:t>данные должны быть абсолютно достоверными и </a:t>
            </a:r>
            <a:r>
              <a:rPr lang="ru-RU" sz="2400" b="1" smtClean="0">
                <a:solidFill>
                  <a:srgbClr val="002060"/>
                </a:solidFill>
                <a:latin typeface="Times New Roman" panose="02020603050405020304" pitchFamily="18" charset="0"/>
                <a:cs typeface="Times New Roman" panose="02020603050405020304" pitchFamily="18" charset="0"/>
              </a:rPr>
              <a:t>точными</a:t>
            </a:r>
            <a:r>
              <a:rPr lang="ru-RU" sz="2400" b="1">
                <a:solidFill>
                  <a:srgbClr val="002060"/>
                </a:solidFill>
                <a:latin typeface="Times New Roman" panose="02020603050405020304" pitchFamily="18" charset="0"/>
                <a:cs typeface="Times New Roman" panose="02020603050405020304" pitchFamily="18" charset="0"/>
              </a:rPr>
              <a:t>; </a:t>
            </a:r>
          </a:p>
          <a:p>
            <a:pPr algn="just"/>
            <a:r>
              <a:rPr lang="ru-RU" sz="2400" b="1">
                <a:solidFill>
                  <a:srgbClr val="002060"/>
                </a:solidFill>
                <a:latin typeface="Times New Roman" panose="02020603050405020304" pitchFamily="18" charset="0"/>
                <a:cs typeface="Times New Roman" panose="02020603050405020304" pitchFamily="18" charset="0"/>
              </a:rPr>
              <a:t>данные должны соответствовать принципу </a:t>
            </a:r>
            <a:r>
              <a:rPr lang="ru-RU" sz="2400" b="1" smtClean="0">
                <a:solidFill>
                  <a:srgbClr val="002060"/>
                </a:solidFill>
                <a:latin typeface="Times New Roman" panose="02020603050405020304" pitchFamily="18" charset="0"/>
                <a:cs typeface="Times New Roman" panose="02020603050405020304" pitchFamily="18" charset="0"/>
              </a:rPr>
              <a:t>единообразия</a:t>
            </a:r>
            <a:r>
              <a:rPr lang="ru-RU" sz="2400" b="1">
                <a:solidFill>
                  <a:srgbClr val="002060"/>
                </a:solidFill>
                <a:latin typeface="Times New Roman" panose="02020603050405020304" pitchFamily="18" charset="0"/>
                <a:cs typeface="Times New Roman" panose="02020603050405020304" pitchFamily="18" charset="0"/>
              </a:rPr>
              <a:t>, сопоставимости; </a:t>
            </a:r>
          </a:p>
          <a:p>
            <a:pPr algn="just"/>
            <a:r>
              <a:rPr lang="ru-RU" sz="2400" b="1">
                <a:solidFill>
                  <a:srgbClr val="002060"/>
                </a:solidFill>
                <a:latin typeface="Times New Roman" panose="02020603050405020304" pitchFamily="18" charset="0"/>
                <a:cs typeface="Times New Roman" panose="02020603050405020304" pitchFamily="18" charset="0"/>
              </a:rPr>
              <a:t>данные должны соответствовать принципу своевремен-ности (сбор должен быть организован только в строго определенное время); </a:t>
            </a:r>
          </a:p>
          <a:p>
            <a:pPr algn="just"/>
            <a:r>
              <a:rPr lang="ru-RU" sz="2400" b="1">
                <a:solidFill>
                  <a:srgbClr val="002060"/>
                </a:solidFill>
                <a:latin typeface="Times New Roman" panose="02020603050405020304" pitchFamily="18" charset="0"/>
                <a:cs typeface="Times New Roman" panose="02020603050405020304" pitchFamily="18" charset="0"/>
              </a:rPr>
              <a:t>данные должны быть представлены так же в срочном порядке. </a:t>
            </a:r>
          </a:p>
        </p:txBody>
      </p:sp>
    </p:spTree>
    <p:extLst>
      <p:ext uri="{BB962C8B-B14F-4D97-AF65-F5344CB8AC3E}">
        <p14:creationId xmlns:p14="http://schemas.microsoft.com/office/powerpoint/2010/main" val="31693973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0501" y="409433"/>
            <a:ext cx="10972800" cy="1678674"/>
          </a:xfrm>
          <a:solidFill>
            <a:schemeClr val="accent6"/>
          </a:solidFill>
          <a:ln>
            <a:solidFill>
              <a:srgbClr val="C00000"/>
            </a:solidFill>
          </a:ln>
        </p:spPr>
        <p:txBody>
          <a:bodyPr>
            <a:noAutofit/>
          </a:bodyPr>
          <a:lstStyle/>
          <a:p>
            <a:pPr algn="just"/>
            <a:r>
              <a:rPr lang="ru-RU" sz="2800" b="1" i="1" smtClean="0">
                <a:solidFill>
                  <a:srgbClr val="C00000"/>
                </a:solidFill>
                <a:latin typeface="Times New Roman" panose="02020603050405020304" pitchFamily="18" charset="0"/>
                <a:cs typeface="Times New Roman" panose="02020603050405020304" pitchFamily="18" charset="0"/>
              </a:rPr>
              <a:t>Объектом статистического наблюдения называется та совокупность, о которой должны быть собраны необходимые сведения. Объектом наблюдения может быть, например: </a:t>
            </a:r>
            <a:endParaRPr lang="ru-RU" sz="44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02775" y="2306472"/>
            <a:ext cx="10970526" cy="3725838"/>
          </a:xfrm>
        </p:spPr>
        <p:txBody>
          <a:bodyPr>
            <a:noAutofit/>
          </a:bodyPr>
          <a:lstStyle/>
          <a:p>
            <a:r>
              <a:rPr lang="ru-RU" sz="2400" smtClean="0">
                <a:solidFill>
                  <a:srgbClr val="002060"/>
                </a:solidFill>
                <a:latin typeface="Times New Roman" panose="02020603050405020304" pitchFamily="18" charset="0"/>
                <a:cs typeface="Times New Roman" panose="02020603050405020304" pitchFamily="18" charset="0"/>
              </a:rPr>
              <a:t>совокупность </a:t>
            </a:r>
            <a:r>
              <a:rPr lang="ru-RU" sz="2400">
                <a:solidFill>
                  <a:srgbClr val="002060"/>
                </a:solidFill>
                <a:latin typeface="Times New Roman" panose="02020603050405020304" pitchFamily="18" charset="0"/>
                <a:cs typeface="Times New Roman" panose="02020603050405020304" pitchFamily="18" charset="0"/>
              </a:rPr>
              <a:t>фермерских хозяйств республики (или же какого-либо района); </a:t>
            </a:r>
          </a:p>
          <a:p>
            <a:r>
              <a:rPr lang="ru-RU" sz="2400">
                <a:solidFill>
                  <a:srgbClr val="002060"/>
                </a:solidFill>
                <a:latin typeface="Times New Roman" panose="02020603050405020304" pitchFamily="18" charset="0"/>
                <a:cs typeface="Times New Roman" panose="02020603050405020304" pitchFamily="18" charset="0"/>
              </a:rPr>
              <a:t>совокупность ВУЗ-ов; </a:t>
            </a:r>
          </a:p>
          <a:p>
            <a:r>
              <a:rPr lang="ru-RU" sz="2400">
                <a:solidFill>
                  <a:srgbClr val="002060"/>
                </a:solidFill>
                <a:latin typeface="Times New Roman" panose="02020603050405020304" pitchFamily="18" charset="0"/>
                <a:cs typeface="Times New Roman" panose="02020603050405020304" pitchFamily="18" charset="0"/>
              </a:rPr>
              <a:t>совокупность промышленных предприятий и т.д. </a:t>
            </a:r>
          </a:p>
          <a:p>
            <a:pPr marL="0" indent="0" algn="just">
              <a:buNone/>
            </a:pPr>
            <a:r>
              <a:rPr lang="ru-RU" sz="2400">
                <a:solidFill>
                  <a:srgbClr val="002060"/>
                </a:solidFill>
                <a:latin typeface="Times New Roman" panose="02020603050405020304" pitchFamily="18" charset="0"/>
                <a:cs typeface="Times New Roman" panose="02020603050405020304" pitchFamily="18" charset="0"/>
              </a:rPr>
              <a:t>Единицей наблюдения называют тот составной элемент объекта наблюдения, который является носителем признаков, подлежащих регистрации. В одном каком-либо наблюдении может быть не одна, а несколько единиц наблюдения. Так, при переписи населения, например, единицей наблюдения может быть или </a:t>
            </a:r>
            <a:r>
              <a:rPr lang="ru-RU" sz="2400" smtClean="0">
                <a:solidFill>
                  <a:srgbClr val="002060"/>
                </a:solidFill>
                <a:latin typeface="Times New Roman" panose="02020603050405020304" pitchFamily="18" charset="0"/>
                <a:cs typeface="Times New Roman" panose="02020603050405020304" pitchFamily="18" charset="0"/>
              </a:rPr>
              <a:t>человек </a:t>
            </a:r>
            <a:r>
              <a:rPr lang="ru-RU" sz="2400">
                <a:solidFill>
                  <a:srgbClr val="002060"/>
                </a:solidFill>
                <a:latin typeface="Times New Roman" panose="02020603050405020304" pitchFamily="18" charset="0"/>
                <a:cs typeface="Times New Roman" panose="02020603050405020304" pitchFamily="18" charset="0"/>
              </a:rPr>
              <a:t>(житель), или семья, или то и </a:t>
            </a:r>
            <a:r>
              <a:rPr lang="ru-RU" sz="2400" smtClean="0">
                <a:solidFill>
                  <a:srgbClr val="002060"/>
                </a:solidFill>
                <a:latin typeface="Times New Roman" panose="02020603050405020304" pitchFamily="18" charset="0"/>
                <a:cs typeface="Times New Roman" panose="02020603050405020304" pitchFamily="18" charset="0"/>
              </a:rPr>
              <a:t>другое</a:t>
            </a:r>
            <a:r>
              <a:rPr lang="ru-RU" sz="2400">
                <a:solidFill>
                  <a:srgbClr val="00206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6724119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86854" y="595658"/>
            <a:ext cx="10822675" cy="5632311"/>
          </a:xfrm>
          <a:prstGeom prst="rect">
            <a:avLst/>
          </a:prstGeom>
        </p:spPr>
        <p:txBody>
          <a:bodyPr wrap="square">
            <a:spAutoFit/>
          </a:bodyPr>
          <a:lstStyle/>
          <a:p>
            <a:pPr algn="just"/>
            <a:r>
              <a:rPr lang="ru-RU" sz="2400" b="1">
                <a:solidFill>
                  <a:srgbClr val="C00000"/>
                </a:solidFill>
                <a:latin typeface="Times New Roman" panose="02020603050405020304" pitchFamily="18" charset="0"/>
              </a:rPr>
              <a:t>Статистическое наблюдение </a:t>
            </a:r>
            <a:r>
              <a:rPr lang="ru-RU" sz="2400" b="1">
                <a:solidFill>
                  <a:srgbClr val="002060"/>
                </a:solidFill>
                <a:latin typeface="Times New Roman" panose="02020603050405020304" pitchFamily="18" charset="0"/>
              </a:rPr>
              <a:t>может производиться в двух основных формах: в форме отчетности и в форме </a:t>
            </a:r>
            <a:r>
              <a:rPr lang="ru-RU" sz="2400" b="1" smtClean="0">
                <a:solidFill>
                  <a:srgbClr val="002060"/>
                </a:solidFill>
                <a:latin typeface="Times New Roman" panose="02020603050405020304" pitchFamily="18" charset="0"/>
              </a:rPr>
              <a:t>специально </a:t>
            </a:r>
            <a:r>
              <a:rPr lang="ru-RU" sz="2400" b="1">
                <a:solidFill>
                  <a:srgbClr val="002060"/>
                </a:solidFill>
                <a:latin typeface="Times New Roman" panose="02020603050405020304" pitchFamily="18" charset="0"/>
              </a:rPr>
              <a:t>организованных статистических обследований. </a:t>
            </a:r>
            <a:endParaRPr lang="en-US" sz="2400" b="1" smtClean="0">
              <a:solidFill>
                <a:srgbClr val="002060"/>
              </a:solidFill>
              <a:latin typeface="Times New Roman" panose="02020603050405020304" pitchFamily="18" charset="0"/>
            </a:endParaRPr>
          </a:p>
          <a:p>
            <a:pPr algn="just"/>
            <a:endParaRPr lang="ru-RU" sz="2400" b="1">
              <a:solidFill>
                <a:srgbClr val="002060"/>
              </a:solidFill>
              <a:latin typeface="Times New Roman" panose="02020603050405020304" pitchFamily="18" charset="0"/>
            </a:endParaRPr>
          </a:p>
          <a:p>
            <a:pPr algn="just"/>
            <a:r>
              <a:rPr lang="ru-RU" sz="2400" b="1" i="1">
                <a:solidFill>
                  <a:srgbClr val="C00000"/>
                </a:solidFill>
                <a:latin typeface="Times New Roman" panose="02020603050405020304" pitchFamily="18" charset="0"/>
              </a:rPr>
              <a:t>Специальные статистические обследования</a:t>
            </a:r>
            <a:r>
              <a:rPr lang="ru-RU" sz="2400" b="1">
                <a:solidFill>
                  <a:srgbClr val="002060"/>
                </a:solidFill>
                <a:latin typeface="Times New Roman" panose="02020603050405020304" pitchFamily="18" charset="0"/>
              </a:rPr>
              <a:t> освещают моменты, не охватываемые статистической отчетностью, и служат средством для проверки и анализа материалов этой отчетности, дают дополнительный материал как для </a:t>
            </a:r>
            <a:r>
              <a:rPr lang="ru-RU" sz="2400" b="1" smtClean="0">
                <a:solidFill>
                  <a:srgbClr val="002060"/>
                </a:solidFill>
                <a:latin typeface="Times New Roman" panose="02020603050405020304" pitchFamily="18" charset="0"/>
              </a:rPr>
              <a:t>национально-хозяйственного </a:t>
            </a:r>
            <a:r>
              <a:rPr lang="ru-RU" sz="2400" b="1">
                <a:solidFill>
                  <a:srgbClr val="002060"/>
                </a:solidFill>
                <a:latin typeface="Times New Roman" panose="02020603050405020304" pitchFamily="18" charset="0"/>
              </a:rPr>
              <a:t>прогнозирования и оперативных </a:t>
            </a:r>
            <a:r>
              <a:rPr lang="ru-RU" sz="2400" b="1" smtClean="0">
                <a:solidFill>
                  <a:srgbClr val="002060"/>
                </a:solidFill>
                <a:latin typeface="Times New Roman" panose="02020603050405020304" pitchFamily="18" charset="0"/>
              </a:rPr>
              <a:t>мероприятий</a:t>
            </a:r>
            <a:r>
              <a:rPr lang="ru-RU" sz="2400" b="1">
                <a:solidFill>
                  <a:srgbClr val="002060"/>
                </a:solidFill>
                <a:latin typeface="Times New Roman" panose="02020603050405020304" pitchFamily="18" charset="0"/>
              </a:rPr>
              <a:t>, так и для познания закономерностей развития экономики. Для изучения особенностей и закономерностей общественных явлений применяются различные виды и </a:t>
            </a:r>
            <a:r>
              <a:rPr lang="ru-RU" sz="2400" b="1" smtClean="0">
                <a:solidFill>
                  <a:srgbClr val="002060"/>
                </a:solidFill>
                <a:latin typeface="Times New Roman" panose="02020603050405020304" pitchFamily="18" charset="0"/>
              </a:rPr>
              <a:t>способы </a:t>
            </a:r>
            <a:r>
              <a:rPr lang="ru-RU" sz="2400" b="1">
                <a:solidFill>
                  <a:srgbClr val="002060"/>
                </a:solidFill>
                <a:latin typeface="Times New Roman" panose="02020603050405020304" pitchFamily="18" charset="0"/>
              </a:rPr>
              <a:t>сбора статистических сведений. </a:t>
            </a:r>
            <a:endParaRPr lang="en-US" sz="2400" b="1" smtClean="0">
              <a:solidFill>
                <a:srgbClr val="002060"/>
              </a:solidFill>
              <a:latin typeface="Times New Roman" panose="02020603050405020304" pitchFamily="18" charset="0"/>
            </a:endParaRPr>
          </a:p>
          <a:p>
            <a:pPr algn="just"/>
            <a:endParaRPr lang="ru-RU" sz="2400" b="1">
              <a:solidFill>
                <a:srgbClr val="002060"/>
              </a:solidFill>
              <a:latin typeface="Times New Roman" panose="02020603050405020304" pitchFamily="18" charset="0"/>
            </a:endParaRPr>
          </a:p>
          <a:p>
            <a:pPr algn="just"/>
            <a:r>
              <a:rPr lang="ru-RU" sz="2400" b="1">
                <a:solidFill>
                  <a:srgbClr val="002060"/>
                </a:solidFill>
                <a:latin typeface="Times New Roman" panose="02020603050405020304" pitchFamily="18" charset="0"/>
              </a:rPr>
              <a:t>В зависимости от задач исследования и конкретных </a:t>
            </a:r>
            <a:r>
              <a:rPr lang="ru-RU" sz="2400" b="1" smtClean="0">
                <a:solidFill>
                  <a:srgbClr val="002060"/>
                </a:solidFill>
                <a:latin typeface="Times New Roman" panose="02020603050405020304" pitchFamily="18" charset="0"/>
              </a:rPr>
              <a:t>условий </a:t>
            </a:r>
            <a:r>
              <a:rPr lang="ru-RU" sz="2400" b="1">
                <a:solidFill>
                  <a:srgbClr val="002060"/>
                </a:solidFill>
                <a:latin typeface="Times New Roman" panose="02020603050405020304" pitchFamily="18" charset="0"/>
              </a:rPr>
              <a:t>статистическое наблюдение может быть </a:t>
            </a:r>
            <a:r>
              <a:rPr lang="ru-RU" sz="2400" b="1" smtClean="0">
                <a:solidFill>
                  <a:srgbClr val="C00000"/>
                </a:solidFill>
                <a:latin typeface="Times New Roman" panose="02020603050405020304" pitchFamily="18" charset="0"/>
              </a:rPr>
              <a:t>единовременным </a:t>
            </a:r>
            <a:r>
              <a:rPr lang="ru-RU" sz="2400" b="1">
                <a:solidFill>
                  <a:srgbClr val="C00000"/>
                </a:solidFill>
                <a:latin typeface="Times New Roman" panose="02020603050405020304" pitchFamily="18" charset="0"/>
              </a:rPr>
              <a:t>или текущим</a:t>
            </a:r>
            <a:r>
              <a:rPr lang="ru-RU" sz="2400" b="1">
                <a:solidFill>
                  <a:srgbClr val="002060"/>
                </a:solidFill>
                <a:latin typeface="Times New Roman" panose="02020603050405020304" pitchFamily="18" charset="0"/>
              </a:rPr>
              <a:t>. </a:t>
            </a:r>
            <a:endParaRPr lang="ru-RU" sz="2400" b="1">
              <a:solidFill>
                <a:srgbClr val="002060"/>
              </a:solidFill>
            </a:endParaRPr>
          </a:p>
        </p:txBody>
      </p:sp>
    </p:spTree>
    <p:extLst>
      <p:ext uri="{BB962C8B-B14F-4D97-AF65-F5344CB8AC3E}">
        <p14:creationId xmlns:p14="http://schemas.microsoft.com/office/powerpoint/2010/main" val="40615077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9559" y="642594"/>
            <a:ext cx="11054686" cy="885955"/>
          </a:xfrm>
          <a:solidFill>
            <a:schemeClr val="accent6"/>
          </a:solidFill>
        </p:spPr>
        <p:txBody>
          <a:bodyPr>
            <a:normAutofit/>
          </a:bodyPr>
          <a:lstStyle/>
          <a:p>
            <a:r>
              <a:rPr lang="ru-RU" sz="4000" b="1" i="1" smtClean="0">
                <a:solidFill>
                  <a:srgbClr val="C00000"/>
                </a:solidFill>
                <a:latin typeface="Times New Roman" panose="02020603050405020304" pitchFamily="18" charset="0"/>
                <a:cs typeface="Times New Roman" panose="02020603050405020304" pitchFamily="18" charset="0"/>
              </a:rPr>
              <a:t>Единовременное наблюдение </a:t>
            </a:r>
            <a:endParaRPr lang="ru-RU" sz="40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59559" y="1528549"/>
            <a:ext cx="11054686" cy="4417565"/>
          </a:xfrm>
        </p:spPr>
        <p:txBody>
          <a:bodyPr>
            <a:normAutofit/>
          </a:bodyPr>
          <a:lstStyle/>
          <a:p>
            <a:pPr marL="0" indent="0" algn="just">
              <a:buNone/>
            </a:pPr>
            <a:r>
              <a:rPr lang="ru-RU" sz="2400" smtClean="0">
                <a:solidFill>
                  <a:srgbClr val="002060"/>
                </a:solidFill>
                <a:latin typeface="Times New Roman" panose="02020603050405020304" pitchFamily="18" charset="0"/>
                <a:cs typeface="Times New Roman" panose="02020603050405020304" pitchFamily="18" charset="0"/>
              </a:rPr>
              <a:t>– </a:t>
            </a:r>
            <a:r>
              <a:rPr lang="ru-RU" sz="2800" b="1">
                <a:solidFill>
                  <a:srgbClr val="002060"/>
                </a:solidFill>
                <a:latin typeface="Times New Roman" panose="02020603050405020304" pitchFamily="18" charset="0"/>
                <a:cs typeface="Times New Roman" panose="02020603050405020304" pitchFamily="18" charset="0"/>
              </a:rPr>
              <a:t>запись признаков </a:t>
            </a:r>
            <a:r>
              <a:rPr lang="ru-RU" sz="2800" b="1" smtClean="0">
                <a:solidFill>
                  <a:srgbClr val="002060"/>
                </a:solidFill>
                <a:latin typeface="Times New Roman" panose="02020603050405020304" pitchFamily="18" charset="0"/>
                <a:cs typeface="Times New Roman" panose="02020603050405020304" pitchFamily="18" charset="0"/>
              </a:rPr>
              <a:t>единиц </a:t>
            </a:r>
            <a:r>
              <a:rPr lang="ru-RU" sz="2800" b="1">
                <a:solidFill>
                  <a:srgbClr val="002060"/>
                </a:solidFill>
                <a:latin typeface="Times New Roman" panose="02020603050405020304" pitchFamily="18" charset="0"/>
                <a:cs typeface="Times New Roman" panose="02020603050405020304" pitchFamily="18" charset="0"/>
              </a:rPr>
              <a:t>наблюдения, приуроченная к данному «критическому моменту» времени. </a:t>
            </a:r>
            <a:r>
              <a:rPr lang="ru-RU" sz="2800">
                <a:solidFill>
                  <a:srgbClr val="002060"/>
                </a:solidFill>
                <a:latin typeface="Times New Roman" panose="02020603050405020304" pitchFamily="18" charset="0"/>
                <a:cs typeface="Times New Roman" panose="02020603050405020304" pitchFamily="18" charset="0"/>
              </a:rPr>
              <a:t>Единовременное наблюдение или учет состояния проводится через некоторые периоды времени и охватывает длительно существующую совокупность. Такое наблюдение проводится для определения численности, </a:t>
            </a:r>
            <a:r>
              <a:rPr lang="ru-RU" sz="2800" smtClean="0">
                <a:solidFill>
                  <a:srgbClr val="002060"/>
                </a:solidFill>
                <a:latin typeface="Times New Roman" panose="02020603050405020304" pitchFamily="18" charset="0"/>
                <a:cs typeface="Times New Roman" panose="02020603050405020304" pitchFamily="18" charset="0"/>
              </a:rPr>
              <a:t>состава </a:t>
            </a:r>
            <a:r>
              <a:rPr lang="ru-RU" sz="2800">
                <a:solidFill>
                  <a:srgbClr val="002060"/>
                </a:solidFill>
                <a:latin typeface="Times New Roman" panose="02020603050405020304" pitchFamily="18" charset="0"/>
                <a:cs typeface="Times New Roman" panose="02020603050405020304" pitchFamily="18" charset="0"/>
              </a:rPr>
              <a:t>и качественных особенностей совокупности. </a:t>
            </a:r>
          </a:p>
          <a:p>
            <a:pPr marL="0" indent="0" algn="just">
              <a:buNone/>
            </a:pPr>
            <a:r>
              <a:rPr lang="ru-RU" sz="2800">
                <a:solidFill>
                  <a:srgbClr val="002060"/>
                </a:solidFill>
                <a:latin typeface="Times New Roman" panose="02020603050405020304" pitchFamily="18" charset="0"/>
                <a:cs typeface="Times New Roman" panose="02020603050405020304" pitchFamily="18" charset="0"/>
              </a:rPr>
              <a:t>Программа сбора сведений в этом случае должна быть в основном аналогичной содержанию предшествующих </a:t>
            </a:r>
            <a:r>
              <a:rPr lang="ru-RU" sz="2800" smtClean="0">
                <a:solidFill>
                  <a:srgbClr val="002060"/>
                </a:solidFill>
                <a:latin typeface="Times New Roman" panose="02020603050405020304" pitchFamily="18" charset="0"/>
                <a:cs typeface="Times New Roman" panose="02020603050405020304" pitchFamily="18" charset="0"/>
              </a:rPr>
              <a:t>единовременных </a:t>
            </a:r>
            <a:r>
              <a:rPr lang="ru-RU" sz="2800">
                <a:solidFill>
                  <a:srgbClr val="002060"/>
                </a:solidFill>
                <a:latin typeface="Times New Roman" panose="02020603050405020304" pitchFamily="18" charset="0"/>
                <a:cs typeface="Times New Roman" panose="02020603050405020304" pitchFamily="18" charset="0"/>
              </a:rPr>
              <a:t>наблюдений. </a:t>
            </a:r>
          </a:p>
        </p:txBody>
      </p:sp>
    </p:spTree>
    <p:extLst>
      <p:ext uri="{BB962C8B-B14F-4D97-AF65-F5344CB8AC3E}">
        <p14:creationId xmlns:p14="http://schemas.microsoft.com/office/powerpoint/2010/main" val="1510712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4149" y="642594"/>
            <a:ext cx="11095629" cy="872307"/>
          </a:xfrm>
          <a:solidFill>
            <a:schemeClr val="accent6"/>
          </a:solidFill>
        </p:spPr>
        <p:txBody>
          <a:bodyPr>
            <a:normAutofit/>
          </a:bodyPr>
          <a:lstStyle/>
          <a:p>
            <a:r>
              <a:rPr lang="ru-RU" sz="4000" b="1" i="1" smtClean="0">
                <a:solidFill>
                  <a:srgbClr val="C00000"/>
                </a:solidFill>
                <a:latin typeface="Times New Roman" panose="02020603050405020304" pitchFamily="18" charset="0"/>
                <a:cs typeface="Times New Roman" panose="02020603050405020304" pitchFamily="18" charset="0"/>
              </a:rPr>
              <a:t>Текущее наблюдение или текущий учет </a:t>
            </a:r>
            <a:endParaRPr lang="ru-RU" sz="40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14149" y="1514902"/>
            <a:ext cx="11095630" cy="4572000"/>
          </a:xfrm>
        </p:spPr>
        <p:txBody>
          <a:bodyPr>
            <a:noAutofit/>
          </a:bodyPr>
          <a:lstStyle/>
          <a:p>
            <a:pPr algn="just"/>
            <a:r>
              <a:rPr lang="ru-RU" sz="2400" b="1" i="1" smtClean="0">
                <a:solidFill>
                  <a:srgbClr val="002060"/>
                </a:solidFill>
                <a:latin typeface="Times New Roman" panose="02020603050405020304" pitchFamily="18" charset="0"/>
                <a:cs typeface="Times New Roman" panose="02020603050405020304" pitchFamily="18" charset="0"/>
              </a:rPr>
              <a:t>ведется </a:t>
            </a:r>
            <a:r>
              <a:rPr lang="ru-RU" sz="2400" b="1" i="1">
                <a:solidFill>
                  <a:srgbClr val="002060"/>
                </a:solidFill>
                <a:latin typeface="Times New Roman" panose="02020603050405020304" pitchFamily="18" charset="0"/>
                <a:cs typeface="Times New Roman" panose="02020603050405020304" pitchFamily="18" charset="0"/>
              </a:rPr>
              <a:t>для </a:t>
            </a:r>
            <a:r>
              <a:rPr lang="ru-RU" sz="2400" b="1" i="1" smtClean="0">
                <a:solidFill>
                  <a:srgbClr val="002060"/>
                </a:solidFill>
                <a:latin typeface="Times New Roman" panose="02020603050405020304" pitchFamily="18" charset="0"/>
                <a:cs typeface="Times New Roman" panose="02020603050405020304" pitchFamily="18" charset="0"/>
              </a:rPr>
              <a:t>определения </a:t>
            </a:r>
            <a:r>
              <a:rPr lang="ru-RU" sz="2400" b="1" i="1">
                <a:solidFill>
                  <a:srgbClr val="002060"/>
                </a:solidFill>
                <a:latin typeface="Times New Roman" panose="02020603050405020304" pitchFamily="18" charset="0"/>
                <a:cs typeface="Times New Roman" panose="02020603050405020304" pitchFamily="18" charset="0"/>
              </a:rPr>
              <a:t>измерений состояния явления. Единицы </a:t>
            </a:r>
            <a:r>
              <a:rPr lang="ru-RU" sz="2400" b="1" i="1" smtClean="0">
                <a:solidFill>
                  <a:srgbClr val="002060"/>
                </a:solidFill>
                <a:latin typeface="Times New Roman" panose="02020603050405020304" pitchFamily="18" charset="0"/>
                <a:cs typeface="Times New Roman" panose="02020603050405020304" pitchFamily="18" charset="0"/>
              </a:rPr>
              <a:t>наблюдения </a:t>
            </a:r>
            <a:r>
              <a:rPr lang="ru-RU" sz="2400" b="1" i="1">
                <a:solidFill>
                  <a:srgbClr val="002060"/>
                </a:solidFill>
                <a:latin typeface="Times New Roman" panose="02020603050405020304" pitchFamily="18" charset="0"/>
                <a:cs typeface="Times New Roman" panose="02020603050405020304" pitchFamily="18" charset="0"/>
              </a:rPr>
              <a:t>и их признаки регистрируются в момент возникновения или же в ближайший после этого момент времени. </a:t>
            </a:r>
          </a:p>
          <a:p>
            <a:pPr algn="just"/>
            <a:r>
              <a:rPr lang="ru-RU" sz="2400" b="1" i="1">
                <a:solidFill>
                  <a:srgbClr val="002060"/>
                </a:solidFill>
                <a:latin typeface="Times New Roman" panose="02020603050405020304" pitchFamily="18" charset="0"/>
                <a:cs typeface="Times New Roman" panose="02020603050405020304" pitchFamily="18" charset="0"/>
              </a:rPr>
              <a:t>Материалы единовременного и текущего наблюдений взаимно дополняют друг друга; создается возможность </a:t>
            </a:r>
            <a:r>
              <a:rPr lang="ru-RU" sz="2400" b="1" i="1" smtClean="0">
                <a:solidFill>
                  <a:srgbClr val="002060"/>
                </a:solidFill>
                <a:latin typeface="Times New Roman" panose="02020603050405020304" pitchFamily="18" charset="0"/>
                <a:cs typeface="Times New Roman" panose="02020603050405020304" pitchFamily="18" charset="0"/>
              </a:rPr>
              <a:t>получения </a:t>
            </a:r>
            <a:r>
              <a:rPr lang="ru-RU" sz="2400" b="1" i="1">
                <a:solidFill>
                  <a:srgbClr val="002060"/>
                </a:solidFill>
                <a:latin typeface="Times New Roman" panose="02020603050405020304" pitchFamily="18" charset="0"/>
                <a:cs typeface="Times New Roman" panose="02020603050405020304" pitchFamily="18" charset="0"/>
              </a:rPr>
              <a:t>данных на любой момент времени или за любой </a:t>
            </a:r>
            <a:r>
              <a:rPr lang="ru-RU" sz="2400" b="1" i="1" smtClean="0">
                <a:solidFill>
                  <a:srgbClr val="002060"/>
                </a:solidFill>
                <a:latin typeface="Times New Roman" panose="02020603050405020304" pitchFamily="18" charset="0"/>
                <a:cs typeface="Times New Roman" panose="02020603050405020304" pitchFamily="18" charset="0"/>
              </a:rPr>
              <a:t>период </a:t>
            </a:r>
            <a:r>
              <a:rPr lang="ru-RU" sz="2400" b="1" i="1">
                <a:solidFill>
                  <a:srgbClr val="002060"/>
                </a:solidFill>
                <a:latin typeface="Times New Roman" panose="02020603050405020304" pitchFamily="18" charset="0"/>
                <a:cs typeface="Times New Roman" panose="02020603050405020304" pitchFamily="18" charset="0"/>
              </a:rPr>
              <a:t>времени. </a:t>
            </a:r>
            <a:endParaRPr lang="ru-RU" sz="2400" b="1" i="1" smtClean="0">
              <a:solidFill>
                <a:srgbClr val="002060"/>
              </a:solidFill>
              <a:latin typeface="Times New Roman" panose="02020603050405020304" pitchFamily="18" charset="0"/>
              <a:cs typeface="Times New Roman" panose="02020603050405020304" pitchFamily="18" charset="0"/>
            </a:endParaRPr>
          </a:p>
          <a:p>
            <a:pPr marL="0" indent="0" algn="just">
              <a:buNone/>
            </a:pPr>
            <a:r>
              <a:rPr lang="ru-RU" sz="2400" b="1">
                <a:solidFill>
                  <a:srgbClr val="C00000"/>
                </a:solidFill>
                <a:latin typeface="Times New Roman" panose="02020603050405020304" pitchFamily="18" charset="0"/>
                <a:cs typeface="Times New Roman" panose="02020603050405020304" pitchFamily="18" charset="0"/>
              </a:rPr>
              <a:t>Сплошное наблюдение </a:t>
            </a:r>
            <a:r>
              <a:rPr lang="ru-RU" sz="2400">
                <a:solidFill>
                  <a:srgbClr val="002060"/>
                </a:solidFill>
                <a:latin typeface="Times New Roman" panose="02020603050405020304" pitchFamily="18" charset="0"/>
                <a:cs typeface="Times New Roman" panose="02020603050405020304" pitchFamily="18" charset="0"/>
              </a:rPr>
              <a:t>- учет всех без исключения </a:t>
            </a:r>
            <a:r>
              <a:rPr lang="ru-RU" sz="2400" smtClean="0">
                <a:solidFill>
                  <a:srgbClr val="002060"/>
                </a:solidFill>
                <a:latin typeface="Times New Roman" panose="02020603050405020304" pitchFamily="18" charset="0"/>
                <a:cs typeface="Times New Roman" panose="02020603050405020304" pitchFamily="18" charset="0"/>
              </a:rPr>
              <a:t>единиц </a:t>
            </a:r>
            <a:r>
              <a:rPr lang="ru-RU" sz="2400">
                <a:solidFill>
                  <a:srgbClr val="002060"/>
                </a:solidFill>
                <a:latin typeface="Times New Roman" panose="02020603050405020304" pitchFamily="18" charset="0"/>
                <a:cs typeface="Times New Roman" panose="02020603050405020304" pitchFamily="18" charset="0"/>
              </a:rPr>
              <a:t>в пределах данной совокупности, например, перепись всех видов оборудования или материалов в данном </a:t>
            </a:r>
            <a:r>
              <a:rPr lang="ru-RU" sz="2400" smtClean="0">
                <a:solidFill>
                  <a:srgbClr val="002060"/>
                </a:solidFill>
                <a:latin typeface="Times New Roman" panose="02020603050405020304" pitchFamily="18" charset="0"/>
                <a:cs typeface="Times New Roman" panose="02020603050405020304" pitchFamily="18" charset="0"/>
              </a:rPr>
              <a:t>предприятии</a:t>
            </a:r>
            <a:r>
              <a:rPr lang="ru-RU" sz="2400">
                <a:solidFill>
                  <a:srgbClr val="002060"/>
                </a:solidFill>
                <a:latin typeface="Times New Roman" panose="02020603050405020304" pitchFamily="18" charset="0"/>
                <a:cs typeface="Times New Roman" panose="02020603050405020304" pitchFamily="18" charset="0"/>
              </a:rPr>
              <a:t>. Материалы сплошного наблюдения позволяют </a:t>
            </a:r>
            <a:r>
              <a:rPr lang="ru-RU" sz="2400" smtClean="0">
                <a:solidFill>
                  <a:srgbClr val="002060"/>
                </a:solidFill>
                <a:latin typeface="Times New Roman" panose="02020603050405020304" pitchFamily="18" charset="0"/>
                <a:cs typeface="Times New Roman" panose="02020603050405020304" pitchFamily="18" charset="0"/>
              </a:rPr>
              <a:t>выделить </a:t>
            </a:r>
            <a:r>
              <a:rPr lang="ru-RU" sz="2400">
                <a:solidFill>
                  <a:srgbClr val="002060"/>
                </a:solidFill>
                <a:latin typeface="Times New Roman" panose="02020603050405020304" pitchFamily="18" charset="0"/>
                <a:cs typeface="Times New Roman" panose="02020603050405020304" pitchFamily="18" charset="0"/>
              </a:rPr>
              <a:t>в составе изучаемой массы единицы качественно </a:t>
            </a:r>
            <a:r>
              <a:rPr lang="ru-RU" sz="2400" smtClean="0">
                <a:solidFill>
                  <a:srgbClr val="002060"/>
                </a:solidFill>
                <a:latin typeface="Times New Roman" panose="02020603050405020304" pitchFamily="18" charset="0"/>
                <a:cs typeface="Times New Roman" panose="02020603050405020304" pitchFamily="18" charset="0"/>
              </a:rPr>
              <a:t>однородной </a:t>
            </a:r>
            <a:r>
              <a:rPr lang="ru-RU" sz="2400">
                <a:solidFill>
                  <a:srgbClr val="002060"/>
                </a:solidFill>
                <a:latin typeface="Times New Roman" panose="02020603050405020304" pitchFamily="18" charset="0"/>
                <a:cs typeface="Times New Roman" panose="02020603050405020304" pitchFamily="18" charset="0"/>
              </a:rPr>
              <a:t>группы и определить по каждой группе средние </a:t>
            </a:r>
            <a:r>
              <a:rPr lang="ru-RU" sz="2400" smtClean="0">
                <a:solidFill>
                  <a:srgbClr val="002060"/>
                </a:solidFill>
                <a:latin typeface="Times New Roman" panose="02020603050405020304" pitchFamily="18" charset="0"/>
                <a:cs typeface="Times New Roman" panose="02020603050405020304" pitchFamily="18" charset="0"/>
              </a:rPr>
              <a:t>величины </a:t>
            </a:r>
            <a:r>
              <a:rPr lang="ru-RU" sz="2400">
                <a:solidFill>
                  <a:srgbClr val="002060"/>
                </a:solidFill>
                <a:latin typeface="Times New Roman" panose="02020603050405020304" pitchFamily="18" charset="0"/>
                <a:cs typeface="Times New Roman" panose="02020603050405020304" pitchFamily="18" charset="0"/>
              </a:rPr>
              <a:t>по наиболее существенным признакам. </a:t>
            </a:r>
          </a:p>
        </p:txBody>
      </p:sp>
    </p:spTree>
    <p:extLst>
      <p:ext uri="{BB962C8B-B14F-4D97-AF65-F5344CB8AC3E}">
        <p14:creationId xmlns:p14="http://schemas.microsoft.com/office/powerpoint/2010/main" val="8387851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91319" y="856357"/>
            <a:ext cx="11122926" cy="5009064"/>
          </a:xfrm>
          <a:prstGeom prst="rect">
            <a:avLst/>
          </a:prstGeom>
        </p:spPr>
        <p:txBody>
          <a:bodyPr wrap="square">
            <a:spAutoFit/>
          </a:bodyPr>
          <a:lstStyle/>
          <a:p>
            <a:pPr algn="just">
              <a:spcBef>
                <a:spcPts val="900"/>
              </a:spcBef>
              <a:buClr>
                <a:schemeClr val="tx1">
                  <a:lumMod val="85000"/>
                  <a:lumOff val="15000"/>
                </a:schemeClr>
              </a:buClr>
              <a:buFont typeface="Garamond" pitchFamily="18" charset="0"/>
            </a:pPr>
            <a:r>
              <a:rPr lang="ru-RU" sz="3200" b="1" i="1">
                <a:solidFill>
                  <a:srgbClr val="C00000"/>
                </a:solidFill>
                <a:latin typeface="Times New Roman" panose="02020603050405020304" pitchFamily="18" charset="0"/>
                <a:cs typeface="Times New Roman" panose="02020603050405020304" pitchFamily="18" charset="0"/>
              </a:rPr>
              <a:t>Единовременное и текущее наблюдения </a:t>
            </a:r>
            <a:r>
              <a:rPr lang="ru-RU" sz="2800" smtClean="0">
                <a:solidFill>
                  <a:srgbClr val="002060"/>
                </a:solidFill>
                <a:latin typeface="Times New Roman" panose="02020603050405020304" pitchFamily="18" charset="0"/>
                <a:cs typeface="Times New Roman" panose="02020603050405020304" pitchFamily="18" charset="0"/>
              </a:rPr>
              <a:t>осуществляются </a:t>
            </a:r>
            <a:r>
              <a:rPr lang="ru-RU" sz="2800">
                <a:solidFill>
                  <a:srgbClr val="002060"/>
                </a:solidFill>
                <a:latin typeface="Times New Roman" panose="02020603050405020304" pitchFamily="18" charset="0"/>
                <a:cs typeface="Times New Roman" panose="02020603050405020304" pitchFamily="18" charset="0"/>
              </a:rPr>
              <a:t>в форме сплошного наблюдения, если необходимо </a:t>
            </a:r>
            <a:r>
              <a:rPr lang="ru-RU" sz="2800" smtClean="0">
                <a:solidFill>
                  <a:srgbClr val="002060"/>
                </a:solidFill>
                <a:latin typeface="Times New Roman" panose="02020603050405020304" pitchFamily="18" charset="0"/>
                <a:cs typeface="Times New Roman" panose="02020603050405020304" pitchFamily="18" charset="0"/>
              </a:rPr>
              <a:t>получить </a:t>
            </a:r>
            <a:r>
              <a:rPr lang="ru-RU" sz="2800">
                <a:solidFill>
                  <a:srgbClr val="002060"/>
                </a:solidFill>
                <a:latin typeface="Times New Roman" panose="02020603050405020304" pitchFamily="18" charset="0"/>
                <a:cs typeface="Times New Roman" panose="02020603050405020304" pitchFamily="18" charset="0"/>
              </a:rPr>
              <a:t>сведения об объеме изучаемых явлений. Организация сплошного наблюдения не всегда возможна и целесообразна, особенно для контроля за качеством продукции. </a:t>
            </a:r>
            <a:endParaRPr lang="en-US" sz="2800" smtClean="0">
              <a:solidFill>
                <a:srgbClr val="002060"/>
              </a:solidFill>
              <a:latin typeface="Times New Roman" panose="02020603050405020304" pitchFamily="18" charset="0"/>
              <a:cs typeface="Times New Roman" panose="02020603050405020304" pitchFamily="18" charset="0"/>
            </a:endParaRPr>
          </a:p>
          <a:p>
            <a:pPr algn="just">
              <a:spcBef>
                <a:spcPts val="900"/>
              </a:spcBef>
              <a:buClr>
                <a:schemeClr val="tx1">
                  <a:lumMod val="85000"/>
                  <a:lumOff val="15000"/>
                </a:schemeClr>
              </a:buClr>
              <a:buFont typeface="Garamond" pitchFamily="18" charset="0"/>
            </a:pPr>
            <a:r>
              <a:rPr lang="ru-RU" sz="2800" smtClean="0">
                <a:solidFill>
                  <a:srgbClr val="002060"/>
                </a:solidFill>
                <a:latin typeface="Times New Roman" panose="02020603050405020304" pitchFamily="18" charset="0"/>
                <a:cs typeface="Times New Roman" panose="02020603050405020304" pitchFamily="18" charset="0"/>
              </a:rPr>
              <a:t>В </a:t>
            </a:r>
            <a:r>
              <a:rPr lang="ru-RU" sz="2800">
                <a:solidFill>
                  <a:srgbClr val="002060"/>
                </a:solidFill>
                <a:latin typeface="Times New Roman" panose="02020603050405020304" pitchFamily="18" charset="0"/>
                <a:cs typeface="Times New Roman" panose="02020603050405020304" pitchFamily="18" charset="0"/>
              </a:rPr>
              <a:t>этом </a:t>
            </a:r>
            <a:r>
              <a:rPr lang="ru-RU" sz="2800" smtClean="0">
                <a:solidFill>
                  <a:srgbClr val="002060"/>
                </a:solidFill>
                <a:latin typeface="Times New Roman" panose="02020603050405020304" pitchFamily="18" charset="0"/>
                <a:cs typeface="Times New Roman" panose="02020603050405020304" pitchFamily="18" charset="0"/>
              </a:rPr>
              <a:t>случае </a:t>
            </a:r>
            <a:r>
              <a:rPr lang="ru-RU" sz="2800">
                <a:solidFill>
                  <a:srgbClr val="002060"/>
                </a:solidFill>
                <a:latin typeface="Times New Roman" panose="02020603050405020304" pitchFamily="18" charset="0"/>
                <a:cs typeface="Times New Roman" panose="02020603050405020304" pitchFamily="18" charset="0"/>
              </a:rPr>
              <a:t>сплошное наблюдение приводит к исключению из сферы практического использования массы продукции </a:t>
            </a:r>
            <a:r>
              <a:rPr lang="ru-RU" sz="2800" smtClean="0">
                <a:solidFill>
                  <a:srgbClr val="002060"/>
                </a:solidFill>
                <a:latin typeface="Times New Roman" panose="02020603050405020304" pitchFamily="18" charset="0"/>
                <a:cs typeface="Times New Roman" panose="02020603050405020304" pitchFamily="18" charset="0"/>
              </a:rPr>
              <a:t>предприятий</a:t>
            </a:r>
            <a:r>
              <a:rPr lang="ru-RU" sz="2800">
                <a:solidFill>
                  <a:srgbClr val="002060"/>
                </a:solidFill>
                <a:latin typeface="Times New Roman" panose="02020603050405020304" pitchFamily="18" charset="0"/>
                <a:cs typeface="Times New Roman" panose="02020603050405020304" pitchFamily="18" charset="0"/>
              </a:rPr>
              <a:t>. Поэтому необходимо осуществлять </a:t>
            </a:r>
            <a:r>
              <a:rPr lang="ru-RU" sz="2800" i="1">
                <a:solidFill>
                  <a:srgbClr val="C00000"/>
                </a:solidFill>
                <a:latin typeface="Times New Roman" panose="02020603050405020304" pitchFamily="18" charset="0"/>
                <a:cs typeface="Times New Roman" panose="02020603050405020304" pitchFamily="18" charset="0"/>
              </a:rPr>
              <a:t>несплошное (</a:t>
            </a:r>
            <a:r>
              <a:rPr lang="ru-RU" sz="2800" i="1" smtClean="0">
                <a:solidFill>
                  <a:srgbClr val="C00000"/>
                </a:solidFill>
                <a:latin typeface="Times New Roman" panose="02020603050405020304" pitchFamily="18" charset="0"/>
                <a:cs typeface="Times New Roman" panose="02020603050405020304" pitchFamily="18" charset="0"/>
              </a:rPr>
              <a:t>частичное</a:t>
            </a:r>
            <a:r>
              <a:rPr lang="ru-RU" sz="2800" i="1">
                <a:solidFill>
                  <a:srgbClr val="C00000"/>
                </a:solidFill>
                <a:latin typeface="Times New Roman" panose="02020603050405020304" pitchFamily="18" charset="0"/>
                <a:cs typeface="Times New Roman" panose="02020603050405020304" pitchFamily="18" charset="0"/>
              </a:rPr>
              <a:t>) наблюдение </a:t>
            </a:r>
            <a:r>
              <a:rPr lang="ru-RU" sz="2800">
                <a:solidFill>
                  <a:srgbClr val="002060"/>
                </a:solidFill>
                <a:latin typeface="Times New Roman" panose="02020603050405020304" pitchFamily="18" charset="0"/>
                <a:cs typeface="Times New Roman" panose="02020603050405020304" pitchFamily="18" charset="0"/>
              </a:rPr>
              <a:t>- учитывать только часть единиц </a:t>
            </a:r>
            <a:r>
              <a:rPr lang="ru-RU" sz="2800" smtClean="0">
                <a:solidFill>
                  <a:srgbClr val="002060"/>
                </a:solidFill>
                <a:latin typeface="Times New Roman" panose="02020603050405020304" pitchFamily="18" charset="0"/>
                <a:cs typeface="Times New Roman" panose="02020603050405020304" pitchFamily="18" charset="0"/>
              </a:rPr>
              <a:t>совокупности</a:t>
            </a:r>
            <a:r>
              <a:rPr lang="ru-RU" sz="2800">
                <a:solidFill>
                  <a:srgbClr val="002060"/>
                </a:solidFill>
                <a:latin typeface="Times New Roman" panose="02020603050405020304" pitchFamily="18" charset="0"/>
                <a:cs typeface="Times New Roman" panose="02020603050405020304" pitchFamily="18" charset="0"/>
              </a:rPr>
              <a:t>, по которой составляют представление о </a:t>
            </a:r>
            <a:r>
              <a:rPr lang="ru-RU" sz="2800" smtClean="0">
                <a:solidFill>
                  <a:srgbClr val="002060"/>
                </a:solidFill>
                <a:latin typeface="Times New Roman" panose="02020603050405020304" pitchFamily="18" charset="0"/>
                <a:cs typeface="Times New Roman" panose="02020603050405020304" pitchFamily="18" charset="0"/>
              </a:rPr>
              <a:t>характерных </a:t>
            </a:r>
            <a:r>
              <a:rPr lang="ru-RU" sz="2800">
                <a:solidFill>
                  <a:srgbClr val="002060"/>
                </a:solidFill>
                <a:latin typeface="Times New Roman" panose="02020603050405020304" pitchFamily="18" charset="0"/>
                <a:cs typeface="Times New Roman" panose="02020603050405020304" pitchFamily="18" charset="0"/>
              </a:rPr>
              <a:t>особенностях изучаемого явления в целом. </a:t>
            </a:r>
          </a:p>
        </p:txBody>
      </p:sp>
    </p:spTree>
    <p:extLst>
      <p:ext uri="{BB962C8B-B14F-4D97-AF65-F5344CB8AC3E}">
        <p14:creationId xmlns:p14="http://schemas.microsoft.com/office/powerpoint/2010/main" val="29416040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1213502"/>
          </a:xfrm>
          <a:solidFill>
            <a:schemeClr val="accent6"/>
          </a:solidFill>
        </p:spPr>
        <p:txBody>
          <a:bodyPr>
            <a:normAutofit/>
          </a:bodyPr>
          <a:lstStyle/>
          <a:p>
            <a:pPr algn="just">
              <a:spcBef>
                <a:spcPts val="900"/>
              </a:spcBef>
              <a:buClr>
                <a:schemeClr val="tx1">
                  <a:lumMod val="85000"/>
                  <a:lumOff val="15000"/>
                </a:schemeClr>
              </a:buClr>
              <a:buFont typeface="Garamond" pitchFamily="18" charset="0"/>
            </a:pPr>
            <a:r>
              <a:rPr lang="ru-RU" sz="2800" b="1" i="1">
                <a:solidFill>
                  <a:srgbClr val="C00000"/>
                </a:solidFill>
                <a:latin typeface="Times New Roman" panose="02020603050405020304" pitchFamily="18" charset="0"/>
                <a:cs typeface="Times New Roman" panose="02020603050405020304" pitchFamily="18" charset="0"/>
              </a:rPr>
              <a:t>Несплошное наблюдение имеет определенные </a:t>
            </a:r>
            <a:r>
              <a:rPr lang="ru-RU" sz="2800" b="1" i="1" smtClean="0">
                <a:solidFill>
                  <a:srgbClr val="C00000"/>
                </a:solidFill>
                <a:latin typeface="Times New Roman" panose="02020603050405020304" pitchFamily="18" charset="0"/>
                <a:cs typeface="Times New Roman" panose="02020603050405020304" pitchFamily="18" charset="0"/>
              </a:rPr>
              <a:t>преимущества </a:t>
            </a:r>
            <a:r>
              <a:rPr lang="ru-RU" sz="2800" b="1" i="1">
                <a:solidFill>
                  <a:srgbClr val="C00000"/>
                </a:solidFill>
                <a:latin typeface="Times New Roman" panose="02020603050405020304" pitchFamily="18" charset="0"/>
                <a:cs typeface="Times New Roman" panose="02020603050405020304" pitchFamily="18" charset="0"/>
              </a:rPr>
              <a:t>по сравнению со сплошным наблюдением: </a:t>
            </a:r>
          </a:p>
        </p:txBody>
      </p:sp>
      <p:sp>
        <p:nvSpPr>
          <p:cNvPr id="3" name="Объект 2"/>
          <p:cNvSpPr>
            <a:spLocks noGrp="1"/>
          </p:cNvSpPr>
          <p:nvPr>
            <p:ph idx="1"/>
          </p:nvPr>
        </p:nvSpPr>
        <p:spPr/>
        <p:txBody>
          <a:bodyPr>
            <a:normAutofit/>
          </a:bodyPr>
          <a:lstStyle/>
          <a:p>
            <a:pPr marL="0" algn="just"/>
            <a:r>
              <a:rPr lang="ru-RU" sz="2400">
                <a:solidFill>
                  <a:srgbClr val="002060"/>
                </a:solidFill>
                <a:latin typeface="Times New Roman" panose="02020603050405020304" pitchFamily="18" charset="0"/>
                <a:cs typeface="Times New Roman" panose="02020603050405020304" pitchFamily="18" charset="0"/>
              </a:rPr>
              <a:t>требуется значительно меньше затрат труда и средств, в связи с уменьшением числа обследуемых единиц; </a:t>
            </a:r>
          </a:p>
          <a:p>
            <a:pPr marL="0" algn="just"/>
            <a:r>
              <a:rPr lang="ru-RU" sz="2400">
                <a:solidFill>
                  <a:srgbClr val="002060"/>
                </a:solidFill>
                <a:latin typeface="Times New Roman" panose="02020603050405020304" pitchFamily="18" charset="0"/>
                <a:cs typeface="Times New Roman" panose="02020603050405020304" pitchFamily="18" charset="0"/>
              </a:rPr>
              <a:t>данные могут быть собраны в более короткие сроки и по более широкой программе, чтобы в заданных пределах всесторонне раскрыть особенности изучаемой </a:t>
            </a:r>
            <a:r>
              <a:rPr lang="ru-RU" sz="2400" smtClean="0">
                <a:solidFill>
                  <a:srgbClr val="002060"/>
                </a:solidFill>
                <a:latin typeface="Times New Roman" panose="02020603050405020304" pitchFamily="18" charset="0"/>
                <a:cs typeface="Times New Roman" panose="02020603050405020304" pitchFamily="18" charset="0"/>
              </a:rPr>
              <a:t>совокупности </a:t>
            </a:r>
            <a:r>
              <a:rPr lang="ru-RU" sz="2400">
                <a:solidFill>
                  <a:srgbClr val="002060"/>
                </a:solidFill>
                <a:latin typeface="Times New Roman" panose="02020603050405020304" pitchFamily="18" charset="0"/>
                <a:cs typeface="Times New Roman" panose="02020603050405020304" pitchFamily="18" charset="0"/>
              </a:rPr>
              <a:t>и провести более глубокое научное исследование; </a:t>
            </a:r>
          </a:p>
          <a:p>
            <a:pPr marL="0" algn="just"/>
            <a:r>
              <a:rPr lang="ru-RU" sz="2400">
                <a:solidFill>
                  <a:srgbClr val="002060"/>
                </a:solidFill>
                <a:latin typeface="Times New Roman" panose="02020603050405020304" pitchFamily="18" charset="0"/>
                <a:cs typeface="Times New Roman" panose="02020603050405020304" pitchFamily="18" charset="0"/>
              </a:rPr>
              <a:t>данные несплошного наблюдения привлекаются для контроля материалов сплошного наблюдения; </a:t>
            </a:r>
          </a:p>
          <a:p>
            <a:pPr marL="0" algn="just"/>
            <a:r>
              <a:rPr lang="ru-RU" sz="2400">
                <a:solidFill>
                  <a:srgbClr val="002060"/>
                </a:solidFill>
                <a:latin typeface="Times New Roman" panose="02020603050405020304" pitchFamily="18" charset="0"/>
                <a:cs typeface="Times New Roman" panose="02020603050405020304" pitchFamily="18" charset="0"/>
              </a:rPr>
              <a:t>несплошное наблюдение должно быть </a:t>
            </a:r>
            <a:r>
              <a:rPr lang="ru-RU" sz="2400" smtClean="0">
                <a:solidFill>
                  <a:srgbClr val="002060"/>
                </a:solidFill>
                <a:latin typeface="Times New Roman" panose="02020603050405020304" pitchFamily="18" charset="0"/>
                <a:cs typeface="Times New Roman" panose="02020603050405020304" pitchFamily="18" charset="0"/>
              </a:rPr>
              <a:t>репрезентативным </a:t>
            </a:r>
            <a:r>
              <a:rPr lang="ru-RU" sz="2400">
                <a:solidFill>
                  <a:srgbClr val="002060"/>
                </a:solidFill>
                <a:latin typeface="Times New Roman" panose="02020603050405020304" pitchFamily="18" charset="0"/>
                <a:cs typeface="Times New Roman" panose="02020603050405020304" pitchFamily="18" charset="0"/>
              </a:rPr>
              <a:t>(представительным). </a:t>
            </a:r>
          </a:p>
          <a:p>
            <a:pPr marL="0" algn="just"/>
            <a:endParaRPr lang="ru-RU" sz="2400">
              <a:solidFill>
                <a:srgbClr val="002060"/>
              </a:solidFill>
              <a:latin typeface="Times New Roman" panose="02020603050405020304" pitchFamily="18" charset="0"/>
              <a:cs typeface="Times New Roman" panose="02020603050405020304" pitchFamily="18" charset="0"/>
            </a:endParaRPr>
          </a:p>
          <a:p>
            <a:endParaRPr lang="ru-RU"/>
          </a:p>
        </p:txBody>
      </p:sp>
    </p:spTree>
    <p:extLst>
      <p:ext uri="{BB962C8B-B14F-4D97-AF65-F5344CB8AC3E}">
        <p14:creationId xmlns:p14="http://schemas.microsoft.com/office/powerpoint/2010/main" val="23276304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93843" y="656241"/>
            <a:ext cx="10670275" cy="1022433"/>
          </a:xfrm>
          <a:solidFill>
            <a:schemeClr val="accent6"/>
          </a:solidFill>
        </p:spPr>
        <p:txBody>
          <a:bodyPr>
            <a:normAutofit/>
          </a:bodyPr>
          <a:lstStyle/>
          <a:p>
            <a:r>
              <a:rPr lang="ru-RU" sz="4000" b="1" i="1">
                <a:solidFill>
                  <a:srgbClr val="C00000"/>
                </a:solidFill>
                <a:latin typeface="Times New Roman" panose="02020603050405020304" pitchFamily="18" charset="0"/>
                <a:cs typeface="Times New Roman" panose="02020603050405020304" pitchFamily="18" charset="0"/>
              </a:rPr>
              <a:t>Классификация статистических методов </a:t>
            </a:r>
            <a:endParaRPr lang="ru-RU" sz="4000"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96037" y="1910687"/>
            <a:ext cx="10768082" cy="4124353"/>
          </a:xfrm>
        </p:spPr>
        <p:txBody>
          <a:bodyPr>
            <a:normAutofit/>
          </a:bodyPr>
          <a:lstStyle/>
          <a:p>
            <a:pPr algn="just"/>
            <a:r>
              <a:rPr lang="ru-RU" sz="2400">
                <a:solidFill>
                  <a:srgbClr val="002060"/>
                </a:solidFill>
                <a:latin typeface="Times New Roman" panose="02020603050405020304" pitchFamily="18" charset="0"/>
                <a:cs typeface="Times New Roman" panose="02020603050405020304" pitchFamily="18" charset="0"/>
              </a:rPr>
              <a:t>Целесообразно выделить три вида научной и </a:t>
            </a:r>
            <a:r>
              <a:rPr lang="ru-RU" sz="2400" smtClean="0">
                <a:solidFill>
                  <a:srgbClr val="002060"/>
                </a:solidFill>
                <a:latin typeface="Times New Roman" panose="02020603050405020304" pitchFamily="18" charset="0"/>
                <a:cs typeface="Times New Roman" panose="02020603050405020304" pitchFamily="18" charset="0"/>
              </a:rPr>
              <a:t>прикладной </a:t>
            </a:r>
            <a:r>
              <a:rPr lang="ru-RU" sz="2400">
                <a:solidFill>
                  <a:srgbClr val="002060"/>
                </a:solidFill>
                <a:latin typeface="Times New Roman" panose="02020603050405020304" pitchFamily="18" charset="0"/>
                <a:cs typeface="Times New Roman" panose="02020603050405020304" pitchFamily="18" charset="0"/>
              </a:rPr>
              <a:t>деятельности в области статистических методов анализа данных (по степени специфичности методов, сопряженной с погруженностью в конкретные проблемы): </a:t>
            </a:r>
          </a:p>
          <a:p>
            <a:pPr algn="just"/>
            <a:r>
              <a:rPr lang="ru-RU" sz="2400" b="1" i="1">
                <a:solidFill>
                  <a:srgbClr val="7030A0"/>
                </a:solidFill>
                <a:latin typeface="Times New Roman" panose="02020603050405020304" pitchFamily="18" charset="0"/>
                <a:cs typeface="Times New Roman" panose="02020603050405020304" pitchFamily="18" charset="0"/>
              </a:rPr>
              <a:t>разработка и исследование методов общего назначения, без учета специфики области применения; </a:t>
            </a:r>
          </a:p>
          <a:p>
            <a:pPr algn="just"/>
            <a:r>
              <a:rPr lang="ru-RU" sz="2400" b="1" i="1">
                <a:solidFill>
                  <a:srgbClr val="7030A0"/>
                </a:solidFill>
                <a:latin typeface="Times New Roman" panose="02020603050405020304" pitchFamily="18" charset="0"/>
                <a:cs typeface="Times New Roman" panose="02020603050405020304" pitchFamily="18" charset="0"/>
              </a:rPr>
              <a:t>разработка и исследование статистических моделей </a:t>
            </a:r>
            <a:r>
              <a:rPr lang="ru-RU" sz="2400" b="1" i="1" smtClean="0">
                <a:solidFill>
                  <a:srgbClr val="7030A0"/>
                </a:solidFill>
                <a:latin typeface="Times New Roman" panose="02020603050405020304" pitchFamily="18" charset="0"/>
                <a:cs typeface="Times New Roman" panose="02020603050405020304" pitchFamily="18" charset="0"/>
              </a:rPr>
              <a:t>реальных </a:t>
            </a:r>
            <a:r>
              <a:rPr lang="ru-RU" sz="2400" b="1" i="1">
                <a:solidFill>
                  <a:srgbClr val="7030A0"/>
                </a:solidFill>
                <a:latin typeface="Times New Roman" panose="02020603050405020304" pitchFamily="18" charset="0"/>
                <a:cs typeface="Times New Roman" panose="02020603050405020304" pitchFamily="18" charset="0"/>
              </a:rPr>
              <a:t>явлений и процессов в соответствии с </a:t>
            </a:r>
            <a:r>
              <a:rPr lang="ru-RU" sz="2400" b="1" i="1" smtClean="0">
                <a:solidFill>
                  <a:srgbClr val="7030A0"/>
                </a:solidFill>
                <a:latin typeface="Times New Roman" panose="02020603050405020304" pitchFamily="18" charset="0"/>
                <a:cs typeface="Times New Roman" panose="02020603050405020304" pitchFamily="18" charset="0"/>
              </a:rPr>
              <a:t>потребностями </a:t>
            </a:r>
            <a:r>
              <a:rPr lang="ru-RU" sz="2400" b="1" i="1">
                <a:solidFill>
                  <a:srgbClr val="7030A0"/>
                </a:solidFill>
                <a:latin typeface="Times New Roman" panose="02020603050405020304" pitchFamily="18" charset="0"/>
                <a:cs typeface="Times New Roman" panose="02020603050405020304" pitchFamily="18" charset="0"/>
              </a:rPr>
              <a:t>той или иной области деятельности; </a:t>
            </a:r>
          </a:p>
          <a:p>
            <a:pPr algn="just"/>
            <a:r>
              <a:rPr lang="ru-RU" sz="2400" b="1" i="1">
                <a:solidFill>
                  <a:srgbClr val="7030A0"/>
                </a:solidFill>
                <a:latin typeface="Times New Roman" panose="02020603050405020304" pitchFamily="18" charset="0"/>
                <a:cs typeface="Times New Roman" panose="02020603050405020304" pitchFamily="18" charset="0"/>
              </a:rPr>
              <a:t>применение статистических методов и моделей для ста-тистического анализа конкретных данных. </a:t>
            </a:r>
          </a:p>
          <a:p>
            <a:pPr algn="just"/>
            <a:endParaRPr lang="ru-RU" sz="240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320236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extLst>
              <p:ext uri="{D42A27DB-BD31-4B8C-83A1-F6EECF244321}">
                <p14:modId xmlns:p14="http://schemas.microsoft.com/office/powerpoint/2010/main" val="1858118868"/>
              </p:ext>
            </p:extLst>
          </p:nvPr>
        </p:nvGraphicFramePr>
        <p:xfrm>
          <a:off x="641443" y="382137"/>
          <a:ext cx="10972801" cy="4805684"/>
        </p:xfrm>
        <a:graphic>
          <a:graphicData uri="http://schemas.openxmlformats.org/drawingml/2006/table">
            <a:tbl>
              <a:tblPr firstRow="1" firstCol="1" lastRow="1" lastCol="1" bandRow="1" bandCol="1">
                <a:tableStyleId>{5C22544A-7EE6-4342-B048-85BDC9FD1C3A}</a:tableStyleId>
              </a:tblPr>
              <a:tblGrid>
                <a:gridCol w="962527">
                  <a:extLst>
                    <a:ext uri="{9D8B030D-6E8A-4147-A177-3AD203B41FA5}">
                      <a16:colId xmlns:a16="http://schemas.microsoft.com/office/drawing/2014/main" val="3055151064"/>
                    </a:ext>
                  </a:extLst>
                </a:gridCol>
                <a:gridCol w="10010274">
                  <a:extLst>
                    <a:ext uri="{9D8B030D-6E8A-4147-A177-3AD203B41FA5}">
                      <a16:colId xmlns:a16="http://schemas.microsoft.com/office/drawing/2014/main" val="791782736"/>
                    </a:ext>
                  </a:extLst>
                </a:gridCol>
              </a:tblGrid>
              <a:tr h="584943">
                <a:tc>
                  <a:txBody>
                    <a:bodyPr/>
                    <a:lstStyle/>
                    <a:p>
                      <a:pPr indent="0" algn="ctr">
                        <a:lnSpc>
                          <a:spcPct val="100000"/>
                        </a:lnSpc>
                        <a:spcAft>
                          <a:spcPts val="0"/>
                        </a:spcAft>
                      </a:pPr>
                      <a:r>
                        <a:rPr lang="ru-RU" sz="2000">
                          <a:effectLst/>
                          <a:latin typeface="Times New Roman" panose="02020603050405020304" pitchFamily="18" charset="0"/>
                          <a:cs typeface="Times New Roman" panose="02020603050405020304" pitchFamily="18" charset="0"/>
                        </a:rPr>
                        <a:t>№</a:t>
                      </a:r>
                    </a:p>
                    <a:p>
                      <a:pPr indent="0" algn="ctr">
                        <a:lnSpc>
                          <a:spcPct val="100000"/>
                        </a:lnSpc>
                        <a:spcAft>
                          <a:spcPts val="0"/>
                        </a:spcAft>
                      </a:pPr>
                      <a:r>
                        <a:rPr lang="ru-RU" sz="2000">
                          <a:effectLst/>
                          <a:latin typeface="Times New Roman" panose="02020603050405020304" pitchFamily="18" charset="0"/>
                          <a:cs typeface="Times New Roman" panose="02020603050405020304" pitchFamily="18" charset="0"/>
                        </a:rPr>
                        <a:t> </a:t>
                      </a:r>
                      <a:endParaRPr lang="ru-RU"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bg2">
                        <a:lumMod val="75000"/>
                      </a:schemeClr>
                    </a:solidFill>
                  </a:tcPr>
                </a:tc>
                <a:tc>
                  <a:txBody>
                    <a:bodyPr/>
                    <a:lstStyle/>
                    <a:p>
                      <a:pPr indent="0" algn="ctr">
                        <a:lnSpc>
                          <a:spcPct val="100000"/>
                        </a:lnSpc>
                        <a:spcAft>
                          <a:spcPts val="0"/>
                        </a:spcAft>
                      </a:pPr>
                      <a:r>
                        <a:rPr lang="ru-RU" sz="2000" smtClean="0">
                          <a:effectLst/>
                          <a:latin typeface="Times New Roman" panose="02020603050405020304" pitchFamily="18" charset="0"/>
                          <a:cs typeface="Times New Roman" panose="02020603050405020304" pitchFamily="18" charset="0"/>
                        </a:rPr>
                        <a:t>Тематический план дисциплины</a:t>
                      </a:r>
                      <a:endParaRPr lang="ru-RU" sz="2000">
                        <a:effectLst/>
                        <a:latin typeface="Times New Roman" panose="02020603050405020304" pitchFamily="18" charset="0"/>
                        <a:cs typeface="Times New Roman" panose="02020603050405020304" pitchFamily="18" charset="0"/>
                      </a:endParaRPr>
                    </a:p>
                  </a:txBody>
                  <a:tcPr marL="43713" marR="43713" marT="0" marB="0">
                    <a:solidFill>
                      <a:schemeClr val="bg2">
                        <a:lumMod val="75000"/>
                      </a:schemeClr>
                    </a:solidFill>
                  </a:tcPr>
                </a:tc>
                <a:extLst>
                  <a:ext uri="{0D108BD9-81ED-4DB2-BD59-A6C34878D82A}">
                    <a16:rowId xmlns:a16="http://schemas.microsoft.com/office/drawing/2014/main" val="3212280905"/>
                  </a:ext>
                </a:extLst>
              </a:tr>
              <a:tr h="572395">
                <a:tc>
                  <a:txBody>
                    <a:bodyPr/>
                    <a:lstStyle/>
                    <a:p>
                      <a:pPr marL="342900" lvl="0" indent="0" algn="just">
                        <a:lnSpc>
                          <a:spcPct val="100000"/>
                        </a:lnSpc>
                        <a:spcAft>
                          <a:spcPts val="0"/>
                        </a:spcAft>
                        <a:buFont typeface="+mj-lt"/>
                        <a:buAutoNum type="arabicPeriod"/>
                      </a:pPr>
                      <a:r>
                        <a:rPr lang="ru-RU" sz="2000">
                          <a:effectLst/>
                          <a:latin typeface="Times New Roman" panose="02020603050405020304" pitchFamily="18" charset="0"/>
                          <a:cs typeface="Times New Roman" panose="02020603050405020304" pitchFamily="18" charset="0"/>
                        </a:rPr>
                        <a:t> </a:t>
                      </a:r>
                      <a:endParaRPr lang="ru-RU"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bg2">
                        <a:lumMod val="75000"/>
                      </a:schemeClr>
                    </a:solidFill>
                  </a:tcPr>
                </a:tc>
                <a:tc>
                  <a:txBody>
                    <a:bodyPr/>
                    <a:lstStyle/>
                    <a:p>
                      <a:pPr indent="0">
                        <a:lnSpc>
                          <a:spcPct val="100000"/>
                        </a:lnSpc>
                        <a:spcAft>
                          <a:spcPts val="0"/>
                        </a:spcAft>
                      </a:pPr>
                      <a:r>
                        <a:rPr lang="ru-RU" sz="2000" b="0">
                          <a:solidFill>
                            <a:schemeClr val="tx1"/>
                          </a:solidFill>
                          <a:effectLst/>
                          <a:latin typeface="Times New Roman" panose="02020603050405020304" pitchFamily="18" charset="0"/>
                          <a:cs typeface="Times New Roman" panose="02020603050405020304" pitchFamily="18" charset="0"/>
                          <a:hlinkClick r:id="rId2" action="ppaction://hlinksldjump"/>
                        </a:rPr>
                        <a:t>Теоретические основы статистического исследования </a:t>
                      </a:r>
                      <a:r>
                        <a:rPr lang="ru-RU" sz="2000" b="0" smtClean="0">
                          <a:solidFill>
                            <a:schemeClr val="tx1"/>
                          </a:solidFill>
                          <a:effectLst/>
                          <a:latin typeface="Times New Roman" panose="02020603050405020304" pitchFamily="18" charset="0"/>
                          <a:cs typeface="Times New Roman" panose="02020603050405020304" pitchFamily="18" charset="0"/>
                        </a:rPr>
                        <a:t> </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bg2">
                        <a:lumMod val="90000"/>
                      </a:schemeClr>
                    </a:solidFill>
                  </a:tcPr>
                </a:tc>
                <a:extLst>
                  <a:ext uri="{0D108BD9-81ED-4DB2-BD59-A6C34878D82A}">
                    <a16:rowId xmlns:a16="http://schemas.microsoft.com/office/drawing/2014/main" val="445674362"/>
                  </a:ext>
                </a:extLst>
              </a:tr>
              <a:tr h="990739">
                <a:tc>
                  <a:txBody>
                    <a:bodyPr/>
                    <a:lstStyle/>
                    <a:p>
                      <a:pPr marL="342900" lvl="0" indent="0" algn="just">
                        <a:lnSpc>
                          <a:spcPct val="100000"/>
                        </a:lnSpc>
                        <a:spcAft>
                          <a:spcPts val="0"/>
                        </a:spcAft>
                        <a:buFont typeface="+mj-lt"/>
                        <a:buNone/>
                      </a:pPr>
                      <a:r>
                        <a:rPr lang="ru-RU" sz="2000" smtClean="0">
                          <a:effectLst/>
                          <a:latin typeface="Times New Roman" panose="02020603050405020304" pitchFamily="18" charset="0"/>
                          <a:cs typeface="Times New Roman" panose="02020603050405020304" pitchFamily="18" charset="0"/>
                        </a:rPr>
                        <a:t>2.</a:t>
                      </a:r>
                      <a:r>
                        <a:rPr lang="ru-RU" sz="2000">
                          <a:effectLst/>
                          <a:latin typeface="Times New Roman" panose="02020603050405020304" pitchFamily="18" charset="0"/>
                          <a:cs typeface="Times New Roman" panose="02020603050405020304" pitchFamily="18" charset="0"/>
                        </a:rPr>
                        <a:t> </a:t>
                      </a:r>
                      <a:endParaRPr lang="ru-RU"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bg2">
                        <a:lumMod val="75000"/>
                      </a:schemeClr>
                    </a:solidFill>
                  </a:tcPr>
                </a:tc>
                <a:tc>
                  <a:txBody>
                    <a:bodyPr/>
                    <a:lstStyle/>
                    <a:p>
                      <a:pPr indent="0">
                        <a:lnSpc>
                          <a:spcPct val="100000"/>
                        </a:lnSpc>
                        <a:spcAft>
                          <a:spcPts val="0"/>
                        </a:spcAft>
                      </a:pPr>
                      <a:r>
                        <a:rPr lang="ru-RU" sz="2000" b="0">
                          <a:solidFill>
                            <a:schemeClr val="tx1"/>
                          </a:solidFill>
                          <a:effectLst/>
                          <a:latin typeface="Times New Roman" panose="02020603050405020304" pitchFamily="18" charset="0"/>
                          <a:cs typeface="Times New Roman" panose="02020603050405020304" pitchFamily="18" charset="0"/>
                          <a:hlinkClick r:id="rId3" action="ppaction://hlinksldjump"/>
                        </a:rPr>
                        <a:t>Сводка и группировка статистических данных. Формы представления результатов статистической </a:t>
                      </a:r>
                      <a:r>
                        <a:rPr lang="ru-RU" sz="2000" b="0" smtClean="0">
                          <a:solidFill>
                            <a:schemeClr val="tx1"/>
                          </a:solidFill>
                          <a:effectLst/>
                          <a:latin typeface="Times New Roman" panose="02020603050405020304" pitchFamily="18" charset="0"/>
                          <a:cs typeface="Times New Roman" panose="02020603050405020304" pitchFamily="18" charset="0"/>
                          <a:hlinkClick r:id="rId3" action="ppaction://hlinksldjump"/>
                        </a:rPr>
                        <a:t>обработки</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bg2">
                        <a:lumMod val="90000"/>
                      </a:schemeClr>
                    </a:solidFill>
                  </a:tcPr>
                </a:tc>
                <a:extLst>
                  <a:ext uri="{0D108BD9-81ED-4DB2-BD59-A6C34878D82A}">
                    <a16:rowId xmlns:a16="http://schemas.microsoft.com/office/drawing/2014/main" val="1266341243"/>
                  </a:ext>
                </a:extLst>
              </a:tr>
              <a:tr h="562144">
                <a:tc>
                  <a:txBody>
                    <a:bodyPr/>
                    <a:lstStyle/>
                    <a:p>
                      <a:pPr marL="342900" lvl="0" indent="0" algn="just">
                        <a:lnSpc>
                          <a:spcPct val="100000"/>
                        </a:lnSpc>
                        <a:spcAft>
                          <a:spcPts val="0"/>
                        </a:spcAft>
                        <a:buFont typeface="+mj-lt"/>
                        <a:buNone/>
                      </a:pPr>
                      <a:r>
                        <a:rPr lang="ru-RU" sz="2000" smtClean="0">
                          <a:effectLst/>
                          <a:latin typeface="Times New Roman" panose="02020603050405020304" pitchFamily="18" charset="0"/>
                          <a:cs typeface="Times New Roman" panose="02020603050405020304" pitchFamily="18" charset="0"/>
                        </a:rPr>
                        <a:t>3.</a:t>
                      </a:r>
                      <a:r>
                        <a:rPr lang="ru-RU" sz="2000">
                          <a:effectLst/>
                          <a:latin typeface="Times New Roman" panose="02020603050405020304" pitchFamily="18" charset="0"/>
                          <a:cs typeface="Times New Roman" panose="02020603050405020304" pitchFamily="18" charset="0"/>
                        </a:rPr>
                        <a:t> </a:t>
                      </a:r>
                      <a:endParaRPr lang="ru-RU"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bg2">
                        <a:lumMod val="75000"/>
                      </a:schemeClr>
                    </a:solidFill>
                  </a:tcPr>
                </a:tc>
                <a:tc>
                  <a:txBody>
                    <a:bodyPr/>
                    <a:lstStyle/>
                    <a:p>
                      <a:pPr indent="0">
                        <a:lnSpc>
                          <a:spcPct val="100000"/>
                        </a:lnSpc>
                        <a:spcAft>
                          <a:spcPts val="0"/>
                        </a:spcAft>
                      </a:pPr>
                      <a:r>
                        <a:rPr lang="ru-RU" sz="2000" b="0">
                          <a:solidFill>
                            <a:schemeClr val="tx1"/>
                          </a:solidFill>
                          <a:effectLst/>
                          <a:latin typeface="Times New Roman" panose="02020603050405020304" pitchFamily="18" charset="0"/>
                          <a:cs typeface="Times New Roman" panose="02020603050405020304" pitchFamily="18" charset="0"/>
                          <a:hlinkClick r:id="rId4" action="ppaction://hlinksldjump"/>
                        </a:rPr>
                        <a:t>Первичная обработка экспериментальных </a:t>
                      </a:r>
                      <a:r>
                        <a:rPr lang="ru-RU" sz="2000" b="0" smtClean="0">
                          <a:solidFill>
                            <a:schemeClr val="tx1"/>
                          </a:solidFill>
                          <a:effectLst/>
                          <a:latin typeface="Times New Roman" panose="02020603050405020304" pitchFamily="18" charset="0"/>
                          <a:cs typeface="Times New Roman" panose="02020603050405020304" pitchFamily="18" charset="0"/>
                          <a:hlinkClick r:id="rId4" action="ppaction://hlinksldjump"/>
                        </a:rPr>
                        <a:t>данных</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bg2">
                        <a:lumMod val="90000"/>
                      </a:schemeClr>
                    </a:solidFill>
                  </a:tcPr>
                </a:tc>
                <a:extLst>
                  <a:ext uri="{0D108BD9-81ED-4DB2-BD59-A6C34878D82A}">
                    <a16:rowId xmlns:a16="http://schemas.microsoft.com/office/drawing/2014/main" val="9123561"/>
                  </a:ext>
                </a:extLst>
              </a:tr>
              <a:tr h="562144">
                <a:tc>
                  <a:txBody>
                    <a:bodyPr/>
                    <a:lstStyle/>
                    <a:p>
                      <a:pPr marL="342900" lvl="0" indent="0" algn="just">
                        <a:lnSpc>
                          <a:spcPct val="100000"/>
                        </a:lnSpc>
                        <a:spcAft>
                          <a:spcPts val="0"/>
                        </a:spcAft>
                        <a:buFont typeface="+mj-lt"/>
                        <a:buNone/>
                      </a:pPr>
                      <a:r>
                        <a:rPr lang="ru-RU" sz="2000" smtClean="0">
                          <a:effectLst/>
                          <a:latin typeface="Times New Roman" panose="02020603050405020304" pitchFamily="18" charset="0"/>
                          <a:cs typeface="Times New Roman" panose="02020603050405020304" pitchFamily="18" charset="0"/>
                        </a:rPr>
                        <a:t>4.</a:t>
                      </a:r>
                      <a:r>
                        <a:rPr lang="ru-RU" sz="2000">
                          <a:effectLst/>
                          <a:latin typeface="Times New Roman" panose="02020603050405020304" pitchFamily="18" charset="0"/>
                          <a:cs typeface="Times New Roman" panose="02020603050405020304" pitchFamily="18" charset="0"/>
                        </a:rPr>
                        <a:t> </a:t>
                      </a:r>
                      <a:endParaRPr lang="ru-RU"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bg2">
                        <a:lumMod val="75000"/>
                      </a:schemeClr>
                    </a:solidFill>
                  </a:tcPr>
                </a:tc>
                <a:tc>
                  <a:txBody>
                    <a:bodyPr/>
                    <a:lstStyle/>
                    <a:p>
                      <a:pPr indent="0">
                        <a:lnSpc>
                          <a:spcPct val="100000"/>
                        </a:lnSpc>
                        <a:spcAft>
                          <a:spcPts val="0"/>
                        </a:spcAft>
                      </a:pPr>
                      <a:r>
                        <a:rPr lang="ru-RU" sz="2000" b="0">
                          <a:solidFill>
                            <a:schemeClr val="tx1"/>
                          </a:solidFill>
                          <a:effectLst/>
                          <a:latin typeface="Times New Roman" panose="02020603050405020304" pitchFamily="18" charset="0"/>
                          <a:cs typeface="Times New Roman" panose="02020603050405020304" pitchFamily="18" charset="0"/>
                          <a:hlinkClick r:id="rId5" action="ppaction://hlinksldjump"/>
                        </a:rPr>
                        <a:t>Парная регрессия. Проверка качества </a:t>
                      </a:r>
                      <a:r>
                        <a:rPr lang="ru-RU" sz="2000" b="0" smtClean="0">
                          <a:solidFill>
                            <a:schemeClr val="tx1"/>
                          </a:solidFill>
                          <a:effectLst/>
                          <a:latin typeface="Times New Roman" panose="02020603050405020304" pitchFamily="18" charset="0"/>
                          <a:cs typeface="Times New Roman" panose="02020603050405020304" pitchFamily="18" charset="0"/>
                          <a:hlinkClick r:id="rId5" action="ppaction://hlinksldjump"/>
                        </a:rPr>
                        <a:t>регрессии</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bg2">
                        <a:lumMod val="90000"/>
                      </a:schemeClr>
                    </a:solidFill>
                  </a:tcPr>
                </a:tc>
                <a:extLst>
                  <a:ext uri="{0D108BD9-81ED-4DB2-BD59-A6C34878D82A}">
                    <a16:rowId xmlns:a16="http://schemas.microsoft.com/office/drawing/2014/main" val="3540861567"/>
                  </a:ext>
                </a:extLst>
              </a:tr>
              <a:tr h="456113">
                <a:tc>
                  <a:txBody>
                    <a:bodyPr/>
                    <a:lstStyle/>
                    <a:p>
                      <a:pPr marL="342900" lvl="0" indent="0" algn="just">
                        <a:lnSpc>
                          <a:spcPct val="100000"/>
                        </a:lnSpc>
                        <a:spcAft>
                          <a:spcPts val="0"/>
                        </a:spcAft>
                        <a:buFont typeface="+mj-lt"/>
                        <a:buNone/>
                      </a:pPr>
                      <a:r>
                        <a:rPr lang="ru-RU" sz="2000" smtClean="0">
                          <a:effectLst/>
                          <a:latin typeface="Times New Roman" panose="02020603050405020304" pitchFamily="18" charset="0"/>
                          <a:cs typeface="Times New Roman" panose="02020603050405020304" pitchFamily="18" charset="0"/>
                        </a:rPr>
                        <a:t>5.</a:t>
                      </a:r>
                      <a:r>
                        <a:rPr lang="ru-RU" sz="2000">
                          <a:effectLst/>
                          <a:latin typeface="Times New Roman" panose="02020603050405020304" pitchFamily="18" charset="0"/>
                          <a:cs typeface="Times New Roman" panose="02020603050405020304" pitchFamily="18" charset="0"/>
                        </a:rPr>
                        <a:t> </a:t>
                      </a:r>
                      <a:endParaRPr lang="ru-RU"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bg2">
                        <a:lumMod val="75000"/>
                      </a:schemeClr>
                    </a:solidFill>
                  </a:tcPr>
                </a:tc>
                <a:tc>
                  <a:txBody>
                    <a:bodyPr/>
                    <a:lstStyle/>
                    <a:p>
                      <a:pPr indent="0">
                        <a:lnSpc>
                          <a:spcPct val="100000"/>
                        </a:lnSpc>
                        <a:spcAft>
                          <a:spcPts val="0"/>
                        </a:spcAft>
                      </a:pPr>
                      <a:r>
                        <a:rPr lang="ru-RU" sz="2000" b="0" smtClean="0">
                          <a:solidFill>
                            <a:schemeClr val="tx1"/>
                          </a:solidFill>
                          <a:latin typeface="Times New Roman" panose="02020603050405020304" pitchFamily="18" charset="0"/>
                          <a:cs typeface="Times New Roman" panose="02020603050405020304" pitchFamily="18" charset="0"/>
                          <a:hlinkClick r:id="rId6" action="ppaction://hlinksldjump"/>
                        </a:rPr>
                        <a:t>Статистическая гипотеза. Критерии, используемые для проверки однородности рядов</a:t>
                      </a:r>
                      <a:endParaRPr lang="ru-RU" sz="2000" b="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bg2">
                        <a:lumMod val="90000"/>
                      </a:schemeClr>
                    </a:solidFill>
                  </a:tcPr>
                </a:tc>
                <a:extLst>
                  <a:ext uri="{0D108BD9-81ED-4DB2-BD59-A6C34878D82A}">
                    <a16:rowId xmlns:a16="http://schemas.microsoft.com/office/drawing/2014/main" val="3254498556"/>
                  </a:ext>
                </a:extLst>
              </a:tr>
              <a:tr h="1052549">
                <a:tc>
                  <a:txBody>
                    <a:bodyPr/>
                    <a:lstStyle/>
                    <a:p>
                      <a:pPr marL="342900" lvl="0" indent="0" algn="just">
                        <a:lnSpc>
                          <a:spcPct val="100000"/>
                        </a:lnSpc>
                        <a:spcAft>
                          <a:spcPts val="0"/>
                        </a:spcAft>
                        <a:buFont typeface="+mj-lt"/>
                        <a:buNone/>
                      </a:pPr>
                      <a:r>
                        <a:rPr lang="ru-RU" sz="2000" smtClean="0">
                          <a:effectLst/>
                          <a:latin typeface="Times New Roman" panose="02020603050405020304" pitchFamily="18" charset="0"/>
                          <a:cs typeface="Times New Roman" panose="02020603050405020304" pitchFamily="18" charset="0"/>
                        </a:rPr>
                        <a:t>6.</a:t>
                      </a:r>
                      <a:r>
                        <a:rPr lang="ru-RU" sz="2000">
                          <a:effectLst/>
                          <a:latin typeface="Times New Roman" panose="02020603050405020304" pitchFamily="18" charset="0"/>
                          <a:cs typeface="Times New Roman" panose="02020603050405020304" pitchFamily="18" charset="0"/>
                        </a:rPr>
                        <a:t> </a:t>
                      </a:r>
                      <a:endParaRPr lang="ru-RU" sz="20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3713" marR="43713" marT="0" marB="0">
                    <a:solidFill>
                      <a:schemeClr val="bg2">
                        <a:lumMod val="75000"/>
                      </a:schemeClr>
                    </a:solidFill>
                  </a:tcPr>
                </a:tc>
                <a:tc>
                  <a:txBody>
                    <a:bodyPr/>
                    <a:lstStyle/>
                    <a:p>
                      <a:pPr indent="0">
                        <a:lnSpc>
                          <a:spcPct val="100000"/>
                        </a:lnSpc>
                        <a:spcAft>
                          <a:spcPts val="0"/>
                        </a:spcAft>
                      </a:pPr>
                      <a:r>
                        <a:rPr lang="ru-RU" sz="2000" b="0">
                          <a:solidFill>
                            <a:schemeClr val="tx1"/>
                          </a:solidFill>
                          <a:effectLst/>
                          <a:latin typeface="Times New Roman" panose="02020603050405020304" pitchFamily="18" charset="0"/>
                          <a:cs typeface="Times New Roman" panose="02020603050405020304" pitchFamily="18" charset="0"/>
                          <a:hlinkClick r:id="rId7" action="ppaction://hlinksldjump"/>
                        </a:rPr>
                        <a:t>Статистическая обработка данных с использованием специализированного программного </a:t>
                      </a:r>
                      <a:r>
                        <a:rPr lang="ru-RU" sz="2000" b="0" smtClean="0">
                          <a:solidFill>
                            <a:schemeClr val="tx1"/>
                          </a:solidFill>
                          <a:effectLst/>
                          <a:latin typeface="Times New Roman" panose="02020603050405020304" pitchFamily="18" charset="0"/>
                          <a:cs typeface="Times New Roman" panose="02020603050405020304" pitchFamily="18" charset="0"/>
                          <a:hlinkClick r:id="rId7" action="ppaction://hlinksldjump"/>
                        </a:rPr>
                        <a:t>обеспечения</a:t>
                      </a:r>
                      <a:endParaRPr lang="ru-RU" sz="2000" b="0" smtClean="0">
                        <a:solidFill>
                          <a:schemeClr val="tx1"/>
                        </a:solidFill>
                        <a:effectLst/>
                        <a:latin typeface="Times New Roman" panose="02020603050405020304" pitchFamily="18" charset="0"/>
                        <a:cs typeface="Times New Roman" panose="02020603050405020304" pitchFamily="18" charset="0"/>
                      </a:endParaRPr>
                    </a:p>
                  </a:txBody>
                  <a:tcPr marL="43713" marR="43713" marT="0" marB="0">
                    <a:solidFill>
                      <a:schemeClr val="bg2">
                        <a:lumMod val="90000"/>
                      </a:schemeClr>
                    </a:solidFill>
                  </a:tcPr>
                </a:tc>
                <a:extLst>
                  <a:ext uri="{0D108BD9-81ED-4DB2-BD59-A6C34878D82A}">
                    <a16:rowId xmlns:a16="http://schemas.microsoft.com/office/drawing/2014/main" val="4284575474"/>
                  </a:ext>
                </a:extLst>
              </a:tr>
            </a:tbl>
          </a:graphicData>
        </a:graphic>
      </p:graphicFrame>
    </p:spTree>
    <p:extLst>
      <p:ext uri="{BB962C8B-B14F-4D97-AF65-F5344CB8AC3E}">
        <p14:creationId xmlns:p14="http://schemas.microsoft.com/office/powerpoint/2010/main" val="1083324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28048" y="642594"/>
            <a:ext cx="10197152" cy="572057"/>
          </a:xfrm>
        </p:spPr>
        <p:txBody>
          <a:bodyPr>
            <a:normAutofit/>
          </a:bodyPr>
          <a:lstStyle/>
          <a:p>
            <a:r>
              <a:rPr lang="ru-RU" sz="2400" b="1" smtClean="0">
                <a:solidFill>
                  <a:srgbClr val="002060"/>
                </a:solidFill>
                <a:latin typeface="Times New Roman" panose="02020603050405020304" pitchFamily="18" charset="0"/>
                <a:cs typeface="Times New Roman" panose="02020603050405020304" pitchFamily="18" charset="0"/>
              </a:rPr>
              <a:t>3. Статистические показатели</a:t>
            </a:r>
            <a:endParaRPr lang="ru-RU" sz="2400" b="1">
              <a:solidFill>
                <a:srgbClr val="00206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05217" y="1364775"/>
            <a:ext cx="10658901" cy="5227093"/>
          </a:xfrm>
        </p:spPr>
        <p:txBody>
          <a:bodyPr>
            <a:noAutofit/>
          </a:bodyPr>
          <a:lstStyle/>
          <a:p>
            <a:pPr marL="0" indent="0" algn="just">
              <a:buNone/>
            </a:pPr>
            <a:r>
              <a:rPr lang="ru-RU" sz="2400">
                <a:solidFill>
                  <a:srgbClr val="002060"/>
                </a:solidFill>
                <a:latin typeface="Times New Roman" panose="02020603050405020304" pitchFamily="18" charset="0"/>
                <a:cs typeface="Times New Roman" panose="02020603050405020304" pitchFamily="18" charset="0"/>
              </a:rPr>
              <a:t>Статистическое исследование независимо от его масштабов и целей завершается расчетом и анализом различных по виду и форме выражения статистических показателей. </a:t>
            </a:r>
            <a:endParaRPr lang="ru-RU" sz="2400" smtClean="0">
              <a:solidFill>
                <a:srgbClr val="002060"/>
              </a:solidFill>
              <a:latin typeface="Times New Roman" panose="02020603050405020304" pitchFamily="18" charset="0"/>
              <a:cs typeface="Times New Roman" panose="02020603050405020304" pitchFamily="18" charset="0"/>
            </a:endParaRPr>
          </a:p>
          <a:p>
            <a:pPr marL="0" indent="0" algn="just">
              <a:buNone/>
            </a:pPr>
            <a:r>
              <a:rPr lang="ru-RU" sz="2400" b="1" smtClean="0">
                <a:solidFill>
                  <a:srgbClr val="002060"/>
                </a:solidFill>
                <a:latin typeface="Times New Roman" panose="02020603050405020304" pitchFamily="18" charset="0"/>
                <a:cs typeface="Times New Roman" panose="02020603050405020304" pitchFamily="18" charset="0"/>
              </a:rPr>
              <a:t>Статистический </a:t>
            </a:r>
            <a:r>
              <a:rPr lang="ru-RU" sz="2400" b="1">
                <a:solidFill>
                  <a:srgbClr val="002060"/>
                </a:solidFill>
                <a:latin typeface="Times New Roman" panose="02020603050405020304" pitchFamily="18" charset="0"/>
                <a:cs typeface="Times New Roman" panose="02020603050405020304" pitchFamily="18" charset="0"/>
              </a:rPr>
              <a:t>показатель </a:t>
            </a:r>
            <a:r>
              <a:rPr lang="ru-RU" sz="2400">
                <a:solidFill>
                  <a:srgbClr val="002060"/>
                </a:solidFill>
                <a:latin typeface="Times New Roman" panose="02020603050405020304" pitchFamily="18" charset="0"/>
                <a:cs typeface="Times New Roman" panose="02020603050405020304" pitchFamily="18" charset="0"/>
              </a:rPr>
              <a:t>- это объективная, обобщенная количественная характеристика социально-экономических явлении и процессов в их качественной определенности в конкретных условиях места и </a:t>
            </a:r>
            <a:r>
              <a:rPr lang="ru-RU" sz="2400" smtClean="0">
                <a:solidFill>
                  <a:srgbClr val="002060"/>
                </a:solidFill>
                <a:latin typeface="Times New Roman" panose="02020603050405020304" pitchFamily="18" charset="0"/>
                <a:cs typeface="Times New Roman" panose="02020603050405020304" pitchFamily="18" charset="0"/>
              </a:rPr>
              <a:t>времен.</a:t>
            </a:r>
          </a:p>
          <a:p>
            <a:pPr marL="0" indent="0" algn="just">
              <a:buNone/>
            </a:pPr>
            <a:r>
              <a:rPr lang="ru-RU" sz="2400">
                <a:solidFill>
                  <a:srgbClr val="002060"/>
                </a:solidFill>
                <a:latin typeface="Times New Roman" panose="02020603050405020304" pitchFamily="18" charset="0"/>
                <a:cs typeface="Times New Roman" panose="02020603050405020304" pitchFamily="18" charset="0"/>
              </a:rPr>
              <a:t>Как правило, изучаемые статистикой процессы и явления достаточно сложны, и их сущность не может быть отражена посредством одного показателя. В таких случаях используется система статистических показателей. </a:t>
            </a:r>
            <a:endParaRPr lang="ru-RU" sz="2400" smtClean="0">
              <a:solidFill>
                <a:srgbClr val="002060"/>
              </a:solidFill>
              <a:latin typeface="Times New Roman" panose="02020603050405020304" pitchFamily="18" charset="0"/>
              <a:cs typeface="Times New Roman" panose="02020603050405020304" pitchFamily="18" charset="0"/>
            </a:endParaRPr>
          </a:p>
          <a:p>
            <a:pPr marL="0" indent="0" algn="just">
              <a:buNone/>
            </a:pPr>
            <a:r>
              <a:rPr lang="ru-RU" sz="2400" b="1" smtClean="0">
                <a:solidFill>
                  <a:srgbClr val="002060"/>
                </a:solidFill>
                <a:latin typeface="Times New Roman" panose="02020603050405020304" pitchFamily="18" charset="0"/>
                <a:cs typeface="Times New Roman" panose="02020603050405020304" pitchFamily="18" charset="0"/>
              </a:rPr>
              <a:t>Система статистических показателей </a:t>
            </a:r>
            <a:r>
              <a:rPr lang="ru-RU" sz="2400">
                <a:solidFill>
                  <a:srgbClr val="002060"/>
                </a:solidFill>
                <a:latin typeface="Times New Roman" panose="02020603050405020304" pitchFamily="18" charset="0"/>
                <a:cs typeface="Times New Roman" panose="02020603050405020304" pitchFamily="18" charset="0"/>
              </a:rPr>
              <a:t>– </a:t>
            </a:r>
            <a:r>
              <a:rPr lang="ru-RU" sz="2400" smtClean="0">
                <a:solidFill>
                  <a:srgbClr val="002060"/>
                </a:solidFill>
                <a:latin typeface="Times New Roman" panose="02020603050405020304" pitchFamily="18" charset="0"/>
                <a:cs typeface="Times New Roman" panose="02020603050405020304" pitchFamily="18" charset="0"/>
              </a:rPr>
              <a:t>это совокупность </a:t>
            </a:r>
            <a:r>
              <a:rPr lang="ru-RU" sz="2400">
                <a:solidFill>
                  <a:srgbClr val="002060"/>
                </a:solidFill>
                <a:latin typeface="Times New Roman" panose="02020603050405020304" pitchFamily="18" charset="0"/>
                <a:cs typeface="Times New Roman" panose="02020603050405020304" pitchFamily="18" charset="0"/>
              </a:rPr>
              <a:t>взаим освязанных п оказателей, имеющая одн оур овневую или многоуровневую структуру и нацеленная на решение конкретной статистической задачи. </a:t>
            </a:r>
          </a:p>
        </p:txBody>
      </p:sp>
    </p:spTree>
    <p:extLst>
      <p:ext uri="{BB962C8B-B14F-4D97-AF65-F5344CB8AC3E}">
        <p14:creationId xmlns:p14="http://schemas.microsoft.com/office/powerpoint/2010/main" val="19520647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559557" y="859809"/>
            <a:ext cx="11041039" cy="4012442"/>
          </a:xfrm>
        </p:spPr>
        <p:txBody>
          <a:bodyPr>
            <a:noAutofit/>
          </a:bodyPr>
          <a:lstStyle/>
          <a:p>
            <a:pPr algn="just"/>
            <a:r>
              <a:rPr lang="ru-RU" sz="2400" smtClean="0">
                <a:solidFill>
                  <a:srgbClr val="002060"/>
                </a:solidFill>
                <a:latin typeface="Times New Roman" panose="02020603050405020304" pitchFamily="18" charset="0"/>
                <a:cs typeface="Times New Roman" panose="02020603050405020304" pitchFamily="18" charset="0"/>
              </a:rPr>
              <a:t>Различают </a:t>
            </a:r>
            <a:r>
              <a:rPr lang="ru-RU" sz="2400" b="1">
                <a:solidFill>
                  <a:srgbClr val="002060"/>
                </a:solidFill>
                <a:latin typeface="Times New Roman" panose="02020603050405020304" pitchFamily="18" charset="0"/>
                <a:cs typeface="Times New Roman" panose="02020603050405020304" pitchFamily="18" charset="0"/>
              </a:rPr>
              <a:t>конкретный статистический показатель и </a:t>
            </a:r>
            <a:r>
              <a:rPr lang="ru-RU" sz="2400" b="1" smtClean="0">
                <a:solidFill>
                  <a:srgbClr val="002060"/>
                </a:solidFill>
                <a:latin typeface="Times New Roman" panose="02020603050405020304" pitchFamily="18" charset="0"/>
                <a:cs typeface="Times New Roman" panose="02020603050405020304" pitchFamily="18" charset="0"/>
              </a:rPr>
              <a:t>показатель - категорию</a:t>
            </a:r>
            <a:r>
              <a:rPr lang="ru-RU" sz="2400">
                <a:solidFill>
                  <a:srgbClr val="002060"/>
                </a:solidFill>
                <a:latin typeface="Times New Roman" panose="02020603050405020304" pitchFamily="18" charset="0"/>
                <a:cs typeface="Times New Roman" panose="02020603050405020304" pitchFamily="18" charset="0"/>
              </a:rPr>
              <a:t>. </a:t>
            </a:r>
            <a:r>
              <a:rPr lang="ru-RU" sz="2400" smtClean="0">
                <a:solidFill>
                  <a:srgbClr val="002060"/>
                </a:solidFill>
                <a:latin typeface="Times New Roman" panose="02020603050405020304" pitchFamily="18" charset="0"/>
                <a:cs typeface="Times New Roman" panose="02020603050405020304" pitchFamily="18" charset="0"/>
              </a:rPr>
              <a:t/>
            </a:r>
            <a:br>
              <a:rPr lang="ru-RU" sz="2400" smtClean="0">
                <a:solidFill>
                  <a:srgbClr val="002060"/>
                </a:solidFill>
                <a:latin typeface="Times New Roman" panose="02020603050405020304" pitchFamily="18" charset="0"/>
                <a:cs typeface="Times New Roman" panose="02020603050405020304" pitchFamily="18" charset="0"/>
              </a:rPr>
            </a:br>
            <a:r>
              <a:rPr lang="ru-RU" sz="2400">
                <a:solidFill>
                  <a:srgbClr val="002060"/>
                </a:solidFill>
                <a:latin typeface="Times New Roman" panose="02020603050405020304" pitchFamily="18" charset="0"/>
                <a:cs typeface="Times New Roman" panose="02020603050405020304" pitchFamily="18" charset="0"/>
              </a:rPr>
              <a:t/>
            </a:r>
            <a:br>
              <a:rPr lang="ru-RU" sz="2400">
                <a:solidFill>
                  <a:srgbClr val="002060"/>
                </a:solidFill>
                <a:latin typeface="Times New Roman" panose="02020603050405020304" pitchFamily="18" charset="0"/>
                <a:cs typeface="Times New Roman" panose="02020603050405020304" pitchFamily="18" charset="0"/>
              </a:rPr>
            </a:br>
            <a:r>
              <a:rPr lang="ru-RU" sz="2400" b="1" smtClean="0">
                <a:solidFill>
                  <a:srgbClr val="002060"/>
                </a:solidFill>
                <a:latin typeface="Times New Roman" panose="02020603050405020304" pitchFamily="18" charset="0"/>
                <a:cs typeface="Times New Roman" panose="02020603050405020304" pitchFamily="18" charset="0"/>
              </a:rPr>
              <a:t>Конкретный </a:t>
            </a:r>
            <a:r>
              <a:rPr lang="ru-RU" sz="2400" b="1">
                <a:solidFill>
                  <a:srgbClr val="002060"/>
                </a:solidFill>
                <a:latin typeface="Times New Roman" panose="02020603050405020304" pitchFamily="18" charset="0"/>
                <a:cs typeface="Times New Roman" panose="02020603050405020304" pitchFamily="18" charset="0"/>
              </a:rPr>
              <a:t>статистический показа</a:t>
            </a:r>
            <a:r>
              <a:rPr lang="ru-RU" sz="2400">
                <a:solidFill>
                  <a:srgbClr val="002060"/>
                </a:solidFill>
                <a:latin typeface="Times New Roman" panose="02020603050405020304" pitchFamily="18" charset="0"/>
                <a:cs typeface="Times New Roman" panose="02020603050405020304" pitchFamily="18" charset="0"/>
              </a:rPr>
              <a:t>тель характеризует размер, величину изучаемого явления или процесса в данном месте и в данное время (под привязкой к месту понимается отношение показателя к какойлибо территории или объекту</a:t>
            </a:r>
            <a:r>
              <a:rPr lang="ru-RU" sz="2400" smtClean="0">
                <a:solidFill>
                  <a:srgbClr val="002060"/>
                </a:solidFill>
                <a:latin typeface="Times New Roman" panose="02020603050405020304" pitchFamily="18" charset="0"/>
                <a:cs typeface="Times New Roman" panose="02020603050405020304" pitchFamily="18" charset="0"/>
              </a:rPr>
              <a:t>).</a:t>
            </a:r>
            <a:br>
              <a:rPr lang="ru-RU" sz="2400" smtClean="0">
                <a:solidFill>
                  <a:srgbClr val="002060"/>
                </a:solidFill>
                <a:latin typeface="Times New Roman" panose="02020603050405020304" pitchFamily="18" charset="0"/>
                <a:cs typeface="Times New Roman" panose="02020603050405020304" pitchFamily="18" charset="0"/>
              </a:rPr>
            </a:br>
            <a:r>
              <a:rPr lang="ru-RU" sz="2400">
                <a:solidFill>
                  <a:srgbClr val="002060"/>
                </a:solidFill>
                <a:latin typeface="Times New Roman" panose="02020603050405020304" pitchFamily="18" charset="0"/>
                <a:cs typeface="Times New Roman" panose="02020603050405020304" pitchFamily="18" charset="0"/>
              </a:rPr>
              <a:t/>
            </a:r>
            <a:br>
              <a:rPr lang="ru-RU" sz="2400">
                <a:solidFill>
                  <a:srgbClr val="002060"/>
                </a:solidFill>
                <a:latin typeface="Times New Roman" panose="02020603050405020304" pitchFamily="18" charset="0"/>
                <a:cs typeface="Times New Roman" panose="02020603050405020304" pitchFamily="18" charset="0"/>
              </a:rPr>
            </a:br>
            <a:r>
              <a:rPr lang="ru-RU" sz="2400" b="1" smtClean="0">
                <a:solidFill>
                  <a:srgbClr val="002060"/>
                </a:solidFill>
                <a:latin typeface="Times New Roman" panose="02020603050405020304" pitchFamily="18" charset="0"/>
                <a:cs typeface="Times New Roman" panose="02020603050405020304" pitchFamily="18" charset="0"/>
              </a:rPr>
              <a:t>Показатель-категория</a:t>
            </a:r>
            <a:r>
              <a:rPr lang="ru-RU" sz="2400" smtClean="0">
                <a:solidFill>
                  <a:srgbClr val="002060"/>
                </a:solidFill>
                <a:latin typeface="Times New Roman" panose="02020603050405020304" pitchFamily="18" charset="0"/>
                <a:cs typeface="Times New Roman" panose="02020603050405020304" pitchFamily="18" charset="0"/>
              </a:rPr>
              <a:t> </a:t>
            </a:r>
            <a:r>
              <a:rPr lang="ru-RU" sz="2400">
                <a:solidFill>
                  <a:srgbClr val="002060"/>
                </a:solidFill>
                <a:latin typeface="Times New Roman" panose="02020603050405020304" pitchFamily="18" charset="0"/>
                <a:cs typeface="Times New Roman" panose="02020603050405020304" pitchFamily="18" charset="0"/>
              </a:rPr>
              <a:t>отражает сущность, общие отличительные свойства конкретных статистических показателей одного и того же вида без указания места, времени и числового значения. </a:t>
            </a:r>
          </a:p>
        </p:txBody>
      </p:sp>
    </p:spTree>
    <p:extLst>
      <p:ext uri="{BB962C8B-B14F-4D97-AF65-F5344CB8AC3E}">
        <p14:creationId xmlns:p14="http://schemas.microsoft.com/office/powerpoint/2010/main" val="1782265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4967" y="522365"/>
            <a:ext cx="11300346" cy="5262979"/>
          </a:xfrm>
          <a:prstGeom prst="rect">
            <a:avLst/>
          </a:prstGeom>
        </p:spPr>
        <p:txBody>
          <a:bodyPr wrap="square">
            <a:spAutoFit/>
          </a:bodyPr>
          <a:lstStyle/>
          <a:p>
            <a:pPr algn="just"/>
            <a:r>
              <a:rPr lang="ru-RU" sz="2400">
                <a:solidFill>
                  <a:srgbClr val="002060"/>
                </a:solidFill>
                <a:latin typeface="Times New Roman" panose="02020603050405020304" pitchFamily="18" charset="0"/>
                <a:cs typeface="Times New Roman" panose="02020603050405020304" pitchFamily="18" charset="0"/>
              </a:rPr>
              <a:t>Все статистические показатели по охвату единиц совокупности разделяются на </a:t>
            </a:r>
            <a:r>
              <a:rPr lang="ru-RU" sz="2400" b="1">
                <a:solidFill>
                  <a:srgbClr val="002060"/>
                </a:solidFill>
                <a:latin typeface="Times New Roman" panose="02020603050405020304" pitchFamily="18" charset="0"/>
                <a:cs typeface="Times New Roman" panose="02020603050405020304" pitchFamily="18" charset="0"/>
              </a:rPr>
              <a:t>индивидуальные и сводные, а по форме выражения – на абсолютные, относительные и средние. </a:t>
            </a:r>
            <a:endParaRPr lang="ru-RU" sz="2400" b="1" smtClean="0">
              <a:solidFill>
                <a:srgbClr val="002060"/>
              </a:solidFill>
              <a:latin typeface="Times New Roman" panose="02020603050405020304" pitchFamily="18" charset="0"/>
              <a:cs typeface="Times New Roman" panose="02020603050405020304" pitchFamily="18" charset="0"/>
            </a:endParaRPr>
          </a:p>
          <a:p>
            <a:pPr algn="just"/>
            <a:endParaRPr lang="ru-RU" sz="2400">
              <a:solidFill>
                <a:srgbClr val="002060"/>
              </a:solidFill>
              <a:latin typeface="Times New Roman" panose="02020603050405020304" pitchFamily="18" charset="0"/>
              <a:cs typeface="Times New Roman" panose="02020603050405020304" pitchFamily="18" charset="0"/>
            </a:endParaRPr>
          </a:p>
          <a:p>
            <a:pPr algn="just"/>
            <a:r>
              <a:rPr lang="ru-RU" sz="2400" b="1" smtClean="0">
                <a:solidFill>
                  <a:srgbClr val="002060"/>
                </a:solidFill>
                <a:latin typeface="Times New Roman" panose="02020603050405020304" pitchFamily="18" charset="0"/>
                <a:cs typeface="Times New Roman" panose="02020603050405020304" pitchFamily="18" charset="0"/>
              </a:rPr>
              <a:t>Индивидуальные </a:t>
            </a:r>
            <a:r>
              <a:rPr lang="ru-RU" sz="2400" b="1">
                <a:solidFill>
                  <a:srgbClr val="002060"/>
                </a:solidFill>
                <a:latin typeface="Times New Roman" panose="02020603050405020304" pitchFamily="18" charset="0"/>
                <a:cs typeface="Times New Roman" panose="02020603050405020304" pitchFamily="18" charset="0"/>
              </a:rPr>
              <a:t>показатели </a:t>
            </a:r>
            <a:r>
              <a:rPr lang="ru-RU" sz="2400">
                <a:solidFill>
                  <a:srgbClr val="002060"/>
                </a:solidFill>
                <a:latin typeface="Times New Roman" panose="02020603050405020304" pitchFamily="18" charset="0"/>
                <a:cs typeface="Times New Roman" panose="02020603050405020304" pitchFamily="18" charset="0"/>
              </a:rPr>
              <a:t>характеризуют отдельный объект или отдельную единицу совокупности – предприятие, фирму, банк, домохозяйство и т. п. Примером индивидуальных абсолютных показателей может служить численность сотрудников компании, оборот торговой фирмы, совокупный доход домохозяйства. </a:t>
            </a:r>
            <a:endParaRPr lang="ru-RU" sz="2400" smtClean="0">
              <a:solidFill>
                <a:srgbClr val="002060"/>
              </a:solidFill>
              <a:latin typeface="Times New Roman" panose="02020603050405020304" pitchFamily="18" charset="0"/>
              <a:cs typeface="Times New Roman" panose="02020603050405020304" pitchFamily="18" charset="0"/>
            </a:endParaRPr>
          </a:p>
          <a:p>
            <a:pPr algn="just"/>
            <a:endParaRPr lang="ru-RU" sz="2400">
              <a:solidFill>
                <a:srgbClr val="002060"/>
              </a:solidFill>
              <a:latin typeface="Times New Roman" panose="02020603050405020304" pitchFamily="18" charset="0"/>
              <a:cs typeface="Times New Roman" panose="02020603050405020304" pitchFamily="18" charset="0"/>
            </a:endParaRPr>
          </a:p>
          <a:p>
            <a:pPr algn="just"/>
            <a:r>
              <a:rPr lang="ru-RU" sz="2400" b="1" smtClean="0">
                <a:solidFill>
                  <a:srgbClr val="002060"/>
                </a:solidFill>
                <a:latin typeface="Times New Roman" panose="02020603050405020304" pitchFamily="18" charset="0"/>
                <a:cs typeface="Times New Roman" panose="02020603050405020304" pitchFamily="18" charset="0"/>
              </a:rPr>
              <a:t>Расчетные </a:t>
            </a:r>
            <a:r>
              <a:rPr lang="ru-RU" sz="2400" b="1">
                <a:solidFill>
                  <a:srgbClr val="002060"/>
                </a:solidFill>
                <a:latin typeface="Times New Roman" panose="02020603050405020304" pitchFamily="18" charset="0"/>
                <a:cs typeface="Times New Roman" panose="02020603050405020304" pitchFamily="18" charset="0"/>
              </a:rPr>
              <a:t>показатели служат для решения отдельных статистических задач анализа – измерения вариации, характеристики структурных сдвигов, оценки взаимосвязи и т.д. и делятся на абсолютные, относительные или средние. В эту группу входят индексы, коэффициенты тесноты связи, ошибки </a:t>
            </a:r>
            <a:r>
              <a:rPr lang="ru-RU" sz="2400">
                <a:solidFill>
                  <a:srgbClr val="002060"/>
                </a:solidFill>
                <a:latin typeface="Times New Roman" panose="02020603050405020304" pitchFamily="18" charset="0"/>
                <a:cs typeface="Times New Roman" panose="02020603050405020304" pitchFamily="18" charset="0"/>
              </a:rPr>
              <a:t>выборки и прочие показатели, подробно рассмотренные в соответствующих главах.</a:t>
            </a:r>
          </a:p>
        </p:txBody>
      </p:sp>
    </p:spTree>
    <p:extLst>
      <p:ext uri="{BB962C8B-B14F-4D97-AF65-F5344CB8AC3E}">
        <p14:creationId xmlns:p14="http://schemas.microsoft.com/office/powerpoint/2010/main" val="20953609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831364"/>
          </a:xfrm>
          <a:solidFill>
            <a:schemeClr val="bg2">
              <a:lumMod val="90000"/>
            </a:schemeClr>
          </a:solidFill>
        </p:spPr>
        <p:txBody>
          <a:bodyPr>
            <a:normAutofit/>
          </a:bodyPr>
          <a:lstStyle/>
          <a:p>
            <a:r>
              <a:rPr lang="ru-RU" sz="2400" b="1" smtClean="0">
                <a:latin typeface="Times New Roman" panose="02020603050405020304" pitchFamily="18" charset="0"/>
                <a:cs typeface="Times New Roman" panose="02020603050405020304" pitchFamily="18" charset="0"/>
              </a:rPr>
              <a:t>Контрольные вопросы по теме:</a:t>
            </a:r>
            <a:endParaRPr lang="ru-RU" sz="24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1705970"/>
            <a:ext cx="10058400" cy="4329070"/>
          </a:xfrm>
        </p:spPr>
        <p:txBody>
          <a:bodyPr>
            <a:noAutofit/>
          </a:bodyPr>
          <a:lstStyle/>
          <a:p>
            <a:pPr marL="457200" indent="-457200" algn="just">
              <a:buAutoNum type="arabicPeriod"/>
            </a:pPr>
            <a:r>
              <a:rPr lang="ru-RU" sz="2400" smtClean="0">
                <a:latin typeface="Times New Roman" panose="02020603050405020304" pitchFamily="18" charset="0"/>
                <a:cs typeface="Times New Roman" panose="02020603050405020304" pitchFamily="18" charset="0"/>
              </a:rPr>
              <a:t>Охарактеризуйте понятие </a:t>
            </a:r>
            <a:r>
              <a:rPr lang="ru-RU" sz="2400">
                <a:latin typeface="Times New Roman" panose="02020603050405020304" pitchFamily="18" charset="0"/>
                <a:cs typeface="Times New Roman" panose="02020603050405020304" pitchFamily="18" charset="0"/>
              </a:rPr>
              <a:t>статистики как науки</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457200" indent="-457200" algn="just">
              <a:buAutoNum type="arabicPeriod"/>
            </a:pPr>
            <a:r>
              <a:rPr lang="ru-RU" sz="2400" smtClean="0">
                <a:latin typeface="Times New Roman" panose="02020603050405020304" pitchFamily="18" charset="0"/>
                <a:cs typeface="Times New Roman" panose="02020603050405020304" pitchFamily="18" charset="0"/>
              </a:rPr>
              <a:t>Назовите основные </a:t>
            </a:r>
            <a:r>
              <a:rPr lang="ru-RU" sz="2400">
                <a:latin typeface="Times New Roman" panose="02020603050405020304" pitchFamily="18" charset="0"/>
                <a:cs typeface="Times New Roman" panose="02020603050405020304" pitchFamily="18" charset="0"/>
              </a:rPr>
              <a:t>категории статистики. </a:t>
            </a:r>
          </a:p>
          <a:p>
            <a:pPr marL="0" indent="0" algn="just">
              <a:buNone/>
            </a:pPr>
            <a:r>
              <a:rPr lang="ru-RU" sz="2400" smtClean="0">
                <a:latin typeface="Times New Roman" panose="02020603050405020304" pitchFamily="18" charset="0"/>
                <a:cs typeface="Times New Roman" panose="02020603050405020304" pitchFamily="18" charset="0"/>
              </a:rPr>
              <a:t>3. Дайте опредление и характеристику статистическим данным.</a:t>
            </a:r>
            <a:endParaRPr lang="ru-RU" sz="2400">
              <a:latin typeface="Times New Roman" panose="02020603050405020304" pitchFamily="18" charset="0"/>
              <a:cs typeface="Times New Roman" panose="02020603050405020304" pitchFamily="18" charset="0"/>
            </a:endParaRPr>
          </a:p>
          <a:p>
            <a:pPr marL="0" indent="0" algn="just">
              <a:buNone/>
            </a:pPr>
            <a:r>
              <a:rPr lang="ru-RU" sz="2400">
                <a:latin typeface="Times New Roman" panose="02020603050405020304" pitchFamily="18" charset="0"/>
                <a:cs typeface="Times New Roman" panose="02020603050405020304" pitchFamily="18" charset="0"/>
              </a:rPr>
              <a:t>3</a:t>
            </a:r>
            <a:r>
              <a:rPr lang="ru-RU" sz="2400">
                <a:latin typeface="Times New Roman" panose="02020603050405020304" pitchFamily="18" charset="0"/>
                <a:cs typeface="Times New Roman" panose="02020603050405020304" pitchFamily="18" charset="0"/>
              </a:rPr>
              <a:t>. </a:t>
            </a:r>
            <a:r>
              <a:rPr lang="ru-RU" sz="2400">
                <a:latin typeface="Times New Roman" panose="02020603050405020304" pitchFamily="18" charset="0"/>
                <a:cs typeface="Times New Roman" panose="02020603050405020304" pitchFamily="18" charset="0"/>
              </a:rPr>
              <a:t>Дайте опредление и </a:t>
            </a:r>
            <a:r>
              <a:rPr lang="ru-RU" sz="2400">
                <a:latin typeface="Times New Roman" panose="02020603050405020304" pitchFamily="18" charset="0"/>
                <a:cs typeface="Times New Roman" panose="02020603050405020304" pitchFamily="18" charset="0"/>
              </a:rPr>
              <a:t>характеристику </a:t>
            </a:r>
            <a:r>
              <a:rPr lang="ru-RU" sz="2400" smtClean="0">
                <a:latin typeface="Times New Roman" panose="02020603050405020304" pitchFamily="18" charset="0"/>
                <a:cs typeface="Times New Roman" panose="02020603050405020304" pitchFamily="18" charset="0"/>
              </a:rPr>
              <a:t>статистическим показателям. </a:t>
            </a:r>
            <a:endParaRPr lang="ru-RU" sz="2400">
              <a:latin typeface="Times New Roman" panose="02020603050405020304" pitchFamily="18" charset="0"/>
              <a:cs typeface="Times New Roman" panose="02020603050405020304" pitchFamily="18" charset="0"/>
            </a:endParaRPr>
          </a:p>
          <a:p>
            <a:pPr marL="0" indent="0" algn="just">
              <a:buNone/>
            </a:pPr>
            <a:r>
              <a:rPr lang="ru-RU" sz="2400" b="1" smtClean="0">
                <a:latin typeface="Times New Roman" panose="02020603050405020304" pitchFamily="18" charset="0"/>
                <a:cs typeface="Times New Roman" panose="02020603050405020304" pitchFamily="18" charset="0"/>
              </a:rPr>
              <a:t> </a:t>
            </a:r>
            <a:endParaRPr lang="ru-RU" sz="2400" b="1">
              <a:latin typeface="Times New Roman" panose="02020603050405020304" pitchFamily="18" charset="0"/>
              <a:cs typeface="Times New Roman" panose="02020603050405020304" pitchFamily="18" charset="0"/>
            </a:endParaRP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smtClean="0">
              <a:latin typeface="Times New Roman" panose="02020603050405020304" pitchFamily="18" charset="0"/>
              <a:cs typeface="Times New Roman" panose="02020603050405020304" pitchFamily="18" charset="0"/>
            </a:endParaRPr>
          </a:p>
          <a:p>
            <a:pPr marL="0" indent="0" algn="just">
              <a:buNone/>
            </a:pPr>
            <a:endParaRPr lang="ru-RU" sz="2000">
              <a:latin typeface="Times New Roman" panose="02020603050405020304" pitchFamily="18" charset="0"/>
              <a:cs typeface="Times New Roman" panose="02020603050405020304" pitchFamily="18" charset="0"/>
            </a:endParaRPr>
          </a:p>
          <a:p>
            <a:endParaRPr lang="ru-RU" sz="2000"/>
          </a:p>
        </p:txBody>
      </p:sp>
    </p:spTree>
    <p:extLst>
      <p:ext uri="{BB962C8B-B14F-4D97-AF65-F5344CB8AC3E}">
        <p14:creationId xmlns:p14="http://schemas.microsoft.com/office/powerpoint/2010/main" val="17572445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01650"/>
            <a:ext cx="10058400" cy="2005072"/>
          </a:xfrm>
          <a:solidFill>
            <a:schemeClr val="bg2">
              <a:lumMod val="75000"/>
            </a:schemeClr>
          </a:solidFill>
        </p:spPr>
        <p:txBody>
          <a:bodyPr>
            <a:normAutofit/>
          </a:bodyPr>
          <a:lstStyle/>
          <a:p>
            <a:pPr algn="just"/>
            <a:r>
              <a:rPr lang="ru-RU" sz="3100" b="1" smtClean="0">
                <a:latin typeface="Times New Roman" panose="02020603050405020304" pitchFamily="18" charset="0"/>
                <a:cs typeface="Times New Roman" panose="02020603050405020304" pitchFamily="18" charset="0"/>
              </a:rPr>
              <a:t>Лекция 2. </a:t>
            </a:r>
            <a:r>
              <a:rPr lang="ru-RU" sz="3100" b="1" dirty="0">
                <a:latin typeface="Times New Roman" panose="02020603050405020304" pitchFamily="18" charset="0"/>
                <a:cs typeface="Times New Roman" panose="02020603050405020304" pitchFamily="18" charset="0"/>
              </a:rPr>
              <a:t>Сводка и группировка статистических данных. Формы представления результатов статистической обработки</a:t>
            </a:r>
            <a:endParaRPr lang="ru-RU" sz="31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2606722"/>
            <a:ext cx="10058400" cy="3182658"/>
          </a:xfrm>
        </p:spPr>
        <p:txBody>
          <a:bodyPr>
            <a:normAutofit/>
          </a:bodyPr>
          <a:lstStyle/>
          <a:p>
            <a:pPr marL="0" indent="0" algn="just">
              <a:buNone/>
            </a:pPr>
            <a:r>
              <a:rPr lang="ru-RU" sz="2400" i="1" smtClean="0">
                <a:latin typeface="Times New Roman" panose="02020603050405020304" pitchFamily="18" charset="0"/>
                <a:cs typeface="Times New Roman" panose="02020603050405020304" pitchFamily="18" charset="0"/>
              </a:rPr>
              <a:t>План:</a:t>
            </a:r>
          </a:p>
          <a:p>
            <a:pPr marL="457200" indent="-457200">
              <a:buAutoNum type="arabicPeriod"/>
            </a:pPr>
            <a:r>
              <a:rPr lang="ru-RU" sz="2400">
                <a:latin typeface="Times New Roman" panose="02020603050405020304" pitchFamily="18" charset="0"/>
                <a:cs typeface="Times New Roman" panose="02020603050405020304" pitchFamily="18" charset="0"/>
              </a:rPr>
              <a:t>Основное содер­жание сводки и ее задачи</a:t>
            </a:r>
            <a:r>
              <a:rPr lang="ru-RU" sz="2400" smtClean="0">
                <a:latin typeface="Times New Roman" panose="02020603050405020304" pitchFamily="18" charset="0"/>
                <a:cs typeface="Times New Roman" panose="02020603050405020304" pitchFamily="18" charset="0"/>
              </a:rPr>
              <a:t>. </a:t>
            </a:r>
          </a:p>
          <a:p>
            <a:pPr marL="0" indent="0" algn="just">
              <a:buNone/>
            </a:pPr>
            <a:r>
              <a:rPr lang="ru-RU" sz="2400" smtClean="0">
                <a:latin typeface="Times New Roman" panose="02020603050405020304" pitchFamily="18" charset="0"/>
                <a:cs typeface="Times New Roman" panose="02020603050405020304" pitchFamily="18" charset="0"/>
              </a:rPr>
              <a:t>2</a:t>
            </a:r>
            <a:r>
              <a:rPr lang="ru-RU" sz="2400">
                <a:latin typeface="Times New Roman" panose="02020603050405020304" pitchFamily="18" charset="0"/>
                <a:cs typeface="Times New Roman" panose="02020603050405020304" pitchFamily="18" charset="0"/>
              </a:rPr>
              <a:t>. Задачи группировок и их значение в ста­тистической обработке. Виды </a:t>
            </a:r>
            <a:r>
              <a:rPr lang="ru-RU" sz="2400" smtClean="0">
                <a:latin typeface="Times New Roman" panose="02020603050405020304" pitchFamily="18" charset="0"/>
                <a:cs typeface="Times New Roman" panose="02020603050405020304" pitchFamily="18" charset="0"/>
              </a:rPr>
              <a:t>группировок</a:t>
            </a:r>
          </a:p>
          <a:p>
            <a:pPr marL="0" indent="0" algn="just">
              <a:buNone/>
            </a:pPr>
            <a:r>
              <a:rPr lang="ru-RU" sz="2400" smtClean="0">
                <a:latin typeface="Times New Roman" panose="02020603050405020304" pitchFamily="18" charset="0"/>
                <a:cs typeface="Times New Roman" panose="02020603050405020304" pitchFamily="18" charset="0"/>
              </a:rPr>
              <a:t>3</a:t>
            </a:r>
            <a:r>
              <a:rPr lang="ru-RU" sz="2400">
                <a:latin typeface="Times New Roman" panose="02020603050405020304" pitchFamily="18" charset="0"/>
                <a:cs typeface="Times New Roman" panose="02020603050405020304" pitchFamily="18" charset="0"/>
              </a:rPr>
              <a:t>. Построение группировок в соответствующей профессиональной </a:t>
            </a:r>
            <a:r>
              <a:rPr lang="ru-RU" sz="2400" smtClean="0">
                <a:latin typeface="Times New Roman" panose="02020603050405020304" pitchFamily="18" charset="0"/>
                <a:cs typeface="Times New Roman" panose="02020603050405020304" pitchFamily="18" charset="0"/>
              </a:rPr>
              <a:t>области</a:t>
            </a:r>
          </a:p>
          <a:p>
            <a:pPr marL="0" indent="0">
              <a:buNone/>
            </a:pPr>
            <a:r>
              <a:rPr lang="ru-RU" sz="2400" smtClean="0">
                <a:latin typeface="Times New Roman" panose="02020603050405020304" pitchFamily="18" charset="0"/>
                <a:cs typeface="Times New Roman" panose="02020603050405020304" pitchFamily="18" charset="0"/>
              </a:rPr>
              <a:t>4. </a:t>
            </a:r>
            <a:r>
              <a:rPr lang="ru-RU" sz="2400">
                <a:latin typeface="Times New Roman" panose="02020603050405020304" pitchFamily="18" charset="0"/>
                <a:cs typeface="Times New Roman" panose="02020603050405020304" pitchFamily="18" charset="0"/>
              </a:rPr>
              <a:t>Построение статистических таб­лиц в соответствующей профессиональной области. </a:t>
            </a:r>
          </a:p>
          <a:p>
            <a:pPr marL="0" indent="0" algn="just">
              <a:buNone/>
            </a:pPr>
            <a:endParaRPr lang="ru-RU"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463420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7797" y="395785"/>
            <a:ext cx="11177516" cy="614149"/>
          </a:xfrm>
          <a:solidFill>
            <a:schemeClr val="bg2">
              <a:lumMod val="75000"/>
            </a:schemeClr>
          </a:solidFill>
        </p:spPr>
        <p:txBody>
          <a:bodyPr>
            <a:normAutofit fontScale="90000"/>
          </a:bodyPr>
          <a:lstStyle/>
          <a:p>
            <a:r>
              <a:rPr lang="ru-RU" sz="3600" smtClean="0">
                <a:latin typeface="Times New Roman" panose="02020603050405020304" pitchFamily="18" charset="0"/>
                <a:cs typeface="Times New Roman" panose="02020603050405020304" pitchFamily="18" charset="0"/>
              </a:rPr>
              <a:t/>
            </a:r>
            <a:br>
              <a:rPr lang="ru-RU" sz="3600" smtClean="0">
                <a:latin typeface="Times New Roman" panose="02020603050405020304" pitchFamily="18" charset="0"/>
                <a:cs typeface="Times New Roman" panose="02020603050405020304" pitchFamily="18" charset="0"/>
              </a:rPr>
            </a:br>
            <a:r>
              <a:rPr lang="ru-RU" sz="3600" smtClean="0">
                <a:latin typeface="Times New Roman" panose="02020603050405020304" pitchFamily="18" charset="0"/>
                <a:cs typeface="Times New Roman" panose="02020603050405020304" pitchFamily="18" charset="0"/>
              </a:rPr>
              <a:t>Литература</a:t>
            </a:r>
            <a:r>
              <a:rPr lang="ru-RU" sz="3600">
                <a:latin typeface="Times New Roman" panose="02020603050405020304" pitchFamily="18" charset="0"/>
                <a:cs typeface="Times New Roman" panose="02020603050405020304" pitchFamily="18" charset="0"/>
              </a:rPr>
              <a:t>:</a:t>
            </a:r>
            <a:br>
              <a:rPr lang="ru-RU" sz="3600">
                <a:latin typeface="Times New Roman" panose="02020603050405020304" pitchFamily="18" charset="0"/>
                <a:cs typeface="Times New Roman" panose="02020603050405020304" pitchFamily="18" charset="0"/>
              </a:rPr>
            </a:br>
            <a:endParaRPr lang="ru-RU">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27797" y="1009934"/>
            <a:ext cx="11177516" cy="5486400"/>
          </a:xfrm>
        </p:spPr>
        <p:txBody>
          <a:bodyPr>
            <a:noAutofit/>
          </a:bodyPr>
          <a:lstStyle/>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учеб. пособие для студ. вузов, обучающ. по спец. "Прикладная математика" / Тихонов А.Н., Уфимцев М.В. - М.: Изд-во МГУ, 1988. - 174 с. - ISBN </a:t>
            </a:r>
            <a:r>
              <a:rPr lang="ru-RU" smtClean="0">
                <a:latin typeface="Times New Roman" panose="02020603050405020304" pitchFamily="18" charset="0"/>
                <a:cs typeface="Times New Roman" panose="02020603050405020304" pitchFamily="18" charset="0"/>
              </a:rPr>
              <a:t>5211001052</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Вольф, В. Г. Статистическая обработка опытных данных: научное издание / Вольф В.Г. - М.: Колос, 1966. - 253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Джессен Р. Методы статистических обследований: пер.с англ. / Джессен Р. - М. : Финансы и статистика, 1985. - 478 c.: ил. - (Библиотечка иностранных книг для экономистов и статистиков).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Калинин А. Г. Обработка данных методами математической статистики: монография / А. Г. Калинин. – Чита: ЗИП СибУПК, 2015. – 106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Гласс Дж., Стенли Дж. Статистические методы в педагогике и психологии. – М.: Прогресс. – 1976. – 494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Эренберг А. Анализ и интерпретация статистических данных. – М.: Финансы и статистика. – 1981. – 406 с</a:t>
            </a:r>
            <a:r>
              <a:rPr lang="ru-RU" smtClean="0">
                <a:latin typeface="Times New Roman" panose="02020603050405020304" pitchFamily="18" charset="0"/>
                <a:cs typeface="Times New Roman" panose="02020603050405020304" pitchFamily="18" charset="0"/>
              </a:rPr>
              <a:t>.</a:t>
            </a:r>
            <a:r>
              <a:rPr lang="ru-RU">
                <a:latin typeface="Times New Roman" panose="02020603050405020304" pitchFamily="18" charset="0"/>
                <a:cs typeface="Times New Roman" panose="02020603050405020304" pitchFamily="18" charset="0"/>
              </a:rPr>
              <a:t>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на микро-ЭВМ и программируемых калькуляторах: научное издание / Костылев А.А. - Л.: Энергоатомиздат, 1991. - 304 с.: ил. - ISBN </a:t>
            </a:r>
            <a:r>
              <a:rPr lang="ru-RU" smtClean="0">
                <a:latin typeface="Times New Roman" panose="02020603050405020304" pitchFamily="18" charset="0"/>
                <a:cs typeface="Times New Roman" panose="02020603050405020304" pitchFamily="18" charset="0"/>
              </a:rPr>
              <a:t>5283044793</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Сидоренко Е. В. Методы математической обработки в психологии: научное издание / Е. В. Сидоренко. - СПб: Речь, 2004. - 349 с.: ил. - Библиогр.: с. 309-314. - ISBN 5-9268-0010-2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Власова И. Н. Основы математической обработки информации [Электронный ресурс]: учебное пособие для организации самостоятельной деятельности студентов / Власова И. Н. - Пермь: Пермский государственный гуманитарно-педагогический университет, 2013. - 115 </a:t>
            </a:r>
            <a:r>
              <a:rPr lang="ru-RU" smtClean="0">
                <a:latin typeface="Times New Roman" panose="02020603050405020304" pitchFamily="18" charset="0"/>
                <a:cs typeface="Times New Roman" panose="02020603050405020304" pitchFamily="18" charset="0"/>
              </a:rPr>
              <a:t>с</a:t>
            </a:r>
            <a:r>
              <a:rPr lang="ru-RU">
                <a:latin typeface="Times New Roman" panose="02020603050405020304" pitchFamily="18" charset="0"/>
                <a:cs typeface="Times New Roman" panose="02020603050405020304" pitchFamily="18" charset="0"/>
              </a:rPr>
              <a:t>.</a:t>
            </a:r>
            <a:endParaRPr lang="ru-RU"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57887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8310" y="574355"/>
            <a:ext cx="10984174" cy="995138"/>
          </a:xfrm>
          <a:solidFill>
            <a:schemeClr val="accent6"/>
          </a:solidFill>
        </p:spPr>
        <p:txBody>
          <a:bodyPr>
            <a:normAutofit/>
          </a:bodyPr>
          <a:lstStyle/>
          <a:p>
            <a:r>
              <a:rPr lang="ru-RU" sz="4000" b="1" i="1">
                <a:solidFill>
                  <a:srgbClr val="C00000"/>
                </a:solidFill>
                <a:latin typeface="Times New Roman" panose="02020603050405020304" pitchFamily="18" charset="0"/>
                <a:cs typeface="Times New Roman" panose="02020603050405020304" pitchFamily="18" charset="0"/>
              </a:rPr>
              <a:t>С</a:t>
            </a:r>
            <a:r>
              <a:rPr lang="ru-RU" sz="4000" b="1" i="1" smtClean="0">
                <a:solidFill>
                  <a:srgbClr val="C00000"/>
                </a:solidFill>
                <a:latin typeface="Times New Roman" panose="02020603050405020304" pitchFamily="18" charset="0"/>
                <a:cs typeface="Times New Roman" panose="02020603050405020304" pitchFamily="18" charset="0"/>
              </a:rPr>
              <a:t>татистические данные</a:t>
            </a:r>
            <a:endParaRPr lang="ru-RU" sz="40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36728" y="1871107"/>
            <a:ext cx="11245756" cy="4338623"/>
          </a:xfrm>
        </p:spPr>
        <p:txBody>
          <a:bodyPr>
            <a:noAutofit/>
          </a:bodyPr>
          <a:lstStyle/>
          <a:p>
            <a:pPr algn="just"/>
            <a:r>
              <a:rPr lang="ru-RU" sz="2400" b="1">
                <a:solidFill>
                  <a:srgbClr val="C00000"/>
                </a:solidFill>
                <a:latin typeface="Times New Roman" panose="02020603050405020304" pitchFamily="18" charset="0"/>
                <a:cs typeface="Times New Roman" panose="02020603050405020304" pitchFamily="18" charset="0"/>
              </a:rPr>
              <a:t>Числовые статистические данные </a:t>
            </a:r>
            <a:r>
              <a:rPr lang="ru-RU" sz="2400">
                <a:solidFill>
                  <a:srgbClr val="002060"/>
                </a:solidFill>
                <a:latin typeface="Times New Roman" panose="02020603050405020304" pitchFamily="18" charset="0"/>
                <a:cs typeface="Times New Roman" panose="02020603050405020304" pitchFamily="18" charset="0"/>
              </a:rPr>
              <a:t>это числа, вектора, функции. Их можно складывать, умножать на коэффициенты. Поэтому в числовой статистике большое значение имеют разнообразные суммы. Математический аппарат анализа сумм случайных элементов выборки это (классические) </a:t>
            </a:r>
            <a:r>
              <a:rPr lang="ru-RU" sz="2400" smtClean="0">
                <a:solidFill>
                  <a:srgbClr val="002060"/>
                </a:solidFill>
                <a:latin typeface="Times New Roman" panose="02020603050405020304" pitchFamily="18" charset="0"/>
                <a:cs typeface="Times New Roman" panose="02020603050405020304" pitchFamily="18" charset="0"/>
              </a:rPr>
              <a:t>законы </a:t>
            </a:r>
            <a:r>
              <a:rPr lang="ru-RU" sz="2400">
                <a:solidFill>
                  <a:srgbClr val="002060"/>
                </a:solidFill>
                <a:latin typeface="Times New Roman" panose="02020603050405020304" pitchFamily="18" charset="0"/>
                <a:cs typeface="Times New Roman" panose="02020603050405020304" pitchFamily="18" charset="0"/>
              </a:rPr>
              <a:t>больших чисел и центральные предельные теоремы. </a:t>
            </a:r>
          </a:p>
          <a:p>
            <a:pPr algn="just"/>
            <a:r>
              <a:rPr lang="ru-RU" sz="2400" b="1">
                <a:solidFill>
                  <a:srgbClr val="C00000"/>
                </a:solidFill>
                <a:latin typeface="Times New Roman" panose="02020603050405020304" pitchFamily="18" charset="0"/>
                <a:cs typeface="Times New Roman" panose="02020603050405020304" pitchFamily="18" charset="0"/>
              </a:rPr>
              <a:t>Нечисловые статистические данные </a:t>
            </a:r>
            <a:r>
              <a:rPr lang="ru-RU" sz="2400">
                <a:solidFill>
                  <a:srgbClr val="002060"/>
                </a:solidFill>
                <a:latin typeface="Times New Roman" panose="02020603050405020304" pitchFamily="18" charset="0"/>
                <a:cs typeface="Times New Roman" panose="02020603050405020304" pitchFamily="18" charset="0"/>
              </a:rPr>
              <a:t>это </a:t>
            </a:r>
            <a:r>
              <a:rPr lang="ru-RU" sz="2400" smtClean="0">
                <a:solidFill>
                  <a:srgbClr val="002060"/>
                </a:solidFill>
                <a:latin typeface="Times New Roman" panose="02020603050405020304" pitchFamily="18" charset="0"/>
                <a:cs typeface="Times New Roman" panose="02020603050405020304" pitchFamily="18" charset="0"/>
              </a:rPr>
              <a:t>категоризованные </a:t>
            </a:r>
            <a:r>
              <a:rPr lang="ru-RU" sz="2400">
                <a:solidFill>
                  <a:srgbClr val="002060"/>
                </a:solidFill>
                <a:latin typeface="Times New Roman" panose="02020603050405020304" pitchFamily="18" charset="0"/>
                <a:cs typeface="Times New Roman" panose="02020603050405020304" pitchFamily="18" charset="0"/>
              </a:rPr>
              <a:t>данные, вектора разнотипных признаков, бинарные отношения, множества, нечеткие множества и др. Их нельзя складывать и умножать на коэффициенты. Поэтому не имеет смысла говорить о суммах нечисловых статистических </a:t>
            </a:r>
            <a:r>
              <a:rPr lang="ru-RU" sz="2400" smtClean="0">
                <a:solidFill>
                  <a:srgbClr val="002060"/>
                </a:solidFill>
                <a:latin typeface="Times New Roman" panose="02020603050405020304" pitchFamily="18" charset="0"/>
                <a:cs typeface="Times New Roman" panose="02020603050405020304" pitchFamily="18" charset="0"/>
              </a:rPr>
              <a:t>данных</a:t>
            </a:r>
            <a:r>
              <a:rPr lang="ru-RU" sz="2400">
                <a:solidFill>
                  <a:srgbClr val="002060"/>
                </a:solidFill>
                <a:latin typeface="Times New Roman" panose="02020603050405020304" pitchFamily="18" charset="0"/>
                <a:cs typeface="Times New Roman" panose="02020603050405020304" pitchFamily="18" charset="0"/>
              </a:rPr>
              <a:t>. Они являются элементами нечисловых математических пространств (множеств). </a:t>
            </a:r>
          </a:p>
        </p:txBody>
      </p:sp>
    </p:spTree>
    <p:extLst>
      <p:ext uri="{BB962C8B-B14F-4D97-AF65-F5344CB8AC3E}">
        <p14:creationId xmlns:p14="http://schemas.microsoft.com/office/powerpoint/2010/main" val="136958336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799" y="642595"/>
            <a:ext cx="10329081" cy="940546"/>
          </a:xfrm>
          <a:solidFill>
            <a:schemeClr val="accent6"/>
          </a:solidFill>
        </p:spPr>
        <p:txBody>
          <a:bodyPr>
            <a:noAutofit/>
          </a:bodyPr>
          <a:lstStyle/>
          <a:p>
            <a:r>
              <a:rPr lang="ru-RU" sz="3600" b="1" i="1" smtClean="0">
                <a:solidFill>
                  <a:srgbClr val="C00000"/>
                </a:solidFill>
                <a:latin typeface="Times New Roman" panose="02020603050405020304" pitchFamily="18" charset="0"/>
                <a:cs typeface="Times New Roman" panose="02020603050405020304" pitchFamily="18" charset="0"/>
              </a:rPr>
              <a:t/>
            </a:r>
            <a:br>
              <a:rPr lang="ru-RU" sz="3600" b="1" i="1" smtClean="0">
                <a:solidFill>
                  <a:srgbClr val="C00000"/>
                </a:solidFill>
                <a:latin typeface="Times New Roman" panose="02020603050405020304" pitchFamily="18" charset="0"/>
                <a:cs typeface="Times New Roman" panose="02020603050405020304" pitchFamily="18" charset="0"/>
              </a:rPr>
            </a:br>
            <a:r>
              <a:rPr lang="ru-RU" sz="3600" b="1" i="1" smtClean="0">
                <a:solidFill>
                  <a:srgbClr val="C00000"/>
                </a:solidFill>
                <a:latin typeface="Times New Roman" panose="02020603050405020304" pitchFamily="18" charset="0"/>
                <a:cs typeface="Times New Roman" panose="02020603050405020304" pitchFamily="18" charset="0"/>
              </a:rPr>
              <a:t>Статистический</a:t>
            </a:r>
            <a:r>
              <a:rPr lang="ru-RU" sz="4000" b="1" i="1" smtClean="0">
                <a:solidFill>
                  <a:srgbClr val="C00000"/>
                </a:solidFill>
              </a:rPr>
              <a:t> </a:t>
            </a:r>
            <a:r>
              <a:rPr lang="ru-RU" sz="3600" b="1" i="1" smtClean="0">
                <a:solidFill>
                  <a:srgbClr val="C00000"/>
                </a:solidFill>
                <a:latin typeface="Times New Roman" panose="02020603050405020304" pitchFamily="18" charset="0"/>
                <a:cs typeface="Times New Roman" panose="02020603050405020304" pitchFamily="18" charset="0"/>
              </a:rPr>
              <a:t>анализ конкретных данных </a:t>
            </a:r>
            <a:r>
              <a:rPr lang="ru-RU" sz="4000" smtClean="0">
                <a:solidFill>
                  <a:srgbClr val="C00000"/>
                </a:solidFill>
              </a:rPr>
              <a:t/>
            </a:r>
            <a:br>
              <a:rPr lang="ru-RU" sz="4000" smtClean="0">
                <a:solidFill>
                  <a:srgbClr val="C00000"/>
                </a:solidFill>
              </a:rPr>
            </a:br>
            <a:endParaRPr lang="ru-RU" sz="4000">
              <a:solidFill>
                <a:srgbClr val="C00000"/>
              </a:solidFill>
            </a:endParaRPr>
          </a:p>
        </p:txBody>
      </p:sp>
      <p:sp>
        <p:nvSpPr>
          <p:cNvPr id="3" name="Объект 2"/>
          <p:cNvSpPr>
            <a:spLocks noGrp="1"/>
          </p:cNvSpPr>
          <p:nvPr>
            <p:ph idx="1"/>
          </p:nvPr>
        </p:nvSpPr>
        <p:spPr>
          <a:xfrm>
            <a:off x="1066799" y="1898403"/>
            <a:ext cx="10058400" cy="3765417"/>
          </a:xfrm>
        </p:spPr>
        <p:txBody>
          <a:bodyPr>
            <a:normAutofit/>
          </a:bodyPr>
          <a:lstStyle/>
          <a:p>
            <a:pPr algn="just"/>
            <a:r>
              <a:rPr lang="ru-RU" sz="2800" b="1" smtClean="0">
                <a:solidFill>
                  <a:srgbClr val="002060"/>
                </a:solidFill>
                <a:latin typeface="Times New Roman" panose="02020603050405020304" pitchFamily="18" charset="0"/>
                <a:cs typeface="Times New Roman" panose="02020603050405020304" pitchFamily="18" charset="0"/>
              </a:rPr>
              <a:t>Применение </a:t>
            </a:r>
            <a:r>
              <a:rPr lang="ru-RU" sz="2800" b="1">
                <a:solidFill>
                  <a:srgbClr val="002060"/>
                </a:solidFill>
                <a:latin typeface="Times New Roman" panose="02020603050405020304" pitchFamily="18" charset="0"/>
                <a:cs typeface="Times New Roman" panose="02020603050405020304" pitchFamily="18" charset="0"/>
              </a:rPr>
              <a:t>статистических методов и моделей </a:t>
            </a:r>
            <a:r>
              <a:rPr lang="ru-RU" sz="2800">
                <a:solidFill>
                  <a:srgbClr val="002060"/>
                </a:solidFill>
                <a:latin typeface="Times New Roman" panose="02020603050405020304" pitchFamily="18" charset="0"/>
                <a:cs typeface="Times New Roman" panose="02020603050405020304" pitchFamily="18" charset="0"/>
              </a:rPr>
              <a:t>для </a:t>
            </a:r>
            <a:r>
              <a:rPr lang="ru-RU" sz="2800" smtClean="0">
                <a:solidFill>
                  <a:srgbClr val="002060"/>
                </a:solidFill>
                <a:latin typeface="Times New Roman" panose="02020603050405020304" pitchFamily="18" charset="0"/>
                <a:cs typeface="Times New Roman" panose="02020603050405020304" pitchFamily="18" charset="0"/>
              </a:rPr>
              <a:t>статистического </a:t>
            </a:r>
            <a:r>
              <a:rPr lang="ru-RU" sz="2800">
                <a:solidFill>
                  <a:srgbClr val="002060"/>
                </a:solidFill>
                <a:latin typeface="Times New Roman" panose="02020603050405020304" pitchFamily="18" charset="0"/>
                <a:cs typeface="Times New Roman" panose="02020603050405020304" pitchFamily="18" charset="0"/>
              </a:rPr>
              <a:t>анализа конкретных данных тесно привязано к проблемам соответствующей области. Результаты третьего из выделенных видов научной и прикладной деятельности на-ходятся на стыке дисциплин. Их можно рассматривать как примеры практического применения статистических методов. Но не меньше оснований относить их к соответствующей </a:t>
            </a:r>
            <a:r>
              <a:rPr lang="ru-RU" sz="2800" smtClean="0">
                <a:solidFill>
                  <a:srgbClr val="002060"/>
                </a:solidFill>
                <a:latin typeface="Times New Roman" panose="02020603050405020304" pitchFamily="18" charset="0"/>
                <a:cs typeface="Times New Roman" panose="02020603050405020304" pitchFamily="18" charset="0"/>
              </a:rPr>
              <a:t>области </a:t>
            </a:r>
            <a:r>
              <a:rPr lang="ru-RU" sz="2800">
                <a:solidFill>
                  <a:srgbClr val="002060"/>
                </a:solidFill>
                <a:latin typeface="Times New Roman" panose="02020603050405020304" pitchFamily="18" charset="0"/>
                <a:cs typeface="Times New Roman" panose="02020603050405020304" pitchFamily="18" charset="0"/>
              </a:rPr>
              <a:t>деятельности человека.</a:t>
            </a:r>
          </a:p>
        </p:txBody>
      </p:sp>
    </p:spTree>
    <p:extLst>
      <p:ext uri="{BB962C8B-B14F-4D97-AF65-F5344CB8AC3E}">
        <p14:creationId xmlns:p14="http://schemas.microsoft.com/office/powerpoint/2010/main" val="36352806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981490"/>
          </a:xfrm>
          <a:solidFill>
            <a:schemeClr val="accent6"/>
          </a:solidFill>
        </p:spPr>
        <p:txBody>
          <a:bodyPr>
            <a:normAutofit fontScale="90000"/>
          </a:bodyPr>
          <a:lstStyle/>
          <a:p>
            <a:r>
              <a:rPr lang="ru-RU" sz="4000" b="1" i="1" smtClean="0">
                <a:solidFill>
                  <a:srgbClr val="C00000"/>
                </a:solidFill>
                <a:latin typeface="Times New Roman" panose="02020603050405020304" pitchFamily="18" charset="0"/>
                <a:cs typeface="Times New Roman" panose="02020603050405020304" pitchFamily="18" charset="0"/>
              </a:rPr>
              <a:t/>
            </a:r>
            <a:br>
              <a:rPr lang="ru-RU" sz="4000" b="1" i="1" smtClean="0">
                <a:solidFill>
                  <a:srgbClr val="C00000"/>
                </a:solidFill>
                <a:latin typeface="Times New Roman" panose="02020603050405020304" pitchFamily="18" charset="0"/>
                <a:cs typeface="Times New Roman" panose="02020603050405020304" pitchFamily="18" charset="0"/>
              </a:rPr>
            </a:br>
            <a:r>
              <a:rPr lang="ru-RU" sz="4000" b="1" i="1" smtClean="0">
                <a:solidFill>
                  <a:srgbClr val="C00000"/>
                </a:solidFill>
                <a:latin typeface="Times New Roman" panose="02020603050405020304" pitchFamily="18" charset="0"/>
                <a:cs typeface="Times New Roman" panose="02020603050405020304" pitchFamily="18" charset="0"/>
              </a:rPr>
              <a:t>Расчёт показателей вариации </a:t>
            </a:r>
            <a:br>
              <a:rPr lang="ru-RU" sz="4000" b="1" i="1" smtClean="0">
                <a:solidFill>
                  <a:srgbClr val="C00000"/>
                </a:solidFill>
                <a:latin typeface="Times New Roman" panose="02020603050405020304" pitchFamily="18" charset="0"/>
                <a:cs typeface="Times New Roman" panose="02020603050405020304" pitchFamily="18" charset="0"/>
              </a:rPr>
            </a:br>
            <a:endParaRPr lang="ru-RU" sz="40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799" y="1872042"/>
            <a:ext cx="10288137" cy="3931920"/>
          </a:xfrm>
        </p:spPr>
        <p:txBody>
          <a:bodyPr>
            <a:normAutofit lnSpcReduction="10000"/>
          </a:bodyPr>
          <a:lstStyle/>
          <a:p>
            <a:pPr algn="just"/>
            <a:r>
              <a:rPr lang="ru-RU" sz="2800" b="1" smtClean="0">
                <a:solidFill>
                  <a:srgbClr val="002060"/>
                </a:solidFill>
                <a:latin typeface="Times New Roman" panose="02020603050405020304" pitchFamily="18" charset="0"/>
                <a:cs typeface="Times New Roman" panose="02020603050405020304" pitchFamily="18" charset="0"/>
              </a:rPr>
              <a:t>Вариация</a:t>
            </a:r>
            <a:r>
              <a:rPr lang="ru-RU" sz="2800" smtClean="0">
                <a:solidFill>
                  <a:srgbClr val="002060"/>
                </a:solidFill>
                <a:latin typeface="Times New Roman" panose="02020603050405020304" pitchFamily="18" charset="0"/>
                <a:cs typeface="Times New Roman" panose="02020603050405020304" pitchFamily="18" charset="0"/>
              </a:rPr>
              <a:t> </a:t>
            </a:r>
            <a:r>
              <a:rPr lang="ru-RU" sz="2800">
                <a:solidFill>
                  <a:srgbClr val="002060"/>
                </a:solidFill>
                <a:latin typeface="Times New Roman" panose="02020603050405020304" pitchFamily="18" charset="0"/>
                <a:cs typeface="Times New Roman" panose="02020603050405020304" pitchFamily="18" charset="0"/>
              </a:rPr>
              <a:t>является одной из важнейших категорий, применяемых в статистической науке. </a:t>
            </a:r>
            <a:endParaRPr lang="ru-RU" sz="2800" smtClean="0">
              <a:solidFill>
                <a:srgbClr val="002060"/>
              </a:solidFill>
              <a:latin typeface="Times New Roman" panose="02020603050405020304" pitchFamily="18" charset="0"/>
              <a:cs typeface="Times New Roman" panose="02020603050405020304" pitchFamily="18" charset="0"/>
            </a:endParaRPr>
          </a:p>
          <a:p>
            <a:pPr algn="just"/>
            <a:r>
              <a:rPr lang="ru-RU" sz="2800" smtClean="0">
                <a:solidFill>
                  <a:srgbClr val="002060"/>
                </a:solidFill>
                <a:latin typeface="Times New Roman" panose="02020603050405020304" pitchFamily="18" charset="0"/>
                <a:cs typeface="Times New Roman" panose="02020603050405020304" pitchFamily="18" charset="0"/>
              </a:rPr>
              <a:t>Явления</a:t>
            </a:r>
            <a:r>
              <a:rPr lang="ru-RU" sz="2800">
                <a:solidFill>
                  <a:srgbClr val="002060"/>
                </a:solidFill>
                <a:latin typeface="Times New Roman" panose="02020603050405020304" pitchFamily="18" charset="0"/>
                <a:cs typeface="Times New Roman" panose="02020603050405020304" pitchFamily="18" charset="0"/>
              </a:rPr>
              <a:t>, </a:t>
            </a:r>
            <a:r>
              <a:rPr lang="ru-RU" sz="2800" smtClean="0">
                <a:solidFill>
                  <a:srgbClr val="002060"/>
                </a:solidFill>
                <a:latin typeface="Times New Roman" panose="02020603050405020304" pitchFamily="18" charset="0"/>
                <a:cs typeface="Times New Roman" panose="02020603050405020304" pitchFamily="18" charset="0"/>
              </a:rPr>
              <a:t>подверженные </a:t>
            </a:r>
            <a:r>
              <a:rPr lang="ru-RU" sz="2800">
                <a:solidFill>
                  <a:srgbClr val="002060"/>
                </a:solidFill>
                <a:latin typeface="Times New Roman" panose="02020603050405020304" pitchFamily="18" charset="0"/>
                <a:cs typeface="Times New Roman" panose="02020603050405020304" pitchFamily="18" charset="0"/>
              </a:rPr>
              <a:t>вариации лежат в области исследования статистической науки, в то время как явления неизменные, статичные, </a:t>
            </a:r>
            <a:r>
              <a:rPr lang="ru-RU" sz="2800" smtClean="0">
                <a:solidFill>
                  <a:srgbClr val="002060"/>
                </a:solidFill>
                <a:latin typeface="Times New Roman" panose="02020603050405020304" pitchFamily="18" charset="0"/>
                <a:cs typeface="Times New Roman" panose="02020603050405020304" pitchFamily="18" charset="0"/>
              </a:rPr>
              <a:t>постоянные </a:t>
            </a:r>
            <a:r>
              <a:rPr lang="ru-RU" sz="2800">
                <a:solidFill>
                  <a:srgbClr val="002060"/>
                </a:solidFill>
                <a:latin typeface="Times New Roman" panose="02020603050405020304" pitchFamily="18" charset="0"/>
                <a:cs typeface="Times New Roman" panose="02020603050405020304" pitchFamily="18" charset="0"/>
              </a:rPr>
              <a:t>в статистике не рассматриваются. </a:t>
            </a:r>
            <a:endParaRPr lang="ru-RU" sz="2800" smtClean="0">
              <a:solidFill>
                <a:srgbClr val="002060"/>
              </a:solidFill>
              <a:latin typeface="Times New Roman" panose="02020603050405020304" pitchFamily="18" charset="0"/>
              <a:cs typeface="Times New Roman" panose="02020603050405020304" pitchFamily="18" charset="0"/>
            </a:endParaRPr>
          </a:p>
          <a:p>
            <a:pPr algn="just"/>
            <a:r>
              <a:rPr lang="ru-RU" sz="2800" b="1" smtClean="0">
                <a:solidFill>
                  <a:srgbClr val="002060"/>
                </a:solidFill>
                <a:latin typeface="Times New Roman" panose="02020603050405020304" pitchFamily="18" charset="0"/>
                <a:cs typeface="Times New Roman" panose="02020603050405020304" pitchFamily="18" charset="0"/>
              </a:rPr>
              <a:t>Вариация </a:t>
            </a:r>
            <a:r>
              <a:rPr lang="ru-RU" sz="2800">
                <a:solidFill>
                  <a:srgbClr val="002060"/>
                </a:solidFill>
                <a:latin typeface="Times New Roman" panose="02020603050405020304" pitchFamily="18" charset="0"/>
                <a:cs typeface="Times New Roman" panose="02020603050405020304" pitchFamily="18" charset="0"/>
              </a:rPr>
              <a:t>- это </a:t>
            </a:r>
            <a:r>
              <a:rPr lang="ru-RU" sz="2800" smtClean="0">
                <a:solidFill>
                  <a:srgbClr val="002060"/>
                </a:solidFill>
                <a:latin typeface="Times New Roman" panose="02020603050405020304" pitchFamily="18" charset="0"/>
                <a:cs typeface="Times New Roman" panose="02020603050405020304" pitchFamily="18" charset="0"/>
              </a:rPr>
              <a:t>принятие </a:t>
            </a:r>
            <a:r>
              <a:rPr lang="ru-RU" sz="2800">
                <a:solidFill>
                  <a:srgbClr val="002060"/>
                </a:solidFill>
                <a:latin typeface="Times New Roman" panose="02020603050405020304" pitchFamily="18" charset="0"/>
                <a:cs typeface="Times New Roman" panose="02020603050405020304" pitchFamily="18" charset="0"/>
              </a:rPr>
              <a:t>единицами совокупности или их группами различных, отличающихся друг от друга, значений признака. Вариация является результатом воздействия на единицы совокупности множества факторов.</a:t>
            </a:r>
          </a:p>
        </p:txBody>
      </p:sp>
    </p:spTree>
    <p:extLst>
      <p:ext uri="{BB962C8B-B14F-4D97-AF65-F5344CB8AC3E}">
        <p14:creationId xmlns:p14="http://schemas.microsoft.com/office/powerpoint/2010/main" val="38669229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845012"/>
          </a:xfrm>
          <a:solidFill>
            <a:schemeClr val="accent6"/>
          </a:solidFill>
        </p:spPr>
        <p:txBody>
          <a:bodyPr>
            <a:normAutofit/>
          </a:bodyPr>
          <a:lstStyle/>
          <a:p>
            <a:r>
              <a:rPr lang="ru-RU" sz="4000" b="1" i="1" smtClean="0">
                <a:solidFill>
                  <a:srgbClr val="C00000"/>
                </a:solidFill>
                <a:latin typeface="Times New Roman" panose="02020603050405020304" pitchFamily="18" charset="0"/>
                <a:cs typeface="Times New Roman" panose="02020603050405020304" pitchFamily="18" charset="0"/>
              </a:rPr>
              <a:t>Вариацией</a:t>
            </a:r>
            <a:endParaRPr lang="ru-RU" sz="40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1624084"/>
            <a:ext cx="10058400" cy="3766782"/>
          </a:xfrm>
        </p:spPr>
        <p:txBody>
          <a:bodyPr>
            <a:normAutofit/>
          </a:bodyPr>
          <a:lstStyle/>
          <a:p>
            <a:pPr algn="just"/>
            <a:r>
              <a:rPr lang="ru-RU" sz="2400" smtClean="0">
                <a:solidFill>
                  <a:srgbClr val="002060"/>
                </a:solidFill>
                <a:latin typeface="Times New Roman" panose="02020603050405020304" pitchFamily="18" charset="0"/>
                <a:cs typeface="Times New Roman" panose="02020603050405020304" pitchFamily="18" charset="0"/>
              </a:rPr>
              <a:t>называется </a:t>
            </a:r>
            <a:r>
              <a:rPr lang="ru-RU" sz="2400">
                <a:solidFill>
                  <a:srgbClr val="002060"/>
                </a:solidFill>
                <a:latin typeface="Times New Roman" panose="02020603050405020304" pitchFamily="18" charset="0"/>
                <a:cs typeface="Times New Roman" panose="02020603050405020304" pitchFamily="18" charset="0"/>
              </a:rPr>
              <a:t>изменчивость только тех </a:t>
            </a:r>
            <a:r>
              <a:rPr lang="ru-RU" sz="2400" smtClean="0">
                <a:solidFill>
                  <a:srgbClr val="002060"/>
                </a:solidFill>
                <a:latin typeface="Times New Roman" panose="02020603050405020304" pitchFamily="18" charset="0"/>
                <a:cs typeface="Times New Roman" panose="02020603050405020304" pitchFamily="18" charset="0"/>
              </a:rPr>
              <a:t>явлений</a:t>
            </a:r>
            <a:r>
              <a:rPr lang="ru-RU" sz="2400">
                <a:solidFill>
                  <a:srgbClr val="002060"/>
                </a:solidFill>
                <a:latin typeface="Times New Roman" panose="02020603050405020304" pitchFamily="18" charset="0"/>
                <a:cs typeface="Times New Roman" panose="02020603050405020304" pitchFamily="18" charset="0"/>
              </a:rPr>
              <a:t>, на которые воздействуют внешние факторы и причины. Тогда как о явлениях, изменяющихся в силу своей </a:t>
            </a:r>
            <a:r>
              <a:rPr lang="ru-RU" sz="2400" smtClean="0">
                <a:solidFill>
                  <a:srgbClr val="002060"/>
                </a:solidFill>
                <a:latin typeface="Times New Roman" panose="02020603050405020304" pitchFamily="18" charset="0"/>
                <a:cs typeface="Times New Roman" panose="02020603050405020304" pitchFamily="18" charset="0"/>
              </a:rPr>
              <a:t>внутренней </a:t>
            </a:r>
            <a:r>
              <a:rPr lang="ru-RU" sz="2400">
                <a:solidFill>
                  <a:srgbClr val="002060"/>
                </a:solidFill>
                <a:latin typeface="Times New Roman" panose="02020603050405020304" pitchFamily="18" charset="0"/>
                <a:cs typeface="Times New Roman" panose="02020603050405020304" pitchFamily="18" charset="0"/>
              </a:rPr>
              <a:t>природы нельзя говорить, что они подвержены вариации. Например, рост человека, меняющийся в течение жизни. </a:t>
            </a:r>
          </a:p>
          <a:p>
            <a:pPr algn="just"/>
            <a:r>
              <a:rPr lang="ru-RU" sz="2400">
                <a:solidFill>
                  <a:srgbClr val="002060"/>
                </a:solidFill>
                <a:latin typeface="Times New Roman" panose="02020603050405020304" pitchFamily="18" charset="0"/>
                <a:cs typeface="Times New Roman" panose="02020603050405020304" pitchFamily="18" charset="0"/>
              </a:rPr>
              <a:t>Различие индивидуальных значений признака внутри изучаемой совокупности в статистике называется </a:t>
            </a:r>
            <a:r>
              <a:rPr lang="ru-RU" sz="2400" b="1">
                <a:solidFill>
                  <a:srgbClr val="C00000"/>
                </a:solidFill>
                <a:latin typeface="Times New Roman" panose="02020603050405020304" pitchFamily="18" charset="0"/>
                <a:cs typeface="Times New Roman" panose="02020603050405020304" pitchFamily="18" charset="0"/>
              </a:rPr>
              <a:t>вариацией признака</a:t>
            </a:r>
            <a:r>
              <a:rPr lang="ru-RU" sz="2400">
                <a:solidFill>
                  <a:srgbClr val="002060"/>
                </a:solidFill>
                <a:latin typeface="Times New Roman" panose="02020603050405020304" pitchFamily="18" charset="0"/>
                <a:cs typeface="Times New Roman" panose="02020603050405020304" pitchFamily="18" charset="0"/>
              </a:rPr>
              <a:t>. Она возникает в результате того, что его </a:t>
            </a:r>
            <a:r>
              <a:rPr lang="ru-RU" sz="2400" smtClean="0">
                <a:solidFill>
                  <a:srgbClr val="002060"/>
                </a:solidFill>
                <a:latin typeface="Times New Roman" panose="02020603050405020304" pitchFamily="18" charset="0"/>
                <a:cs typeface="Times New Roman" panose="02020603050405020304" pitchFamily="18" charset="0"/>
              </a:rPr>
              <a:t>индивидуальные </a:t>
            </a:r>
            <a:r>
              <a:rPr lang="ru-RU" sz="2400">
                <a:solidFill>
                  <a:srgbClr val="002060"/>
                </a:solidFill>
                <a:latin typeface="Times New Roman" panose="02020603050405020304" pitchFamily="18" charset="0"/>
                <a:cs typeface="Times New Roman" panose="02020603050405020304" pitchFamily="18" charset="0"/>
              </a:rPr>
              <a:t>значения складываются под совокупным влиянием разнообразных факторов, которые по-разному сочетаются в каждом отдельном случае.</a:t>
            </a:r>
          </a:p>
        </p:txBody>
      </p:sp>
    </p:spTree>
    <p:extLst>
      <p:ext uri="{BB962C8B-B14F-4D97-AF65-F5344CB8AC3E}">
        <p14:creationId xmlns:p14="http://schemas.microsoft.com/office/powerpoint/2010/main" val="562190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pattFill prst="pct40">
          <a:fgClr>
            <a:schemeClr val="bg2">
              <a:lumMod val="75000"/>
            </a:schemeClr>
          </a:fgClr>
          <a:bgClr>
            <a:schemeClr val="bg1"/>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90000"/>
            </a:schemeClr>
          </a:solidFill>
        </p:spPr>
        <p:txBody>
          <a:bodyPr>
            <a:normAutofit/>
          </a:bodyPr>
          <a:lstStyle/>
          <a:p>
            <a:r>
              <a:rPr lang="ru-RU" sz="2800" b="1" smtClean="0">
                <a:latin typeface="Times New Roman" panose="02020603050405020304" pitchFamily="18" charset="0"/>
                <a:cs typeface="Times New Roman" panose="02020603050405020304" pitchFamily="18" charset="0"/>
              </a:rPr>
              <a:t>Лекция 1. Теоретические </a:t>
            </a:r>
            <a:r>
              <a:rPr lang="ru-RU" sz="2800" b="1" dirty="0">
                <a:latin typeface="Times New Roman" panose="02020603050405020304" pitchFamily="18" charset="0"/>
                <a:cs typeface="Times New Roman" panose="02020603050405020304" pitchFamily="18" charset="0"/>
              </a:rPr>
              <a:t>основы статистического исследования</a:t>
            </a:r>
            <a:endParaRPr lang="ru-RU" sz="28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marL="0" indent="0" algn="just">
              <a:buNone/>
            </a:pPr>
            <a:r>
              <a:rPr lang="ru-RU" sz="2800" i="1" smtClean="0">
                <a:latin typeface="Times New Roman" panose="02020603050405020304" pitchFamily="18" charset="0"/>
                <a:cs typeface="Times New Roman" panose="02020603050405020304" pitchFamily="18" charset="0"/>
              </a:rPr>
              <a:t>План:</a:t>
            </a:r>
          </a:p>
          <a:p>
            <a:pPr marL="457200" indent="-457200" algn="just">
              <a:buAutoNum type="arabicPeriod"/>
            </a:pPr>
            <a:r>
              <a:rPr lang="ru-RU" sz="2800" smtClean="0">
                <a:latin typeface="Times New Roman" panose="02020603050405020304" pitchFamily="18" charset="0"/>
                <a:cs typeface="Times New Roman" panose="02020603050405020304" pitchFamily="18" charset="0"/>
              </a:rPr>
              <a:t>Понятие статистики как науки. Основные категории </a:t>
            </a:r>
            <a:r>
              <a:rPr lang="ru-RU" sz="2800">
                <a:latin typeface="Times New Roman" panose="02020603050405020304" pitchFamily="18" charset="0"/>
                <a:cs typeface="Times New Roman" panose="02020603050405020304" pitchFamily="18" charset="0"/>
              </a:rPr>
              <a:t>статистики. </a:t>
            </a:r>
            <a:endParaRPr lang="ru-RU" sz="2800" smtClean="0">
              <a:latin typeface="Times New Roman" panose="02020603050405020304" pitchFamily="18" charset="0"/>
              <a:cs typeface="Times New Roman" panose="02020603050405020304" pitchFamily="18" charset="0"/>
            </a:endParaRPr>
          </a:p>
          <a:p>
            <a:pPr marL="0" indent="0" algn="just">
              <a:buNone/>
            </a:pPr>
            <a:r>
              <a:rPr lang="ru-RU" sz="2800" smtClean="0">
                <a:latin typeface="Times New Roman" panose="02020603050405020304" pitchFamily="18" charset="0"/>
                <a:cs typeface="Times New Roman" panose="02020603050405020304" pitchFamily="18" charset="0"/>
              </a:rPr>
              <a:t>2</a:t>
            </a:r>
            <a:r>
              <a:rPr lang="ru-RU" sz="2800">
                <a:latin typeface="Times New Roman" panose="02020603050405020304" pitchFamily="18" charset="0"/>
                <a:cs typeface="Times New Roman" panose="02020603050405020304" pitchFamily="18" charset="0"/>
              </a:rPr>
              <a:t>. </a:t>
            </a:r>
            <a:r>
              <a:rPr lang="ru-RU" sz="2800" smtClean="0">
                <a:latin typeface="Times New Roman" panose="02020603050405020304" pitchFamily="18" charset="0"/>
                <a:cs typeface="Times New Roman" panose="02020603050405020304" pitchFamily="18" charset="0"/>
              </a:rPr>
              <a:t>Статистические данные.</a:t>
            </a:r>
            <a:endParaRPr lang="ru-RU" sz="2800">
              <a:latin typeface="Times New Roman" panose="02020603050405020304" pitchFamily="18" charset="0"/>
              <a:cs typeface="Times New Roman" panose="02020603050405020304" pitchFamily="18" charset="0"/>
            </a:endParaRPr>
          </a:p>
          <a:p>
            <a:pPr marL="0" indent="0" algn="just">
              <a:buNone/>
            </a:pPr>
            <a:r>
              <a:rPr lang="ru-RU" sz="2800" smtClean="0">
                <a:latin typeface="Times New Roman" panose="02020603050405020304" pitchFamily="18" charset="0"/>
                <a:cs typeface="Times New Roman" panose="02020603050405020304" pitchFamily="18" charset="0"/>
              </a:rPr>
              <a:t>3</a:t>
            </a:r>
            <a:r>
              <a:rPr lang="ru-RU" sz="2800">
                <a:latin typeface="Times New Roman" panose="02020603050405020304" pitchFamily="18" charset="0"/>
                <a:cs typeface="Times New Roman" panose="02020603050405020304" pitchFamily="18" charset="0"/>
              </a:rPr>
              <a:t>. </a:t>
            </a:r>
            <a:r>
              <a:rPr lang="ru-RU" sz="2800" smtClean="0">
                <a:latin typeface="Times New Roman" panose="02020603050405020304" pitchFamily="18" charset="0"/>
                <a:cs typeface="Times New Roman" panose="02020603050405020304" pitchFamily="18" charset="0"/>
              </a:rPr>
              <a:t>Статистические показатели. </a:t>
            </a:r>
            <a:endParaRPr lang="ru-RU" sz="2800">
              <a:latin typeface="Times New Roman" panose="02020603050405020304" pitchFamily="18" charset="0"/>
              <a:cs typeface="Times New Roman" panose="02020603050405020304" pitchFamily="18" charset="0"/>
            </a:endParaRPr>
          </a:p>
          <a:p>
            <a:pPr algn="just"/>
            <a:endParaRPr lang="ru-RU"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401354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872307"/>
          </a:xfrm>
          <a:solidFill>
            <a:schemeClr val="accent6"/>
          </a:solidFill>
        </p:spPr>
        <p:txBody>
          <a:bodyPr>
            <a:normAutofit/>
          </a:bodyPr>
          <a:lstStyle/>
          <a:p>
            <a:r>
              <a:rPr lang="ru-RU" sz="4000" b="1" i="1" smtClean="0">
                <a:solidFill>
                  <a:srgbClr val="C00000"/>
                </a:solidFill>
                <a:latin typeface="Times New Roman" panose="02020603050405020304" pitchFamily="18" charset="0"/>
                <a:cs typeface="Times New Roman" panose="02020603050405020304" pitchFamily="18" charset="0"/>
              </a:rPr>
              <a:t>Средняя величина </a:t>
            </a:r>
            <a:endParaRPr lang="ru-RU" sz="40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1651379"/>
            <a:ext cx="10058400" cy="4383661"/>
          </a:xfrm>
        </p:spPr>
        <p:txBody>
          <a:bodyPr>
            <a:normAutofit/>
          </a:bodyPr>
          <a:lstStyle/>
          <a:p>
            <a:pPr algn="just"/>
            <a:r>
              <a:rPr lang="ru-RU" sz="2400" b="1" smtClean="0">
                <a:solidFill>
                  <a:srgbClr val="002060"/>
                </a:solidFill>
                <a:latin typeface="Times New Roman" panose="02020603050405020304" pitchFamily="18" charset="0"/>
                <a:cs typeface="Times New Roman" panose="02020603050405020304" pitchFamily="18" charset="0"/>
              </a:rPr>
              <a:t>это </a:t>
            </a:r>
            <a:r>
              <a:rPr lang="ru-RU" sz="2400" b="1">
                <a:solidFill>
                  <a:srgbClr val="002060"/>
                </a:solidFill>
                <a:latin typeface="Times New Roman" panose="02020603050405020304" pitchFamily="18" charset="0"/>
                <a:cs typeface="Times New Roman" panose="02020603050405020304" pitchFamily="18" charset="0"/>
              </a:rPr>
              <a:t>абстрактная, обобщающая </a:t>
            </a:r>
            <a:r>
              <a:rPr lang="ru-RU" sz="2400" b="1" smtClean="0">
                <a:solidFill>
                  <a:srgbClr val="002060"/>
                </a:solidFill>
                <a:latin typeface="Times New Roman" panose="02020603050405020304" pitchFamily="18" charset="0"/>
                <a:cs typeface="Times New Roman" panose="02020603050405020304" pitchFamily="18" charset="0"/>
              </a:rPr>
              <a:t>характеристика </a:t>
            </a:r>
            <a:r>
              <a:rPr lang="ru-RU" sz="2400" b="1">
                <a:solidFill>
                  <a:srgbClr val="002060"/>
                </a:solidFill>
                <a:latin typeface="Times New Roman" panose="02020603050405020304" pitchFamily="18" charset="0"/>
                <a:cs typeface="Times New Roman" panose="02020603050405020304" pitchFamily="18" charset="0"/>
              </a:rPr>
              <a:t>признака изучаемой совокупности, но она не показывает строения совокупности, которое весьма </a:t>
            </a:r>
            <a:r>
              <a:rPr lang="ru-RU" sz="2400" b="1" smtClean="0">
                <a:solidFill>
                  <a:srgbClr val="002060"/>
                </a:solidFill>
                <a:latin typeface="Times New Roman" panose="02020603050405020304" pitchFamily="18" charset="0"/>
                <a:cs typeface="Times New Roman" panose="02020603050405020304" pitchFamily="18" charset="0"/>
              </a:rPr>
              <a:t>существенно </a:t>
            </a:r>
            <a:r>
              <a:rPr lang="ru-RU" sz="2400" b="1">
                <a:solidFill>
                  <a:srgbClr val="002060"/>
                </a:solidFill>
                <a:latin typeface="Times New Roman" panose="02020603050405020304" pitchFamily="18" charset="0"/>
                <a:cs typeface="Times New Roman" panose="02020603050405020304" pitchFamily="18" charset="0"/>
              </a:rPr>
              <a:t>для ее познания. </a:t>
            </a:r>
            <a:endParaRPr lang="ru-RU" sz="2400" b="1" smtClean="0">
              <a:solidFill>
                <a:srgbClr val="002060"/>
              </a:solidFill>
              <a:latin typeface="Times New Roman" panose="02020603050405020304" pitchFamily="18" charset="0"/>
              <a:cs typeface="Times New Roman" panose="02020603050405020304" pitchFamily="18" charset="0"/>
            </a:endParaRPr>
          </a:p>
          <a:p>
            <a:pPr algn="just"/>
            <a:r>
              <a:rPr lang="ru-RU" sz="2400" b="1" smtClean="0">
                <a:solidFill>
                  <a:srgbClr val="C00000"/>
                </a:solidFill>
                <a:latin typeface="Times New Roman" panose="02020603050405020304" pitchFamily="18" charset="0"/>
                <a:cs typeface="Times New Roman" panose="02020603050405020304" pitchFamily="18" charset="0"/>
              </a:rPr>
              <a:t>Средняя </a:t>
            </a:r>
            <a:r>
              <a:rPr lang="ru-RU" sz="2400" b="1">
                <a:solidFill>
                  <a:srgbClr val="C00000"/>
                </a:solidFill>
                <a:latin typeface="Times New Roman" panose="02020603050405020304" pitchFamily="18" charset="0"/>
                <a:cs typeface="Times New Roman" panose="02020603050405020304" pitchFamily="18" charset="0"/>
              </a:rPr>
              <a:t>величина</a:t>
            </a:r>
            <a:r>
              <a:rPr lang="ru-RU" sz="2400" b="1">
                <a:solidFill>
                  <a:srgbClr val="002060"/>
                </a:solidFill>
                <a:latin typeface="Times New Roman" panose="02020603050405020304" pitchFamily="18" charset="0"/>
                <a:cs typeface="Times New Roman" panose="02020603050405020304" pitchFamily="18" charset="0"/>
              </a:rPr>
              <a:t> не дает </a:t>
            </a:r>
            <a:r>
              <a:rPr lang="ru-RU" sz="2400" b="1" smtClean="0">
                <a:solidFill>
                  <a:srgbClr val="002060"/>
                </a:solidFill>
                <a:latin typeface="Times New Roman" panose="02020603050405020304" pitchFamily="18" charset="0"/>
                <a:cs typeface="Times New Roman" panose="02020603050405020304" pitchFamily="18" charset="0"/>
              </a:rPr>
              <a:t>представления </a:t>
            </a:r>
            <a:r>
              <a:rPr lang="ru-RU" sz="2400" b="1">
                <a:solidFill>
                  <a:srgbClr val="002060"/>
                </a:solidFill>
                <a:latin typeface="Times New Roman" panose="02020603050405020304" pitchFamily="18" charset="0"/>
                <a:cs typeface="Times New Roman" panose="02020603050405020304" pitchFamily="18" charset="0"/>
              </a:rPr>
              <a:t>о том, как отдельные значения изучаемого признака </a:t>
            </a:r>
            <a:r>
              <a:rPr lang="ru-RU" sz="2400" b="1" smtClean="0">
                <a:solidFill>
                  <a:srgbClr val="002060"/>
                </a:solidFill>
                <a:latin typeface="Times New Roman" panose="02020603050405020304" pitchFamily="18" charset="0"/>
                <a:cs typeface="Times New Roman" panose="02020603050405020304" pitchFamily="18" charset="0"/>
              </a:rPr>
              <a:t>группируются </a:t>
            </a:r>
            <a:r>
              <a:rPr lang="ru-RU" sz="2400" b="1">
                <a:solidFill>
                  <a:srgbClr val="002060"/>
                </a:solidFill>
                <a:latin typeface="Times New Roman" panose="02020603050405020304" pitchFamily="18" charset="0"/>
                <a:cs typeface="Times New Roman" panose="02020603050405020304" pitchFamily="18" charset="0"/>
              </a:rPr>
              <a:t>вокруг средней, сосредоточены ли они вблизи или значительно отклоняются от нее. </a:t>
            </a:r>
            <a:endParaRPr lang="ru-RU" sz="2400" b="1" smtClean="0">
              <a:solidFill>
                <a:srgbClr val="002060"/>
              </a:solidFill>
              <a:latin typeface="Times New Roman" panose="02020603050405020304" pitchFamily="18" charset="0"/>
              <a:cs typeface="Times New Roman" panose="02020603050405020304" pitchFamily="18" charset="0"/>
            </a:endParaRPr>
          </a:p>
          <a:p>
            <a:pPr algn="just"/>
            <a:r>
              <a:rPr lang="ru-RU" sz="2400" b="1" smtClean="0">
                <a:solidFill>
                  <a:srgbClr val="002060"/>
                </a:solidFill>
                <a:latin typeface="Times New Roman" panose="02020603050405020304" pitchFamily="18" charset="0"/>
                <a:cs typeface="Times New Roman" panose="02020603050405020304" pitchFamily="18" charset="0"/>
              </a:rPr>
              <a:t>В </a:t>
            </a:r>
            <a:r>
              <a:rPr lang="ru-RU" sz="2400" b="1">
                <a:solidFill>
                  <a:srgbClr val="002060"/>
                </a:solidFill>
                <a:latin typeface="Times New Roman" panose="02020603050405020304" pitchFamily="18" charset="0"/>
                <a:cs typeface="Times New Roman" panose="02020603050405020304" pitchFamily="18" charset="0"/>
              </a:rPr>
              <a:t>некоторых случаях отдельные значения признака близко примыкают к средней арифметической и мало от нее отличаются. В таких случаях средняя хорошо представляет всю совокупность. В других, наоборот, отдельные значения совокупности далеко отстают от средней, и средняя плохо представляет всю совокупность.</a:t>
            </a:r>
          </a:p>
        </p:txBody>
      </p:sp>
    </p:spTree>
    <p:extLst>
      <p:ext uri="{BB962C8B-B14F-4D97-AF65-F5344CB8AC3E}">
        <p14:creationId xmlns:p14="http://schemas.microsoft.com/office/powerpoint/2010/main" val="5712601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1268093"/>
          </a:xfrm>
          <a:solidFill>
            <a:schemeClr val="accent6"/>
          </a:solidFill>
        </p:spPr>
        <p:txBody>
          <a:bodyPr>
            <a:normAutofit/>
          </a:bodyPr>
          <a:lstStyle/>
          <a:p>
            <a:r>
              <a:rPr lang="ru-RU" sz="3200" b="1" i="1" smtClean="0">
                <a:solidFill>
                  <a:srgbClr val="C00000"/>
                </a:solidFill>
                <a:latin typeface="Times New Roman" panose="02020603050405020304" pitchFamily="18" charset="0"/>
                <a:cs typeface="Times New Roman" panose="02020603050405020304" pitchFamily="18" charset="0"/>
              </a:rPr>
              <a:t>Колеблемость отдельных значений характеризуют показатели вариации</a:t>
            </a:r>
            <a:endParaRPr lang="ru-RU" sz="54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955343" y="1910687"/>
            <a:ext cx="10169857" cy="4138001"/>
          </a:xfrm>
        </p:spPr>
        <p:txBody>
          <a:bodyPr>
            <a:noAutofit/>
          </a:bodyPr>
          <a:lstStyle/>
          <a:p>
            <a:pPr algn="just"/>
            <a:r>
              <a:rPr lang="ru-RU" sz="2000" b="1" smtClean="0">
                <a:solidFill>
                  <a:srgbClr val="002060"/>
                </a:solidFill>
                <a:latin typeface="Times New Roman" panose="02020603050405020304" pitchFamily="18" charset="0"/>
                <a:cs typeface="Times New Roman" panose="02020603050405020304" pitchFamily="18" charset="0"/>
              </a:rPr>
              <a:t>Термин </a:t>
            </a:r>
            <a:r>
              <a:rPr lang="ru-RU" sz="2000" b="1">
                <a:solidFill>
                  <a:srgbClr val="C00000"/>
                </a:solidFill>
                <a:latin typeface="Times New Roman" panose="02020603050405020304" pitchFamily="18" charset="0"/>
                <a:cs typeface="Times New Roman" panose="02020603050405020304" pitchFamily="18" charset="0"/>
              </a:rPr>
              <a:t>«вариация» </a:t>
            </a:r>
            <a:r>
              <a:rPr lang="ru-RU" sz="2000" b="1">
                <a:solidFill>
                  <a:srgbClr val="002060"/>
                </a:solidFill>
                <a:latin typeface="Times New Roman" panose="02020603050405020304" pitchFamily="18" charset="0"/>
                <a:cs typeface="Times New Roman" panose="02020603050405020304" pitchFamily="18" charset="0"/>
              </a:rPr>
              <a:t>произошел от </a:t>
            </a:r>
            <a:r>
              <a:rPr lang="ru-RU" sz="2000" b="1" smtClean="0">
                <a:solidFill>
                  <a:srgbClr val="002060"/>
                </a:solidFill>
                <a:latin typeface="Times New Roman" panose="02020603050405020304" pitchFamily="18" charset="0"/>
                <a:cs typeface="Times New Roman" panose="02020603050405020304" pitchFamily="18" charset="0"/>
              </a:rPr>
              <a:t>латинского </a:t>
            </a:r>
            <a:r>
              <a:rPr lang="ru-RU" sz="2000" b="1">
                <a:solidFill>
                  <a:srgbClr val="002060"/>
                </a:solidFill>
                <a:latin typeface="Times New Roman" panose="02020603050405020304" pitchFamily="18" charset="0"/>
                <a:cs typeface="Times New Roman" panose="02020603050405020304" pitchFamily="18" charset="0"/>
              </a:rPr>
              <a:t>variation «изменение, колеблемость, различие». </a:t>
            </a:r>
            <a:r>
              <a:rPr lang="ru-RU" sz="2000" b="1" smtClean="0">
                <a:solidFill>
                  <a:srgbClr val="002060"/>
                </a:solidFill>
                <a:latin typeface="Times New Roman" panose="02020603050405020304" pitchFamily="18" charset="0"/>
                <a:cs typeface="Times New Roman" panose="02020603050405020304" pitchFamily="18" charset="0"/>
              </a:rPr>
              <a:t>Однако </a:t>
            </a:r>
            <a:r>
              <a:rPr lang="ru-RU" sz="2000" b="1">
                <a:solidFill>
                  <a:srgbClr val="002060"/>
                </a:solidFill>
                <a:latin typeface="Times New Roman" panose="02020603050405020304" pitchFamily="18" charset="0"/>
                <a:cs typeface="Times New Roman" panose="02020603050405020304" pitchFamily="18" charset="0"/>
              </a:rPr>
              <a:t>не всякие различия принято называть вариацией. Под вариацией в статистике понимают такие количественные из- менения величины исследуемого признака в пределах </a:t>
            </a:r>
            <a:r>
              <a:rPr lang="ru-RU" sz="2000" b="1" smtClean="0">
                <a:solidFill>
                  <a:srgbClr val="002060"/>
                </a:solidFill>
                <a:latin typeface="Times New Roman" panose="02020603050405020304" pitchFamily="18" charset="0"/>
                <a:cs typeface="Times New Roman" panose="02020603050405020304" pitchFamily="18" charset="0"/>
              </a:rPr>
              <a:t>однородной </a:t>
            </a:r>
            <a:r>
              <a:rPr lang="ru-RU" sz="2000" b="1">
                <a:solidFill>
                  <a:srgbClr val="002060"/>
                </a:solidFill>
                <a:latin typeface="Times New Roman" panose="02020603050405020304" pitchFamily="18" charset="0"/>
                <a:cs typeface="Times New Roman" panose="02020603050405020304" pitchFamily="18" charset="0"/>
              </a:rPr>
              <a:t>совокупности, </a:t>
            </a:r>
            <a:r>
              <a:rPr lang="ru-RU" b="1">
                <a:solidFill>
                  <a:srgbClr val="002060"/>
                </a:solidFill>
                <a:latin typeface="Times New Roman" panose="02020603050405020304" pitchFamily="18" charset="0"/>
                <a:cs typeface="Times New Roman" panose="02020603050405020304" pitchFamily="18" charset="0"/>
              </a:rPr>
              <a:t>которые</a:t>
            </a:r>
            <a:r>
              <a:rPr lang="ru-RU" sz="2000" b="1">
                <a:solidFill>
                  <a:srgbClr val="002060"/>
                </a:solidFill>
                <a:latin typeface="Times New Roman" panose="02020603050405020304" pitchFamily="18" charset="0"/>
                <a:cs typeface="Times New Roman" panose="02020603050405020304" pitchFamily="18" charset="0"/>
              </a:rPr>
              <a:t> обусловлены </a:t>
            </a:r>
            <a:r>
              <a:rPr lang="ru-RU" sz="2000" b="1" smtClean="0">
                <a:solidFill>
                  <a:srgbClr val="002060"/>
                </a:solidFill>
                <a:latin typeface="Times New Roman" panose="02020603050405020304" pitchFamily="18" charset="0"/>
                <a:cs typeface="Times New Roman" panose="02020603050405020304" pitchFamily="18" charset="0"/>
              </a:rPr>
              <a:t>перекрещивающимся </a:t>
            </a:r>
            <a:r>
              <a:rPr lang="ru-RU" sz="2000" b="1">
                <a:solidFill>
                  <a:srgbClr val="002060"/>
                </a:solidFill>
                <a:latin typeface="Times New Roman" panose="02020603050405020304" pitchFamily="18" charset="0"/>
                <a:cs typeface="Times New Roman" panose="02020603050405020304" pitchFamily="18" charset="0"/>
              </a:rPr>
              <a:t>влиянием действия различных факторов. </a:t>
            </a:r>
          </a:p>
          <a:p>
            <a:pPr algn="just"/>
            <a:r>
              <a:rPr lang="ru-RU" sz="2000" b="1">
                <a:solidFill>
                  <a:srgbClr val="002060"/>
                </a:solidFill>
                <a:latin typeface="Times New Roman" panose="02020603050405020304" pitchFamily="18" charset="0"/>
                <a:cs typeface="Times New Roman" panose="02020603050405020304" pitchFamily="18" charset="0"/>
              </a:rPr>
              <a:t>Различают вариацию признака: </a:t>
            </a:r>
            <a:r>
              <a:rPr lang="ru-RU" sz="2000" b="1">
                <a:solidFill>
                  <a:srgbClr val="C00000"/>
                </a:solidFill>
                <a:latin typeface="Times New Roman" panose="02020603050405020304" pitchFamily="18" charset="0"/>
                <a:cs typeface="Times New Roman" panose="02020603050405020304" pitchFamily="18" charset="0"/>
              </a:rPr>
              <a:t>случайную</a:t>
            </a:r>
            <a:r>
              <a:rPr lang="ru-RU" sz="2000" b="1">
                <a:solidFill>
                  <a:srgbClr val="002060"/>
                </a:solidFill>
                <a:latin typeface="Times New Roman" panose="02020603050405020304" pitchFamily="18" charset="0"/>
                <a:cs typeface="Times New Roman" panose="02020603050405020304" pitchFamily="18" charset="0"/>
              </a:rPr>
              <a:t> и </a:t>
            </a:r>
            <a:r>
              <a:rPr lang="ru-RU" sz="2000" b="1" smtClean="0">
                <a:solidFill>
                  <a:srgbClr val="C00000"/>
                </a:solidFill>
                <a:latin typeface="Times New Roman" panose="02020603050405020304" pitchFamily="18" charset="0"/>
                <a:cs typeface="Times New Roman" panose="02020603050405020304" pitchFamily="18" charset="0"/>
              </a:rPr>
              <a:t>систематическую</a:t>
            </a:r>
            <a:r>
              <a:rPr lang="ru-RU" sz="2000" b="1">
                <a:solidFill>
                  <a:srgbClr val="C00000"/>
                </a:solidFill>
                <a:latin typeface="Times New Roman" panose="02020603050405020304" pitchFamily="18" charset="0"/>
                <a:cs typeface="Times New Roman" panose="02020603050405020304" pitchFamily="18" charset="0"/>
              </a:rPr>
              <a:t>.</a:t>
            </a:r>
            <a:r>
              <a:rPr lang="ru-RU" sz="2000" b="1">
                <a:solidFill>
                  <a:srgbClr val="002060"/>
                </a:solidFill>
                <a:latin typeface="Times New Roman" panose="02020603050405020304" pitchFamily="18" charset="0"/>
                <a:cs typeface="Times New Roman" panose="02020603050405020304" pitchFamily="18" charset="0"/>
              </a:rPr>
              <a:t> Анализ систематической вариации позволяет оце- нить степень зависимости изменений в изучаемом признаке от определяющих ее факторов. Например, изучая силу и </a:t>
            </a:r>
            <a:r>
              <a:rPr lang="ru-RU" sz="2000" b="1" smtClean="0">
                <a:solidFill>
                  <a:srgbClr val="002060"/>
                </a:solidFill>
                <a:latin typeface="Times New Roman" panose="02020603050405020304" pitchFamily="18" charset="0"/>
                <a:cs typeface="Times New Roman" panose="02020603050405020304" pitchFamily="18" charset="0"/>
              </a:rPr>
              <a:t>характер </a:t>
            </a:r>
            <a:r>
              <a:rPr lang="ru-RU" sz="2000" b="1">
                <a:solidFill>
                  <a:srgbClr val="002060"/>
                </a:solidFill>
                <a:latin typeface="Times New Roman" panose="02020603050405020304" pitchFamily="18" charset="0"/>
                <a:cs typeface="Times New Roman" panose="02020603050405020304" pitchFamily="18" charset="0"/>
              </a:rPr>
              <a:t>вариации в выделяемой совокупности, можно </a:t>
            </a:r>
            <a:r>
              <a:rPr lang="ru-RU" sz="2000" b="1" smtClean="0">
                <a:solidFill>
                  <a:srgbClr val="002060"/>
                </a:solidFill>
                <a:latin typeface="Times New Roman" panose="02020603050405020304" pitchFamily="18" charset="0"/>
                <a:cs typeface="Times New Roman" panose="02020603050405020304" pitchFamily="18" charset="0"/>
              </a:rPr>
              <a:t>оценить</a:t>
            </a:r>
            <a:r>
              <a:rPr lang="ru-RU" sz="2000" b="1">
                <a:solidFill>
                  <a:srgbClr val="002060"/>
                </a:solidFill>
                <a:latin typeface="Times New Roman" panose="02020603050405020304" pitchFamily="18" charset="0"/>
                <a:cs typeface="Times New Roman" panose="02020603050405020304" pitchFamily="18" charset="0"/>
              </a:rPr>
              <a:t>, насколько однородной является данная совокупность в количественном, а иногда и качественном отношении, а, </a:t>
            </a:r>
            <a:r>
              <a:rPr lang="ru-RU" sz="2000" b="1" smtClean="0">
                <a:solidFill>
                  <a:srgbClr val="002060"/>
                </a:solidFill>
                <a:latin typeface="Times New Roman" panose="02020603050405020304" pitchFamily="18" charset="0"/>
                <a:cs typeface="Times New Roman" panose="02020603050405020304" pitchFamily="18" charset="0"/>
              </a:rPr>
              <a:t>следовательно</a:t>
            </a:r>
            <a:r>
              <a:rPr lang="ru-RU" sz="2000" b="1">
                <a:solidFill>
                  <a:srgbClr val="002060"/>
                </a:solidFill>
                <a:latin typeface="Times New Roman" panose="02020603050405020304" pitchFamily="18" charset="0"/>
                <a:cs typeface="Times New Roman" panose="02020603050405020304" pitchFamily="18" charset="0"/>
              </a:rPr>
              <a:t>, насколько характерной является исчисленная средняя величина.</a:t>
            </a:r>
          </a:p>
        </p:txBody>
      </p:sp>
    </p:spTree>
    <p:extLst>
      <p:ext uri="{BB962C8B-B14F-4D97-AF65-F5344CB8AC3E}">
        <p14:creationId xmlns:p14="http://schemas.microsoft.com/office/powerpoint/2010/main" val="265465630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6"/>
          </a:solidFill>
        </p:spPr>
        <p:txBody>
          <a:bodyPr>
            <a:normAutofit/>
          </a:bodyPr>
          <a:lstStyle/>
          <a:p>
            <a:pPr algn="just"/>
            <a:r>
              <a:rPr lang="ru-RU" sz="4000" b="1" i="1">
                <a:solidFill>
                  <a:srgbClr val="C00000"/>
                </a:solidFill>
                <a:latin typeface="Times New Roman" panose="02020603050405020304" pitchFamily="18" charset="0"/>
                <a:cs typeface="Times New Roman" panose="02020603050405020304" pitchFamily="18" charset="0"/>
              </a:rPr>
              <a:t>Абсолютные и средние показатели вариации и способы их расчета</a:t>
            </a:r>
            <a:endParaRPr lang="ru-RU" sz="400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lnSpcReduction="10000"/>
          </a:bodyPr>
          <a:lstStyle/>
          <a:p>
            <a:pPr algn="just"/>
            <a:endParaRPr lang="en-US" sz="2400">
              <a:latin typeface="Times New Roman" panose="02020603050405020304" pitchFamily="18" charset="0"/>
              <a:cs typeface="Times New Roman" panose="02020603050405020304" pitchFamily="18" charset="0"/>
            </a:endParaRPr>
          </a:p>
          <a:p>
            <a:pPr algn="just"/>
            <a:r>
              <a:rPr lang="ru-RU" sz="2400" b="1">
                <a:solidFill>
                  <a:srgbClr val="002060"/>
                </a:solidFill>
                <a:latin typeface="Times New Roman" panose="02020603050405020304" pitchFamily="18" charset="0"/>
                <a:cs typeface="Times New Roman" panose="02020603050405020304" pitchFamily="18" charset="0"/>
              </a:rPr>
              <a:t>Для характеристики совокупностей и исчисленных величин важно знать, какая вариация изучаемого признака скрывается за средним. Для характеристики колеблемости признака используется ряд показателей. Наиболее простой из них </a:t>
            </a:r>
            <a:r>
              <a:rPr lang="ru-RU" sz="2400" b="1">
                <a:latin typeface="Times New Roman" panose="02020603050405020304" pitchFamily="18" charset="0"/>
                <a:cs typeface="Times New Roman" panose="02020603050405020304" pitchFamily="18" charset="0"/>
              </a:rPr>
              <a:t>- </a:t>
            </a:r>
            <a:r>
              <a:rPr lang="ru-RU" sz="2400" b="1">
                <a:solidFill>
                  <a:srgbClr val="C00000"/>
                </a:solidFill>
                <a:latin typeface="Times New Roman" panose="02020603050405020304" pitchFamily="18" charset="0"/>
                <a:cs typeface="Times New Roman" panose="02020603050405020304" pitchFamily="18" charset="0"/>
              </a:rPr>
              <a:t>размах вариации</a:t>
            </a:r>
            <a:r>
              <a:rPr lang="ru-RU" sz="2400" b="1">
                <a:latin typeface="Times New Roman" panose="02020603050405020304" pitchFamily="18" charset="0"/>
                <a:cs typeface="Times New Roman" panose="02020603050405020304" pitchFamily="18" charset="0"/>
              </a:rPr>
              <a:t>. </a:t>
            </a:r>
          </a:p>
          <a:p>
            <a:pPr algn="just"/>
            <a:r>
              <a:rPr lang="ru-RU" sz="2400" b="1">
                <a:solidFill>
                  <a:srgbClr val="002060"/>
                </a:solidFill>
                <a:latin typeface="Times New Roman" panose="02020603050405020304" pitchFamily="18" charset="0"/>
                <a:cs typeface="Times New Roman" panose="02020603050405020304" pitchFamily="18" charset="0"/>
              </a:rPr>
              <a:t>Размах вариации это разность между наибольшим </a:t>
            </a:r>
            <a:r>
              <a:rPr lang="ru-RU" sz="2400" b="1" smtClean="0">
                <a:solidFill>
                  <a:srgbClr val="C00000"/>
                </a:solidFill>
                <a:latin typeface="Times New Roman" panose="02020603050405020304" pitchFamily="18" charset="0"/>
                <a:cs typeface="Times New Roman" panose="02020603050405020304" pitchFamily="18" charset="0"/>
              </a:rPr>
              <a:t>(</a:t>
            </a:r>
            <a:r>
              <a:rPr lang="en-US" sz="2400" b="1" smtClean="0">
                <a:solidFill>
                  <a:srgbClr val="C00000"/>
                </a:solidFill>
                <a:latin typeface="Times New Roman" panose="02020603050405020304" pitchFamily="18" charset="0"/>
                <a:cs typeface="Times New Roman" panose="02020603050405020304" pitchFamily="18" charset="0"/>
              </a:rPr>
              <a:t>X max</a:t>
            </a:r>
            <a:r>
              <a:rPr lang="ru-RU" sz="2400" b="1" smtClean="0">
                <a:solidFill>
                  <a:srgbClr val="C00000"/>
                </a:solidFill>
                <a:latin typeface="Times New Roman" panose="02020603050405020304" pitchFamily="18" charset="0"/>
                <a:cs typeface="Times New Roman" panose="02020603050405020304" pitchFamily="18" charset="0"/>
              </a:rPr>
              <a:t>)</a:t>
            </a:r>
            <a:r>
              <a:rPr lang="ru-RU" sz="2400" b="1" smtClean="0">
                <a:solidFill>
                  <a:srgbClr val="002060"/>
                </a:solidFill>
                <a:latin typeface="Times New Roman" panose="02020603050405020304" pitchFamily="18" charset="0"/>
                <a:cs typeface="Times New Roman" panose="02020603050405020304" pitchFamily="18" charset="0"/>
              </a:rPr>
              <a:t> </a:t>
            </a:r>
            <a:r>
              <a:rPr lang="ru-RU" sz="2400" b="1">
                <a:solidFill>
                  <a:srgbClr val="002060"/>
                </a:solidFill>
                <a:latin typeface="Times New Roman" panose="02020603050405020304" pitchFamily="18" charset="0"/>
                <a:cs typeface="Times New Roman" panose="02020603050405020304" pitchFamily="18" charset="0"/>
              </a:rPr>
              <a:t>и наименьшим </a:t>
            </a:r>
            <a:r>
              <a:rPr lang="ru-RU" sz="2400" b="1" smtClean="0">
                <a:solidFill>
                  <a:srgbClr val="C00000"/>
                </a:solidFill>
                <a:latin typeface="Times New Roman" panose="02020603050405020304" pitchFamily="18" charset="0"/>
                <a:cs typeface="Times New Roman" panose="02020603050405020304" pitchFamily="18" charset="0"/>
              </a:rPr>
              <a:t>(</a:t>
            </a:r>
            <a:r>
              <a:rPr lang="en-US" sz="2400" b="1" smtClean="0">
                <a:solidFill>
                  <a:srgbClr val="C00000"/>
                </a:solidFill>
                <a:latin typeface="Times New Roman" panose="02020603050405020304" pitchFamily="18" charset="0"/>
                <a:cs typeface="Times New Roman" panose="02020603050405020304" pitchFamily="18" charset="0"/>
              </a:rPr>
              <a:t>X min</a:t>
            </a:r>
            <a:r>
              <a:rPr lang="ru-RU" sz="2400" b="1" smtClean="0">
                <a:solidFill>
                  <a:srgbClr val="C00000"/>
                </a:solidFill>
                <a:latin typeface="Times New Roman" panose="02020603050405020304" pitchFamily="18" charset="0"/>
                <a:cs typeface="Times New Roman" panose="02020603050405020304" pitchFamily="18" charset="0"/>
              </a:rPr>
              <a:t> </a:t>
            </a:r>
            <a:r>
              <a:rPr lang="ru-RU" sz="2400" b="1">
                <a:solidFill>
                  <a:srgbClr val="C00000"/>
                </a:solidFill>
                <a:latin typeface="Times New Roman" panose="02020603050405020304" pitchFamily="18" charset="0"/>
                <a:cs typeface="Times New Roman" panose="02020603050405020304" pitchFamily="18" charset="0"/>
              </a:rPr>
              <a:t>) </a:t>
            </a:r>
            <a:r>
              <a:rPr lang="ru-RU" sz="2400" b="1">
                <a:solidFill>
                  <a:srgbClr val="002060"/>
                </a:solidFill>
                <a:latin typeface="Times New Roman" panose="02020603050405020304" pitchFamily="18" charset="0"/>
                <a:cs typeface="Times New Roman" panose="02020603050405020304" pitchFamily="18" charset="0"/>
              </a:rPr>
              <a:t>значениями вариантов</a:t>
            </a:r>
            <a:r>
              <a:rPr lang="ru-RU" sz="2400" b="1" smtClean="0">
                <a:solidFill>
                  <a:srgbClr val="002060"/>
                </a:solidFill>
                <a:latin typeface="Times New Roman" panose="02020603050405020304" pitchFamily="18" charset="0"/>
                <a:cs typeface="Times New Roman" panose="02020603050405020304" pitchFamily="18" charset="0"/>
              </a:rPr>
              <a:t>.</a:t>
            </a:r>
            <a:endParaRPr lang="en-US" sz="2400" b="1" smtClean="0">
              <a:solidFill>
                <a:srgbClr val="002060"/>
              </a:solidFill>
              <a:latin typeface="Times New Roman" panose="02020603050405020304" pitchFamily="18" charset="0"/>
              <a:cs typeface="Times New Roman" panose="02020603050405020304" pitchFamily="18" charset="0"/>
            </a:endParaRPr>
          </a:p>
          <a:p>
            <a:pPr marL="0" indent="0" algn="just">
              <a:buNone/>
            </a:pPr>
            <a:r>
              <a:rPr lang="ru-RU" sz="2400" b="1" smtClean="0">
                <a:solidFill>
                  <a:schemeClr val="accent2"/>
                </a:solidFill>
                <a:latin typeface="Times New Roman" panose="02020603050405020304" pitchFamily="18" charset="0"/>
                <a:cs typeface="Times New Roman" panose="02020603050405020304" pitchFamily="18" charset="0"/>
              </a:rPr>
              <a:t>				</a:t>
            </a:r>
          </a:p>
          <a:p>
            <a:pPr marL="0" indent="0" algn="ctr">
              <a:buNone/>
            </a:pPr>
            <a:r>
              <a:rPr lang="en-US" sz="3200" b="1" smtClean="0">
                <a:solidFill>
                  <a:schemeClr val="accent2"/>
                </a:solidFill>
                <a:latin typeface="Times New Roman" panose="02020603050405020304" pitchFamily="18" charset="0"/>
                <a:cs typeface="Times New Roman" panose="02020603050405020304" pitchFamily="18" charset="0"/>
              </a:rPr>
              <a:t>R = X max -X </a:t>
            </a:r>
            <a:r>
              <a:rPr lang="en-US" sz="3200" b="1">
                <a:solidFill>
                  <a:schemeClr val="accent2"/>
                </a:solidFill>
                <a:latin typeface="Times New Roman" panose="02020603050405020304" pitchFamily="18" charset="0"/>
                <a:cs typeface="Times New Roman" panose="02020603050405020304" pitchFamily="18" charset="0"/>
              </a:rPr>
              <a:t>min </a:t>
            </a:r>
          </a:p>
          <a:p>
            <a:pPr algn="just"/>
            <a:endParaRPr lang="ru-RU"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29296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009933"/>
            <a:ext cx="10515600" cy="2838736"/>
          </a:xfrm>
        </p:spPr>
        <p:txBody>
          <a:bodyPr>
            <a:noAutofit/>
          </a:bodyPr>
          <a:lstStyle/>
          <a:p>
            <a:pPr algn="just"/>
            <a:r>
              <a:rPr lang="ru-RU" sz="2400">
                <a:solidFill>
                  <a:srgbClr val="002060"/>
                </a:solidFill>
                <a:latin typeface="Times New Roman" panose="02020603050405020304" pitchFamily="18" charset="0"/>
                <a:cs typeface="Times New Roman" panose="02020603050405020304" pitchFamily="18" charset="0"/>
              </a:rPr>
              <a:t>Чтобы дать обобщающую характеристику </a:t>
            </a:r>
            <a:r>
              <a:rPr lang="ru-RU" sz="2400" smtClean="0">
                <a:solidFill>
                  <a:srgbClr val="002060"/>
                </a:solidFill>
                <a:latin typeface="Times New Roman" panose="02020603050405020304" pitchFamily="18" charset="0"/>
                <a:cs typeface="Times New Roman" panose="02020603050405020304" pitchFamily="18" charset="0"/>
              </a:rPr>
              <a:t>распределению </a:t>
            </a:r>
            <a:r>
              <a:rPr lang="ru-RU" sz="2400">
                <a:solidFill>
                  <a:srgbClr val="002060"/>
                </a:solidFill>
                <a:latin typeface="Times New Roman" panose="02020603050405020304" pitchFamily="18" charset="0"/>
                <a:cs typeface="Times New Roman" panose="02020603050405020304" pitchFamily="18" charset="0"/>
              </a:rPr>
              <a:t>отклонений, исчисляют </a:t>
            </a:r>
            <a:r>
              <a:rPr lang="ru-RU" sz="2400" b="1">
                <a:solidFill>
                  <a:srgbClr val="002060"/>
                </a:solidFill>
                <a:latin typeface="Times New Roman" panose="02020603050405020304" pitchFamily="18" charset="0"/>
                <a:cs typeface="Times New Roman" panose="02020603050405020304" pitchFamily="18" charset="0"/>
              </a:rPr>
              <a:t>среднее линейное отклонение </a:t>
            </a:r>
            <a:r>
              <a:rPr lang="ru-RU" sz="2400" b="1">
                <a:solidFill>
                  <a:srgbClr val="C00000"/>
                </a:solidFill>
                <a:latin typeface="Times New Roman" panose="02020603050405020304" pitchFamily="18" charset="0"/>
                <a:cs typeface="Times New Roman" panose="02020603050405020304" pitchFamily="18" charset="0"/>
              </a:rPr>
              <a:t>d</a:t>
            </a:r>
            <a:r>
              <a:rPr lang="ru-RU" sz="2400">
                <a:solidFill>
                  <a:srgbClr val="002060"/>
                </a:solidFill>
                <a:latin typeface="Times New Roman" panose="02020603050405020304" pitchFamily="18" charset="0"/>
                <a:cs typeface="Times New Roman" panose="02020603050405020304" pitchFamily="18" charset="0"/>
              </a:rPr>
              <a:t>, которое учитывает различие всех единиц изучаемой </a:t>
            </a:r>
            <a:r>
              <a:rPr lang="ru-RU" sz="2400" smtClean="0">
                <a:solidFill>
                  <a:srgbClr val="002060"/>
                </a:solidFill>
                <a:latin typeface="Times New Roman" panose="02020603050405020304" pitchFamily="18" charset="0"/>
                <a:cs typeface="Times New Roman" panose="02020603050405020304" pitchFamily="18" charset="0"/>
              </a:rPr>
              <a:t>совокупности</a:t>
            </a:r>
            <a:r>
              <a:rPr lang="ru-RU" sz="2400">
                <a:solidFill>
                  <a:srgbClr val="002060"/>
                </a:solidFill>
                <a:latin typeface="Times New Roman" panose="02020603050405020304" pitchFamily="18" charset="0"/>
                <a:cs typeface="Times New Roman" panose="02020603050405020304" pitchFamily="18" charset="0"/>
              </a:rPr>
              <a:t>. </a:t>
            </a:r>
            <a:r>
              <a:rPr lang="ru-RU" sz="2400" b="1" smtClean="0">
                <a:solidFill>
                  <a:srgbClr val="002060"/>
                </a:solidFill>
                <a:latin typeface="Times New Roman" panose="02020603050405020304" pitchFamily="18" charset="0"/>
                <a:cs typeface="Times New Roman" panose="02020603050405020304" pitchFamily="18" charset="0"/>
              </a:rPr>
              <a:t>Среднее </a:t>
            </a:r>
            <a:r>
              <a:rPr lang="ru-RU" sz="2400" b="1">
                <a:solidFill>
                  <a:srgbClr val="002060"/>
                </a:solidFill>
                <a:latin typeface="Times New Roman" panose="02020603050405020304" pitchFamily="18" charset="0"/>
                <a:cs typeface="Times New Roman" panose="02020603050405020304" pitchFamily="18" charset="0"/>
              </a:rPr>
              <a:t>линейное отклонение </a:t>
            </a:r>
            <a:r>
              <a:rPr lang="ru-RU" sz="2400">
                <a:solidFill>
                  <a:srgbClr val="002060"/>
                </a:solidFill>
                <a:latin typeface="Times New Roman" panose="02020603050405020304" pitchFamily="18" charset="0"/>
                <a:cs typeface="Times New Roman" panose="02020603050405020304" pitchFamily="18" charset="0"/>
              </a:rPr>
              <a:t>определяется как средняя арифметическая из отклонений индивидуальных значений от средней, без учета знака этих отклонений:</a:t>
            </a:r>
          </a:p>
        </p:txBody>
      </p:sp>
      <p:pic>
        <p:nvPicPr>
          <p:cNvPr id="4" name="Объект 3"/>
          <p:cNvPicPr>
            <a:picLocks noGrp="1" noChangeAspect="1"/>
          </p:cNvPicPr>
          <p:nvPr>
            <p:ph idx="1"/>
          </p:nvPr>
        </p:nvPicPr>
        <p:blipFill>
          <a:blip r:embed="rId2"/>
          <a:stretch>
            <a:fillRect/>
          </a:stretch>
        </p:blipFill>
        <p:spPr>
          <a:xfrm>
            <a:off x="2855466" y="4367284"/>
            <a:ext cx="6447595" cy="1285191"/>
          </a:xfrm>
          <a:prstGeom prst="rect">
            <a:avLst/>
          </a:prstGeom>
          <a:ln>
            <a:solidFill>
              <a:srgbClr val="C00000"/>
            </a:solidFill>
          </a:ln>
        </p:spPr>
      </p:pic>
    </p:spTree>
    <p:extLst>
      <p:ext uri="{BB962C8B-B14F-4D97-AF65-F5344CB8AC3E}">
        <p14:creationId xmlns:p14="http://schemas.microsoft.com/office/powerpoint/2010/main" val="37239999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2855747"/>
          </a:xfrm>
        </p:spPr>
        <p:txBody>
          <a:bodyPr>
            <a:normAutofit/>
          </a:bodyPr>
          <a:lstStyle/>
          <a:p>
            <a:r>
              <a:rPr lang="ru-RU" sz="4000">
                <a:solidFill>
                  <a:srgbClr val="002060"/>
                </a:solidFill>
                <a:latin typeface="Times New Roman" panose="02020603050405020304" pitchFamily="18" charset="0"/>
                <a:cs typeface="Times New Roman" panose="02020603050405020304" pitchFamily="18" charset="0"/>
              </a:rPr>
              <a:t>Порядок расчета среднего линейного отклонения </a:t>
            </a:r>
            <a:r>
              <a:rPr lang="ru-RU" sz="4000" smtClean="0">
                <a:solidFill>
                  <a:srgbClr val="002060"/>
                </a:solidFill>
                <a:latin typeface="Times New Roman" panose="02020603050405020304" pitchFamily="18" charset="0"/>
                <a:cs typeface="Times New Roman" panose="02020603050405020304" pitchFamily="18" charset="0"/>
              </a:rPr>
              <a:t>следующий</a:t>
            </a:r>
            <a:r>
              <a:rPr lang="ru-RU" sz="4000">
                <a:solidFill>
                  <a:srgbClr val="002060"/>
                </a:solidFill>
                <a:latin typeface="Times New Roman" panose="02020603050405020304" pitchFamily="18" charset="0"/>
                <a:cs typeface="Times New Roman" panose="02020603050405020304" pitchFamily="18" charset="0"/>
              </a:rPr>
              <a:t>: </a:t>
            </a:r>
            <a:br>
              <a:rPr lang="ru-RU" sz="4000">
                <a:solidFill>
                  <a:srgbClr val="002060"/>
                </a:solidFill>
                <a:latin typeface="Times New Roman" panose="02020603050405020304" pitchFamily="18" charset="0"/>
                <a:cs typeface="Times New Roman" panose="02020603050405020304" pitchFamily="18" charset="0"/>
              </a:rPr>
            </a:br>
            <a:r>
              <a:rPr lang="ru-RU" sz="4000">
                <a:solidFill>
                  <a:srgbClr val="002060"/>
                </a:solidFill>
                <a:latin typeface="Times New Roman" panose="02020603050405020304" pitchFamily="18" charset="0"/>
                <a:cs typeface="Times New Roman" panose="02020603050405020304" pitchFamily="18" charset="0"/>
              </a:rPr>
              <a:t>1) по значениям признака исчисляется средняя </a:t>
            </a:r>
            <a:r>
              <a:rPr lang="ru-RU" sz="4000" smtClean="0">
                <a:solidFill>
                  <a:srgbClr val="002060"/>
                </a:solidFill>
                <a:latin typeface="Times New Roman" panose="02020603050405020304" pitchFamily="18" charset="0"/>
                <a:cs typeface="Times New Roman" panose="02020603050405020304" pitchFamily="18" charset="0"/>
              </a:rPr>
              <a:t>арифметическая</a:t>
            </a:r>
            <a:r>
              <a:rPr lang="ru-RU" sz="4000">
                <a:solidFill>
                  <a:srgbClr val="002060"/>
                </a:solidFill>
                <a:latin typeface="Times New Roman" panose="02020603050405020304" pitchFamily="18" charset="0"/>
                <a:cs typeface="Times New Roman" panose="02020603050405020304" pitchFamily="18" charset="0"/>
              </a:rPr>
              <a:t>:</a:t>
            </a:r>
          </a:p>
        </p:txBody>
      </p:sp>
      <p:pic>
        <p:nvPicPr>
          <p:cNvPr id="4" name="Объект 3"/>
          <p:cNvPicPr>
            <a:picLocks noGrp="1" noChangeAspect="1"/>
          </p:cNvPicPr>
          <p:nvPr>
            <p:ph idx="1"/>
          </p:nvPr>
        </p:nvPicPr>
        <p:blipFill>
          <a:blip r:embed="rId2"/>
          <a:stretch>
            <a:fillRect/>
          </a:stretch>
        </p:blipFill>
        <p:spPr>
          <a:xfrm>
            <a:off x="3863952" y="3220872"/>
            <a:ext cx="4117575" cy="1953489"/>
          </a:xfrm>
          <a:prstGeom prst="rect">
            <a:avLst/>
          </a:prstGeom>
          <a:ln>
            <a:solidFill>
              <a:srgbClr val="C00000"/>
            </a:solidFill>
          </a:ln>
        </p:spPr>
      </p:pic>
    </p:spTree>
    <p:extLst>
      <p:ext uri="{BB962C8B-B14F-4D97-AF65-F5344CB8AC3E}">
        <p14:creationId xmlns:p14="http://schemas.microsoft.com/office/powerpoint/2010/main" val="41863003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047513"/>
            <a:ext cx="10515600" cy="1736630"/>
          </a:xfrm>
        </p:spPr>
        <p:txBody>
          <a:bodyPr>
            <a:normAutofit/>
          </a:bodyPr>
          <a:lstStyle/>
          <a:p>
            <a:r>
              <a:rPr lang="ru-RU" sz="4000">
                <a:solidFill>
                  <a:srgbClr val="002060"/>
                </a:solidFill>
                <a:latin typeface="Times New Roman" panose="02020603050405020304" pitchFamily="18" charset="0"/>
                <a:cs typeface="Times New Roman" panose="02020603050405020304" pitchFamily="18" charset="0"/>
              </a:rPr>
              <a:t>2) определяются отклонения каждой варианты </a:t>
            </a:r>
            <a:r>
              <a:rPr lang="en-US" sz="4000" b="1" smtClean="0">
                <a:solidFill>
                  <a:srgbClr val="002060"/>
                </a:solidFill>
                <a:latin typeface="Times New Roman" panose="02020603050405020304" pitchFamily="18" charset="0"/>
                <a:cs typeface="Times New Roman" panose="02020603050405020304" pitchFamily="18" charset="0"/>
              </a:rPr>
              <a:t>x</a:t>
            </a:r>
            <a:r>
              <a:rPr lang="en-US" sz="4000" b="1" baseline="-25000" smtClean="0">
                <a:solidFill>
                  <a:srgbClr val="002060"/>
                </a:solidFill>
                <a:latin typeface="Times New Roman" panose="02020603050405020304" pitchFamily="18" charset="0"/>
                <a:cs typeface="Times New Roman" panose="02020603050405020304" pitchFamily="18" charset="0"/>
              </a:rPr>
              <a:t>i</a:t>
            </a:r>
            <a:r>
              <a:rPr lang="en-US" sz="4000" smtClean="0">
                <a:solidFill>
                  <a:srgbClr val="002060"/>
                </a:solidFill>
                <a:latin typeface="Times New Roman" panose="02020603050405020304" pitchFamily="18" charset="0"/>
                <a:cs typeface="Times New Roman" panose="02020603050405020304" pitchFamily="18" charset="0"/>
              </a:rPr>
              <a:t> </a:t>
            </a:r>
            <a:r>
              <a:rPr lang="ru-RU" sz="4000" smtClean="0">
                <a:solidFill>
                  <a:srgbClr val="002060"/>
                </a:solidFill>
                <a:latin typeface="Times New Roman" panose="02020603050405020304" pitchFamily="18" charset="0"/>
                <a:cs typeface="Times New Roman" panose="02020603050405020304" pitchFamily="18" charset="0"/>
              </a:rPr>
              <a:t>от </a:t>
            </a:r>
            <a:r>
              <a:rPr lang="ru-RU" sz="4000">
                <a:solidFill>
                  <a:srgbClr val="002060"/>
                </a:solidFill>
                <a:latin typeface="Times New Roman" panose="02020603050405020304" pitchFamily="18" charset="0"/>
                <a:cs typeface="Times New Roman" panose="02020603050405020304" pitchFamily="18" charset="0"/>
              </a:rPr>
              <a:t>средней:</a:t>
            </a:r>
          </a:p>
        </p:txBody>
      </p:sp>
      <p:pic>
        <p:nvPicPr>
          <p:cNvPr id="4" name="Объект 3"/>
          <p:cNvPicPr>
            <a:picLocks noGrp="1" noChangeAspect="1"/>
          </p:cNvPicPr>
          <p:nvPr>
            <p:ph idx="1"/>
          </p:nvPr>
        </p:nvPicPr>
        <p:blipFill>
          <a:blip r:embed="rId2"/>
          <a:stretch>
            <a:fillRect/>
          </a:stretch>
        </p:blipFill>
        <p:spPr>
          <a:xfrm>
            <a:off x="3082390" y="3234520"/>
            <a:ext cx="5288800" cy="1326263"/>
          </a:xfrm>
          <a:prstGeom prst="rect">
            <a:avLst/>
          </a:prstGeom>
          <a:ln>
            <a:solidFill>
              <a:srgbClr val="C00000"/>
            </a:solidFill>
          </a:ln>
        </p:spPr>
      </p:pic>
    </p:spTree>
    <p:extLst>
      <p:ext uri="{BB962C8B-B14F-4D97-AF65-F5344CB8AC3E}">
        <p14:creationId xmlns:p14="http://schemas.microsoft.com/office/powerpoint/2010/main" val="28275895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706319"/>
            <a:ext cx="10515600" cy="2132415"/>
          </a:xfrm>
        </p:spPr>
        <p:txBody>
          <a:bodyPr>
            <a:normAutofit/>
          </a:bodyPr>
          <a:lstStyle/>
          <a:p>
            <a:r>
              <a:rPr lang="ru-RU" sz="4000">
                <a:solidFill>
                  <a:srgbClr val="002060"/>
                </a:solidFill>
                <a:latin typeface="Times New Roman" panose="02020603050405020304" pitchFamily="18" charset="0"/>
                <a:cs typeface="Times New Roman" panose="02020603050405020304" pitchFamily="18" charset="0"/>
              </a:rPr>
              <a:t>3) рассчитывается сумма абсолютных величин отклонений:</a:t>
            </a:r>
          </a:p>
        </p:txBody>
      </p:sp>
      <p:pic>
        <p:nvPicPr>
          <p:cNvPr id="4" name="Объект 3"/>
          <p:cNvPicPr>
            <a:picLocks noGrp="1" noChangeAspect="1"/>
          </p:cNvPicPr>
          <p:nvPr>
            <p:ph idx="1"/>
          </p:nvPr>
        </p:nvPicPr>
        <p:blipFill>
          <a:blip r:embed="rId2"/>
          <a:stretch>
            <a:fillRect/>
          </a:stretch>
        </p:blipFill>
        <p:spPr>
          <a:xfrm>
            <a:off x="3323760" y="3684896"/>
            <a:ext cx="5295413" cy="1235276"/>
          </a:xfrm>
          <a:prstGeom prst="rect">
            <a:avLst/>
          </a:prstGeom>
          <a:ln>
            <a:solidFill>
              <a:schemeClr val="accent2">
                <a:lumMod val="75000"/>
              </a:schemeClr>
            </a:solidFill>
          </a:ln>
        </p:spPr>
      </p:pic>
    </p:spTree>
    <p:extLst>
      <p:ext uri="{BB962C8B-B14F-4D97-AF65-F5344CB8AC3E}">
        <p14:creationId xmlns:p14="http://schemas.microsoft.com/office/powerpoint/2010/main" val="6993275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406068"/>
            <a:ext cx="10515600" cy="1941347"/>
          </a:xfrm>
        </p:spPr>
        <p:txBody>
          <a:bodyPr>
            <a:normAutofit/>
          </a:bodyPr>
          <a:lstStyle/>
          <a:p>
            <a:pPr algn="just"/>
            <a:r>
              <a:rPr lang="ru-RU" sz="4000">
                <a:solidFill>
                  <a:srgbClr val="002060"/>
                </a:solidFill>
                <a:latin typeface="Times New Roman" panose="02020603050405020304" pitchFamily="18" charset="0"/>
                <a:cs typeface="Times New Roman" panose="02020603050405020304" pitchFamily="18" charset="0"/>
              </a:rPr>
              <a:t>4) сумма абсолютных величин отклонений делится на число значений:</a:t>
            </a:r>
          </a:p>
        </p:txBody>
      </p:sp>
      <p:pic>
        <p:nvPicPr>
          <p:cNvPr id="4" name="Объект 3"/>
          <p:cNvPicPr>
            <a:picLocks noGrp="1" noChangeAspect="1"/>
          </p:cNvPicPr>
          <p:nvPr>
            <p:ph idx="1"/>
          </p:nvPr>
        </p:nvPicPr>
        <p:blipFill>
          <a:blip r:embed="rId2"/>
          <a:stretch>
            <a:fillRect/>
          </a:stretch>
        </p:blipFill>
        <p:spPr>
          <a:xfrm>
            <a:off x="3723833" y="2893325"/>
            <a:ext cx="3946209" cy="2004543"/>
          </a:xfrm>
          <a:prstGeom prst="rect">
            <a:avLst/>
          </a:prstGeom>
          <a:solidFill>
            <a:schemeClr val="accent4">
              <a:lumMod val="40000"/>
              <a:lumOff val="60000"/>
            </a:schemeClr>
          </a:solidFill>
          <a:ln>
            <a:solidFill>
              <a:schemeClr val="accent2">
                <a:lumMod val="75000"/>
              </a:schemeClr>
            </a:solidFill>
          </a:ln>
        </p:spPr>
      </p:pic>
    </p:spTree>
    <p:extLst>
      <p:ext uri="{BB962C8B-B14F-4D97-AF65-F5344CB8AC3E}">
        <p14:creationId xmlns:p14="http://schemas.microsoft.com/office/powerpoint/2010/main" val="12540447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999651"/>
          </a:xfrm>
          <a:solidFill>
            <a:schemeClr val="accent6">
              <a:lumMod val="20000"/>
              <a:lumOff val="80000"/>
            </a:schemeClr>
          </a:solidFill>
        </p:spPr>
        <p:txBody>
          <a:bodyPr>
            <a:noAutofit/>
          </a:bodyPr>
          <a:lstStyle/>
          <a:p>
            <a:pPr algn="just"/>
            <a:r>
              <a:rPr lang="ru-RU" sz="2400" b="1">
                <a:solidFill>
                  <a:schemeClr val="accent1">
                    <a:lumMod val="50000"/>
                  </a:schemeClr>
                </a:solidFill>
                <a:latin typeface="Times New Roman" panose="02020603050405020304" pitchFamily="18" charset="0"/>
                <a:cs typeface="Times New Roman" panose="02020603050405020304" pitchFamily="18" charset="0"/>
              </a:rPr>
              <a:t>Если данные наблюдения представлены в виде дискрет- ного ряда распределения с частотами, среднее линейное </a:t>
            </a:r>
            <a:r>
              <a:rPr lang="ru-RU" sz="2400" b="1" smtClean="0">
                <a:solidFill>
                  <a:schemeClr val="accent1">
                    <a:lumMod val="50000"/>
                  </a:schemeClr>
                </a:solidFill>
                <a:latin typeface="Times New Roman" panose="02020603050405020304" pitchFamily="18" charset="0"/>
                <a:cs typeface="Times New Roman" panose="02020603050405020304" pitchFamily="18" charset="0"/>
              </a:rPr>
              <a:t>отклонение </a:t>
            </a:r>
            <a:r>
              <a:rPr lang="ru-RU" sz="2400" b="1">
                <a:solidFill>
                  <a:schemeClr val="accent1">
                    <a:lumMod val="50000"/>
                  </a:schemeClr>
                </a:solidFill>
                <a:latin typeface="Times New Roman" panose="02020603050405020304" pitchFamily="18" charset="0"/>
                <a:cs typeface="Times New Roman" panose="02020603050405020304" pitchFamily="18" charset="0"/>
              </a:rPr>
              <a:t>исчисляется по формуле средней арифметической взвешенной:</a:t>
            </a:r>
          </a:p>
        </p:txBody>
      </p:sp>
      <p:pic>
        <p:nvPicPr>
          <p:cNvPr id="4" name="Объект 3"/>
          <p:cNvPicPr>
            <a:picLocks noGrp="1" noChangeAspect="1"/>
          </p:cNvPicPr>
          <p:nvPr>
            <p:ph idx="1"/>
          </p:nvPr>
        </p:nvPicPr>
        <p:blipFill>
          <a:blip r:embed="rId2"/>
          <a:stretch>
            <a:fillRect/>
          </a:stretch>
        </p:blipFill>
        <p:spPr>
          <a:xfrm>
            <a:off x="2478719" y="1498021"/>
            <a:ext cx="6938236" cy="5083565"/>
          </a:xfrm>
          <a:prstGeom prst="rect">
            <a:avLst/>
          </a:prstGeom>
        </p:spPr>
      </p:pic>
    </p:spTree>
    <p:extLst>
      <p:ext uri="{BB962C8B-B14F-4D97-AF65-F5344CB8AC3E}">
        <p14:creationId xmlns:p14="http://schemas.microsoft.com/office/powerpoint/2010/main" val="71626792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1392071" y="491383"/>
            <a:ext cx="9962865" cy="5949844"/>
          </a:xfrm>
          <a:prstGeom prst="rect">
            <a:avLst/>
          </a:prstGeom>
        </p:spPr>
      </p:pic>
    </p:spTree>
    <p:extLst>
      <p:ext uri="{BB962C8B-B14F-4D97-AF65-F5344CB8AC3E}">
        <p14:creationId xmlns:p14="http://schemas.microsoft.com/office/powerpoint/2010/main" val="36292585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7797" y="395785"/>
            <a:ext cx="11177516" cy="614149"/>
          </a:xfrm>
          <a:solidFill>
            <a:schemeClr val="bg2">
              <a:lumMod val="75000"/>
            </a:schemeClr>
          </a:solidFill>
        </p:spPr>
        <p:txBody>
          <a:bodyPr>
            <a:normAutofit fontScale="90000"/>
          </a:bodyPr>
          <a:lstStyle/>
          <a:p>
            <a:r>
              <a:rPr lang="ru-RU" sz="3600" smtClean="0">
                <a:latin typeface="Times New Roman" panose="02020603050405020304" pitchFamily="18" charset="0"/>
                <a:cs typeface="Times New Roman" panose="02020603050405020304" pitchFamily="18" charset="0"/>
              </a:rPr>
              <a:t/>
            </a:r>
            <a:br>
              <a:rPr lang="ru-RU" sz="3600" smtClean="0">
                <a:latin typeface="Times New Roman" panose="02020603050405020304" pitchFamily="18" charset="0"/>
                <a:cs typeface="Times New Roman" panose="02020603050405020304" pitchFamily="18" charset="0"/>
              </a:rPr>
            </a:br>
            <a:r>
              <a:rPr lang="ru-RU" sz="3600" smtClean="0">
                <a:latin typeface="Times New Roman" panose="02020603050405020304" pitchFamily="18" charset="0"/>
                <a:cs typeface="Times New Roman" panose="02020603050405020304" pitchFamily="18" charset="0"/>
              </a:rPr>
              <a:t>Литература</a:t>
            </a:r>
            <a:r>
              <a:rPr lang="ru-RU" sz="3600">
                <a:latin typeface="Times New Roman" panose="02020603050405020304" pitchFamily="18" charset="0"/>
                <a:cs typeface="Times New Roman" panose="02020603050405020304" pitchFamily="18" charset="0"/>
              </a:rPr>
              <a:t>:</a:t>
            </a:r>
            <a:br>
              <a:rPr lang="ru-RU" sz="3600">
                <a:latin typeface="Times New Roman" panose="02020603050405020304" pitchFamily="18" charset="0"/>
                <a:cs typeface="Times New Roman" panose="02020603050405020304" pitchFamily="18" charset="0"/>
              </a:rPr>
            </a:br>
            <a:endParaRPr lang="ru-RU">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27797" y="1009934"/>
            <a:ext cx="11177516" cy="5486400"/>
          </a:xfrm>
        </p:spPr>
        <p:txBody>
          <a:bodyPr>
            <a:noAutofit/>
          </a:bodyPr>
          <a:lstStyle/>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учеб. пособие для студ. вузов, обучающ. по спец. "Прикладная математика" / Тихонов А.Н., Уфимцев М.В. - М.: Изд-во МГУ, 1988. - 174 с. - ISBN </a:t>
            </a:r>
            <a:r>
              <a:rPr lang="ru-RU" smtClean="0">
                <a:latin typeface="Times New Roman" panose="02020603050405020304" pitchFamily="18" charset="0"/>
                <a:cs typeface="Times New Roman" panose="02020603050405020304" pitchFamily="18" charset="0"/>
              </a:rPr>
              <a:t>5211001052</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Вольф, В. Г. Статистическая обработка опытных данных: научное издание / Вольф В.Г. - М.: Колос, 1966. - 253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Джессен Р. Методы статистических обследований: пер.с англ. / Джессен Р. - М. : Финансы и статистика, 1985. - 478 c.: ил. - (Библиотечка иностранных книг для экономистов и статистиков).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Калинин А. Г. Обработка данных методами математической статистики: монография / А. Г. Калинин. – Чита: ЗИП СибУПК, 2015. – 106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Гласс Дж., Стенли Дж. Статистические методы в педагогике и психологии. – М.: Прогресс. – 1976. – 494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Эренберг А. Анализ и интерпретация статистических данных. – М.: Финансы и статистика. – 1981. – 406 с</a:t>
            </a:r>
            <a:r>
              <a:rPr lang="ru-RU" smtClean="0">
                <a:latin typeface="Times New Roman" panose="02020603050405020304" pitchFamily="18" charset="0"/>
                <a:cs typeface="Times New Roman" panose="02020603050405020304" pitchFamily="18" charset="0"/>
              </a:rPr>
              <a:t>.</a:t>
            </a:r>
            <a:r>
              <a:rPr lang="ru-RU">
                <a:latin typeface="Times New Roman" panose="02020603050405020304" pitchFamily="18" charset="0"/>
                <a:cs typeface="Times New Roman" panose="02020603050405020304" pitchFamily="18" charset="0"/>
              </a:rPr>
              <a:t>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на микро-ЭВМ и программируемых калькуляторах: научное издание / Костылев А.А. - Л.: Энергоатомиздат, 1991. - 304 с.: ил. - ISBN </a:t>
            </a:r>
            <a:r>
              <a:rPr lang="ru-RU" smtClean="0">
                <a:latin typeface="Times New Roman" panose="02020603050405020304" pitchFamily="18" charset="0"/>
                <a:cs typeface="Times New Roman" panose="02020603050405020304" pitchFamily="18" charset="0"/>
              </a:rPr>
              <a:t>5283044793</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Сидоренко Е. В. Методы математической обработки в психологии: научное издание / Е. В. Сидоренко. - СПб: Речь, 2004. - 349 с.: ил. - Библиогр.: с. 309-314. - ISBN 5-9268-0010-2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Власова И. Н. Основы математической обработки информации [Электронный ресурс]: учебное пособие для организации самостоятельной деятельности студентов / Власова И. Н. - Пермь: Пермский государственный гуманитарно-педагогический университет, 2013. - 115 </a:t>
            </a:r>
            <a:r>
              <a:rPr lang="ru-RU" smtClean="0">
                <a:latin typeface="Times New Roman" panose="02020603050405020304" pitchFamily="18" charset="0"/>
                <a:cs typeface="Times New Roman" panose="02020603050405020304" pitchFamily="18" charset="0"/>
              </a:rPr>
              <a:t>с</a:t>
            </a:r>
            <a:r>
              <a:rPr lang="ru-RU">
                <a:latin typeface="Times New Roman" panose="02020603050405020304" pitchFamily="18" charset="0"/>
                <a:cs typeface="Times New Roman" panose="02020603050405020304" pitchFamily="18" charset="0"/>
              </a:rPr>
              <a:t>.</a:t>
            </a:r>
            <a:endParaRPr lang="ru-RU"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2213872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79799" y="614149"/>
            <a:ext cx="11061741" cy="5500048"/>
          </a:xfrm>
          <a:prstGeom prst="rect">
            <a:avLst/>
          </a:prstGeom>
        </p:spPr>
      </p:pic>
    </p:spTree>
    <p:extLst>
      <p:ext uri="{BB962C8B-B14F-4D97-AF65-F5344CB8AC3E}">
        <p14:creationId xmlns:p14="http://schemas.microsoft.com/office/powerpoint/2010/main" val="42597437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872307"/>
          </a:xfrm>
          <a:solidFill>
            <a:schemeClr val="accent6"/>
          </a:solidFill>
        </p:spPr>
        <p:txBody>
          <a:bodyPr>
            <a:normAutofit fontScale="90000"/>
          </a:bodyPr>
          <a:lstStyle/>
          <a:p>
            <a:r>
              <a:rPr lang="ru-RU" b="1" smtClean="0">
                <a:solidFill>
                  <a:srgbClr val="C00000"/>
                </a:solidFill>
                <a:latin typeface="Times New Roman" panose="02020603050405020304" pitchFamily="18" charset="0"/>
                <a:cs typeface="Times New Roman" panose="02020603050405020304" pitchFamily="18" charset="0"/>
              </a:rPr>
              <a:t>Среднее квадратическое отклонение </a:t>
            </a:r>
            <a:endParaRPr lang="ru-RU" b="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Autofit/>
          </a:bodyPr>
          <a:lstStyle/>
          <a:p>
            <a:pPr marL="0" indent="0" algn="just">
              <a:buNone/>
            </a:pPr>
            <a:r>
              <a:rPr lang="ru-RU" sz="2400" smtClean="0">
                <a:solidFill>
                  <a:srgbClr val="002060"/>
                </a:solidFill>
                <a:latin typeface="Times New Roman" panose="02020603050405020304" pitchFamily="18" charset="0"/>
                <a:cs typeface="Times New Roman" panose="02020603050405020304" pitchFamily="18" charset="0"/>
              </a:rPr>
              <a:t>- </a:t>
            </a:r>
            <a:r>
              <a:rPr lang="ru-RU" sz="2400">
                <a:solidFill>
                  <a:srgbClr val="002060"/>
                </a:solidFill>
                <a:latin typeface="Times New Roman" panose="02020603050405020304" pitchFamily="18" charset="0"/>
                <a:cs typeface="Times New Roman" panose="02020603050405020304" pitchFamily="18" charset="0"/>
              </a:rPr>
              <a:t>это обобщающая характеристика абсолютных размеров вариации признака в совокупности. Выражается оно в тех же единицах измерения, что и признак (в метрах, тоннах, процентах, гектарах и т.д.). </a:t>
            </a:r>
          </a:p>
          <a:p>
            <a:pPr marL="0" indent="0" algn="just">
              <a:buNone/>
            </a:pPr>
            <a:r>
              <a:rPr lang="ru-RU" sz="2400" b="1">
                <a:solidFill>
                  <a:srgbClr val="002060"/>
                </a:solidFill>
                <a:latin typeface="Times New Roman" panose="02020603050405020304" pitchFamily="18" charset="0"/>
                <a:cs typeface="Times New Roman" panose="02020603050405020304" pitchFamily="18" charset="0"/>
              </a:rPr>
              <a:t>Среднее квадратическое отклонение </a:t>
            </a:r>
            <a:r>
              <a:rPr lang="ru-RU" sz="2400">
                <a:solidFill>
                  <a:srgbClr val="002060"/>
                </a:solidFill>
                <a:latin typeface="Times New Roman" panose="02020603050405020304" pitchFamily="18" charset="0"/>
                <a:cs typeface="Times New Roman" panose="02020603050405020304" pitchFamily="18" charset="0"/>
              </a:rPr>
              <a:t>является мерилом надежности средней. Чем меньше среднее квадратическое отклонение, тем лучше средняя арифметическая отражает </a:t>
            </a:r>
            <a:r>
              <a:rPr lang="ru-RU" sz="2400" smtClean="0">
                <a:solidFill>
                  <a:srgbClr val="002060"/>
                </a:solidFill>
                <a:latin typeface="Times New Roman" panose="02020603050405020304" pitchFamily="18" charset="0"/>
                <a:cs typeface="Times New Roman" panose="02020603050405020304" pitchFamily="18" charset="0"/>
              </a:rPr>
              <a:t>собой </a:t>
            </a:r>
            <a:r>
              <a:rPr lang="ru-RU" sz="2400">
                <a:solidFill>
                  <a:srgbClr val="002060"/>
                </a:solidFill>
                <a:latin typeface="Times New Roman" panose="02020603050405020304" pitchFamily="18" charset="0"/>
                <a:cs typeface="Times New Roman" panose="02020603050405020304" pitchFamily="18" charset="0"/>
              </a:rPr>
              <a:t>всю представляемую совокупность. </a:t>
            </a:r>
          </a:p>
          <a:p>
            <a:pPr marL="0" indent="0" algn="just">
              <a:buNone/>
            </a:pPr>
            <a:r>
              <a:rPr lang="ru-RU" sz="2400">
                <a:solidFill>
                  <a:srgbClr val="002060"/>
                </a:solidFill>
                <a:latin typeface="Times New Roman" panose="02020603050405020304" pitchFamily="18" charset="0"/>
                <a:cs typeface="Times New Roman" panose="02020603050405020304" pitchFamily="18" charset="0"/>
              </a:rPr>
              <a:t>Вычислению среднего квадратического отклонения предшествует расчет </a:t>
            </a:r>
            <a:r>
              <a:rPr lang="ru-RU" sz="2400" b="1">
                <a:solidFill>
                  <a:srgbClr val="002060"/>
                </a:solidFill>
                <a:latin typeface="Times New Roman" panose="02020603050405020304" pitchFamily="18" charset="0"/>
                <a:cs typeface="Times New Roman" panose="02020603050405020304" pitchFamily="18" charset="0"/>
              </a:rPr>
              <a:t>дисперсии.</a:t>
            </a:r>
          </a:p>
        </p:txBody>
      </p:sp>
    </p:spTree>
    <p:extLst>
      <p:ext uri="{BB962C8B-B14F-4D97-AF65-F5344CB8AC3E}">
        <p14:creationId xmlns:p14="http://schemas.microsoft.com/office/powerpoint/2010/main" val="427460402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542057" y="459476"/>
            <a:ext cx="11235961" cy="5941324"/>
          </a:xfrm>
          <a:prstGeom prst="rect">
            <a:avLst/>
          </a:prstGeom>
          <a:ln>
            <a:solidFill>
              <a:srgbClr val="C00000"/>
            </a:solidFill>
          </a:ln>
        </p:spPr>
      </p:pic>
      <p:pic>
        <p:nvPicPr>
          <p:cNvPr id="3" name="Рисунок 2"/>
          <p:cNvPicPr>
            <a:picLocks noChangeAspect="1"/>
          </p:cNvPicPr>
          <p:nvPr/>
        </p:nvPicPr>
        <p:blipFill>
          <a:blip r:embed="rId3"/>
          <a:stretch>
            <a:fillRect/>
          </a:stretch>
        </p:blipFill>
        <p:spPr>
          <a:xfrm>
            <a:off x="8570794" y="5319591"/>
            <a:ext cx="3035492" cy="931083"/>
          </a:xfrm>
          <a:prstGeom prst="rect">
            <a:avLst/>
          </a:prstGeom>
          <a:ln>
            <a:solidFill>
              <a:srgbClr val="C00000"/>
            </a:solidFill>
          </a:ln>
        </p:spPr>
      </p:pic>
    </p:spTree>
    <p:extLst>
      <p:ext uri="{BB962C8B-B14F-4D97-AF65-F5344CB8AC3E}">
        <p14:creationId xmlns:p14="http://schemas.microsoft.com/office/powerpoint/2010/main" val="4231198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71265" y="2014194"/>
            <a:ext cx="10670275" cy="3970318"/>
          </a:xfrm>
          <a:prstGeom prst="rect">
            <a:avLst/>
          </a:prstGeom>
        </p:spPr>
        <p:txBody>
          <a:bodyPr wrap="square">
            <a:spAutoFit/>
          </a:bodyPr>
          <a:lstStyle/>
          <a:p>
            <a:pPr algn="just"/>
            <a:r>
              <a:rPr lang="ru-RU" sz="2800" smtClean="0">
                <a:solidFill>
                  <a:srgbClr val="002060"/>
                </a:solidFill>
                <a:latin typeface="Times New Roman" panose="02020603050405020304" pitchFamily="18" charset="0"/>
              </a:rPr>
              <a:t>Основная</a:t>
            </a:r>
            <a:r>
              <a:rPr lang="ru-RU" sz="2800" smtClean="0">
                <a:solidFill>
                  <a:srgbClr val="000000"/>
                </a:solidFill>
                <a:latin typeface="Times New Roman" panose="02020603050405020304" pitchFamily="18" charset="0"/>
              </a:rPr>
              <a:t> </a:t>
            </a:r>
            <a:r>
              <a:rPr lang="ru-RU" sz="2800" b="1">
                <a:solidFill>
                  <a:srgbClr val="C00000"/>
                </a:solidFill>
                <a:latin typeface="Times New Roman" panose="02020603050405020304" pitchFamily="18" charset="0"/>
              </a:rPr>
              <a:t>цель</a:t>
            </a:r>
            <a:r>
              <a:rPr lang="ru-RU" sz="2800">
                <a:solidFill>
                  <a:srgbClr val="000000"/>
                </a:solidFill>
                <a:latin typeface="Times New Roman" panose="02020603050405020304" pitchFamily="18" charset="0"/>
              </a:rPr>
              <a:t> </a:t>
            </a:r>
            <a:r>
              <a:rPr lang="ru-RU" sz="2800">
                <a:solidFill>
                  <a:srgbClr val="002060"/>
                </a:solidFill>
                <a:latin typeface="Times New Roman" panose="02020603050405020304" pitchFamily="18" charset="0"/>
              </a:rPr>
              <a:t>статистического изучения динамики </a:t>
            </a:r>
            <a:r>
              <a:rPr lang="ru-RU" sz="2800" smtClean="0">
                <a:solidFill>
                  <a:srgbClr val="002060"/>
                </a:solidFill>
                <a:latin typeface="Times New Roman" panose="02020603050405020304" pitchFamily="18" charset="0"/>
              </a:rPr>
              <a:t>деятельности </a:t>
            </a:r>
            <a:r>
              <a:rPr lang="ru-RU" sz="2800">
                <a:solidFill>
                  <a:srgbClr val="002060"/>
                </a:solidFill>
                <a:latin typeface="Times New Roman" panose="02020603050405020304" pitchFamily="18" charset="0"/>
              </a:rPr>
              <a:t>состоит в выявлении и измерении закономерно- стей и их развития во времени. Это достигается посредством построения и анализа статистических рядов динамики. </a:t>
            </a:r>
          </a:p>
          <a:p>
            <a:pPr algn="just"/>
            <a:r>
              <a:rPr lang="ru-RU" sz="2800" b="1">
                <a:solidFill>
                  <a:srgbClr val="C00000"/>
                </a:solidFill>
                <a:latin typeface="Times New Roman" panose="02020603050405020304" pitchFamily="18" charset="0"/>
              </a:rPr>
              <a:t>Рядами динамики </a:t>
            </a:r>
            <a:r>
              <a:rPr lang="ru-RU" sz="2800">
                <a:solidFill>
                  <a:srgbClr val="002060"/>
                </a:solidFill>
                <a:latin typeface="Times New Roman" panose="02020603050405020304" pitchFamily="18" charset="0"/>
              </a:rPr>
              <a:t>называются статистические данные, отображающие развитие изучаемого явления во времени. </a:t>
            </a:r>
            <a:endParaRPr lang="ru-RU" sz="2800" smtClean="0">
              <a:solidFill>
                <a:srgbClr val="002060"/>
              </a:solidFill>
              <a:latin typeface="Times New Roman" panose="02020603050405020304" pitchFamily="18" charset="0"/>
            </a:endParaRPr>
          </a:p>
          <a:p>
            <a:pPr algn="just"/>
            <a:r>
              <a:rPr lang="ru-RU" sz="2800" smtClean="0">
                <a:solidFill>
                  <a:srgbClr val="002060"/>
                </a:solidFill>
                <a:latin typeface="Times New Roman" panose="02020603050405020304" pitchFamily="18" charset="0"/>
              </a:rPr>
              <a:t>В </a:t>
            </a:r>
            <a:r>
              <a:rPr lang="ru-RU" sz="2800">
                <a:solidFill>
                  <a:srgbClr val="002060"/>
                </a:solidFill>
                <a:latin typeface="Times New Roman" panose="02020603050405020304" pitchFamily="18" charset="0"/>
              </a:rPr>
              <a:t>каждом ряду динамики имеются два основных элемента:</a:t>
            </a:r>
            <a:r>
              <a:rPr lang="ru-RU" sz="2800">
                <a:solidFill>
                  <a:srgbClr val="000000"/>
                </a:solidFill>
                <a:latin typeface="Times New Roman" panose="02020603050405020304" pitchFamily="18" charset="0"/>
              </a:rPr>
              <a:t> </a:t>
            </a:r>
            <a:r>
              <a:rPr lang="ru-RU" sz="2800" smtClean="0">
                <a:solidFill>
                  <a:srgbClr val="002060"/>
                </a:solidFill>
                <a:latin typeface="Times New Roman" panose="02020603050405020304" pitchFamily="18" charset="0"/>
              </a:rPr>
              <a:t>показатель </a:t>
            </a:r>
            <a:r>
              <a:rPr lang="ru-RU" sz="2800">
                <a:solidFill>
                  <a:srgbClr val="002060"/>
                </a:solidFill>
                <a:latin typeface="Times New Roman" panose="02020603050405020304" pitchFamily="18" charset="0"/>
              </a:rPr>
              <a:t>времени </a:t>
            </a:r>
            <a:r>
              <a:rPr lang="ru-RU" sz="2800">
                <a:solidFill>
                  <a:srgbClr val="C00000"/>
                </a:solidFill>
                <a:latin typeface="Times New Roman" panose="02020603050405020304" pitchFamily="18" charset="0"/>
              </a:rPr>
              <a:t>t</a:t>
            </a:r>
            <a:r>
              <a:rPr lang="ru-RU" sz="2800">
                <a:solidFill>
                  <a:srgbClr val="000000"/>
                </a:solidFill>
                <a:latin typeface="Times New Roman" panose="02020603050405020304" pitchFamily="18" charset="0"/>
              </a:rPr>
              <a:t>; </a:t>
            </a:r>
            <a:r>
              <a:rPr lang="ru-RU" sz="2800">
                <a:solidFill>
                  <a:srgbClr val="002060"/>
                </a:solidFill>
                <a:latin typeface="Times New Roman" panose="02020603050405020304" pitchFamily="18" charset="0"/>
              </a:rPr>
              <a:t>соответствующие им уровни развития изучаемого явления</a:t>
            </a:r>
            <a:r>
              <a:rPr lang="ru-RU" sz="2800">
                <a:solidFill>
                  <a:srgbClr val="000000"/>
                </a:solidFill>
                <a:latin typeface="Times New Roman" panose="02020603050405020304" pitchFamily="18" charset="0"/>
              </a:rPr>
              <a:t> </a:t>
            </a:r>
            <a:r>
              <a:rPr lang="ru-RU" sz="2800">
                <a:solidFill>
                  <a:srgbClr val="C00000"/>
                </a:solidFill>
                <a:latin typeface="Times New Roman" panose="02020603050405020304" pitchFamily="18" charset="0"/>
              </a:rPr>
              <a:t>у</a:t>
            </a:r>
            <a:r>
              <a:rPr lang="ru-RU" sz="2800">
                <a:solidFill>
                  <a:srgbClr val="000000"/>
                </a:solidFill>
                <a:latin typeface="Times New Roman" panose="02020603050405020304" pitchFamily="18" charset="0"/>
              </a:rPr>
              <a:t>. </a:t>
            </a:r>
            <a:endParaRPr lang="ru-RU" sz="2800"/>
          </a:p>
        </p:txBody>
      </p:sp>
      <p:sp>
        <p:nvSpPr>
          <p:cNvPr id="3" name="Заголовок 2"/>
          <p:cNvSpPr>
            <a:spLocks noGrp="1"/>
          </p:cNvSpPr>
          <p:nvPr>
            <p:ph type="title"/>
          </p:nvPr>
        </p:nvSpPr>
        <p:spPr>
          <a:xfrm>
            <a:off x="1066800" y="642594"/>
            <a:ext cx="10451910" cy="735830"/>
          </a:xfrm>
          <a:solidFill>
            <a:schemeClr val="accent6"/>
          </a:solidFill>
        </p:spPr>
        <p:txBody>
          <a:bodyPr>
            <a:normAutofit fontScale="90000"/>
          </a:bodyPr>
          <a:lstStyle/>
          <a:p>
            <a:r>
              <a:rPr lang="ru-RU" b="1" i="1" smtClean="0">
                <a:solidFill>
                  <a:srgbClr val="C00000"/>
                </a:solidFill>
                <a:latin typeface="Times New Roman" panose="02020603050405020304" pitchFamily="18" charset="0"/>
              </a:rPr>
              <a:t/>
            </a:r>
            <a:br>
              <a:rPr lang="ru-RU" b="1" i="1" smtClean="0">
                <a:solidFill>
                  <a:srgbClr val="C00000"/>
                </a:solidFill>
                <a:latin typeface="Times New Roman" panose="02020603050405020304" pitchFamily="18" charset="0"/>
              </a:rPr>
            </a:br>
            <a:r>
              <a:rPr lang="ru-RU" b="1" i="1" smtClean="0">
                <a:solidFill>
                  <a:srgbClr val="C00000"/>
                </a:solidFill>
                <a:latin typeface="Times New Roman" panose="02020603050405020304" pitchFamily="18" charset="0"/>
              </a:rPr>
              <a:t>Установление вида ряда динамики </a:t>
            </a:r>
            <a:r>
              <a:rPr lang="ru-RU" smtClean="0">
                <a:solidFill>
                  <a:srgbClr val="000000"/>
                </a:solidFill>
                <a:latin typeface="Times New Roman" panose="02020603050405020304" pitchFamily="18" charset="0"/>
              </a:rPr>
              <a:t/>
            </a:r>
            <a:br>
              <a:rPr lang="ru-RU" smtClean="0">
                <a:solidFill>
                  <a:srgbClr val="000000"/>
                </a:solidFill>
                <a:latin typeface="Times New Roman" panose="02020603050405020304" pitchFamily="18" charset="0"/>
              </a:rPr>
            </a:br>
            <a:endParaRPr lang="ru-RU"/>
          </a:p>
        </p:txBody>
      </p:sp>
    </p:spTree>
    <p:extLst>
      <p:ext uri="{BB962C8B-B14F-4D97-AF65-F5344CB8AC3E}">
        <p14:creationId xmlns:p14="http://schemas.microsoft.com/office/powerpoint/2010/main" val="22872677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09433" y="450376"/>
            <a:ext cx="11641540" cy="4524315"/>
          </a:xfrm>
          <a:prstGeom prst="rect">
            <a:avLst/>
          </a:prstGeom>
        </p:spPr>
        <p:txBody>
          <a:bodyPr wrap="square">
            <a:spAutoFit/>
          </a:bodyPr>
          <a:lstStyle/>
          <a:p>
            <a:pPr algn="just"/>
            <a:r>
              <a:rPr lang="ru-RU" sz="2400" b="1">
                <a:solidFill>
                  <a:srgbClr val="C00000"/>
                </a:solidFill>
                <a:latin typeface="Times New Roman" panose="02020603050405020304" pitchFamily="18" charset="0"/>
              </a:rPr>
              <a:t>Уровни рядов динамики </a:t>
            </a:r>
            <a:r>
              <a:rPr lang="ru-RU" sz="2400" b="1">
                <a:solidFill>
                  <a:schemeClr val="accent1">
                    <a:lumMod val="50000"/>
                  </a:schemeClr>
                </a:solidFill>
                <a:latin typeface="Times New Roman" panose="02020603050405020304" pitchFamily="18" charset="0"/>
              </a:rPr>
              <a:t>отображают количественную оценку (меру) развития во времени изучаемого явления. Они могут выражаться абсолютными, относительными или </a:t>
            </a:r>
            <a:r>
              <a:rPr lang="ru-RU" sz="2400" b="1" smtClean="0">
                <a:solidFill>
                  <a:schemeClr val="accent1">
                    <a:lumMod val="50000"/>
                  </a:schemeClr>
                </a:solidFill>
                <a:latin typeface="Times New Roman" panose="02020603050405020304" pitchFamily="18" charset="0"/>
              </a:rPr>
              <a:t>средними </a:t>
            </a:r>
            <a:r>
              <a:rPr lang="ru-RU" sz="2400" b="1">
                <a:solidFill>
                  <a:schemeClr val="accent1">
                    <a:lumMod val="50000"/>
                  </a:schemeClr>
                </a:solidFill>
                <a:latin typeface="Times New Roman" panose="02020603050405020304" pitchFamily="18" charset="0"/>
              </a:rPr>
              <a:t>величинами. </a:t>
            </a:r>
          </a:p>
          <a:p>
            <a:pPr algn="just"/>
            <a:endParaRPr lang="ru-RU" sz="2400" b="1" smtClean="0">
              <a:solidFill>
                <a:schemeClr val="accent1">
                  <a:lumMod val="50000"/>
                </a:schemeClr>
              </a:solidFill>
              <a:latin typeface="Times New Roman" panose="02020603050405020304" pitchFamily="18" charset="0"/>
            </a:endParaRPr>
          </a:p>
          <a:p>
            <a:pPr algn="just"/>
            <a:r>
              <a:rPr lang="ru-RU" sz="2400" b="1" smtClean="0">
                <a:solidFill>
                  <a:schemeClr val="accent1">
                    <a:lumMod val="50000"/>
                  </a:schemeClr>
                </a:solidFill>
                <a:latin typeface="Times New Roman" panose="02020603050405020304" pitchFamily="18" charset="0"/>
              </a:rPr>
              <a:t>В </a:t>
            </a:r>
            <a:r>
              <a:rPr lang="ru-RU" sz="2400" b="1">
                <a:solidFill>
                  <a:schemeClr val="accent1">
                    <a:lumMod val="50000"/>
                  </a:schemeClr>
                </a:solidFill>
                <a:latin typeface="Times New Roman" panose="02020603050405020304" pitchFamily="18" charset="0"/>
              </a:rPr>
              <a:t>зависимости от характера изучаемого явления уровни рядов динамики могут относиться или к определенным датам (моментам) времени, или к отдельным периодам. В </a:t>
            </a:r>
            <a:r>
              <a:rPr lang="ru-RU" sz="2400" b="1" smtClean="0">
                <a:solidFill>
                  <a:schemeClr val="accent1">
                    <a:lumMod val="50000"/>
                  </a:schemeClr>
                </a:solidFill>
                <a:latin typeface="Times New Roman" panose="02020603050405020304" pitchFamily="18" charset="0"/>
              </a:rPr>
              <a:t>соответствии </a:t>
            </a:r>
            <a:r>
              <a:rPr lang="ru-RU" sz="2400" b="1">
                <a:solidFill>
                  <a:schemeClr val="accent1">
                    <a:lumMod val="50000"/>
                  </a:schemeClr>
                </a:solidFill>
                <a:latin typeface="Times New Roman" panose="02020603050405020304" pitchFamily="18" charset="0"/>
              </a:rPr>
              <a:t>с этим, ряды динамики подразделяются на </a:t>
            </a:r>
            <a:r>
              <a:rPr lang="ru-RU" sz="2400" b="1">
                <a:solidFill>
                  <a:srgbClr val="C00000"/>
                </a:solidFill>
                <a:latin typeface="Times New Roman" panose="02020603050405020304" pitchFamily="18" charset="0"/>
              </a:rPr>
              <a:t>моментные</a:t>
            </a:r>
            <a:r>
              <a:rPr lang="ru-RU" sz="2400" b="1">
                <a:solidFill>
                  <a:schemeClr val="accent1">
                    <a:lumMod val="50000"/>
                  </a:schemeClr>
                </a:solidFill>
                <a:latin typeface="Times New Roman" panose="02020603050405020304" pitchFamily="18" charset="0"/>
              </a:rPr>
              <a:t> и </a:t>
            </a:r>
            <a:r>
              <a:rPr lang="ru-RU" sz="2400" b="1">
                <a:solidFill>
                  <a:srgbClr val="C00000"/>
                </a:solidFill>
                <a:latin typeface="Times New Roman" panose="02020603050405020304" pitchFamily="18" charset="0"/>
              </a:rPr>
              <a:t>интервальные</a:t>
            </a:r>
            <a:r>
              <a:rPr lang="ru-RU" sz="2400" b="1">
                <a:solidFill>
                  <a:schemeClr val="accent1">
                    <a:lumMod val="50000"/>
                  </a:schemeClr>
                </a:solidFill>
                <a:latin typeface="Times New Roman" panose="02020603050405020304" pitchFamily="18" charset="0"/>
              </a:rPr>
              <a:t>. </a:t>
            </a:r>
            <a:endParaRPr lang="ru-RU" sz="2400" b="1" smtClean="0">
              <a:solidFill>
                <a:schemeClr val="accent1">
                  <a:lumMod val="50000"/>
                </a:schemeClr>
              </a:solidFill>
              <a:latin typeface="Times New Roman" panose="02020603050405020304" pitchFamily="18" charset="0"/>
            </a:endParaRPr>
          </a:p>
          <a:p>
            <a:pPr algn="just"/>
            <a:endParaRPr lang="ru-RU" sz="2400" b="1">
              <a:solidFill>
                <a:schemeClr val="accent1">
                  <a:lumMod val="50000"/>
                </a:schemeClr>
              </a:solidFill>
              <a:latin typeface="Times New Roman" panose="02020603050405020304" pitchFamily="18" charset="0"/>
            </a:endParaRPr>
          </a:p>
          <a:p>
            <a:pPr algn="just"/>
            <a:r>
              <a:rPr lang="ru-RU" sz="2400" b="1">
                <a:solidFill>
                  <a:schemeClr val="accent1">
                    <a:lumMod val="50000"/>
                  </a:schemeClr>
                </a:solidFill>
                <a:latin typeface="Times New Roman" panose="02020603050405020304" pitchFamily="18" charset="0"/>
              </a:rPr>
              <a:t>Моментные ряды динамики отображают состояние </a:t>
            </a:r>
            <a:r>
              <a:rPr lang="ru-RU" sz="2400" b="1" smtClean="0">
                <a:solidFill>
                  <a:schemeClr val="accent1">
                    <a:lumMod val="50000"/>
                  </a:schemeClr>
                </a:solidFill>
                <a:latin typeface="Times New Roman" panose="02020603050405020304" pitchFamily="18" charset="0"/>
              </a:rPr>
              <a:t>изучаемых </a:t>
            </a:r>
            <a:r>
              <a:rPr lang="ru-RU" sz="2400" b="1">
                <a:solidFill>
                  <a:schemeClr val="accent1">
                    <a:lumMod val="50000"/>
                  </a:schemeClr>
                </a:solidFill>
                <a:latin typeface="Times New Roman" panose="02020603050405020304" pitchFamily="18" charset="0"/>
              </a:rPr>
              <a:t>явлений на определенные даты (моменты) времени. </a:t>
            </a:r>
          </a:p>
          <a:p>
            <a:pPr algn="just"/>
            <a:r>
              <a:rPr lang="ru-RU" sz="2400" b="1">
                <a:solidFill>
                  <a:schemeClr val="accent1">
                    <a:lumMod val="50000"/>
                  </a:schemeClr>
                </a:solidFill>
                <a:latin typeface="Times New Roman" panose="02020603050405020304" pitchFamily="18" charset="0"/>
              </a:rPr>
              <a:t>Примером моментного ряда динамики является </a:t>
            </a:r>
            <a:r>
              <a:rPr lang="ru-RU" sz="2400" b="1" smtClean="0">
                <a:solidFill>
                  <a:schemeClr val="accent1">
                    <a:lumMod val="50000"/>
                  </a:schemeClr>
                </a:solidFill>
                <a:latin typeface="Times New Roman" panose="02020603050405020304" pitchFamily="18" charset="0"/>
              </a:rPr>
              <a:t>следующая информация:</a:t>
            </a:r>
            <a:r>
              <a:rPr lang="ru-RU" b="1" smtClean="0">
                <a:solidFill>
                  <a:schemeClr val="accent1">
                    <a:lumMod val="50000"/>
                  </a:schemeClr>
                </a:solidFill>
                <a:latin typeface="Times New Roman" panose="02020603050405020304" pitchFamily="18" charset="0"/>
              </a:rPr>
              <a:t> </a:t>
            </a:r>
            <a:endParaRPr lang="ru-RU" b="1">
              <a:solidFill>
                <a:schemeClr val="accent1">
                  <a:lumMod val="50000"/>
                </a:schemeClr>
              </a:solidFill>
            </a:endParaRPr>
          </a:p>
        </p:txBody>
      </p:sp>
      <p:pic>
        <p:nvPicPr>
          <p:cNvPr id="3" name="Рисунок 2"/>
          <p:cNvPicPr>
            <a:picLocks noChangeAspect="1"/>
          </p:cNvPicPr>
          <p:nvPr/>
        </p:nvPicPr>
        <p:blipFill>
          <a:blip r:embed="rId2"/>
          <a:stretch>
            <a:fillRect/>
          </a:stretch>
        </p:blipFill>
        <p:spPr>
          <a:xfrm>
            <a:off x="1801929" y="4974691"/>
            <a:ext cx="8229175" cy="1619699"/>
          </a:xfrm>
          <a:prstGeom prst="rect">
            <a:avLst/>
          </a:prstGeom>
        </p:spPr>
      </p:pic>
    </p:spTree>
    <p:extLst>
      <p:ext uri="{BB962C8B-B14F-4D97-AF65-F5344CB8AC3E}">
        <p14:creationId xmlns:p14="http://schemas.microsoft.com/office/powerpoint/2010/main" val="1829059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82136" y="491319"/>
            <a:ext cx="11395881" cy="6124754"/>
          </a:xfrm>
          <a:prstGeom prst="rect">
            <a:avLst/>
          </a:prstGeom>
        </p:spPr>
        <p:txBody>
          <a:bodyPr wrap="square">
            <a:spAutoFit/>
          </a:bodyPr>
          <a:lstStyle/>
          <a:p>
            <a:pPr algn="just"/>
            <a:r>
              <a:rPr lang="ru-RU" sz="2400">
                <a:solidFill>
                  <a:srgbClr val="002060"/>
                </a:solidFill>
                <a:latin typeface="Times New Roman" panose="02020603050405020304" pitchFamily="18" charset="0"/>
              </a:rPr>
              <a:t>Особенностью </a:t>
            </a:r>
            <a:r>
              <a:rPr lang="ru-RU" sz="2400" b="1" i="1">
                <a:solidFill>
                  <a:srgbClr val="002060"/>
                </a:solidFill>
                <a:latin typeface="Times New Roman" panose="02020603050405020304" pitchFamily="18" charset="0"/>
              </a:rPr>
              <a:t>интервального ряда динамики </a:t>
            </a:r>
            <a:r>
              <a:rPr lang="ru-RU" sz="2400">
                <a:solidFill>
                  <a:srgbClr val="002060"/>
                </a:solidFill>
                <a:latin typeface="Times New Roman" panose="02020603050405020304" pitchFamily="18" charset="0"/>
              </a:rPr>
              <a:t>является то, что каждый его уровень складывается из данных за более короткие интервалы времени. Например, суммируя </a:t>
            </a:r>
            <a:r>
              <a:rPr lang="ru-RU" sz="2400" smtClean="0">
                <a:solidFill>
                  <a:srgbClr val="002060"/>
                </a:solidFill>
                <a:latin typeface="Times New Roman" panose="02020603050405020304" pitchFamily="18" charset="0"/>
              </a:rPr>
              <a:t>товарооборот </a:t>
            </a:r>
            <a:r>
              <a:rPr lang="ru-RU" sz="2400">
                <a:solidFill>
                  <a:srgbClr val="002060"/>
                </a:solidFill>
                <a:latin typeface="Times New Roman" panose="02020603050405020304" pitchFamily="18" charset="0"/>
              </a:rPr>
              <a:t>за первые три месяца года, получают его объем за I квартал, а сумма товарооборота четырех кварталов дает объ-ем товарооборота за год и т.д. </a:t>
            </a:r>
            <a:endParaRPr lang="ru-RU" sz="2400" smtClean="0">
              <a:solidFill>
                <a:srgbClr val="002060"/>
              </a:solidFill>
              <a:latin typeface="Times New Roman" panose="02020603050405020304" pitchFamily="18" charset="0"/>
            </a:endParaRPr>
          </a:p>
          <a:p>
            <a:pPr algn="just"/>
            <a:endParaRPr lang="ru-RU" sz="2400">
              <a:solidFill>
                <a:srgbClr val="002060"/>
              </a:solidFill>
              <a:latin typeface="Times New Roman" panose="02020603050405020304" pitchFamily="18" charset="0"/>
            </a:endParaRPr>
          </a:p>
          <a:p>
            <a:pPr algn="just"/>
            <a:r>
              <a:rPr lang="ru-RU" sz="3200" b="1" i="1">
                <a:solidFill>
                  <a:srgbClr val="C00000"/>
                </a:solidFill>
                <a:latin typeface="Times New Roman" panose="02020603050405020304" pitchFamily="18" charset="0"/>
              </a:rPr>
              <a:t>Ряды динамики могут быть полными и неполными.</a:t>
            </a:r>
            <a:r>
              <a:rPr lang="ru-RU" sz="2400">
                <a:solidFill>
                  <a:srgbClr val="000000"/>
                </a:solidFill>
                <a:latin typeface="Times New Roman" panose="02020603050405020304" pitchFamily="18" charset="0"/>
              </a:rPr>
              <a:t> </a:t>
            </a:r>
          </a:p>
          <a:p>
            <a:pPr algn="just"/>
            <a:r>
              <a:rPr lang="ru-RU" sz="2400">
                <a:solidFill>
                  <a:srgbClr val="C00000"/>
                </a:solidFill>
                <a:latin typeface="Times New Roman" panose="02020603050405020304" pitchFamily="18" charset="0"/>
              </a:rPr>
              <a:t>Полный ряд </a:t>
            </a:r>
            <a:r>
              <a:rPr lang="ru-RU" sz="2400" smtClean="0">
                <a:solidFill>
                  <a:srgbClr val="002060"/>
                </a:solidFill>
                <a:latin typeface="Times New Roman" panose="02020603050405020304" pitchFamily="18" charset="0"/>
              </a:rPr>
              <a:t>- ряд </a:t>
            </a:r>
            <a:r>
              <a:rPr lang="ru-RU" sz="2400">
                <a:solidFill>
                  <a:srgbClr val="002060"/>
                </a:solidFill>
                <a:latin typeface="Times New Roman" panose="02020603050405020304" pitchFamily="18" charset="0"/>
              </a:rPr>
              <a:t>динамики, в котором одноименные моменты времени или периоды времени строго следуют один за другим в календарном порядке или равноотстоят друг от друга. </a:t>
            </a:r>
          </a:p>
          <a:p>
            <a:pPr algn="just"/>
            <a:r>
              <a:rPr lang="ru-RU" sz="2400">
                <a:solidFill>
                  <a:srgbClr val="C00000"/>
                </a:solidFill>
                <a:latin typeface="Times New Roman" panose="02020603050405020304" pitchFamily="18" charset="0"/>
              </a:rPr>
              <a:t>Неполный ряд </a:t>
            </a:r>
            <a:r>
              <a:rPr lang="ru-RU" sz="2400" smtClean="0">
                <a:solidFill>
                  <a:srgbClr val="002060"/>
                </a:solidFill>
                <a:latin typeface="Times New Roman" panose="02020603050405020304" pitchFamily="18" charset="0"/>
              </a:rPr>
              <a:t>- динамики </a:t>
            </a:r>
            <a:r>
              <a:rPr lang="ru-RU" sz="2400">
                <a:solidFill>
                  <a:srgbClr val="002060"/>
                </a:solidFill>
                <a:latin typeface="Times New Roman" panose="02020603050405020304" pitchFamily="18" charset="0"/>
              </a:rPr>
              <a:t>ряд, в котором уровни за-фиксированы в неравноотстоящие моменты или периоды времени. </a:t>
            </a:r>
            <a:endParaRPr lang="en-US" sz="2400" smtClean="0">
              <a:solidFill>
                <a:srgbClr val="002060"/>
              </a:solidFill>
              <a:latin typeface="Times New Roman" panose="02020603050405020304" pitchFamily="18" charset="0"/>
            </a:endParaRPr>
          </a:p>
          <a:p>
            <a:pPr algn="just"/>
            <a:endParaRPr lang="en-US" sz="2400">
              <a:solidFill>
                <a:srgbClr val="000000"/>
              </a:solidFill>
              <a:latin typeface="Times New Roman" panose="02020603050405020304" pitchFamily="18" charset="0"/>
            </a:endParaRPr>
          </a:p>
          <a:p>
            <a:pPr algn="just"/>
            <a:r>
              <a:rPr lang="ru-RU" sz="2400" b="1">
                <a:solidFill>
                  <a:schemeClr val="accent1">
                    <a:lumMod val="50000"/>
                  </a:schemeClr>
                </a:solidFill>
                <a:latin typeface="Times New Roman" panose="02020603050405020304" pitchFamily="18" charset="0"/>
                <a:cs typeface="Times New Roman" panose="02020603050405020304" pitchFamily="18" charset="0"/>
              </a:rPr>
              <a:t>Пример. </a:t>
            </a:r>
          </a:p>
          <a:p>
            <a:pPr algn="just"/>
            <a:r>
              <a:rPr lang="ru-RU" sz="2400" b="1">
                <a:solidFill>
                  <a:schemeClr val="accent1">
                    <a:lumMod val="50000"/>
                  </a:schemeClr>
                </a:solidFill>
                <a:latin typeface="Times New Roman" panose="02020603050405020304" pitchFamily="18" charset="0"/>
                <a:cs typeface="Times New Roman" panose="02020603050405020304" pitchFamily="18" charset="0"/>
              </a:rPr>
              <a:t>Численность населения СССР характеризуется данными пе-реписей, млн. чел.: </a:t>
            </a:r>
          </a:p>
          <a:p>
            <a:pPr algn="just"/>
            <a:r>
              <a:rPr lang="ru-RU" sz="2400" b="1">
                <a:solidFill>
                  <a:schemeClr val="accent1">
                    <a:lumMod val="50000"/>
                  </a:schemeClr>
                </a:solidFill>
                <a:latin typeface="Times New Roman" panose="02020603050405020304" pitchFamily="18" charset="0"/>
                <a:cs typeface="Times New Roman" panose="02020603050405020304" pitchFamily="18" charset="0"/>
              </a:rPr>
              <a:t>1939 1959 1970 1979 неполный моментный ряд </a:t>
            </a:r>
          </a:p>
          <a:p>
            <a:pPr algn="just"/>
            <a:r>
              <a:rPr lang="ru-RU" sz="2400" b="1">
                <a:solidFill>
                  <a:schemeClr val="accent1">
                    <a:lumMod val="50000"/>
                  </a:schemeClr>
                </a:solidFill>
                <a:latin typeface="Times New Roman" panose="02020603050405020304" pitchFamily="18" charset="0"/>
                <a:cs typeface="Times New Roman" panose="02020603050405020304" pitchFamily="18" charset="0"/>
              </a:rPr>
              <a:t>170,6 208,8 241,7 262, 4 абсолютных величин</a:t>
            </a:r>
          </a:p>
        </p:txBody>
      </p:sp>
    </p:spTree>
    <p:extLst>
      <p:ext uri="{BB962C8B-B14F-4D97-AF65-F5344CB8AC3E}">
        <p14:creationId xmlns:p14="http://schemas.microsoft.com/office/powerpoint/2010/main" val="98160164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831364"/>
          </a:xfrm>
          <a:solidFill>
            <a:schemeClr val="bg2">
              <a:lumMod val="90000"/>
            </a:schemeClr>
          </a:solidFill>
        </p:spPr>
        <p:txBody>
          <a:bodyPr>
            <a:normAutofit/>
          </a:bodyPr>
          <a:lstStyle/>
          <a:p>
            <a:r>
              <a:rPr lang="ru-RU" sz="2400" b="1" smtClean="0">
                <a:latin typeface="Times New Roman" panose="02020603050405020304" pitchFamily="18" charset="0"/>
                <a:cs typeface="Times New Roman" panose="02020603050405020304" pitchFamily="18" charset="0"/>
              </a:rPr>
              <a:t>Контрольные вопросы по теме:</a:t>
            </a:r>
            <a:endParaRPr lang="ru-RU" sz="24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1705970"/>
            <a:ext cx="10058400" cy="4329070"/>
          </a:xfrm>
        </p:spPr>
        <p:txBody>
          <a:bodyPr>
            <a:noAutofit/>
          </a:bodyPr>
          <a:lstStyle/>
          <a:p>
            <a:pPr marL="457200" indent="-457200">
              <a:buAutoNum type="arabicPeriod"/>
            </a:pPr>
            <a:r>
              <a:rPr lang="ru-RU" sz="2400" smtClean="0">
                <a:latin typeface="Times New Roman" panose="02020603050405020304" pitchFamily="18" charset="0"/>
                <a:cs typeface="Times New Roman" panose="02020603050405020304" pitchFamily="18" charset="0"/>
              </a:rPr>
              <a:t>Дайте определение основному содер­жанию </a:t>
            </a:r>
            <a:r>
              <a:rPr lang="ru-RU" sz="2400">
                <a:latin typeface="Times New Roman" panose="02020603050405020304" pitchFamily="18" charset="0"/>
                <a:cs typeface="Times New Roman" panose="02020603050405020304" pitchFamily="18" charset="0"/>
              </a:rPr>
              <a:t>сводки и </a:t>
            </a:r>
            <a:r>
              <a:rPr lang="ru-RU" sz="2400">
                <a:latin typeface="Times New Roman" panose="02020603050405020304" pitchFamily="18" charset="0"/>
                <a:cs typeface="Times New Roman" panose="02020603050405020304" pitchFamily="18" charset="0"/>
              </a:rPr>
              <a:t>ее </a:t>
            </a:r>
            <a:r>
              <a:rPr lang="ru-RU" sz="2400" smtClean="0">
                <a:latin typeface="Times New Roman" panose="02020603050405020304" pitchFamily="18" charset="0"/>
                <a:cs typeface="Times New Roman" panose="02020603050405020304" pitchFamily="18" charset="0"/>
              </a:rPr>
              <a:t>задач. </a:t>
            </a:r>
            <a:endParaRPr lang="ru-RU" sz="2400">
              <a:latin typeface="Times New Roman" panose="02020603050405020304" pitchFamily="18" charset="0"/>
              <a:cs typeface="Times New Roman" panose="02020603050405020304" pitchFamily="18" charset="0"/>
            </a:endParaRPr>
          </a:p>
          <a:p>
            <a:pPr marL="0" indent="0" algn="just">
              <a:buNone/>
            </a:pPr>
            <a:r>
              <a:rPr lang="ru-RU" sz="2400">
                <a:latin typeface="Times New Roman" panose="02020603050405020304" pitchFamily="18" charset="0"/>
                <a:cs typeface="Times New Roman" panose="02020603050405020304" pitchFamily="18" charset="0"/>
              </a:rPr>
              <a:t>2</a:t>
            </a:r>
            <a:r>
              <a:rPr lang="ru-RU" sz="2400">
                <a:latin typeface="Times New Roman" panose="02020603050405020304" pitchFamily="18" charset="0"/>
                <a:cs typeface="Times New Roman" panose="02020603050405020304" pitchFamily="18" charset="0"/>
              </a:rPr>
              <a:t>. </a:t>
            </a:r>
            <a:r>
              <a:rPr lang="ru-RU" sz="2400" smtClean="0">
                <a:latin typeface="Times New Roman" panose="02020603050405020304" pitchFamily="18" charset="0"/>
                <a:cs typeface="Times New Roman" panose="02020603050405020304" pitchFamily="18" charset="0"/>
              </a:rPr>
              <a:t>Перечислите задачи </a:t>
            </a:r>
            <a:r>
              <a:rPr lang="ru-RU" sz="2400">
                <a:latin typeface="Times New Roman" panose="02020603050405020304" pitchFamily="18" charset="0"/>
                <a:cs typeface="Times New Roman" panose="02020603050405020304" pitchFamily="18" charset="0"/>
              </a:rPr>
              <a:t>группировок и их значение в ста­тистической </a:t>
            </a:r>
            <a:r>
              <a:rPr lang="ru-RU" sz="2400">
                <a:latin typeface="Times New Roman" panose="02020603050405020304" pitchFamily="18" charset="0"/>
                <a:cs typeface="Times New Roman" panose="02020603050405020304" pitchFamily="18" charset="0"/>
              </a:rPr>
              <a:t>обработке</a:t>
            </a:r>
            <a:r>
              <a:rPr lang="ru-RU" sz="2400" smtClean="0">
                <a:latin typeface="Times New Roman" panose="02020603050405020304" pitchFamily="18" charset="0"/>
                <a:cs typeface="Times New Roman" panose="02020603050405020304" pitchFamily="18" charset="0"/>
              </a:rPr>
              <a:t>.</a:t>
            </a:r>
          </a:p>
          <a:p>
            <a:pPr marL="0" indent="0" algn="just">
              <a:buNone/>
            </a:pPr>
            <a:r>
              <a:rPr lang="ru-RU" sz="2400" smtClean="0">
                <a:latin typeface="Times New Roman" panose="02020603050405020304" pitchFamily="18" charset="0"/>
                <a:cs typeface="Times New Roman" panose="02020603050405020304" pitchFamily="18" charset="0"/>
              </a:rPr>
              <a:t>3. Назовите виды </a:t>
            </a:r>
            <a:r>
              <a:rPr lang="ru-RU" sz="2400">
                <a:latin typeface="Times New Roman" panose="02020603050405020304" pitchFamily="18" charset="0"/>
                <a:cs typeface="Times New Roman" panose="02020603050405020304" pitchFamily="18" charset="0"/>
              </a:rPr>
              <a:t>группировок</a:t>
            </a: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smtClean="0">
              <a:latin typeface="Times New Roman" panose="02020603050405020304" pitchFamily="18" charset="0"/>
              <a:cs typeface="Times New Roman" panose="02020603050405020304" pitchFamily="18" charset="0"/>
            </a:endParaRPr>
          </a:p>
          <a:p>
            <a:pPr marL="0" indent="0" algn="just">
              <a:buNone/>
            </a:pPr>
            <a:endParaRPr lang="ru-RU" sz="2000">
              <a:latin typeface="Times New Roman" panose="02020603050405020304" pitchFamily="18" charset="0"/>
              <a:cs typeface="Times New Roman" panose="02020603050405020304" pitchFamily="18" charset="0"/>
            </a:endParaRPr>
          </a:p>
          <a:p>
            <a:endParaRPr lang="ru-RU" sz="2000"/>
          </a:p>
        </p:txBody>
      </p:sp>
    </p:spTree>
    <p:extLst>
      <p:ext uri="{BB962C8B-B14F-4D97-AF65-F5344CB8AC3E}">
        <p14:creationId xmlns:p14="http://schemas.microsoft.com/office/powerpoint/2010/main" val="401130478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01650"/>
            <a:ext cx="10058400" cy="2005072"/>
          </a:xfrm>
          <a:solidFill>
            <a:schemeClr val="bg2">
              <a:lumMod val="75000"/>
            </a:schemeClr>
          </a:solidFill>
        </p:spPr>
        <p:txBody>
          <a:bodyPr>
            <a:normAutofit/>
          </a:bodyPr>
          <a:lstStyle/>
          <a:p>
            <a:pPr algn="just"/>
            <a:r>
              <a:rPr lang="ru-RU" sz="3100" b="1" smtClean="0">
                <a:latin typeface="Times New Roman" panose="02020603050405020304" pitchFamily="18" charset="0"/>
                <a:cs typeface="Times New Roman" panose="02020603050405020304" pitchFamily="18" charset="0"/>
              </a:rPr>
              <a:t>Лекция </a:t>
            </a:r>
            <a:r>
              <a:rPr lang="ru-RU" sz="3100" b="1" smtClean="0">
                <a:latin typeface="Times New Roman" panose="02020603050405020304" pitchFamily="18" charset="0"/>
                <a:cs typeface="Times New Roman" panose="02020603050405020304" pitchFamily="18" charset="0"/>
              </a:rPr>
              <a:t>3. Первичная обработка экспериментальных данных </a:t>
            </a:r>
            <a:endParaRPr lang="ru-RU" sz="31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2606722"/>
            <a:ext cx="10058400" cy="3182658"/>
          </a:xfrm>
        </p:spPr>
        <p:txBody>
          <a:bodyPr>
            <a:normAutofit/>
          </a:bodyPr>
          <a:lstStyle/>
          <a:p>
            <a:pPr marL="0" indent="0" algn="just">
              <a:buNone/>
            </a:pPr>
            <a:r>
              <a:rPr lang="ru-RU" sz="2400" i="1" smtClean="0">
                <a:latin typeface="Times New Roman" panose="02020603050405020304" pitchFamily="18" charset="0"/>
                <a:cs typeface="Times New Roman" panose="02020603050405020304" pitchFamily="18" charset="0"/>
              </a:rPr>
              <a:t>План:</a:t>
            </a:r>
          </a:p>
          <a:p>
            <a:pPr marL="457200" indent="-457200" algn="just">
              <a:buAutoNum type="arabicPeriod"/>
            </a:pPr>
            <a:r>
              <a:rPr lang="ru-RU" sz="2400" smtClean="0">
                <a:latin typeface="Times New Roman" panose="02020603050405020304" pitchFamily="18" charset="0"/>
                <a:cs typeface="Times New Roman" panose="02020603050405020304" pitchFamily="18" charset="0"/>
              </a:rPr>
              <a:t>Законы </a:t>
            </a:r>
            <a:r>
              <a:rPr lang="ru-RU" sz="2400">
                <a:latin typeface="Times New Roman" panose="02020603050405020304" pitchFamily="18" charset="0"/>
                <a:cs typeface="Times New Roman" panose="02020603050405020304" pitchFamily="18" charset="0"/>
              </a:rPr>
              <a:t>распределения случайных величин или </a:t>
            </a:r>
            <a:r>
              <a:rPr lang="ru-RU" sz="2400">
                <a:latin typeface="Times New Roman" panose="02020603050405020304" pitchFamily="18" charset="0"/>
                <a:cs typeface="Times New Roman" panose="02020603050405020304" pitchFamily="18" charset="0"/>
              </a:rPr>
              <a:t>их </a:t>
            </a:r>
            <a:r>
              <a:rPr lang="ru-RU" sz="2400" smtClean="0">
                <a:latin typeface="Times New Roman" panose="02020603050405020304" pitchFamily="18" charset="0"/>
                <a:cs typeface="Times New Roman" panose="02020603050405020304" pitchFamily="18" charset="0"/>
              </a:rPr>
              <a:t>числовые характеристики</a:t>
            </a:r>
            <a:r>
              <a:rPr lang="ru-RU" sz="2400" smtClean="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0" indent="0" algn="just">
              <a:buNone/>
            </a:pPr>
            <a:r>
              <a:rPr lang="ru-RU" sz="2400" smtClean="0">
                <a:latin typeface="Times New Roman" panose="02020603050405020304" pitchFamily="18" charset="0"/>
                <a:cs typeface="Times New Roman" panose="02020603050405020304" pitchFamily="18" charset="0"/>
              </a:rPr>
              <a:t>2</a:t>
            </a:r>
            <a:r>
              <a:rPr lang="ru-RU" sz="2400">
                <a:latin typeface="Times New Roman" panose="02020603050405020304" pitchFamily="18" charset="0"/>
                <a:cs typeface="Times New Roman" panose="02020603050405020304" pitchFamily="18" charset="0"/>
              </a:rPr>
              <a:t>. </a:t>
            </a:r>
            <a:r>
              <a:rPr lang="ru-RU" sz="2400">
                <a:latin typeface="Times New Roman" panose="02020603050405020304" pitchFamily="18" charset="0"/>
                <a:cs typeface="Times New Roman" panose="02020603050405020304" pitchFamily="18" charset="0"/>
              </a:rPr>
              <a:t>Генеральная и </a:t>
            </a:r>
            <a:r>
              <a:rPr lang="ru-RU" sz="2400">
                <a:latin typeface="Times New Roman" panose="02020603050405020304" pitchFamily="18" charset="0"/>
                <a:cs typeface="Times New Roman" panose="02020603050405020304" pitchFamily="18" charset="0"/>
              </a:rPr>
              <a:t>выборочная </a:t>
            </a:r>
            <a:r>
              <a:rPr lang="ru-RU" sz="2400" smtClean="0">
                <a:latin typeface="Times New Roman" panose="02020603050405020304" pitchFamily="18" charset="0"/>
                <a:cs typeface="Times New Roman" panose="02020603050405020304" pitchFamily="18" charset="0"/>
              </a:rPr>
              <a:t>совокупность</a:t>
            </a:r>
            <a:endParaRPr lang="ru-RU" sz="2400">
              <a:latin typeface="Times New Roman" panose="02020603050405020304" pitchFamily="18" charset="0"/>
              <a:cs typeface="Times New Roman" panose="02020603050405020304" pitchFamily="18" charset="0"/>
            </a:endParaRPr>
          </a:p>
          <a:p>
            <a:pPr marL="0" indent="0" algn="just">
              <a:buNone/>
            </a:pPr>
            <a:r>
              <a:rPr lang="ru-RU" sz="2400" smtClean="0">
                <a:latin typeface="Times New Roman" panose="02020603050405020304" pitchFamily="18" charset="0"/>
                <a:cs typeface="Times New Roman" panose="02020603050405020304" pitchFamily="18" charset="0"/>
              </a:rPr>
              <a:t>3</a:t>
            </a:r>
            <a:r>
              <a:rPr lang="ru-RU" sz="2400">
                <a:latin typeface="Times New Roman" panose="02020603050405020304" pitchFamily="18" charset="0"/>
                <a:cs typeface="Times New Roman" panose="02020603050405020304" pitchFamily="18" charset="0"/>
              </a:rPr>
              <a:t>. </a:t>
            </a:r>
            <a:r>
              <a:rPr lang="ru-RU" sz="2400">
                <a:latin typeface="Times New Roman" panose="02020603050405020304" pitchFamily="18" charset="0"/>
                <a:cs typeface="Times New Roman" panose="02020603050405020304" pitchFamily="18" charset="0"/>
              </a:rPr>
              <a:t>Статистическое </a:t>
            </a:r>
            <a:r>
              <a:rPr lang="ru-RU" sz="2400" smtClean="0">
                <a:latin typeface="Times New Roman" panose="02020603050405020304" pitchFamily="18" charset="0"/>
                <a:cs typeface="Times New Roman" panose="02020603050405020304" pitchFamily="18" charset="0"/>
              </a:rPr>
              <a:t>распределение (вариационный </a:t>
            </a:r>
            <a:r>
              <a:rPr lang="ru-RU" sz="2400">
                <a:latin typeface="Times New Roman" panose="02020603050405020304" pitchFamily="18" charset="0"/>
                <a:cs typeface="Times New Roman" panose="02020603050405020304" pitchFamily="18" charset="0"/>
              </a:rPr>
              <a:t>ряд)</a:t>
            </a:r>
          </a:p>
          <a:p>
            <a:pPr marL="0" indent="0" algn="just">
              <a:lnSpc>
                <a:spcPct val="120000"/>
              </a:lnSpc>
              <a:spcBef>
                <a:spcPts val="0"/>
              </a:spcBef>
              <a:buNone/>
            </a:pPr>
            <a:endParaRPr lang="ru-RU" sz="2400" smtClean="0">
              <a:latin typeface="Times New Roman" panose="02020603050405020304" pitchFamily="18" charset="0"/>
              <a:cs typeface="Times New Roman" panose="02020603050405020304" pitchFamily="18" charset="0"/>
            </a:endParaRPr>
          </a:p>
          <a:p>
            <a:pPr marL="0" indent="0" algn="just">
              <a:buNone/>
            </a:pPr>
            <a:endParaRPr lang="ru-RU"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733073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7797" y="395785"/>
            <a:ext cx="11177516" cy="614149"/>
          </a:xfrm>
          <a:solidFill>
            <a:schemeClr val="bg2">
              <a:lumMod val="75000"/>
            </a:schemeClr>
          </a:solidFill>
        </p:spPr>
        <p:txBody>
          <a:bodyPr>
            <a:normAutofit fontScale="90000"/>
          </a:bodyPr>
          <a:lstStyle/>
          <a:p>
            <a:r>
              <a:rPr lang="ru-RU" sz="3600" smtClean="0">
                <a:latin typeface="Times New Roman" panose="02020603050405020304" pitchFamily="18" charset="0"/>
                <a:cs typeface="Times New Roman" panose="02020603050405020304" pitchFamily="18" charset="0"/>
              </a:rPr>
              <a:t/>
            </a:r>
            <a:br>
              <a:rPr lang="ru-RU" sz="3600" smtClean="0">
                <a:latin typeface="Times New Roman" panose="02020603050405020304" pitchFamily="18" charset="0"/>
                <a:cs typeface="Times New Roman" panose="02020603050405020304" pitchFamily="18" charset="0"/>
              </a:rPr>
            </a:br>
            <a:r>
              <a:rPr lang="ru-RU" sz="3600" smtClean="0">
                <a:latin typeface="Times New Roman" panose="02020603050405020304" pitchFamily="18" charset="0"/>
                <a:cs typeface="Times New Roman" panose="02020603050405020304" pitchFamily="18" charset="0"/>
              </a:rPr>
              <a:t>Литература</a:t>
            </a:r>
            <a:r>
              <a:rPr lang="ru-RU" sz="3600">
                <a:latin typeface="Times New Roman" panose="02020603050405020304" pitchFamily="18" charset="0"/>
                <a:cs typeface="Times New Roman" panose="02020603050405020304" pitchFamily="18" charset="0"/>
              </a:rPr>
              <a:t>:</a:t>
            </a:r>
            <a:br>
              <a:rPr lang="ru-RU" sz="3600">
                <a:latin typeface="Times New Roman" panose="02020603050405020304" pitchFamily="18" charset="0"/>
                <a:cs typeface="Times New Roman" panose="02020603050405020304" pitchFamily="18" charset="0"/>
              </a:rPr>
            </a:br>
            <a:endParaRPr lang="ru-RU">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27797" y="1009934"/>
            <a:ext cx="11177516" cy="5486400"/>
          </a:xfrm>
        </p:spPr>
        <p:txBody>
          <a:bodyPr>
            <a:noAutofit/>
          </a:bodyPr>
          <a:lstStyle/>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учеб. пособие для студ. вузов, обучающ. по спец. "Прикладная математика" / Тихонов А.Н., Уфимцев М.В. - М.: Изд-во МГУ, 1988. - 174 с. - ISBN </a:t>
            </a:r>
            <a:r>
              <a:rPr lang="ru-RU" smtClean="0">
                <a:latin typeface="Times New Roman" panose="02020603050405020304" pitchFamily="18" charset="0"/>
                <a:cs typeface="Times New Roman" panose="02020603050405020304" pitchFamily="18" charset="0"/>
              </a:rPr>
              <a:t>5211001052</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Вольф, В. Г. Статистическая обработка опытных данных: научное издание / Вольф В.Г. - М.: Колос, 1966. - 253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Джессен Р. Методы статистических обследований: пер.с англ. / Джессен Р. - М. : Финансы и статистика, 1985. - 478 c.: ил. - (Библиотечка иностранных книг для экономистов и статистиков).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Калинин А. Г. Обработка данных методами математической статистики: монография / А. Г. Калинин. – Чита: ЗИП СибУПК, 2015. – 106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Гласс Дж., Стенли Дж. Статистические методы в педагогике и психологии. – М.: Прогресс. – 1976. – 494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Эренберг А. Анализ и интерпретация статистических данных. – М.: Финансы и статистика. – 1981. – 406 с</a:t>
            </a:r>
            <a:r>
              <a:rPr lang="ru-RU" smtClean="0">
                <a:latin typeface="Times New Roman" panose="02020603050405020304" pitchFamily="18" charset="0"/>
                <a:cs typeface="Times New Roman" panose="02020603050405020304" pitchFamily="18" charset="0"/>
              </a:rPr>
              <a:t>.</a:t>
            </a:r>
            <a:r>
              <a:rPr lang="ru-RU">
                <a:latin typeface="Times New Roman" panose="02020603050405020304" pitchFamily="18" charset="0"/>
                <a:cs typeface="Times New Roman" panose="02020603050405020304" pitchFamily="18" charset="0"/>
              </a:rPr>
              <a:t>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на микро-ЭВМ и программируемых калькуляторах: научное издание / Костылев А.А. - Л.: Энергоатомиздат, 1991. - 304 с.: ил. - ISBN </a:t>
            </a:r>
            <a:r>
              <a:rPr lang="ru-RU" smtClean="0">
                <a:latin typeface="Times New Roman" panose="02020603050405020304" pitchFamily="18" charset="0"/>
                <a:cs typeface="Times New Roman" panose="02020603050405020304" pitchFamily="18" charset="0"/>
              </a:rPr>
              <a:t>5283044793</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Сидоренко Е. В. Методы математической обработки в психологии: научное издание / Е. В. Сидоренко. - СПб: Речь, 2004. - 349 с.: ил. - Библиогр.: с. 309-314. - ISBN 5-9268-0010-2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Власова И. Н. Основы математической обработки информации [Электронный ресурс]: учебное пособие для организации самостоятельной деятельности студентов / Власова И. Н. - Пермь: Пермский государственный гуманитарно-педагогический университет, 2013. - 115 </a:t>
            </a:r>
            <a:r>
              <a:rPr lang="ru-RU" smtClean="0">
                <a:latin typeface="Times New Roman" panose="02020603050405020304" pitchFamily="18" charset="0"/>
                <a:cs typeface="Times New Roman" panose="02020603050405020304" pitchFamily="18" charset="0"/>
              </a:rPr>
              <a:t>с</a:t>
            </a:r>
            <a:r>
              <a:rPr lang="ru-RU">
                <a:latin typeface="Times New Roman" panose="02020603050405020304" pitchFamily="18" charset="0"/>
                <a:cs typeface="Times New Roman" panose="02020603050405020304" pitchFamily="18" charset="0"/>
              </a:rPr>
              <a:t>.</a:t>
            </a:r>
            <a:endParaRPr lang="ru-RU"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06801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6">
              <a:lumMod val="20000"/>
              <a:lumOff val="80000"/>
            </a:schemeClr>
          </a:solidFill>
        </p:spPr>
        <p:txBody>
          <a:bodyPr>
            <a:normAutofit/>
          </a:bodyPr>
          <a:lstStyle/>
          <a:p>
            <a:pPr algn="just"/>
            <a:r>
              <a:rPr lang="ru-RU" sz="2400" b="1">
                <a:solidFill>
                  <a:srgbClr val="002060"/>
                </a:solidFill>
                <a:latin typeface="Times New Roman" panose="02020603050405020304" pitchFamily="18" charset="0"/>
                <a:cs typeface="Times New Roman" panose="02020603050405020304" pitchFamily="18" charset="0"/>
              </a:rPr>
              <a:t>В теории вероятностей предполагается, что вероятности наступления отдельных событий известны. Считаются известными законы распределения случайных величин или их числовые характеристики. </a:t>
            </a:r>
            <a:endParaRPr lang="ru-RU" sz="5400" b="1">
              <a:solidFill>
                <a:srgbClr val="00206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fontScale="92500"/>
          </a:bodyPr>
          <a:lstStyle/>
          <a:p>
            <a:pPr algn="just"/>
            <a:r>
              <a:rPr lang="ru-RU" sz="2400" smtClean="0">
                <a:solidFill>
                  <a:srgbClr val="7030A0"/>
                </a:solidFill>
                <a:latin typeface="Times New Roman" panose="02020603050405020304" pitchFamily="18" charset="0"/>
                <a:cs typeface="Times New Roman" panose="02020603050405020304" pitchFamily="18" charset="0"/>
              </a:rPr>
              <a:t>Как </a:t>
            </a:r>
            <a:r>
              <a:rPr lang="ru-RU" sz="2400">
                <a:solidFill>
                  <a:srgbClr val="7030A0"/>
                </a:solidFill>
                <a:latin typeface="Times New Roman" panose="02020603050405020304" pitchFamily="18" charset="0"/>
                <a:cs typeface="Times New Roman" panose="02020603050405020304" pitchFamily="18" charset="0"/>
              </a:rPr>
              <a:t>правило, на практике </a:t>
            </a:r>
            <a:r>
              <a:rPr lang="ru-RU" sz="2400" smtClean="0">
                <a:solidFill>
                  <a:srgbClr val="7030A0"/>
                </a:solidFill>
                <a:latin typeface="Times New Roman" panose="02020603050405020304" pitchFamily="18" charset="0"/>
                <a:cs typeface="Times New Roman" panose="02020603050405020304" pitchFamily="18" charset="0"/>
              </a:rPr>
              <a:t>вероятности </a:t>
            </a:r>
            <a:r>
              <a:rPr lang="ru-RU" sz="2400">
                <a:solidFill>
                  <a:srgbClr val="7030A0"/>
                </a:solidFill>
                <a:latin typeface="Times New Roman" panose="02020603050405020304" pitchFamily="18" charset="0"/>
                <a:cs typeface="Times New Roman" panose="02020603050405020304" pitchFamily="18" charset="0"/>
              </a:rPr>
              <a:t>наступления событий, законы распределения </a:t>
            </a:r>
            <a:r>
              <a:rPr lang="ru-RU" sz="2400" smtClean="0">
                <a:solidFill>
                  <a:srgbClr val="7030A0"/>
                </a:solidFill>
                <a:latin typeface="Times New Roman" panose="02020603050405020304" pitchFamily="18" charset="0"/>
                <a:cs typeface="Times New Roman" panose="02020603050405020304" pitchFamily="18" charset="0"/>
              </a:rPr>
              <a:t>случайных </a:t>
            </a:r>
            <a:r>
              <a:rPr lang="ru-RU" sz="2400">
                <a:solidFill>
                  <a:srgbClr val="7030A0"/>
                </a:solidFill>
                <a:latin typeface="Times New Roman" panose="02020603050405020304" pitchFamily="18" charset="0"/>
                <a:cs typeface="Times New Roman" panose="02020603050405020304" pitchFamily="18" charset="0"/>
              </a:rPr>
              <a:t>величин или параметры этих законов распределения </a:t>
            </a:r>
            <a:r>
              <a:rPr lang="ru-RU" sz="2400" smtClean="0">
                <a:solidFill>
                  <a:srgbClr val="7030A0"/>
                </a:solidFill>
                <a:latin typeface="Times New Roman" panose="02020603050405020304" pitchFamily="18" charset="0"/>
                <a:cs typeface="Times New Roman" panose="02020603050405020304" pitchFamily="18" charset="0"/>
              </a:rPr>
              <a:t>неизвестны</a:t>
            </a:r>
            <a:r>
              <a:rPr lang="ru-RU" sz="2400">
                <a:solidFill>
                  <a:srgbClr val="7030A0"/>
                </a:solidFill>
                <a:latin typeface="Times New Roman" panose="02020603050405020304" pitchFamily="18" charset="0"/>
                <a:cs typeface="Times New Roman" panose="02020603050405020304" pitchFamily="18" charset="0"/>
              </a:rPr>
              <a:t>. </a:t>
            </a:r>
            <a:endParaRPr lang="ru-RU" sz="2400" smtClean="0">
              <a:solidFill>
                <a:srgbClr val="7030A0"/>
              </a:solidFill>
              <a:latin typeface="Times New Roman" panose="02020603050405020304" pitchFamily="18" charset="0"/>
              <a:cs typeface="Times New Roman" panose="02020603050405020304" pitchFamily="18" charset="0"/>
            </a:endParaRPr>
          </a:p>
          <a:p>
            <a:pPr algn="just"/>
            <a:r>
              <a:rPr lang="ru-RU" sz="2400" smtClean="0">
                <a:solidFill>
                  <a:srgbClr val="7030A0"/>
                </a:solidFill>
                <a:latin typeface="Times New Roman" panose="02020603050405020304" pitchFamily="18" charset="0"/>
                <a:cs typeface="Times New Roman" panose="02020603050405020304" pitchFamily="18" charset="0"/>
              </a:rPr>
              <a:t>Для </a:t>
            </a:r>
            <a:r>
              <a:rPr lang="ru-RU" sz="2400">
                <a:solidFill>
                  <a:srgbClr val="7030A0"/>
                </a:solidFill>
                <a:latin typeface="Times New Roman" panose="02020603050405020304" pitchFamily="18" charset="0"/>
                <a:cs typeface="Times New Roman" panose="02020603050405020304" pitchFamily="18" charset="0"/>
              </a:rPr>
              <a:t>их определения (оценивания) необходимо производить эксперимент, специальные испытания. При обработке эксперимента статистическими методами основные понятия теории вероятностей выступают как некоторые модели реальных закономерностей. </a:t>
            </a:r>
            <a:endParaRPr lang="ru-RU" sz="2400" smtClean="0">
              <a:solidFill>
                <a:srgbClr val="7030A0"/>
              </a:solidFill>
              <a:latin typeface="Times New Roman" panose="02020603050405020304" pitchFamily="18" charset="0"/>
              <a:cs typeface="Times New Roman" panose="02020603050405020304" pitchFamily="18" charset="0"/>
            </a:endParaRPr>
          </a:p>
          <a:p>
            <a:pPr algn="just"/>
            <a:r>
              <a:rPr lang="ru-RU" sz="2400" b="1" smtClean="0">
                <a:solidFill>
                  <a:srgbClr val="7030A0"/>
                </a:solidFill>
                <a:latin typeface="Times New Roman" panose="02020603050405020304" pitchFamily="18" charset="0"/>
                <a:cs typeface="Times New Roman" panose="02020603050405020304" pitchFamily="18" charset="0"/>
              </a:rPr>
              <a:t>Основой </a:t>
            </a:r>
            <a:r>
              <a:rPr lang="ru-RU" sz="2400" b="1">
                <a:solidFill>
                  <a:srgbClr val="7030A0"/>
                </a:solidFill>
                <a:latin typeface="Times New Roman" panose="02020603050405020304" pitchFamily="18" charset="0"/>
                <a:cs typeface="Times New Roman" panose="02020603050405020304" pitchFamily="18" charset="0"/>
              </a:rPr>
              <a:t>статистических методов являются </a:t>
            </a:r>
            <a:r>
              <a:rPr lang="ru-RU" sz="2400" b="1" smtClean="0">
                <a:solidFill>
                  <a:srgbClr val="7030A0"/>
                </a:solidFill>
                <a:latin typeface="Times New Roman" panose="02020603050405020304" pitchFamily="18" charset="0"/>
                <a:cs typeface="Times New Roman" panose="02020603050405020304" pitchFamily="18" charset="0"/>
              </a:rPr>
              <a:t>экспериментальные </a:t>
            </a:r>
            <a:r>
              <a:rPr lang="ru-RU" sz="2400" b="1">
                <a:solidFill>
                  <a:srgbClr val="7030A0"/>
                </a:solidFill>
                <a:latin typeface="Times New Roman" panose="02020603050405020304" pitchFamily="18" charset="0"/>
                <a:cs typeface="Times New Roman" panose="02020603050405020304" pitchFamily="18" charset="0"/>
              </a:rPr>
              <a:t>данные, часто называемые статистическими </a:t>
            </a:r>
            <a:r>
              <a:rPr lang="ru-RU" sz="2400" b="1" smtClean="0">
                <a:solidFill>
                  <a:srgbClr val="7030A0"/>
                </a:solidFill>
                <a:latin typeface="Times New Roman" panose="02020603050405020304" pitchFamily="18" charset="0"/>
                <a:cs typeface="Times New Roman" panose="02020603050405020304" pitchFamily="18" charset="0"/>
              </a:rPr>
              <a:t>данными</a:t>
            </a:r>
            <a:r>
              <a:rPr lang="ru-RU" sz="2400" b="1">
                <a:solidFill>
                  <a:srgbClr val="7030A0"/>
                </a:solidFill>
                <a:latin typeface="Times New Roman" panose="02020603050405020304" pitchFamily="18" charset="0"/>
                <a:cs typeface="Times New Roman" panose="02020603050405020304" pitchFamily="18" charset="0"/>
              </a:rPr>
              <a:t>.</a:t>
            </a:r>
            <a:r>
              <a:rPr lang="ru-RU" sz="2400">
                <a:solidFill>
                  <a:srgbClr val="7030A0"/>
                </a:solidFill>
                <a:latin typeface="Times New Roman" panose="02020603050405020304" pitchFamily="18" charset="0"/>
                <a:cs typeface="Times New Roman" panose="02020603050405020304" pitchFamily="18" charset="0"/>
              </a:rPr>
              <a:t> Одним из основных методов статистического наблюдения является выборочный метод.</a:t>
            </a:r>
          </a:p>
        </p:txBody>
      </p:sp>
    </p:spTree>
    <p:extLst>
      <p:ext uri="{BB962C8B-B14F-4D97-AF65-F5344CB8AC3E}">
        <p14:creationId xmlns:p14="http://schemas.microsoft.com/office/powerpoint/2010/main" val="1809719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7671" y="1147043"/>
            <a:ext cx="11354937" cy="1692771"/>
          </a:xfrm>
          <a:prstGeom prst="rect">
            <a:avLst/>
          </a:prstGeom>
          <a:solidFill>
            <a:schemeClr val="accent6"/>
          </a:solidFill>
        </p:spPr>
        <p:txBody>
          <a:bodyPr wrap="square" rtlCol="0">
            <a:spAutoFit/>
          </a:bodyPr>
          <a:lstStyle/>
          <a:p>
            <a:pPr algn="just"/>
            <a:r>
              <a:rPr lang="ru-RU" sz="2800" b="1" i="1" u="sng" dirty="0">
                <a:solidFill>
                  <a:srgbClr val="C00000"/>
                </a:solidFill>
                <a:latin typeface="Times New Roman" panose="02020603050405020304" pitchFamily="18" charset="0"/>
                <a:cs typeface="Times New Roman" panose="02020603050405020304" pitchFamily="18" charset="0"/>
              </a:rPr>
              <a:t>Математическая статистика</a:t>
            </a:r>
            <a:r>
              <a:rPr lang="ru-RU" sz="2800" b="1" i="1" dirty="0">
                <a:solidFill>
                  <a:srgbClr val="C00000"/>
                </a:solidFill>
                <a:latin typeface="Times New Roman" panose="02020603050405020304" pitchFamily="18" charset="0"/>
                <a:cs typeface="Times New Roman" panose="02020603050405020304" pitchFamily="18" charset="0"/>
              </a:rPr>
              <a:t> (МС)</a:t>
            </a:r>
            <a:r>
              <a:rPr lang="ru-RU" sz="2800" dirty="0">
                <a:solidFill>
                  <a:srgbClr val="C00000"/>
                </a:solidFill>
                <a:latin typeface="Times New Roman" panose="02020603050405020304" pitchFamily="18" charset="0"/>
                <a:cs typeface="Times New Roman" panose="02020603050405020304" pitchFamily="18" charset="0"/>
              </a:rPr>
              <a:t> </a:t>
            </a:r>
            <a:r>
              <a:rPr lang="ru-RU" sz="2400" dirty="0">
                <a:solidFill>
                  <a:srgbClr val="0070C0"/>
                </a:solidFill>
                <a:latin typeface="Times New Roman" panose="02020603050405020304" pitchFamily="18" charset="0"/>
                <a:cs typeface="Times New Roman" panose="02020603050405020304" pitchFamily="18" charset="0"/>
              </a:rPr>
              <a:t>– </a:t>
            </a:r>
            <a:r>
              <a:rPr lang="ru-RU" sz="2400" b="1" dirty="0">
                <a:solidFill>
                  <a:srgbClr val="002060"/>
                </a:solidFill>
                <a:latin typeface="Times New Roman" panose="02020603050405020304" pitchFamily="18" charset="0"/>
                <a:cs typeface="Times New Roman" panose="02020603050405020304" pitchFamily="18" charset="0"/>
              </a:rPr>
              <a:t>это наука</a:t>
            </a:r>
            <a:r>
              <a:rPr lang="ru-RU" sz="2400" b="1">
                <a:solidFill>
                  <a:srgbClr val="002060"/>
                </a:solidFill>
                <a:latin typeface="Times New Roman" panose="02020603050405020304" pitchFamily="18" charset="0"/>
                <a:cs typeface="Times New Roman" panose="02020603050405020304" pitchFamily="18" charset="0"/>
              </a:rPr>
              <a:t>, которая изучает </a:t>
            </a:r>
            <a:r>
              <a:rPr lang="ru-RU" sz="2400" b="1" dirty="0">
                <a:solidFill>
                  <a:srgbClr val="002060"/>
                </a:solidFill>
                <a:latin typeface="Times New Roman" panose="02020603050405020304" pitchFamily="18" charset="0"/>
                <a:cs typeface="Times New Roman" panose="02020603050405020304" pitchFamily="18" charset="0"/>
              </a:rPr>
              <a:t>методы обработки результатов наблюдений </a:t>
            </a:r>
            <a:r>
              <a:rPr lang="ru-RU" sz="2400" b="1" u="sng">
                <a:solidFill>
                  <a:srgbClr val="002060"/>
                </a:solidFill>
                <a:latin typeface="Times New Roman" panose="02020603050405020304" pitchFamily="18" charset="0"/>
                <a:cs typeface="Times New Roman" panose="02020603050405020304" pitchFamily="18" charset="0"/>
              </a:rPr>
              <a:t>массовых</a:t>
            </a:r>
            <a:r>
              <a:rPr lang="ru-RU" sz="2400" b="1">
                <a:solidFill>
                  <a:srgbClr val="002060"/>
                </a:solidFill>
                <a:latin typeface="Times New Roman" panose="02020603050405020304" pitchFamily="18" charset="0"/>
                <a:cs typeface="Times New Roman" panose="02020603050405020304" pitchFamily="18" charset="0"/>
              </a:rPr>
              <a:t> явлений</a:t>
            </a:r>
            <a:r>
              <a:rPr lang="ru-RU" sz="2400" b="1" dirty="0">
                <a:solidFill>
                  <a:srgbClr val="002060"/>
                </a:solidFill>
                <a:latin typeface="Times New Roman" panose="02020603050405020304" pitchFamily="18" charset="0"/>
                <a:cs typeface="Times New Roman" panose="02020603050405020304" pitchFamily="18" charset="0"/>
              </a:rPr>
              <a:t>, обладающих статистической устойчивостью, закономерностью  с целью выявления этой закономерности по исследованию </a:t>
            </a:r>
            <a:r>
              <a:rPr lang="ru-RU" sz="2400" b="1" u="sng" dirty="0">
                <a:solidFill>
                  <a:srgbClr val="002060"/>
                </a:solidFill>
                <a:latin typeface="Times New Roman" panose="02020603050405020304" pitchFamily="18" charset="0"/>
                <a:cs typeface="Times New Roman" panose="02020603050405020304" pitchFamily="18" charset="0"/>
              </a:rPr>
              <a:t>части</a:t>
            </a:r>
            <a:r>
              <a:rPr lang="ru-RU" sz="2400" b="1" dirty="0">
                <a:solidFill>
                  <a:srgbClr val="002060"/>
                </a:solidFill>
                <a:latin typeface="Times New Roman" panose="02020603050405020304" pitchFamily="18" charset="0"/>
                <a:cs typeface="Times New Roman" panose="02020603050405020304" pitchFamily="18" charset="0"/>
              </a:rPr>
              <a:t> этого массива данных.</a:t>
            </a:r>
          </a:p>
        </p:txBody>
      </p:sp>
      <p:sp>
        <p:nvSpPr>
          <p:cNvPr id="3" name="TextBox 2"/>
          <p:cNvSpPr txBox="1"/>
          <p:nvPr/>
        </p:nvSpPr>
        <p:spPr>
          <a:xfrm>
            <a:off x="4399944" y="2802719"/>
            <a:ext cx="4820872" cy="461665"/>
          </a:xfrm>
          <a:prstGeom prst="rect">
            <a:avLst/>
          </a:prstGeom>
          <a:noFill/>
        </p:spPr>
        <p:txBody>
          <a:bodyPr wrap="none" rtlCol="0">
            <a:spAutoFit/>
          </a:bodyPr>
          <a:lstStyle/>
          <a:p>
            <a:r>
              <a:rPr lang="ru-RU" sz="2400" i="1" u="sng">
                <a:solidFill>
                  <a:srgbClr val="002060"/>
                </a:solidFill>
                <a:latin typeface="Times New Roman" panose="02020603050405020304" pitchFamily="18" charset="0"/>
                <a:cs typeface="Times New Roman" panose="02020603050405020304" pitchFamily="18" charset="0"/>
              </a:rPr>
              <a:t>Возможности </a:t>
            </a:r>
            <a:r>
              <a:rPr lang="ru-RU" sz="2400" b="1" i="1" u="sng">
                <a:solidFill>
                  <a:srgbClr val="002060"/>
                </a:solidFill>
                <a:latin typeface="Times New Roman" panose="02020603050405020304" pitchFamily="18" charset="0"/>
                <a:cs typeface="Times New Roman" panose="02020603050405020304" pitchFamily="18" charset="0"/>
              </a:rPr>
              <a:t>МС заключаются в</a:t>
            </a:r>
            <a:endParaRPr lang="ru-RU" sz="2400" b="1" i="1" u="sng" dirty="0">
              <a:solidFill>
                <a:srgbClr val="002060"/>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1834016" y="3573852"/>
            <a:ext cx="3333291" cy="1569660"/>
          </a:xfrm>
          <a:prstGeom prst="rect">
            <a:avLst/>
          </a:prstGeom>
          <a:solidFill>
            <a:schemeClr val="bg2">
              <a:lumMod val="75000"/>
            </a:schemeClr>
          </a:solidFill>
          <a:ln w="57150">
            <a:solidFill>
              <a:schemeClr val="accent4">
                <a:lumMod val="60000"/>
                <a:lumOff val="40000"/>
              </a:schemeClr>
            </a:solidFill>
          </a:ln>
        </p:spPr>
        <p:txBody>
          <a:bodyPr wrap="square" rtlCol="0">
            <a:spAutoFit/>
          </a:bodyPr>
          <a:lstStyle/>
          <a:p>
            <a:pPr marL="342900" indent="-342900">
              <a:buAutoNum type="arabicPeriod"/>
            </a:pPr>
            <a:r>
              <a:rPr lang="ru-RU" sz="2400" smtClean="0">
                <a:solidFill>
                  <a:srgbClr val="002060"/>
                </a:solidFill>
                <a:latin typeface="Times New Roman" panose="02020603050405020304" pitchFamily="18" charset="0"/>
                <a:cs typeface="Times New Roman" panose="02020603050405020304" pitchFamily="18" charset="0"/>
              </a:rPr>
              <a:t>Обнаружении</a:t>
            </a:r>
          </a:p>
          <a:p>
            <a:pPr marL="342900" indent="-342900"/>
            <a:r>
              <a:rPr lang="ru-RU" sz="2400" smtClean="0">
                <a:solidFill>
                  <a:srgbClr val="002060"/>
                </a:solidFill>
                <a:latin typeface="Times New Roman" panose="02020603050405020304" pitchFamily="18" charset="0"/>
                <a:cs typeface="Times New Roman" panose="02020603050405020304" pitchFamily="18" charset="0"/>
              </a:rPr>
              <a:t>	закономерности</a:t>
            </a:r>
          </a:p>
          <a:p>
            <a:pPr marL="342900" indent="-342900"/>
            <a:r>
              <a:rPr lang="ru-RU" sz="2400" smtClean="0">
                <a:solidFill>
                  <a:srgbClr val="002060"/>
                </a:solidFill>
                <a:latin typeface="Times New Roman" panose="02020603050405020304" pitchFamily="18" charset="0"/>
                <a:cs typeface="Times New Roman" panose="02020603050405020304" pitchFamily="18" charset="0"/>
              </a:rPr>
              <a:t>	массовых</a:t>
            </a:r>
            <a:r>
              <a:rPr lang="ru-RU" sz="2400" b="1" i="1" smtClean="0">
                <a:solidFill>
                  <a:srgbClr val="002060"/>
                </a:solidFill>
                <a:latin typeface="Times New Roman" panose="02020603050405020304" pitchFamily="18" charset="0"/>
                <a:cs typeface="Times New Roman" panose="02020603050405020304" pitchFamily="18" charset="0"/>
              </a:rPr>
              <a:t> 	</a:t>
            </a:r>
            <a:r>
              <a:rPr lang="ru-RU" sz="2400" smtClean="0">
                <a:solidFill>
                  <a:srgbClr val="002060"/>
                </a:solidFill>
                <a:latin typeface="Times New Roman" panose="02020603050405020304" pitchFamily="18" charset="0"/>
                <a:cs typeface="Times New Roman" panose="02020603050405020304" pitchFamily="18" charset="0"/>
              </a:rPr>
              <a:t>явлений </a:t>
            </a:r>
            <a:r>
              <a:rPr lang="ru-RU" sz="2400">
                <a:solidFill>
                  <a:srgbClr val="002060"/>
                </a:solidFill>
                <a:latin typeface="Times New Roman" panose="02020603050405020304" pitchFamily="18" charset="0"/>
                <a:cs typeface="Times New Roman" panose="02020603050405020304" pitchFamily="18" charset="0"/>
              </a:rPr>
              <a:t>и </a:t>
            </a:r>
            <a:r>
              <a:rPr lang="ru-RU" sz="2400" smtClean="0">
                <a:solidFill>
                  <a:srgbClr val="002060"/>
                </a:solidFill>
                <a:latin typeface="Times New Roman" panose="02020603050405020304" pitchFamily="18" charset="0"/>
                <a:cs typeface="Times New Roman" panose="02020603050405020304" pitchFamily="18" charset="0"/>
              </a:rPr>
              <a:t>вляиний</a:t>
            </a:r>
            <a:endParaRPr lang="ru-RU" sz="2000" b="1" i="1" dirty="0">
              <a:solidFill>
                <a:srgbClr val="002060"/>
              </a:solidFill>
              <a:latin typeface="Times New Roman" panose="02020603050405020304" pitchFamily="18" charset="0"/>
              <a:cs typeface="Times New Roman" panose="02020603050405020304" pitchFamily="18" charset="0"/>
            </a:endParaRPr>
          </a:p>
        </p:txBody>
      </p:sp>
      <p:sp>
        <p:nvSpPr>
          <p:cNvPr id="6" name="TextBox 5"/>
          <p:cNvSpPr txBox="1"/>
          <p:nvPr/>
        </p:nvSpPr>
        <p:spPr>
          <a:xfrm>
            <a:off x="7151574" y="4263602"/>
            <a:ext cx="3592272" cy="1200329"/>
          </a:xfrm>
          <a:prstGeom prst="rect">
            <a:avLst/>
          </a:prstGeom>
          <a:solidFill>
            <a:srgbClr val="00FFCC"/>
          </a:solidFill>
          <a:ln w="57150">
            <a:solidFill>
              <a:schemeClr val="accent4">
                <a:lumMod val="60000"/>
                <a:lumOff val="40000"/>
              </a:schemeClr>
            </a:solidFill>
          </a:ln>
        </p:spPr>
        <p:txBody>
          <a:bodyPr wrap="square" rtlCol="0">
            <a:spAutoFit/>
          </a:bodyPr>
          <a:lstStyle/>
          <a:p>
            <a:r>
              <a:rPr lang="ru-RU" sz="2400" dirty="0">
                <a:solidFill>
                  <a:srgbClr val="002060"/>
                </a:solidFill>
                <a:latin typeface="Times New Roman" panose="02020603050405020304" pitchFamily="18" charset="0"/>
                <a:cs typeface="Times New Roman" panose="02020603050405020304" pitchFamily="18" charset="0"/>
              </a:rPr>
              <a:t>2</a:t>
            </a:r>
            <a:r>
              <a:rPr lang="ru-RU" sz="2400">
                <a:solidFill>
                  <a:srgbClr val="002060"/>
                </a:solidFill>
                <a:latin typeface="Times New Roman" panose="02020603050405020304" pitchFamily="18" charset="0"/>
                <a:cs typeface="Times New Roman" panose="02020603050405020304" pitchFamily="18" charset="0"/>
              </a:rPr>
              <a:t>. Выявлении</a:t>
            </a:r>
            <a:endParaRPr lang="ru-RU" sz="2400" dirty="0">
              <a:solidFill>
                <a:srgbClr val="002060"/>
              </a:solidFill>
              <a:latin typeface="Times New Roman" panose="02020603050405020304" pitchFamily="18" charset="0"/>
              <a:cs typeface="Times New Roman" panose="02020603050405020304" pitchFamily="18" charset="0"/>
            </a:endParaRPr>
          </a:p>
          <a:p>
            <a:r>
              <a:rPr lang="ru-RU" sz="2400" smtClean="0">
                <a:solidFill>
                  <a:srgbClr val="002060"/>
                </a:solidFill>
                <a:latin typeface="Times New Roman" panose="02020603050405020304" pitchFamily="18" charset="0"/>
                <a:cs typeface="Times New Roman" panose="02020603050405020304" pitchFamily="18" charset="0"/>
              </a:rPr>
              <a:t>наличия внешних</a:t>
            </a:r>
            <a:r>
              <a:rPr lang="ru-RU" sz="2400" dirty="0">
                <a:solidFill>
                  <a:srgbClr val="002060"/>
                </a:solidFill>
                <a:latin typeface="Times New Roman" panose="02020603050405020304" pitchFamily="18" charset="0"/>
                <a:cs typeface="Times New Roman" panose="02020603050405020304" pitchFamily="18" charset="0"/>
              </a:rPr>
              <a:t> </a:t>
            </a:r>
            <a:r>
              <a:rPr lang="ru-RU" sz="2400" smtClean="0">
                <a:solidFill>
                  <a:srgbClr val="002060"/>
                </a:solidFill>
                <a:latin typeface="Times New Roman" panose="02020603050405020304" pitchFamily="18" charset="0"/>
                <a:cs typeface="Times New Roman" panose="02020603050405020304" pitchFamily="18" charset="0"/>
              </a:rPr>
              <a:t>влияний</a:t>
            </a:r>
            <a:endParaRPr lang="ru-RU" sz="2400" dirty="0">
              <a:solidFill>
                <a:srgbClr val="002060"/>
              </a:solidFill>
              <a:latin typeface="Times New Roman" panose="02020603050405020304" pitchFamily="18" charset="0"/>
              <a:cs typeface="Times New Roman" panose="02020603050405020304" pitchFamily="18" charset="0"/>
            </a:endParaRPr>
          </a:p>
        </p:txBody>
      </p:sp>
      <p:cxnSp>
        <p:nvCxnSpPr>
          <p:cNvPr id="12" name="Прямая соединительная линия 11"/>
          <p:cNvCxnSpPr/>
          <p:nvPr/>
        </p:nvCxnSpPr>
        <p:spPr>
          <a:xfrm rot="5400000">
            <a:off x="5167306" y="4363728"/>
            <a:ext cx="2286016"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flipV="1">
            <a:off x="5208251" y="4401556"/>
            <a:ext cx="1061119" cy="5395"/>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Прямая соединительная линия 15"/>
          <p:cNvCxnSpPr/>
          <p:nvPr/>
        </p:nvCxnSpPr>
        <p:spPr>
          <a:xfrm flipV="1">
            <a:off x="6310314" y="4926842"/>
            <a:ext cx="841260" cy="1505"/>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5" name="Прямоугольник 4"/>
          <p:cNvSpPr/>
          <p:nvPr/>
        </p:nvSpPr>
        <p:spPr>
          <a:xfrm>
            <a:off x="452661" y="399307"/>
            <a:ext cx="11257118" cy="461665"/>
          </a:xfrm>
          <a:prstGeom prst="rect">
            <a:avLst/>
          </a:prstGeom>
          <a:ln>
            <a:noFill/>
          </a:ln>
        </p:spPr>
        <p:txBody>
          <a:bodyPr wrap="square">
            <a:spAutoFit/>
          </a:bodyPr>
          <a:lstStyle/>
          <a:p>
            <a:pPr marL="457200" indent="-457200">
              <a:buAutoNum type="arabicPeriod"/>
            </a:pPr>
            <a:r>
              <a:rPr lang="ru-RU" sz="2400" b="1">
                <a:solidFill>
                  <a:srgbClr val="002060"/>
                </a:solidFill>
                <a:latin typeface="Times New Roman" panose="02020603050405020304" pitchFamily="18" charset="0"/>
                <a:cs typeface="Times New Roman" panose="02020603050405020304" pitchFamily="18" charset="0"/>
              </a:rPr>
              <a:t>Понятие статистики как науки. Основные понятия статистики. </a:t>
            </a:r>
          </a:p>
        </p:txBody>
      </p:sp>
    </p:spTree>
    <p:extLst>
      <p:ext uri="{BB962C8B-B14F-4D97-AF65-F5344CB8AC3E}">
        <p14:creationId xmlns:p14="http://schemas.microsoft.com/office/powerpoint/2010/main" val="16430506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066800" y="642594"/>
            <a:ext cx="10058400" cy="995137"/>
          </a:xfrm>
          <a:solidFill>
            <a:schemeClr val="accent6">
              <a:lumMod val="20000"/>
              <a:lumOff val="80000"/>
            </a:schemeClr>
          </a:solidFill>
        </p:spPr>
        <p:txBody>
          <a:bodyPr>
            <a:normAutofit/>
          </a:bodyPr>
          <a:lstStyle/>
          <a:p>
            <a:r>
              <a:rPr lang="ru-RU" sz="3600" b="1">
                <a:solidFill>
                  <a:srgbClr val="002060"/>
                </a:solidFill>
                <a:latin typeface="Times New Roman" panose="02020603050405020304" pitchFamily="18" charset="0"/>
                <a:cs typeface="Times New Roman" panose="02020603050405020304" pitchFamily="18" charset="0"/>
              </a:rPr>
              <a:t>Генеральная и выборочная совокупность</a:t>
            </a:r>
          </a:p>
        </p:txBody>
      </p:sp>
      <p:sp>
        <p:nvSpPr>
          <p:cNvPr id="5" name="Объект 4"/>
          <p:cNvSpPr>
            <a:spLocks noGrp="1"/>
          </p:cNvSpPr>
          <p:nvPr>
            <p:ph idx="1"/>
          </p:nvPr>
        </p:nvSpPr>
        <p:spPr/>
        <p:txBody>
          <a:bodyPr>
            <a:noAutofit/>
          </a:bodyPr>
          <a:lstStyle/>
          <a:p>
            <a:pPr algn="just"/>
            <a:r>
              <a:rPr lang="ru-RU" sz="2000" b="1">
                <a:latin typeface="Times New Roman" panose="02020603050405020304" pitchFamily="18" charset="0"/>
                <a:cs typeface="Times New Roman" panose="02020603050405020304" pitchFamily="18" charset="0"/>
              </a:rPr>
              <a:t>Определение 1. </a:t>
            </a:r>
            <a:r>
              <a:rPr lang="ru-RU" sz="2000" b="1">
                <a:solidFill>
                  <a:srgbClr val="002060"/>
                </a:solidFill>
                <a:latin typeface="Times New Roman" panose="02020603050405020304" pitchFamily="18" charset="0"/>
                <a:cs typeface="Times New Roman" panose="02020603050405020304" pitchFamily="18" charset="0"/>
              </a:rPr>
              <a:t>Генеральной совокупностью </a:t>
            </a:r>
            <a:r>
              <a:rPr lang="ru-RU" sz="2000" b="1" smtClean="0">
                <a:solidFill>
                  <a:srgbClr val="002060"/>
                </a:solidFill>
                <a:latin typeface="Times New Roman" panose="02020603050405020304" pitchFamily="18" charset="0"/>
                <a:cs typeface="Times New Roman" panose="02020603050405020304" pitchFamily="18" charset="0"/>
              </a:rPr>
              <a:t>называется </a:t>
            </a:r>
            <a:r>
              <a:rPr lang="ru-RU" sz="2000" b="1">
                <a:solidFill>
                  <a:srgbClr val="002060"/>
                </a:solidFill>
                <a:latin typeface="Times New Roman" panose="02020603050405020304" pitchFamily="18" charset="0"/>
                <a:cs typeface="Times New Roman" panose="02020603050405020304" pitchFamily="18" charset="0"/>
              </a:rPr>
              <a:t>совокупность всех мыслимых наблюдений, которые могли бы быть сделаны при данном реальном комплексе условий измерений. Число членов, входящих в генеральную совокупность, называют объемом генеральной </a:t>
            </a:r>
            <a:r>
              <a:rPr lang="ru-RU" sz="2000" b="1" smtClean="0">
                <a:solidFill>
                  <a:srgbClr val="002060"/>
                </a:solidFill>
                <a:latin typeface="Times New Roman" panose="02020603050405020304" pitchFamily="18" charset="0"/>
                <a:cs typeface="Times New Roman" panose="02020603050405020304" pitchFamily="18" charset="0"/>
              </a:rPr>
              <a:t>совокупности</a:t>
            </a:r>
            <a:r>
              <a:rPr lang="ru-RU" sz="2000" b="1">
                <a:solidFill>
                  <a:srgbClr val="002060"/>
                </a:solidFill>
                <a:latin typeface="Times New Roman" panose="02020603050405020304" pitchFamily="18" charset="0"/>
                <a:cs typeface="Times New Roman" panose="02020603050405020304" pitchFamily="18" charset="0"/>
              </a:rPr>
              <a:t>. </a:t>
            </a:r>
            <a:endParaRPr lang="ru-RU" sz="2000" b="1" smtClean="0">
              <a:solidFill>
                <a:srgbClr val="002060"/>
              </a:solidFill>
              <a:latin typeface="Times New Roman" panose="02020603050405020304" pitchFamily="18" charset="0"/>
              <a:cs typeface="Times New Roman" panose="02020603050405020304" pitchFamily="18" charset="0"/>
            </a:endParaRPr>
          </a:p>
          <a:p>
            <a:pPr algn="just"/>
            <a:r>
              <a:rPr lang="ru-RU" sz="2000" b="1" smtClean="0">
                <a:latin typeface="Times New Roman" panose="02020603050405020304" pitchFamily="18" charset="0"/>
                <a:cs typeface="Times New Roman" panose="02020603050405020304" pitchFamily="18" charset="0"/>
              </a:rPr>
              <a:t>Определение </a:t>
            </a:r>
            <a:r>
              <a:rPr lang="ru-RU" sz="2000" b="1">
                <a:latin typeface="Times New Roman" panose="02020603050405020304" pitchFamily="18" charset="0"/>
                <a:cs typeface="Times New Roman" panose="02020603050405020304" pitchFamily="18" charset="0"/>
              </a:rPr>
              <a:t>2. </a:t>
            </a:r>
            <a:r>
              <a:rPr lang="ru-RU" sz="2000" b="1">
                <a:solidFill>
                  <a:srgbClr val="002060"/>
                </a:solidFill>
                <a:latin typeface="Times New Roman" panose="02020603050405020304" pitchFamily="18" charset="0"/>
                <a:cs typeface="Times New Roman" panose="02020603050405020304" pitchFamily="18" charset="0"/>
              </a:rPr>
              <a:t>Выборочной совокупностью или </a:t>
            </a:r>
            <a:r>
              <a:rPr lang="ru-RU" sz="2000" b="1" smtClean="0">
                <a:solidFill>
                  <a:srgbClr val="002060"/>
                </a:solidFill>
                <a:latin typeface="Times New Roman" panose="02020603050405020304" pitchFamily="18" charset="0"/>
                <a:cs typeface="Times New Roman" panose="02020603050405020304" pitchFamily="18" charset="0"/>
              </a:rPr>
              <a:t>просто </a:t>
            </a:r>
            <a:r>
              <a:rPr lang="ru-RU" sz="2000" b="1">
                <a:solidFill>
                  <a:srgbClr val="002060"/>
                </a:solidFill>
                <a:latin typeface="Times New Roman" panose="02020603050405020304" pitchFamily="18" charset="0"/>
                <a:cs typeface="Times New Roman" panose="02020603050405020304" pitchFamily="18" charset="0"/>
              </a:rPr>
              <a:t>выборкой объема n называется совокупность n </a:t>
            </a:r>
            <a:r>
              <a:rPr lang="ru-RU" sz="2000" b="1" smtClean="0">
                <a:solidFill>
                  <a:srgbClr val="002060"/>
                </a:solidFill>
                <a:latin typeface="Times New Roman" panose="02020603050405020304" pitchFamily="18" charset="0"/>
                <a:cs typeface="Times New Roman" panose="02020603050405020304" pitchFamily="18" charset="0"/>
              </a:rPr>
              <a:t>объектов</a:t>
            </a:r>
            <a:r>
              <a:rPr lang="ru-RU" sz="2000" b="1">
                <a:solidFill>
                  <a:srgbClr val="002060"/>
                </a:solidFill>
                <a:latin typeface="Times New Roman" panose="02020603050405020304" pitchFamily="18" charset="0"/>
                <a:cs typeface="Times New Roman" panose="02020603050405020304" pitchFamily="18" charset="0"/>
              </a:rPr>
              <a:t>, отобранных из исследуемой генеральной </a:t>
            </a:r>
            <a:r>
              <a:rPr lang="ru-RU" sz="2000" b="1" smtClean="0">
                <a:solidFill>
                  <a:srgbClr val="002060"/>
                </a:solidFill>
                <a:latin typeface="Times New Roman" panose="02020603050405020304" pitchFamily="18" charset="0"/>
                <a:cs typeface="Times New Roman" panose="02020603050405020304" pitchFamily="18" charset="0"/>
              </a:rPr>
              <a:t>совокупности</a:t>
            </a:r>
            <a:r>
              <a:rPr lang="ru-RU" sz="2000" b="1">
                <a:solidFill>
                  <a:srgbClr val="002060"/>
                </a:solidFill>
                <a:latin typeface="Times New Roman" panose="02020603050405020304" pitchFamily="18" charset="0"/>
                <a:cs typeface="Times New Roman" panose="02020603050405020304" pitchFamily="18" charset="0"/>
              </a:rPr>
              <a:t>. </a:t>
            </a:r>
            <a:endParaRPr lang="ru-RU" sz="2000" b="1" smtClean="0">
              <a:solidFill>
                <a:srgbClr val="002060"/>
              </a:solidFill>
              <a:latin typeface="Times New Roman" panose="02020603050405020304" pitchFamily="18" charset="0"/>
              <a:cs typeface="Times New Roman" panose="02020603050405020304" pitchFamily="18" charset="0"/>
            </a:endParaRPr>
          </a:p>
          <a:p>
            <a:pPr algn="just"/>
            <a:r>
              <a:rPr lang="ru-RU" sz="2000" b="1" smtClean="0">
                <a:latin typeface="Times New Roman" panose="02020603050405020304" pitchFamily="18" charset="0"/>
                <a:cs typeface="Times New Roman" panose="02020603050405020304" pitchFamily="18" charset="0"/>
              </a:rPr>
              <a:t>Определение </a:t>
            </a:r>
            <a:r>
              <a:rPr lang="ru-RU" sz="2000" b="1">
                <a:latin typeface="Times New Roman" panose="02020603050405020304" pitchFamily="18" charset="0"/>
                <a:cs typeface="Times New Roman" panose="02020603050405020304" pitchFamily="18" charset="0"/>
              </a:rPr>
              <a:t>3. </a:t>
            </a:r>
            <a:r>
              <a:rPr lang="ru-RU" sz="2000" b="1">
                <a:solidFill>
                  <a:srgbClr val="002060"/>
                </a:solidFill>
                <a:latin typeface="Times New Roman" panose="02020603050405020304" pitchFamily="18" charset="0"/>
                <a:cs typeface="Times New Roman" panose="02020603050405020304" pitchFamily="18" charset="0"/>
              </a:rPr>
              <a:t>Метод, состоящий в том, что на </a:t>
            </a:r>
            <a:r>
              <a:rPr lang="ru-RU" sz="2000" b="1" smtClean="0">
                <a:solidFill>
                  <a:srgbClr val="002060"/>
                </a:solidFill>
                <a:latin typeface="Times New Roman" panose="02020603050405020304" pitchFamily="18" charset="0"/>
                <a:cs typeface="Times New Roman" panose="02020603050405020304" pitchFamily="18" charset="0"/>
              </a:rPr>
              <a:t>основании </a:t>
            </a:r>
            <a:r>
              <a:rPr lang="ru-RU" sz="2000" b="1">
                <a:solidFill>
                  <a:srgbClr val="002060"/>
                </a:solidFill>
                <a:latin typeface="Times New Roman" panose="02020603050405020304" pitchFamily="18" charset="0"/>
                <a:cs typeface="Times New Roman" panose="02020603050405020304" pitchFamily="18" charset="0"/>
              </a:rPr>
              <a:t>характеристик и свойств выборки х1, х2, ..., хn </a:t>
            </a:r>
            <a:r>
              <a:rPr lang="ru-RU" sz="2000" b="1" smtClean="0">
                <a:solidFill>
                  <a:srgbClr val="002060"/>
                </a:solidFill>
                <a:latin typeface="Times New Roman" panose="02020603050405020304" pitchFamily="18" charset="0"/>
                <a:cs typeface="Times New Roman" panose="02020603050405020304" pitchFamily="18" charset="0"/>
              </a:rPr>
              <a:t>делаются </a:t>
            </a:r>
            <a:r>
              <a:rPr lang="ru-RU" sz="2000" b="1">
                <a:solidFill>
                  <a:srgbClr val="002060"/>
                </a:solidFill>
                <a:latin typeface="Times New Roman" panose="02020603050405020304" pitchFamily="18" charset="0"/>
                <a:cs typeface="Times New Roman" panose="02020603050405020304" pitchFamily="18" charset="0"/>
              </a:rPr>
              <a:t>заключения о числовых характеристиках и законе распределения СВ Х, называется выборочным методом</a:t>
            </a:r>
          </a:p>
        </p:txBody>
      </p:sp>
    </p:spTree>
    <p:extLst>
      <p:ext uri="{BB962C8B-B14F-4D97-AF65-F5344CB8AC3E}">
        <p14:creationId xmlns:p14="http://schemas.microsoft.com/office/powerpoint/2010/main" val="24535051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Скругленный прямоугольник 12"/>
          <p:cNvSpPr/>
          <p:nvPr/>
        </p:nvSpPr>
        <p:spPr>
          <a:xfrm>
            <a:off x="1952596" y="3933057"/>
            <a:ext cx="3429024" cy="2393636"/>
          </a:xfrm>
          <a:prstGeom prst="roundRect">
            <a:avLst/>
          </a:prstGeom>
          <a:solidFill>
            <a:srgbClr val="00FFCC"/>
          </a:solidFill>
          <a:ln w="5715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Times New Roman" panose="02020603050405020304" pitchFamily="18" charset="0"/>
              <a:cs typeface="Times New Roman" panose="02020603050405020304" pitchFamily="18" charset="0"/>
            </a:endParaRPr>
          </a:p>
        </p:txBody>
      </p:sp>
      <p:sp>
        <p:nvSpPr>
          <p:cNvPr id="12" name="Скругленный прямоугольник 11"/>
          <p:cNvSpPr/>
          <p:nvPr/>
        </p:nvSpPr>
        <p:spPr>
          <a:xfrm>
            <a:off x="5238744" y="285728"/>
            <a:ext cx="5072098" cy="1500198"/>
          </a:xfrm>
          <a:prstGeom prst="roundRect">
            <a:avLst/>
          </a:prstGeom>
          <a:solidFill>
            <a:schemeClr val="accent1">
              <a:lumMod val="20000"/>
              <a:lumOff val="8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5381620" y="285728"/>
            <a:ext cx="4857784" cy="1938992"/>
          </a:xfrm>
          <a:prstGeom prst="rect">
            <a:avLst/>
          </a:prstGeom>
          <a:noFill/>
        </p:spPr>
        <p:txBody>
          <a:bodyPr wrap="square" rtlCol="0">
            <a:spAutoFit/>
          </a:bodyPr>
          <a:lstStyle/>
          <a:p>
            <a:pPr algn="ctr"/>
            <a:r>
              <a:rPr lang="ru-RU" sz="2400" b="1" u="sng" dirty="0">
                <a:solidFill>
                  <a:srgbClr val="0000FF"/>
                </a:solidFill>
                <a:latin typeface="Times New Roman" panose="02020603050405020304" pitchFamily="18" charset="0"/>
                <a:cs typeface="Times New Roman" panose="02020603050405020304" pitchFamily="18" charset="0"/>
              </a:rPr>
              <a:t>Выборка</a:t>
            </a:r>
            <a:r>
              <a:rPr lang="ru-RU" sz="2400" dirty="0">
                <a:solidFill>
                  <a:srgbClr val="0000FF"/>
                </a:solidFill>
                <a:latin typeface="Times New Roman" panose="02020603050405020304" pitchFamily="18" charset="0"/>
                <a:cs typeface="Times New Roman" panose="02020603050405020304" pitchFamily="18" charset="0"/>
              </a:rPr>
              <a:t> – совокупность </a:t>
            </a:r>
            <a:r>
              <a:rPr lang="ru-RU" sz="2400" b="1" i="1" u="sng" dirty="0">
                <a:solidFill>
                  <a:srgbClr val="0000FF"/>
                </a:solidFill>
                <a:latin typeface="Times New Roman" panose="02020603050405020304" pitchFamily="18" charset="0"/>
                <a:cs typeface="Times New Roman" panose="02020603050405020304" pitchFamily="18" charset="0"/>
              </a:rPr>
              <a:t>случайно </a:t>
            </a:r>
            <a:r>
              <a:rPr lang="ru-RU" sz="2400" dirty="0">
                <a:solidFill>
                  <a:srgbClr val="0000FF"/>
                </a:solidFill>
                <a:latin typeface="Times New Roman" panose="02020603050405020304" pitchFamily="18" charset="0"/>
                <a:cs typeface="Times New Roman" panose="02020603050405020304" pitchFamily="18" charset="0"/>
              </a:rPr>
              <a:t>отобранных наблюдений.</a:t>
            </a:r>
          </a:p>
          <a:p>
            <a:pPr algn="ctr"/>
            <a:endParaRPr lang="ru-RU" sz="2400" dirty="0">
              <a:solidFill>
                <a:srgbClr val="0000FF"/>
              </a:solidFill>
              <a:latin typeface="Times New Roman" panose="02020603050405020304" pitchFamily="18" charset="0"/>
              <a:cs typeface="Times New Roman" panose="02020603050405020304" pitchFamily="18" charset="0"/>
            </a:endParaRPr>
          </a:p>
          <a:p>
            <a:pPr algn="ctr"/>
            <a:endParaRPr lang="ru-RU" sz="2400" dirty="0">
              <a:solidFill>
                <a:srgbClr val="0000FF"/>
              </a:solidFill>
              <a:latin typeface="Times New Roman" panose="02020603050405020304" pitchFamily="18" charset="0"/>
              <a:cs typeface="Times New Roman" panose="02020603050405020304" pitchFamily="18" charset="0"/>
            </a:endParaRPr>
          </a:p>
          <a:p>
            <a:pPr algn="ctr"/>
            <a:endParaRPr lang="ru-RU" sz="2400" dirty="0">
              <a:solidFill>
                <a:srgbClr val="0000FF"/>
              </a:solidFill>
              <a:latin typeface="Times New Roman" panose="02020603050405020304" pitchFamily="18" charset="0"/>
              <a:cs typeface="Times New Roman" panose="02020603050405020304" pitchFamily="18" charset="0"/>
            </a:endParaRPr>
          </a:p>
        </p:txBody>
      </p:sp>
      <p:grpSp>
        <p:nvGrpSpPr>
          <p:cNvPr id="7" name="Группа 19"/>
          <p:cNvGrpSpPr/>
          <p:nvPr/>
        </p:nvGrpSpPr>
        <p:grpSpPr>
          <a:xfrm>
            <a:off x="2452663" y="4786323"/>
            <a:ext cx="347663" cy="766765"/>
            <a:chOff x="5857884" y="4929198"/>
            <a:chExt cx="347663" cy="766765"/>
          </a:xfrm>
        </p:grpSpPr>
        <p:pic>
          <p:nvPicPr>
            <p:cNvPr id="8"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857884" y="4929198"/>
              <a:ext cx="257175" cy="409575"/>
            </a:xfrm>
            <a:prstGeom prst="rect">
              <a:avLst/>
            </a:prstGeom>
            <a:noFill/>
          </p:spPr>
        </p:pic>
        <p:pic>
          <p:nvPicPr>
            <p:cNvPr id="9"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929322" y="5286388"/>
              <a:ext cx="276225" cy="409575"/>
            </a:xfrm>
            <a:prstGeom prst="rect">
              <a:avLst/>
            </a:prstGeom>
            <a:noFill/>
          </p:spPr>
        </p:pic>
      </p:grpSp>
      <p:sp>
        <p:nvSpPr>
          <p:cNvPr id="11" name="TextBox 10"/>
          <p:cNvSpPr txBox="1"/>
          <p:nvPr/>
        </p:nvSpPr>
        <p:spPr>
          <a:xfrm>
            <a:off x="1809720" y="3933058"/>
            <a:ext cx="3206161" cy="2246769"/>
          </a:xfrm>
          <a:prstGeom prst="rect">
            <a:avLst/>
          </a:prstGeom>
          <a:noFill/>
        </p:spPr>
        <p:txBody>
          <a:bodyPr wrap="square" rtlCol="0">
            <a:spAutoFit/>
          </a:bodyPr>
          <a:lstStyle/>
          <a:p>
            <a:pPr algn="ctr"/>
            <a:r>
              <a:rPr lang="ru-RU" sz="2000" dirty="0">
                <a:solidFill>
                  <a:srgbClr val="0000FF"/>
                </a:solidFill>
              </a:rPr>
              <a:t> </a:t>
            </a:r>
            <a:endParaRPr lang="ru-RU" sz="2400" dirty="0">
              <a:solidFill>
                <a:srgbClr val="0070C0"/>
              </a:solidFill>
            </a:endParaRPr>
          </a:p>
          <a:p>
            <a:pPr algn="ctr"/>
            <a:r>
              <a:rPr lang="ru-RU" sz="2400" b="1" i="1" dirty="0">
                <a:solidFill>
                  <a:srgbClr val="0000FF"/>
                </a:solidFill>
              </a:rPr>
              <a:t>Выборка характеризуется</a:t>
            </a:r>
            <a:r>
              <a:rPr lang="ru-RU" sz="2400" dirty="0">
                <a:solidFill>
                  <a:srgbClr val="0000FF"/>
                </a:solidFill>
              </a:rPr>
              <a:t>:</a:t>
            </a:r>
          </a:p>
          <a:p>
            <a:pPr algn="ctr"/>
            <a:r>
              <a:rPr lang="en-US" sz="2400" dirty="0">
                <a:solidFill>
                  <a:srgbClr val="0000FF"/>
                </a:solidFill>
              </a:rPr>
              <a:t> </a:t>
            </a:r>
            <a:r>
              <a:rPr lang="ru-RU" sz="2400" dirty="0">
                <a:solidFill>
                  <a:srgbClr val="0000FF"/>
                </a:solidFill>
              </a:rPr>
              <a:t>-</a:t>
            </a:r>
            <a:r>
              <a:rPr lang="en-US" sz="2400" dirty="0">
                <a:solidFill>
                  <a:srgbClr val="0000FF"/>
                </a:solidFill>
              </a:rPr>
              <a:t> </a:t>
            </a:r>
            <a:r>
              <a:rPr lang="ru-RU" sz="2400" dirty="0">
                <a:solidFill>
                  <a:srgbClr val="0000FF"/>
                </a:solidFill>
              </a:rPr>
              <a:t>    </a:t>
            </a:r>
            <a:r>
              <a:rPr lang="ru-RU" sz="2400" b="1" u="sng" dirty="0">
                <a:solidFill>
                  <a:srgbClr val="0000FF"/>
                </a:solidFill>
              </a:rPr>
              <a:t>варианта</a:t>
            </a:r>
          </a:p>
          <a:p>
            <a:pPr algn="ctr"/>
            <a:r>
              <a:rPr lang="ru-RU" sz="2400" b="1" dirty="0">
                <a:solidFill>
                  <a:srgbClr val="0000FF"/>
                </a:solidFill>
              </a:rPr>
              <a:t>-  </a:t>
            </a:r>
            <a:r>
              <a:rPr lang="ru-RU" sz="2400" b="1" u="sng" dirty="0">
                <a:solidFill>
                  <a:srgbClr val="0000FF"/>
                </a:solidFill>
              </a:rPr>
              <a:t>частота</a:t>
            </a:r>
            <a:r>
              <a:rPr lang="ru-RU" sz="2400" u="sng" dirty="0">
                <a:solidFill>
                  <a:srgbClr val="0000FF"/>
                </a:solidFill>
              </a:rPr>
              <a:t> </a:t>
            </a:r>
          </a:p>
          <a:p>
            <a:pPr algn="ctr"/>
            <a:r>
              <a:rPr lang="ru-RU" sz="2400" u="sng" dirty="0">
                <a:solidFill>
                  <a:srgbClr val="0000FF"/>
                </a:solidFill>
              </a:rPr>
              <a:t>встречаемости</a:t>
            </a:r>
          </a:p>
        </p:txBody>
      </p:sp>
      <p:sp>
        <p:nvSpPr>
          <p:cNvPr id="16" name="TextBox 15"/>
          <p:cNvSpPr txBox="1"/>
          <p:nvPr/>
        </p:nvSpPr>
        <p:spPr>
          <a:xfrm>
            <a:off x="5453058" y="1785926"/>
            <a:ext cx="4857784" cy="1938992"/>
          </a:xfrm>
          <a:prstGeom prst="rect">
            <a:avLst/>
          </a:prstGeom>
          <a:noFill/>
        </p:spPr>
        <p:txBody>
          <a:bodyPr wrap="square" rtlCol="0">
            <a:spAutoFit/>
          </a:bodyPr>
          <a:lstStyle/>
          <a:p>
            <a:r>
              <a:rPr lang="ru-RU" sz="2400" dirty="0">
                <a:solidFill>
                  <a:srgbClr val="0000FF"/>
                </a:solidFill>
                <a:latin typeface="Times New Roman" panose="02020603050405020304" pitchFamily="18" charset="0"/>
                <a:cs typeface="Times New Roman" panose="02020603050405020304" pitchFamily="18" charset="0"/>
              </a:rPr>
              <a:t>Выборка – это множество случаев, с помощью </a:t>
            </a:r>
            <a:r>
              <a:rPr lang="ru-RU" sz="2400" b="1" dirty="0">
                <a:solidFill>
                  <a:srgbClr val="0000FF"/>
                </a:solidFill>
                <a:latin typeface="Times New Roman" panose="02020603050405020304" pitchFamily="18" charset="0"/>
                <a:cs typeface="Times New Roman" panose="02020603050405020304" pitchFamily="18" charset="0"/>
              </a:rPr>
              <a:t>определенной процедуры </a:t>
            </a:r>
            <a:r>
              <a:rPr lang="ru-RU" sz="2400" dirty="0">
                <a:solidFill>
                  <a:srgbClr val="0000FF"/>
                </a:solidFill>
                <a:latin typeface="Times New Roman" panose="02020603050405020304" pitchFamily="18" charset="0"/>
                <a:cs typeface="Times New Roman" panose="02020603050405020304" pitchFamily="18" charset="0"/>
              </a:rPr>
              <a:t>выбранных из генеральной совокупности для участия в исследовании.</a:t>
            </a:r>
          </a:p>
        </p:txBody>
      </p:sp>
      <p:sp>
        <p:nvSpPr>
          <p:cNvPr id="17" name="TextBox 16"/>
          <p:cNvSpPr txBox="1"/>
          <p:nvPr/>
        </p:nvSpPr>
        <p:spPr>
          <a:xfrm>
            <a:off x="6453190" y="4429132"/>
            <a:ext cx="4214810" cy="400110"/>
          </a:xfrm>
          <a:prstGeom prst="rect">
            <a:avLst/>
          </a:prstGeom>
          <a:noFill/>
        </p:spPr>
        <p:txBody>
          <a:bodyPr wrap="square" rtlCol="0">
            <a:spAutoFit/>
          </a:bodyPr>
          <a:lstStyle/>
          <a:p>
            <a:r>
              <a:rPr lang="ru-RU" sz="2000" dirty="0"/>
              <a:t>Зачем используют выборку?</a:t>
            </a:r>
          </a:p>
        </p:txBody>
      </p:sp>
      <p:sp>
        <p:nvSpPr>
          <p:cNvPr id="19" name="Прямоугольник 18"/>
          <p:cNvSpPr/>
          <p:nvPr/>
        </p:nvSpPr>
        <p:spPr>
          <a:xfrm>
            <a:off x="6096001" y="4071942"/>
            <a:ext cx="1237839" cy="369332"/>
          </a:xfrm>
          <a:prstGeom prst="rect">
            <a:avLst/>
          </a:prstGeom>
        </p:spPr>
        <p:txBody>
          <a:bodyPr wrap="none">
            <a:spAutoFit/>
          </a:bodyPr>
          <a:lstStyle/>
          <a:p>
            <a:r>
              <a:rPr lang="ru-RU" b="1" u="sng" dirty="0">
                <a:solidFill>
                  <a:srgbClr val="00B050"/>
                </a:solidFill>
              </a:rPr>
              <a:t>ВОПРОС:</a:t>
            </a:r>
          </a:p>
        </p:txBody>
      </p:sp>
      <p:sp>
        <p:nvSpPr>
          <p:cNvPr id="20" name="TextBox 19"/>
          <p:cNvSpPr txBox="1"/>
          <p:nvPr/>
        </p:nvSpPr>
        <p:spPr>
          <a:xfrm>
            <a:off x="6310314" y="4857760"/>
            <a:ext cx="4000528" cy="707886"/>
          </a:xfrm>
          <a:prstGeom prst="rect">
            <a:avLst/>
          </a:prstGeom>
          <a:noFill/>
        </p:spPr>
        <p:txBody>
          <a:bodyPr wrap="square" rtlCol="0">
            <a:spAutoFit/>
          </a:bodyPr>
          <a:lstStyle/>
          <a:p>
            <a:pPr>
              <a:buFont typeface="Arial" pitchFamily="34" charset="0"/>
              <a:buChar char="•"/>
            </a:pPr>
            <a:r>
              <a:rPr lang="ru-RU" sz="2000" dirty="0">
                <a:solidFill>
                  <a:srgbClr val="0000FF"/>
                </a:solidFill>
              </a:rPr>
              <a:t>Объект исследования </a:t>
            </a:r>
            <a:r>
              <a:rPr lang="ru-RU" sz="2000" b="1" dirty="0">
                <a:solidFill>
                  <a:srgbClr val="0000FF"/>
                </a:solidFill>
              </a:rPr>
              <a:t>очень большой.</a:t>
            </a:r>
          </a:p>
        </p:txBody>
      </p:sp>
      <p:sp>
        <p:nvSpPr>
          <p:cNvPr id="21" name="TextBox 20"/>
          <p:cNvSpPr txBox="1"/>
          <p:nvPr/>
        </p:nvSpPr>
        <p:spPr>
          <a:xfrm>
            <a:off x="6381752" y="5572141"/>
            <a:ext cx="3929090" cy="1015663"/>
          </a:xfrm>
          <a:prstGeom prst="rect">
            <a:avLst/>
          </a:prstGeom>
          <a:noFill/>
        </p:spPr>
        <p:txBody>
          <a:bodyPr wrap="square" rtlCol="0">
            <a:spAutoFit/>
          </a:bodyPr>
          <a:lstStyle/>
          <a:p>
            <a:pPr>
              <a:buFont typeface="Arial" pitchFamily="34" charset="0"/>
              <a:buChar char="•"/>
            </a:pPr>
            <a:r>
              <a:rPr lang="ru-RU" sz="2000" dirty="0">
                <a:solidFill>
                  <a:srgbClr val="0000FF"/>
                </a:solidFill>
              </a:rPr>
              <a:t>Существует необходимость </a:t>
            </a:r>
            <a:r>
              <a:rPr lang="ru-RU" sz="2000" b="1" dirty="0">
                <a:solidFill>
                  <a:srgbClr val="0000FF"/>
                </a:solidFill>
              </a:rPr>
              <a:t>сбора первичной </a:t>
            </a:r>
            <a:r>
              <a:rPr lang="ru-RU" sz="2000" dirty="0">
                <a:solidFill>
                  <a:srgbClr val="0000FF"/>
                </a:solidFill>
              </a:rPr>
              <a:t>информации</a:t>
            </a:r>
          </a:p>
        </p:txBody>
      </p:sp>
    </p:spTree>
    <p:extLst>
      <p:ext uri="{BB962C8B-B14F-4D97-AF65-F5344CB8AC3E}">
        <p14:creationId xmlns:p14="http://schemas.microsoft.com/office/powerpoint/2010/main" val="124006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blinds(horizontal)">
                                      <p:cBhvr>
                                        <p:cTn id="13" dur="500"/>
                                        <p:tgtEl>
                                          <p:spTgt spid="20"/>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linds(horizontal)">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P spid="21"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59687" y="1097663"/>
            <a:ext cx="8572560" cy="584775"/>
          </a:xfrm>
          <a:prstGeom prst="rect">
            <a:avLst/>
          </a:prstGeom>
          <a:noFill/>
        </p:spPr>
        <p:txBody>
          <a:bodyPr wrap="square" rtlCol="0">
            <a:spAutoFit/>
          </a:bodyPr>
          <a:lstStyle/>
          <a:p>
            <a:pPr algn="ctr"/>
            <a:r>
              <a:rPr lang="ru-RU" sz="3200" b="1" u="sng" dirty="0">
                <a:solidFill>
                  <a:srgbClr val="C00000"/>
                </a:solidFill>
                <a:latin typeface="Times New Roman" panose="02020603050405020304" pitchFamily="18" charset="0"/>
                <a:cs typeface="Times New Roman" panose="02020603050405020304" pitchFamily="18" charset="0"/>
              </a:rPr>
              <a:t>Объем выборки.  Репрезентативность</a:t>
            </a:r>
          </a:p>
        </p:txBody>
      </p:sp>
      <p:sp>
        <p:nvSpPr>
          <p:cNvPr id="3" name="Прямоугольник 2"/>
          <p:cNvSpPr/>
          <p:nvPr/>
        </p:nvSpPr>
        <p:spPr>
          <a:xfrm>
            <a:off x="2099522" y="1898853"/>
            <a:ext cx="8215370" cy="5139869"/>
          </a:xfrm>
          <a:prstGeom prst="rect">
            <a:avLst/>
          </a:prstGeom>
        </p:spPr>
        <p:txBody>
          <a:bodyPr wrap="square">
            <a:spAutoFit/>
          </a:bodyPr>
          <a:lstStyle/>
          <a:p>
            <a:r>
              <a:rPr lang="ru-RU" sz="3200" b="1">
                <a:solidFill>
                  <a:srgbClr val="0000FF"/>
                </a:solidFill>
                <a:latin typeface="Times New Roman" panose="02020603050405020304" pitchFamily="18" charset="0"/>
                <a:cs typeface="Times New Roman" panose="02020603050405020304" pitchFamily="18" charset="0"/>
              </a:rPr>
              <a:t> </a:t>
            </a:r>
            <a:r>
              <a:rPr lang="ru-RU" sz="3200" b="1" smtClean="0">
                <a:solidFill>
                  <a:srgbClr val="0000FF"/>
                </a:solidFill>
                <a:latin typeface="Times New Roman" panose="02020603050405020304" pitchFamily="18" charset="0"/>
                <a:cs typeface="Times New Roman" panose="02020603050405020304" pitchFamily="18" charset="0"/>
              </a:rPr>
              <a:t>Объем</a:t>
            </a:r>
            <a:r>
              <a:rPr lang="ru-RU" sz="3200" smtClean="0">
                <a:solidFill>
                  <a:srgbClr val="0000FF"/>
                </a:solidFill>
                <a:latin typeface="Times New Roman" panose="02020603050405020304" pitchFamily="18" charset="0"/>
                <a:cs typeface="Times New Roman" panose="02020603050405020304" pitchFamily="18" charset="0"/>
              </a:rPr>
              <a:t> </a:t>
            </a:r>
            <a:r>
              <a:rPr lang="ru-RU" sz="3200" dirty="0">
                <a:solidFill>
                  <a:srgbClr val="0000FF"/>
                </a:solidFill>
                <a:latin typeface="Times New Roman" panose="02020603050405020304" pitchFamily="18" charset="0"/>
                <a:cs typeface="Times New Roman" panose="02020603050405020304" pitchFamily="18" charset="0"/>
              </a:rPr>
              <a:t>выборки – это </a:t>
            </a:r>
            <a:r>
              <a:rPr lang="ru-RU" sz="3200" b="1" i="1" u="sng" dirty="0">
                <a:solidFill>
                  <a:srgbClr val="0000FF"/>
                </a:solidFill>
                <a:latin typeface="Times New Roman" panose="02020603050405020304" pitchFamily="18" charset="0"/>
                <a:cs typeface="Times New Roman" panose="02020603050405020304" pitchFamily="18" charset="0"/>
              </a:rPr>
              <a:t>количественная </a:t>
            </a:r>
            <a:r>
              <a:rPr lang="ru-RU" sz="3200" dirty="0">
                <a:solidFill>
                  <a:srgbClr val="0000FF"/>
                </a:solidFill>
                <a:latin typeface="Times New Roman" panose="02020603050405020304" pitchFamily="18" charset="0"/>
                <a:cs typeface="Times New Roman" panose="02020603050405020304" pitchFamily="18" charset="0"/>
              </a:rPr>
              <a:t>характеристика выборки.  </a:t>
            </a:r>
          </a:p>
          <a:p>
            <a:pPr algn="just"/>
            <a:r>
              <a:rPr lang="ru-RU" sz="3200">
                <a:solidFill>
                  <a:srgbClr val="0000FF"/>
                </a:solidFill>
                <a:latin typeface="Times New Roman" panose="02020603050405020304" pitchFamily="18" charset="0"/>
                <a:cs typeface="Times New Roman" panose="02020603050405020304" pitchFamily="18" charset="0"/>
              </a:rPr>
              <a:t>      </a:t>
            </a:r>
            <a:endParaRPr lang="ru-RU" sz="3200" smtClean="0">
              <a:solidFill>
                <a:srgbClr val="0000FF"/>
              </a:solidFill>
              <a:latin typeface="Times New Roman" panose="02020603050405020304" pitchFamily="18" charset="0"/>
              <a:cs typeface="Times New Roman" panose="02020603050405020304" pitchFamily="18" charset="0"/>
            </a:endParaRPr>
          </a:p>
          <a:p>
            <a:r>
              <a:rPr lang="ru-RU" sz="3200" smtClean="0">
                <a:solidFill>
                  <a:srgbClr val="0000FF"/>
                </a:solidFill>
                <a:latin typeface="Times New Roman" panose="02020603050405020304" pitchFamily="18" charset="0"/>
                <a:cs typeface="Times New Roman" panose="02020603050405020304" pitchFamily="18" charset="0"/>
              </a:rPr>
              <a:t>Это </a:t>
            </a:r>
            <a:r>
              <a:rPr lang="ru-RU" sz="3200" b="1" i="1" dirty="0">
                <a:solidFill>
                  <a:srgbClr val="0000FF"/>
                </a:solidFill>
                <a:latin typeface="Times New Roman" panose="02020603050405020304" pitchFamily="18" charset="0"/>
                <a:cs typeface="Times New Roman" panose="02020603050405020304" pitchFamily="18" charset="0"/>
              </a:rPr>
              <a:t>количество вариант в выборке</a:t>
            </a:r>
            <a:r>
              <a:rPr lang="ru-RU" sz="3200" b="1" i="1">
                <a:solidFill>
                  <a:srgbClr val="0000FF"/>
                </a:solidFill>
                <a:latin typeface="Times New Roman" panose="02020603050405020304" pitchFamily="18" charset="0"/>
                <a:cs typeface="Times New Roman" panose="02020603050405020304" pitchFamily="18" charset="0"/>
              </a:rPr>
              <a:t>.</a:t>
            </a:r>
            <a:r>
              <a:rPr lang="ru-RU" sz="3200">
                <a:solidFill>
                  <a:srgbClr val="0000FF"/>
                </a:solidFill>
                <a:latin typeface="Times New Roman" panose="02020603050405020304" pitchFamily="18" charset="0"/>
                <a:cs typeface="Times New Roman" panose="02020603050405020304" pitchFamily="18" charset="0"/>
              </a:rPr>
              <a:t>       </a:t>
            </a:r>
            <a:endParaRPr lang="ru-RU" sz="3200" smtClean="0">
              <a:solidFill>
                <a:srgbClr val="0000FF"/>
              </a:solidFill>
              <a:latin typeface="Times New Roman" panose="02020603050405020304" pitchFamily="18" charset="0"/>
              <a:cs typeface="Times New Roman" panose="02020603050405020304" pitchFamily="18" charset="0"/>
            </a:endParaRPr>
          </a:p>
          <a:p>
            <a:endParaRPr lang="ru-RU" sz="3200">
              <a:solidFill>
                <a:srgbClr val="0000FF"/>
              </a:solidFill>
              <a:latin typeface="Times New Roman" panose="02020603050405020304" pitchFamily="18" charset="0"/>
              <a:cs typeface="Times New Roman" panose="02020603050405020304" pitchFamily="18" charset="0"/>
            </a:endParaRPr>
          </a:p>
          <a:p>
            <a:r>
              <a:rPr lang="ru-RU" sz="2800" smtClean="0">
                <a:solidFill>
                  <a:srgbClr val="0000FF"/>
                </a:solidFill>
                <a:latin typeface="Times New Roman" panose="02020603050405020304" pitchFamily="18" charset="0"/>
                <a:cs typeface="Times New Roman" panose="02020603050405020304" pitchFamily="18" charset="0"/>
              </a:rPr>
              <a:t>Это </a:t>
            </a:r>
            <a:r>
              <a:rPr lang="ru-RU" sz="2800" dirty="0">
                <a:solidFill>
                  <a:srgbClr val="0000FF"/>
                </a:solidFill>
                <a:latin typeface="Times New Roman" panose="02020603050405020304" pitchFamily="18" charset="0"/>
                <a:cs typeface="Times New Roman" panose="02020603050405020304" pitchFamily="18" charset="0"/>
              </a:rPr>
              <a:t>число случаев, включенных в </a:t>
            </a:r>
            <a:r>
              <a:rPr lang="ru-RU" sz="2800">
                <a:solidFill>
                  <a:srgbClr val="0000FF"/>
                </a:solidFill>
                <a:latin typeface="Times New Roman" panose="02020603050405020304" pitchFamily="18" charset="0"/>
                <a:cs typeface="Times New Roman" panose="02020603050405020304" pitchFamily="18" charset="0"/>
              </a:rPr>
              <a:t>выборочную </a:t>
            </a:r>
            <a:r>
              <a:rPr lang="ru-RU" sz="2800" smtClean="0">
                <a:solidFill>
                  <a:srgbClr val="0000FF"/>
                </a:solidFill>
                <a:latin typeface="Times New Roman" panose="02020603050405020304" pitchFamily="18" charset="0"/>
                <a:cs typeface="Times New Roman" panose="02020603050405020304" pitchFamily="18" charset="0"/>
              </a:rPr>
              <a:t>совокупность</a:t>
            </a:r>
          </a:p>
          <a:p>
            <a:endParaRPr lang="ru-RU" sz="2800">
              <a:solidFill>
                <a:srgbClr val="0000FF"/>
              </a:solidFill>
              <a:latin typeface="Times New Roman" panose="02020603050405020304" pitchFamily="18" charset="0"/>
              <a:cs typeface="Times New Roman" panose="02020603050405020304" pitchFamily="18" charset="0"/>
            </a:endParaRPr>
          </a:p>
          <a:p>
            <a:endParaRPr lang="ru-RU" sz="2800" smtClean="0">
              <a:solidFill>
                <a:srgbClr val="0000FF"/>
              </a:solidFill>
              <a:latin typeface="Times New Roman" panose="02020603050405020304" pitchFamily="18" charset="0"/>
              <a:cs typeface="Times New Roman" panose="02020603050405020304" pitchFamily="18" charset="0"/>
            </a:endParaRPr>
          </a:p>
          <a:p>
            <a:endParaRPr lang="ru-RU" sz="2800">
              <a:solidFill>
                <a:srgbClr val="0000FF"/>
              </a:solidFill>
              <a:latin typeface="Times New Roman" panose="02020603050405020304" pitchFamily="18" charset="0"/>
              <a:cs typeface="Times New Roman" panose="02020603050405020304" pitchFamily="18" charset="0"/>
            </a:endParaRPr>
          </a:p>
          <a:p>
            <a:r>
              <a:rPr lang="ru-RU" sz="2800" smtClean="0">
                <a:solidFill>
                  <a:srgbClr val="0000FF"/>
                </a:solidFill>
                <a:latin typeface="Times New Roman" panose="02020603050405020304" pitchFamily="18" charset="0"/>
                <a:cs typeface="Times New Roman" panose="02020603050405020304" pitchFamily="18" charset="0"/>
              </a:rPr>
              <a:t>. </a:t>
            </a:r>
            <a:endParaRPr lang="ru-RU" sz="2800" dirty="0">
              <a:solidFill>
                <a:srgbClr val="0000FF"/>
              </a:solidFill>
              <a:latin typeface="Times New Roman" panose="02020603050405020304" pitchFamily="18" charset="0"/>
              <a:cs typeface="Times New Roman" panose="02020603050405020304" pitchFamily="18" charset="0"/>
            </a:endParaRPr>
          </a:p>
        </p:txBody>
      </p:sp>
      <p:grpSp>
        <p:nvGrpSpPr>
          <p:cNvPr id="4" name="Группа 11"/>
          <p:cNvGrpSpPr/>
          <p:nvPr/>
        </p:nvGrpSpPr>
        <p:grpSpPr>
          <a:xfrm>
            <a:off x="5333779" y="5329608"/>
            <a:ext cx="571504" cy="584775"/>
            <a:chOff x="6500826" y="2714620"/>
            <a:chExt cx="571504" cy="584775"/>
          </a:xfrm>
        </p:grpSpPr>
        <p:sp>
          <p:nvSpPr>
            <p:cNvPr id="5" name="Овал 4"/>
            <p:cNvSpPr/>
            <p:nvPr/>
          </p:nvSpPr>
          <p:spPr>
            <a:xfrm>
              <a:off x="6500826" y="2786058"/>
              <a:ext cx="571504" cy="500066"/>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6572264" y="2714620"/>
              <a:ext cx="394980" cy="584775"/>
            </a:xfrm>
            <a:prstGeom prst="rect">
              <a:avLst/>
            </a:prstGeom>
            <a:noFill/>
          </p:spPr>
          <p:txBody>
            <a:bodyPr wrap="square" rtlCol="0">
              <a:spAutoFit/>
            </a:bodyPr>
            <a:lstStyle/>
            <a:p>
              <a:r>
                <a:rPr lang="en-US" sz="3200" dirty="0">
                  <a:solidFill>
                    <a:srgbClr val="0000FF"/>
                  </a:solidFill>
                </a:rPr>
                <a:t>n</a:t>
              </a:r>
              <a:endParaRPr lang="ru-RU" sz="3200" dirty="0">
                <a:solidFill>
                  <a:srgbClr val="0000FF"/>
                </a:solidFill>
              </a:endParaRPr>
            </a:p>
          </p:txBody>
        </p:sp>
      </p:grpSp>
    </p:spTree>
    <p:extLst>
      <p:ext uri="{BB962C8B-B14F-4D97-AF65-F5344CB8AC3E}">
        <p14:creationId xmlns:p14="http://schemas.microsoft.com/office/powerpoint/2010/main" val="132598730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063552" y="4214818"/>
            <a:ext cx="8064896" cy="1569660"/>
          </a:xfrm>
          <a:prstGeom prst="rect">
            <a:avLst/>
          </a:prstGeom>
          <a:solidFill>
            <a:schemeClr val="accent1">
              <a:lumMod val="20000"/>
              <a:lumOff val="80000"/>
            </a:schemeClr>
          </a:solidFill>
        </p:spPr>
        <p:txBody>
          <a:bodyPr wrap="square" rtlCol="0">
            <a:spAutoFit/>
          </a:bodyPr>
          <a:lstStyle/>
          <a:p>
            <a:pPr algn="ctr"/>
            <a:r>
              <a:rPr lang="ru-RU" sz="2400" dirty="0">
                <a:solidFill>
                  <a:srgbClr val="0000FF"/>
                </a:solidFill>
                <a:latin typeface="Times New Roman" panose="02020603050405020304" pitchFamily="18" charset="0"/>
                <a:cs typeface="Times New Roman" panose="02020603050405020304" pitchFamily="18" charset="0"/>
              </a:rPr>
              <a:t>Выборка </a:t>
            </a:r>
            <a:r>
              <a:rPr lang="ru-RU" sz="2400" i="1" dirty="0">
                <a:solidFill>
                  <a:srgbClr val="0000FF"/>
                </a:solidFill>
                <a:latin typeface="Times New Roman" panose="02020603050405020304" pitchFamily="18" charset="0"/>
                <a:cs typeface="Times New Roman" panose="02020603050405020304" pitchFamily="18" charset="0"/>
              </a:rPr>
              <a:t>должна быть </a:t>
            </a:r>
            <a:r>
              <a:rPr lang="ru-RU" sz="2400" b="1" i="1" u="sng" dirty="0">
                <a:solidFill>
                  <a:srgbClr val="0000FF"/>
                </a:solidFill>
                <a:latin typeface="Times New Roman" panose="02020603050405020304" pitchFamily="18" charset="0"/>
                <a:cs typeface="Times New Roman" panose="02020603050405020304" pitchFamily="18" charset="0"/>
              </a:rPr>
              <a:t>репрезентативной, </a:t>
            </a:r>
            <a:r>
              <a:rPr lang="ru-RU" sz="2400" dirty="0">
                <a:solidFill>
                  <a:srgbClr val="0000FF"/>
                </a:solidFill>
                <a:latin typeface="Times New Roman" panose="02020603050405020304" pitchFamily="18" charset="0"/>
                <a:cs typeface="Times New Roman" panose="02020603050405020304" pitchFamily="18" charset="0"/>
              </a:rPr>
              <a:t>то есть свойства выборки должны </a:t>
            </a:r>
            <a:r>
              <a:rPr lang="ru-RU" sz="2400" b="1" dirty="0">
                <a:solidFill>
                  <a:srgbClr val="0000FF"/>
                </a:solidFill>
                <a:latin typeface="Times New Roman" panose="02020603050405020304" pitchFamily="18" charset="0"/>
                <a:cs typeface="Times New Roman" panose="02020603050405020304" pitchFamily="18" charset="0"/>
              </a:rPr>
              <a:t>отражать </a:t>
            </a:r>
            <a:r>
              <a:rPr lang="ru-RU" sz="2400" dirty="0">
                <a:solidFill>
                  <a:srgbClr val="0000FF"/>
                </a:solidFill>
                <a:latin typeface="Times New Roman" panose="02020603050405020304" pitchFamily="18" charset="0"/>
                <a:cs typeface="Times New Roman" panose="02020603050405020304" pitchFamily="18" charset="0"/>
              </a:rPr>
              <a:t>свойства генеральной совокупности.</a:t>
            </a:r>
          </a:p>
          <a:p>
            <a:pPr algn="ctr"/>
            <a:r>
              <a:rPr lang="ru-RU" sz="2400" b="1" i="1" u="sng" dirty="0">
                <a:solidFill>
                  <a:srgbClr val="0000FF"/>
                </a:solidFill>
                <a:latin typeface="Times New Roman" panose="02020603050405020304" pitchFamily="18" charset="0"/>
                <a:cs typeface="Times New Roman" panose="02020603050405020304" pitchFamily="18" charset="0"/>
              </a:rPr>
              <a:t> </a:t>
            </a:r>
          </a:p>
        </p:txBody>
      </p:sp>
      <p:sp>
        <p:nvSpPr>
          <p:cNvPr id="3" name="TextBox 2"/>
          <p:cNvSpPr txBox="1"/>
          <p:nvPr/>
        </p:nvSpPr>
        <p:spPr>
          <a:xfrm>
            <a:off x="2072138" y="1004884"/>
            <a:ext cx="8429684" cy="1569660"/>
          </a:xfrm>
          <a:prstGeom prst="rect">
            <a:avLst/>
          </a:prstGeom>
          <a:noFill/>
        </p:spPr>
        <p:txBody>
          <a:bodyPr wrap="square" rtlCol="0">
            <a:spAutoFit/>
          </a:bodyPr>
          <a:lstStyle/>
          <a:p>
            <a:r>
              <a:rPr lang="ru-RU" sz="2400" b="1" u="sng" dirty="0">
                <a:solidFill>
                  <a:srgbClr val="0000FF"/>
                </a:solidFill>
                <a:latin typeface="Times New Roman" panose="02020603050405020304" pitchFamily="18" charset="0"/>
                <a:cs typeface="Times New Roman" panose="02020603050405020304" pitchFamily="18" charset="0"/>
              </a:rPr>
              <a:t>Репрезентативность </a:t>
            </a:r>
            <a:r>
              <a:rPr lang="ru-RU" sz="2000" b="1" dirty="0">
                <a:solidFill>
                  <a:srgbClr val="0000FF"/>
                </a:solidFill>
                <a:latin typeface="Times New Roman" panose="02020603050405020304" pitchFamily="18" charset="0"/>
                <a:cs typeface="Times New Roman" panose="02020603050405020304" pitchFamily="18" charset="0"/>
              </a:rPr>
              <a:t>( </a:t>
            </a:r>
            <a:r>
              <a:rPr lang="ru-RU" sz="2000" b="1" i="1" dirty="0">
                <a:solidFill>
                  <a:srgbClr val="00B050"/>
                </a:solidFill>
                <a:latin typeface="Times New Roman" panose="02020603050405020304" pitchFamily="18" charset="0"/>
                <a:cs typeface="Times New Roman" panose="02020603050405020304" pitchFamily="18" charset="0"/>
              </a:rPr>
              <a:t>фр. </a:t>
            </a:r>
            <a:r>
              <a:rPr lang="en-US" sz="2000" b="1" i="1" dirty="0">
                <a:solidFill>
                  <a:srgbClr val="00B050"/>
                </a:solidFill>
                <a:latin typeface="Times New Roman" panose="02020603050405020304" pitchFamily="18" charset="0"/>
                <a:cs typeface="Times New Roman" panose="02020603050405020304" pitchFamily="18" charset="0"/>
              </a:rPr>
              <a:t>representation</a:t>
            </a:r>
            <a:r>
              <a:rPr lang="ru-RU" sz="2000" b="1" i="1" dirty="0">
                <a:solidFill>
                  <a:srgbClr val="00B050"/>
                </a:solidFill>
                <a:latin typeface="Times New Roman" panose="02020603050405020304" pitchFamily="18" charset="0"/>
                <a:cs typeface="Times New Roman" panose="02020603050405020304" pitchFamily="18" charset="0"/>
              </a:rPr>
              <a:t> – представление) – </a:t>
            </a:r>
            <a:r>
              <a:rPr lang="ru-RU" sz="2400" dirty="0">
                <a:solidFill>
                  <a:srgbClr val="0000FF"/>
                </a:solidFill>
                <a:latin typeface="Times New Roman" panose="02020603050405020304" pitchFamily="18" charset="0"/>
                <a:cs typeface="Times New Roman" panose="02020603050405020304" pitchFamily="18" charset="0"/>
              </a:rPr>
              <a:t>это </a:t>
            </a:r>
            <a:r>
              <a:rPr lang="ru-RU" sz="2400" b="1" u="sng" dirty="0">
                <a:latin typeface="Times New Roman" panose="02020603050405020304" pitchFamily="18" charset="0"/>
                <a:cs typeface="Times New Roman" panose="02020603050405020304" pitchFamily="18" charset="0"/>
              </a:rPr>
              <a:t>соответствие</a:t>
            </a:r>
            <a:r>
              <a:rPr lang="ru-RU" sz="2400" b="1" dirty="0">
                <a:latin typeface="Times New Roman" panose="02020603050405020304" pitchFamily="18" charset="0"/>
                <a:cs typeface="Times New Roman" panose="02020603050405020304" pitchFamily="18" charset="0"/>
              </a:rPr>
              <a:t> </a:t>
            </a:r>
            <a:r>
              <a:rPr lang="ru-RU" sz="2400" dirty="0">
                <a:solidFill>
                  <a:srgbClr val="0000FF"/>
                </a:solidFill>
                <a:latin typeface="Times New Roman" panose="02020603050405020304" pitchFamily="18" charset="0"/>
                <a:cs typeface="Times New Roman" panose="02020603050405020304" pitchFamily="18" charset="0"/>
              </a:rPr>
              <a:t>характеристик выборки характеристикам генеральной совокупности.</a:t>
            </a:r>
          </a:p>
          <a:p>
            <a:endParaRPr lang="ru-RU" sz="2400" dirty="0">
              <a:solidFill>
                <a:srgbClr val="0000FF"/>
              </a:solidFill>
              <a:latin typeface="Times New Roman" panose="02020603050405020304" pitchFamily="18" charset="0"/>
              <a:cs typeface="Times New Roman" panose="02020603050405020304" pitchFamily="18" charset="0"/>
            </a:endParaRPr>
          </a:p>
        </p:txBody>
      </p:sp>
      <p:sp>
        <p:nvSpPr>
          <p:cNvPr id="6" name="Прямоугольник 5"/>
          <p:cNvSpPr/>
          <p:nvPr/>
        </p:nvSpPr>
        <p:spPr>
          <a:xfrm>
            <a:off x="2063552" y="2780929"/>
            <a:ext cx="8064896" cy="830997"/>
          </a:xfrm>
          <a:prstGeom prst="rect">
            <a:avLst/>
          </a:prstGeom>
        </p:spPr>
        <p:txBody>
          <a:bodyPr wrap="square">
            <a:spAutoFit/>
          </a:bodyPr>
          <a:lstStyle/>
          <a:p>
            <a:r>
              <a:rPr lang="ru-RU" sz="2400" b="1" u="sng" dirty="0">
                <a:solidFill>
                  <a:srgbClr val="0000FF"/>
                </a:solidFill>
                <a:latin typeface="Times New Roman" panose="02020603050405020304" pitchFamily="18" charset="0"/>
                <a:cs typeface="Times New Roman" panose="02020603050405020304" pitchFamily="18" charset="0"/>
              </a:rPr>
              <a:t>Репрезентативность </a:t>
            </a:r>
            <a:r>
              <a:rPr lang="ru-RU" sz="2400" dirty="0">
                <a:solidFill>
                  <a:srgbClr val="0000FF"/>
                </a:solidFill>
                <a:latin typeface="Times New Roman" panose="02020603050405020304" pitchFamily="18" charset="0"/>
                <a:cs typeface="Times New Roman" panose="02020603050405020304" pitchFamily="18" charset="0"/>
              </a:rPr>
              <a:t>– это </a:t>
            </a:r>
            <a:r>
              <a:rPr lang="ru-RU" sz="2400" b="1" dirty="0">
                <a:latin typeface="Times New Roman" panose="02020603050405020304" pitchFamily="18" charset="0"/>
                <a:cs typeface="Times New Roman" panose="02020603050405020304" pitchFamily="18" charset="0"/>
              </a:rPr>
              <a:t>свойство</a:t>
            </a:r>
            <a:r>
              <a:rPr lang="ru-RU" sz="2400" dirty="0">
                <a:solidFill>
                  <a:srgbClr val="0000FF"/>
                </a:solidFill>
                <a:latin typeface="Times New Roman" panose="02020603050405020304" pitchFamily="18" charset="0"/>
                <a:cs typeface="Times New Roman" panose="02020603050405020304" pitchFamily="18" charset="0"/>
              </a:rPr>
              <a:t> выборки представлять параметры генеральной совокупности. </a:t>
            </a:r>
            <a:r>
              <a:rPr lang="ru-RU" sz="2400" b="1" u="sng" dirty="0">
                <a:solidFill>
                  <a:srgbClr val="0000FF"/>
                </a:solidFill>
                <a:latin typeface="Times New Roman" panose="02020603050405020304" pitchFamily="18" charset="0"/>
                <a:cs typeface="Times New Roman" panose="02020603050405020304" pitchFamily="18" charset="0"/>
              </a:rPr>
              <a:t> </a:t>
            </a:r>
            <a:endParaRPr lang="ru-R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9995383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12767" y="182384"/>
            <a:ext cx="9662615" cy="954107"/>
          </a:xfrm>
          <a:prstGeom prst="rect">
            <a:avLst/>
          </a:prstGeom>
          <a:solidFill>
            <a:schemeClr val="accent6"/>
          </a:solidFill>
          <a:ln>
            <a:solidFill>
              <a:schemeClr val="accent1"/>
            </a:solidFill>
          </a:ln>
        </p:spPr>
        <p:txBody>
          <a:bodyPr wrap="square" rtlCol="0">
            <a:spAutoFit/>
          </a:bodyPr>
          <a:lstStyle/>
          <a:p>
            <a:pPr algn="ctr"/>
            <a:r>
              <a:rPr lang="ru-RU" sz="2800" b="1" u="sng" dirty="0">
                <a:solidFill>
                  <a:srgbClr val="C00000"/>
                </a:solidFill>
                <a:latin typeface="Times New Roman" panose="02020603050405020304" pitchFamily="18" charset="0"/>
                <a:cs typeface="Times New Roman" panose="02020603050405020304" pitchFamily="18" charset="0"/>
              </a:rPr>
              <a:t>Статистическое распределение</a:t>
            </a:r>
          </a:p>
          <a:p>
            <a:pPr algn="ctr"/>
            <a:r>
              <a:rPr lang="ru-RU" sz="2800" b="1" u="sng" dirty="0">
                <a:solidFill>
                  <a:srgbClr val="C00000"/>
                </a:solidFill>
                <a:latin typeface="Times New Roman" panose="02020603050405020304" pitchFamily="18" charset="0"/>
                <a:cs typeface="Times New Roman" panose="02020603050405020304" pitchFamily="18" charset="0"/>
              </a:rPr>
              <a:t>(вариационный ряд)</a:t>
            </a:r>
          </a:p>
        </p:txBody>
      </p:sp>
      <p:sp>
        <p:nvSpPr>
          <p:cNvPr id="7" name="TextBox 6"/>
          <p:cNvSpPr txBox="1"/>
          <p:nvPr/>
        </p:nvSpPr>
        <p:spPr>
          <a:xfrm>
            <a:off x="1952596" y="3143249"/>
            <a:ext cx="1518364" cy="461665"/>
          </a:xfrm>
          <a:prstGeom prst="rect">
            <a:avLst/>
          </a:prstGeom>
          <a:noFill/>
        </p:spPr>
        <p:txBody>
          <a:bodyPr wrap="none" rtlCol="0">
            <a:spAutoFit/>
          </a:bodyPr>
          <a:lstStyle/>
          <a:p>
            <a:r>
              <a:rPr lang="ru-RU" sz="2400" b="1" i="1" u="sng" dirty="0">
                <a:solidFill>
                  <a:srgbClr val="00B050"/>
                </a:solidFill>
              </a:rPr>
              <a:t>Пример</a:t>
            </a:r>
            <a:r>
              <a:rPr lang="ru-RU" sz="2400" b="1" i="1" dirty="0">
                <a:solidFill>
                  <a:srgbClr val="00B050"/>
                </a:solidFill>
              </a:rPr>
              <a:t>:</a:t>
            </a:r>
          </a:p>
        </p:txBody>
      </p:sp>
      <p:sp>
        <p:nvSpPr>
          <p:cNvPr id="8" name="TextBox 7"/>
          <p:cNvSpPr txBox="1"/>
          <p:nvPr/>
        </p:nvSpPr>
        <p:spPr>
          <a:xfrm>
            <a:off x="3524233" y="3214687"/>
            <a:ext cx="5639685" cy="830997"/>
          </a:xfrm>
          <a:prstGeom prst="rect">
            <a:avLst/>
          </a:prstGeom>
          <a:noFill/>
        </p:spPr>
        <p:txBody>
          <a:bodyPr wrap="none" rtlCol="0">
            <a:spAutoFit/>
          </a:bodyPr>
          <a:lstStyle/>
          <a:p>
            <a:r>
              <a:rPr lang="ru-RU" sz="2400" dirty="0">
                <a:solidFill>
                  <a:srgbClr val="0000FF"/>
                </a:solidFill>
              </a:rPr>
              <a:t>Рост </a:t>
            </a:r>
            <a:r>
              <a:rPr lang="ru-RU" sz="2400" dirty="0">
                <a:solidFill>
                  <a:srgbClr val="0000FF"/>
                </a:solidFill>
                <a:latin typeface="Times New Roman" panose="02020603050405020304" pitchFamily="18" charset="0"/>
                <a:cs typeface="Times New Roman" panose="02020603050405020304" pitchFamily="18" charset="0"/>
              </a:rPr>
              <a:t>175</a:t>
            </a:r>
            <a:r>
              <a:rPr lang="ru-RU" sz="2400" dirty="0">
                <a:solidFill>
                  <a:srgbClr val="0000FF"/>
                </a:solidFill>
              </a:rPr>
              <a:t> см встретился 5 раз; </a:t>
            </a:r>
          </a:p>
          <a:p>
            <a:r>
              <a:rPr lang="ru-RU" sz="2400" dirty="0">
                <a:solidFill>
                  <a:srgbClr val="0000FF"/>
                </a:solidFill>
              </a:rPr>
              <a:t>рост 168 см – 7 раз; 180 см – 8 раз.</a:t>
            </a:r>
          </a:p>
        </p:txBody>
      </p:sp>
      <p:sp>
        <p:nvSpPr>
          <p:cNvPr id="9" name="TextBox 8"/>
          <p:cNvSpPr txBox="1"/>
          <p:nvPr/>
        </p:nvSpPr>
        <p:spPr>
          <a:xfrm>
            <a:off x="1952596" y="4214819"/>
            <a:ext cx="3662068" cy="461665"/>
          </a:xfrm>
          <a:prstGeom prst="rect">
            <a:avLst/>
          </a:prstGeom>
          <a:solidFill>
            <a:schemeClr val="accent1">
              <a:lumMod val="20000"/>
              <a:lumOff val="80000"/>
            </a:schemeClr>
          </a:solidFill>
        </p:spPr>
        <p:txBody>
          <a:bodyPr wrap="square" rtlCol="0">
            <a:spAutoFit/>
          </a:bodyPr>
          <a:lstStyle/>
          <a:p>
            <a:r>
              <a:rPr lang="ru-RU" sz="2400" b="1" i="1" u="sng" dirty="0">
                <a:solidFill>
                  <a:srgbClr val="0000FF"/>
                </a:solidFill>
              </a:rPr>
              <a:t>Вариационный </a:t>
            </a:r>
            <a:r>
              <a:rPr lang="ru-RU" sz="2400" b="1" i="1" u="sng" dirty="0">
                <a:solidFill>
                  <a:srgbClr val="0000FF"/>
                </a:solidFill>
                <a:latin typeface="Times New Roman" panose="02020603050405020304" pitchFamily="18" charset="0"/>
                <a:cs typeface="Times New Roman" panose="02020603050405020304" pitchFamily="18" charset="0"/>
              </a:rPr>
              <a:t>ряд</a:t>
            </a:r>
            <a:r>
              <a:rPr lang="ru-RU" sz="2400" b="1" i="1" u="sng" dirty="0">
                <a:solidFill>
                  <a:srgbClr val="0000FF"/>
                </a:solidFill>
              </a:rPr>
              <a:t> -</a:t>
            </a:r>
          </a:p>
        </p:txBody>
      </p:sp>
      <p:sp>
        <p:nvSpPr>
          <p:cNvPr id="10" name="TextBox 9"/>
          <p:cNvSpPr txBox="1"/>
          <p:nvPr/>
        </p:nvSpPr>
        <p:spPr>
          <a:xfrm>
            <a:off x="5453058" y="4214819"/>
            <a:ext cx="4714908" cy="1200329"/>
          </a:xfrm>
          <a:prstGeom prst="rect">
            <a:avLst/>
          </a:prstGeom>
          <a:solidFill>
            <a:schemeClr val="accent1">
              <a:lumMod val="20000"/>
              <a:lumOff val="80000"/>
            </a:schemeClr>
          </a:solidFill>
        </p:spPr>
        <p:txBody>
          <a:bodyPr wrap="square" rtlCol="0">
            <a:spAutoFit/>
          </a:bodyPr>
          <a:lstStyle/>
          <a:p>
            <a:r>
              <a:rPr lang="ru-RU" sz="2400" dirty="0">
                <a:solidFill>
                  <a:srgbClr val="0000FF"/>
                </a:solidFill>
              </a:rPr>
              <a:t>это та же самая выборка, но </a:t>
            </a:r>
          </a:p>
          <a:p>
            <a:r>
              <a:rPr lang="ru-RU" sz="2400" dirty="0">
                <a:solidFill>
                  <a:srgbClr val="0000FF"/>
                </a:solidFill>
                <a:latin typeface="Times New Roman" panose="02020603050405020304" pitchFamily="18" charset="0"/>
                <a:cs typeface="Times New Roman" panose="02020603050405020304" pitchFamily="18" charset="0"/>
              </a:rPr>
              <a:t>расположенная</a:t>
            </a:r>
            <a:r>
              <a:rPr lang="ru-RU" sz="2400" dirty="0">
                <a:solidFill>
                  <a:srgbClr val="0000FF"/>
                </a:solidFill>
              </a:rPr>
              <a:t> в порядке </a:t>
            </a:r>
          </a:p>
          <a:p>
            <a:r>
              <a:rPr lang="ru-RU" sz="2400" b="1" i="1" u="sng" dirty="0">
                <a:solidFill>
                  <a:srgbClr val="0000FF"/>
                </a:solidFill>
              </a:rPr>
              <a:t>возрастания</a:t>
            </a:r>
            <a:r>
              <a:rPr lang="ru-RU" sz="2400" b="1" i="1" dirty="0">
                <a:solidFill>
                  <a:srgbClr val="0000FF"/>
                </a:solidFill>
              </a:rPr>
              <a:t> </a:t>
            </a:r>
            <a:r>
              <a:rPr lang="ru-RU" sz="2400" dirty="0">
                <a:solidFill>
                  <a:srgbClr val="0000FF"/>
                </a:solidFill>
              </a:rPr>
              <a:t>элементов.</a:t>
            </a:r>
          </a:p>
        </p:txBody>
      </p:sp>
      <p:sp>
        <p:nvSpPr>
          <p:cNvPr id="11" name="TextBox 10"/>
          <p:cNvSpPr txBox="1"/>
          <p:nvPr/>
        </p:nvSpPr>
        <p:spPr>
          <a:xfrm>
            <a:off x="1952596" y="5429265"/>
            <a:ext cx="1518364" cy="461665"/>
          </a:xfrm>
          <a:prstGeom prst="rect">
            <a:avLst/>
          </a:prstGeom>
          <a:noFill/>
        </p:spPr>
        <p:txBody>
          <a:bodyPr wrap="none" rtlCol="0">
            <a:spAutoFit/>
          </a:bodyPr>
          <a:lstStyle/>
          <a:p>
            <a:r>
              <a:rPr lang="ru-RU" sz="2400" b="1" i="1" u="sng" dirty="0">
                <a:solidFill>
                  <a:srgbClr val="00B050"/>
                </a:solidFill>
              </a:rPr>
              <a:t>Пример</a:t>
            </a:r>
            <a:r>
              <a:rPr lang="ru-RU" sz="2400" b="1" i="1" dirty="0">
                <a:solidFill>
                  <a:srgbClr val="0070C0"/>
                </a:solidFill>
              </a:rPr>
              <a:t>:</a:t>
            </a:r>
          </a:p>
        </p:txBody>
      </p:sp>
      <p:sp>
        <p:nvSpPr>
          <p:cNvPr id="12" name="TextBox 11"/>
          <p:cNvSpPr txBox="1"/>
          <p:nvPr/>
        </p:nvSpPr>
        <p:spPr>
          <a:xfrm>
            <a:off x="3599365" y="5500703"/>
            <a:ext cx="4910319" cy="830997"/>
          </a:xfrm>
          <a:prstGeom prst="rect">
            <a:avLst/>
          </a:prstGeom>
          <a:noFill/>
        </p:spPr>
        <p:txBody>
          <a:bodyPr wrap="none" rtlCol="0">
            <a:spAutoFit/>
          </a:bodyPr>
          <a:lstStyle/>
          <a:p>
            <a:pPr algn="ctr"/>
            <a:r>
              <a:rPr lang="ru-RU" sz="2400" dirty="0">
                <a:solidFill>
                  <a:srgbClr val="0000FF"/>
                </a:solidFill>
              </a:rPr>
              <a:t>168 см – 7 раз; 175 см – 5 раз; </a:t>
            </a:r>
          </a:p>
          <a:p>
            <a:pPr algn="ctr"/>
            <a:r>
              <a:rPr lang="ru-RU" sz="2400" dirty="0">
                <a:solidFill>
                  <a:srgbClr val="0000FF"/>
                </a:solidFill>
              </a:rPr>
              <a:t>180 </a:t>
            </a:r>
            <a:r>
              <a:rPr lang="ru-RU" sz="2400" dirty="0">
                <a:solidFill>
                  <a:srgbClr val="0000FF"/>
                </a:solidFill>
                <a:latin typeface="Times New Roman" panose="02020603050405020304" pitchFamily="18" charset="0"/>
                <a:cs typeface="Times New Roman" panose="02020603050405020304" pitchFamily="18" charset="0"/>
              </a:rPr>
              <a:t>см</a:t>
            </a:r>
            <a:r>
              <a:rPr lang="ru-RU" sz="2400" dirty="0">
                <a:solidFill>
                  <a:srgbClr val="0000FF"/>
                </a:solidFill>
              </a:rPr>
              <a:t> – 8 раз.</a:t>
            </a:r>
          </a:p>
        </p:txBody>
      </p:sp>
      <p:sp>
        <p:nvSpPr>
          <p:cNvPr id="22" name="TextBox 21"/>
          <p:cNvSpPr txBox="1"/>
          <p:nvPr/>
        </p:nvSpPr>
        <p:spPr>
          <a:xfrm>
            <a:off x="1952596" y="1428737"/>
            <a:ext cx="8215370" cy="1200329"/>
          </a:xfrm>
          <a:prstGeom prst="rect">
            <a:avLst/>
          </a:prstGeom>
          <a:solidFill>
            <a:schemeClr val="accent1">
              <a:lumMod val="20000"/>
              <a:lumOff val="80000"/>
            </a:schemeClr>
          </a:solidFill>
        </p:spPr>
        <p:txBody>
          <a:bodyPr wrap="square" rtlCol="0">
            <a:spAutoFit/>
          </a:bodyPr>
          <a:lstStyle/>
          <a:p>
            <a:r>
              <a:rPr lang="ru-RU" sz="2400" b="1" i="1" u="sng" dirty="0">
                <a:solidFill>
                  <a:srgbClr val="0000FF"/>
                </a:solidFill>
              </a:rPr>
              <a:t>Статистическое распределение </a:t>
            </a:r>
            <a:r>
              <a:rPr lang="ru-RU" sz="2400" dirty="0">
                <a:solidFill>
                  <a:srgbClr val="0000FF"/>
                </a:solidFill>
              </a:rPr>
              <a:t>– это совокупность вариант и соответствующих им частот. </a:t>
            </a:r>
          </a:p>
        </p:txBody>
      </p:sp>
      <p:grpSp>
        <p:nvGrpSpPr>
          <p:cNvPr id="13" name="Группа 18"/>
          <p:cNvGrpSpPr/>
          <p:nvPr/>
        </p:nvGrpSpPr>
        <p:grpSpPr>
          <a:xfrm>
            <a:off x="3738546" y="2285992"/>
            <a:ext cx="571504" cy="928694"/>
            <a:chOff x="4572000" y="2285992"/>
            <a:chExt cx="571504" cy="928694"/>
          </a:xfrm>
        </p:grpSpPr>
        <p:grpSp>
          <p:nvGrpSpPr>
            <p:cNvPr id="18" name="Группа 5"/>
            <p:cNvGrpSpPr/>
            <p:nvPr/>
          </p:nvGrpSpPr>
          <p:grpSpPr>
            <a:xfrm>
              <a:off x="4572000" y="2285992"/>
              <a:ext cx="571504" cy="928694"/>
              <a:chOff x="3857620" y="3429000"/>
              <a:chExt cx="571504" cy="928694"/>
            </a:xfrm>
          </p:grpSpPr>
          <p:sp>
            <p:nvSpPr>
              <p:cNvPr id="4" name="Прямоугольник 3"/>
              <p:cNvSpPr/>
              <p:nvPr/>
            </p:nvSpPr>
            <p:spPr>
              <a:xfrm>
                <a:off x="3857620" y="3429000"/>
                <a:ext cx="571504" cy="92869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3929058" y="3429000"/>
                <a:ext cx="465192" cy="584775"/>
              </a:xfrm>
              <a:prstGeom prst="rect">
                <a:avLst/>
              </a:prstGeom>
              <a:noFill/>
            </p:spPr>
            <p:txBody>
              <a:bodyPr wrap="square" rtlCol="0">
                <a:spAutoFit/>
              </a:bodyPr>
              <a:lstStyle/>
              <a:p>
                <a:endParaRPr lang="en-US" sz="2400" baseline="-25000" dirty="0">
                  <a:solidFill>
                    <a:srgbClr val="0070C0"/>
                  </a:solidFill>
                </a:endParaRPr>
              </a:p>
              <a:p>
                <a:endParaRPr lang="ru-RU" sz="2400" baseline="-25000" dirty="0">
                  <a:solidFill>
                    <a:srgbClr val="0070C0"/>
                  </a:solidFill>
                </a:endParaRPr>
              </a:p>
            </p:txBody>
          </p:sp>
        </p:grpSp>
        <p:pic>
          <p:nvPicPr>
            <p:cNvPr id="16"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4714876" y="2357430"/>
              <a:ext cx="257175" cy="409575"/>
            </a:xfrm>
            <a:prstGeom prst="rect">
              <a:avLst/>
            </a:prstGeom>
            <a:noFill/>
          </p:spPr>
        </p:pic>
        <p:pic>
          <p:nvPicPr>
            <p:cNvPr id="17"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714876" y="2714620"/>
              <a:ext cx="276225" cy="409575"/>
            </a:xfrm>
            <a:prstGeom prst="rect">
              <a:avLst/>
            </a:prstGeom>
            <a:noFill/>
          </p:spPr>
        </p:pic>
      </p:grpSp>
      <p:sp>
        <p:nvSpPr>
          <p:cNvPr id="20" name="Прямоугольник 19"/>
          <p:cNvSpPr/>
          <p:nvPr/>
        </p:nvSpPr>
        <p:spPr>
          <a:xfrm>
            <a:off x="4310050" y="2428868"/>
            <a:ext cx="1393330" cy="369332"/>
          </a:xfrm>
          <a:prstGeom prst="rect">
            <a:avLst/>
          </a:prstGeom>
        </p:spPr>
        <p:txBody>
          <a:bodyPr wrap="none">
            <a:spAutoFit/>
          </a:bodyPr>
          <a:lstStyle/>
          <a:p>
            <a:r>
              <a:rPr lang="ru-RU" dirty="0"/>
              <a:t>-</a:t>
            </a:r>
            <a:r>
              <a:rPr lang="ru-RU" i="1" dirty="0"/>
              <a:t>варианта</a:t>
            </a:r>
          </a:p>
        </p:txBody>
      </p:sp>
      <p:sp>
        <p:nvSpPr>
          <p:cNvPr id="23" name="Прямоугольник 22"/>
          <p:cNvSpPr/>
          <p:nvPr/>
        </p:nvSpPr>
        <p:spPr>
          <a:xfrm>
            <a:off x="4310051" y="2786058"/>
            <a:ext cx="3114955" cy="369332"/>
          </a:xfrm>
          <a:prstGeom prst="rect">
            <a:avLst/>
          </a:prstGeom>
        </p:spPr>
        <p:txBody>
          <a:bodyPr wrap="none">
            <a:spAutoFit/>
          </a:bodyPr>
          <a:lstStyle/>
          <a:p>
            <a:r>
              <a:rPr lang="ru-RU" dirty="0">
                <a:solidFill>
                  <a:srgbClr val="0000FF"/>
                </a:solidFill>
              </a:rPr>
              <a:t>- </a:t>
            </a:r>
            <a:r>
              <a:rPr lang="ru-RU" i="1" dirty="0"/>
              <a:t>частота встречаемости</a:t>
            </a:r>
          </a:p>
        </p:txBody>
      </p:sp>
    </p:spTree>
    <p:extLst>
      <p:ext uri="{BB962C8B-B14F-4D97-AF65-F5344CB8AC3E}">
        <p14:creationId xmlns:p14="http://schemas.microsoft.com/office/powerpoint/2010/main" val="1115264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anim calcmode="lin" valueType="num">
                                      <p:cBhvr additive="base">
                                        <p:cTn id="23"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Скругленный прямоугольник 26"/>
          <p:cNvSpPr/>
          <p:nvPr/>
        </p:nvSpPr>
        <p:spPr>
          <a:xfrm>
            <a:off x="2048186" y="2158022"/>
            <a:ext cx="2214578" cy="2000264"/>
          </a:xfrm>
          <a:prstGeom prst="round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100000" t="100000"/>
            </a:path>
            <a:tileRect r="-100000" b="-100000"/>
          </a:gra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 name="TextBox 1"/>
          <p:cNvSpPr txBox="1"/>
          <p:nvPr/>
        </p:nvSpPr>
        <p:spPr>
          <a:xfrm>
            <a:off x="1952597" y="1643050"/>
            <a:ext cx="8086273" cy="2677656"/>
          </a:xfrm>
          <a:prstGeom prst="rect">
            <a:avLst/>
          </a:prstGeom>
          <a:noFill/>
        </p:spPr>
        <p:txBody>
          <a:bodyPr wrap="square" rtlCol="0">
            <a:spAutoFit/>
          </a:bodyPr>
          <a:lstStyle/>
          <a:p>
            <a:r>
              <a:rPr lang="ru-RU" sz="2400" b="1" u="sng" dirty="0">
                <a:solidFill>
                  <a:srgbClr val="0000FF"/>
                </a:solidFill>
              </a:rPr>
              <a:t>Гистограмма</a:t>
            </a:r>
            <a:r>
              <a:rPr lang="ru-RU" sz="2400" dirty="0">
                <a:solidFill>
                  <a:srgbClr val="0000FF"/>
                </a:solidFill>
              </a:rPr>
              <a:t> – это </a:t>
            </a:r>
            <a:r>
              <a:rPr lang="ru-RU" sz="2400" b="1" i="1" dirty="0">
                <a:solidFill>
                  <a:srgbClr val="0000FF"/>
                </a:solidFill>
              </a:rPr>
              <a:t>ступенчатая</a:t>
            </a:r>
            <a:r>
              <a:rPr lang="ru-RU" sz="2400" dirty="0">
                <a:solidFill>
                  <a:srgbClr val="0000FF"/>
                </a:solidFill>
              </a:rPr>
              <a:t> фигура, состоящая </a:t>
            </a:r>
          </a:p>
          <a:p>
            <a:pPr indent="2335213"/>
            <a:r>
              <a:rPr lang="ru-RU" sz="2400" dirty="0">
                <a:solidFill>
                  <a:srgbClr val="0000FF"/>
                </a:solidFill>
              </a:rPr>
              <a:t>из смежных </a:t>
            </a:r>
            <a:r>
              <a:rPr lang="ru-RU" sz="2400" b="1" i="1" dirty="0">
                <a:solidFill>
                  <a:srgbClr val="0000FF"/>
                </a:solidFill>
                <a:latin typeface="Times New Roman" panose="02020603050405020304" pitchFamily="18" charset="0"/>
                <a:cs typeface="Times New Roman" panose="02020603050405020304" pitchFamily="18" charset="0"/>
              </a:rPr>
              <a:t>прямоугольников</a:t>
            </a:r>
            <a:r>
              <a:rPr lang="ru-RU" sz="2400" dirty="0">
                <a:solidFill>
                  <a:srgbClr val="0000FF"/>
                </a:solidFill>
              </a:rPr>
              <a:t>, </a:t>
            </a:r>
            <a:endParaRPr lang="en-US" sz="2400" dirty="0">
              <a:solidFill>
                <a:srgbClr val="0000FF"/>
              </a:solidFill>
            </a:endParaRPr>
          </a:p>
          <a:p>
            <a:pPr indent="2335213"/>
            <a:r>
              <a:rPr lang="ru-RU" sz="2400" dirty="0">
                <a:solidFill>
                  <a:srgbClr val="0000FF"/>
                </a:solidFill>
              </a:rPr>
              <a:t>построенных на одной</a:t>
            </a:r>
            <a:r>
              <a:rPr lang="en-US" sz="2400" dirty="0">
                <a:solidFill>
                  <a:srgbClr val="0000FF"/>
                </a:solidFill>
              </a:rPr>
              <a:t> </a:t>
            </a:r>
            <a:r>
              <a:rPr lang="ru-RU" sz="2400" dirty="0">
                <a:solidFill>
                  <a:srgbClr val="0000FF"/>
                </a:solidFill>
              </a:rPr>
              <a:t>прямой, </a:t>
            </a:r>
            <a:endParaRPr lang="en-US" sz="2400" dirty="0">
              <a:solidFill>
                <a:srgbClr val="0000FF"/>
              </a:solidFill>
            </a:endParaRPr>
          </a:p>
          <a:p>
            <a:pPr indent="2335213"/>
            <a:r>
              <a:rPr lang="ru-RU" sz="2400" b="1" i="1" u="sng" dirty="0">
                <a:solidFill>
                  <a:srgbClr val="0000FF"/>
                </a:solidFill>
              </a:rPr>
              <a:t>основания</a:t>
            </a:r>
            <a:r>
              <a:rPr lang="ru-RU" sz="2400" b="1" i="1" dirty="0">
                <a:solidFill>
                  <a:srgbClr val="0000FF"/>
                </a:solidFill>
              </a:rPr>
              <a:t> </a:t>
            </a:r>
            <a:r>
              <a:rPr lang="ru-RU" sz="2400" dirty="0">
                <a:solidFill>
                  <a:srgbClr val="0000FF"/>
                </a:solidFill>
              </a:rPr>
              <a:t>которых одинаковы и </a:t>
            </a:r>
            <a:endParaRPr lang="en-US" sz="2400" dirty="0">
              <a:solidFill>
                <a:srgbClr val="0000FF"/>
              </a:solidFill>
            </a:endParaRPr>
          </a:p>
          <a:p>
            <a:pPr indent="2335213"/>
            <a:r>
              <a:rPr lang="ru-RU" sz="2400" dirty="0">
                <a:solidFill>
                  <a:srgbClr val="0000FF"/>
                </a:solidFill>
              </a:rPr>
              <a:t>равны ширине</a:t>
            </a:r>
            <a:r>
              <a:rPr lang="en-US" sz="2400" dirty="0">
                <a:solidFill>
                  <a:srgbClr val="0000FF"/>
                </a:solidFill>
              </a:rPr>
              <a:t> </a:t>
            </a:r>
            <a:r>
              <a:rPr lang="ru-RU" sz="2400" dirty="0">
                <a:solidFill>
                  <a:srgbClr val="0000FF"/>
                </a:solidFill>
              </a:rPr>
              <a:t>класса, а </a:t>
            </a:r>
            <a:r>
              <a:rPr lang="ru-RU" sz="2400" b="1" i="1" u="sng" dirty="0">
                <a:solidFill>
                  <a:srgbClr val="0000FF"/>
                </a:solidFill>
              </a:rPr>
              <a:t>высоты</a:t>
            </a:r>
            <a:r>
              <a:rPr lang="ru-RU" sz="2400" dirty="0">
                <a:solidFill>
                  <a:srgbClr val="0000FF"/>
                </a:solidFill>
              </a:rPr>
              <a:t> </a:t>
            </a:r>
            <a:endParaRPr lang="en-US" sz="2400" dirty="0">
              <a:solidFill>
                <a:srgbClr val="0000FF"/>
              </a:solidFill>
            </a:endParaRPr>
          </a:p>
          <a:p>
            <a:pPr indent="2335213"/>
            <a:r>
              <a:rPr lang="ru-RU" sz="2400" dirty="0">
                <a:solidFill>
                  <a:srgbClr val="0000FF"/>
                </a:solidFill>
              </a:rPr>
              <a:t>равны относительной частоте.</a:t>
            </a:r>
          </a:p>
        </p:txBody>
      </p:sp>
      <p:sp>
        <p:nvSpPr>
          <p:cNvPr id="3" name="TextBox 2"/>
          <p:cNvSpPr txBox="1"/>
          <p:nvPr/>
        </p:nvSpPr>
        <p:spPr>
          <a:xfrm>
            <a:off x="4167175" y="4929199"/>
            <a:ext cx="2704587" cy="461665"/>
          </a:xfrm>
          <a:prstGeom prst="rect">
            <a:avLst/>
          </a:prstGeom>
          <a:noFill/>
        </p:spPr>
        <p:txBody>
          <a:bodyPr wrap="none" rtlCol="0">
            <a:spAutoFit/>
          </a:bodyPr>
          <a:lstStyle/>
          <a:p>
            <a:r>
              <a:rPr lang="ru-RU" sz="2400" dirty="0">
                <a:solidFill>
                  <a:srgbClr val="0000FF"/>
                </a:solidFill>
              </a:rPr>
              <a:t>Ширина класса</a:t>
            </a:r>
          </a:p>
        </p:txBody>
      </p:sp>
      <p:sp>
        <p:nvSpPr>
          <p:cNvPr id="4" name="TextBox 3"/>
          <p:cNvSpPr txBox="1"/>
          <p:nvPr/>
        </p:nvSpPr>
        <p:spPr>
          <a:xfrm>
            <a:off x="7225229" y="5676873"/>
            <a:ext cx="2871299" cy="369332"/>
          </a:xfrm>
          <a:prstGeom prst="rect">
            <a:avLst/>
          </a:prstGeom>
          <a:solidFill>
            <a:schemeClr val="accent1">
              <a:lumMod val="20000"/>
              <a:lumOff val="80000"/>
            </a:schemeClr>
          </a:solidFill>
        </p:spPr>
        <p:txBody>
          <a:bodyPr wrap="none" rtlCol="0">
            <a:spAutoFit/>
          </a:bodyPr>
          <a:lstStyle/>
          <a:p>
            <a:r>
              <a:rPr lang="ru-RU" dirty="0">
                <a:solidFill>
                  <a:srgbClr val="0000FF"/>
                </a:solidFill>
              </a:rPr>
              <a:t>вариационный размах</a:t>
            </a:r>
          </a:p>
        </p:txBody>
      </p:sp>
      <p:sp>
        <p:nvSpPr>
          <p:cNvPr id="5" name="TextBox 4"/>
          <p:cNvSpPr txBox="1"/>
          <p:nvPr/>
        </p:nvSpPr>
        <p:spPr>
          <a:xfrm>
            <a:off x="1902103" y="4786323"/>
            <a:ext cx="1996059" cy="830997"/>
          </a:xfrm>
          <a:prstGeom prst="rect">
            <a:avLst/>
          </a:prstGeom>
          <a:noFill/>
        </p:spPr>
        <p:txBody>
          <a:bodyPr wrap="none" rtlCol="0">
            <a:spAutoFit/>
          </a:bodyPr>
          <a:lstStyle/>
          <a:p>
            <a:pPr algn="ctr"/>
            <a:r>
              <a:rPr lang="ru-RU" sz="2400" dirty="0">
                <a:solidFill>
                  <a:srgbClr val="0000FF"/>
                </a:solidFill>
              </a:rPr>
              <a:t>Формула </a:t>
            </a:r>
            <a:endParaRPr lang="en-US" sz="2400" dirty="0">
              <a:solidFill>
                <a:srgbClr val="0000FF"/>
              </a:solidFill>
            </a:endParaRPr>
          </a:p>
          <a:p>
            <a:pPr algn="ctr"/>
            <a:r>
              <a:rPr lang="ru-RU" sz="2400" dirty="0" err="1">
                <a:solidFill>
                  <a:srgbClr val="0000FF"/>
                </a:solidFill>
              </a:rPr>
              <a:t>Стерджеса</a:t>
            </a:r>
            <a:endParaRPr lang="ru-RU" sz="2400" dirty="0">
              <a:solidFill>
                <a:srgbClr val="0000FF"/>
              </a:solidFill>
            </a:endParaRPr>
          </a:p>
        </p:txBody>
      </p:sp>
      <p:sp>
        <p:nvSpPr>
          <p:cNvPr id="6146" name="Rectangle 2"/>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147" name="Rectangle 3"/>
          <p:cNvSpPr>
            <a:spLocks noChangeArrowheads="1"/>
          </p:cNvSpPr>
          <p:nvPr/>
        </p:nvSpPr>
        <p:spPr bwMode="auto">
          <a:xfrm>
            <a:off x="1524001" y="101548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a:latin typeface="Arial" pitchFamily="34" charset="0"/>
            </a:endParaRPr>
          </a:p>
        </p:txBody>
      </p:sp>
      <p:sp>
        <p:nvSpPr>
          <p:cNvPr id="6149" name="Rectangle 5"/>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pic>
        <p:nvPicPr>
          <p:cNvPr id="6148"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7167570" y="4714885"/>
            <a:ext cx="2228850" cy="752475"/>
          </a:xfrm>
          <a:prstGeom prst="rect">
            <a:avLst/>
          </a:prstGeom>
          <a:noFill/>
        </p:spPr>
      </p:pic>
      <p:sp>
        <p:nvSpPr>
          <p:cNvPr id="6150" name="Rectangle 6"/>
          <p:cNvSpPr>
            <a:spLocks noChangeArrowheads="1"/>
          </p:cNvSpPr>
          <p:nvPr/>
        </p:nvSpPr>
        <p:spPr bwMode="auto">
          <a:xfrm>
            <a:off x="1524001" y="125360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a:latin typeface="Arial" pitchFamily="34" charset="0"/>
            </a:endParaRPr>
          </a:p>
        </p:txBody>
      </p:sp>
      <p:sp>
        <p:nvSpPr>
          <p:cNvPr id="14" name="Полилиния 13"/>
          <p:cNvSpPr/>
          <p:nvPr/>
        </p:nvSpPr>
        <p:spPr>
          <a:xfrm>
            <a:off x="7739075" y="4429132"/>
            <a:ext cx="1507787" cy="163748"/>
          </a:xfrm>
          <a:custGeom>
            <a:avLst/>
            <a:gdLst>
              <a:gd name="connsiteX0" fmla="*/ 0 w 1507787"/>
              <a:gd name="connsiteY0" fmla="*/ 115110 h 163748"/>
              <a:gd name="connsiteX1" fmla="*/ 739302 w 1507787"/>
              <a:gd name="connsiteY1" fmla="*/ 8106 h 163748"/>
              <a:gd name="connsiteX2" fmla="*/ 1507787 w 1507787"/>
              <a:gd name="connsiteY2" fmla="*/ 163748 h 163748"/>
            </a:gdLst>
            <a:ahLst/>
            <a:cxnLst>
              <a:cxn ang="0">
                <a:pos x="connsiteX0" y="connsiteY0"/>
              </a:cxn>
              <a:cxn ang="0">
                <a:pos x="connsiteX1" y="connsiteY1"/>
              </a:cxn>
              <a:cxn ang="0">
                <a:pos x="connsiteX2" y="connsiteY2"/>
              </a:cxn>
            </a:cxnLst>
            <a:rect l="l" t="t" r="r" b="b"/>
            <a:pathLst>
              <a:path w="1507787" h="163748">
                <a:moveTo>
                  <a:pt x="0" y="115110"/>
                </a:moveTo>
                <a:cubicBezTo>
                  <a:pt x="244002" y="57555"/>
                  <a:pt x="488004" y="0"/>
                  <a:pt x="739302" y="8106"/>
                </a:cubicBezTo>
                <a:cubicBezTo>
                  <a:pt x="990600" y="16212"/>
                  <a:pt x="1249193" y="89980"/>
                  <a:pt x="1507787" y="163748"/>
                </a:cubicBezTo>
              </a:path>
            </a:pathLst>
          </a:custGeom>
          <a:ln>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3" name="TextBox 12"/>
          <p:cNvSpPr txBox="1"/>
          <p:nvPr/>
        </p:nvSpPr>
        <p:spPr>
          <a:xfrm>
            <a:off x="1809720" y="428605"/>
            <a:ext cx="8286808" cy="584775"/>
          </a:xfrm>
          <a:prstGeom prst="rect">
            <a:avLst/>
          </a:prstGeom>
          <a:noFill/>
        </p:spPr>
        <p:txBody>
          <a:bodyPr wrap="square" rtlCol="0">
            <a:spAutoFit/>
          </a:bodyPr>
          <a:lstStyle/>
          <a:p>
            <a:pPr algn="ctr"/>
            <a:r>
              <a:rPr lang="ru-RU" sz="3200" b="1" u="sng" dirty="0">
                <a:solidFill>
                  <a:srgbClr val="FF0000"/>
                </a:solidFill>
                <a:latin typeface="Times New Roman" panose="02020603050405020304" pitchFamily="18" charset="0"/>
                <a:cs typeface="Times New Roman" panose="02020603050405020304" pitchFamily="18" charset="0"/>
              </a:rPr>
              <a:t>Гистограмма</a:t>
            </a:r>
          </a:p>
        </p:txBody>
      </p:sp>
      <p:grpSp>
        <p:nvGrpSpPr>
          <p:cNvPr id="15" name="Группа 54"/>
          <p:cNvGrpSpPr/>
          <p:nvPr/>
        </p:nvGrpSpPr>
        <p:grpSpPr>
          <a:xfrm>
            <a:off x="2161733" y="2452677"/>
            <a:ext cx="1685935" cy="1552583"/>
            <a:chOff x="7000892" y="3929066"/>
            <a:chExt cx="1757373" cy="1552583"/>
          </a:xfrm>
        </p:grpSpPr>
        <p:grpSp>
          <p:nvGrpSpPr>
            <p:cNvPr id="17" name="Группа 67"/>
            <p:cNvGrpSpPr/>
            <p:nvPr/>
          </p:nvGrpSpPr>
          <p:grpSpPr>
            <a:xfrm>
              <a:off x="7357288" y="4001298"/>
              <a:ext cx="1358116" cy="1072364"/>
              <a:chOff x="7357288" y="3858422"/>
              <a:chExt cx="1358116" cy="1072364"/>
            </a:xfrm>
          </p:grpSpPr>
          <p:cxnSp>
            <p:nvCxnSpPr>
              <p:cNvPr id="20" name="Прямая соединительная линия 19"/>
              <p:cNvCxnSpPr/>
              <p:nvPr/>
            </p:nvCxnSpPr>
            <p:spPr>
              <a:xfrm rot="5400000">
                <a:off x="6822297" y="4393413"/>
                <a:ext cx="1071570" cy="1588"/>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1" name="Прямая соединительная линия 20"/>
              <p:cNvCxnSpPr/>
              <p:nvPr/>
            </p:nvCxnSpPr>
            <p:spPr>
              <a:xfrm>
                <a:off x="7358082" y="4929198"/>
                <a:ext cx="1357322" cy="1588"/>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22" name="Прямоугольник 21"/>
              <p:cNvSpPr/>
              <p:nvPr/>
            </p:nvSpPr>
            <p:spPr>
              <a:xfrm>
                <a:off x="7715272" y="4286256"/>
                <a:ext cx="214314" cy="64294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7500958" y="4429132"/>
                <a:ext cx="214314" cy="485772"/>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7929586" y="4000504"/>
                <a:ext cx="214314" cy="91440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5" name="Прямоугольник 24"/>
              <p:cNvSpPr/>
              <p:nvPr/>
            </p:nvSpPr>
            <p:spPr>
              <a:xfrm>
                <a:off x="8143900" y="4357694"/>
                <a:ext cx="214314" cy="571504"/>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рямоугольник 25"/>
              <p:cNvSpPr/>
              <p:nvPr/>
            </p:nvSpPr>
            <p:spPr>
              <a:xfrm>
                <a:off x="8358214" y="4572008"/>
                <a:ext cx="214314" cy="357190"/>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pic>
          <p:nvPicPr>
            <p:cNvPr id="18"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000892" y="3929066"/>
              <a:ext cx="276225" cy="409575"/>
            </a:xfrm>
            <a:prstGeom prst="rect">
              <a:avLst/>
            </a:prstGeom>
            <a:noFill/>
          </p:spPr>
        </p:pic>
        <p:pic>
          <p:nvPicPr>
            <p:cNvPr id="19" name="Picture 1"/>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8501090" y="5072074"/>
              <a:ext cx="257175" cy="409575"/>
            </a:xfrm>
            <a:prstGeom prst="rect">
              <a:avLst/>
            </a:prstGeom>
            <a:noFill/>
          </p:spPr>
        </p:pic>
      </p:grpSp>
    </p:spTree>
    <p:extLst>
      <p:ext uri="{BB962C8B-B14F-4D97-AF65-F5344CB8AC3E}">
        <p14:creationId xmlns:p14="http://schemas.microsoft.com/office/powerpoint/2010/main" val="23192121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381356" y="5357827"/>
            <a:ext cx="4883068" cy="461665"/>
          </a:xfrm>
          <a:prstGeom prst="rect">
            <a:avLst/>
          </a:prstGeom>
          <a:solidFill>
            <a:schemeClr val="accent1">
              <a:lumMod val="20000"/>
              <a:lumOff val="80000"/>
            </a:schemeClr>
          </a:solidFill>
        </p:spPr>
        <p:txBody>
          <a:bodyPr wrap="none" rtlCol="0">
            <a:spAutoFit/>
          </a:bodyPr>
          <a:lstStyle/>
          <a:p>
            <a:r>
              <a:rPr lang="ru-RU" sz="2400" dirty="0">
                <a:solidFill>
                  <a:srgbClr val="0000FF"/>
                </a:solidFill>
              </a:rPr>
              <a:t>Гистограмма распределения</a:t>
            </a:r>
          </a:p>
        </p:txBody>
      </p:sp>
      <p:sp>
        <p:nvSpPr>
          <p:cNvPr id="6146" name="Rectangle 2"/>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6147" name="Rectangle 3"/>
          <p:cNvSpPr>
            <a:spLocks noChangeArrowheads="1"/>
          </p:cNvSpPr>
          <p:nvPr/>
        </p:nvSpPr>
        <p:spPr bwMode="auto">
          <a:xfrm>
            <a:off x="1524001" y="91070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a:latin typeface="Arial" pitchFamily="34" charset="0"/>
            </a:endParaRPr>
          </a:p>
        </p:txBody>
      </p:sp>
      <p:grpSp>
        <p:nvGrpSpPr>
          <p:cNvPr id="3" name="Группа 22"/>
          <p:cNvGrpSpPr/>
          <p:nvPr/>
        </p:nvGrpSpPr>
        <p:grpSpPr>
          <a:xfrm>
            <a:off x="3738546" y="1071547"/>
            <a:ext cx="4386288" cy="4052913"/>
            <a:chOff x="2214546" y="1071546"/>
            <a:chExt cx="4386288" cy="4052913"/>
          </a:xfrm>
        </p:grpSpPr>
        <p:grpSp>
          <p:nvGrpSpPr>
            <p:cNvPr id="5" name="Группа 21"/>
            <p:cNvGrpSpPr/>
            <p:nvPr/>
          </p:nvGrpSpPr>
          <p:grpSpPr>
            <a:xfrm>
              <a:off x="2570942" y="1142984"/>
              <a:ext cx="3929884" cy="3502050"/>
              <a:chOff x="1785124" y="1428736"/>
              <a:chExt cx="3929884" cy="3502050"/>
            </a:xfrm>
          </p:grpSpPr>
          <p:cxnSp>
            <p:nvCxnSpPr>
              <p:cNvPr id="4" name="Прямая соединительная линия 3"/>
              <p:cNvCxnSpPr/>
              <p:nvPr/>
            </p:nvCxnSpPr>
            <p:spPr>
              <a:xfrm rot="5400000">
                <a:off x="34893" y="3178967"/>
                <a:ext cx="3501256" cy="794"/>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a:off x="1785918" y="4929198"/>
                <a:ext cx="3929090" cy="1588"/>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Прямоугольник 15"/>
              <p:cNvSpPr/>
              <p:nvPr/>
            </p:nvSpPr>
            <p:spPr>
              <a:xfrm>
                <a:off x="2214546" y="3857628"/>
                <a:ext cx="428628" cy="1071570"/>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Прямоугольник 16"/>
              <p:cNvSpPr/>
              <p:nvPr/>
            </p:nvSpPr>
            <p:spPr>
              <a:xfrm>
                <a:off x="2643174" y="3000372"/>
                <a:ext cx="428628" cy="1928826"/>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Прямоугольник 17"/>
              <p:cNvSpPr/>
              <p:nvPr/>
            </p:nvSpPr>
            <p:spPr>
              <a:xfrm>
                <a:off x="3071802" y="2214554"/>
                <a:ext cx="428628" cy="271464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Прямоугольник 18"/>
              <p:cNvSpPr/>
              <p:nvPr/>
            </p:nvSpPr>
            <p:spPr>
              <a:xfrm>
                <a:off x="3500430" y="3429000"/>
                <a:ext cx="428628" cy="1500198"/>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0" name="Прямоугольник 19"/>
              <p:cNvSpPr/>
              <p:nvPr/>
            </p:nvSpPr>
            <p:spPr>
              <a:xfrm>
                <a:off x="3929058" y="4357694"/>
                <a:ext cx="428628" cy="571504"/>
              </a:xfrm>
              <a:prstGeom prst="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pic>
          <p:nvPicPr>
            <p:cNvPr id="614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857884" y="4714884"/>
              <a:ext cx="742950" cy="409575"/>
            </a:xfrm>
            <a:prstGeom prst="rect">
              <a:avLst/>
            </a:prstGeom>
            <a:noFill/>
          </p:spPr>
        </p:pic>
        <p:pic>
          <p:nvPicPr>
            <p:cNvPr id="21"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214546" y="1071546"/>
              <a:ext cx="276225" cy="409575"/>
            </a:xfrm>
            <a:prstGeom prst="rect">
              <a:avLst/>
            </a:prstGeom>
            <a:noFill/>
          </p:spPr>
        </p:pic>
      </p:grpSp>
      <p:sp>
        <p:nvSpPr>
          <p:cNvPr id="22" name="TextBox 21"/>
          <p:cNvSpPr txBox="1"/>
          <p:nvPr/>
        </p:nvSpPr>
        <p:spPr>
          <a:xfrm>
            <a:off x="4967506" y="445337"/>
            <a:ext cx="5286412" cy="830997"/>
          </a:xfrm>
          <a:prstGeom prst="rect">
            <a:avLst/>
          </a:prstGeom>
          <a:solidFill>
            <a:schemeClr val="accent1">
              <a:lumMod val="20000"/>
              <a:lumOff val="80000"/>
            </a:schemeClr>
          </a:solidFill>
        </p:spPr>
        <p:txBody>
          <a:bodyPr wrap="square" rtlCol="0">
            <a:spAutoFit/>
          </a:bodyPr>
          <a:lstStyle/>
          <a:p>
            <a:r>
              <a:rPr lang="ru-RU" sz="2400" b="1" i="1" dirty="0">
                <a:solidFill>
                  <a:srgbClr val="0000FF"/>
                </a:solidFill>
              </a:rPr>
              <a:t>168; 155; 168; 177; 189; 192; 196; 184; 189; 165</a:t>
            </a:r>
          </a:p>
        </p:txBody>
      </p:sp>
      <p:pic>
        <p:nvPicPr>
          <p:cNvPr id="23" name="Picture 4"/>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7453322" y="2000241"/>
            <a:ext cx="2571768" cy="103822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t="100000" r="100000"/>
            </a:path>
            <a:tileRect l="-100000" b="-100000"/>
          </a:gradFill>
        </p:spPr>
      </p:pic>
      <p:sp>
        <p:nvSpPr>
          <p:cNvPr id="25" name="TextBox 24"/>
          <p:cNvSpPr txBox="1"/>
          <p:nvPr/>
        </p:nvSpPr>
        <p:spPr>
          <a:xfrm>
            <a:off x="7953388" y="1285861"/>
            <a:ext cx="2071702" cy="646331"/>
          </a:xfrm>
          <a:prstGeom prst="rect">
            <a:avLst/>
          </a:prstGeom>
          <a:solidFill>
            <a:schemeClr val="accent1">
              <a:lumMod val="20000"/>
              <a:lumOff val="80000"/>
            </a:schemeClr>
          </a:solidFill>
        </p:spPr>
        <p:txBody>
          <a:bodyPr wrap="square" rtlCol="0">
            <a:spAutoFit/>
          </a:bodyPr>
          <a:lstStyle/>
          <a:p>
            <a:r>
              <a:rPr lang="ru-RU" dirty="0">
                <a:solidFill>
                  <a:srgbClr val="0000FF"/>
                </a:solidFill>
              </a:rPr>
              <a:t>вариационный размах</a:t>
            </a:r>
          </a:p>
        </p:txBody>
      </p:sp>
      <p:sp>
        <p:nvSpPr>
          <p:cNvPr id="26" name="TextBox 25"/>
          <p:cNvSpPr txBox="1"/>
          <p:nvPr/>
        </p:nvSpPr>
        <p:spPr>
          <a:xfrm>
            <a:off x="1952628" y="523662"/>
            <a:ext cx="2857520" cy="646331"/>
          </a:xfrm>
          <a:prstGeom prst="rect">
            <a:avLst/>
          </a:prstGeom>
          <a:solidFill>
            <a:schemeClr val="accent1">
              <a:lumMod val="20000"/>
              <a:lumOff val="80000"/>
            </a:schemeClr>
          </a:solidFill>
        </p:spPr>
        <p:txBody>
          <a:bodyPr wrap="square" rtlCol="0">
            <a:spAutoFit/>
          </a:bodyPr>
          <a:lstStyle/>
          <a:p>
            <a:r>
              <a:rPr lang="ru-RU" dirty="0">
                <a:solidFill>
                  <a:srgbClr val="0000FF"/>
                </a:solidFill>
              </a:rPr>
              <a:t>Измеряют рост. Объем выборки </a:t>
            </a:r>
            <a:r>
              <a:rPr lang="en-US" dirty="0">
                <a:solidFill>
                  <a:srgbClr val="0000FF"/>
                </a:solidFill>
              </a:rPr>
              <a:t>n=</a:t>
            </a:r>
            <a:r>
              <a:rPr lang="ru-RU" dirty="0">
                <a:solidFill>
                  <a:srgbClr val="0000FF"/>
                </a:solidFill>
              </a:rPr>
              <a:t>10</a:t>
            </a:r>
          </a:p>
        </p:txBody>
      </p:sp>
    </p:spTree>
    <p:extLst>
      <p:ext uri="{BB962C8B-B14F-4D97-AF65-F5344CB8AC3E}">
        <p14:creationId xmlns:p14="http://schemas.microsoft.com/office/powerpoint/2010/main" val="392976007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831364"/>
          </a:xfrm>
          <a:solidFill>
            <a:schemeClr val="bg2">
              <a:lumMod val="90000"/>
            </a:schemeClr>
          </a:solidFill>
        </p:spPr>
        <p:txBody>
          <a:bodyPr>
            <a:normAutofit/>
          </a:bodyPr>
          <a:lstStyle/>
          <a:p>
            <a:r>
              <a:rPr lang="ru-RU" sz="2400" b="1" smtClean="0">
                <a:latin typeface="Times New Roman" panose="02020603050405020304" pitchFamily="18" charset="0"/>
                <a:cs typeface="Times New Roman" panose="02020603050405020304" pitchFamily="18" charset="0"/>
              </a:rPr>
              <a:t>Контрольные вопросы по теме:</a:t>
            </a:r>
            <a:endParaRPr lang="ru-RU" sz="24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1705970"/>
            <a:ext cx="10058400" cy="4329070"/>
          </a:xfrm>
        </p:spPr>
        <p:txBody>
          <a:bodyPr>
            <a:noAutofit/>
          </a:bodyPr>
          <a:lstStyle/>
          <a:p>
            <a:pPr marL="457200" indent="-457200" algn="just">
              <a:buAutoNum type="arabicPeriod"/>
            </a:pPr>
            <a:r>
              <a:rPr lang="ru-RU" sz="2400" smtClean="0">
                <a:latin typeface="Times New Roman" panose="02020603050405020304" pitchFamily="18" charset="0"/>
                <a:cs typeface="Times New Roman" panose="02020603050405020304" pitchFamily="18" charset="0"/>
              </a:rPr>
              <a:t>Охарактеризуйте законы </a:t>
            </a:r>
            <a:r>
              <a:rPr lang="ru-RU" sz="2400">
                <a:latin typeface="Times New Roman" panose="02020603050405020304" pitchFamily="18" charset="0"/>
                <a:cs typeface="Times New Roman" panose="02020603050405020304" pitchFamily="18" charset="0"/>
              </a:rPr>
              <a:t>распределения случайных величин или их числовые характеристики. </a:t>
            </a:r>
          </a:p>
          <a:p>
            <a:pPr marL="0" indent="0" algn="just">
              <a:buNone/>
            </a:pPr>
            <a:r>
              <a:rPr lang="ru-RU" sz="2400">
                <a:latin typeface="Times New Roman" panose="02020603050405020304" pitchFamily="18" charset="0"/>
                <a:cs typeface="Times New Roman" panose="02020603050405020304" pitchFamily="18" charset="0"/>
              </a:rPr>
              <a:t>2</a:t>
            </a:r>
            <a:r>
              <a:rPr lang="ru-RU" sz="2400" smtClean="0">
                <a:latin typeface="Times New Roman" panose="02020603050405020304" pitchFamily="18" charset="0"/>
                <a:cs typeface="Times New Roman" panose="02020603050405020304" pitchFamily="18" charset="0"/>
              </a:rPr>
              <a:t>. Дайте определние  генеральнойи выборочной совокупности</a:t>
            </a:r>
            <a:endParaRPr lang="ru-RU" sz="2400">
              <a:latin typeface="Times New Roman" panose="02020603050405020304" pitchFamily="18" charset="0"/>
              <a:cs typeface="Times New Roman" panose="02020603050405020304" pitchFamily="18" charset="0"/>
            </a:endParaRPr>
          </a:p>
          <a:p>
            <a:pPr marL="0" indent="0" algn="just">
              <a:buNone/>
            </a:pPr>
            <a:r>
              <a:rPr lang="ru-RU" sz="2400">
                <a:latin typeface="Times New Roman" panose="02020603050405020304" pitchFamily="18" charset="0"/>
                <a:cs typeface="Times New Roman" panose="02020603050405020304" pitchFamily="18" charset="0"/>
              </a:rPr>
              <a:t>3</a:t>
            </a:r>
            <a:r>
              <a:rPr lang="ru-RU" sz="2400">
                <a:latin typeface="Times New Roman" panose="02020603050405020304" pitchFamily="18" charset="0"/>
                <a:cs typeface="Times New Roman" panose="02020603050405020304" pitchFamily="18" charset="0"/>
              </a:rPr>
              <a:t>. </a:t>
            </a:r>
            <a:r>
              <a:rPr lang="ru-RU" sz="2400" smtClean="0">
                <a:latin typeface="Times New Roman" panose="02020603050405020304" pitchFamily="18" charset="0"/>
                <a:cs typeface="Times New Roman" panose="02020603050405020304" pitchFamily="18" charset="0"/>
              </a:rPr>
              <a:t>Что такое статистическое </a:t>
            </a:r>
            <a:r>
              <a:rPr lang="ru-RU" sz="2400">
                <a:latin typeface="Times New Roman" panose="02020603050405020304" pitchFamily="18" charset="0"/>
                <a:cs typeface="Times New Roman" panose="02020603050405020304" pitchFamily="18" charset="0"/>
              </a:rPr>
              <a:t>распределение (вариационный </a:t>
            </a:r>
            <a:r>
              <a:rPr lang="ru-RU" sz="2400">
                <a:latin typeface="Times New Roman" panose="02020603050405020304" pitchFamily="18" charset="0"/>
                <a:cs typeface="Times New Roman" panose="02020603050405020304" pitchFamily="18" charset="0"/>
              </a:rPr>
              <a:t>ряд</a:t>
            </a:r>
            <a:r>
              <a:rPr lang="ru-RU" sz="2400" smtClean="0">
                <a:latin typeface="Times New Roman" panose="02020603050405020304" pitchFamily="18" charset="0"/>
                <a:cs typeface="Times New Roman" panose="02020603050405020304" pitchFamily="18" charset="0"/>
              </a:rPr>
              <a:t>)?</a:t>
            </a:r>
            <a:endParaRPr lang="ru-RU" sz="2400">
              <a:latin typeface="Times New Roman" panose="02020603050405020304" pitchFamily="18" charset="0"/>
              <a:cs typeface="Times New Roman" panose="02020603050405020304" pitchFamily="18" charset="0"/>
            </a:endParaRPr>
          </a:p>
          <a:p>
            <a:pPr marL="0" indent="0" algn="just">
              <a:lnSpc>
                <a:spcPct val="120000"/>
              </a:lnSpc>
              <a:spcBef>
                <a:spcPts val="0"/>
              </a:spcBef>
              <a:buNone/>
            </a:pPr>
            <a:endParaRPr lang="ru-RU" sz="2400">
              <a:latin typeface="Times New Roman" panose="02020603050405020304" pitchFamily="18" charset="0"/>
              <a:cs typeface="Times New Roman" panose="02020603050405020304" pitchFamily="18" charset="0"/>
            </a:endParaRP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smtClean="0">
              <a:latin typeface="Times New Roman" panose="02020603050405020304" pitchFamily="18" charset="0"/>
              <a:cs typeface="Times New Roman" panose="02020603050405020304" pitchFamily="18" charset="0"/>
            </a:endParaRPr>
          </a:p>
          <a:p>
            <a:pPr marL="0" indent="0" algn="just">
              <a:buNone/>
            </a:pPr>
            <a:endParaRPr lang="ru-RU" sz="2000">
              <a:latin typeface="Times New Roman" panose="02020603050405020304" pitchFamily="18" charset="0"/>
              <a:cs typeface="Times New Roman" panose="02020603050405020304" pitchFamily="18" charset="0"/>
            </a:endParaRPr>
          </a:p>
          <a:p>
            <a:endParaRPr lang="ru-RU" sz="2000"/>
          </a:p>
        </p:txBody>
      </p:sp>
    </p:spTree>
    <p:extLst>
      <p:ext uri="{BB962C8B-B14F-4D97-AF65-F5344CB8AC3E}">
        <p14:creationId xmlns:p14="http://schemas.microsoft.com/office/powerpoint/2010/main" val="21691143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01650"/>
            <a:ext cx="10058400" cy="2005072"/>
          </a:xfrm>
          <a:solidFill>
            <a:schemeClr val="bg2">
              <a:lumMod val="75000"/>
            </a:schemeClr>
          </a:solidFill>
        </p:spPr>
        <p:txBody>
          <a:bodyPr>
            <a:normAutofit/>
          </a:bodyPr>
          <a:lstStyle/>
          <a:p>
            <a:pPr algn="just"/>
            <a:r>
              <a:rPr lang="ru-RU" sz="3100" b="1" smtClean="0">
                <a:latin typeface="Times New Roman" panose="02020603050405020304" pitchFamily="18" charset="0"/>
                <a:cs typeface="Times New Roman" panose="02020603050405020304" pitchFamily="18" charset="0"/>
              </a:rPr>
              <a:t>Лекция </a:t>
            </a:r>
            <a:r>
              <a:rPr lang="ru-RU" sz="3100" b="1" smtClean="0">
                <a:latin typeface="Times New Roman" panose="02020603050405020304" pitchFamily="18" charset="0"/>
                <a:cs typeface="Times New Roman" panose="02020603050405020304" pitchFamily="18" charset="0"/>
              </a:rPr>
              <a:t>4. Парная регрессия. Проверка качества регрессии.</a:t>
            </a:r>
            <a:endParaRPr lang="ru-RU" sz="31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2606722"/>
            <a:ext cx="10058400" cy="3182658"/>
          </a:xfrm>
        </p:spPr>
        <p:txBody>
          <a:bodyPr>
            <a:normAutofit/>
          </a:bodyPr>
          <a:lstStyle/>
          <a:p>
            <a:pPr marL="0" indent="0" algn="just">
              <a:buNone/>
            </a:pPr>
            <a:r>
              <a:rPr lang="ru-RU" sz="2400" i="1" smtClean="0">
                <a:latin typeface="Times New Roman" panose="02020603050405020304" pitchFamily="18" charset="0"/>
                <a:cs typeface="Times New Roman" panose="02020603050405020304" pitchFamily="18" charset="0"/>
              </a:rPr>
              <a:t>План:</a:t>
            </a:r>
          </a:p>
          <a:p>
            <a:pPr marL="457200" indent="-457200">
              <a:buAutoNum type="arabicPeriod"/>
            </a:pPr>
            <a:r>
              <a:rPr lang="ru-RU" sz="2400" smtClean="0">
                <a:latin typeface="Times New Roman" panose="02020603050405020304" pitchFamily="18" charset="0"/>
                <a:cs typeface="Times New Roman" panose="02020603050405020304" pitchFamily="18" charset="0"/>
              </a:rPr>
              <a:t>Линейная регрессия. </a:t>
            </a:r>
            <a:endParaRPr lang="ru-RU" sz="2400" smtClean="0">
              <a:latin typeface="Times New Roman" panose="02020603050405020304" pitchFamily="18" charset="0"/>
              <a:cs typeface="Times New Roman" panose="02020603050405020304" pitchFamily="18" charset="0"/>
            </a:endParaRPr>
          </a:p>
          <a:p>
            <a:pPr marL="0" indent="0" algn="just">
              <a:buNone/>
            </a:pPr>
            <a:r>
              <a:rPr lang="ru-RU" sz="2400" smtClean="0">
                <a:latin typeface="Times New Roman" panose="02020603050405020304" pitchFamily="18" charset="0"/>
                <a:cs typeface="Times New Roman" panose="02020603050405020304" pitchFamily="18" charset="0"/>
              </a:rPr>
              <a:t>2</a:t>
            </a:r>
            <a:r>
              <a:rPr lang="ru-RU" sz="2400">
                <a:latin typeface="Times New Roman" panose="02020603050405020304" pitchFamily="18" charset="0"/>
                <a:cs typeface="Times New Roman" panose="02020603050405020304" pitchFamily="18" charset="0"/>
              </a:rPr>
              <a:t>. </a:t>
            </a:r>
            <a:r>
              <a:rPr lang="ru-RU" sz="2400" smtClean="0">
                <a:latin typeface="Times New Roman" panose="02020603050405020304" pitchFamily="18" charset="0"/>
                <a:cs typeface="Times New Roman" panose="02020603050405020304" pitchFamily="18" charset="0"/>
              </a:rPr>
              <a:t>Парная линейная регрессия.</a:t>
            </a:r>
            <a:endParaRPr lang="ru-RU" sz="2400" smtClean="0">
              <a:latin typeface="Times New Roman" panose="02020603050405020304" pitchFamily="18" charset="0"/>
              <a:cs typeface="Times New Roman" panose="02020603050405020304" pitchFamily="18" charset="0"/>
            </a:endParaRPr>
          </a:p>
          <a:p>
            <a:pPr marL="0" indent="0" algn="just">
              <a:buNone/>
            </a:pPr>
            <a:r>
              <a:rPr lang="ru-RU" sz="2400" smtClean="0">
                <a:latin typeface="Times New Roman" panose="02020603050405020304" pitchFamily="18" charset="0"/>
                <a:cs typeface="Times New Roman" panose="02020603050405020304" pitchFamily="18" charset="0"/>
              </a:rPr>
              <a:t>3</a:t>
            </a:r>
            <a:r>
              <a:rPr lang="ru-RU" sz="2400">
                <a:latin typeface="Times New Roman" panose="02020603050405020304" pitchFamily="18" charset="0"/>
                <a:cs typeface="Times New Roman" panose="02020603050405020304" pitchFamily="18" charset="0"/>
              </a:rPr>
              <a:t>. </a:t>
            </a:r>
            <a:r>
              <a:rPr lang="ru-RU" sz="2400" smtClean="0">
                <a:latin typeface="Times New Roman" panose="02020603050405020304" pitchFamily="18" charset="0"/>
                <a:cs typeface="Times New Roman" panose="02020603050405020304" pitchFamily="18" charset="0"/>
              </a:rPr>
              <a:t>Уравнение </a:t>
            </a:r>
            <a:r>
              <a:rPr lang="ru-RU" altLang="ru-RU" sz="2400" smtClean="0">
                <a:latin typeface="Times New Roman" panose="02020603050405020304" pitchFamily="18" charset="0"/>
                <a:cs typeface="Times New Roman" panose="02020603050405020304" pitchFamily="18" charset="0"/>
              </a:rPr>
              <a:t>парной </a:t>
            </a:r>
            <a:r>
              <a:rPr lang="ru-RU" altLang="ru-RU" sz="2400">
                <a:latin typeface="Times New Roman" panose="02020603050405020304" pitchFamily="18" charset="0"/>
                <a:cs typeface="Times New Roman" panose="02020603050405020304" pitchFamily="18" charset="0"/>
              </a:rPr>
              <a:t>линейной регрессии для данных генеральной совокупности</a:t>
            </a:r>
            <a:endParaRPr lang="ru-RU" sz="2400" smtClean="0">
              <a:latin typeface="Times New Roman" panose="02020603050405020304" pitchFamily="18" charset="0"/>
              <a:cs typeface="Times New Roman" panose="02020603050405020304" pitchFamily="18" charset="0"/>
            </a:endParaRPr>
          </a:p>
          <a:p>
            <a:pPr marL="0" indent="0">
              <a:buNone/>
            </a:pPr>
            <a:endParaRPr lang="ru-RU"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9381946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7797" y="395785"/>
            <a:ext cx="11177516" cy="614149"/>
          </a:xfrm>
          <a:solidFill>
            <a:schemeClr val="bg2">
              <a:lumMod val="75000"/>
            </a:schemeClr>
          </a:solidFill>
        </p:spPr>
        <p:txBody>
          <a:bodyPr>
            <a:normAutofit fontScale="90000"/>
          </a:bodyPr>
          <a:lstStyle/>
          <a:p>
            <a:r>
              <a:rPr lang="ru-RU" sz="3600" smtClean="0">
                <a:latin typeface="Times New Roman" panose="02020603050405020304" pitchFamily="18" charset="0"/>
                <a:cs typeface="Times New Roman" panose="02020603050405020304" pitchFamily="18" charset="0"/>
              </a:rPr>
              <a:t/>
            </a:r>
            <a:br>
              <a:rPr lang="ru-RU" sz="3600" smtClean="0">
                <a:latin typeface="Times New Roman" panose="02020603050405020304" pitchFamily="18" charset="0"/>
                <a:cs typeface="Times New Roman" panose="02020603050405020304" pitchFamily="18" charset="0"/>
              </a:rPr>
            </a:br>
            <a:r>
              <a:rPr lang="ru-RU" sz="3600" smtClean="0">
                <a:latin typeface="Times New Roman" panose="02020603050405020304" pitchFamily="18" charset="0"/>
                <a:cs typeface="Times New Roman" panose="02020603050405020304" pitchFamily="18" charset="0"/>
              </a:rPr>
              <a:t>Литература</a:t>
            </a:r>
            <a:r>
              <a:rPr lang="ru-RU" sz="3600">
                <a:latin typeface="Times New Roman" panose="02020603050405020304" pitchFamily="18" charset="0"/>
                <a:cs typeface="Times New Roman" panose="02020603050405020304" pitchFamily="18" charset="0"/>
              </a:rPr>
              <a:t>:</a:t>
            </a:r>
            <a:br>
              <a:rPr lang="ru-RU" sz="3600">
                <a:latin typeface="Times New Roman" panose="02020603050405020304" pitchFamily="18" charset="0"/>
                <a:cs typeface="Times New Roman" panose="02020603050405020304" pitchFamily="18" charset="0"/>
              </a:rPr>
            </a:br>
            <a:endParaRPr lang="ru-RU">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27797" y="1009934"/>
            <a:ext cx="11177516" cy="5486400"/>
          </a:xfrm>
        </p:spPr>
        <p:txBody>
          <a:bodyPr>
            <a:noAutofit/>
          </a:bodyPr>
          <a:lstStyle/>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учеб. пособие для студ. вузов, обучающ. по спец. "Прикладная математика" / Тихонов А.Н., Уфимцев М.В. - М.: Изд-во МГУ, 1988. - 174 с. - ISBN </a:t>
            </a:r>
            <a:r>
              <a:rPr lang="ru-RU" smtClean="0">
                <a:latin typeface="Times New Roman" panose="02020603050405020304" pitchFamily="18" charset="0"/>
                <a:cs typeface="Times New Roman" panose="02020603050405020304" pitchFamily="18" charset="0"/>
              </a:rPr>
              <a:t>5211001052</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Вольф, В. Г. Статистическая обработка опытных данных: научное издание / Вольф В.Г. - М.: Колос, 1966. - 253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Джессен Р. Методы статистических обследований: пер.с англ. / Джессен Р. - М. : Финансы и статистика, 1985. - 478 c.: ил. - (Библиотечка иностранных книг для экономистов и статистиков).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Калинин А. Г. Обработка данных методами математической статистики: монография / А. Г. Калинин. – Чита: ЗИП СибУПК, 2015. – 106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Гласс Дж., Стенли Дж. Статистические методы в педагогике и психологии. – М.: Прогресс. – 1976. – 494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Эренберг А. Анализ и интерпретация статистических данных. – М.: Финансы и статистика. – 1981. – 406 с</a:t>
            </a:r>
            <a:r>
              <a:rPr lang="ru-RU" smtClean="0">
                <a:latin typeface="Times New Roman" panose="02020603050405020304" pitchFamily="18" charset="0"/>
                <a:cs typeface="Times New Roman" panose="02020603050405020304" pitchFamily="18" charset="0"/>
              </a:rPr>
              <a:t>.</a:t>
            </a:r>
            <a:r>
              <a:rPr lang="ru-RU">
                <a:latin typeface="Times New Roman" panose="02020603050405020304" pitchFamily="18" charset="0"/>
                <a:cs typeface="Times New Roman" panose="02020603050405020304" pitchFamily="18" charset="0"/>
              </a:rPr>
              <a:t>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на микро-ЭВМ и программируемых калькуляторах: научное издание / Костылев А.А. - Л.: Энергоатомиздат, 1991. - 304 с.: ил. - ISBN </a:t>
            </a:r>
            <a:r>
              <a:rPr lang="ru-RU" smtClean="0">
                <a:latin typeface="Times New Roman" panose="02020603050405020304" pitchFamily="18" charset="0"/>
                <a:cs typeface="Times New Roman" panose="02020603050405020304" pitchFamily="18" charset="0"/>
              </a:rPr>
              <a:t>5283044793</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Сидоренко Е. В. Методы математической обработки в психологии: научное издание / Е. В. Сидоренко. - СПб: Речь, 2004. - 349 с.: ил. - Библиогр.: с. 309-314. - ISBN 5-9268-0010-2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Власова И. Н. Основы математической обработки информации [Электронный ресурс]: учебное пособие для организации самостоятельной деятельности студентов / Власова И. Н. - Пермь: Пермский государственный гуманитарно-педагогический университет, 2013. - 115 </a:t>
            </a:r>
            <a:r>
              <a:rPr lang="ru-RU" smtClean="0">
                <a:latin typeface="Times New Roman" panose="02020603050405020304" pitchFamily="18" charset="0"/>
                <a:cs typeface="Times New Roman" panose="02020603050405020304" pitchFamily="18" charset="0"/>
              </a:rPr>
              <a:t>с</a:t>
            </a:r>
            <a:r>
              <a:rPr lang="ru-RU">
                <a:latin typeface="Times New Roman" panose="02020603050405020304" pitchFamily="18" charset="0"/>
                <a:cs typeface="Times New Roman" panose="02020603050405020304" pitchFamily="18" charset="0"/>
              </a:rPr>
              <a:t>.</a:t>
            </a:r>
            <a:endParaRPr lang="ru-RU"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14856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Скругленный прямоугольник 12"/>
          <p:cNvSpPr/>
          <p:nvPr/>
        </p:nvSpPr>
        <p:spPr>
          <a:xfrm>
            <a:off x="2166910" y="4043280"/>
            <a:ext cx="7286676" cy="2493997"/>
          </a:xfrm>
          <a:prstGeom prst="roundRect">
            <a:avLst/>
          </a:prstGeom>
          <a:solidFill>
            <a:schemeClr val="bg2">
              <a:lumMod val="9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002060"/>
              </a:solidFill>
              <a:latin typeface="Times New Roman" panose="02020603050405020304" pitchFamily="18" charset="0"/>
              <a:cs typeface="Times New Roman" panose="02020603050405020304" pitchFamily="18" charset="0"/>
            </a:endParaRPr>
          </a:p>
        </p:txBody>
      </p:sp>
      <p:sp>
        <p:nvSpPr>
          <p:cNvPr id="2" name="TextBox 1"/>
          <p:cNvSpPr txBox="1"/>
          <p:nvPr/>
        </p:nvSpPr>
        <p:spPr>
          <a:xfrm>
            <a:off x="2238348" y="428605"/>
            <a:ext cx="6259919" cy="584775"/>
          </a:xfrm>
          <a:prstGeom prst="rect">
            <a:avLst/>
          </a:prstGeom>
          <a:noFill/>
        </p:spPr>
        <p:txBody>
          <a:bodyPr wrap="none" rtlCol="0">
            <a:spAutoFit/>
          </a:bodyPr>
          <a:lstStyle/>
          <a:p>
            <a:r>
              <a:rPr lang="ru-RU" sz="3200" b="1" dirty="0">
                <a:solidFill>
                  <a:srgbClr val="002060"/>
                </a:solidFill>
                <a:latin typeface="Times New Roman" panose="02020603050405020304" pitchFamily="18" charset="0"/>
                <a:cs typeface="Times New Roman" panose="02020603050405020304" pitchFamily="18" charset="0"/>
              </a:rPr>
              <a:t>Два основных направления МС:</a:t>
            </a:r>
          </a:p>
        </p:txBody>
      </p:sp>
      <p:cxnSp>
        <p:nvCxnSpPr>
          <p:cNvPr id="4" name="Прямая соединительная линия 3"/>
          <p:cNvCxnSpPr/>
          <p:nvPr/>
        </p:nvCxnSpPr>
        <p:spPr>
          <a:xfrm rot="5400000">
            <a:off x="4881554" y="3071810"/>
            <a:ext cx="1857388"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988317" y="2452611"/>
            <a:ext cx="2928957" cy="1200329"/>
          </a:xfrm>
          <a:prstGeom prst="rect">
            <a:avLst/>
          </a:prstGeom>
          <a:solidFill>
            <a:schemeClr val="bg2">
              <a:lumMod val="75000"/>
            </a:schemeClr>
          </a:solidFill>
          <a:ln w="57150">
            <a:solidFill>
              <a:schemeClr val="accent4">
                <a:lumMod val="60000"/>
                <a:lumOff val="40000"/>
              </a:schemeClr>
            </a:solidFill>
          </a:ln>
        </p:spPr>
        <p:txBody>
          <a:bodyPr wrap="square" rtlCol="0">
            <a:spAutoFit/>
          </a:bodyPr>
          <a:lstStyle/>
          <a:p>
            <a:pPr algn="ctr"/>
            <a:r>
              <a:rPr lang="ru-RU" sz="2400" b="1">
                <a:solidFill>
                  <a:srgbClr val="0000FF"/>
                </a:solidFill>
                <a:latin typeface="Times New Roman" panose="02020603050405020304" pitchFamily="18" charset="0"/>
                <a:cs typeface="Times New Roman" panose="02020603050405020304" pitchFamily="18" charset="0"/>
              </a:rPr>
              <a:t>1) оценивание</a:t>
            </a:r>
            <a:endParaRPr lang="ru-RU" sz="2400" b="1" dirty="0">
              <a:solidFill>
                <a:srgbClr val="0000FF"/>
              </a:solidFill>
              <a:latin typeface="Times New Roman" panose="02020603050405020304" pitchFamily="18" charset="0"/>
              <a:cs typeface="Times New Roman" panose="02020603050405020304" pitchFamily="18" charset="0"/>
            </a:endParaRPr>
          </a:p>
          <a:p>
            <a:pPr marL="342900" indent="-342900" algn="ctr"/>
            <a:r>
              <a:rPr lang="ru-RU" sz="2400" b="1" dirty="0">
                <a:solidFill>
                  <a:srgbClr val="0000FF"/>
                </a:solidFill>
                <a:latin typeface="Times New Roman" panose="02020603050405020304" pitchFamily="18" charset="0"/>
                <a:cs typeface="Times New Roman" panose="02020603050405020304" pitchFamily="18" charset="0"/>
              </a:rPr>
              <a:t>неизвестных</a:t>
            </a:r>
          </a:p>
          <a:p>
            <a:pPr marL="342900" indent="-342900" algn="ctr"/>
            <a:r>
              <a:rPr lang="ru-RU" sz="2400" b="1" dirty="0">
                <a:solidFill>
                  <a:srgbClr val="0000FF"/>
                </a:solidFill>
                <a:latin typeface="Times New Roman" panose="02020603050405020304" pitchFamily="18" charset="0"/>
                <a:cs typeface="Times New Roman" panose="02020603050405020304" pitchFamily="18" charset="0"/>
              </a:rPr>
              <a:t>параметров</a:t>
            </a:r>
            <a:r>
              <a:rPr lang="ru-RU" sz="2400" dirty="0">
                <a:solidFill>
                  <a:srgbClr val="0070C0"/>
                </a:solidFill>
                <a:latin typeface="Times New Roman" panose="02020603050405020304" pitchFamily="18" charset="0"/>
                <a:cs typeface="Times New Roman" panose="02020603050405020304" pitchFamily="18" charset="0"/>
              </a:rPr>
              <a:t>.</a:t>
            </a:r>
          </a:p>
        </p:txBody>
      </p:sp>
      <p:cxnSp>
        <p:nvCxnSpPr>
          <p:cNvPr id="8" name="Прямая соединительная линия 7"/>
          <p:cNvCxnSpPr/>
          <p:nvPr/>
        </p:nvCxnSpPr>
        <p:spPr>
          <a:xfrm>
            <a:off x="4952992" y="2857496"/>
            <a:ext cx="857256"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596066" y="2428869"/>
            <a:ext cx="3500462" cy="1200329"/>
          </a:xfrm>
          <a:prstGeom prst="rect">
            <a:avLst/>
          </a:prstGeom>
          <a:solidFill>
            <a:schemeClr val="bg2">
              <a:lumMod val="75000"/>
            </a:schemeClr>
          </a:solidFill>
          <a:ln w="57150">
            <a:solidFill>
              <a:schemeClr val="accent4">
                <a:lumMod val="60000"/>
                <a:lumOff val="40000"/>
              </a:schemeClr>
            </a:solidFill>
          </a:ln>
        </p:spPr>
        <p:txBody>
          <a:bodyPr wrap="square" rtlCol="0">
            <a:spAutoFit/>
          </a:bodyPr>
          <a:lstStyle/>
          <a:p>
            <a:pPr algn="ctr"/>
            <a:r>
              <a:rPr lang="ru-RU" sz="2400" b="1">
                <a:solidFill>
                  <a:srgbClr val="0000FF"/>
                </a:solidFill>
                <a:latin typeface="Times New Roman" panose="02020603050405020304" pitchFamily="18" charset="0"/>
                <a:cs typeface="Times New Roman" panose="02020603050405020304" pitchFamily="18" charset="0"/>
              </a:rPr>
              <a:t>2) </a:t>
            </a:r>
            <a:r>
              <a:rPr lang="ru-RU" sz="2400" b="1" smtClean="0">
                <a:solidFill>
                  <a:srgbClr val="0000FF"/>
                </a:solidFill>
                <a:latin typeface="Times New Roman" panose="02020603050405020304" pitchFamily="18" charset="0"/>
                <a:cs typeface="Times New Roman" panose="02020603050405020304" pitchFamily="18" charset="0"/>
              </a:rPr>
              <a:t>проверка</a:t>
            </a:r>
            <a:endParaRPr lang="ru-RU" sz="2400" b="1" dirty="0">
              <a:solidFill>
                <a:srgbClr val="0000FF"/>
              </a:solidFill>
              <a:latin typeface="Times New Roman" panose="02020603050405020304" pitchFamily="18" charset="0"/>
              <a:cs typeface="Times New Roman" panose="02020603050405020304" pitchFamily="18" charset="0"/>
            </a:endParaRPr>
          </a:p>
          <a:p>
            <a:pPr algn="ctr"/>
            <a:r>
              <a:rPr lang="ru-RU" sz="2400" b="1" dirty="0">
                <a:solidFill>
                  <a:srgbClr val="0000FF"/>
                </a:solidFill>
                <a:latin typeface="Times New Roman" panose="02020603050405020304" pitchFamily="18" charset="0"/>
                <a:cs typeface="Times New Roman" panose="02020603050405020304" pitchFamily="18" charset="0"/>
              </a:rPr>
              <a:t>статистических</a:t>
            </a:r>
          </a:p>
          <a:p>
            <a:pPr algn="ctr"/>
            <a:r>
              <a:rPr lang="ru-RU" sz="2400" b="1" dirty="0">
                <a:solidFill>
                  <a:srgbClr val="0000FF"/>
                </a:solidFill>
                <a:latin typeface="Times New Roman" panose="02020603050405020304" pitchFamily="18" charset="0"/>
                <a:cs typeface="Times New Roman" panose="02020603050405020304" pitchFamily="18" charset="0"/>
              </a:rPr>
              <a:t>гипотез.</a:t>
            </a:r>
          </a:p>
        </p:txBody>
      </p:sp>
      <p:cxnSp>
        <p:nvCxnSpPr>
          <p:cNvPr id="14" name="Прямая соединительная линия 13"/>
          <p:cNvCxnSpPr/>
          <p:nvPr/>
        </p:nvCxnSpPr>
        <p:spPr>
          <a:xfrm>
            <a:off x="5881686" y="2857496"/>
            <a:ext cx="71438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2814917" y="5572141"/>
            <a:ext cx="2195088" cy="830997"/>
          </a:xfrm>
          <a:prstGeom prst="rect">
            <a:avLst/>
          </a:prstGeom>
          <a:noFill/>
        </p:spPr>
        <p:txBody>
          <a:bodyPr wrap="none" rtlCol="0">
            <a:spAutoFit/>
          </a:bodyPr>
          <a:lstStyle/>
          <a:p>
            <a:pPr algn="ctr">
              <a:buFont typeface="Arial" pitchFamily="34" charset="0"/>
              <a:buChar char="•"/>
            </a:pPr>
            <a:r>
              <a:rPr lang="ru-RU" sz="2400" dirty="0">
                <a:solidFill>
                  <a:srgbClr val="0070C0"/>
                </a:solidFill>
                <a:latin typeface="Times New Roman" panose="02020603050405020304" pitchFamily="18" charset="0"/>
                <a:cs typeface="Times New Roman" panose="02020603050405020304" pitchFamily="18" charset="0"/>
              </a:rPr>
              <a:t> </a:t>
            </a:r>
            <a:r>
              <a:rPr lang="ru-RU" sz="2400" b="1" dirty="0">
                <a:solidFill>
                  <a:srgbClr val="0000FF"/>
                </a:solidFill>
                <a:latin typeface="Times New Roman" panose="02020603050405020304" pitchFamily="18" charset="0"/>
                <a:cs typeface="Times New Roman" panose="02020603050405020304" pitchFamily="18" charset="0"/>
              </a:rPr>
              <a:t>генеральная </a:t>
            </a:r>
          </a:p>
          <a:p>
            <a:pPr algn="ctr"/>
            <a:r>
              <a:rPr lang="ru-RU" sz="2400" b="1" dirty="0">
                <a:solidFill>
                  <a:srgbClr val="0000FF"/>
                </a:solidFill>
                <a:latin typeface="Times New Roman" panose="02020603050405020304" pitchFamily="18" charset="0"/>
                <a:cs typeface="Times New Roman" panose="02020603050405020304" pitchFamily="18" charset="0"/>
              </a:rPr>
              <a:t>совокупность</a:t>
            </a:r>
          </a:p>
        </p:txBody>
      </p:sp>
      <p:sp>
        <p:nvSpPr>
          <p:cNvPr id="17" name="TextBox 16"/>
          <p:cNvSpPr txBox="1"/>
          <p:nvPr/>
        </p:nvSpPr>
        <p:spPr>
          <a:xfrm>
            <a:off x="7438848" y="5715016"/>
            <a:ext cx="1578574" cy="461665"/>
          </a:xfrm>
          <a:prstGeom prst="rect">
            <a:avLst/>
          </a:prstGeom>
          <a:noFill/>
        </p:spPr>
        <p:txBody>
          <a:bodyPr wrap="none" rtlCol="0">
            <a:spAutoFit/>
          </a:bodyPr>
          <a:lstStyle/>
          <a:p>
            <a:pPr>
              <a:buFont typeface="Arial" pitchFamily="34" charset="0"/>
              <a:buChar char="•"/>
            </a:pPr>
            <a:r>
              <a:rPr lang="ru-RU" sz="2400" dirty="0">
                <a:solidFill>
                  <a:srgbClr val="0070C0"/>
                </a:solidFill>
                <a:latin typeface="Times New Roman" panose="02020603050405020304" pitchFamily="18" charset="0"/>
                <a:cs typeface="Times New Roman" panose="02020603050405020304" pitchFamily="18" charset="0"/>
              </a:rPr>
              <a:t> </a:t>
            </a:r>
            <a:r>
              <a:rPr lang="ru-RU" sz="2400" b="1" dirty="0">
                <a:solidFill>
                  <a:srgbClr val="0000FF"/>
                </a:solidFill>
                <a:latin typeface="Times New Roman" panose="02020603050405020304" pitchFamily="18" charset="0"/>
                <a:cs typeface="Times New Roman" panose="02020603050405020304" pitchFamily="18" charset="0"/>
              </a:rPr>
              <a:t>выборка</a:t>
            </a:r>
          </a:p>
        </p:txBody>
      </p:sp>
      <p:sp>
        <p:nvSpPr>
          <p:cNvPr id="18" name="Прямоугольник 17"/>
          <p:cNvSpPr/>
          <p:nvPr/>
        </p:nvSpPr>
        <p:spPr>
          <a:xfrm>
            <a:off x="3524233" y="4786323"/>
            <a:ext cx="3870803" cy="461665"/>
          </a:xfrm>
          <a:prstGeom prst="rect">
            <a:avLst/>
          </a:prstGeom>
        </p:spPr>
        <p:txBody>
          <a:bodyPr wrap="none">
            <a:spAutoFit/>
          </a:bodyPr>
          <a:lstStyle/>
          <a:p>
            <a:r>
              <a:rPr lang="ru-RU" sz="2400" b="1" u="sng">
                <a:solidFill>
                  <a:srgbClr val="0000FF"/>
                </a:solidFill>
                <a:latin typeface="Times New Roman" panose="02020603050405020304" pitchFamily="18" charset="0"/>
                <a:cs typeface="Times New Roman" panose="02020603050405020304" pitchFamily="18" charset="0"/>
              </a:rPr>
              <a:t>Основные </a:t>
            </a:r>
            <a:r>
              <a:rPr lang="ru-RU" sz="2400" b="1" u="sng" smtClean="0">
                <a:solidFill>
                  <a:srgbClr val="0000FF"/>
                </a:solidFill>
                <a:latin typeface="Times New Roman" panose="02020603050405020304" pitchFamily="18" charset="0"/>
                <a:cs typeface="Times New Roman" panose="02020603050405020304" pitchFamily="18" charset="0"/>
              </a:rPr>
              <a:t>категории  </a:t>
            </a:r>
            <a:r>
              <a:rPr lang="ru-RU" sz="2400" b="1" u="sng" dirty="0">
                <a:solidFill>
                  <a:srgbClr val="0000FF"/>
                </a:solidFill>
                <a:latin typeface="Times New Roman" panose="02020603050405020304" pitchFamily="18" charset="0"/>
                <a:cs typeface="Times New Roman" panose="02020603050405020304" pitchFamily="18" charset="0"/>
              </a:rPr>
              <a:t>МС:</a:t>
            </a:r>
          </a:p>
        </p:txBody>
      </p:sp>
      <p:sp>
        <p:nvSpPr>
          <p:cNvPr id="20" name="Стрелка вниз 19"/>
          <p:cNvSpPr/>
          <p:nvPr/>
        </p:nvSpPr>
        <p:spPr>
          <a:xfrm>
            <a:off x="4452926" y="5214950"/>
            <a:ext cx="71438" cy="500066"/>
          </a:xfrm>
          <a:prstGeom prst="down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трелка вниз 20"/>
          <p:cNvSpPr/>
          <p:nvPr/>
        </p:nvSpPr>
        <p:spPr>
          <a:xfrm rot="19096304">
            <a:off x="7579449" y="5108787"/>
            <a:ext cx="139954" cy="640954"/>
          </a:xfrm>
          <a:prstGeom prst="down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TextBox 14"/>
          <p:cNvSpPr txBox="1"/>
          <p:nvPr/>
        </p:nvSpPr>
        <p:spPr>
          <a:xfrm>
            <a:off x="2381224" y="1071547"/>
            <a:ext cx="7358114" cy="461665"/>
          </a:xfrm>
          <a:prstGeom prst="rect">
            <a:avLst/>
          </a:prstGeom>
          <a:noFill/>
        </p:spPr>
        <p:txBody>
          <a:bodyPr wrap="square" rtlCol="0">
            <a:spAutoFit/>
          </a:bodyPr>
          <a:lstStyle/>
          <a:p>
            <a:pPr algn="ctr"/>
            <a:r>
              <a:rPr lang="ru-RU" sz="2400" b="1" i="1" u="sng" dirty="0">
                <a:solidFill>
                  <a:srgbClr val="002060"/>
                </a:solidFill>
                <a:latin typeface="Times New Roman" panose="02020603050405020304" pitchFamily="18" charset="0"/>
                <a:cs typeface="Times New Roman" panose="02020603050405020304" pitchFamily="18" charset="0"/>
              </a:rPr>
              <a:t>Задачи математической статистики</a:t>
            </a:r>
          </a:p>
        </p:txBody>
      </p:sp>
      <p:sp>
        <p:nvSpPr>
          <p:cNvPr id="22" name="TextBox 21"/>
          <p:cNvSpPr txBox="1"/>
          <p:nvPr/>
        </p:nvSpPr>
        <p:spPr>
          <a:xfrm>
            <a:off x="5095868" y="857232"/>
            <a:ext cx="785818" cy="369332"/>
          </a:xfrm>
          <a:prstGeom prst="rect">
            <a:avLst/>
          </a:prstGeom>
          <a:noFill/>
        </p:spPr>
        <p:txBody>
          <a:bodyPr wrap="square" rtlCol="0">
            <a:spAutoFit/>
          </a:bodyPr>
          <a:lstStyle/>
          <a:p>
            <a:r>
              <a:rPr lang="ru-RU" b="1" dirty="0">
                <a:solidFill>
                  <a:srgbClr val="00B050"/>
                </a:solidFill>
                <a:latin typeface="Times New Roman" panose="02020603050405020304" pitchFamily="18" charset="0"/>
                <a:cs typeface="Times New Roman" panose="02020603050405020304" pitchFamily="18" charset="0"/>
              </a:rPr>
              <a:t>или</a:t>
            </a:r>
          </a:p>
        </p:txBody>
      </p:sp>
    </p:spTree>
    <p:extLst>
      <p:ext uri="{BB962C8B-B14F-4D97-AF65-F5344CB8AC3E}">
        <p14:creationId xmlns:p14="http://schemas.microsoft.com/office/powerpoint/2010/main" val="26623035"/>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790421"/>
          </a:xfrm>
          <a:solidFill>
            <a:schemeClr val="accent6"/>
          </a:solidFill>
        </p:spPr>
        <p:txBody>
          <a:bodyPr>
            <a:normAutofit/>
          </a:bodyPr>
          <a:lstStyle/>
          <a:p>
            <a:r>
              <a:rPr lang="ru-RU" sz="4000" b="1" i="1">
                <a:solidFill>
                  <a:srgbClr val="C00000"/>
                </a:solidFill>
                <a:latin typeface="Times New Roman" panose="02020603050405020304" pitchFamily="18" charset="0"/>
                <a:cs typeface="Times New Roman" panose="02020603050405020304" pitchFamily="18" charset="0"/>
              </a:rPr>
              <a:t>Линейная регрессия</a:t>
            </a:r>
            <a:endParaRPr lang="ru-RU" sz="400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normAutofit/>
          </a:bodyPr>
          <a:lstStyle/>
          <a:p>
            <a:pPr algn="just"/>
            <a:r>
              <a:rPr lang="ru-RU" sz="2400">
                <a:latin typeface="Times New Roman" panose="02020603050405020304" pitchFamily="18" charset="0"/>
                <a:cs typeface="Times New Roman" panose="02020603050405020304" pitchFamily="18" charset="0"/>
              </a:rPr>
              <a:t> </a:t>
            </a:r>
            <a:r>
              <a:rPr lang="ru-RU" sz="2400">
                <a:solidFill>
                  <a:srgbClr val="002060"/>
                </a:solidFill>
                <a:latin typeface="Times New Roman" panose="02020603050405020304" pitchFamily="18" charset="0"/>
                <a:cs typeface="Times New Roman" panose="02020603050405020304" pitchFamily="18" charset="0"/>
              </a:rPr>
              <a:t>- выраженная в виде прямой зависимость среднего значения какой-либо величины от некоторой другой величины. В отличие от</a:t>
            </a:r>
            <a:r>
              <a:rPr lang="ru-RU" sz="2400">
                <a:latin typeface="Times New Roman" panose="02020603050405020304" pitchFamily="18" charset="0"/>
                <a:cs typeface="Times New Roman" panose="02020603050405020304" pitchFamily="18" charset="0"/>
              </a:rPr>
              <a:t> </a:t>
            </a:r>
            <a:r>
              <a:rPr lang="ru-RU" sz="2400" b="1">
                <a:latin typeface="Times New Roman" panose="02020603050405020304" pitchFamily="18" charset="0"/>
                <a:cs typeface="Times New Roman" panose="02020603050405020304" pitchFamily="18" charset="0"/>
                <a:hlinkClick r:id="rId2"/>
              </a:rPr>
              <a:t>функциональной зависимости</a:t>
            </a:r>
            <a:r>
              <a:rPr lang="ru-RU" sz="2400">
                <a:latin typeface="Times New Roman" panose="02020603050405020304" pitchFamily="18" charset="0"/>
                <a:cs typeface="Times New Roman" panose="02020603050405020304" pitchFamily="18" charset="0"/>
              </a:rPr>
              <a:t> </a:t>
            </a:r>
            <a:r>
              <a:rPr lang="ru-RU" sz="2400" i="1">
                <a:solidFill>
                  <a:srgbClr val="C00000"/>
                </a:solidFill>
                <a:latin typeface="Times New Roman" panose="02020603050405020304" pitchFamily="18" charset="0"/>
                <a:cs typeface="Times New Roman" panose="02020603050405020304" pitchFamily="18" charset="0"/>
              </a:rPr>
              <a:t>y</a:t>
            </a:r>
            <a:r>
              <a:rPr lang="ru-RU" sz="2400">
                <a:solidFill>
                  <a:srgbClr val="C00000"/>
                </a:solidFill>
                <a:latin typeface="Times New Roman" panose="02020603050405020304" pitchFamily="18" charset="0"/>
                <a:cs typeface="Times New Roman" panose="02020603050405020304" pitchFamily="18" charset="0"/>
              </a:rPr>
              <a:t> = </a:t>
            </a:r>
            <a:r>
              <a:rPr lang="ru-RU" sz="2400" i="1">
                <a:solidFill>
                  <a:srgbClr val="C00000"/>
                </a:solidFill>
                <a:latin typeface="Times New Roman" panose="02020603050405020304" pitchFamily="18" charset="0"/>
                <a:cs typeface="Times New Roman" panose="02020603050405020304" pitchFamily="18" charset="0"/>
              </a:rPr>
              <a:t>f</a:t>
            </a:r>
            <a:r>
              <a:rPr lang="ru-RU" sz="2400">
                <a:solidFill>
                  <a:srgbClr val="C00000"/>
                </a:solidFill>
                <a:latin typeface="Times New Roman" panose="02020603050405020304" pitchFamily="18" charset="0"/>
                <a:cs typeface="Times New Roman" panose="02020603050405020304" pitchFamily="18" charset="0"/>
              </a:rPr>
              <a:t>(</a:t>
            </a:r>
            <a:r>
              <a:rPr lang="ru-RU" sz="2400" i="1">
                <a:solidFill>
                  <a:srgbClr val="C00000"/>
                </a:solidFill>
                <a:latin typeface="Times New Roman" panose="02020603050405020304" pitchFamily="18" charset="0"/>
                <a:cs typeface="Times New Roman" panose="02020603050405020304" pitchFamily="18" charset="0"/>
              </a:rPr>
              <a:t>x</a:t>
            </a:r>
            <a:r>
              <a:rPr lang="ru-RU" sz="2400">
                <a:solidFill>
                  <a:srgbClr val="C00000"/>
                </a:solidFill>
                <a:latin typeface="Times New Roman" panose="02020603050405020304" pitchFamily="18" charset="0"/>
                <a:cs typeface="Times New Roman" panose="02020603050405020304" pitchFamily="18" charset="0"/>
              </a:rPr>
              <a:t>),</a:t>
            </a:r>
            <a:r>
              <a:rPr lang="ru-RU" sz="2400">
                <a:latin typeface="Times New Roman" panose="02020603050405020304" pitchFamily="18" charset="0"/>
                <a:cs typeface="Times New Roman" panose="02020603050405020304" pitchFamily="18" charset="0"/>
              </a:rPr>
              <a:t> </a:t>
            </a:r>
            <a:r>
              <a:rPr lang="ru-RU" sz="2400">
                <a:solidFill>
                  <a:srgbClr val="002060"/>
                </a:solidFill>
                <a:latin typeface="Times New Roman" panose="02020603050405020304" pitchFamily="18" charset="0"/>
                <a:cs typeface="Times New Roman" panose="02020603050405020304" pitchFamily="18" charset="0"/>
              </a:rPr>
              <a:t>когда каждому значению независимой переменной </a:t>
            </a:r>
            <a:r>
              <a:rPr lang="ru-RU" sz="2400" i="1">
                <a:solidFill>
                  <a:srgbClr val="002060"/>
                </a:solidFill>
                <a:latin typeface="Times New Roman" panose="02020603050405020304" pitchFamily="18" charset="0"/>
                <a:cs typeface="Times New Roman" panose="02020603050405020304" pitchFamily="18" charset="0"/>
              </a:rPr>
              <a:t>x</a:t>
            </a:r>
            <a:r>
              <a:rPr lang="ru-RU" sz="2400">
                <a:solidFill>
                  <a:srgbClr val="002060"/>
                </a:solidFill>
                <a:latin typeface="Times New Roman" panose="02020603050405020304" pitchFamily="18" charset="0"/>
                <a:cs typeface="Times New Roman" panose="02020603050405020304" pitchFamily="18" charset="0"/>
              </a:rPr>
              <a:t> соответствует одно определённое значение величины </a:t>
            </a:r>
            <a:r>
              <a:rPr lang="ru-RU" sz="2400" i="1">
                <a:solidFill>
                  <a:srgbClr val="002060"/>
                </a:solidFill>
                <a:latin typeface="Times New Roman" panose="02020603050405020304" pitchFamily="18" charset="0"/>
                <a:cs typeface="Times New Roman" panose="02020603050405020304" pitchFamily="18" charset="0"/>
              </a:rPr>
              <a:t>y</a:t>
            </a:r>
            <a:r>
              <a:rPr lang="ru-RU" sz="2400">
                <a:solidFill>
                  <a:srgbClr val="002060"/>
                </a:solidFill>
                <a:latin typeface="Times New Roman" panose="02020603050405020304" pitchFamily="18" charset="0"/>
                <a:cs typeface="Times New Roman" panose="02020603050405020304" pitchFamily="18" charset="0"/>
              </a:rPr>
              <a:t>, при линейной регрессии одному и тому же значению </a:t>
            </a:r>
            <a:r>
              <a:rPr lang="ru-RU" sz="2400" i="1">
                <a:solidFill>
                  <a:srgbClr val="C00000"/>
                </a:solidFill>
                <a:latin typeface="Times New Roman" panose="02020603050405020304" pitchFamily="18" charset="0"/>
                <a:cs typeface="Times New Roman" panose="02020603050405020304" pitchFamily="18" charset="0"/>
              </a:rPr>
              <a:t>x</a:t>
            </a:r>
            <a:r>
              <a:rPr lang="ru-RU" sz="2400">
                <a:solidFill>
                  <a:srgbClr val="002060"/>
                </a:solidFill>
                <a:latin typeface="Times New Roman" panose="02020603050405020304" pitchFamily="18" charset="0"/>
                <a:cs typeface="Times New Roman" panose="02020603050405020304" pitchFamily="18" charset="0"/>
              </a:rPr>
              <a:t> могут соответствовать в зависимости от случая различные значения величины </a:t>
            </a:r>
            <a:r>
              <a:rPr lang="ru-RU" sz="2400" i="1">
                <a:solidFill>
                  <a:srgbClr val="C00000"/>
                </a:solidFill>
                <a:latin typeface="Times New Roman" panose="02020603050405020304" pitchFamily="18" charset="0"/>
                <a:cs typeface="Times New Roman" panose="02020603050405020304" pitchFamily="18" charset="0"/>
              </a:rPr>
              <a:t>y</a:t>
            </a:r>
            <a:r>
              <a:rPr lang="ru-RU" sz="2400">
                <a:solidFill>
                  <a:srgbClr val="C00000"/>
                </a:solidFill>
                <a:latin typeface="Times New Roman" panose="02020603050405020304" pitchFamily="18" charset="0"/>
                <a:cs typeface="Times New Roman" panose="02020603050405020304" pitchFamily="18" charset="0"/>
              </a:rPr>
              <a:t>.</a:t>
            </a:r>
          </a:p>
          <a:p>
            <a:pPr algn="just"/>
            <a:r>
              <a:rPr lang="ru-RU" sz="2400">
                <a:solidFill>
                  <a:srgbClr val="002060"/>
                </a:solidFill>
                <a:latin typeface="Times New Roman" panose="02020603050405020304" pitchFamily="18" charset="0"/>
                <a:cs typeface="Times New Roman" panose="02020603050405020304" pitchFamily="18" charset="0"/>
              </a:rPr>
              <a:t>Если в результате наблюдения установлено, что при каждом определённом значении </a:t>
            </a:r>
            <a:r>
              <a:rPr lang="ru-RU" sz="2400" i="1">
                <a:solidFill>
                  <a:srgbClr val="002060"/>
                </a:solidFill>
                <a:latin typeface="Times New Roman" panose="02020603050405020304" pitchFamily="18" charset="0"/>
                <a:cs typeface="Times New Roman" panose="02020603050405020304" pitchFamily="18" charset="0"/>
              </a:rPr>
              <a:t>x</a:t>
            </a:r>
            <a:r>
              <a:rPr lang="ru-RU" sz="2400">
                <a:solidFill>
                  <a:srgbClr val="002060"/>
                </a:solidFill>
                <a:latin typeface="Times New Roman" panose="02020603050405020304" pitchFamily="18" charset="0"/>
                <a:cs typeface="Times New Roman" panose="02020603050405020304" pitchFamily="18" charset="0"/>
              </a:rPr>
              <a:t> существует сколько-то (</a:t>
            </a:r>
            <a:r>
              <a:rPr lang="ru-RU" sz="2400" i="1">
                <a:solidFill>
                  <a:srgbClr val="002060"/>
                </a:solidFill>
                <a:latin typeface="Times New Roman" panose="02020603050405020304" pitchFamily="18" charset="0"/>
                <a:cs typeface="Times New Roman" panose="02020603050405020304" pitchFamily="18" charset="0"/>
              </a:rPr>
              <a:t>n</a:t>
            </a:r>
            <a:r>
              <a:rPr lang="ru-RU" sz="2400">
                <a:solidFill>
                  <a:srgbClr val="002060"/>
                </a:solidFill>
                <a:latin typeface="Times New Roman" panose="02020603050405020304" pitchFamily="18" charset="0"/>
                <a:cs typeface="Times New Roman" panose="02020603050405020304" pitchFamily="18" charset="0"/>
              </a:rPr>
              <a:t>) значений переменной </a:t>
            </a:r>
            <a:r>
              <a:rPr lang="ru-RU" sz="2400" i="1">
                <a:solidFill>
                  <a:srgbClr val="002060"/>
                </a:solidFill>
                <a:latin typeface="Times New Roman" panose="02020603050405020304" pitchFamily="18" charset="0"/>
                <a:cs typeface="Times New Roman" panose="02020603050405020304" pitchFamily="18" charset="0"/>
              </a:rPr>
              <a:t>y</a:t>
            </a:r>
            <a:r>
              <a:rPr lang="ru-RU" sz="2400">
                <a:solidFill>
                  <a:srgbClr val="002060"/>
                </a:solidFill>
                <a:latin typeface="Times New Roman" panose="02020603050405020304" pitchFamily="18" charset="0"/>
                <a:cs typeface="Times New Roman" panose="02020603050405020304" pitchFamily="18" charset="0"/>
              </a:rPr>
              <a:t>, то зависимость средних арифметических значений </a:t>
            </a:r>
            <a:r>
              <a:rPr lang="ru-RU" sz="2400" i="1">
                <a:solidFill>
                  <a:srgbClr val="002060"/>
                </a:solidFill>
                <a:latin typeface="Times New Roman" panose="02020603050405020304" pitchFamily="18" charset="0"/>
                <a:cs typeface="Times New Roman" panose="02020603050405020304" pitchFamily="18" charset="0"/>
              </a:rPr>
              <a:t>y</a:t>
            </a:r>
            <a:r>
              <a:rPr lang="ru-RU" sz="2400">
                <a:solidFill>
                  <a:srgbClr val="002060"/>
                </a:solidFill>
                <a:latin typeface="Times New Roman" panose="02020603050405020304" pitchFamily="18" charset="0"/>
                <a:cs typeface="Times New Roman" panose="02020603050405020304" pitchFamily="18" charset="0"/>
              </a:rPr>
              <a:t> от </a:t>
            </a:r>
            <a:r>
              <a:rPr lang="ru-RU" sz="2400" i="1">
                <a:solidFill>
                  <a:srgbClr val="002060"/>
                </a:solidFill>
                <a:latin typeface="Times New Roman" panose="02020603050405020304" pitchFamily="18" charset="0"/>
                <a:cs typeface="Times New Roman" panose="02020603050405020304" pitchFamily="18" charset="0"/>
              </a:rPr>
              <a:t>x</a:t>
            </a:r>
            <a:r>
              <a:rPr lang="ru-RU" sz="2400">
                <a:solidFill>
                  <a:srgbClr val="002060"/>
                </a:solidFill>
                <a:latin typeface="Times New Roman" panose="02020603050405020304" pitchFamily="18" charset="0"/>
                <a:cs typeface="Times New Roman" panose="02020603050405020304" pitchFamily="18" charset="0"/>
              </a:rPr>
              <a:t> и является регрессией в статистическом понимании.</a:t>
            </a:r>
          </a:p>
          <a:p>
            <a:pPr algn="just"/>
            <a:endParaRPr lang="ru-RU"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18571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25856" y="423082"/>
            <a:ext cx="10424616" cy="2292822"/>
          </a:xfrm>
          <a:solidFill>
            <a:schemeClr val="accent4">
              <a:lumMod val="60000"/>
              <a:lumOff val="40000"/>
            </a:schemeClr>
          </a:solidFill>
        </p:spPr>
        <p:txBody>
          <a:bodyPr>
            <a:noAutofit/>
          </a:bodyPr>
          <a:lstStyle/>
          <a:p>
            <a:pPr algn="ctr"/>
            <a:r>
              <a:rPr lang="ru-RU" sz="2800">
                <a:solidFill>
                  <a:srgbClr val="002060"/>
                </a:solidFill>
                <a:latin typeface="Times New Roman" panose="02020603050405020304" pitchFamily="18" charset="0"/>
                <a:cs typeface="Times New Roman" panose="02020603050405020304" pitchFamily="18" charset="0"/>
              </a:rPr>
              <a:t>Если установленная зависимость может быть записана в виде уравнения прямой</a:t>
            </a:r>
            <a:br>
              <a:rPr lang="ru-RU" sz="2800">
                <a:solidFill>
                  <a:srgbClr val="002060"/>
                </a:solidFill>
                <a:latin typeface="Times New Roman" panose="02020603050405020304" pitchFamily="18" charset="0"/>
                <a:cs typeface="Times New Roman" panose="02020603050405020304" pitchFamily="18" charset="0"/>
              </a:rPr>
            </a:br>
            <a:r>
              <a:rPr lang="ru-RU" sz="2800" i="1">
                <a:solidFill>
                  <a:srgbClr val="002060"/>
                </a:solidFill>
                <a:latin typeface="Times New Roman" panose="02020603050405020304" pitchFamily="18" charset="0"/>
                <a:cs typeface="Times New Roman" panose="02020603050405020304" pitchFamily="18" charset="0"/>
              </a:rPr>
              <a:t>y</a:t>
            </a:r>
            <a:r>
              <a:rPr lang="ru-RU" sz="2800">
                <a:solidFill>
                  <a:srgbClr val="002060"/>
                </a:solidFill>
                <a:latin typeface="Times New Roman" panose="02020603050405020304" pitchFamily="18" charset="0"/>
                <a:cs typeface="Times New Roman" panose="02020603050405020304" pitchFamily="18" charset="0"/>
              </a:rPr>
              <a:t> = </a:t>
            </a:r>
            <a:r>
              <a:rPr lang="ru-RU" sz="2800" i="1">
                <a:solidFill>
                  <a:srgbClr val="002060"/>
                </a:solidFill>
                <a:latin typeface="Times New Roman" panose="02020603050405020304" pitchFamily="18" charset="0"/>
                <a:cs typeface="Times New Roman" panose="02020603050405020304" pitchFamily="18" charset="0"/>
              </a:rPr>
              <a:t>ax</a:t>
            </a:r>
            <a:r>
              <a:rPr lang="ru-RU" sz="2800">
                <a:solidFill>
                  <a:srgbClr val="002060"/>
                </a:solidFill>
                <a:latin typeface="Times New Roman" panose="02020603050405020304" pitchFamily="18" charset="0"/>
                <a:cs typeface="Times New Roman" panose="02020603050405020304" pitchFamily="18" charset="0"/>
              </a:rPr>
              <a:t> + </a:t>
            </a:r>
            <a:r>
              <a:rPr lang="ru-RU" sz="2800" i="1">
                <a:solidFill>
                  <a:srgbClr val="002060"/>
                </a:solidFill>
                <a:latin typeface="Times New Roman" panose="02020603050405020304" pitchFamily="18" charset="0"/>
                <a:cs typeface="Times New Roman" panose="02020603050405020304" pitchFamily="18" charset="0"/>
              </a:rPr>
              <a:t>b</a:t>
            </a:r>
            <a:r>
              <a:rPr lang="ru-RU" sz="2800">
                <a:solidFill>
                  <a:srgbClr val="002060"/>
                </a:solidFill>
                <a:latin typeface="Times New Roman" panose="02020603050405020304" pitchFamily="18" charset="0"/>
                <a:cs typeface="Times New Roman" panose="02020603050405020304" pitchFamily="18" charset="0"/>
              </a:rPr>
              <a:t>,</a:t>
            </a:r>
            <a:br>
              <a:rPr lang="ru-RU" sz="2800">
                <a:solidFill>
                  <a:srgbClr val="002060"/>
                </a:solidFill>
                <a:latin typeface="Times New Roman" panose="02020603050405020304" pitchFamily="18" charset="0"/>
                <a:cs typeface="Times New Roman" panose="02020603050405020304" pitchFamily="18" charset="0"/>
              </a:rPr>
            </a:br>
            <a:r>
              <a:rPr lang="ru-RU" sz="2800">
                <a:solidFill>
                  <a:srgbClr val="002060"/>
                </a:solidFill>
                <a:latin typeface="Times New Roman" panose="02020603050405020304" pitchFamily="18" charset="0"/>
                <a:cs typeface="Times New Roman" panose="02020603050405020304" pitchFamily="18" charset="0"/>
              </a:rPr>
              <a:t>то эта регрессионная зависимость называется </a:t>
            </a:r>
            <a:r>
              <a:rPr lang="ru-RU" sz="2800" b="1" i="1">
                <a:solidFill>
                  <a:srgbClr val="002060"/>
                </a:solidFill>
                <a:latin typeface="Times New Roman" panose="02020603050405020304" pitchFamily="18" charset="0"/>
                <a:cs typeface="Times New Roman" panose="02020603050405020304" pitchFamily="18" charset="0"/>
              </a:rPr>
              <a:t>линейной регрессией</a:t>
            </a:r>
            <a:r>
              <a:rPr lang="ru-RU" sz="2800">
                <a:solidFill>
                  <a:srgbClr val="002060"/>
                </a:solidFill>
                <a:latin typeface="Times New Roman" panose="02020603050405020304" pitchFamily="18" charset="0"/>
                <a:cs typeface="Times New Roman" panose="02020603050405020304" pitchFamily="18" charset="0"/>
              </a:rPr>
              <a:t>.</a:t>
            </a:r>
            <a:endParaRPr lang="ru-RU" sz="6000">
              <a:solidFill>
                <a:srgbClr val="00206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25856" y="2920620"/>
            <a:ext cx="10620233" cy="2718634"/>
          </a:xfrm>
        </p:spPr>
        <p:txBody>
          <a:bodyPr>
            <a:normAutofit/>
          </a:bodyPr>
          <a:lstStyle/>
          <a:p>
            <a:pPr algn="just"/>
            <a:r>
              <a:rPr lang="ru-RU" sz="2800" smtClean="0">
                <a:solidFill>
                  <a:srgbClr val="002060"/>
                </a:solidFill>
                <a:latin typeface="Times New Roman" panose="02020603050405020304" pitchFamily="18" charset="0"/>
                <a:cs typeface="Times New Roman" panose="02020603050405020304" pitchFamily="18" charset="0"/>
              </a:rPr>
              <a:t>О</a:t>
            </a:r>
            <a:r>
              <a:rPr lang="ru-RU" sz="2800">
                <a:solidFill>
                  <a:srgbClr val="002060"/>
                </a:solidFill>
                <a:latin typeface="Times New Roman" panose="02020603050405020304" pitchFamily="18" charset="0"/>
                <a:cs typeface="Times New Roman" panose="02020603050405020304" pitchFamily="18" charset="0"/>
              </a:rPr>
              <a:t> </a:t>
            </a:r>
            <a:r>
              <a:rPr lang="ru-RU" sz="2800" b="1" i="1" u="sng">
                <a:solidFill>
                  <a:srgbClr val="002060"/>
                </a:solidFill>
                <a:latin typeface="Times New Roman" panose="02020603050405020304" pitchFamily="18" charset="0"/>
                <a:cs typeface="Times New Roman" panose="02020603050405020304" pitchFamily="18" charset="0"/>
              </a:rPr>
              <a:t>парной линейной регрессии</a:t>
            </a:r>
            <a:r>
              <a:rPr lang="ru-RU" sz="2800">
                <a:solidFill>
                  <a:srgbClr val="002060"/>
                </a:solidFill>
                <a:latin typeface="Times New Roman" panose="02020603050405020304" pitchFamily="18" charset="0"/>
                <a:cs typeface="Times New Roman" panose="02020603050405020304" pitchFamily="18" charset="0"/>
              </a:rPr>
              <a:t> говорят, когда установлена зависимость между двумя переменными величинами (</a:t>
            </a:r>
            <a:r>
              <a:rPr lang="ru-RU" sz="2800" i="1">
                <a:solidFill>
                  <a:srgbClr val="002060"/>
                </a:solidFill>
                <a:latin typeface="Times New Roman" panose="02020603050405020304" pitchFamily="18" charset="0"/>
                <a:cs typeface="Times New Roman" panose="02020603050405020304" pitchFamily="18" charset="0"/>
              </a:rPr>
              <a:t>x</a:t>
            </a:r>
            <a:r>
              <a:rPr lang="ru-RU" sz="2800">
                <a:solidFill>
                  <a:srgbClr val="002060"/>
                </a:solidFill>
                <a:latin typeface="Times New Roman" panose="02020603050405020304" pitchFamily="18" charset="0"/>
                <a:cs typeface="Times New Roman" panose="02020603050405020304" pitchFamily="18" charset="0"/>
              </a:rPr>
              <a:t> и </a:t>
            </a:r>
            <a:r>
              <a:rPr lang="ru-RU" sz="2800" i="1">
                <a:solidFill>
                  <a:srgbClr val="002060"/>
                </a:solidFill>
                <a:latin typeface="Times New Roman" panose="02020603050405020304" pitchFamily="18" charset="0"/>
                <a:cs typeface="Times New Roman" panose="02020603050405020304" pitchFamily="18" charset="0"/>
              </a:rPr>
              <a:t>y</a:t>
            </a:r>
            <a:r>
              <a:rPr lang="ru-RU" sz="2800">
                <a:solidFill>
                  <a:srgbClr val="002060"/>
                </a:solidFill>
                <a:latin typeface="Times New Roman" panose="02020603050405020304" pitchFamily="18" charset="0"/>
                <a:cs typeface="Times New Roman" panose="02020603050405020304" pitchFamily="18" charset="0"/>
              </a:rPr>
              <a:t>). Парная линейная регрессия называется также </a:t>
            </a:r>
            <a:r>
              <a:rPr lang="ru-RU" sz="2800" b="1" i="1">
                <a:solidFill>
                  <a:srgbClr val="002060"/>
                </a:solidFill>
                <a:latin typeface="Times New Roman" panose="02020603050405020304" pitchFamily="18" charset="0"/>
                <a:cs typeface="Times New Roman" panose="02020603050405020304" pitchFamily="18" charset="0"/>
              </a:rPr>
              <a:t>однофакторной линейной регрессией</a:t>
            </a:r>
            <a:r>
              <a:rPr lang="ru-RU" sz="2800">
                <a:solidFill>
                  <a:srgbClr val="002060"/>
                </a:solidFill>
                <a:latin typeface="Times New Roman" panose="02020603050405020304" pitchFamily="18" charset="0"/>
                <a:cs typeface="Times New Roman" panose="02020603050405020304" pitchFamily="18" charset="0"/>
              </a:rPr>
              <a:t>, так как один фактор (независимая переменная </a:t>
            </a:r>
            <a:r>
              <a:rPr lang="ru-RU" sz="2800" i="1">
                <a:solidFill>
                  <a:srgbClr val="002060"/>
                </a:solidFill>
                <a:latin typeface="Times New Roman" panose="02020603050405020304" pitchFamily="18" charset="0"/>
                <a:cs typeface="Times New Roman" panose="02020603050405020304" pitchFamily="18" charset="0"/>
              </a:rPr>
              <a:t>x</a:t>
            </a:r>
            <a:r>
              <a:rPr lang="ru-RU" sz="2800">
                <a:solidFill>
                  <a:srgbClr val="002060"/>
                </a:solidFill>
                <a:latin typeface="Times New Roman" panose="02020603050405020304" pitchFamily="18" charset="0"/>
                <a:cs typeface="Times New Roman" panose="02020603050405020304" pitchFamily="18" charset="0"/>
              </a:rPr>
              <a:t>) влияет на результирующую переменную (зависимую переменную </a:t>
            </a:r>
            <a:r>
              <a:rPr lang="ru-RU" sz="2800" i="1">
                <a:solidFill>
                  <a:srgbClr val="002060"/>
                </a:solidFill>
                <a:latin typeface="Times New Roman" panose="02020603050405020304" pitchFamily="18" charset="0"/>
                <a:cs typeface="Times New Roman" panose="02020603050405020304" pitchFamily="18" charset="0"/>
              </a:rPr>
              <a:t>y</a:t>
            </a:r>
            <a:r>
              <a:rPr lang="ru-RU" sz="2800">
                <a:solidFill>
                  <a:srgbClr val="002060"/>
                </a:solidFill>
                <a:latin typeface="Times New Roman" panose="02020603050405020304" pitchFamily="18" charset="0"/>
                <a:cs typeface="Times New Roman" panose="02020603050405020304" pitchFamily="18" charset="0"/>
              </a:rPr>
              <a:t>).</a:t>
            </a:r>
          </a:p>
          <a:p>
            <a:pPr algn="just"/>
            <a:endParaRPr lang="ru-RU"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389881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55745" y="869782"/>
            <a:ext cx="10058400" cy="5079697"/>
          </a:xfrm>
        </p:spPr>
        <p:txBody>
          <a:bodyPr/>
          <a:lstStyle/>
          <a:p>
            <a:pPr marL="0" lvl="0" indent="0" algn="just" eaLnBrk="0" fontAlgn="base" hangingPunct="0">
              <a:spcBef>
                <a:spcPct val="0"/>
              </a:spcBef>
              <a:spcAft>
                <a:spcPct val="0"/>
              </a:spcAft>
              <a:buClrTx/>
              <a:buNone/>
            </a:pPr>
            <a:r>
              <a:rPr lang="ru-RU" altLang="ru-RU" sz="2400">
                <a:solidFill>
                  <a:srgbClr val="002060"/>
                </a:solidFill>
                <a:latin typeface="Arial" panose="020B0604020202020204" pitchFamily="34" charset="0"/>
                <a:cs typeface="Arial" panose="020B0604020202020204" pitchFamily="34" charset="0"/>
              </a:rPr>
              <a:t>В случае парной линейной регрессии для данных генеральной совокупности связь между независимой переменной (факториальным признаком) </a:t>
            </a:r>
            <a:r>
              <a:rPr lang="ru-RU" altLang="ru-RU" sz="2400" i="1">
                <a:solidFill>
                  <a:srgbClr val="002060"/>
                </a:solidFill>
                <a:latin typeface="Arial" panose="020B0604020202020204" pitchFamily="34" charset="0"/>
                <a:cs typeface="Arial" panose="020B0604020202020204" pitchFamily="34" charset="0"/>
              </a:rPr>
              <a:t>X</a:t>
            </a:r>
            <a:r>
              <a:rPr lang="ru-RU" altLang="ru-RU" sz="2400">
                <a:solidFill>
                  <a:srgbClr val="002060"/>
                </a:solidFill>
                <a:latin typeface="Arial" panose="020B0604020202020204" pitchFamily="34" charset="0"/>
                <a:cs typeface="Arial" panose="020B0604020202020204" pitchFamily="34" charset="0"/>
              </a:rPr>
              <a:t> и зависимой переменной (результативным признаком) </a:t>
            </a:r>
            <a:r>
              <a:rPr lang="ru-RU" altLang="ru-RU" sz="2400" i="1">
                <a:solidFill>
                  <a:srgbClr val="002060"/>
                </a:solidFill>
                <a:latin typeface="Arial" panose="020B0604020202020204" pitchFamily="34" charset="0"/>
                <a:cs typeface="Arial" panose="020B0604020202020204" pitchFamily="34" charset="0"/>
              </a:rPr>
              <a:t>Y</a:t>
            </a:r>
            <a:r>
              <a:rPr lang="ru-RU" altLang="ru-RU" sz="2400">
                <a:solidFill>
                  <a:srgbClr val="002060"/>
                </a:solidFill>
                <a:latin typeface="Arial" panose="020B0604020202020204" pitchFamily="34" charset="0"/>
                <a:cs typeface="Arial" panose="020B0604020202020204" pitchFamily="34" charset="0"/>
              </a:rPr>
              <a:t> описывает модель</a:t>
            </a:r>
            <a:endParaRPr lang="ru-RU" altLang="ru-RU" sz="2000">
              <a:solidFill>
                <a:srgbClr val="002060"/>
              </a:solidFill>
            </a:endParaRPr>
          </a:p>
          <a:p>
            <a:pPr marL="0" lvl="0" indent="0" algn="just" eaLnBrk="0" fontAlgn="base" hangingPunct="0">
              <a:spcBef>
                <a:spcPct val="0"/>
              </a:spcBef>
              <a:spcAft>
                <a:spcPct val="0"/>
              </a:spcAft>
              <a:buClrTx/>
              <a:buNone/>
            </a:pPr>
            <a:r>
              <a:rPr lang="ru-RU" altLang="ru-RU">
                <a:solidFill>
                  <a:srgbClr val="000000"/>
                </a:solidFill>
                <a:latin typeface="Arial" panose="020B0604020202020204" pitchFamily="34" charset="0"/>
                <a:cs typeface="Arial" panose="020B0604020202020204" pitchFamily="34" charset="0"/>
              </a:rPr>
              <a:t>  </a:t>
            </a:r>
            <a:endParaRPr lang="ru-RU" altLang="ru-RU" sz="1600"/>
          </a:p>
          <a:p>
            <a:pPr marL="0" lvl="0" indent="0" algn="just" eaLnBrk="0" fontAlgn="base" hangingPunct="0">
              <a:spcBef>
                <a:spcPct val="0"/>
              </a:spcBef>
              <a:spcAft>
                <a:spcPct val="0"/>
              </a:spcAft>
              <a:buClrTx/>
              <a:buNone/>
            </a:pPr>
            <a:endParaRPr lang="ru-RU" altLang="ru-RU" smtClean="0">
              <a:solidFill>
                <a:srgbClr val="000000"/>
              </a:solidFill>
              <a:latin typeface="Arial" panose="020B0604020202020204" pitchFamily="34" charset="0"/>
              <a:cs typeface="Arial" panose="020B0604020202020204" pitchFamily="34" charset="0"/>
            </a:endParaRPr>
          </a:p>
          <a:p>
            <a:pPr marL="0" lvl="0" indent="0" algn="just" eaLnBrk="0" fontAlgn="base" hangingPunct="0">
              <a:spcBef>
                <a:spcPct val="0"/>
              </a:spcBef>
              <a:spcAft>
                <a:spcPct val="0"/>
              </a:spcAft>
              <a:buClrTx/>
              <a:buNone/>
            </a:pPr>
            <a:endParaRPr lang="ru-RU" altLang="ru-RU">
              <a:solidFill>
                <a:srgbClr val="000000"/>
              </a:solidFill>
              <a:latin typeface="Arial" panose="020B0604020202020204" pitchFamily="34" charset="0"/>
              <a:cs typeface="Arial" panose="020B0604020202020204" pitchFamily="34" charset="0"/>
            </a:endParaRPr>
          </a:p>
          <a:p>
            <a:pPr marL="0" lvl="0" indent="0" algn="just" eaLnBrk="0" fontAlgn="base" hangingPunct="0">
              <a:spcBef>
                <a:spcPct val="0"/>
              </a:spcBef>
              <a:spcAft>
                <a:spcPct val="0"/>
              </a:spcAft>
              <a:buClrTx/>
              <a:buNone/>
            </a:pPr>
            <a:r>
              <a:rPr lang="ru-RU" altLang="ru-RU" b="1" smtClean="0">
                <a:solidFill>
                  <a:srgbClr val="002060"/>
                </a:solidFill>
                <a:latin typeface="Arial" panose="020B0604020202020204" pitchFamily="34" charset="0"/>
                <a:cs typeface="Arial" panose="020B0604020202020204" pitchFamily="34" charset="0"/>
              </a:rPr>
              <a:t>Где</a:t>
            </a:r>
            <a:endParaRPr lang="ru-RU" altLang="ru-RU" sz="1600" b="1">
              <a:solidFill>
                <a:srgbClr val="002060"/>
              </a:solidFill>
            </a:endParaRPr>
          </a:p>
          <a:p>
            <a:pPr marL="0" lvl="0" indent="0" algn="just" eaLnBrk="0" fontAlgn="base" hangingPunct="0">
              <a:spcBef>
                <a:spcPct val="0"/>
              </a:spcBef>
              <a:spcAft>
                <a:spcPct val="0"/>
              </a:spcAft>
              <a:buClrTx/>
              <a:buNone/>
            </a:pPr>
            <a:r>
              <a:rPr lang="ru-RU" altLang="ru-RU">
                <a:solidFill>
                  <a:srgbClr val="000000"/>
                </a:solidFill>
                <a:latin typeface="Arial" panose="020B0604020202020204" pitchFamily="34" charset="0"/>
                <a:cs typeface="Arial" panose="020B0604020202020204" pitchFamily="34" charset="0"/>
              </a:rPr>
              <a:t>  </a:t>
            </a:r>
            <a:r>
              <a:rPr lang="ru-RU" altLang="ru-RU" sz="2000">
                <a:solidFill>
                  <a:srgbClr val="000000"/>
                </a:solidFill>
                <a:latin typeface="Arial" panose="020B0604020202020204" pitchFamily="34" charset="0"/>
                <a:cs typeface="Arial" panose="020B0604020202020204" pitchFamily="34" charset="0"/>
              </a:rPr>
              <a:t> </a:t>
            </a:r>
            <a:r>
              <a:rPr lang="ru-RU" altLang="ru-RU">
                <a:solidFill>
                  <a:srgbClr val="000000"/>
                </a:solidFill>
                <a:latin typeface="Arial" panose="020B0604020202020204" pitchFamily="34" charset="0"/>
                <a:cs typeface="Arial" panose="020B0604020202020204" pitchFamily="34" charset="0"/>
              </a:rPr>
              <a:t>- </a:t>
            </a:r>
            <a:r>
              <a:rPr lang="ru-RU" altLang="ru-RU">
                <a:solidFill>
                  <a:srgbClr val="002060"/>
                </a:solidFill>
                <a:latin typeface="Arial" panose="020B0604020202020204" pitchFamily="34" charset="0"/>
                <a:cs typeface="Arial" panose="020B0604020202020204" pitchFamily="34" charset="0"/>
              </a:rPr>
              <a:t>свободный член прямой парной линейной регрессии</a:t>
            </a:r>
            <a:r>
              <a:rPr lang="ru-RU" altLang="ru-RU" smtClean="0">
                <a:solidFill>
                  <a:srgbClr val="002060"/>
                </a:solidFill>
                <a:latin typeface="Arial" panose="020B0604020202020204" pitchFamily="34" charset="0"/>
                <a:cs typeface="Arial" panose="020B0604020202020204" pitchFamily="34" charset="0"/>
              </a:rPr>
              <a:t>,</a:t>
            </a:r>
          </a:p>
          <a:p>
            <a:pPr marL="0" lvl="0" indent="0" algn="just" eaLnBrk="0" fontAlgn="base" hangingPunct="0">
              <a:spcBef>
                <a:spcPct val="0"/>
              </a:spcBef>
              <a:spcAft>
                <a:spcPct val="0"/>
              </a:spcAft>
              <a:buClrTx/>
              <a:buNone/>
            </a:pPr>
            <a:endParaRPr lang="ru-RU" altLang="ru-RU" sz="1600">
              <a:solidFill>
                <a:srgbClr val="002060"/>
              </a:solidFill>
            </a:endParaRPr>
          </a:p>
          <a:p>
            <a:pPr marL="0" lvl="0" indent="0" algn="just" eaLnBrk="0" fontAlgn="base" hangingPunct="0">
              <a:spcBef>
                <a:spcPct val="0"/>
              </a:spcBef>
              <a:spcAft>
                <a:spcPct val="0"/>
              </a:spcAft>
              <a:buClrTx/>
              <a:buNone/>
            </a:pPr>
            <a:r>
              <a:rPr lang="ru-RU" altLang="ru-RU">
                <a:solidFill>
                  <a:srgbClr val="002060"/>
                </a:solidFill>
                <a:latin typeface="Arial" panose="020B0604020202020204" pitchFamily="34" charset="0"/>
                <a:cs typeface="Arial" panose="020B0604020202020204" pitchFamily="34" charset="0"/>
              </a:rPr>
              <a:t>  </a:t>
            </a:r>
            <a:r>
              <a:rPr lang="ru-RU" altLang="ru-RU" sz="2000">
                <a:solidFill>
                  <a:srgbClr val="002060"/>
                </a:solidFill>
                <a:latin typeface="Arial" panose="020B0604020202020204" pitchFamily="34" charset="0"/>
                <a:cs typeface="Arial" panose="020B0604020202020204" pitchFamily="34" charset="0"/>
              </a:rPr>
              <a:t> </a:t>
            </a:r>
            <a:r>
              <a:rPr lang="ru-RU" altLang="ru-RU">
                <a:solidFill>
                  <a:srgbClr val="002060"/>
                </a:solidFill>
                <a:latin typeface="Arial" panose="020B0604020202020204" pitchFamily="34" charset="0"/>
                <a:cs typeface="Arial" panose="020B0604020202020204" pitchFamily="34" charset="0"/>
              </a:rPr>
              <a:t>- коэффициент направления прямой парной линейной регрессии</a:t>
            </a:r>
            <a:r>
              <a:rPr lang="ru-RU" altLang="ru-RU" smtClean="0">
                <a:solidFill>
                  <a:srgbClr val="002060"/>
                </a:solidFill>
                <a:latin typeface="Arial" panose="020B0604020202020204" pitchFamily="34" charset="0"/>
                <a:cs typeface="Arial" panose="020B0604020202020204" pitchFamily="34" charset="0"/>
              </a:rPr>
              <a:t>,</a:t>
            </a:r>
          </a:p>
          <a:p>
            <a:pPr marL="0" lvl="0" indent="0" algn="just" eaLnBrk="0" fontAlgn="base" hangingPunct="0">
              <a:spcBef>
                <a:spcPct val="0"/>
              </a:spcBef>
              <a:spcAft>
                <a:spcPct val="0"/>
              </a:spcAft>
              <a:buClrTx/>
              <a:buNone/>
            </a:pPr>
            <a:endParaRPr lang="ru-RU" altLang="ru-RU" sz="1600">
              <a:solidFill>
                <a:srgbClr val="002060"/>
              </a:solidFill>
            </a:endParaRPr>
          </a:p>
          <a:p>
            <a:pPr marL="0" lvl="0" indent="0" algn="just" eaLnBrk="0" fontAlgn="base" hangingPunct="0">
              <a:spcBef>
                <a:spcPct val="0"/>
              </a:spcBef>
              <a:spcAft>
                <a:spcPct val="0"/>
              </a:spcAft>
              <a:buClrTx/>
              <a:buNone/>
            </a:pPr>
            <a:r>
              <a:rPr lang="ru-RU" altLang="ru-RU">
                <a:solidFill>
                  <a:srgbClr val="002060"/>
                </a:solidFill>
                <a:latin typeface="Arial" panose="020B0604020202020204" pitchFamily="34" charset="0"/>
                <a:cs typeface="Arial" panose="020B0604020202020204" pitchFamily="34" charset="0"/>
              </a:rPr>
              <a:t>  </a:t>
            </a:r>
            <a:r>
              <a:rPr lang="ru-RU" altLang="ru-RU" sz="2000">
                <a:solidFill>
                  <a:srgbClr val="002060"/>
                </a:solidFill>
                <a:latin typeface="Arial" panose="020B0604020202020204" pitchFamily="34" charset="0"/>
                <a:cs typeface="Arial" panose="020B0604020202020204" pitchFamily="34" charset="0"/>
              </a:rPr>
              <a:t> </a:t>
            </a:r>
            <a:r>
              <a:rPr lang="ru-RU" altLang="ru-RU">
                <a:solidFill>
                  <a:srgbClr val="002060"/>
                </a:solidFill>
                <a:latin typeface="Arial" panose="020B0604020202020204" pitchFamily="34" charset="0"/>
                <a:cs typeface="Arial" panose="020B0604020202020204" pitchFamily="34" charset="0"/>
              </a:rPr>
              <a:t>- случайная погрешность</a:t>
            </a:r>
            <a:r>
              <a:rPr lang="ru-RU" altLang="ru-RU" smtClean="0">
                <a:solidFill>
                  <a:srgbClr val="002060"/>
                </a:solidFill>
                <a:latin typeface="Arial" panose="020B0604020202020204" pitchFamily="34" charset="0"/>
                <a:cs typeface="Arial" panose="020B0604020202020204" pitchFamily="34" charset="0"/>
              </a:rPr>
              <a:t>,</a:t>
            </a:r>
          </a:p>
          <a:p>
            <a:pPr marL="0" lvl="0" indent="0" algn="just" eaLnBrk="0" fontAlgn="base" hangingPunct="0">
              <a:spcBef>
                <a:spcPct val="0"/>
              </a:spcBef>
              <a:spcAft>
                <a:spcPct val="0"/>
              </a:spcAft>
              <a:buClrTx/>
              <a:buNone/>
            </a:pPr>
            <a:endParaRPr lang="ru-RU" altLang="ru-RU" sz="1600">
              <a:solidFill>
                <a:srgbClr val="002060"/>
              </a:solidFill>
            </a:endParaRPr>
          </a:p>
          <a:p>
            <a:pPr marL="0" lvl="0" indent="0" algn="just" eaLnBrk="0" fontAlgn="base" hangingPunct="0">
              <a:spcBef>
                <a:spcPct val="0"/>
              </a:spcBef>
              <a:spcAft>
                <a:spcPct val="0"/>
              </a:spcAft>
              <a:buClrTx/>
              <a:buNone/>
            </a:pPr>
            <a:endParaRPr lang="ru-RU" altLang="ru-RU" i="1" smtClean="0">
              <a:solidFill>
                <a:srgbClr val="002060"/>
              </a:solidFill>
              <a:latin typeface="Arial" panose="020B0604020202020204" pitchFamily="34" charset="0"/>
              <a:cs typeface="Arial" panose="020B0604020202020204" pitchFamily="34" charset="0"/>
            </a:endParaRPr>
          </a:p>
          <a:p>
            <a:pPr marL="0" lvl="0" indent="0" algn="just" eaLnBrk="0" fontAlgn="base" hangingPunct="0">
              <a:spcBef>
                <a:spcPct val="0"/>
              </a:spcBef>
              <a:spcAft>
                <a:spcPct val="0"/>
              </a:spcAft>
              <a:buClrTx/>
              <a:buNone/>
            </a:pPr>
            <a:r>
              <a:rPr lang="ru-RU" altLang="ru-RU" i="1" smtClean="0">
                <a:latin typeface="Arial" panose="020B0604020202020204" pitchFamily="34" charset="0"/>
                <a:cs typeface="Arial" panose="020B0604020202020204" pitchFamily="34" charset="0"/>
              </a:rPr>
              <a:t>N</a:t>
            </a:r>
            <a:r>
              <a:rPr lang="ru-RU" altLang="ru-RU">
                <a:solidFill>
                  <a:srgbClr val="002060"/>
                </a:solidFill>
                <a:latin typeface="Arial" panose="020B0604020202020204" pitchFamily="34" charset="0"/>
                <a:cs typeface="Arial" panose="020B0604020202020204" pitchFamily="34" charset="0"/>
              </a:rPr>
              <a:t> - число элементов генеральной совокупности.</a:t>
            </a:r>
          </a:p>
          <a:p>
            <a:endParaRPr lang="ru-RU">
              <a:solidFill>
                <a:srgbClr val="002060"/>
              </a:solidFill>
            </a:endParaRPr>
          </a:p>
        </p:txBody>
      </p:sp>
      <p:pic>
        <p:nvPicPr>
          <p:cNvPr id="2060" name="Picture 12" descr="https://function-x.ru/chapter11-2/regr003.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7500" y="2432959"/>
            <a:ext cx="3653788" cy="499992"/>
          </a:xfrm>
          <a:prstGeom prst="rect">
            <a:avLst/>
          </a:prstGeom>
          <a:noFill/>
          <a:extLst>
            <a:ext uri="{909E8E84-426E-40DD-AFC4-6F175D3DCCD1}">
              <a14:hiddenFill xmlns:a14="http://schemas.microsoft.com/office/drawing/2010/main">
                <a:solidFill>
                  <a:srgbClr val="FFFFFF"/>
                </a:solidFill>
              </a14:hiddenFill>
            </a:ext>
          </a:extLst>
        </p:spPr>
      </p:pic>
      <p:pic>
        <p:nvPicPr>
          <p:cNvPr id="2061" name="Picture 13" descr="https://function-x.ru/chapter11-2/regr004.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283" y="3470127"/>
            <a:ext cx="246299" cy="295559"/>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https://function-x.ru/chapter11-2/regr005.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9946" y="3926012"/>
            <a:ext cx="302098" cy="426492"/>
          </a:xfrm>
          <a:prstGeom prst="rect">
            <a:avLst/>
          </a:prstGeom>
          <a:noFill/>
          <a:extLst>
            <a:ext uri="{909E8E84-426E-40DD-AFC4-6F175D3DCCD1}">
              <a14:hiddenFill xmlns:a14="http://schemas.microsoft.com/office/drawing/2010/main">
                <a:solidFill>
                  <a:srgbClr val="FFFFFF"/>
                </a:solidFill>
              </a14:hiddenFill>
            </a:ext>
          </a:extLst>
        </p:spPr>
      </p:pic>
      <p:pic>
        <p:nvPicPr>
          <p:cNvPr id="2063" name="Picture 15" descr="https://function-x.ru/chapter11-2/regr006.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7844" y="4439651"/>
            <a:ext cx="302099" cy="4531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55557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451212" y="777627"/>
            <a:ext cx="9275928" cy="5262979"/>
          </a:xfrm>
          <a:prstGeom prst="rect">
            <a:avLst/>
          </a:prstGeom>
        </p:spPr>
        <p:txBody>
          <a:bodyPr wrap="square">
            <a:spAutoFit/>
          </a:bodyPr>
          <a:lstStyle/>
          <a:p>
            <a:pPr algn="just"/>
            <a:r>
              <a:rPr lang="ru-RU" sz="2400">
                <a:solidFill>
                  <a:srgbClr val="002060"/>
                </a:solidFill>
                <a:latin typeface="Times New Roman" panose="02020603050405020304" pitchFamily="18" charset="0"/>
                <a:cs typeface="Times New Roman" panose="02020603050405020304" pitchFamily="18" charset="0"/>
              </a:rPr>
              <a:t>Уравнение парной линейной регрессии для генеральной совокупности можно построить, если доступны данные обо всех элементах генеральной совокупности. На практике данные всей генеральной совокупности недоступны, но доступны данные об элементах некоторой выборки</a:t>
            </a:r>
            <a:r>
              <a:rPr lang="ru-RU" sz="2400" smtClean="0">
                <a:solidFill>
                  <a:srgbClr val="002060"/>
                </a:solidFill>
                <a:latin typeface="Times New Roman" panose="02020603050405020304" pitchFamily="18" charset="0"/>
                <a:cs typeface="Times New Roman" panose="02020603050405020304" pitchFamily="18" charset="0"/>
              </a:rPr>
              <a:t>.</a:t>
            </a:r>
          </a:p>
          <a:p>
            <a:pPr algn="just"/>
            <a:endParaRPr lang="ru-RU" sz="2400" smtClean="0">
              <a:solidFill>
                <a:srgbClr val="002060"/>
              </a:solidFill>
              <a:latin typeface="Times New Roman" panose="02020603050405020304" pitchFamily="18" charset="0"/>
              <a:cs typeface="Times New Roman" panose="02020603050405020304" pitchFamily="18" charset="0"/>
            </a:endParaRPr>
          </a:p>
          <a:p>
            <a:pPr algn="just"/>
            <a:r>
              <a:rPr lang="ru-RU" sz="2400">
                <a:solidFill>
                  <a:srgbClr val="002060"/>
                </a:solidFill>
                <a:latin typeface="Times New Roman" panose="02020603050405020304" pitchFamily="18" charset="0"/>
                <a:cs typeface="Times New Roman" panose="02020603050405020304" pitchFamily="18" charset="0"/>
              </a:rPr>
              <a:t>Поэтому параметры генеральной </a:t>
            </a:r>
            <a:r>
              <a:rPr lang="ru-RU" sz="2400" smtClean="0">
                <a:solidFill>
                  <a:srgbClr val="002060"/>
                </a:solidFill>
                <a:latin typeface="Times New Roman" panose="02020603050405020304" pitchFamily="18" charset="0"/>
                <a:cs typeface="Times New Roman" panose="02020603050405020304" pitchFamily="18" charset="0"/>
              </a:rPr>
              <a:t>совокупности  </a:t>
            </a:r>
            <a:r>
              <a:rPr lang="ru-RU" sz="2400">
                <a:solidFill>
                  <a:srgbClr val="002060"/>
                </a:solidFill>
                <a:latin typeface="Times New Roman" panose="02020603050405020304" pitchFamily="18" charset="0"/>
                <a:cs typeface="Times New Roman" panose="02020603050405020304" pitchFamily="18" charset="0"/>
              </a:rPr>
              <a:t>оценивают при помощи соответствующих параметров соответствующей выборки: свободный член прямой парной линейной регрессии генеральной </a:t>
            </a:r>
            <a:r>
              <a:rPr lang="ru-RU" sz="2400" smtClean="0">
                <a:solidFill>
                  <a:srgbClr val="002060"/>
                </a:solidFill>
                <a:latin typeface="Times New Roman" panose="02020603050405020304" pitchFamily="18" charset="0"/>
                <a:cs typeface="Times New Roman" panose="02020603050405020304" pitchFamily="18" charset="0"/>
              </a:rPr>
              <a:t>совокупности   заменяют </a:t>
            </a:r>
            <a:r>
              <a:rPr lang="ru-RU" sz="2400">
                <a:solidFill>
                  <a:srgbClr val="002060"/>
                </a:solidFill>
                <a:latin typeface="Times New Roman" panose="02020603050405020304" pitchFamily="18" charset="0"/>
                <a:cs typeface="Times New Roman" panose="02020603050405020304" pitchFamily="18" charset="0"/>
              </a:rPr>
              <a:t>на свободный член прямой парной линейной регрессии </a:t>
            </a:r>
            <a:r>
              <a:rPr lang="ru-RU" sz="2400" smtClean="0">
                <a:solidFill>
                  <a:srgbClr val="002060"/>
                </a:solidFill>
                <a:latin typeface="Times New Roman" panose="02020603050405020304" pitchFamily="18" charset="0"/>
                <a:cs typeface="Times New Roman" panose="02020603050405020304" pitchFamily="18" charset="0"/>
              </a:rPr>
              <a:t>выборки    а </a:t>
            </a:r>
            <a:r>
              <a:rPr lang="ru-RU" sz="2400">
                <a:solidFill>
                  <a:srgbClr val="002060"/>
                </a:solidFill>
                <a:latin typeface="Times New Roman" panose="02020603050405020304" pitchFamily="18" charset="0"/>
                <a:cs typeface="Times New Roman" panose="02020603050405020304" pitchFamily="18" charset="0"/>
              </a:rPr>
              <a:t>коэффициент направления прямой парной линейной регрессии генеральной </a:t>
            </a:r>
            <a:r>
              <a:rPr lang="ru-RU" sz="2400" smtClean="0">
                <a:solidFill>
                  <a:srgbClr val="002060"/>
                </a:solidFill>
                <a:latin typeface="Times New Roman" panose="02020603050405020304" pitchFamily="18" charset="0"/>
                <a:cs typeface="Times New Roman" panose="02020603050405020304" pitchFamily="18" charset="0"/>
              </a:rPr>
              <a:t>совокупности   на </a:t>
            </a:r>
            <a:r>
              <a:rPr lang="ru-RU" sz="2400">
                <a:solidFill>
                  <a:srgbClr val="002060"/>
                </a:solidFill>
                <a:latin typeface="Times New Roman" panose="02020603050405020304" pitchFamily="18" charset="0"/>
                <a:cs typeface="Times New Roman" panose="02020603050405020304" pitchFamily="18" charset="0"/>
              </a:rPr>
              <a:t>коэффициент направления прямой парной линейной регрессии выборки</a:t>
            </a:r>
            <a:endParaRPr lang="ru-RU" sz="3200">
              <a:solidFill>
                <a:srgbClr val="002060"/>
              </a:solidFill>
              <a:latin typeface="Times New Roman" panose="02020603050405020304" pitchFamily="18" charset="0"/>
              <a:cs typeface="Times New Roman" panose="02020603050405020304" pitchFamily="18" charset="0"/>
            </a:endParaRPr>
          </a:p>
        </p:txBody>
      </p:sp>
      <p:pic>
        <p:nvPicPr>
          <p:cNvPr id="3088" name="Picture 16" descr="https://function-x.ru/chapter11-2/regr00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V="1">
            <a:off x="155575" y="-866965"/>
            <a:ext cx="608700" cy="73044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3" descr="https://function-x.ru/chapter11-2/regr004.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1993" y="4079064"/>
            <a:ext cx="453972" cy="538593"/>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https://function-x.ru/chapter11-2/regr007.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8296" y="4494827"/>
            <a:ext cx="294802" cy="442203"/>
          </a:xfrm>
          <a:prstGeom prst="rect">
            <a:avLst/>
          </a:prstGeom>
          <a:noFill/>
          <a:extLst>
            <a:ext uri="{909E8E84-426E-40DD-AFC4-6F175D3DCCD1}">
              <a14:hiddenFill xmlns:a14="http://schemas.microsoft.com/office/drawing/2010/main">
                <a:solidFill>
                  <a:srgbClr val="FFFFFF"/>
                </a:solidFill>
              </a14:hiddenFill>
            </a:ext>
          </a:extLst>
        </p:spPr>
      </p:pic>
      <p:pic>
        <p:nvPicPr>
          <p:cNvPr id="3094" name="Picture 22" descr="https://function-x.ru/chapter11-2/regr005.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45485" y="4784167"/>
            <a:ext cx="322097" cy="454725"/>
          </a:xfrm>
          <a:prstGeom prst="rect">
            <a:avLst/>
          </a:prstGeom>
          <a:noFill/>
          <a:extLst>
            <a:ext uri="{909E8E84-426E-40DD-AFC4-6F175D3DCCD1}">
              <a14:hiddenFill xmlns:a14="http://schemas.microsoft.com/office/drawing/2010/main">
                <a:solidFill>
                  <a:srgbClr val="FFFFFF"/>
                </a:solidFill>
              </a14:hiddenFill>
            </a:ext>
          </a:extLst>
        </p:spPr>
      </p:pic>
      <p:pic>
        <p:nvPicPr>
          <p:cNvPr id="3096" name="Picture 24" descr="https://function-x.ru/chapter11-2/regr008.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44183" y="5418252"/>
            <a:ext cx="363040" cy="6223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343239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dirty="0">
                <a:solidFill>
                  <a:srgbClr val="002060"/>
                </a:solidFill>
                <a:latin typeface="Times New Roman" panose="02020603050405020304" pitchFamily="18" charset="0"/>
                <a:cs typeface="Times New Roman" panose="02020603050405020304" pitchFamily="18" charset="0"/>
              </a:rPr>
              <a:t>В результате получаем уравнение парной линейной регрессии выборки</a:t>
            </a:r>
            <a:endParaRPr lang="ru-RU" sz="4000">
              <a:solidFill>
                <a:srgbClr val="002060"/>
              </a:solidFill>
              <a:latin typeface="Times New Roman" panose="02020603050405020304" pitchFamily="18" charset="0"/>
              <a:cs typeface="Times New Roman" panose="02020603050405020304" pitchFamily="18" charset="0"/>
            </a:endParaRPr>
          </a:p>
        </p:txBody>
      </p:sp>
      <p:pic>
        <p:nvPicPr>
          <p:cNvPr id="4104" name="Picture 8" descr="https://function-x.ru/chapter11-2/regr009.gif"/>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82891" y="2198178"/>
            <a:ext cx="4162566" cy="788983"/>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s://function-x.ru/chapter11-2/regr010.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4817" y="3739438"/>
            <a:ext cx="2678108" cy="595135"/>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1666661" y="3171145"/>
            <a:ext cx="546945" cy="369332"/>
          </a:xfrm>
          <a:prstGeom prst="rect">
            <a:avLst/>
          </a:prstGeom>
        </p:spPr>
        <p:txBody>
          <a:bodyPr wrap="none">
            <a:spAutoFit/>
          </a:bodyPr>
          <a:lstStyle/>
          <a:p>
            <a:r>
              <a:rPr lang="ru-RU" smtClean="0">
                <a:solidFill>
                  <a:srgbClr val="002060"/>
                </a:solidFill>
                <a:latin typeface="Times New Roman" panose="02020603050405020304" pitchFamily="18" charset="0"/>
                <a:cs typeface="Times New Roman" panose="02020603050405020304" pitchFamily="18" charset="0"/>
              </a:rPr>
              <a:t>или</a:t>
            </a:r>
            <a:endParaRPr lang="ru-RU"/>
          </a:p>
        </p:txBody>
      </p:sp>
    </p:spTree>
    <p:extLst>
      <p:ext uri="{BB962C8B-B14F-4D97-AF65-F5344CB8AC3E}">
        <p14:creationId xmlns:p14="http://schemas.microsoft.com/office/powerpoint/2010/main" val="75668948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5606" y="642594"/>
            <a:ext cx="10399594" cy="1021408"/>
          </a:xfrm>
        </p:spPr>
        <p:txBody>
          <a:bodyPr>
            <a:normAutofit/>
          </a:bodyPr>
          <a:lstStyle/>
          <a:p>
            <a:r>
              <a:rPr lang="ru-RU" sz="2800" b="1" i="1" smtClean="0">
                <a:solidFill>
                  <a:srgbClr val="002060"/>
                </a:solidFill>
                <a:latin typeface="Times New Roman" panose="02020603050405020304" pitchFamily="18" charset="0"/>
                <a:cs typeface="Times New Roman" panose="02020603050405020304" pitchFamily="18" charset="0"/>
              </a:rPr>
              <a:t>Где:</a:t>
            </a:r>
            <a:endParaRPr lang="ru-RU" sz="2800" b="1" i="1">
              <a:solidFill>
                <a:srgbClr val="00206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559558" y="2103120"/>
            <a:ext cx="10565642" cy="3931920"/>
          </a:xfrm>
        </p:spPr>
        <p:txBody>
          <a:bodyPr>
            <a:normAutofit/>
          </a:bodyPr>
          <a:lstStyle/>
          <a:p>
            <a:endParaRPr lang="ru-RU" sz="2400" smtClean="0"/>
          </a:p>
          <a:p>
            <a:endParaRPr lang="ru-RU" sz="2400"/>
          </a:p>
          <a:p>
            <a:endParaRPr lang="ru-RU" sz="2400"/>
          </a:p>
        </p:txBody>
      </p:sp>
      <p:sp>
        <p:nvSpPr>
          <p:cNvPr id="4" name="Rectangle 1"/>
          <p:cNvSpPr>
            <a:spLocks noChangeArrowheads="1"/>
          </p:cNvSpPr>
          <p:nvPr/>
        </p:nvSpPr>
        <p:spPr bwMode="auto">
          <a:xfrm>
            <a:off x="725606" y="1968982"/>
            <a:ext cx="10399594" cy="4154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altLang="ru-RU" sz="24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  </a:t>
            </a:r>
            <a:r>
              <a:rPr kumimoji="0" lang="ru-RU" altLang="ru-RU" sz="36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 </a:t>
            </a:r>
            <a:r>
              <a:rPr kumimoji="0" lang="ru-RU" altLang="ru-RU" sz="28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 оценка полученной с помощью модели линейной регрессии зависимой переменной </a:t>
            </a:r>
            <a:r>
              <a:rPr kumimoji="0" lang="ru-RU" altLang="ru-RU" sz="2800" b="0" i="1"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Y</a:t>
            </a:r>
            <a:r>
              <a:rPr kumimoji="0" lang="ru-RU" altLang="ru-RU" sz="28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a:t>
            </a:r>
            <a:endParaRPr kumimoji="0" lang="ru-RU" altLang="ru-RU" sz="24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  </a:t>
            </a:r>
            <a:r>
              <a:rPr kumimoji="0" lang="ru-RU" altLang="ru-RU" sz="36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 		</a:t>
            </a:r>
            <a:r>
              <a:rPr kumimoji="0" lang="ru-RU" altLang="ru-RU" sz="28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 погрешность,</a:t>
            </a:r>
            <a:endParaRPr kumimoji="0" lang="ru-RU" altLang="ru-RU" sz="24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1"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n</a:t>
            </a:r>
            <a:r>
              <a:rPr kumimoji="0" lang="ru-RU" altLang="ru-RU" sz="28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 - размер выборки.</a:t>
            </a:r>
            <a:endParaRPr kumimoji="0" lang="ru-RU" altLang="ru-RU" sz="24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Чтобы уравнение парной линейной регрессии было более похоже на привычное уравнение прямой, его часто также записывают в виде</a:t>
            </a:r>
            <a:endParaRPr kumimoji="0" lang="ru-RU" altLang="ru-RU" sz="24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altLang="ru-RU" sz="2800" b="0" i="0" u="none" strike="noStrike" cap="none" normalizeH="0" baseline="0" smtClean="0">
                <a:ln>
                  <a:noFill/>
                </a:ln>
                <a:solidFill>
                  <a:srgbClr val="002060"/>
                </a:solidFill>
                <a:effectLst/>
                <a:latin typeface="Times New Roman" panose="02020603050405020304" pitchFamily="18" charset="0"/>
                <a:cs typeface="Times New Roman" panose="02020603050405020304" pitchFamily="18" charset="0"/>
              </a:rPr>
              <a:t>  </a:t>
            </a:r>
          </a:p>
        </p:txBody>
      </p:sp>
      <p:pic>
        <p:nvPicPr>
          <p:cNvPr id="5122" name="Picture 2" descr="https://function-x.ru/chapter11-2/regr011.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606" y="2453312"/>
            <a:ext cx="406860" cy="632895"/>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https://function-x.ru/chapter11-2/regr012.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4824" y="5376316"/>
            <a:ext cx="1721158" cy="65872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s://function-x.ru/chapter11-2/statistics2_clip_image002.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4147" y="3525325"/>
            <a:ext cx="1540102" cy="468727"/>
          </a:xfrm>
          <a:prstGeom prst="rect">
            <a:avLst/>
          </a:prstGeom>
          <a:noFill/>
          <a:extLst>
            <a:ext uri="{909E8E84-426E-40DD-AFC4-6F175D3DCCD1}">
              <a14:hiddenFill xmlns:a14="http://schemas.microsoft.com/office/drawing/2010/main">
                <a:solidFill>
                  <a:srgbClr val="FFFFFF"/>
                </a:solidFill>
              </a14:hiddenFill>
            </a:ext>
          </a:extLst>
        </p:spPr>
      </p:pic>
      <p:sp>
        <p:nvSpPr>
          <p:cNvPr id="5" name="Прямоугольник 4"/>
          <p:cNvSpPr/>
          <p:nvPr/>
        </p:nvSpPr>
        <p:spPr>
          <a:xfrm>
            <a:off x="3048000" y="2828836"/>
            <a:ext cx="6096000" cy="1200329"/>
          </a:xfrm>
          <a:prstGeom prst="rect">
            <a:avLst/>
          </a:prstGeom>
        </p:spPr>
        <p:txBody>
          <a:bodyPr>
            <a:spAutoFit/>
          </a:bodyPr>
          <a:lstStyle/>
          <a:p>
            <a:pPr marL="457200" indent="-457200">
              <a:buAutoNum type="arabicPeriod"/>
            </a:pPr>
            <a:r>
              <a:rPr lang="ru-RU">
                <a:latin typeface="Times New Roman" panose="02020603050405020304" pitchFamily="18" charset="0"/>
                <a:cs typeface="Times New Roman" panose="02020603050405020304" pitchFamily="18" charset="0"/>
              </a:rPr>
              <a:t>Статистическая гипотеза. </a:t>
            </a:r>
          </a:p>
          <a:p>
            <a:pPr marL="457200" indent="-457200">
              <a:buAutoNum type="arabicPeriod"/>
            </a:pPr>
            <a:r>
              <a:rPr lang="ru-RU">
                <a:latin typeface="Times New Roman" panose="02020603050405020304" pitchFamily="18" charset="0"/>
                <a:cs typeface="Times New Roman" panose="02020603050405020304" pitchFamily="18" charset="0"/>
              </a:rPr>
              <a:t>Уровень значимости.</a:t>
            </a:r>
          </a:p>
          <a:p>
            <a:pPr algn="just"/>
            <a:r>
              <a:rPr lang="ru-RU">
                <a:latin typeface="Times New Roman" panose="02020603050405020304" pitchFamily="18" charset="0"/>
                <a:cs typeface="Times New Roman" panose="02020603050405020304" pitchFamily="18" charset="0"/>
              </a:rPr>
              <a:t>3. </a:t>
            </a:r>
            <a:r>
              <a:rPr lang="ru-RU" altLang="ru-RU">
                <a:latin typeface="Times New Roman" panose="02020603050405020304" pitchFamily="18" charset="0"/>
                <a:cs typeface="Times New Roman" panose="02020603050405020304" pitchFamily="18" charset="0"/>
              </a:rPr>
              <a:t>Критерии, используемые для проверки  однородности рядов</a:t>
            </a:r>
            <a:r>
              <a:rPr lang="ru-RU">
                <a:latin typeface="Times New Roman" panose="02020603050405020304" pitchFamily="18" charset="0"/>
                <a:cs typeface="Times New Roman" panose="02020603050405020304" pitchFamily="18" charset="0"/>
              </a:rPr>
              <a:t>. П</a:t>
            </a:r>
            <a:r>
              <a:rPr lang="ru-RU" altLang="ru-RU">
                <a:latin typeface="Times New Roman" panose="02020603050405020304" pitchFamily="18" charset="0"/>
                <a:cs typeface="Times New Roman" panose="02020603050405020304" pitchFamily="18" charset="0"/>
              </a:rPr>
              <a:t>араметрические и непараметрические критерии.</a:t>
            </a:r>
            <a:endParaRPr lang="ru-RU">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099113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831364"/>
          </a:xfrm>
          <a:solidFill>
            <a:schemeClr val="bg2">
              <a:lumMod val="90000"/>
            </a:schemeClr>
          </a:solidFill>
        </p:spPr>
        <p:txBody>
          <a:bodyPr>
            <a:normAutofit/>
          </a:bodyPr>
          <a:lstStyle/>
          <a:p>
            <a:r>
              <a:rPr lang="ru-RU" sz="2400" b="1" smtClean="0">
                <a:latin typeface="Times New Roman" panose="02020603050405020304" pitchFamily="18" charset="0"/>
                <a:cs typeface="Times New Roman" panose="02020603050405020304" pitchFamily="18" charset="0"/>
              </a:rPr>
              <a:t>Контрольные вопросы по теме:</a:t>
            </a:r>
            <a:endParaRPr lang="ru-RU" sz="24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1705970"/>
            <a:ext cx="10058400" cy="4329070"/>
          </a:xfrm>
        </p:spPr>
        <p:txBody>
          <a:bodyPr>
            <a:noAutofit/>
          </a:bodyPr>
          <a:lstStyle/>
          <a:p>
            <a:pPr marL="457200" indent="-457200">
              <a:buAutoNum type="arabicPeriod"/>
            </a:pPr>
            <a:r>
              <a:rPr lang="ru-RU" sz="2400" smtClean="0">
                <a:latin typeface="Times New Roman" panose="02020603050405020304" pitchFamily="18" charset="0"/>
                <a:cs typeface="Times New Roman" panose="02020603050405020304" pitchFamily="18" charset="0"/>
              </a:rPr>
              <a:t>Дайте определение линейной регрессии. </a:t>
            </a:r>
            <a:endParaRPr lang="ru-RU" sz="2400">
              <a:latin typeface="Times New Roman" panose="02020603050405020304" pitchFamily="18" charset="0"/>
              <a:cs typeface="Times New Roman" panose="02020603050405020304" pitchFamily="18" charset="0"/>
            </a:endParaRPr>
          </a:p>
          <a:p>
            <a:pPr marL="0" indent="0" algn="just">
              <a:buNone/>
            </a:pPr>
            <a:r>
              <a:rPr lang="ru-RU" sz="2400">
                <a:latin typeface="Times New Roman" panose="02020603050405020304" pitchFamily="18" charset="0"/>
                <a:cs typeface="Times New Roman" panose="02020603050405020304" pitchFamily="18" charset="0"/>
              </a:rPr>
              <a:t>2</a:t>
            </a:r>
            <a:r>
              <a:rPr lang="ru-RU" sz="2400">
                <a:latin typeface="Times New Roman" panose="02020603050405020304" pitchFamily="18" charset="0"/>
                <a:cs typeface="Times New Roman" panose="02020603050405020304" pitchFamily="18" charset="0"/>
              </a:rPr>
              <a:t>. </a:t>
            </a:r>
            <a:r>
              <a:rPr lang="ru-RU" sz="2400">
                <a:latin typeface="Times New Roman" panose="02020603050405020304" pitchFamily="18" charset="0"/>
                <a:cs typeface="Times New Roman" panose="02020603050405020304" pitchFamily="18" charset="0"/>
              </a:rPr>
              <a:t>Дайте </a:t>
            </a:r>
            <a:r>
              <a:rPr lang="ru-RU" sz="2400">
                <a:latin typeface="Times New Roman" panose="02020603050405020304" pitchFamily="18" charset="0"/>
                <a:cs typeface="Times New Roman" panose="02020603050405020304" pitchFamily="18" charset="0"/>
              </a:rPr>
              <a:t>определение </a:t>
            </a:r>
            <a:r>
              <a:rPr lang="ru-RU" sz="2400" smtClean="0">
                <a:latin typeface="Times New Roman" panose="02020603050405020304" pitchFamily="18" charset="0"/>
                <a:cs typeface="Times New Roman" panose="02020603050405020304" pitchFamily="18" charset="0"/>
              </a:rPr>
              <a:t>парной линейной регрессии.</a:t>
            </a:r>
            <a:endParaRPr lang="ru-RU" sz="2400">
              <a:latin typeface="Times New Roman" panose="02020603050405020304" pitchFamily="18" charset="0"/>
              <a:cs typeface="Times New Roman" panose="02020603050405020304" pitchFamily="18" charset="0"/>
            </a:endParaRPr>
          </a:p>
          <a:p>
            <a:pPr marL="0" indent="0" algn="just">
              <a:buNone/>
            </a:pPr>
            <a:r>
              <a:rPr lang="ru-RU" sz="2400">
                <a:latin typeface="Times New Roman" panose="02020603050405020304" pitchFamily="18" charset="0"/>
                <a:cs typeface="Times New Roman" panose="02020603050405020304" pitchFamily="18" charset="0"/>
              </a:rPr>
              <a:t>3</a:t>
            </a:r>
            <a:r>
              <a:rPr lang="ru-RU" sz="2400">
                <a:latin typeface="Times New Roman" panose="02020603050405020304" pitchFamily="18" charset="0"/>
                <a:cs typeface="Times New Roman" panose="02020603050405020304" pitchFamily="18" charset="0"/>
              </a:rPr>
              <a:t>. </a:t>
            </a:r>
            <a:r>
              <a:rPr lang="ru-RU" sz="2400" smtClean="0">
                <a:latin typeface="Times New Roman" panose="02020603050405020304" pitchFamily="18" charset="0"/>
                <a:cs typeface="Times New Roman" panose="02020603050405020304" pitchFamily="18" charset="0"/>
              </a:rPr>
              <a:t>Опишите уравнение </a:t>
            </a:r>
            <a:r>
              <a:rPr lang="ru-RU" altLang="ru-RU" sz="2400">
                <a:latin typeface="Times New Roman" panose="02020603050405020304" pitchFamily="18" charset="0"/>
                <a:cs typeface="Times New Roman" panose="02020603050405020304" pitchFamily="18" charset="0"/>
              </a:rPr>
              <a:t>парной линейной регрессии для данных генеральной совокупности</a:t>
            </a:r>
            <a:endParaRPr lang="ru-RU" sz="2400">
              <a:latin typeface="Times New Roman" panose="02020603050405020304" pitchFamily="18" charset="0"/>
              <a:cs typeface="Times New Roman" panose="02020603050405020304" pitchFamily="18" charset="0"/>
            </a:endParaRPr>
          </a:p>
          <a:p>
            <a:pPr marL="0" indent="0" algn="just">
              <a:lnSpc>
                <a:spcPct val="120000"/>
              </a:lnSpc>
              <a:spcBef>
                <a:spcPts val="0"/>
              </a:spcBef>
              <a:buNone/>
            </a:pPr>
            <a:endParaRPr lang="ru-RU" sz="2400">
              <a:latin typeface="Times New Roman" panose="02020603050405020304" pitchFamily="18" charset="0"/>
              <a:cs typeface="Times New Roman" panose="02020603050405020304" pitchFamily="18" charset="0"/>
            </a:endParaRP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b="1">
              <a:latin typeface="Times New Roman" panose="02020603050405020304" pitchFamily="18" charset="0"/>
              <a:cs typeface="Times New Roman" panose="02020603050405020304" pitchFamily="18" charset="0"/>
            </a:endParaRPr>
          </a:p>
          <a:p>
            <a:pPr marL="0" indent="0" algn="just">
              <a:buNone/>
            </a:pPr>
            <a:endParaRPr lang="ru-RU" sz="2000" smtClean="0">
              <a:latin typeface="Times New Roman" panose="02020603050405020304" pitchFamily="18" charset="0"/>
              <a:cs typeface="Times New Roman" panose="02020603050405020304" pitchFamily="18" charset="0"/>
            </a:endParaRPr>
          </a:p>
          <a:p>
            <a:pPr marL="0" indent="0" algn="just">
              <a:buNone/>
            </a:pPr>
            <a:endParaRPr lang="ru-RU" sz="2000">
              <a:latin typeface="Times New Roman" panose="02020603050405020304" pitchFamily="18" charset="0"/>
              <a:cs typeface="Times New Roman" panose="02020603050405020304" pitchFamily="18" charset="0"/>
            </a:endParaRPr>
          </a:p>
          <a:p>
            <a:endParaRPr lang="ru-RU" sz="2000"/>
          </a:p>
        </p:txBody>
      </p:sp>
    </p:spTree>
    <p:extLst>
      <p:ext uri="{BB962C8B-B14F-4D97-AF65-F5344CB8AC3E}">
        <p14:creationId xmlns:p14="http://schemas.microsoft.com/office/powerpoint/2010/main" val="146341218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01650"/>
            <a:ext cx="10058400" cy="2005072"/>
          </a:xfrm>
          <a:solidFill>
            <a:schemeClr val="bg2">
              <a:lumMod val="75000"/>
            </a:schemeClr>
          </a:solidFill>
        </p:spPr>
        <p:txBody>
          <a:bodyPr>
            <a:normAutofit/>
          </a:bodyPr>
          <a:lstStyle/>
          <a:p>
            <a:r>
              <a:rPr lang="ru-RU" sz="3100" b="1" smtClean="0">
                <a:latin typeface="Times New Roman" panose="02020603050405020304" pitchFamily="18" charset="0"/>
                <a:cs typeface="Times New Roman" panose="02020603050405020304" pitchFamily="18" charset="0"/>
              </a:rPr>
              <a:t>Лекция </a:t>
            </a:r>
            <a:r>
              <a:rPr lang="ru-RU" sz="3100" b="1" smtClean="0">
                <a:latin typeface="Times New Roman" panose="02020603050405020304" pitchFamily="18" charset="0"/>
                <a:cs typeface="Times New Roman" panose="02020603050405020304" pitchFamily="18" charset="0"/>
              </a:rPr>
              <a:t>5. </a:t>
            </a:r>
            <a:r>
              <a:rPr lang="ru-RU" sz="3200" b="1">
                <a:latin typeface="Times New Roman" pitchFamily="18" charset="0"/>
                <a:cs typeface="Times New Roman" pitchFamily="18" charset="0"/>
              </a:rPr>
              <a:t>Статистическая гипотеза. </a:t>
            </a:r>
            <a:br>
              <a:rPr lang="ru-RU" sz="3200" b="1">
                <a:latin typeface="Times New Roman" pitchFamily="18" charset="0"/>
                <a:cs typeface="Times New Roman" pitchFamily="18" charset="0"/>
              </a:rPr>
            </a:br>
            <a:r>
              <a:rPr lang="ru-RU" sz="3200" b="1">
                <a:latin typeface="Times New Roman" pitchFamily="18" charset="0"/>
                <a:cs typeface="Times New Roman" pitchFamily="18" charset="0"/>
              </a:rPr>
              <a:t>Критерии, используемые для проверки </a:t>
            </a:r>
            <a:r>
              <a:rPr lang="ru-RU" sz="3200" b="1">
                <a:latin typeface="Times New Roman" pitchFamily="18" charset="0"/>
                <a:cs typeface="Times New Roman" pitchFamily="18" charset="0"/>
              </a:rPr>
              <a:t>однородности </a:t>
            </a:r>
            <a:r>
              <a:rPr lang="ru-RU" sz="3200" b="1" smtClean="0">
                <a:latin typeface="Times New Roman" pitchFamily="18" charset="0"/>
                <a:cs typeface="Times New Roman" pitchFamily="18" charset="0"/>
              </a:rPr>
              <a:t>рядов</a:t>
            </a:r>
            <a:br>
              <a:rPr lang="ru-RU" sz="3200" b="1" smtClean="0">
                <a:latin typeface="Times New Roman" pitchFamily="18" charset="0"/>
                <a:cs typeface="Times New Roman" pitchFamily="18" charset="0"/>
              </a:rPr>
            </a:br>
            <a:endParaRPr lang="ru-RU" sz="31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2606722"/>
            <a:ext cx="10058400" cy="3182658"/>
          </a:xfrm>
        </p:spPr>
        <p:txBody>
          <a:bodyPr>
            <a:normAutofit/>
          </a:bodyPr>
          <a:lstStyle/>
          <a:p>
            <a:pPr marL="0" indent="0" algn="just">
              <a:buNone/>
            </a:pPr>
            <a:r>
              <a:rPr lang="ru-RU" sz="2400" i="1" smtClean="0">
                <a:latin typeface="Times New Roman" panose="02020603050405020304" pitchFamily="18" charset="0"/>
                <a:cs typeface="Times New Roman" panose="02020603050405020304" pitchFamily="18" charset="0"/>
              </a:rPr>
              <a:t>План:</a:t>
            </a:r>
          </a:p>
          <a:p>
            <a:pPr marL="457200" indent="-457200">
              <a:buAutoNum type="arabicPeriod"/>
            </a:pPr>
            <a:r>
              <a:rPr lang="ru-RU" sz="2400" smtClean="0">
                <a:latin typeface="Times New Roman" panose="02020603050405020304" pitchFamily="18" charset="0"/>
                <a:cs typeface="Times New Roman" panose="02020603050405020304" pitchFamily="18" charset="0"/>
              </a:rPr>
              <a:t>Статистическая гипотеза. </a:t>
            </a:r>
          </a:p>
          <a:p>
            <a:pPr marL="457200" indent="-457200">
              <a:buAutoNum type="arabicPeriod"/>
            </a:pPr>
            <a:r>
              <a:rPr lang="ru-RU" sz="2400" smtClean="0">
                <a:latin typeface="Times New Roman" panose="02020603050405020304" pitchFamily="18" charset="0"/>
                <a:cs typeface="Times New Roman" panose="02020603050405020304" pitchFamily="18" charset="0"/>
              </a:rPr>
              <a:t>Уровень значимости.</a:t>
            </a:r>
            <a:endParaRPr lang="ru-RU" sz="2400" smtClean="0">
              <a:latin typeface="Times New Roman" panose="02020603050405020304" pitchFamily="18" charset="0"/>
              <a:cs typeface="Times New Roman" panose="02020603050405020304" pitchFamily="18" charset="0"/>
            </a:endParaRPr>
          </a:p>
          <a:p>
            <a:pPr marL="0" indent="0" algn="just">
              <a:buNone/>
            </a:pPr>
            <a:r>
              <a:rPr lang="ru-RU" sz="2400" smtClean="0">
                <a:latin typeface="Times New Roman" panose="02020603050405020304" pitchFamily="18" charset="0"/>
                <a:cs typeface="Times New Roman" panose="02020603050405020304" pitchFamily="18" charset="0"/>
              </a:rPr>
              <a:t>3. </a:t>
            </a:r>
            <a:r>
              <a:rPr lang="ru-RU" altLang="ru-RU" sz="2400">
                <a:latin typeface="Times New Roman" panose="02020603050405020304" pitchFamily="18" charset="0"/>
                <a:cs typeface="Times New Roman" panose="02020603050405020304" pitchFamily="18" charset="0"/>
              </a:rPr>
              <a:t>Критерии, используемые для проверки  </a:t>
            </a:r>
            <a:r>
              <a:rPr lang="ru-RU" altLang="ru-RU" sz="2400">
                <a:latin typeface="Times New Roman" panose="02020603050405020304" pitchFamily="18" charset="0"/>
                <a:cs typeface="Times New Roman" panose="02020603050405020304" pitchFamily="18" charset="0"/>
              </a:rPr>
              <a:t>однородности </a:t>
            </a:r>
            <a:r>
              <a:rPr lang="ru-RU" altLang="ru-RU" sz="2400" smtClean="0">
                <a:latin typeface="Times New Roman" panose="02020603050405020304" pitchFamily="18" charset="0"/>
                <a:cs typeface="Times New Roman" panose="02020603050405020304" pitchFamily="18" charset="0"/>
              </a:rPr>
              <a:t>рядов</a:t>
            </a:r>
            <a:r>
              <a:rPr lang="ru-RU" sz="2400" smtClean="0">
                <a:latin typeface="Times New Roman" panose="02020603050405020304" pitchFamily="18" charset="0"/>
                <a:cs typeface="Times New Roman" panose="02020603050405020304" pitchFamily="18" charset="0"/>
              </a:rPr>
              <a:t>. П</a:t>
            </a:r>
            <a:r>
              <a:rPr lang="ru-RU" altLang="ru-RU" sz="2400" smtClean="0">
                <a:latin typeface="Times New Roman" panose="02020603050405020304" pitchFamily="18" charset="0"/>
                <a:cs typeface="Times New Roman" panose="02020603050405020304" pitchFamily="18" charset="0"/>
              </a:rPr>
              <a:t>араметрические </a:t>
            </a:r>
            <a:r>
              <a:rPr lang="ru-RU" altLang="ru-RU" sz="2400">
                <a:latin typeface="Times New Roman" panose="02020603050405020304" pitchFamily="18" charset="0"/>
                <a:cs typeface="Times New Roman" panose="02020603050405020304" pitchFamily="18" charset="0"/>
              </a:rPr>
              <a:t>и </a:t>
            </a:r>
            <a:r>
              <a:rPr lang="ru-RU" altLang="ru-RU" sz="2400" smtClean="0">
                <a:latin typeface="Times New Roman" panose="02020603050405020304" pitchFamily="18" charset="0"/>
                <a:cs typeface="Times New Roman" panose="02020603050405020304" pitchFamily="18" charset="0"/>
              </a:rPr>
              <a:t>непараметрические критерии.</a:t>
            </a:r>
            <a:endParaRPr lang="ru-RU" sz="2400" smtClean="0">
              <a:latin typeface="Times New Roman" panose="02020603050405020304" pitchFamily="18" charset="0"/>
              <a:cs typeface="Times New Roman" panose="02020603050405020304" pitchFamily="18" charset="0"/>
            </a:endParaRPr>
          </a:p>
          <a:p>
            <a:pPr marL="0" indent="0">
              <a:buNone/>
            </a:pPr>
            <a:endParaRPr lang="ru-RU"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8593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7797" y="395785"/>
            <a:ext cx="11177516" cy="614149"/>
          </a:xfrm>
          <a:solidFill>
            <a:schemeClr val="bg2">
              <a:lumMod val="75000"/>
            </a:schemeClr>
          </a:solidFill>
        </p:spPr>
        <p:txBody>
          <a:bodyPr>
            <a:normAutofit fontScale="90000"/>
          </a:bodyPr>
          <a:lstStyle/>
          <a:p>
            <a:r>
              <a:rPr lang="ru-RU" sz="3600" smtClean="0">
                <a:latin typeface="Times New Roman" panose="02020603050405020304" pitchFamily="18" charset="0"/>
                <a:cs typeface="Times New Roman" panose="02020603050405020304" pitchFamily="18" charset="0"/>
              </a:rPr>
              <a:t/>
            </a:r>
            <a:br>
              <a:rPr lang="ru-RU" sz="3600" smtClean="0">
                <a:latin typeface="Times New Roman" panose="02020603050405020304" pitchFamily="18" charset="0"/>
                <a:cs typeface="Times New Roman" panose="02020603050405020304" pitchFamily="18" charset="0"/>
              </a:rPr>
            </a:br>
            <a:r>
              <a:rPr lang="ru-RU" sz="3600" smtClean="0">
                <a:latin typeface="Times New Roman" panose="02020603050405020304" pitchFamily="18" charset="0"/>
                <a:cs typeface="Times New Roman" panose="02020603050405020304" pitchFamily="18" charset="0"/>
              </a:rPr>
              <a:t>Литература</a:t>
            </a:r>
            <a:r>
              <a:rPr lang="ru-RU" sz="3600">
                <a:latin typeface="Times New Roman" panose="02020603050405020304" pitchFamily="18" charset="0"/>
                <a:cs typeface="Times New Roman" panose="02020603050405020304" pitchFamily="18" charset="0"/>
              </a:rPr>
              <a:t>:</a:t>
            </a:r>
            <a:br>
              <a:rPr lang="ru-RU" sz="3600">
                <a:latin typeface="Times New Roman" panose="02020603050405020304" pitchFamily="18" charset="0"/>
                <a:cs typeface="Times New Roman" panose="02020603050405020304" pitchFamily="18" charset="0"/>
              </a:rPr>
            </a:br>
            <a:endParaRPr lang="ru-RU">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27797" y="1009934"/>
            <a:ext cx="11177516" cy="5486400"/>
          </a:xfrm>
        </p:spPr>
        <p:txBody>
          <a:bodyPr>
            <a:noAutofit/>
          </a:bodyPr>
          <a:lstStyle/>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учеб. пособие для студ. вузов, обучающ. по спец. "Прикладная математика" / Тихонов А.Н., Уфимцев М.В. - М.: Изд-во МГУ, 1988. - 174 с. - ISBN </a:t>
            </a:r>
            <a:r>
              <a:rPr lang="ru-RU" smtClean="0">
                <a:latin typeface="Times New Roman" panose="02020603050405020304" pitchFamily="18" charset="0"/>
                <a:cs typeface="Times New Roman" panose="02020603050405020304" pitchFamily="18" charset="0"/>
              </a:rPr>
              <a:t>5211001052</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Вольф, В. Г. Статистическая обработка опытных данных: научное издание / Вольф В.Г. - М.: Колос, 1966. - 253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Джессен Р. Методы статистических обследований: пер.с англ. / Джессен Р. - М. : Финансы и статистика, 1985. - 478 c.: ил. - (Библиотечка иностранных книг для экономистов и статистиков).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Калинин А. Г. Обработка данных методами математической статистики: монография / А. Г. Калинин. – Чита: ЗИП СибУПК, 2015. – 106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Гласс Дж., Стенли Дж. Статистические методы в педагогике и психологии. – М.: Прогресс. – 1976. – 494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Эренберг А. Анализ и интерпретация статистических данных. – М.: Финансы и статистика. – 1981. – 406 с</a:t>
            </a:r>
            <a:r>
              <a:rPr lang="ru-RU" smtClean="0">
                <a:latin typeface="Times New Roman" panose="02020603050405020304" pitchFamily="18" charset="0"/>
                <a:cs typeface="Times New Roman" panose="02020603050405020304" pitchFamily="18" charset="0"/>
              </a:rPr>
              <a:t>.</a:t>
            </a:r>
            <a:r>
              <a:rPr lang="ru-RU">
                <a:latin typeface="Times New Roman" panose="02020603050405020304" pitchFamily="18" charset="0"/>
                <a:cs typeface="Times New Roman" panose="02020603050405020304" pitchFamily="18" charset="0"/>
              </a:rPr>
              <a:t>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на микро-ЭВМ и программируемых калькуляторах: научное издание / Костылев А.А. - Л.: Энергоатомиздат, 1991. - 304 с.: ил. - ISBN </a:t>
            </a:r>
            <a:r>
              <a:rPr lang="ru-RU" smtClean="0">
                <a:latin typeface="Times New Roman" panose="02020603050405020304" pitchFamily="18" charset="0"/>
                <a:cs typeface="Times New Roman" panose="02020603050405020304" pitchFamily="18" charset="0"/>
              </a:rPr>
              <a:t>5283044793</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Сидоренко Е. В. Методы математической обработки в психологии: научное издание / Е. В. Сидоренко. - СПб: Речь, 2004. - 349 с.: ил. - Библиогр.: с. 309-314. - ISBN 5-9268-0010-2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Власова И. Н. Основы математической обработки информации [Электронный ресурс]: учебное пособие для организации самостоятельной деятельности студентов / Власова И. Н. - Пермь: Пермский государственный гуманитарно-педагогический университет, 2013. - 115 </a:t>
            </a:r>
            <a:r>
              <a:rPr lang="ru-RU" smtClean="0">
                <a:latin typeface="Times New Roman" panose="02020603050405020304" pitchFamily="18" charset="0"/>
                <a:cs typeface="Times New Roman" panose="02020603050405020304" pitchFamily="18" charset="0"/>
              </a:rPr>
              <a:t>с</a:t>
            </a:r>
            <a:r>
              <a:rPr lang="ru-RU">
                <a:latin typeface="Times New Roman" panose="02020603050405020304" pitchFamily="18" charset="0"/>
                <a:cs typeface="Times New Roman" panose="02020603050405020304" pitchFamily="18" charset="0"/>
              </a:rPr>
              <a:t>.</a:t>
            </a:r>
            <a:endParaRPr lang="ru-RU"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5323780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ctrTitle" idx="4294967295"/>
          </p:nvPr>
        </p:nvSpPr>
        <p:spPr>
          <a:xfrm>
            <a:off x="975009" y="588180"/>
            <a:ext cx="9834017" cy="549275"/>
          </a:xfrm>
          <a:solidFill>
            <a:schemeClr val="accent4">
              <a:lumMod val="60000"/>
              <a:lumOff val="40000"/>
            </a:schemeClr>
          </a:solidFill>
        </p:spPr>
        <p:txBody>
          <a:bodyPr/>
          <a:lstStyle/>
          <a:p>
            <a:r>
              <a:rPr lang="ru-RU" altLang="ru-RU" sz="3200" b="1" i="1">
                <a:solidFill>
                  <a:srgbClr val="C00000"/>
                </a:solidFill>
                <a:latin typeface="Times New Roman" panose="02020603050405020304" pitchFamily="18" charset="0"/>
                <a:cs typeface="Times New Roman" panose="02020603050405020304" pitchFamily="18" charset="0"/>
              </a:rPr>
              <a:t>Определения</a:t>
            </a:r>
            <a:r>
              <a:rPr lang="ru-RU" altLang="ru-RU" sz="3200"/>
              <a:t> </a:t>
            </a:r>
            <a:endParaRPr lang="ru-RU" altLang="ru-RU" sz="3200" b="1" i="1">
              <a:solidFill>
                <a:srgbClr val="C00000"/>
              </a:solidFill>
              <a:latin typeface="Times New Roman" panose="02020603050405020304" pitchFamily="18" charset="0"/>
              <a:cs typeface="Times New Roman" panose="02020603050405020304" pitchFamily="18" charset="0"/>
            </a:endParaRPr>
          </a:p>
        </p:txBody>
      </p:sp>
      <p:sp>
        <p:nvSpPr>
          <p:cNvPr id="3075" name="Подзаголовок 3"/>
          <p:cNvSpPr>
            <a:spLocks noGrp="1"/>
          </p:cNvSpPr>
          <p:nvPr>
            <p:ph type="subTitle" idx="4294967295"/>
          </p:nvPr>
        </p:nvSpPr>
        <p:spPr>
          <a:xfrm>
            <a:off x="797589" y="1426666"/>
            <a:ext cx="10134268" cy="4673884"/>
          </a:xfrm>
        </p:spPr>
        <p:txBody>
          <a:bodyPr>
            <a:normAutofit/>
          </a:bodyPr>
          <a:lstStyle/>
          <a:p>
            <a:pPr algn="just">
              <a:spcBef>
                <a:spcPct val="0"/>
              </a:spcBef>
            </a:pPr>
            <a:r>
              <a:rPr lang="ru-RU" altLang="ru-RU" sz="2000" b="1" i="1">
                <a:solidFill>
                  <a:srgbClr val="FF0000"/>
                </a:solidFill>
                <a:latin typeface="Times New Roman" panose="02020603050405020304" pitchFamily="18" charset="0"/>
                <a:cs typeface="Times New Roman" panose="02020603050405020304" pitchFamily="18" charset="0"/>
              </a:rPr>
              <a:t>Статистическая гипотеза</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 это предположение о каком-то свойстве генеральной совокупности</a:t>
            </a:r>
            <a:endParaRPr lang="en-US" altLang="ru-RU" sz="2000">
              <a:latin typeface="Times New Roman" panose="02020603050405020304" pitchFamily="18" charset="0"/>
              <a:cs typeface="Times New Roman" panose="02020603050405020304" pitchFamily="18" charset="0"/>
            </a:endParaRPr>
          </a:p>
          <a:p>
            <a:pPr algn="just">
              <a:spcBef>
                <a:spcPct val="0"/>
              </a:spcBef>
            </a:pPr>
            <a:endParaRPr lang="en-US" altLang="ru-RU" sz="800">
              <a:latin typeface="Times New Roman" panose="02020603050405020304" pitchFamily="18" charset="0"/>
              <a:cs typeface="Times New Roman" panose="02020603050405020304" pitchFamily="18" charset="0"/>
            </a:endParaRPr>
          </a:p>
          <a:p>
            <a:pPr algn="just">
              <a:spcBef>
                <a:spcPct val="0"/>
              </a:spcBef>
            </a:pPr>
            <a:r>
              <a:rPr lang="ru-RU" altLang="ru-RU" sz="2000">
                <a:latin typeface="Times New Roman" panose="02020603050405020304" pitchFamily="18" charset="0"/>
                <a:cs typeface="Times New Roman" panose="02020603050405020304" pitchFamily="18" charset="0"/>
              </a:rPr>
              <a:t>Например, что </a:t>
            </a:r>
            <a:r>
              <a:rPr lang="en-US" altLang="ru-RU" sz="2400" b="1" i="1">
                <a:solidFill>
                  <a:srgbClr val="FF0000"/>
                </a:solidFill>
                <a:latin typeface="Times New Roman" panose="02020603050405020304" pitchFamily="18" charset="0"/>
                <a:cs typeface="Times New Roman" panose="02020603050405020304" pitchFamily="18" charset="0"/>
              </a:rPr>
              <a:t>m</a:t>
            </a:r>
            <a:r>
              <a:rPr lang="en-US" altLang="ru-RU" sz="2400" b="1" i="1" baseline="-25000">
                <a:solidFill>
                  <a:srgbClr val="FF0000"/>
                </a:solidFill>
                <a:latin typeface="Times New Roman" panose="02020603050405020304" pitchFamily="18" charset="0"/>
                <a:cs typeface="Times New Roman" panose="02020603050405020304" pitchFamily="18" charset="0"/>
              </a:rPr>
              <a:t>x</a:t>
            </a:r>
            <a:r>
              <a:rPr lang="ru-RU" altLang="ru-RU" sz="2400">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генеральной  совокупности равно какому–то числу </a:t>
            </a:r>
          </a:p>
          <a:p>
            <a:pPr algn="just">
              <a:spcBef>
                <a:spcPct val="0"/>
              </a:spcBef>
            </a:pPr>
            <a:endParaRPr lang="ru-RU" altLang="ru-RU" sz="800">
              <a:latin typeface="Times New Roman" panose="02020603050405020304" pitchFamily="18" charset="0"/>
              <a:cs typeface="Times New Roman" panose="02020603050405020304" pitchFamily="18" charset="0"/>
            </a:endParaRPr>
          </a:p>
          <a:p>
            <a:pPr algn="just">
              <a:spcBef>
                <a:spcPct val="0"/>
              </a:spcBef>
            </a:pPr>
            <a:r>
              <a:rPr lang="ru-RU" altLang="ru-RU" sz="2000" b="1" i="1">
                <a:solidFill>
                  <a:srgbClr val="FF0000"/>
                </a:solidFill>
                <a:latin typeface="Times New Roman" panose="02020603050405020304" pitchFamily="18" charset="0"/>
                <a:cs typeface="Times New Roman" panose="02020603050405020304" pitchFamily="18" charset="0"/>
              </a:rPr>
              <a:t>Нулевая гипотеза </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это когда предполагается, что среднее значение выборки </a:t>
            </a:r>
            <a:r>
              <a:rPr lang="en-US" altLang="ru-RU" sz="2000" b="1" i="1">
                <a:solidFill>
                  <a:srgbClr val="FF0000"/>
                </a:solidFill>
                <a:latin typeface="Times New Roman" panose="02020603050405020304" pitchFamily="18" charset="0"/>
                <a:cs typeface="Times New Roman" panose="02020603050405020304" pitchFamily="18" charset="0"/>
              </a:rPr>
              <a:t>x</a:t>
            </a:r>
            <a:r>
              <a:rPr lang="ru-RU" altLang="ru-RU" sz="2000" b="1" i="1" baseline="-25000">
                <a:solidFill>
                  <a:srgbClr val="FF0000"/>
                </a:solidFill>
                <a:latin typeface="Times New Roman" panose="02020603050405020304" pitchFamily="18" charset="0"/>
                <a:cs typeface="Times New Roman" panose="02020603050405020304" pitchFamily="18" charset="0"/>
              </a:rPr>
              <a:t>1</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x</a:t>
            </a:r>
            <a:r>
              <a:rPr lang="ru-RU" altLang="ru-RU" sz="2000" b="1" i="1" baseline="-25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x</a:t>
            </a:r>
            <a:r>
              <a:rPr lang="ru-RU" altLang="ru-RU" sz="2000" b="1" i="1" baseline="-25000">
                <a:solidFill>
                  <a:srgbClr val="FF0000"/>
                </a:solidFill>
                <a:latin typeface="Times New Roman" panose="02020603050405020304" pitchFamily="18" charset="0"/>
                <a:cs typeface="Times New Roman" panose="02020603050405020304" pitchFamily="18" charset="0"/>
              </a:rPr>
              <a:t>3</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x</a:t>
            </a:r>
            <a:r>
              <a:rPr lang="en-US" altLang="ru-RU" sz="2000" b="1" i="1" baseline="-25000">
                <a:solidFill>
                  <a:srgbClr val="FF0000"/>
                </a:solidFill>
                <a:latin typeface="Times New Roman" panose="02020603050405020304" pitchFamily="18" charset="0"/>
                <a:cs typeface="Times New Roman" panose="02020603050405020304" pitchFamily="18" charset="0"/>
              </a:rPr>
              <a:t>n</a:t>
            </a:r>
            <a:r>
              <a:rPr lang="en-US"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(если </a:t>
            </a:r>
            <a:r>
              <a:rPr lang="en-US" altLang="ru-RU" sz="2000" b="1" i="1">
                <a:solidFill>
                  <a:srgbClr val="FF0000"/>
                </a:solidFill>
                <a:latin typeface="Times New Roman" panose="02020603050405020304" pitchFamily="18" charset="0"/>
                <a:cs typeface="Times New Roman" panose="02020603050405020304" pitchFamily="18" charset="0"/>
              </a:rPr>
              <a:t>n</a:t>
            </a:r>
            <a:r>
              <a:rPr lang="en-US" altLang="ru-RU" sz="2000">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большое) мало отличаться от </a:t>
            </a:r>
            <a:r>
              <a:rPr lang="en-US" altLang="ru-RU" sz="2000" b="1" i="1">
                <a:solidFill>
                  <a:srgbClr val="FF0000"/>
                </a:solidFill>
                <a:latin typeface="Times New Roman" panose="02020603050405020304" pitchFamily="18" charset="0"/>
                <a:cs typeface="Times New Roman" panose="02020603050405020304" pitchFamily="18" charset="0"/>
              </a:rPr>
              <a:t>m</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генеральной совокупности</a:t>
            </a:r>
          </a:p>
          <a:p>
            <a:pPr algn="just">
              <a:spcBef>
                <a:spcPct val="0"/>
              </a:spcBef>
            </a:pPr>
            <a:endParaRPr lang="ru-RU" altLang="ru-RU" sz="800">
              <a:latin typeface="Times New Roman" panose="02020603050405020304" pitchFamily="18" charset="0"/>
              <a:cs typeface="Times New Roman" panose="02020603050405020304" pitchFamily="18" charset="0"/>
            </a:endParaRPr>
          </a:p>
          <a:p>
            <a:pPr algn="just">
              <a:spcBef>
                <a:spcPct val="0"/>
              </a:spcBef>
            </a:pPr>
            <a:r>
              <a:rPr lang="ru-RU" altLang="ru-RU" sz="2000" b="1" i="1">
                <a:solidFill>
                  <a:srgbClr val="FF0000"/>
                </a:solidFill>
                <a:latin typeface="Times New Roman" panose="02020603050405020304" pitchFamily="18" charset="0"/>
                <a:cs typeface="Times New Roman" panose="02020603050405020304" pitchFamily="18" charset="0"/>
              </a:rPr>
              <a:t>Альтернативная гипотеза</a:t>
            </a:r>
            <a:r>
              <a:rPr lang="ru-RU" altLang="ru-RU" sz="2000">
                <a:latin typeface="Times New Roman" panose="02020603050405020304" pitchFamily="18" charset="0"/>
                <a:cs typeface="Times New Roman" panose="02020603050405020304" pitchFamily="18" charset="0"/>
              </a:rPr>
              <a:t> </a:t>
            </a:r>
            <a:r>
              <a:rPr lang="ru-RU" altLang="ru-RU" sz="2000" b="1" i="1">
                <a:latin typeface="Times New Roman" panose="02020603050405020304" pitchFamily="18" charset="0"/>
                <a:cs typeface="Times New Roman" panose="02020603050405020304" pitchFamily="18" charset="0"/>
              </a:rPr>
              <a:t>Н</a:t>
            </a:r>
            <a:r>
              <a:rPr lang="ru-RU" altLang="ru-RU" sz="2000" b="1" i="1" baseline="-25000">
                <a:latin typeface="Times New Roman" panose="02020603050405020304" pitchFamily="18" charset="0"/>
                <a:cs typeface="Times New Roman" panose="02020603050405020304" pitchFamily="18" charset="0"/>
              </a:rPr>
              <a:t>1</a:t>
            </a:r>
            <a:r>
              <a:rPr lang="ru-RU" altLang="ru-RU" sz="2000">
                <a:latin typeface="Times New Roman" panose="02020603050405020304" pitchFamily="18" charset="0"/>
                <a:cs typeface="Times New Roman" panose="02020603050405020304" pitchFamily="18" charset="0"/>
              </a:rPr>
              <a:t> – это когда предполагается, что </a:t>
            </a:r>
            <a:r>
              <a:rPr lang="en-US" altLang="ru-RU" sz="2000" b="1" i="1">
                <a:solidFill>
                  <a:srgbClr val="FF0000"/>
                </a:solidFill>
                <a:latin typeface="Times New Roman" panose="02020603050405020304" pitchFamily="18" charset="0"/>
                <a:cs typeface="Times New Roman" panose="02020603050405020304" pitchFamily="18" charset="0"/>
              </a:rPr>
              <a:t>m</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en-US" altLang="ru-RU" sz="2000" b="1" i="1">
                <a:solidFill>
                  <a:srgbClr val="FF0000"/>
                </a:solidFill>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 х</a:t>
            </a:r>
            <a:r>
              <a:rPr lang="ru-RU" altLang="ru-RU" sz="2000" b="1" i="1" baseline="-25000">
                <a:solidFill>
                  <a:srgbClr val="FF0000"/>
                </a:solidFill>
                <a:latin typeface="Times New Roman" panose="02020603050405020304" pitchFamily="18" charset="0"/>
                <a:cs typeface="Times New Roman" panose="02020603050405020304" pitchFamily="18" charset="0"/>
              </a:rPr>
              <a:t>ср</a:t>
            </a:r>
            <a:r>
              <a:rPr lang="ru-RU" altLang="ru-RU" sz="2000" b="1" i="1">
                <a:latin typeface="Times New Roman" panose="02020603050405020304" pitchFamily="18" charset="0"/>
                <a:cs typeface="Times New Roman" panose="02020603050405020304" pitchFamily="18" charset="0"/>
              </a:rPr>
              <a:t>,</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m</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en-US" altLang="ru-RU" sz="2000" b="1" i="1">
                <a:solidFill>
                  <a:srgbClr val="FF0000"/>
                </a:solidFill>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&gt; х</a:t>
            </a:r>
            <a:r>
              <a:rPr lang="ru-RU" altLang="ru-RU" sz="2000" b="1" i="1" baseline="-25000">
                <a:solidFill>
                  <a:srgbClr val="FF0000"/>
                </a:solidFill>
                <a:latin typeface="Times New Roman" panose="02020603050405020304" pitchFamily="18" charset="0"/>
                <a:cs typeface="Times New Roman" panose="02020603050405020304" pitchFamily="18" charset="0"/>
              </a:rPr>
              <a:t>ср</a:t>
            </a:r>
            <a:r>
              <a:rPr lang="ru-RU" altLang="ru-RU" sz="2000" b="1" i="1">
                <a:latin typeface="Times New Roman" panose="02020603050405020304" pitchFamily="18" charset="0"/>
                <a:cs typeface="Times New Roman" panose="02020603050405020304" pitchFamily="18" charset="0"/>
              </a:rPr>
              <a:t>,</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m</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en-US" altLang="ru-RU" sz="2000" b="1" i="1">
                <a:solidFill>
                  <a:srgbClr val="FF0000"/>
                </a:solidFill>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&lt; х</a:t>
            </a:r>
            <a:r>
              <a:rPr lang="ru-RU" altLang="ru-RU" sz="2000" b="1" i="1" baseline="-25000">
                <a:solidFill>
                  <a:srgbClr val="FF0000"/>
                </a:solidFill>
                <a:latin typeface="Times New Roman" panose="02020603050405020304" pitchFamily="18" charset="0"/>
                <a:cs typeface="Times New Roman" panose="02020603050405020304" pitchFamily="18" charset="0"/>
              </a:rPr>
              <a:t>ср</a:t>
            </a:r>
          </a:p>
          <a:p>
            <a:pPr algn="just">
              <a:spcBef>
                <a:spcPct val="0"/>
              </a:spcBef>
            </a:pPr>
            <a:endParaRPr lang="ru-RU" altLang="ru-RU" sz="2400" b="1" i="1" baseline="-25000">
              <a:solidFill>
                <a:srgbClr val="FF0000"/>
              </a:solidFill>
              <a:latin typeface="Times New Roman" panose="02020603050405020304" pitchFamily="18" charset="0"/>
              <a:cs typeface="Times New Roman" panose="02020603050405020304" pitchFamily="18" charset="0"/>
            </a:endParaRPr>
          </a:p>
          <a:p>
            <a:pPr algn="just">
              <a:spcBef>
                <a:spcPct val="0"/>
              </a:spcBef>
            </a:pPr>
            <a:r>
              <a:rPr lang="ru-RU" altLang="ru-RU" sz="2000" b="1" i="1">
                <a:solidFill>
                  <a:srgbClr val="FF0000"/>
                </a:solidFill>
                <a:latin typeface="Times New Roman" panose="02020603050405020304" pitchFamily="18" charset="0"/>
                <a:cs typeface="Times New Roman" panose="02020603050405020304" pitchFamily="18" charset="0"/>
              </a:rPr>
              <a:t>Критерий (тест) статистической гипотезы</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 это правило, позволяющее принять или отвергнуть гипотезу</a:t>
            </a:r>
          </a:p>
          <a:p>
            <a:pPr algn="just">
              <a:spcBef>
                <a:spcPct val="0"/>
              </a:spcBef>
            </a:pPr>
            <a:endParaRPr lang="ru-RU" altLang="ru-RU" sz="2000" b="1" i="1" baseline="-25000">
              <a:latin typeface="Times New Roman" panose="02020603050405020304" pitchFamily="18" charset="0"/>
              <a:cs typeface="Times New Roman" panose="02020603050405020304" pitchFamily="18" charset="0"/>
            </a:endParaRPr>
          </a:p>
          <a:p>
            <a:pPr algn="just">
              <a:spcBef>
                <a:spcPct val="0"/>
              </a:spcBef>
            </a:pPr>
            <a:r>
              <a:rPr lang="ru-RU" altLang="ru-RU" sz="2000" b="1" i="1">
                <a:solidFill>
                  <a:srgbClr val="FF0000"/>
                </a:solidFill>
                <a:latin typeface="Times New Roman" panose="02020603050405020304" pitchFamily="18" charset="0"/>
                <a:cs typeface="Times New Roman" panose="02020603050405020304" pitchFamily="18" charset="0"/>
              </a:rPr>
              <a:t>Статистики</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 это определенные функции </a:t>
            </a:r>
            <a:r>
              <a:rPr lang="en-US" altLang="ru-RU" sz="2000" b="1" i="1">
                <a:solidFill>
                  <a:srgbClr val="FF0000"/>
                </a:solidFill>
                <a:latin typeface="Times New Roman" panose="02020603050405020304" pitchFamily="18" charset="0"/>
                <a:cs typeface="Times New Roman" panose="02020603050405020304" pitchFamily="18" charset="0"/>
              </a:rPr>
              <a:t>g</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x</a:t>
            </a:r>
            <a:r>
              <a:rPr lang="ru-RU" altLang="ru-RU" sz="2000" b="1" i="1" baseline="-25000">
                <a:solidFill>
                  <a:srgbClr val="FF0000"/>
                </a:solidFill>
                <a:latin typeface="Times New Roman" panose="02020603050405020304" pitchFamily="18" charset="0"/>
                <a:cs typeface="Times New Roman" panose="02020603050405020304" pitchFamily="18" charset="0"/>
              </a:rPr>
              <a:t>1</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x</a:t>
            </a:r>
            <a:r>
              <a:rPr lang="ru-RU" altLang="ru-RU" sz="2000" b="1" i="1" baseline="-25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x</a:t>
            </a:r>
            <a:r>
              <a:rPr lang="ru-RU" altLang="ru-RU" sz="2000" b="1" i="1" baseline="-25000">
                <a:solidFill>
                  <a:srgbClr val="FF0000"/>
                </a:solidFill>
                <a:latin typeface="Times New Roman" panose="02020603050405020304" pitchFamily="18" charset="0"/>
                <a:cs typeface="Times New Roman" panose="02020603050405020304" pitchFamily="18" charset="0"/>
              </a:rPr>
              <a:t>3</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x</a:t>
            </a:r>
            <a:r>
              <a:rPr lang="en-US" altLang="ru-RU" sz="2000" b="1" i="1" baseline="-25000">
                <a:solidFill>
                  <a:srgbClr val="FF0000"/>
                </a:solidFill>
                <a:latin typeface="Times New Roman" panose="02020603050405020304" pitchFamily="18" charset="0"/>
                <a:cs typeface="Times New Roman" panose="02020603050405020304" pitchFamily="18" charset="0"/>
              </a:rPr>
              <a:t>n</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используемые  для выполнения </a:t>
            </a:r>
            <a:r>
              <a:rPr lang="ru-RU" altLang="ru-RU" sz="2000" smtClean="0">
                <a:latin typeface="Times New Roman" panose="02020603050405020304" pitchFamily="18" charset="0"/>
                <a:cs typeface="Times New Roman" panose="02020603050405020304" pitchFamily="18" charset="0"/>
              </a:rPr>
              <a:t>теста</a:t>
            </a:r>
          </a:p>
          <a:p>
            <a:pPr algn="just">
              <a:spcBef>
                <a:spcPct val="0"/>
              </a:spcBef>
            </a:pPr>
            <a:endParaRPr lang="ru-RU" altLang="ru-RU" sz="2000" b="1" i="1" baseline="-25000" smtClean="0">
              <a:latin typeface="Times New Roman" panose="02020603050405020304" pitchFamily="18" charset="0"/>
              <a:cs typeface="Times New Roman" panose="02020603050405020304" pitchFamily="18" charset="0"/>
            </a:endParaRPr>
          </a:p>
          <a:p>
            <a:pPr algn="just">
              <a:spcBef>
                <a:spcPct val="0"/>
              </a:spcBef>
            </a:pPr>
            <a:endParaRPr lang="ru-RU" altLang="ru-RU" sz="2400" smtClean="0">
              <a:solidFill>
                <a:srgbClr val="FF0000"/>
              </a:solidFill>
              <a:latin typeface="Times New Roman" panose="02020603050405020304" pitchFamily="18" charset="0"/>
              <a:cs typeface="Times New Roman" panose="02020603050405020304" pitchFamily="18" charset="0"/>
            </a:endParaRPr>
          </a:p>
          <a:p>
            <a:pPr marL="0" indent="0" algn="just">
              <a:spcBef>
                <a:spcPct val="0"/>
              </a:spcBef>
              <a:buNone/>
            </a:pPr>
            <a:endParaRPr lang="ru-RU" altLang="ru-RU" sz="2400" smtClean="0">
              <a:latin typeface="Times New Roman" panose="02020603050405020304" pitchFamily="18" charset="0"/>
              <a:cs typeface="Times New Roman" panose="02020603050405020304" pitchFamily="18" charset="0"/>
            </a:endParaRPr>
          </a:p>
          <a:p>
            <a:pPr algn="just">
              <a:spcBef>
                <a:spcPct val="0"/>
              </a:spcBef>
            </a:pPr>
            <a:endParaRPr lang="ru-RU" altLang="ru-RU"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1204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82639" y="642594"/>
            <a:ext cx="10631606" cy="995137"/>
          </a:xfrm>
          <a:solidFill>
            <a:schemeClr val="accent6"/>
          </a:solidFill>
        </p:spPr>
        <p:txBody>
          <a:bodyPr>
            <a:normAutofit/>
          </a:bodyPr>
          <a:lstStyle/>
          <a:p>
            <a:r>
              <a:rPr lang="ru-RU" sz="4000" b="1" i="1" smtClean="0">
                <a:solidFill>
                  <a:srgbClr val="C00000"/>
                </a:solidFill>
                <a:latin typeface="Times New Roman" panose="02020603050405020304" pitchFamily="18" charset="0"/>
                <a:cs typeface="Times New Roman" panose="02020603050405020304" pitchFamily="18" charset="0"/>
              </a:rPr>
              <a:t>Прикладная статистика </a:t>
            </a:r>
            <a:endParaRPr lang="ru-RU" sz="4000" b="1" i="1">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84663" y="1843811"/>
            <a:ext cx="11025116" cy="4393215"/>
          </a:xfrm>
        </p:spPr>
        <p:txBody>
          <a:bodyPr>
            <a:noAutofit/>
          </a:bodyPr>
          <a:lstStyle/>
          <a:p>
            <a:pPr algn="just"/>
            <a:r>
              <a:rPr lang="ru-RU" sz="2400" b="1" smtClean="0">
                <a:solidFill>
                  <a:srgbClr val="002060"/>
                </a:solidFill>
                <a:latin typeface="Times New Roman" panose="02020603050405020304" pitchFamily="18" charset="0"/>
                <a:cs typeface="Times New Roman" panose="02020603050405020304" pitchFamily="18" charset="0"/>
              </a:rPr>
              <a:t>это </a:t>
            </a:r>
            <a:r>
              <a:rPr lang="ru-RU" sz="2400" b="1">
                <a:solidFill>
                  <a:srgbClr val="002060"/>
                </a:solidFill>
                <a:latin typeface="Times New Roman" panose="02020603050405020304" pitchFamily="18" charset="0"/>
                <a:cs typeface="Times New Roman" panose="02020603050405020304" pitchFamily="18" charset="0"/>
              </a:rPr>
              <a:t>наука о том, как </a:t>
            </a:r>
            <a:r>
              <a:rPr lang="ru-RU" sz="2400" b="1" smtClean="0">
                <a:solidFill>
                  <a:srgbClr val="002060"/>
                </a:solidFill>
                <a:latin typeface="Times New Roman" panose="02020603050405020304" pitchFamily="18" charset="0"/>
                <a:cs typeface="Times New Roman" panose="02020603050405020304" pitchFamily="18" charset="0"/>
              </a:rPr>
              <a:t>обрабатывать </a:t>
            </a:r>
            <a:r>
              <a:rPr lang="ru-RU" sz="2400" b="1">
                <a:solidFill>
                  <a:srgbClr val="002060"/>
                </a:solidFill>
                <a:latin typeface="Times New Roman" panose="02020603050405020304" pitchFamily="18" charset="0"/>
                <a:cs typeface="Times New Roman" panose="02020603050405020304" pitchFamily="18" charset="0"/>
              </a:rPr>
              <a:t>данные произвольной природы. Математической </a:t>
            </a:r>
            <a:r>
              <a:rPr lang="ru-RU" sz="2400" b="1" smtClean="0">
                <a:solidFill>
                  <a:srgbClr val="002060"/>
                </a:solidFill>
                <a:latin typeface="Times New Roman" panose="02020603050405020304" pitchFamily="18" charset="0"/>
                <a:cs typeface="Times New Roman" panose="02020603050405020304" pitchFamily="18" charset="0"/>
              </a:rPr>
              <a:t>основой </a:t>
            </a:r>
            <a:r>
              <a:rPr lang="ru-RU" sz="2400" b="1">
                <a:solidFill>
                  <a:srgbClr val="002060"/>
                </a:solidFill>
                <a:latin typeface="Times New Roman" panose="02020603050405020304" pitchFamily="18" charset="0"/>
                <a:cs typeface="Times New Roman" panose="02020603050405020304" pitchFamily="18" charset="0"/>
              </a:rPr>
              <a:t>прикладной статистики и статистических методов </a:t>
            </a:r>
            <a:r>
              <a:rPr lang="ru-RU" sz="2400" b="1" smtClean="0">
                <a:solidFill>
                  <a:srgbClr val="002060"/>
                </a:solidFill>
                <a:latin typeface="Times New Roman" panose="02020603050405020304" pitchFamily="18" charset="0"/>
                <a:cs typeface="Times New Roman" panose="02020603050405020304" pitchFamily="18" charset="0"/>
              </a:rPr>
              <a:t>анализа </a:t>
            </a:r>
            <a:r>
              <a:rPr lang="ru-RU" sz="2400" b="1">
                <a:solidFill>
                  <a:srgbClr val="002060"/>
                </a:solidFill>
                <a:latin typeface="Times New Roman" panose="02020603050405020304" pitchFamily="18" charset="0"/>
                <a:cs typeface="Times New Roman" panose="02020603050405020304" pitchFamily="18" charset="0"/>
              </a:rPr>
              <a:t>является теория вероятностей и математическая </a:t>
            </a:r>
            <a:r>
              <a:rPr lang="ru-RU" sz="2400" b="1" smtClean="0">
                <a:solidFill>
                  <a:srgbClr val="002060"/>
                </a:solidFill>
                <a:latin typeface="Times New Roman" panose="02020603050405020304" pitchFamily="18" charset="0"/>
                <a:cs typeface="Times New Roman" panose="02020603050405020304" pitchFamily="18" charset="0"/>
              </a:rPr>
              <a:t>статистика.</a:t>
            </a:r>
          </a:p>
          <a:p>
            <a:pPr algn="just"/>
            <a:r>
              <a:rPr lang="ru-RU" sz="2400">
                <a:solidFill>
                  <a:srgbClr val="002060"/>
                </a:solidFill>
                <a:latin typeface="Times New Roman" panose="02020603050405020304" pitchFamily="18" charset="0"/>
                <a:cs typeface="Times New Roman" panose="02020603050405020304" pitchFamily="18" charset="0"/>
              </a:rPr>
              <a:t>В прикладных исследованиях используют </a:t>
            </a:r>
            <a:r>
              <a:rPr lang="ru-RU" sz="2400" smtClean="0">
                <a:solidFill>
                  <a:srgbClr val="002060"/>
                </a:solidFill>
                <a:latin typeface="Times New Roman" panose="02020603050405020304" pitchFamily="18" charset="0"/>
                <a:cs typeface="Times New Roman" panose="02020603050405020304" pitchFamily="18" charset="0"/>
              </a:rPr>
              <a:t>статистические </a:t>
            </a:r>
            <a:r>
              <a:rPr lang="ru-RU" sz="2400">
                <a:solidFill>
                  <a:srgbClr val="002060"/>
                </a:solidFill>
                <a:latin typeface="Times New Roman" panose="02020603050405020304" pitchFamily="18" charset="0"/>
                <a:cs typeface="Times New Roman" panose="02020603050405020304" pitchFamily="18" charset="0"/>
              </a:rPr>
              <a:t>данные различных видов. Это связано, в частности, со способами их получения. </a:t>
            </a:r>
            <a:endParaRPr lang="ru-RU" sz="2400" smtClean="0">
              <a:solidFill>
                <a:srgbClr val="002060"/>
              </a:solidFill>
              <a:latin typeface="Times New Roman" panose="02020603050405020304" pitchFamily="18" charset="0"/>
              <a:cs typeface="Times New Roman" panose="02020603050405020304" pitchFamily="18" charset="0"/>
            </a:endParaRPr>
          </a:p>
          <a:p>
            <a:pPr algn="just"/>
            <a:r>
              <a:rPr lang="ru-RU" sz="2400" smtClean="0">
                <a:solidFill>
                  <a:srgbClr val="002060"/>
                </a:solidFill>
                <a:latin typeface="Times New Roman" panose="02020603050405020304" pitchFamily="18" charset="0"/>
                <a:cs typeface="Times New Roman" panose="02020603050405020304" pitchFamily="18" charset="0"/>
              </a:rPr>
              <a:t>Например</a:t>
            </a:r>
            <a:r>
              <a:rPr lang="ru-RU" sz="2400">
                <a:solidFill>
                  <a:srgbClr val="002060"/>
                </a:solidFill>
                <a:latin typeface="Times New Roman" panose="02020603050405020304" pitchFamily="18" charset="0"/>
                <a:cs typeface="Times New Roman" panose="02020603050405020304" pitchFamily="18" charset="0"/>
              </a:rPr>
              <a:t>, если испытания </a:t>
            </a:r>
            <a:r>
              <a:rPr lang="ru-RU" sz="2400" smtClean="0">
                <a:solidFill>
                  <a:srgbClr val="002060"/>
                </a:solidFill>
                <a:latin typeface="Times New Roman" panose="02020603050405020304" pitchFamily="18" charset="0"/>
                <a:cs typeface="Times New Roman" panose="02020603050405020304" pitchFamily="18" charset="0"/>
              </a:rPr>
              <a:t>некоторых </a:t>
            </a:r>
            <a:r>
              <a:rPr lang="ru-RU" sz="2400">
                <a:solidFill>
                  <a:srgbClr val="002060"/>
                </a:solidFill>
                <a:latin typeface="Times New Roman" panose="02020603050405020304" pitchFamily="18" charset="0"/>
                <a:cs typeface="Times New Roman" panose="02020603050405020304" pitchFamily="18" charset="0"/>
              </a:rPr>
              <a:t>технических устройств продолжаются до определенного момента времени, то получаем так называемые </a:t>
            </a:r>
            <a:r>
              <a:rPr lang="ru-RU" sz="2400" smtClean="0">
                <a:solidFill>
                  <a:srgbClr val="002060"/>
                </a:solidFill>
                <a:latin typeface="Times New Roman" panose="02020603050405020304" pitchFamily="18" charset="0"/>
                <a:cs typeface="Times New Roman" panose="02020603050405020304" pitchFamily="18" charset="0"/>
              </a:rPr>
              <a:t>цензурированные </a:t>
            </a:r>
            <a:r>
              <a:rPr lang="ru-RU" sz="2400">
                <a:solidFill>
                  <a:srgbClr val="002060"/>
                </a:solidFill>
                <a:latin typeface="Times New Roman" panose="02020603050405020304" pitchFamily="18" charset="0"/>
                <a:cs typeface="Times New Roman" panose="02020603050405020304" pitchFamily="18" charset="0"/>
              </a:rPr>
              <a:t>данные, состоящие из набора чисел </a:t>
            </a:r>
            <a:r>
              <a:rPr lang="ru-RU" sz="2400" smtClean="0">
                <a:solidFill>
                  <a:srgbClr val="002060"/>
                </a:solidFill>
                <a:latin typeface="Times New Roman" panose="02020603050405020304" pitchFamily="18" charset="0"/>
                <a:cs typeface="Times New Roman" panose="02020603050405020304" pitchFamily="18" charset="0"/>
              </a:rPr>
              <a:t>продолжительности </a:t>
            </a:r>
            <a:r>
              <a:rPr lang="ru-RU" sz="2400">
                <a:solidFill>
                  <a:srgbClr val="002060"/>
                </a:solidFill>
                <a:latin typeface="Times New Roman" panose="02020603050405020304" pitchFamily="18" charset="0"/>
                <a:cs typeface="Times New Roman" panose="02020603050405020304" pitchFamily="18" charset="0"/>
              </a:rPr>
              <a:t>работы ряда устройств до отказа и информации о том, что остальные устройства продолжали работать в момент окончания испытания. Цензурированные данные часто ис-пользуются при оценке и контроле надежности технических устройств. </a:t>
            </a:r>
            <a:r>
              <a:rPr lang="ru-RU" sz="2400" smtClean="0">
                <a:solidFill>
                  <a:srgbClr val="002060"/>
                </a:solidFill>
                <a:latin typeface="Times New Roman" panose="02020603050405020304" pitchFamily="18" charset="0"/>
                <a:cs typeface="Times New Roman" panose="02020603050405020304" pitchFamily="18" charset="0"/>
              </a:rPr>
              <a:t> </a:t>
            </a:r>
            <a:endParaRPr lang="ru-RU" sz="2400">
              <a:solidFill>
                <a:srgbClr val="00206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311581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ctrTitle" idx="4294967295"/>
          </p:nvPr>
        </p:nvSpPr>
        <p:spPr>
          <a:xfrm>
            <a:off x="450377" y="360386"/>
            <a:ext cx="11204812" cy="428625"/>
          </a:xfrm>
          <a:solidFill>
            <a:schemeClr val="accent4">
              <a:lumMod val="60000"/>
              <a:lumOff val="40000"/>
            </a:schemeClr>
          </a:solidFill>
        </p:spPr>
        <p:txBody>
          <a:bodyPr>
            <a:normAutofit fontScale="90000"/>
          </a:bodyPr>
          <a:lstStyle/>
          <a:p>
            <a:r>
              <a:rPr lang="ru-RU" altLang="ru-RU" sz="2800" b="1">
                <a:solidFill>
                  <a:srgbClr val="C00000"/>
                </a:solidFill>
                <a:latin typeface="Times New Roman" panose="02020603050405020304" pitchFamily="18" charset="0"/>
                <a:cs typeface="Times New Roman" panose="02020603050405020304" pitchFamily="18" charset="0"/>
              </a:rPr>
              <a:t>Пример статистики</a:t>
            </a:r>
            <a:endParaRPr lang="ru-RU" altLang="ru-RU" sz="2800" b="1" i="1">
              <a:solidFill>
                <a:srgbClr val="C00000"/>
              </a:solidFill>
              <a:latin typeface="Times New Roman" panose="02020603050405020304" pitchFamily="18" charset="0"/>
              <a:cs typeface="Times New Roman" panose="02020603050405020304" pitchFamily="18" charset="0"/>
            </a:endParaRPr>
          </a:p>
        </p:txBody>
      </p:sp>
      <p:sp>
        <p:nvSpPr>
          <p:cNvPr id="4099" name="Подзаголовок 3"/>
          <p:cNvSpPr>
            <a:spLocks noGrp="1"/>
          </p:cNvSpPr>
          <p:nvPr>
            <p:ph type="subTitle" idx="4294967295"/>
          </p:nvPr>
        </p:nvSpPr>
        <p:spPr>
          <a:xfrm>
            <a:off x="300251" y="857250"/>
            <a:ext cx="11354937" cy="5639084"/>
          </a:xfrm>
        </p:spPr>
        <p:txBody>
          <a:bodyPr>
            <a:normAutofit/>
          </a:bodyPr>
          <a:lstStyle/>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Рассмотрим выборку с параметрами </a:t>
            </a:r>
            <a:r>
              <a:rPr lang="en-US" altLang="ru-RU" sz="2000" b="1" i="1">
                <a:solidFill>
                  <a:srgbClr val="FF0000"/>
                </a:solidFill>
                <a:latin typeface="Times New Roman" panose="02020603050405020304" pitchFamily="18" charset="0"/>
                <a:cs typeface="Times New Roman" panose="02020603050405020304" pitchFamily="18" charset="0"/>
              </a:rPr>
              <a:t>x</a:t>
            </a:r>
            <a:r>
              <a:rPr lang="ru-RU" altLang="ru-RU" sz="2000" b="1" i="1" baseline="-25000">
                <a:solidFill>
                  <a:srgbClr val="FF0000"/>
                </a:solidFill>
                <a:latin typeface="Times New Roman" panose="02020603050405020304" pitchFamily="18" charset="0"/>
                <a:cs typeface="Times New Roman" panose="02020603050405020304" pitchFamily="18" charset="0"/>
              </a:rPr>
              <a:t>ср</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en-US" altLang="ru-RU" sz="2000" b="1" i="1">
                <a:solidFill>
                  <a:srgbClr val="FF0000"/>
                </a:solidFill>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(СКО)</a:t>
            </a: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Допустим, что </a:t>
            </a:r>
            <a:r>
              <a:rPr lang="en-US" altLang="ru-RU" sz="2000" b="1" i="1">
                <a:solidFill>
                  <a:srgbClr val="FF0000"/>
                </a:solidFill>
                <a:latin typeface="Times New Roman" panose="02020603050405020304" pitchFamily="18" charset="0"/>
                <a:cs typeface="Times New Roman" panose="02020603050405020304" pitchFamily="18" charset="0"/>
              </a:rPr>
              <a:t>m</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 = 12</a:t>
            </a:r>
            <a:r>
              <a:rPr lang="ru-RU" altLang="ru-RU" sz="2000">
                <a:solidFill>
                  <a:srgbClr val="FF0000"/>
                </a:solidFill>
                <a:latin typeface="Times New Roman" panose="02020603050405020304" pitchFamily="18" charset="0"/>
                <a:cs typeface="Times New Roman" panose="02020603050405020304" pitchFamily="18" charset="0"/>
              </a:rPr>
              <a:t>. </a:t>
            </a:r>
            <a:endParaRPr lang="ru-RU" altLang="ru-RU" sz="2000">
              <a:latin typeface="Times New Roman" panose="02020603050405020304" pitchFamily="18" charset="0"/>
              <a:cs typeface="Times New Roman" panose="02020603050405020304" pitchFamily="18" charset="0"/>
            </a:endParaRP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Нулевая гипотеза (</a:t>
            </a:r>
            <a:r>
              <a:rPr lang="ru-RU" altLang="ru-RU" sz="2000" b="1" i="1">
                <a:latin typeface="Times New Roman" panose="02020603050405020304" pitchFamily="18" charset="0"/>
                <a:cs typeface="Times New Roman" panose="02020603050405020304" pitchFamily="18" charset="0"/>
              </a:rPr>
              <a:t>Н</a:t>
            </a:r>
            <a:r>
              <a:rPr lang="ru-RU" altLang="ru-RU" sz="2000" b="1" i="1" baseline="-25000">
                <a:latin typeface="Times New Roman" panose="02020603050405020304" pitchFamily="18" charset="0"/>
                <a:cs typeface="Times New Roman" panose="02020603050405020304" pitchFamily="18" charset="0"/>
              </a:rPr>
              <a:t>0</a:t>
            </a:r>
            <a:r>
              <a:rPr lang="ru-RU" altLang="ru-RU" sz="2000">
                <a:latin typeface="Times New Roman" panose="02020603050405020304" pitchFamily="18" charset="0"/>
                <a:cs typeface="Times New Roman" panose="02020603050405020304" pitchFamily="18" charset="0"/>
              </a:rPr>
              <a:t>). Разница </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x</a:t>
            </a:r>
            <a:r>
              <a:rPr lang="ru-RU" altLang="ru-RU" sz="2000" b="1" i="1" baseline="-25000">
                <a:solidFill>
                  <a:srgbClr val="FF0000"/>
                </a:solidFill>
                <a:latin typeface="Times New Roman" panose="02020603050405020304" pitchFamily="18" charset="0"/>
                <a:cs typeface="Times New Roman" panose="02020603050405020304" pitchFamily="18" charset="0"/>
              </a:rPr>
              <a:t>ср </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m</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достаточно мала</a:t>
            </a: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Эту разницу можно рассматривать в качестве анализируемой статистики</a:t>
            </a: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Но на практике используют другую статистику </a:t>
            </a:r>
            <a:r>
              <a:rPr lang="en-US" altLang="ru-RU" sz="2000" b="1" i="1">
                <a:solidFill>
                  <a:srgbClr val="FF0000"/>
                </a:solidFill>
                <a:latin typeface="Times New Roman" panose="02020603050405020304" pitchFamily="18" charset="0"/>
                <a:cs typeface="Times New Roman" panose="02020603050405020304" pitchFamily="18" charset="0"/>
              </a:rPr>
              <a:t>t</a:t>
            </a:r>
            <a:r>
              <a:rPr lang="ru-RU" altLang="ru-RU" sz="2000" b="1" i="1">
                <a:solidFill>
                  <a:srgbClr val="FF0000"/>
                </a:solidFill>
                <a:latin typeface="Times New Roman" panose="02020603050405020304" pitchFamily="18" charset="0"/>
                <a:cs typeface="Times New Roman" panose="02020603050405020304" pitchFamily="18" charset="0"/>
              </a:rPr>
              <a:t> = (</a:t>
            </a:r>
            <a:r>
              <a:rPr lang="en-US" altLang="ru-RU" sz="2000" b="1" i="1">
                <a:solidFill>
                  <a:srgbClr val="FF0000"/>
                </a:solidFill>
                <a:latin typeface="Times New Roman" panose="02020603050405020304" pitchFamily="18" charset="0"/>
                <a:cs typeface="Times New Roman" panose="02020603050405020304" pitchFamily="18" charset="0"/>
              </a:rPr>
              <a:t>x</a:t>
            </a:r>
            <a:r>
              <a:rPr lang="ru-RU" altLang="ru-RU" sz="2000" b="1" i="1" baseline="-25000">
                <a:solidFill>
                  <a:srgbClr val="FF0000"/>
                </a:solidFill>
                <a:latin typeface="Times New Roman" panose="02020603050405020304" pitchFamily="18" charset="0"/>
                <a:cs typeface="Times New Roman" panose="02020603050405020304" pitchFamily="18" charset="0"/>
              </a:rPr>
              <a:t>ср </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m</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n</a:t>
            </a:r>
            <a:r>
              <a:rPr lang="ru-RU" altLang="ru-RU" sz="2000" b="1" i="1">
                <a:solidFill>
                  <a:srgbClr val="FF0000"/>
                </a:solidFill>
                <a:latin typeface="Times New Roman" panose="02020603050405020304" pitchFamily="18" charset="0"/>
                <a:cs typeface="Times New Roman" panose="02020603050405020304" pitchFamily="18" charset="0"/>
              </a:rPr>
              <a:t>)</a:t>
            </a:r>
            <a:r>
              <a:rPr lang="ru-RU" altLang="ru-RU" sz="2000">
                <a:solidFill>
                  <a:srgbClr val="FF0000"/>
                </a:solidFill>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так как соответствие с </a:t>
            </a:r>
            <a:r>
              <a:rPr lang="ru-RU" altLang="ru-RU" sz="2000" b="1">
                <a:solidFill>
                  <a:srgbClr val="FF0000"/>
                </a:solidFill>
                <a:latin typeface="Times New Roman" panose="02020603050405020304" pitchFamily="18" charset="0"/>
                <a:cs typeface="Times New Roman" panose="02020603050405020304" pitchFamily="18" charset="0"/>
              </a:rPr>
              <a:t>теоремой </a:t>
            </a:r>
            <a:r>
              <a:rPr lang="ru-RU" altLang="ru-RU" sz="2000" b="1" i="1">
                <a:solidFill>
                  <a:srgbClr val="FF0000"/>
                </a:solidFill>
                <a:latin typeface="Times New Roman" panose="02020603050405020304" pitchFamily="18" charset="0"/>
                <a:cs typeface="Times New Roman" panose="02020603050405020304" pitchFamily="18" charset="0"/>
              </a:rPr>
              <a:t>2</a:t>
            </a:r>
            <a:r>
              <a:rPr lang="ru-RU" altLang="ru-RU" sz="2000" b="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прошлой лекции заранее известно, что это выражение подчиняется распределению Стьюдента</a:t>
            </a: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На использовании этой </a:t>
            </a:r>
            <a:r>
              <a:rPr lang="ru-RU" altLang="ru-RU" sz="2000" b="1" i="1">
                <a:latin typeface="Times New Roman" panose="02020603050405020304" pitchFamily="18" charset="0"/>
                <a:cs typeface="Times New Roman" panose="02020603050405020304" pitchFamily="18" charset="0"/>
              </a:rPr>
              <a:t>статистики </a:t>
            </a:r>
            <a:r>
              <a:rPr lang="ru-RU" altLang="ru-RU" sz="2000">
                <a:latin typeface="Times New Roman" panose="02020603050405020304" pitchFamily="18" charset="0"/>
                <a:cs typeface="Times New Roman" panose="02020603050405020304" pitchFamily="18" charset="0"/>
              </a:rPr>
              <a:t>базируется критерий Стьюдента, который можно использовать для проверки нулевой гипотезы</a:t>
            </a: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С этой целью для конкретной реализации рассчитывают эмпирическое значение статистики Стьюдента </a:t>
            </a:r>
            <a:r>
              <a:rPr lang="en-US" altLang="ru-RU" sz="2000" b="1" i="1">
                <a:solidFill>
                  <a:srgbClr val="FF0000"/>
                </a:solidFill>
                <a:latin typeface="Times New Roman" panose="02020603050405020304" pitchFamily="18" charset="0"/>
                <a:cs typeface="Times New Roman" panose="02020603050405020304" pitchFamily="18" charset="0"/>
              </a:rPr>
              <a:t>t</a:t>
            </a:r>
            <a:r>
              <a:rPr lang="ru-RU" altLang="ru-RU" sz="2000" b="1" i="1">
                <a:solidFill>
                  <a:srgbClr val="FF0000"/>
                </a:solidFill>
                <a:latin typeface="Times New Roman" panose="02020603050405020304" pitchFamily="18" charset="0"/>
                <a:cs typeface="Times New Roman" panose="02020603050405020304" pitchFamily="18" charset="0"/>
              </a:rPr>
              <a:t>*</a:t>
            </a:r>
            <a:r>
              <a:rPr lang="ru-RU" altLang="ru-RU" sz="2000">
                <a:solidFill>
                  <a:srgbClr val="FF0000"/>
                </a:solidFill>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Например, </a:t>
            </a:r>
            <a:r>
              <a:rPr lang="en-US" altLang="ru-RU" sz="2000" b="1" i="1">
                <a:solidFill>
                  <a:srgbClr val="FF0000"/>
                </a:solidFill>
                <a:latin typeface="Times New Roman" panose="02020603050405020304" pitchFamily="18" charset="0"/>
                <a:cs typeface="Times New Roman" panose="02020603050405020304" pitchFamily="18" charset="0"/>
              </a:rPr>
              <a:t>n=36, x</a:t>
            </a:r>
            <a:r>
              <a:rPr lang="ru-RU" altLang="ru-RU" sz="2000" b="1" i="1" baseline="-25000">
                <a:solidFill>
                  <a:srgbClr val="FF0000"/>
                </a:solidFill>
                <a:latin typeface="Times New Roman" panose="02020603050405020304" pitchFamily="18" charset="0"/>
                <a:cs typeface="Times New Roman" panose="02020603050405020304" pitchFamily="18" charset="0"/>
              </a:rPr>
              <a:t>ср</a:t>
            </a:r>
            <a:r>
              <a:rPr lang="en-US" altLang="ru-RU" sz="2000" b="1" i="1">
                <a:solidFill>
                  <a:srgbClr val="FF0000"/>
                </a:solidFill>
                <a:latin typeface="Times New Roman" panose="02020603050405020304" pitchFamily="18" charset="0"/>
                <a:cs typeface="Times New Roman" panose="02020603050405020304" pitchFamily="18" charset="0"/>
              </a:rPr>
              <a:t> =11, S</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en-US" altLang="ru-RU" sz="2000" b="1" i="1">
                <a:solidFill>
                  <a:srgbClr val="FF0000"/>
                </a:solidFill>
                <a:latin typeface="Times New Roman" panose="02020603050405020304" pitchFamily="18" charset="0"/>
                <a:cs typeface="Times New Roman" panose="02020603050405020304" pitchFamily="18" charset="0"/>
              </a:rPr>
              <a:t> = 5, t</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 = 1.2.</a:t>
            </a:r>
            <a:endParaRPr lang="ru-RU" altLang="ru-RU" sz="2000" b="1" i="1">
              <a:solidFill>
                <a:srgbClr val="FF0000"/>
              </a:solidFill>
              <a:latin typeface="Times New Roman" panose="02020603050405020304" pitchFamily="18" charset="0"/>
              <a:cs typeface="Times New Roman" panose="02020603050405020304" pitchFamily="18" charset="0"/>
            </a:endParaRPr>
          </a:p>
          <a:p>
            <a:pPr algn="just">
              <a:spcBef>
                <a:spcPct val="0"/>
              </a:spcBef>
              <a:buFont typeface="Wingdings" panose="05000000000000000000" pitchFamily="2" charset="2"/>
              <a:buChar char="Ø"/>
            </a:pP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Величина </a:t>
            </a:r>
            <a:r>
              <a:rPr lang="en-US" altLang="ru-RU" sz="2400" b="1" i="1">
                <a:solidFill>
                  <a:srgbClr val="FF0000"/>
                </a:solidFill>
                <a:latin typeface="Times New Roman" panose="02020603050405020304" pitchFamily="18" charset="0"/>
                <a:cs typeface="Times New Roman" panose="02020603050405020304" pitchFamily="18" charset="0"/>
              </a:rPr>
              <a:t>t</a:t>
            </a:r>
            <a:r>
              <a:rPr lang="ru-RU" altLang="ru-RU" sz="2400" b="1" i="1">
                <a:solidFill>
                  <a:srgbClr val="FF0000"/>
                </a:solidFill>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является СВ и для выборок различной длины значение </a:t>
            </a:r>
            <a:r>
              <a:rPr lang="en-US" altLang="ru-RU" sz="2000" b="1" i="1">
                <a:solidFill>
                  <a:srgbClr val="FF0000"/>
                </a:solidFill>
                <a:latin typeface="Times New Roman" panose="02020603050405020304" pitchFamily="18" charset="0"/>
                <a:cs typeface="Times New Roman" panose="02020603050405020304" pitchFamily="18" charset="0"/>
              </a:rPr>
              <a:t>t</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будет различным</a:t>
            </a: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Область возможных  значений </a:t>
            </a:r>
            <a:r>
              <a:rPr lang="ru-RU" altLang="ru-RU" sz="2000" b="1" i="1">
                <a:solidFill>
                  <a:srgbClr val="FF0000"/>
                </a:solidFill>
                <a:latin typeface="Times New Roman" panose="02020603050405020304" pitchFamily="18" charset="0"/>
                <a:cs typeface="Times New Roman" panose="02020603050405020304" pitchFamily="18" charset="0"/>
              </a:rPr>
              <a:t>(ОВЗ)</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этой статистики  - вся числовая ось</a:t>
            </a: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ОВЗ </a:t>
            </a:r>
            <a:r>
              <a:rPr lang="ru-RU" altLang="ru-RU" sz="2000">
                <a:latin typeface="Times New Roman" panose="02020603050405020304" pitchFamily="18" charset="0"/>
                <a:cs typeface="Times New Roman" panose="02020603050405020304" pitchFamily="18" charset="0"/>
              </a:rPr>
              <a:t>делиться на две области: </a:t>
            </a:r>
          </a:p>
          <a:p>
            <a:pPr algn="just">
              <a:spcBef>
                <a:spcPct val="0"/>
              </a:spcBef>
            </a:pPr>
            <a:r>
              <a:rPr lang="ru-RU" altLang="ru-RU" sz="2000">
                <a:latin typeface="Times New Roman" panose="02020603050405020304" pitchFamily="18" charset="0"/>
                <a:cs typeface="Times New Roman" panose="02020603050405020304" pitchFamily="18" charset="0"/>
              </a:rPr>
              <a:t>- область принятия гипотезы </a:t>
            </a:r>
          </a:p>
          <a:p>
            <a:pPr algn="just">
              <a:spcBef>
                <a:spcPct val="0"/>
              </a:spcBef>
              <a:buFontTx/>
              <a:buChar char="-"/>
            </a:pPr>
            <a:r>
              <a:rPr lang="ru-RU" altLang="ru-RU" sz="2000">
                <a:latin typeface="Times New Roman" panose="02020603050405020304" pitchFamily="18" charset="0"/>
                <a:cs typeface="Times New Roman" panose="02020603050405020304" pitchFamily="18" charset="0"/>
              </a:rPr>
              <a:t> критическая  область</a:t>
            </a: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Если </a:t>
            </a:r>
            <a:r>
              <a:rPr lang="en-US" altLang="ru-RU" sz="2000" b="1" i="1">
                <a:solidFill>
                  <a:srgbClr val="FF0000"/>
                </a:solidFill>
                <a:latin typeface="Times New Roman" panose="02020603050405020304" pitchFamily="18" charset="0"/>
                <a:cs typeface="Times New Roman" panose="02020603050405020304" pitchFamily="18" charset="0"/>
              </a:rPr>
              <a:t>t</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попадает в область принятия гипотезы, то </a:t>
            </a:r>
            <a:r>
              <a:rPr lang="ru-RU" altLang="ru-RU" sz="2000" b="1" i="1">
                <a:solidFill>
                  <a:srgbClr val="FF0000"/>
                </a:solidFill>
                <a:latin typeface="Times New Roman" panose="02020603050405020304" pitchFamily="18" charset="0"/>
                <a:cs typeface="Times New Roman" panose="02020603050405020304" pitchFamily="18" charset="0"/>
              </a:rPr>
              <a:t>Н</a:t>
            </a:r>
            <a:r>
              <a:rPr lang="ru-RU" altLang="ru-RU" sz="2000" b="1" i="1" baseline="-25000">
                <a:solidFill>
                  <a:srgbClr val="FF0000"/>
                </a:solidFill>
                <a:latin typeface="Times New Roman" panose="02020603050405020304" pitchFamily="18" charset="0"/>
                <a:cs typeface="Times New Roman" panose="02020603050405020304" pitchFamily="18" charset="0"/>
              </a:rPr>
              <a:t>0</a:t>
            </a:r>
            <a:r>
              <a:rPr lang="ru-RU" altLang="ru-RU" sz="2000">
                <a:latin typeface="Times New Roman" panose="02020603050405020304" pitchFamily="18" charset="0"/>
                <a:cs typeface="Times New Roman" panose="02020603050405020304" pitchFamily="18" charset="0"/>
              </a:rPr>
              <a:t> не опровергается, если в критическую область, то </a:t>
            </a:r>
            <a:r>
              <a:rPr lang="ru-RU" altLang="ru-RU" sz="2000" b="1" i="1">
                <a:solidFill>
                  <a:srgbClr val="FF0000"/>
                </a:solidFill>
                <a:latin typeface="Times New Roman" panose="02020603050405020304" pitchFamily="18" charset="0"/>
                <a:cs typeface="Times New Roman" panose="02020603050405020304" pitchFamily="18" charset="0"/>
              </a:rPr>
              <a:t>Н</a:t>
            </a:r>
            <a:r>
              <a:rPr lang="ru-RU" altLang="ru-RU" sz="2000" b="1" i="1" baseline="-25000">
                <a:solidFill>
                  <a:srgbClr val="FF0000"/>
                </a:solidFill>
                <a:latin typeface="Times New Roman" panose="02020603050405020304" pitchFamily="18" charset="0"/>
                <a:cs typeface="Times New Roman" panose="02020603050405020304" pitchFamily="18" charset="0"/>
              </a:rPr>
              <a:t>0</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опровергается. </a:t>
            </a:r>
          </a:p>
          <a:p>
            <a:pPr algn="just">
              <a:spcBef>
                <a:spcPct val="0"/>
              </a:spcBef>
            </a:pPr>
            <a:endParaRPr lang="ru-RU" altLang="ru-RU"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9973561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ctrTitle" idx="4294967295"/>
          </p:nvPr>
        </p:nvSpPr>
        <p:spPr>
          <a:xfrm>
            <a:off x="327902" y="357188"/>
            <a:ext cx="11354582" cy="428625"/>
          </a:xfrm>
          <a:solidFill>
            <a:schemeClr val="accent4">
              <a:lumMod val="60000"/>
              <a:lumOff val="40000"/>
            </a:schemeClr>
          </a:solidFill>
        </p:spPr>
        <p:txBody>
          <a:bodyPr>
            <a:normAutofit fontScale="90000"/>
          </a:bodyPr>
          <a:lstStyle/>
          <a:p>
            <a:r>
              <a:rPr lang="ru-RU" altLang="ru-RU" sz="2800" b="1">
                <a:solidFill>
                  <a:srgbClr val="C00000"/>
                </a:solidFill>
                <a:latin typeface="Times New Roman" panose="02020603050405020304" pitchFamily="18" charset="0"/>
                <a:cs typeface="Times New Roman" panose="02020603050405020304" pitchFamily="18" charset="0"/>
              </a:rPr>
              <a:t>Доверительная область</a:t>
            </a:r>
            <a:r>
              <a:rPr lang="ru-RU" altLang="ru-RU" sz="3200" b="1" i="1">
                <a:solidFill>
                  <a:srgbClr val="FF0000"/>
                </a:solidFill>
                <a:latin typeface="Times New Roman" panose="02020603050405020304" pitchFamily="18" charset="0"/>
                <a:cs typeface="Times New Roman" panose="02020603050405020304" pitchFamily="18" charset="0"/>
              </a:rPr>
              <a:t> </a:t>
            </a:r>
            <a:endParaRPr lang="ru-RU" altLang="ru-RU" sz="3200" b="1" i="1">
              <a:solidFill>
                <a:srgbClr val="C00000"/>
              </a:solidFill>
              <a:latin typeface="Times New Roman" panose="02020603050405020304" pitchFamily="18" charset="0"/>
              <a:cs typeface="Times New Roman" panose="02020603050405020304" pitchFamily="18" charset="0"/>
            </a:endParaRPr>
          </a:p>
        </p:txBody>
      </p:sp>
      <p:sp>
        <p:nvSpPr>
          <p:cNvPr id="5123" name="Подзаголовок 3"/>
          <p:cNvSpPr>
            <a:spLocks noGrp="1"/>
          </p:cNvSpPr>
          <p:nvPr>
            <p:ph type="subTitle" idx="4294967295"/>
          </p:nvPr>
        </p:nvSpPr>
        <p:spPr>
          <a:xfrm>
            <a:off x="417514" y="906463"/>
            <a:ext cx="11264970" cy="2428875"/>
          </a:xfrm>
        </p:spPr>
        <p:txBody>
          <a:bodyPr>
            <a:normAutofit/>
          </a:bodyPr>
          <a:lstStyle/>
          <a:p>
            <a:pPr algn="just">
              <a:spcBef>
                <a:spcPct val="0"/>
              </a:spcBef>
              <a:buFont typeface="Wingdings" panose="05000000000000000000" pitchFamily="2" charset="2"/>
              <a:buChar char="Ø"/>
            </a:pPr>
            <a:r>
              <a:rPr lang="ru-RU" altLang="ru-RU" sz="2400" b="1" i="1">
                <a:solidFill>
                  <a:srgbClr val="FF0000"/>
                </a:solidFill>
                <a:latin typeface="Times New Roman" panose="02020603050405020304" pitchFamily="18" charset="0"/>
                <a:cs typeface="Times New Roman" panose="02020603050405020304" pitchFamily="18" charset="0"/>
              </a:rPr>
              <a:t> Доверительная область (доверительный интервал) </a:t>
            </a:r>
            <a:r>
              <a:rPr lang="ru-RU" altLang="ru-RU" sz="2400" b="1" i="1">
                <a:latin typeface="Times New Roman" panose="02020603050405020304" pitchFamily="18" charset="0"/>
                <a:cs typeface="Times New Roman" panose="02020603050405020304" pitchFamily="18" charset="0"/>
              </a:rPr>
              <a:t>- </a:t>
            </a:r>
            <a:r>
              <a:rPr lang="ru-RU" altLang="ru-RU" sz="2400">
                <a:latin typeface="Times New Roman" panose="02020603050405020304" pitchFamily="18" charset="0"/>
                <a:cs typeface="Times New Roman" panose="02020603050405020304" pitchFamily="18" charset="0"/>
              </a:rPr>
              <a:t>область принятия гипотезы</a:t>
            </a:r>
          </a:p>
          <a:p>
            <a:pPr algn="just">
              <a:spcBef>
                <a:spcPct val="0"/>
              </a:spcBef>
              <a:buFont typeface="Wingdings" panose="05000000000000000000" pitchFamily="2" charset="2"/>
              <a:buChar char="Ø"/>
            </a:pPr>
            <a:r>
              <a:rPr lang="ru-RU" altLang="ru-RU" sz="2400" b="1" i="1">
                <a:solidFill>
                  <a:srgbClr val="FF0000"/>
                </a:solidFill>
                <a:latin typeface="Times New Roman" panose="02020603050405020304" pitchFamily="18" charset="0"/>
                <a:cs typeface="Times New Roman" panose="02020603050405020304" pitchFamily="18" charset="0"/>
              </a:rPr>
              <a:t> Доверительная вероятность (р</a:t>
            </a:r>
            <a:r>
              <a:rPr lang="ru-RU" altLang="ru-RU" sz="2400" b="1" baseline="-25000">
                <a:solidFill>
                  <a:srgbClr val="FF0000"/>
                </a:solidFill>
                <a:latin typeface="Times New Roman" panose="02020603050405020304" pitchFamily="18" charset="0"/>
                <a:cs typeface="Times New Roman" panose="02020603050405020304" pitchFamily="18" charset="0"/>
              </a:rPr>
              <a:t>д</a:t>
            </a:r>
            <a:r>
              <a:rPr lang="ru-RU" altLang="ru-RU" sz="2400" b="1" i="1">
                <a:solidFill>
                  <a:srgbClr val="FF0000"/>
                </a:solidFill>
                <a:latin typeface="Times New Roman" panose="02020603050405020304" pitchFamily="18" charset="0"/>
                <a:cs typeface="Times New Roman" panose="02020603050405020304" pitchFamily="18" charset="0"/>
              </a:rPr>
              <a:t>)</a:t>
            </a:r>
            <a:r>
              <a:rPr lang="ru-RU" altLang="ru-RU" sz="2400" b="1" i="1">
                <a:latin typeface="Times New Roman" panose="02020603050405020304" pitchFamily="18" charset="0"/>
                <a:cs typeface="Times New Roman" panose="02020603050405020304" pitchFamily="18" charset="0"/>
              </a:rPr>
              <a:t> – </a:t>
            </a:r>
            <a:r>
              <a:rPr lang="ru-RU" altLang="ru-RU" sz="2400">
                <a:latin typeface="Times New Roman" panose="02020603050405020304" pitchFamily="18" charset="0"/>
                <a:cs typeface="Times New Roman" panose="02020603050405020304" pitchFamily="18" charset="0"/>
              </a:rPr>
              <a:t> вероятность получения значения </a:t>
            </a:r>
            <a:r>
              <a:rPr lang="en-US" altLang="ru-RU" sz="2800" b="1" i="1">
                <a:solidFill>
                  <a:srgbClr val="FF0000"/>
                </a:solidFill>
                <a:latin typeface="Times New Roman" panose="02020603050405020304" pitchFamily="18" charset="0"/>
                <a:cs typeface="Times New Roman" panose="02020603050405020304" pitchFamily="18" charset="0"/>
              </a:rPr>
              <a:t>t</a:t>
            </a:r>
            <a:r>
              <a:rPr lang="ru-RU" altLang="ru-RU" sz="2800" b="1" i="1">
                <a:solidFill>
                  <a:srgbClr val="FF0000"/>
                </a:solidFill>
                <a:latin typeface="Times New Roman" panose="02020603050405020304" pitchFamily="18" charset="0"/>
                <a:cs typeface="Times New Roman" panose="02020603050405020304" pitchFamily="18" charset="0"/>
              </a:rPr>
              <a:t>*</a:t>
            </a:r>
            <a:r>
              <a:rPr lang="ru-RU" altLang="ru-RU" sz="2400">
                <a:latin typeface="Times New Roman" panose="02020603050405020304" pitchFamily="18" charset="0"/>
                <a:cs typeface="Times New Roman" panose="02020603050405020304" pitchFamily="18" charset="0"/>
              </a:rPr>
              <a:t> по произвольной выборке. </a:t>
            </a:r>
          </a:p>
          <a:p>
            <a:pPr algn="just">
              <a:spcBef>
                <a:spcPct val="0"/>
              </a:spcBef>
              <a:buFont typeface="Wingdings" panose="05000000000000000000" pitchFamily="2" charset="2"/>
              <a:buChar char="Ø"/>
            </a:pPr>
            <a:r>
              <a:rPr lang="ru-RU" altLang="ru-RU" sz="2400">
                <a:latin typeface="Times New Roman" panose="02020603050405020304" pitchFamily="18" charset="0"/>
                <a:cs typeface="Times New Roman" panose="02020603050405020304" pitchFamily="18" charset="0"/>
              </a:rPr>
              <a:t> Геометрически эта вероятность показана (заштрихована) на рисунке </a:t>
            </a:r>
          </a:p>
          <a:p>
            <a:pPr algn="just">
              <a:spcBef>
                <a:spcPct val="0"/>
              </a:spcBef>
            </a:pPr>
            <a:endParaRPr lang="ru-RU" altLang="ru-RU" sz="2000"/>
          </a:p>
        </p:txBody>
      </p:sp>
      <p:pic>
        <p:nvPicPr>
          <p:cNvPr id="512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5564" y="3071814"/>
            <a:ext cx="6429375" cy="207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Rectangle 3"/>
          <p:cNvSpPr>
            <a:spLocks noChangeArrowheads="1"/>
          </p:cNvSpPr>
          <p:nvPr/>
        </p:nvSpPr>
        <p:spPr bwMode="auto">
          <a:xfrm>
            <a:off x="2452688" y="5384801"/>
            <a:ext cx="68580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4508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ru-RU" altLang="ru-RU" sz="2400">
                <a:latin typeface="Times New Roman" panose="02020603050405020304" pitchFamily="18" charset="0"/>
                <a:ea typeface="Calibri" panose="020F0502020204030204" pitchFamily="34" charset="0"/>
                <a:cs typeface="Times New Roman" panose="02020603050405020304" pitchFamily="18" charset="0"/>
              </a:rPr>
              <a:t>Область принятия гипотезы </a:t>
            </a:r>
            <a:r>
              <a:rPr lang="ru-RU" altLang="ru-RU" sz="2400" b="1">
                <a:latin typeface="Times New Roman" panose="02020603050405020304" pitchFamily="18" charset="0"/>
                <a:ea typeface="Calibri" panose="020F0502020204030204" pitchFamily="34" charset="0"/>
                <a:cs typeface="Times New Roman" panose="02020603050405020304" pitchFamily="18" charset="0"/>
              </a:rPr>
              <a:t>[</a:t>
            </a:r>
            <a:r>
              <a:rPr lang="en-US" altLang="ru-RU" sz="2400" b="1">
                <a:latin typeface="Times New Roman" panose="02020603050405020304" pitchFamily="18" charset="0"/>
                <a:ea typeface="Calibri" panose="020F0502020204030204" pitchFamily="34" charset="0"/>
                <a:cs typeface="Times New Roman" panose="02020603050405020304" pitchFamily="18" charset="0"/>
              </a:rPr>
              <a:t>A</a:t>
            </a:r>
            <a:r>
              <a:rPr lang="ru-RU" altLang="ru-RU" sz="2400" b="1">
                <a:latin typeface="Times New Roman" panose="02020603050405020304" pitchFamily="18" charset="0"/>
                <a:ea typeface="Calibri" panose="020F0502020204030204" pitchFamily="34" charset="0"/>
                <a:cs typeface="Times New Roman" panose="02020603050405020304" pitchFamily="18" charset="0"/>
              </a:rPr>
              <a:t>,</a:t>
            </a:r>
            <a:r>
              <a:rPr lang="en-US" altLang="ru-RU" sz="2400" b="1">
                <a:latin typeface="Times New Roman" panose="02020603050405020304" pitchFamily="18" charset="0"/>
                <a:ea typeface="Calibri" panose="020F0502020204030204" pitchFamily="34" charset="0"/>
                <a:cs typeface="Times New Roman" panose="02020603050405020304" pitchFamily="18" charset="0"/>
              </a:rPr>
              <a:t>B</a:t>
            </a:r>
            <a:r>
              <a:rPr lang="ru-RU" altLang="ru-RU" sz="2400" b="1">
                <a:latin typeface="Times New Roman" panose="02020603050405020304" pitchFamily="18" charset="0"/>
                <a:ea typeface="Calibri" panose="020F0502020204030204" pitchFamily="34" charset="0"/>
                <a:cs typeface="Times New Roman" panose="02020603050405020304" pitchFamily="18" charset="0"/>
              </a:rPr>
              <a:t>]</a:t>
            </a:r>
            <a:r>
              <a:rPr lang="ru-RU" altLang="ru-RU" sz="2400">
                <a:latin typeface="Times New Roman" panose="02020603050405020304" pitchFamily="18" charset="0"/>
                <a:ea typeface="Calibri" panose="020F0502020204030204" pitchFamily="34" charset="0"/>
                <a:cs typeface="Times New Roman" panose="02020603050405020304" pitchFamily="18" charset="0"/>
              </a:rPr>
              <a:t> </a:t>
            </a:r>
          </a:p>
          <a:p>
            <a:pPr algn="ctr"/>
            <a:r>
              <a:rPr lang="ru-RU" altLang="ru-RU" sz="2400">
                <a:latin typeface="Times New Roman" panose="02020603050405020304" pitchFamily="18" charset="0"/>
                <a:ea typeface="Calibri" panose="020F0502020204030204" pitchFamily="34" charset="0"/>
                <a:cs typeface="Times New Roman" panose="02020603050405020304" pitchFamily="18" charset="0"/>
              </a:rPr>
              <a:t>и критическая область: </a:t>
            </a:r>
            <a:r>
              <a:rPr lang="ru-RU" altLang="ru-RU" sz="2400" b="1">
                <a:latin typeface="Times New Roman" panose="02020603050405020304" pitchFamily="18" charset="0"/>
                <a:ea typeface="Calibri" panose="020F0502020204030204" pitchFamily="34" charset="0"/>
                <a:cs typeface="Times New Roman" panose="02020603050405020304" pitchFamily="18" charset="0"/>
              </a:rPr>
              <a:t>(-∞, А) + (В, + ∞)</a:t>
            </a:r>
            <a:endParaRPr lang="ru-RU" altLang="ru-RU" sz="240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453875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Заголовок 1"/>
          <p:cNvSpPr>
            <a:spLocks noGrp="1"/>
          </p:cNvSpPr>
          <p:nvPr>
            <p:ph type="ctrTitle" idx="4294967295"/>
          </p:nvPr>
        </p:nvSpPr>
        <p:spPr>
          <a:xfrm>
            <a:off x="832870" y="418010"/>
            <a:ext cx="11027034" cy="477838"/>
          </a:xfrm>
          <a:solidFill>
            <a:schemeClr val="accent4">
              <a:lumMod val="60000"/>
              <a:lumOff val="40000"/>
            </a:schemeClr>
          </a:solidFill>
        </p:spPr>
        <p:txBody>
          <a:bodyPr/>
          <a:lstStyle/>
          <a:p>
            <a:r>
              <a:rPr lang="ru-RU" altLang="ru-RU" sz="2800" b="1" i="1">
                <a:solidFill>
                  <a:srgbClr val="C00000"/>
                </a:solidFill>
                <a:latin typeface="Times New Roman" panose="02020603050405020304" pitchFamily="18" charset="0"/>
                <a:cs typeface="Times New Roman" panose="02020603050405020304" pitchFamily="18" charset="0"/>
              </a:rPr>
              <a:t>Уровень значимости</a:t>
            </a:r>
          </a:p>
        </p:txBody>
      </p:sp>
      <p:sp>
        <p:nvSpPr>
          <p:cNvPr id="6147" name="Подзаголовок 3"/>
          <p:cNvSpPr>
            <a:spLocks noGrp="1"/>
          </p:cNvSpPr>
          <p:nvPr>
            <p:ph type="subTitle" idx="4294967295"/>
          </p:nvPr>
        </p:nvSpPr>
        <p:spPr>
          <a:xfrm>
            <a:off x="606520" y="1123809"/>
            <a:ext cx="11007725" cy="4826616"/>
          </a:xfrm>
        </p:spPr>
        <p:txBody>
          <a:bodyPr>
            <a:normAutofit/>
          </a:bodyPr>
          <a:lstStyle/>
          <a:p>
            <a:pPr indent="457200"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Вероятность попадания </a:t>
            </a:r>
            <a:r>
              <a:rPr lang="en-US" altLang="ru-RU" sz="2000" b="1" i="1">
                <a:solidFill>
                  <a:srgbClr val="FF0000"/>
                </a:solidFill>
                <a:latin typeface="Times New Roman" panose="02020603050405020304" pitchFamily="18" charset="0"/>
                <a:cs typeface="Times New Roman" panose="02020603050405020304" pitchFamily="18" charset="0"/>
              </a:rPr>
              <a:t>t</a:t>
            </a:r>
            <a:r>
              <a:rPr lang="ru-RU" altLang="ru-RU" sz="2000" b="1" i="1">
                <a:solidFill>
                  <a:srgbClr val="FF0000"/>
                </a:solidFill>
                <a:latin typeface="Times New Roman" panose="02020603050405020304" pitchFamily="18" charset="0"/>
                <a:cs typeface="Times New Roman" panose="02020603050405020304" pitchFamily="18" charset="0"/>
              </a:rPr>
              <a:t>* в критическую область </a:t>
            </a:r>
            <a:r>
              <a:rPr lang="ru-RU" altLang="ru-RU" sz="2000">
                <a:latin typeface="Times New Roman" panose="02020603050405020304" pitchFamily="18" charset="0"/>
                <a:cs typeface="Times New Roman" panose="02020603050405020304" pitchFamily="18" charset="0"/>
              </a:rPr>
              <a:t>равна</a:t>
            </a:r>
            <a:r>
              <a:rPr lang="ru-RU" altLang="ru-RU" sz="2000" i="1">
                <a:solidFill>
                  <a:srgbClr val="FF0000"/>
                </a:solidFill>
                <a:latin typeface="Times New Roman" panose="02020603050405020304" pitchFamily="18" charset="0"/>
                <a:cs typeface="Times New Roman" panose="02020603050405020304" pitchFamily="18" charset="0"/>
              </a:rPr>
              <a:t> </a:t>
            </a:r>
            <a:r>
              <a:rPr lang="ru-RU" altLang="ru-RU" sz="2400" b="1" i="1">
                <a:solidFill>
                  <a:srgbClr val="FF0000"/>
                </a:solidFill>
                <a:latin typeface="Times New Roman" panose="02020603050405020304" pitchFamily="18" charset="0"/>
                <a:cs typeface="Times New Roman" panose="02020603050405020304" pitchFamily="18" charset="0"/>
              </a:rPr>
              <a:t>α = 1 - р</a:t>
            </a:r>
            <a:r>
              <a:rPr lang="ru-RU" altLang="ru-RU" sz="2400" b="1" i="1" baseline="-25000">
                <a:solidFill>
                  <a:srgbClr val="FF0000"/>
                </a:solidFill>
                <a:latin typeface="Times New Roman" panose="02020603050405020304" pitchFamily="18" charset="0"/>
                <a:cs typeface="Times New Roman" panose="02020603050405020304" pitchFamily="18" charset="0"/>
              </a:rPr>
              <a:t>д</a:t>
            </a:r>
            <a:r>
              <a:rPr lang="ru-RU" altLang="ru-RU" sz="2400" i="1">
                <a:solidFill>
                  <a:srgbClr val="FF0000"/>
                </a:solidFill>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Здесь </a:t>
            </a:r>
            <a:r>
              <a:rPr lang="ru-RU" altLang="ru-RU" sz="2000" b="1">
                <a:solidFill>
                  <a:srgbClr val="FF0000"/>
                </a:solidFill>
                <a:latin typeface="Times New Roman" panose="02020603050405020304" pitchFamily="18" charset="0"/>
                <a:cs typeface="Times New Roman" panose="02020603050405020304" pitchFamily="18" charset="0"/>
              </a:rPr>
              <a:t>α </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уровень значимости</a:t>
            </a:r>
            <a:endParaRPr lang="ru-RU" altLang="ru-RU" sz="2000" b="1" i="1">
              <a:latin typeface="Times New Roman" panose="02020603050405020304" pitchFamily="18" charset="0"/>
              <a:cs typeface="Times New Roman" panose="02020603050405020304" pitchFamily="18" charset="0"/>
            </a:endParaRPr>
          </a:p>
          <a:p>
            <a:pPr indent="457200"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Если критическая область состоит из двух частей, то вместо</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400" b="1" i="1">
                <a:solidFill>
                  <a:srgbClr val="FF0000"/>
                </a:solidFill>
                <a:latin typeface="Times New Roman" panose="02020603050405020304" pitchFamily="18" charset="0"/>
                <a:cs typeface="Times New Roman" panose="02020603050405020304" pitchFamily="18" charset="0"/>
              </a:rPr>
              <a:t>α </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пишут </a:t>
            </a:r>
            <a:r>
              <a:rPr lang="ru-RU" altLang="ru-RU" sz="2000" b="1" i="1">
                <a:solidFill>
                  <a:srgbClr val="FF0000"/>
                </a:solidFill>
                <a:latin typeface="Times New Roman" panose="02020603050405020304" pitchFamily="18" charset="0"/>
                <a:cs typeface="Times New Roman" panose="02020603050405020304" pitchFamily="18" charset="0"/>
              </a:rPr>
              <a:t>2α = 1 - р</a:t>
            </a:r>
            <a:r>
              <a:rPr lang="ru-RU" altLang="ru-RU" sz="2000" b="1" baseline="-25000">
                <a:solidFill>
                  <a:srgbClr val="FF0000"/>
                </a:solidFill>
                <a:latin typeface="Times New Roman" panose="02020603050405020304" pitchFamily="18" charset="0"/>
                <a:cs typeface="Times New Roman" panose="02020603050405020304" pitchFamily="18" charset="0"/>
              </a:rPr>
              <a:t>д </a:t>
            </a:r>
            <a:r>
              <a:rPr lang="ru-RU" altLang="ru-RU" sz="2000">
                <a:solidFill>
                  <a:srgbClr val="FF0000"/>
                </a:solidFill>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где </a:t>
            </a:r>
            <a:r>
              <a:rPr lang="ru-RU" altLang="ru-RU" sz="2000" b="1" i="1">
                <a:solidFill>
                  <a:srgbClr val="FF0000"/>
                </a:solidFill>
                <a:latin typeface="Times New Roman" panose="02020603050405020304" pitchFamily="18" charset="0"/>
                <a:cs typeface="Times New Roman" panose="02020603050405020304" pitchFamily="18" charset="0"/>
              </a:rPr>
              <a:t>2α </a:t>
            </a:r>
            <a:r>
              <a:rPr lang="ru-RU" altLang="ru-RU" sz="2000">
                <a:latin typeface="Times New Roman" panose="02020603050405020304" pitchFamily="18" charset="0"/>
                <a:cs typeface="Times New Roman" panose="02020603050405020304" pitchFamily="18" charset="0"/>
              </a:rPr>
              <a:t> указывает на то, что уровень значимости двухсторонний</a:t>
            </a:r>
          </a:p>
          <a:p>
            <a:pPr indent="457200"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В гидрологической практике наиболее часто используют уровни значимости </a:t>
            </a:r>
            <a:r>
              <a:rPr lang="ru-RU" altLang="ru-RU" sz="2000">
                <a:solidFill>
                  <a:srgbClr val="FF0000"/>
                </a:solidFill>
                <a:latin typeface="Times New Roman" panose="02020603050405020304" pitchFamily="18" charset="0"/>
                <a:cs typeface="Times New Roman" panose="02020603050405020304" pitchFamily="18" charset="0"/>
              </a:rPr>
              <a:t>5</a:t>
            </a:r>
            <a:r>
              <a:rPr lang="ru-RU" altLang="ru-RU" sz="2000">
                <a:latin typeface="Times New Roman" panose="02020603050405020304" pitchFamily="18" charset="0"/>
                <a:cs typeface="Times New Roman" panose="02020603050405020304" pitchFamily="18" charset="0"/>
              </a:rPr>
              <a:t> и </a:t>
            </a:r>
            <a:r>
              <a:rPr lang="ru-RU" altLang="ru-RU" sz="2000">
                <a:solidFill>
                  <a:srgbClr val="FF0000"/>
                </a:solidFill>
                <a:latin typeface="Times New Roman" panose="02020603050405020304" pitchFamily="18" charset="0"/>
                <a:cs typeface="Times New Roman" panose="02020603050405020304" pitchFamily="18" charset="0"/>
              </a:rPr>
              <a:t>10%</a:t>
            </a:r>
          </a:p>
          <a:p>
            <a:pPr indent="457200"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К примеру, если принять уровень значимости </a:t>
            </a:r>
            <a:r>
              <a:rPr lang="ru-RU" altLang="ru-RU" sz="2000" b="1" i="1">
                <a:solidFill>
                  <a:srgbClr val="FF0000"/>
                </a:solidFill>
                <a:latin typeface="Times New Roman" panose="02020603050405020304" pitchFamily="18" charset="0"/>
                <a:cs typeface="Times New Roman" panose="02020603050405020304" pitchFamily="18" charset="0"/>
              </a:rPr>
              <a:t>2α</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 10%</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то, используя таблицу распределения Стьюдента при </a:t>
            </a:r>
            <a:r>
              <a:rPr lang="ru-RU" altLang="ru-RU" sz="2400" b="1" i="1">
                <a:solidFill>
                  <a:srgbClr val="FF0000"/>
                </a:solidFill>
                <a:latin typeface="Times New Roman" panose="02020603050405020304" pitchFamily="18" charset="0"/>
                <a:cs typeface="Times New Roman" panose="02020603050405020304" pitchFamily="18" charset="0"/>
              </a:rPr>
              <a:t>ν = </a:t>
            </a:r>
            <a:r>
              <a:rPr lang="en-US" altLang="ru-RU" sz="2400" b="1" i="1">
                <a:solidFill>
                  <a:srgbClr val="FF0000"/>
                </a:solidFill>
                <a:latin typeface="Times New Roman" panose="02020603050405020304" pitchFamily="18" charset="0"/>
                <a:cs typeface="Times New Roman" panose="02020603050405020304" pitchFamily="18" charset="0"/>
              </a:rPr>
              <a:t>n</a:t>
            </a:r>
            <a:r>
              <a:rPr lang="ru-RU" altLang="ru-RU" sz="2400" b="1" i="1">
                <a:solidFill>
                  <a:srgbClr val="FF0000"/>
                </a:solidFill>
                <a:latin typeface="Times New Roman" panose="02020603050405020304" pitchFamily="18" charset="0"/>
                <a:cs typeface="Times New Roman" panose="02020603050405020304" pitchFamily="18" charset="0"/>
              </a:rPr>
              <a:t> – 1 = 35,</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получим </a:t>
            </a:r>
            <a:r>
              <a:rPr lang="ru-RU" altLang="ru-RU" sz="2000" b="1" i="1">
                <a:solidFill>
                  <a:srgbClr val="FF0000"/>
                </a:solidFill>
                <a:latin typeface="Times New Roman" panose="02020603050405020304" pitchFamily="18" charset="0"/>
                <a:cs typeface="Times New Roman" panose="02020603050405020304" pitchFamily="18" charset="0"/>
              </a:rPr>
              <a:t>теоретическое </a:t>
            </a:r>
            <a:r>
              <a:rPr lang="ru-RU" altLang="ru-RU" sz="2000">
                <a:latin typeface="Times New Roman" panose="02020603050405020304" pitchFamily="18" charset="0"/>
                <a:cs typeface="Times New Roman" panose="02020603050405020304" pitchFamily="18" charset="0"/>
              </a:rPr>
              <a:t>значение </a:t>
            </a:r>
            <a:r>
              <a:rPr lang="en-US" altLang="ru-RU" sz="2000" b="1" i="1">
                <a:solidFill>
                  <a:srgbClr val="FF0000"/>
                </a:solidFill>
                <a:latin typeface="Times New Roman" panose="02020603050405020304" pitchFamily="18" charset="0"/>
                <a:cs typeface="Times New Roman" panose="02020603050405020304" pitchFamily="18" charset="0"/>
              </a:rPr>
              <a:t>t</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статистики равное 1,69. Это означает, что доверительная область представлена отрезком    </a:t>
            </a:r>
            <a:r>
              <a:rPr lang="ru-RU" altLang="ru-RU" sz="2000" b="1">
                <a:solidFill>
                  <a:srgbClr val="FF0000"/>
                </a:solidFill>
                <a:latin typeface="Times New Roman" panose="02020603050405020304" pitchFamily="18" charset="0"/>
                <a:cs typeface="Times New Roman" panose="02020603050405020304" pitchFamily="18" charset="0"/>
              </a:rPr>
              <a:t>[-1,69, + 1,69]</a:t>
            </a:r>
            <a:r>
              <a:rPr lang="ru-RU" altLang="ru-RU" sz="2000" b="1">
                <a:latin typeface="Times New Roman" panose="02020603050405020304" pitchFamily="18" charset="0"/>
                <a:cs typeface="Times New Roman" panose="02020603050405020304" pitchFamily="18" charset="0"/>
              </a:rPr>
              <a:t>   </a:t>
            </a:r>
            <a:endParaRPr lang="ru-RU" altLang="ru-RU" sz="2000">
              <a:latin typeface="Times New Roman" panose="02020603050405020304" pitchFamily="18" charset="0"/>
              <a:cs typeface="Times New Roman" panose="02020603050405020304" pitchFamily="18" charset="0"/>
            </a:endParaRPr>
          </a:p>
          <a:p>
            <a:pPr indent="457200"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Если </a:t>
            </a:r>
            <a:r>
              <a:rPr lang="en-US" altLang="ru-RU" sz="2000" b="1" i="1">
                <a:solidFill>
                  <a:srgbClr val="FF0000"/>
                </a:solidFill>
                <a:latin typeface="Times New Roman" panose="02020603050405020304" pitchFamily="18" charset="0"/>
                <a:cs typeface="Times New Roman" panose="02020603050405020304" pitchFamily="18" charset="0"/>
              </a:rPr>
              <a:t>t</a:t>
            </a:r>
            <a:r>
              <a:rPr lang="ru-RU" altLang="ru-RU" sz="2000" b="1" i="1">
                <a:solidFill>
                  <a:srgbClr val="FF0000"/>
                </a:solidFill>
                <a:latin typeface="Times New Roman" panose="02020603050405020304" pitchFamily="18" charset="0"/>
                <a:cs typeface="Times New Roman" panose="02020603050405020304" pitchFamily="18" charset="0"/>
              </a:rPr>
              <a:t>* = - 1,20</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i="1">
                <a:latin typeface="Times New Roman" panose="02020603050405020304" pitchFamily="18" charset="0"/>
                <a:cs typeface="Times New Roman" panose="02020603050405020304" pitchFamily="18" charset="0"/>
              </a:rPr>
              <a:t>(</a:t>
            </a:r>
            <a:r>
              <a:rPr lang="ru-RU" altLang="ru-RU" sz="2000" b="1" i="1">
                <a:solidFill>
                  <a:srgbClr val="FF0000"/>
                </a:solidFill>
                <a:latin typeface="Times New Roman" panose="02020603050405020304" pitchFamily="18" charset="0"/>
                <a:cs typeface="Times New Roman" panose="02020603050405020304" pitchFamily="18" charset="0"/>
              </a:rPr>
              <a:t>по фактическим данным</a:t>
            </a:r>
            <a:r>
              <a:rPr lang="ru-RU" altLang="ru-RU" sz="2000">
                <a:latin typeface="Times New Roman" panose="02020603050405020304" pitchFamily="18" charset="0"/>
                <a:cs typeface="Times New Roman" panose="02020603050405020304" pitchFamily="18" charset="0"/>
              </a:rPr>
              <a:t>), значить </a:t>
            </a:r>
            <a:r>
              <a:rPr lang="en-US" altLang="ru-RU" sz="2000" b="1" i="1">
                <a:solidFill>
                  <a:srgbClr val="FF0000"/>
                </a:solidFill>
                <a:latin typeface="Times New Roman" panose="02020603050405020304" pitchFamily="18" charset="0"/>
                <a:cs typeface="Times New Roman" panose="02020603050405020304" pitchFamily="18" charset="0"/>
              </a:rPr>
              <a:t>t</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попадает в доверительную область, первоначальная нулевая  гипотеза не опровергается, то есть можно считать, что разница между </a:t>
            </a:r>
            <a:r>
              <a:rPr lang="en-US" altLang="ru-RU" sz="2400" b="1" i="1">
                <a:solidFill>
                  <a:srgbClr val="FF0000"/>
                </a:solidFill>
                <a:latin typeface="Times New Roman" panose="02020603050405020304" pitchFamily="18" charset="0"/>
                <a:cs typeface="Times New Roman" panose="02020603050405020304" pitchFamily="18" charset="0"/>
              </a:rPr>
              <a:t>m</a:t>
            </a:r>
            <a:r>
              <a:rPr lang="en-US" altLang="ru-RU" sz="2400" b="1" i="1" baseline="-25000">
                <a:solidFill>
                  <a:srgbClr val="FF0000"/>
                </a:solidFill>
                <a:latin typeface="Times New Roman" panose="02020603050405020304" pitchFamily="18" charset="0"/>
                <a:cs typeface="Times New Roman" panose="02020603050405020304" pitchFamily="18" charset="0"/>
              </a:rPr>
              <a:t>x</a:t>
            </a:r>
            <a:r>
              <a:rPr lang="en-US" altLang="ru-RU" sz="24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 </a:t>
            </a:r>
            <a:r>
              <a:rPr lang="en-US" altLang="ru-RU" sz="2400" b="1" i="1">
                <a:solidFill>
                  <a:srgbClr val="FF0000"/>
                </a:solidFill>
                <a:latin typeface="Times New Roman" panose="02020603050405020304" pitchFamily="18" charset="0"/>
                <a:cs typeface="Times New Roman" panose="02020603050405020304" pitchFamily="18" charset="0"/>
              </a:rPr>
              <a:t>x</a:t>
            </a:r>
            <a:r>
              <a:rPr lang="ru-RU" altLang="ru-RU" sz="2400" b="1" i="1" baseline="-25000">
                <a:solidFill>
                  <a:srgbClr val="FF0000"/>
                </a:solidFill>
                <a:latin typeface="Times New Roman" panose="02020603050405020304" pitchFamily="18" charset="0"/>
                <a:cs typeface="Times New Roman" panose="02020603050405020304" pitchFamily="18" charset="0"/>
              </a:rPr>
              <a:t>ср </a:t>
            </a:r>
            <a:r>
              <a:rPr lang="ru-RU" altLang="ru-RU" sz="24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является статистически не значимой </a:t>
            </a:r>
          </a:p>
          <a:p>
            <a:pPr indent="457200"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Хотя в данном случае речь идет о конкретном критерии (Стьюдента), основные принципы проверки нулевой гипотезы сохраняются и при использовании других критериев. </a:t>
            </a:r>
          </a:p>
        </p:txBody>
      </p:sp>
    </p:spTree>
    <p:extLst>
      <p:ext uri="{BB962C8B-B14F-4D97-AF65-F5344CB8AC3E}">
        <p14:creationId xmlns:p14="http://schemas.microsoft.com/office/powerpoint/2010/main" val="957597889"/>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ctrTitle" idx="4294967295"/>
          </p:nvPr>
        </p:nvSpPr>
        <p:spPr>
          <a:xfrm>
            <a:off x="647463" y="456774"/>
            <a:ext cx="10966782" cy="714375"/>
          </a:xfrm>
          <a:solidFill>
            <a:schemeClr val="accent4">
              <a:lumMod val="60000"/>
              <a:lumOff val="40000"/>
            </a:schemeClr>
          </a:solidFill>
        </p:spPr>
        <p:txBody>
          <a:bodyPr>
            <a:normAutofit/>
          </a:bodyPr>
          <a:lstStyle/>
          <a:p>
            <a:r>
              <a:rPr lang="ru-RU" altLang="ru-RU" sz="2400" b="1" i="1">
                <a:solidFill>
                  <a:srgbClr val="C00000"/>
                </a:solidFill>
                <a:latin typeface="Times New Roman" panose="02020603050405020304" pitchFamily="18" charset="0"/>
                <a:cs typeface="Times New Roman" panose="02020603050405020304" pitchFamily="18" charset="0"/>
              </a:rPr>
              <a:t>Критерии, используемые </a:t>
            </a:r>
            <a:r>
              <a:rPr lang="ru-RU" altLang="ru-RU" sz="2400" b="1" i="1" smtClean="0">
                <a:solidFill>
                  <a:srgbClr val="C00000"/>
                </a:solidFill>
                <a:latin typeface="Times New Roman" panose="02020603050405020304" pitchFamily="18" charset="0"/>
                <a:cs typeface="Times New Roman" panose="02020603050405020304" pitchFamily="18" charset="0"/>
              </a:rPr>
              <a:t>для </a:t>
            </a:r>
            <a:r>
              <a:rPr lang="ru-RU" altLang="ru-RU" sz="2400" b="1" i="1">
                <a:solidFill>
                  <a:srgbClr val="C00000"/>
                </a:solidFill>
                <a:latin typeface="Times New Roman" panose="02020603050405020304" pitchFamily="18" charset="0"/>
                <a:cs typeface="Times New Roman" panose="02020603050405020304" pitchFamily="18" charset="0"/>
              </a:rPr>
              <a:t>проверки  однородности </a:t>
            </a:r>
            <a:r>
              <a:rPr lang="ru-RU" altLang="ru-RU" sz="2400" b="1" i="1" smtClean="0">
                <a:solidFill>
                  <a:srgbClr val="C00000"/>
                </a:solidFill>
                <a:latin typeface="Times New Roman" panose="02020603050405020304" pitchFamily="18" charset="0"/>
                <a:cs typeface="Times New Roman" panose="02020603050405020304" pitchFamily="18" charset="0"/>
              </a:rPr>
              <a:t>рядов </a:t>
            </a:r>
            <a:endParaRPr lang="ru-RU" altLang="ru-RU" sz="2400" b="1" i="1">
              <a:solidFill>
                <a:srgbClr val="C00000"/>
              </a:solidFill>
              <a:latin typeface="Times New Roman" panose="02020603050405020304" pitchFamily="18" charset="0"/>
              <a:cs typeface="Times New Roman" panose="02020603050405020304" pitchFamily="18" charset="0"/>
            </a:endParaRPr>
          </a:p>
        </p:txBody>
      </p:sp>
      <p:sp>
        <p:nvSpPr>
          <p:cNvPr id="8195" name="Подзаголовок 3"/>
          <p:cNvSpPr>
            <a:spLocks noGrp="1"/>
          </p:cNvSpPr>
          <p:nvPr>
            <p:ph type="subTitle" idx="4294967295"/>
          </p:nvPr>
        </p:nvSpPr>
        <p:spPr>
          <a:xfrm>
            <a:off x="647463" y="1770797"/>
            <a:ext cx="11157850" cy="5286375"/>
          </a:xfrm>
        </p:spPr>
        <p:txBody>
          <a:bodyPr/>
          <a:lstStyle/>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a:t>
            </a:r>
            <a:r>
              <a:rPr lang="ru-RU" altLang="ru-RU" sz="2400">
                <a:latin typeface="Times New Roman" panose="02020603050405020304" pitchFamily="18" charset="0"/>
                <a:cs typeface="Times New Roman" panose="02020603050405020304" pitchFamily="18" charset="0"/>
              </a:rPr>
              <a:t>Используются критерии двух типов</a:t>
            </a:r>
            <a:r>
              <a:rPr lang="ru-RU" altLang="ru-RU" sz="2400" b="1" i="1">
                <a:latin typeface="Times New Roman" panose="02020603050405020304" pitchFamily="18" charset="0"/>
                <a:cs typeface="Times New Roman" panose="02020603050405020304" pitchFamily="18" charset="0"/>
              </a:rPr>
              <a:t>: </a:t>
            </a:r>
            <a:r>
              <a:rPr lang="ru-RU" altLang="ru-RU" sz="2400" b="1" i="1">
                <a:solidFill>
                  <a:srgbClr val="FF0000"/>
                </a:solidFill>
                <a:latin typeface="Times New Roman" panose="02020603050405020304" pitchFamily="18" charset="0"/>
                <a:cs typeface="Times New Roman" panose="02020603050405020304" pitchFamily="18" charset="0"/>
              </a:rPr>
              <a:t>параметрические</a:t>
            </a:r>
            <a:r>
              <a:rPr lang="ru-RU" altLang="ru-RU" sz="2400">
                <a:solidFill>
                  <a:srgbClr val="FF0000"/>
                </a:solidFill>
                <a:latin typeface="Times New Roman" panose="02020603050405020304" pitchFamily="18" charset="0"/>
                <a:cs typeface="Times New Roman" panose="02020603050405020304" pitchFamily="18" charset="0"/>
              </a:rPr>
              <a:t> и </a:t>
            </a:r>
            <a:r>
              <a:rPr lang="ru-RU" altLang="ru-RU" sz="2400" b="1" i="1">
                <a:solidFill>
                  <a:srgbClr val="FF0000"/>
                </a:solidFill>
                <a:latin typeface="Times New Roman" panose="02020603050405020304" pitchFamily="18" charset="0"/>
                <a:cs typeface="Times New Roman" panose="02020603050405020304" pitchFamily="18" charset="0"/>
              </a:rPr>
              <a:t>непараметрические</a:t>
            </a:r>
          </a:p>
          <a:p>
            <a:pPr algn="just">
              <a:spcBef>
                <a:spcPct val="0"/>
              </a:spcBef>
            </a:pPr>
            <a:endParaRPr lang="ru-RU" altLang="ru-RU" sz="2400" b="1" i="1">
              <a:latin typeface="Times New Roman" panose="02020603050405020304" pitchFamily="18" charset="0"/>
              <a:cs typeface="Times New Roman" panose="02020603050405020304" pitchFamily="18" charset="0"/>
            </a:endParaRPr>
          </a:p>
          <a:p>
            <a:pPr algn="just">
              <a:spcBef>
                <a:spcPct val="0"/>
              </a:spcBef>
              <a:buFont typeface="Wingdings" panose="05000000000000000000" pitchFamily="2" charset="2"/>
              <a:buChar char="Ø"/>
            </a:pPr>
            <a:r>
              <a:rPr lang="ru-RU" altLang="ru-RU" sz="2400" b="1" i="1">
                <a:latin typeface="Times New Roman" panose="02020603050405020304" pitchFamily="18" charset="0"/>
                <a:cs typeface="Times New Roman" panose="02020603050405020304" pitchFamily="18" charset="0"/>
              </a:rPr>
              <a:t> </a:t>
            </a:r>
            <a:r>
              <a:rPr lang="ru-RU" altLang="ru-RU" sz="2400" b="1" i="1">
                <a:solidFill>
                  <a:srgbClr val="FF0000"/>
                </a:solidFill>
                <a:latin typeface="Times New Roman" panose="02020603050405020304" pitchFamily="18" charset="0"/>
                <a:cs typeface="Times New Roman" panose="02020603050405020304" pitchFamily="18" charset="0"/>
              </a:rPr>
              <a:t>В параметрических критериях</a:t>
            </a:r>
            <a:r>
              <a:rPr lang="ru-RU" altLang="ru-RU" sz="2400">
                <a:latin typeface="Times New Roman" panose="02020603050405020304" pitchFamily="18" charset="0"/>
                <a:cs typeface="Times New Roman" panose="02020603050405020304" pitchFamily="18" charset="0"/>
              </a:rPr>
              <a:t> используются выборочные оценки параметров распределения (критерии Стьюдента и Фишера). При этом считается, что выборка относится к генеральной совокупности с известным законом распределения (обычно с нормальным законом)</a:t>
            </a:r>
          </a:p>
          <a:p>
            <a:pPr algn="just">
              <a:spcBef>
                <a:spcPct val="0"/>
              </a:spcBef>
            </a:pPr>
            <a:endParaRPr lang="ru-RU" altLang="ru-RU" sz="2400">
              <a:latin typeface="Times New Roman" panose="02020603050405020304" pitchFamily="18" charset="0"/>
              <a:cs typeface="Times New Roman" panose="02020603050405020304" pitchFamily="18" charset="0"/>
            </a:endParaRPr>
          </a:p>
          <a:p>
            <a:pPr algn="just">
              <a:spcBef>
                <a:spcPct val="0"/>
              </a:spcBef>
              <a:buFont typeface="Wingdings" panose="05000000000000000000" pitchFamily="2" charset="2"/>
              <a:buChar char="Ø"/>
            </a:pPr>
            <a:r>
              <a:rPr lang="ru-RU" altLang="ru-RU" sz="2400">
                <a:latin typeface="Times New Roman" panose="02020603050405020304" pitchFamily="18" charset="0"/>
                <a:cs typeface="Times New Roman" panose="02020603050405020304" pitchFamily="18" charset="0"/>
              </a:rPr>
              <a:t> </a:t>
            </a:r>
            <a:r>
              <a:rPr lang="ru-RU" altLang="ru-RU" sz="2400" b="1" i="1">
                <a:solidFill>
                  <a:srgbClr val="FF0000"/>
                </a:solidFill>
                <a:latin typeface="Times New Roman" panose="02020603050405020304" pitchFamily="18" charset="0"/>
                <a:cs typeface="Times New Roman" panose="02020603050405020304" pitchFamily="18" charset="0"/>
              </a:rPr>
              <a:t>Непараметрические критерии</a:t>
            </a:r>
            <a:r>
              <a:rPr lang="ru-RU" altLang="ru-RU" sz="2400">
                <a:latin typeface="Times New Roman" panose="02020603050405020304" pitchFamily="18" charset="0"/>
                <a:cs typeface="Times New Roman" panose="02020603050405020304" pitchFamily="18" charset="0"/>
              </a:rPr>
              <a:t> основываются на использовании непараметрических статистик. Статистика  </a:t>
            </a:r>
            <a:r>
              <a:rPr lang="en-US" altLang="ru-RU" sz="2400" b="1" i="1">
                <a:solidFill>
                  <a:srgbClr val="FF0000"/>
                </a:solidFill>
                <a:latin typeface="Times New Roman" panose="02020603050405020304" pitchFamily="18" charset="0"/>
                <a:cs typeface="Times New Roman" panose="02020603050405020304" pitchFamily="18" charset="0"/>
              </a:rPr>
              <a:t>g</a:t>
            </a:r>
            <a:r>
              <a:rPr lang="ru-RU" altLang="ru-RU" sz="2400" b="1" i="1">
                <a:solidFill>
                  <a:srgbClr val="FF0000"/>
                </a:solidFill>
                <a:latin typeface="Times New Roman" panose="02020603050405020304" pitchFamily="18" charset="0"/>
                <a:cs typeface="Times New Roman" panose="02020603050405020304" pitchFamily="18" charset="0"/>
              </a:rPr>
              <a:t> (</a:t>
            </a:r>
            <a:r>
              <a:rPr lang="en-US" altLang="ru-RU" sz="2400" b="1" i="1">
                <a:solidFill>
                  <a:srgbClr val="FF0000"/>
                </a:solidFill>
                <a:latin typeface="Times New Roman" panose="02020603050405020304" pitchFamily="18" charset="0"/>
                <a:cs typeface="Times New Roman" panose="02020603050405020304" pitchFamily="18" charset="0"/>
              </a:rPr>
              <a:t>x</a:t>
            </a:r>
            <a:r>
              <a:rPr lang="ru-RU" altLang="ru-RU" sz="2400" b="1" i="1" baseline="-25000">
                <a:solidFill>
                  <a:srgbClr val="FF0000"/>
                </a:solidFill>
                <a:latin typeface="Times New Roman" panose="02020603050405020304" pitchFamily="18" charset="0"/>
                <a:cs typeface="Times New Roman" panose="02020603050405020304" pitchFamily="18" charset="0"/>
              </a:rPr>
              <a:t>1</a:t>
            </a:r>
            <a:r>
              <a:rPr lang="ru-RU" altLang="ru-RU" sz="2400" b="1" i="1">
                <a:solidFill>
                  <a:srgbClr val="FF0000"/>
                </a:solidFill>
                <a:latin typeface="Times New Roman" panose="02020603050405020304" pitchFamily="18" charset="0"/>
                <a:cs typeface="Times New Roman" panose="02020603050405020304" pitchFamily="18" charset="0"/>
              </a:rPr>
              <a:t>, </a:t>
            </a:r>
            <a:r>
              <a:rPr lang="en-US" altLang="ru-RU" sz="2400" b="1" i="1">
                <a:solidFill>
                  <a:srgbClr val="FF0000"/>
                </a:solidFill>
                <a:latin typeface="Times New Roman" panose="02020603050405020304" pitchFamily="18" charset="0"/>
                <a:cs typeface="Times New Roman" panose="02020603050405020304" pitchFamily="18" charset="0"/>
              </a:rPr>
              <a:t>x</a:t>
            </a:r>
            <a:r>
              <a:rPr lang="ru-RU" altLang="ru-RU" sz="2400" b="1" i="1" baseline="-25000">
                <a:solidFill>
                  <a:srgbClr val="FF0000"/>
                </a:solidFill>
                <a:latin typeface="Times New Roman" panose="02020603050405020304" pitchFamily="18" charset="0"/>
                <a:cs typeface="Times New Roman" panose="02020603050405020304" pitchFamily="18" charset="0"/>
              </a:rPr>
              <a:t>2</a:t>
            </a:r>
            <a:r>
              <a:rPr lang="ru-RU" altLang="ru-RU" sz="2400" b="1" i="1">
                <a:solidFill>
                  <a:srgbClr val="FF0000"/>
                </a:solidFill>
                <a:latin typeface="Times New Roman" panose="02020603050405020304" pitchFamily="18" charset="0"/>
                <a:cs typeface="Times New Roman" panose="02020603050405020304" pitchFamily="18" charset="0"/>
              </a:rPr>
              <a:t>, </a:t>
            </a:r>
            <a:r>
              <a:rPr lang="en-US" altLang="ru-RU" sz="2400" b="1" i="1">
                <a:solidFill>
                  <a:srgbClr val="FF0000"/>
                </a:solidFill>
                <a:latin typeface="Times New Roman" panose="02020603050405020304" pitchFamily="18" charset="0"/>
                <a:cs typeface="Times New Roman" panose="02020603050405020304" pitchFamily="18" charset="0"/>
              </a:rPr>
              <a:t>x</a:t>
            </a:r>
            <a:r>
              <a:rPr lang="ru-RU" altLang="ru-RU" sz="2400" b="1" i="1" baseline="-25000">
                <a:solidFill>
                  <a:srgbClr val="FF0000"/>
                </a:solidFill>
                <a:latin typeface="Times New Roman" panose="02020603050405020304" pitchFamily="18" charset="0"/>
                <a:cs typeface="Times New Roman" panose="02020603050405020304" pitchFamily="18" charset="0"/>
              </a:rPr>
              <a:t>3</a:t>
            </a:r>
            <a:r>
              <a:rPr lang="ru-RU" altLang="ru-RU" sz="2400" b="1" i="1">
                <a:solidFill>
                  <a:srgbClr val="FF0000"/>
                </a:solidFill>
                <a:latin typeface="Times New Roman" panose="02020603050405020304" pitchFamily="18" charset="0"/>
                <a:cs typeface="Times New Roman" panose="02020603050405020304" pitchFamily="18" charset="0"/>
              </a:rPr>
              <a:t>….</a:t>
            </a:r>
            <a:r>
              <a:rPr lang="en-US" altLang="ru-RU" sz="2400" b="1" i="1">
                <a:solidFill>
                  <a:srgbClr val="FF0000"/>
                </a:solidFill>
                <a:latin typeface="Times New Roman" panose="02020603050405020304" pitchFamily="18" charset="0"/>
                <a:cs typeface="Times New Roman" panose="02020603050405020304" pitchFamily="18" charset="0"/>
              </a:rPr>
              <a:t>x</a:t>
            </a:r>
            <a:r>
              <a:rPr lang="en-US" altLang="ru-RU" sz="2400" b="1" i="1" baseline="-25000">
                <a:solidFill>
                  <a:srgbClr val="FF0000"/>
                </a:solidFill>
                <a:latin typeface="Times New Roman" panose="02020603050405020304" pitchFamily="18" charset="0"/>
                <a:cs typeface="Times New Roman" panose="02020603050405020304" pitchFamily="18" charset="0"/>
              </a:rPr>
              <a:t>n</a:t>
            </a:r>
            <a:r>
              <a:rPr lang="ru-RU" altLang="ru-RU" sz="2400" b="1" i="1">
                <a:solidFill>
                  <a:srgbClr val="FF0000"/>
                </a:solidFill>
                <a:latin typeface="Times New Roman" panose="02020603050405020304" pitchFamily="18" charset="0"/>
                <a:cs typeface="Times New Roman" panose="02020603050405020304" pitchFamily="18" charset="0"/>
              </a:rPr>
              <a:t>), </a:t>
            </a:r>
            <a:r>
              <a:rPr lang="ru-RU" altLang="ru-RU" sz="2400">
                <a:latin typeface="Times New Roman" panose="02020603050405020304" pitchFamily="18" charset="0"/>
                <a:cs typeface="Times New Roman" panose="02020603050405020304" pitchFamily="18" charset="0"/>
              </a:rPr>
              <a:t> является непараметрической, если ее распределение не зависит от распределения </a:t>
            </a:r>
            <a:r>
              <a:rPr lang="ru-RU" altLang="ru-RU" sz="2400" b="1" i="1">
                <a:solidFill>
                  <a:srgbClr val="FF0000"/>
                </a:solidFill>
                <a:latin typeface="Times New Roman" panose="02020603050405020304" pitchFamily="18" charset="0"/>
                <a:cs typeface="Times New Roman" panose="02020603050405020304" pitchFamily="18" charset="0"/>
              </a:rPr>
              <a:t>Х</a:t>
            </a:r>
            <a:endParaRPr lang="ru-RU" altLang="ru-RU" sz="2400">
              <a:solidFill>
                <a:srgbClr val="FF0000"/>
              </a:solidFill>
            </a:endParaRPr>
          </a:p>
        </p:txBody>
      </p:sp>
    </p:spTree>
    <p:extLst>
      <p:ext uri="{BB962C8B-B14F-4D97-AF65-F5344CB8AC3E}">
        <p14:creationId xmlns:p14="http://schemas.microsoft.com/office/powerpoint/2010/main" val="231377417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Заголовок 1"/>
          <p:cNvSpPr>
            <a:spLocks noGrp="1"/>
          </p:cNvSpPr>
          <p:nvPr>
            <p:ph type="ctrTitle" idx="4294967295"/>
          </p:nvPr>
        </p:nvSpPr>
        <p:spPr>
          <a:xfrm>
            <a:off x="592872" y="428626"/>
            <a:ext cx="11280680" cy="642937"/>
          </a:xfrm>
          <a:solidFill>
            <a:schemeClr val="accent4">
              <a:lumMod val="60000"/>
              <a:lumOff val="40000"/>
            </a:schemeClr>
          </a:solidFill>
        </p:spPr>
        <p:txBody>
          <a:bodyPr/>
          <a:lstStyle/>
          <a:p>
            <a:r>
              <a:rPr lang="ru-RU" altLang="ru-RU" sz="2000" b="1">
                <a:solidFill>
                  <a:srgbClr val="C00000"/>
                </a:solidFill>
                <a:latin typeface="Times New Roman" panose="02020603050405020304" pitchFamily="18" charset="0"/>
                <a:cs typeface="Times New Roman" panose="02020603050405020304" pitchFamily="18" charset="0"/>
              </a:rPr>
              <a:t>Критерии Стьюдента для проверки</a:t>
            </a:r>
            <a:r>
              <a:rPr lang="ru-RU" altLang="ru-RU" sz="2000">
                <a:solidFill>
                  <a:srgbClr val="C00000"/>
                </a:solidFill>
                <a:latin typeface="Times New Roman" panose="02020603050405020304" pitchFamily="18" charset="0"/>
                <a:cs typeface="Times New Roman" panose="02020603050405020304" pitchFamily="18" charset="0"/>
              </a:rPr>
              <a:t/>
            </a:r>
            <a:br>
              <a:rPr lang="ru-RU" altLang="ru-RU" sz="2000">
                <a:solidFill>
                  <a:srgbClr val="C00000"/>
                </a:solidFill>
                <a:latin typeface="Times New Roman" panose="02020603050405020304" pitchFamily="18" charset="0"/>
                <a:cs typeface="Times New Roman" panose="02020603050405020304" pitchFamily="18" charset="0"/>
              </a:rPr>
            </a:br>
            <a:r>
              <a:rPr lang="ru-RU" altLang="ru-RU" sz="2000" b="1">
                <a:solidFill>
                  <a:srgbClr val="C00000"/>
                </a:solidFill>
                <a:latin typeface="Times New Roman" panose="02020603050405020304" pitchFamily="18" charset="0"/>
                <a:cs typeface="Times New Roman" panose="02020603050405020304" pitchFamily="18" charset="0"/>
              </a:rPr>
              <a:t>значимости различных средних значений двух выборок</a:t>
            </a:r>
          </a:p>
        </p:txBody>
      </p:sp>
      <p:sp>
        <p:nvSpPr>
          <p:cNvPr id="9219" name="Подзаголовок 3"/>
          <p:cNvSpPr>
            <a:spLocks noGrp="1"/>
          </p:cNvSpPr>
          <p:nvPr>
            <p:ph type="subTitle" idx="4294967295"/>
          </p:nvPr>
        </p:nvSpPr>
        <p:spPr>
          <a:xfrm>
            <a:off x="592872" y="1351223"/>
            <a:ext cx="10912191" cy="3643312"/>
          </a:xfrm>
        </p:spPr>
        <p:txBody>
          <a:bodyPr>
            <a:normAutofit/>
          </a:bodyPr>
          <a:lstStyle/>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Допустим, что </a:t>
            </a:r>
            <a:r>
              <a:rPr lang="ru-RU" altLang="ru-RU" sz="2000" b="1" i="1">
                <a:solidFill>
                  <a:srgbClr val="FF0000"/>
                </a:solidFill>
                <a:latin typeface="Times New Roman" panose="02020603050405020304" pitchFamily="18" charset="0"/>
                <a:cs typeface="Times New Roman" panose="02020603050405020304" pitchFamily="18" charset="0"/>
              </a:rPr>
              <a:t>(х</a:t>
            </a:r>
            <a:r>
              <a:rPr lang="ru-RU" altLang="ru-RU" sz="2000" b="1" i="1" baseline="-25000">
                <a:solidFill>
                  <a:srgbClr val="FF0000"/>
                </a:solidFill>
                <a:latin typeface="Times New Roman" panose="02020603050405020304" pitchFamily="18" charset="0"/>
                <a:cs typeface="Times New Roman" panose="02020603050405020304" pitchFamily="18" charset="0"/>
              </a:rPr>
              <a:t>1</a:t>
            </a:r>
            <a:r>
              <a:rPr lang="ru-RU" altLang="ru-RU" sz="2000" b="1" i="1">
                <a:solidFill>
                  <a:srgbClr val="FF0000"/>
                </a:solidFill>
                <a:latin typeface="Times New Roman" panose="02020603050405020304" pitchFamily="18" charset="0"/>
                <a:cs typeface="Times New Roman" panose="02020603050405020304" pitchFamily="18" charset="0"/>
              </a:rPr>
              <a:t>, х</a:t>
            </a:r>
            <a:r>
              <a:rPr lang="ru-RU" altLang="ru-RU" sz="2000" b="1" i="1" baseline="-25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х</a:t>
            </a:r>
            <a:r>
              <a:rPr lang="ru-RU" altLang="ru-RU" sz="2000" b="1" i="1" baseline="-25000">
                <a:solidFill>
                  <a:srgbClr val="FF0000"/>
                </a:solidFill>
                <a:latin typeface="Times New Roman" panose="02020603050405020304" pitchFamily="18" charset="0"/>
                <a:cs typeface="Times New Roman" panose="02020603050405020304" pitchFamily="18" charset="0"/>
              </a:rPr>
              <a:t>2 </a:t>
            </a:r>
            <a:r>
              <a:rPr lang="ru-RU" altLang="ru-RU" sz="2000" b="1" i="1">
                <a:solidFill>
                  <a:srgbClr val="FF0000"/>
                </a:solidFill>
                <a:latin typeface="Times New Roman" panose="02020603050405020304" pitchFamily="18" charset="0"/>
                <a:cs typeface="Times New Roman" panose="02020603050405020304" pitchFamily="18" charset="0"/>
              </a:rPr>
              <a:t>….х</a:t>
            </a:r>
            <a:r>
              <a:rPr lang="en-US" altLang="ru-RU" sz="2000" b="1" i="1" baseline="-25000">
                <a:solidFill>
                  <a:srgbClr val="FF0000"/>
                </a:solidFill>
                <a:latin typeface="Times New Roman" panose="02020603050405020304" pitchFamily="18" charset="0"/>
                <a:cs typeface="Times New Roman" panose="02020603050405020304" pitchFamily="18" charset="0"/>
              </a:rPr>
              <a:t>n</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 </a:t>
            </a:r>
            <a:r>
              <a:rPr lang="ru-RU" altLang="ru-RU" sz="2000" b="1" i="1">
                <a:solidFill>
                  <a:srgbClr val="FF0000"/>
                </a:solidFill>
                <a:latin typeface="Times New Roman" panose="02020603050405020304" pitchFamily="18" charset="0"/>
                <a:cs typeface="Times New Roman" panose="02020603050405020304" pitchFamily="18" charset="0"/>
              </a:rPr>
              <a:t>(у</a:t>
            </a:r>
            <a:r>
              <a:rPr lang="ru-RU" altLang="ru-RU" sz="2000" b="1" i="1" baseline="-25000">
                <a:solidFill>
                  <a:srgbClr val="FF0000"/>
                </a:solidFill>
                <a:latin typeface="Times New Roman" panose="02020603050405020304" pitchFamily="18" charset="0"/>
                <a:cs typeface="Times New Roman" panose="02020603050405020304" pitchFamily="18" charset="0"/>
              </a:rPr>
              <a:t>1</a:t>
            </a:r>
            <a:r>
              <a:rPr lang="ru-RU" altLang="ru-RU" sz="2000" b="1" i="1">
                <a:solidFill>
                  <a:srgbClr val="FF0000"/>
                </a:solidFill>
                <a:latin typeface="Times New Roman" panose="02020603050405020304" pitchFamily="18" charset="0"/>
                <a:cs typeface="Times New Roman" panose="02020603050405020304" pitchFamily="18" charset="0"/>
              </a:rPr>
              <a:t>, у</a:t>
            </a:r>
            <a:r>
              <a:rPr lang="ru-RU" altLang="ru-RU" sz="2000" b="1" i="1" baseline="-25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у</a:t>
            </a:r>
            <a:r>
              <a:rPr lang="ru-RU" altLang="ru-RU" sz="2000" b="1" i="1" baseline="-25000">
                <a:solidFill>
                  <a:srgbClr val="FF0000"/>
                </a:solidFill>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….у</a:t>
            </a:r>
            <a:r>
              <a:rPr lang="en-US" altLang="ru-RU" sz="2000" b="1" i="1" baseline="-25000">
                <a:solidFill>
                  <a:srgbClr val="FF0000"/>
                </a:solidFill>
                <a:latin typeface="Times New Roman" panose="02020603050405020304" pitchFamily="18" charset="0"/>
                <a:cs typeface="Times New Roman" panose="02020603050405020304" pitchFamily="18" charset="0"/>
              </a:rPr>
              <a:t>n</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выборки длиной </a:t>
            </a:r>
            <a:r>
              <a:rPr lang="en-US" altLang="ru-RU" sz="2000" b="1" i="1">
                <a:solidFill>
                  <a:srgbClr val="FF0000"/>
                </a:solidFill>
                <a:latin typeface="Times New Roman" panose="02020603050405020304" pitchFamily="18" charset="0"/>
                <a:cs typeface="Times New Roman" panose="02020603050405020304" pitchFamily="18" charset="0"/>
              </a:rPr>
              <a:t>m </a:t>
            </a:r>
            <a:r>
              <a:rPr lang="ru-RU" altLang="ru-RU" sz="2000">
                <a:latin typeface="Times New Roman" panose="02020603050405020304" pitchFamily="18" charset="0"/>
                <a:cs typeface="Times New Roman" panose="02020603050405020304" pitchFamily="18" charset="0"/>
              </a:rPr>
              <a:t>и </a:t>
            </a:r>
            <a:r>
              <a:rPr lang="en-US" altLang="ru-RU" sz="2000" b="1" i="1">
                <a:solidFill>
                  <a:srgbClr val="FF0000"/>
                </a:solidFill>
                <a:latin typeface="Times New Roman" panose="02020603050405020304" pitchFamily="18" charset="0"/>
                <a:cs typeface="Times New Roman" panose="02020603050405020304" pitchFamily="18" charset="0"/>
              </a:rPr>
              <a:t>n</a:t>
            </a:r>
            <a:r>
              <a:rPr lang="en-US"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с </a:t>
            </a:r>
            <a:r>
              <a:rPr lang="ru-RU" altLang="ru-RU" sz="2000" b="1" i="1">
                <a:solidFill>
                  <a:srgbClr val="FF0000"/>
                </a:solidFill>
                <a:latin typeface="Times New Roman" panose="02020603050405020304" pitchFamily="18" charset="0"/>
                <a:cs typeface="Times New Roman" panose="02020603050405020304" pitchFamily="18" charset="0"/>
              </a:rPr>
              <a:t>неизвестными</a:t>
            </a:r>
            <a:r>
              <a:rPr lang="ru-RU" altLang="ru-RU" sz="2000">
                <a:latin typeface="Times New Roman" panose="02020603050405020304" pitchFamily="18" charset="0"/>
                <a:cs typeface="Times New Roman" panose="02020603050405020304" pitchFamily="18" charset="0"/>
              </a:rPr>
              <a:t> параметрами </a:t>
            </a:r>
            <a:r>
              <a:rPr lang="en-US" altLang="ru-RU" sz="2000" b="1" i="1">
                <a:solidFill>
                  <a:srgbClr val="FF0000"/>
                </a:solidFill>
                <a:latin typeface="Times New Roman" panose="02020603050405020304" pitchFamily="18" charset="0"/>
                <a:cs typeface="Times New Roman" panose="02020603050405020304" pitchFamily="18" charset="0"/>
              </a:rPr>
              <a:t>m</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 σ</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en-US" altLang="ru-RU" sz="2000" b="1" i="1" baseline="30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 </a:t>
            </a:r>
            <a:r>
              <a:rPr lang="en-US" altLang="ru-RU" sz="2000" b="1" i="1">
                <a:solidFill>
                  <a:srgbClr val="FF0000"/>
                </a:solidFill>
                <a:latin typeface="Times New Roman" panose="02020603050405020304" pitchFamily="18" charset="0"/>
                <a:cs typeface="Times New Roman" panose="02020603050405020304" pitchFamily="18" charset="0"/>
              </a:rPr>
              <a:t>m</a:t>
            </a:r>
            <a:r>
              <a:rPr lang="ru-RU" altLang="ru-RU" sz="2000" b="1" i="1" baseline="-25000">
                <a:solidFill>
                  <a:srgbClr val="FF0000"/>
                </a:solidFill>
                <a:latin typeface="Times New Roman" panose="02020603050405020304" pitchFamily="18" charset="0"/>
                <a:cs typeface="Times New Roman" panose="02020603050405020304" pitchFamily="18" charset="0"/>
              </a:rPr>
              <a:t>у</a:t>
            </a:r>
            <a:r>
              <a:rPr lang="ru-RU" altLang="ru-RU" sz="2000" b="1" i="1">
                <a:solidFill>
                  <a:srgbClr val="FF0000"/>
                </a:solidFill>
                <a:latin typeface="Times New Roman" panose="02020603050405020304" pitchFamily="18" charset="0"/>
                <a:cs typeface="Times New Roman" panose="02020603050405020304" pitchFamily="18" charset="0"/>
              </a:rPr>
              <a:t>, σ</a:t>
            </a:r>
            <a:r>
              <a:rPr lang="ru-RU" altLang="ru-RU" sz="2000" b="1" i="1" baseline="-25000">
                <a:solidFill>
                  <a:srgbClr val="FF0000"/>
                </a:solidFill>
                <a:latin typeface="Times New Roman" panose="02020603050405020304" pitchFamily="18" charset="0"/>
                <a:cs typeface="Times New Roman" panose="02020603050405020304" pitchFamily="18" charset="0"/>
              </a:rPr>
              <a:t>у</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но при этом известно, что </a:t>
            </a:r>
            <a:r>
              <a:rPr lang="ru-RU" altLang="ru-RU" sz="2000" b="1" i="1">
                <a:solidFill>
                  <a:srgbClr val="FF0000"/>
                </a:solidFill>
                <a:latin typeface="Times New Roman" panose="02020603050405020304" pitchFamily="18" charset="0"/>
                <a:cs typeface="Times New Roman" panose="02020603050405020304" pitchFamily="18" charset="0"/>
              </a:rPr>
              <a:t>σ</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 = σ</a:t>
            </a:r>
            <a:r>
              <a:rPr lang="ru-RU" altLang="ru-RU" sz="2000" b="1" i="1" baseline="-25000">
                <a:solidFill>
                  <a:srgbClr val="FF0000"/>
                </a:solidFill>
                <a:latin typeface="Times New Roman" panose="02020603050405020304" pitchFamily="18" charset="0"/>
                <a:cs typeface="Times New Roman" panose="02020603050405020304" pitchFamily="18" charset="0"/>
              </a:rPr>
              <a:t>у</a:t>
            </a:r>
            <a:r>
              <a:rPr lang="ru-RU" altLang="ru-RU" sz="2000" baseline="-25000">
                <a:solidFill>
                  <a:srgbClr val="FF0000"/>
                </a:solidFill>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хотя </a:t>
            </a:r>
            <a:r>
              <a:rPr lang="ru-RU" altLang="ru-RU" sz="2000">
                <a:solidFill>
                  <a:srgbClr val="FF0000"/>
                </a:solidFill>
                <a:latin typeface="Times New Roman" panose="02020603050405020304" pitchFamily="18" charset="0"/>
                <a:cs typeface="Times New Roman" panose="02020603050405020304" pitchFamily="18" charset="0"/>
              </a:rPr>
              <a:t>СКО </a:t>
            </a:r>
            <a:r>
              <a:rPr lang="ru-RU" altLang="ru-RU" sz="2000">
                <a:latin typeface="Times New Roman" panose="02020603050405020304" pitchFamily="18" charset="0"/>
                <a:cs typeface="Times New Roman" panose="02020603050405020304" pitchFamily="18" charset="0"/>
              </a:rPr>
              <a:t>значение неизвестно</a:t>
            </a:r>
            <a:r>
              <a:rPr lang="ru-RU" altLang="ru-RU" sz="2000">
                <a:solidFill>
                  <a:srgbClr val="FF0000"/>
                </a:solidFill>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Поэтому</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можно записать, что </a:t>
            </a:r>
            <a:r>
              <a:rPr lang="ru-RU" altLang="ru-RU" sz="2000" b="1" i="1">
                <a:solidFill>
                  <a:srgbClr val="FF0000"/>
                </a:solidFill>
                <a:latin typeface="Times New Roman" panose="02020603050405020304" pitchFamily="18" charset="0"/>
                <a:cs typeface="Times New Roman" panose="02020603050405020304" pitchFamily="18" charset="0"/>
              </a:rPr>
              <a:t>σ = σ</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 = σ</a:t>
            </a:r>
            <a:r>
              <a:rPr lang="ru-RU" altLang="ru-RU" sz="2000" b="1" i="1" baseline="-25000">
                <a:solidFill>
                  <a:srgbClr val="FF0000"/>
                </a:solidFill>
                <a:latin typeface="Times New Roman" panose="02020603050405020304" pitchFamily="18" charset="0"/>
                <a:cs typeface="Times New Roman" panose="02020603050405020304" pitchFamily="18" charset="0"/>
              </a:rPr>
              <a:t>у</a:t>
            </a: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Если выборки относятся к одной генеральной совокупности, то разность должна быть близка к нулю. На основе этой разности строиться статистика</a:t>
            </a:r>
          </a:p>
          <a:p>
            <a:r>
              <a:rPr lang="en-US" altLang="ru-RU" sz="2400" b="1" i="1">
                <a:solidFill>
                  <a:srgbClr val="FF0000"/>
                </a:solidFill>
                <a:latin typeface="Times New Roman" panose="02020603050405020304" pitchFamily="18" charset="0"/>
                <a:cs typeface="Times New Roman" panose="02020603050405020304" pitchFamily="18" charset="0"/>
              </a:rPr>
              <a:t>t</a:t>
            </a:r>
            <a:r>
              <a:rPr lang="ru-RU" altLang="ru-RU" sz="2400" b="1" i="1">
                <a:solidFill>
                  <a:srgbClr val="FF0000"/>
                </a:solidFill>
                <a:latin typeface="Times New Roman" panose="02020603050405020304" pitchFamily="18" charset="0"/>
                <a:cs typeface="Times New Roman" panose="02020603050405020304" pitchFamily="18" charset="0"/>
              </a:rPr>
              <a:t> = (</a:t>
            </a:r>
            <a:r>
              <a:rPr lang="en-US" altLang="ru-RU" sz="2400" b="1" i="1">
                <a:solidFill>
                  <a:srgbClr val="FF0000"/>
                </a:solidFill>
                <a:latin typeface="Times New Roman" panose="02020603050405020304" pitchFamily="18" charset="0"/>
                <a:cs typeface="Times New Roman" panose="02020603050405020304" pitchFamily="18" charset="0"/>
              </a:rPr>
              <a:t>x</a:t>
            </a:r>
            <a:r>
              <a:rPr lang="ru-RU" altLang="ru-RU" sz="2400" b="1" i="1" baseline="-25000">
                <a:solidFill>
                  <a:srgbClr val="FF0000"/>
                </a:solidFill>
                <a:latin typeface="Times New Roman" panose="02020603050405020304" pitchFamily="18" charset="0"/>
                <a:cs typeface="Times New Roman" panose="02020603050405020304" pitchFamily="18" charset="0"/>
              </a:rPr>
              <a:t>ср </a:t>
            </a:r>
            <a:r>
              <a:rPr lang="ru-RU" altLang="ru-RU" sz="2400" b="1" i="1">
                <a:solidFill>
                  <a:srgbClr val="FF0000"/>
                </a:solidFill>
                <a:latin typeface="Times New Roman" panose="02020603050405020304" pitchFamily="18" charset="0"/>
                <a:cs typeface="Times New Roman" panose="02020603050405020304" pitchFamily="18" charset="0"/>
              </a:rPr>
              <a:t> - у</a:t>
            </a:r>
            <a:r>
              <a:rPr lang="ru-RU" altLang="ru-RU" sz="2400" b="1" i="1" baseline="-25000">
                <a:solidFill>
                  <a:srgbClr val="FF0000"/>
                </a:solidFill>
                <a:latin typeface="Times New Roman" panose="02020603050405020304" pitchFamily="18" charset="0"/>
                <a:cs typeface="Times New Roman" panose="02020603050405020304" pitchFamily="18" charset="0"/>
              </a:rPr>
              <a:t>ср</a:t>
            </a:r>
            <a:r>
              <a:rPr lang="ru-RU" altLang="ru-RU" sz="2400" b="1" i="1">
                <a:solidFill>
                  <a:srgbClr val="FF0000"/>
                </a:solidFill>
                <a:latin typeface="Times New Roman" panose="02020603050405020304" pitchFamily="18" charset="0"/>
                <a:cs typeface="Times New Roman" panose="02020603050405020304" pitchFamily="18" charset="0"/>
              </a:rPr>
              <a:t>)/(σ</a:t>
            </a:r>
            <a:r>
              <a:rPr lang="en-US" altLang="ru-RU" sz="2400" b="1" i="1" baseline="-25000">
                <a:solidFill>
                  <a:srgbClr val="FF0000"/>
                </a:solidFill>
                <a:latin typeface="Times New Roman" panose="02020603050405020304" pitchFamily="18" charset="0"/>
                <a:cs typeface="Times New Roman" panose="02020603050405020304" pitchFamily="18" charset="0"/>
              </a:rPr>
              <a:t>x</a:t>
            </a:r>
            <a:r>
              <a:rPr lang="ru-RU" altLang="ru-RU" sz="2400" b="1" i="1" baseline="-25000">
                <a:solidFill>
                  <a:srgbClr val="FF0000"/>
                </a:solidFill>
                <a:latin typeface="Times New Roman" panose="02020603050405020304" pitchFamily="18" charset="0"/>
                <a:cs typeface="Times New Roman" panose="02020603050405020304" pitchFamily="18" charset="0"/>
              </a:rPr>
              <a:t>ср  - уср</a:t>
            </a:r>
            <a:r>
              <a:rPr lang="ru-RU" altLang="ru-RU" sz="2400" b="1" i="1">
                <a:solidFill>
                  <a:srgbClr val="FF0000"/>
                </a:solidFill>
                <a:latin typeface="Times New Roman" panose="02020603050405020304" pitchFamily="18" charset="0"/>
                <a:cs typeface="Times New Roman" panose="02020603050405020304" pitchFamily="18" charset="0"/>
              </a:rPr>
              <a:t>)</a:t>
            </a:r>
          </a:p>
          <a:p>
            <a:endParaRPr lang="ru-RU" altLang="ru-RU" sz="800">
              <a:solidFill>
                <a:srgbClr val="FF0000"/>
              </a:solidFill>
              <a:latin typeface="Times New Roman" panose="02020603050405020304" pitchFamily="18" charset="0"/>
              <a:cs typeface="Times New Roman" panose="02020603050405020304" pitchFamily="18" charset="0"/>
            </a:endParaRPr>
          </a:p>
          <a:p>
            <a:pPr algn="just"/>
            <a:r>
              <a:rPr lang="ru-RU" altLang="ru-RU" sz="2000">
                <a:latin typeface="Times New Roman" panose="02020603050405020304" pitchFamily="18" charset="0"/>
                <a:cs typeface="Times New Roman" panose="02020603050405020304" pitchFamily="18" charset="0"/>
              </a:rPr>
              <a:t>где </a:t>
            </a:r>
            <a:r>
              <a:rPr lang="ru-RU" altLang="ru-RU" sz="2000" b="1" i="1">
                <a:latin typeface="Times New Roman" panose="02020603050405020304" pitchFamily="18" charset="0"/>
                <a:cs typeface="Times New Roman" panose="02020603050405020304" pitchFamily="18" charset="0"/>
              </a:rPr>
              <a:t>σ</a:t>
            </a:r>
            <a:r>
              <a:rPr lang="en-US" altLang="ru-RU" sz="2000" b="1" i="1" baseline="-25000">
                <a:latin typeface="Times New Roman" panose="02020603050405020304" pitchFamily="18" charset="0"/>
                <a:cs typeface="Times New Roman" panose="02020603050405020304" pitchFamily="18" charset="0"/>
              </a:rPr>
              <a:t>x</a:t>
            </a:r>
            <a:r>
              <a:rPr lang="ru-RU" altLang="ru-RU" sz="2000" b="1" i="1" baseline="-25000">
                <a:latin typeface="Times New Roman" panose="02020603050405020304" pitchFamily="18" charset="0"/>
                <a:cs typeface="Times New Roman" panose="02020603050405020304" pitchFamily="18" charset="0"/>
              </a:rPr>
              <a:t>ср  - уср</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 СКО разности </a:t>
            </a:r>
            <a:r>
              <a:rPr lang="ru-RU" altLang="ru-RU" sz="2000" b="1" i="1">
                <a:latin typeface="Times New Roman" panose="02020603050405020304" pitchFamily="18" charset="0"/>
                <a:cs typeface="Times New Roman" panose="02020603050405020304" pitchFamily="18" charset="0"/>
              </a:rPr>
              <a:t>(</a:t>
            </a:r>
            <a:r>
              <a:rPr lang="en-US" altLang="ru-RU" sz="2000" b="1" i="1">
                <a:latin typeface="Times New Roman" panose="02020603050405020304" pitchFamily="18" charset="0"/>
                <a:cs typeface="Times New Roman" panose="02020603050405020304" pitchFamily="18" charset="0"/>
              </a:rPr>
              <a:t>x</a:t>
            </a:r>
            <a:r>
              <a:rPr lang="ru-RU" altLang="ru-RU" sz="2000" b="1" i="1" baseline="-25000">
                <a:latin typeface="Times New Roman" panose="02020603050405020304" pitchFamily="18" charset="0"/>
                <a:cs typeface="Times New Roman" panose="02020603050405020304" pitchFamily="18" charset="0"/>
              </a:rPr>
              <a:t>ср </a:t>
            </a:r>
            <a:r>
              <a:rPr lang="ru-RU" altLang="ru-RU" sz="2000" b="1" i="1">
                <a:latin typeface="Times New Roman" panose="02020603050405020304" pitchFamily="18" charset="0"/>
                <a:cs typeface="Times New Roman" panose="02020603050405020304" pitchFamily="18" charset="0"/>
              </a:rPr>
              <a:t> - у</a:t>
            </a:r>
            <a:r>
              <a:rPr lang="ru-RU" altLang="ru-RU" sz="2000" b="1" i="1" baseline="-25000">
                <a:latin typeface="Times New Roman" panose="02020603050405020304" pitchFamily="18" charset="0"/>
                <a:cs typeface="Times New Roman" panose="02020603050405020304" pitchFamily="18" charset="0"/>
              </a:rPr>
              <a:t>ср</a:t>
            </a:r>
            <a:r>
              <a:rPr lang="ru-RU" altLang="ru-RU" sz="2000" b="1" i="1">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Как следует из теоремы 2, из предыдущей лекции эта статистика подчиняется распределению Стьюдента при </a:t>
            </a:r>
            <a:r>
              <a:rPr lang="ru-RU" altLang="ru-RU" sz="2400" b="1" i="1">
                <a:solidFill>
                  <a:srgbClr val="FF0000"/>
                </a:solidFill>
                <a:latin typeface="Times New Roman" panose="02020603050405020304" pitchFamily="18" charset="0"/>
                <a:cs typeface="Times New Roman" panose="02020603050405020304" pitchFamily="18" charset="0"/>
              </a:rPr>
              <a:t>ν = (</a:t>
            </a:r>
            <a:r>
              <a:rPr lang="en-US" altLang="ru-RU" sz="2400" b="1" i="1">
                <a:solidFill>
                  <a:srgbClr val="FF0000"/>
                </a:solidFill>
                <a:latin typeface="Times New Roman" panose="02020603050405020304" pitchFamily="18" charset="0"/>
                <a:cs typeface="Times New Roman" panose="02020603050405020304" pitchFamily="18" charset="0"/>
              </a:rPr>
              <a:t>m</a:t>
            </a:r>
            <a:r>
              <a:rPr lang="ru-RU" altLang="ru-RU" sz="2400" b="1" i="1">
                <a:solidFill>
                  <a:srgbClr val="FF0000"/>
                </a:solidFill>
                <a:latin typeface="Times New Roman" panose="02020603050405020304" pitchFamily="18" charset="0"/>
                <a:cs typeface="Times New Roman" panose="02020603050405020304" pitchFamily="18" charset="0"/>
              </a:rPr>
              <a:t> + </a:t>
            </a:r>
            <a:r>
              <a:rPr lang="en-US" altLang="ru-RU" sz="2400" b="1" i="1">
                <a:solidFill>
                  <a:srgbClr val="FF0000"/>
                </a:solidFill>
                <a:latin typeface="Times New Roman" panose="02020603050405020304" pitchFamily="18" charset="0"/>
                <a:cs typeface="Times New Roman" panose="02020603050405020304" pitchFamily="18" charset="0"/>
              </a:rPr>
              <a:t>n</a:t>
            </a:r>
            <a:r>
              <a:rPr lang="ru-RU" altLang="ru-RU" sz="2400" b="1" i="1">
                <a:solidFill>
                  <a:srgbClr val="FF0000"/>
                </a:solidFill>
                <a:latin typeface="Times New Roman" panose="02020603050405020304" pitchFamily="18" charset="0"/>
                <a:cs typeface="Times New Roman" panose="02020603050405020304" pitchFamily="18" charset="0"/>
              </a:rPr>
              <a:t> – 2). </a:t>
            </a:r>
          </a:p>
          <a:p>
            <a:pPr algn="just"/>
            <a:r>
              <a:rPr lang="ru-RU" altLang="ru-RU" sz="2000">
                <a:latin typeface="Times New Roman" panose="02020603050405020304" pitchFamily="18" charset="0"/>
                <a:cs typeface="Times New Roman" panose="02020603050405020304" pitchFamily="18" charset="0"/>
              </a:rPr>
              <a:t>В математической статистике доказано, что </a:t>
            </a:r>
          </a:p>
          <a:p>
            <a:pPr algn="just">
              <a:spcBef>
                <a:spcPct val="0"/>
              </a:spcBef>
            </a:pPr>
            <a:endParaRPr lang="ru-RU" altLang="ru-RU" sz="2000">
              <a:latin typeface="Times New Roman" panose="02020603050405020304" pitchFamily="18" charset="0"/>
              <a:cs typeface="Times New Roman" panose="02020603050405020304" pitchFamily="18" charset="0"/>
            </a:endParaRPr>
          </a:p>
          <a:p>
            <a:pPr algn="just">
              <a:spcBef>
                <a:spcPct val="0"/>
              </a:spcBef>
            </a:pPr>
            <a:endParaRPr lang="ru-RU" altLang="ru-RU" sz="2000">
              <a:latin typeface="Times New Roman" panose="02020603050405020304" pitchFamily="18" charset="0"/>
              <a:cs typeface="Times New Roman" panose="02020603050405020304" pitchFamily="18" charset="0"/>
            </a:endParaRPr>
          </a:p>
        </p:txBody>
      </p:sp>
      <p:pic>
        <p:nvPicPr>
          <p:cNvPr id="9220"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5612" y="4459287"/>
            <a:ext cx="271462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Rectangle 2"/>
          <p:cNvSpPr>
            <a:spLocks noChangeArrowheads="1"/>
          </p:cNvSpPr>
          <p:nvPr/>
        </p:nvSpPr>
        <p:spPr bwMode="auto">
          <a:xfrm>
            <a:off x="477672" y="5072063"/>
            <a:ext cx="1139588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r>
              <a:rPr lang="ru-RU" altLang="ru-RU" sz="2000">
                <a:latin typeface="Times New Roman" panose="02020603050405020304" pitchFamily="18" charset="0"/>
                <a:ea typeface="Calibri" panose="020F0502020204030204" pitchFamily="34" charset="0"/>
                <a:cs typeface="Times New Roman" panose="02020603050405020304" pitchFamily="18" charset="0"/>
              </a:rPr>
              <a:t>где </a:t>
            </a:r>
            <a:r>
              <a:rPr lang="en-US" altLang="ru-RU" sz="2400" b="1" i="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a:t>
            </a:r>
            <a:r>
              <a:rPr lang="en-US" altLang="ru-RU" sz="2000">
                <a:latin typeface="Times New Roman" panose="02020603050405020304" pitchFamily="18" charset="0"/>
                <a:ea typeface="Calibri" panose="020F0502020204030204" pitchFamily="34" charset="0"/>
                <a:cs typeface="Times New Roman" panose="02020603050405020304" pitchFamily="18" charset="0"/>
              </a:rPr>
              <a:t> </a:t>
            </a:r>
            <a:r>
              <a:rPr lang="ru-RU" altLang="ru-RU" sz="2000">
                <a:latin typeface="Times New Roman" panose="02020603050405020304" pitchFamily="18" charset="0"/>
                <a:ea typeface="Calibri" panose="020F0502020204030204" pitchFamily="34" charset="0"/>
                <a:cs typeface="Times New Roman" panose="02020603050405020304" pitchFamily="18" charset="0"/>
              </a:rPr>
              <a:t>– эмпирическая оценка </a:t>
            </a:r>
            <a:r>
              <a:rPr lang="ru-RU" altLang="ru-RU" sz="2400" b="1" i="1">
                <a:solidFill>
                  <a:srgbClr val="FF0000"/>
                </a:solidFill>
                <a:latin typeface="Times New Roman" panose="02020603050405020304" pitchFamily="18" charset="0"/>
                <a:ea typeface="Calibri" panose="020F0502020204030204" pitchFamily="34" charset="0"/>
                <a:cs typeface="Times New Roman" panose="02020603050405020304" pitchFamily="18" charset="0"/>
              </a:rPr>
              <a:t>σ</a:t>
            </a:r>
            <a:r>
              <a:rPr lang="en-US" altLang="ru-RU" sz="2400" b="1" i="1" baseline="-300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x</a:t>
            </a:r>
            <a:r>
              <a:rPr lang="ru-RU" altLang="ru-RU" sz="2400" b="1" i="1" baseline="-300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ср  - уср</a:t>
            </a:r>
            <a:r>
              <a:rPr lang="ru-RU" altLang="ru-RU" sz="24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ru-RU" altLang="ru-RU" sz="2000">
                <a:latin typeface="Times New Roman" panose="02020603050405020304" pitchFamily="18" charset="0"/>
                <a:ea typeface="Calibri" panose="020F0502020204030204" pitchFamily="34" charset="0"/>
                <a:cs typeface="Times New Roman" panose="02020603050405020304" pitchFamily="18" charset="0"/>
              </a:rPr>
              <a:t>Значение </a:t>
            </a:r>
            <a:r>
              <a:rPr lang="en-US" altLang="ru-RU" sz="2400" b="1" i="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 </a:t>
            </a:r>
            <a:r>
              <a:rPr lang="ru-RU" altLang="ru-RU" sz="2000">
                <a:latin typeface="Times New Roman" panose="02020603050405020304" pitchFamily="18" charset="0"/>
                <a:ea typeface="Calibri" panose="020F0502020204030204" pitchFamily="34" charset="0"/>
                <a:cs typeface="Times New Roman" panose="02020603050405020304" pitchFamily="18" charset="0"/>
              </a:rPr>
              <a:t>определяется в зависимости от выборочных значений </a:t>
            </a:r>
            <a:r>
              <a:rPr lang="en-US" altLang="ru-RU" sz="2400" b="1" i="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a:t>
            </a:r>
            <a:r>
              <a:rPr lang="ru-RU" altLang="ru-RU" sz="2400" b="1" i="1" baseline="-300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х</a:t>
            </a:r>
            <a:r>
              <a:rPr lang="ru-RU" altLang="ru-RU" sz="2000" b="1" i="1">
                <a:latin typeface="Times New Roman" panose="02020603050405020304" pitchFamily="18" charset="0"/>
                <a:ea typeface="Calibri" panose="020F0502020204030204" pitchFamily="34" charset="0"/>
                <a:cs typeface="Times New Roman" panose="02020603050405020304" pitchFamily="18" charset="0"/>
              </a:rPr>
              <a:t> </a:t>
            </a:r>
            <a:r>
              <a:rPr lang="ru-RU" altLang="ru-RU" sz="2000">
                <a:latin typeface="Times New Roman" panose="02020603050405020304" pitchFamily="18" charset="0"/>
                <a:ea typeface="Calibri" panose="020F0502020204030204" pitchFamily="34" charset="0"/>
                <a:cs typeface="Times New Roman" panose="02020603050405020304" pitchFamily="18" charset="0"/>
              </a:rPr>
              <a:t>и </a:t>
            </a:r>
            <a:r>
              <a:rPr lang="en-US" altLang="ru-RU" sz="2400" b="1" i="1">
                <a:solidFill>
                  <a:srgbClr val="FF0000"/>
                </a:solidFill>
                <a:latin typeface="Times New Roman" panose="02020603050405020304" pitchFamily="18" charset="0"/>
                <a:ea typeface="Calibri" panose="020F0502020204030204" pitchFamily="34" charset="0"/>
                <a:cs typeface="Times New Roman" panose="02020603050405020304" pitchFamily="18" charset="0"/>
              </a:rPr>
              <a:t>S</a:t>
            </a:r>
            <a:r>
              <a:rPr lang="ru-RU" altLang="ru-RU" sz="2400" b="1" i="1" baseline="-300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у</a:t>
            </a:r>
            <a:r>
              <a:rPr lang="ru-RU" altLang="ru-RU" sz="24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a:t>
            </a:r>
            <a:r>
              <a:rPr lang="ru-RU" altLang="ru-RU" sz="2000">
                <a:latin typeface="Times New Roman" panose="02020603050405020304" pitchFamily="18" charset="0"/>
                <a:ea typeface="Calibri" panose="020F0502020204030204" pitchFamily="34" charset="0"/>
                <a:cs typeface="Times New Roman" panose="02020603050405020304" pitchFamily="18" charset="0"/>
              </a:rPr>
              <a:t> </a:t>
            </a:r>
          </a:p>
        </p:txBody>
      </p:sp>
      <p:pic>
        <p:nvPicPr>
          <p:cNvPr id="922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16724" y="5631383"/>
            <a:ext cx="2616200"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9240518"/>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ctrTitle" idx="4294967295"/>
          </p:nvPr>
        </p:nvSpPr>
        <p:spPr>
          <a:xfrm>
            <a:off x="436728" y="285751"/>
            <a:ext cx="11327642" cy="642937"/>
          </a:xfrm>
          <a:solidFill>
            <a:schemeClr val="accent4">
              <a:lumMod val="60000"/>
              <a:lumOff val="40000"/>
            </a:schemeClr>
          </a:solidFill>
        </p:spPr>
        <p:txBody>
          <a:bodyPr/>
          <a:lstStyle/>
          <a:p>
            <a:r>
              <a:rPr lang="ru-RU" altLang="ru-RU" sz="2000" b="1">
                <a:solidFill>
                  <a:srgbClr val="C00000"/>
                </a:solidFill>
                <a:latin typeface="Times New Roman" panose="02020603050405020304" pitchFamily="18" charset="0"/>
                <a:cs typeface="Times New Roman" panose="02020603050405020304" pitchFamily="18" charset="0"/>
              </a:rPr>
              <a:t>Критерии Стьюдента для проверки</a:t>
            </a:r>
            <a:r>
              <a:rPr lang="ru-RU" altLang="ru-RU" sz="2000">
                <a:solidFill>
                  <a:srgbClr val="C00000"/>
                </a:solidFill>
                <a:latin typeface="Times New Roman" panose="02020603050405020304" pitchFamily="18" charset="0"/>
                <a:cs typeface="Times New Roman" panose="02020603050405020304" pitchFamily="18" charset="0"/>
              </a:rPr>
              <a:t/>
            </a:r>
            <a:br>
              <a:rPr lang="ru-RU" altLang="ru-RU" sz="2000">
                <a:solidFill>
                  <a:srgbClr val="C00000"/>
                </a:solidFill>
                <a:latin typeface="Times New Roman" panose="02020603050405020304" pitchFamily="18" charset="0"/>
                <a:cs typeface="Times New Roman" panose="02020603050405020304" pitchFamily="18" charset="0"/>
              </a:rPr>
            </a:br>
            <a:r>
              <a:rPr lang="ru-RU" altLang="ru-RU" sz="2000" b="1">
                <a:solidFill>
                  <a:srgbClr val="C00000"/>
                </a:solidFill>
                <a:latin typeface="Times New Roman" panose="02020603050405020304" pitchFamily="18" charset="0"/>
                <a:cs typeface="Times New Roman" panose="02020603050405020304" pitchFamily="18" charset="0"/>
              </a:rPr>
              <a:t>значимости различных средних значений двух выборок (2)</a:t>
            </a:r>
          </a:p>
        </p:txBody>
      </p:sp>
      <p:sp>
        <p:nvSpPr>
          <p:cNvPr id="10243" name="Подзаголовок 3"/>
          <p:cNvSpPr>
            <a:spLocks noGrp="1"/>
          </p:cNvSpPr>
          <p:nvPr>
            <p:ph type="subTitle" idx="4294967295"/>
          </p:nvPr>
        </p:nvSpPr>
        <p:spPr>
          <a:xfrm>
            <a:off x="696036" y="1193161"/>
            <a:ext cx="4319588" cy="785812"/>
          </a:xfrm>
        </p:spPr>
        <p:txBody>
          <a:bodyPr>
            <a:normAutofit lnSpcReduction="10000"/>
          </a:bodyPr>
          <a:lstStyle/>
          <a:p>
            <a:pPr algn="just">
              <a:spcBef>
                <a:spcPct val="0"/>
              </a:spcBef>
            </a:pPr>
            <a:r>
              <a:rPr lang="ru-RU" altLang="ru-RU" sz="2000">
                <a:latin typeface="Times New Roman" panose="02020603050405020304" pitchFamily="18" charset="0"/>
                <a:cs typeface="Times New Roman" panose="02020603050405020304" pitchFamily="18" charset="0"/>
              </a:rPr>
              <a:t>В окончательном виде выражение для статистики  </a:t>
            </a:r>
            <a:r>
              <a:rPr lang="en-US" altLang="ru-RU" sz="2800" b="1" i="1">
                <a:solidFill>
                  <a:srgbClr val="FF0000"/>
                </a:solidFill>
                <a:latin typeface="Times New Roman" panose="02020603050405020304" pitchFamily="18" charset="0"/>
                <a:cs typeface="Times New Roman" panose="02020603050405020304" pitchFamily="18" charset="0"/>
              </a:rPr>
              <a:t>t</a:t>
            </a:r>
            <a:r>
              <a:rPr lang="ru-RU" altLang="ru-RU" sz="2000">
                <a:latin typeface="Times New Roman" panose="02020603050405020304" pitchFamily="18" charset="0"/>
                <a:cs typeface="Times New Roman" panose="02020603050405020304" pitchFamily="18" charset="0"/>
              </a:rPr>
              <a:t> имеет вид</a:t>
            </a:r>
          </a:p>
          <a:p>
            <a:pPr algn="just">
              <a:spcBef>
                <a:spcPct val="0"/>
              </a:spcBef>
            </a:pPr>
            <a:endParaRPr lang="ru-RU" altLang="ru-RU" sz="2000">
              <a:latin typeface="Times New Roman" panose="02020603050405020304" pitchFamily="18" charset="0"/>
              <a:cs typeface="Times New Roman" panose="02020603050405020304" pitchFamily="18" charset="0"/>
            </a:endParaRPr>
          </a:p>
        </p:txBody>
      </p:sp>
      <p:pic>
        <p:nvPicPr>
          <p:cNvPr id="102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29338" y="1247929"/>
            <a:ext cx="22860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Rectangle 3"/>
          <p:cNvSpPr>
            <a:spLocks noChangeArrowheads="1"/>
          </p:cNvSpPr>
          <p:nvPr/>
        </p:nvSpPr>
        <p:spPr bwMode="auto">
          <a:xfrm>
            <a:off x="859809" y="2033261"/>
            <a:ext cx="10904561"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buFont typeface="Wingdings" panose="05000000000000000000" pitchFamily="2" charset="2"/>
              <a:buChar char="Ø"/>
            </a:pPr>
            <a:r>
              <a:rPr lang="ru-RU" altLang="ru-RU" sz="2000">
                <a:latin typeface="Times New Roman" panose="02020603050405020304" pitchFamily="18" charset="0"/>
                <a:ea typeface="Calibri" panose="020F0502020204030204" pitchFamily="34" charset="0"/>
                <a:cs typeface="Times New Roman" panose="02020603050405020304" pitchFamily="18" charset="0"/>
              </a:rPr>
              <a:t>  В практике гидрологических расчетов эта статистика используется для проверки однородности рядов по среднему значению</a:t>
            </a:r>
          </a:p>
          <a:p>
            <a:pPr algn="just">
              <a:buFont typeface="Wingdings" panose="05000000000000000000" pitchFamily="2" charset="2"/>
              <a:buChar char="Ø"/>
            </a:pPr>
            <a:r>
              <a:rPr lang="ru-RU" altLang="ru-RU" sz="2000">
                <a:latin typeface="Times New Roman" panose="02020603050405020304" pitchFamily="18" charset="0"/>
                <a:ea typeface="Calibri" panose="020F0502020204030204" pitchFamily="34" charset="0"/>
                <a:cs typeface="Times New Roman" panose="02020603050405020304" pitchFamily="18" charset="0"/>
              </a:rPr>
              <a:t>  Исходный ряд делится на две части  (две выборки) Если дата возможного нарушения стока неизвестна, то ряд делится пополам. </a:t>
            </a:r>
          </a:p>
          <a:p>
            <a:pPr algn="just">
              <a:buFont typeface="Wingdings" panose="05000000000000000000" pitchFamily="2" charset="2"/>
              <a:buChar char="Ø"/>
            </a:pPr>
            <a:r>
              <a:rPr lang="ru-RU" altLang="ru-RU" sz="2000">
                <a:latin typeface="Times New Roman" panose="02020603050405020304" pitchFamily="18" charset="0"/>
                <a:ea typeface="Calibri" panose="020F0502020204030204" pitchFamily="34" charset="0"/>
                <a:cs typeface="Times New Roman" panose="02020603050405020304" pitchFamily="18" charset="0"/>
              </a:rPr>
              <a:t>  Уровень значимости обычно принимается  </a:t>
            </a:r>
            <a:r>
              <a:rPr lang="ru-RU" altLang="ru-RU" sz="2000" b="1" i="1">
                <a:latin typeface="Times New Roman" panose="02020603050405020304" pitchFamily="18" charset="0"/>
                <a:ea typeface="Calibri" panose="020F0502020204030204" pitchFamily="34" charset="0"/>
                <a:cs typeface="Times New Roman" panose="02020603050405020304" pitchFamily="18" charset="0"/>
              </a:rPr>
              <a:t>2α = 5%</a:t>
            </a:r>
            <a:r>
              <a:rPr lang="ru-RU" altLang="ru-RU" sz="2000" i="1">
                <a:latin typeface="Times New Roman" panose="02020603050405020304" pitchFamily="18" charset="0"/>
                <a:ea typeface="Calibri" panose="020F0502020204030204" pitchFamily="34" charset="0"/>
                <a:cs typeface="Times New Roman" panose="02020603050405020304" pitchFamily="18" charset="0"/>
              </a:rPr>
              <a:t> </a:t>
            </a:r>
            <a:r>
              <a:rPr lang="ru-RU" altLang="ru-RU" sz="2000">
                <a:latin typeface="Times New Roman" panose="02020603050405020304" pitchFamily="18" charset="0"/>
                <a:ea typeface="Calibri" panose="020F0502020204030204" pitchFamily="34" charset="0"/>
                <a:cs typeface="Times New Roman" panose="02020603050405020304" pitchFamily="18" charset="0"/>
              </a:rPr>
              <a:t>или </a:t>
            </a:r>
            <a:r>
              <a:rPr lang="ru-RU" altLang="ru-RU" sz="2000" b="1" i="1">
                <a:latin typeface="Times New Roman" panose="02020603050405020304" pitchFamily="18" charset="0"/>
                <a:ea typeface="Calibri" panose="020F0502020204030204" pitchFamily="34" charset="0"/>
                <a:cs typeface="Times New Roman" panose="02020603050405020304" pitchFamily="18" charset="0"/>
              </a:rPr>
              <a:t>2α = 10%</a:t>
            </a:r>
          </a:p>
          <a:p>
            <a:pPr algn="just">
              <a:buFont typeface="Wingdings" panose="05000000000000000000" pitchFamily="2" charset="2"/>
              <a:buChar char="Ø"/>
            </a:pPr>
            <a:r>
              <a:rPr lang="ru-RU" altLang="ru-RU" sz="2000">
                <a:latin typeface="Times New Roman" panose="02020603050405020304" pitchFamily="18" charset="0"/>
                <a:ea typeface="Calibri" panose="020F0502020204030204" pitchFamily="34" charset="0"/>
                <a:cs typeface="Times New Roman" panose="02020603050405020304" pitchFamily="18" charset="0"/>
              </a:rPr>
              <a:t> Критерий Стьюдента рекомендуется в большинстве нормативных документов в качестве одного из официальных тестов на однородность.</a:t>
            </a:r>
          </a:p>
          <a:p>
            <a:pPr algn="just">
              <a:buFont typeface="Wingdings" panose="05000000000000000000" pitchFamily="2" charset="2"/>
              <a:buChar char="Ø"/>
            </a:pPr>
            <a:r>
              <a:rPr lang="ru-RU" altLang="ru-RU" sz="20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При использовании критерия Стьюдента нужно учитывать три момента:</a:t>
            </a:r>
          </a:p>
          <a:p>
            <a:pPr algn="just">
              <a:buFontTx/>
              <a:buChar char="-"/>
            </a:pPr>
            <a:r>
              <a:rPr lang="ru-RU" altLang="ru-RU" sz="2000">
                <a:latin typeface="Times New Roman" panose="02020603050405020304" pitchFamily="18" charset="0"/>
                <a:ea typeface="Calibri" panose="020F0502020204030204" pitchFamily="34" charset="0"/>
                <a:cs typeface="Times New Roman" panose="02020603050405020304" pitchFamily="18" charset="0"/>
              </a:rPr>
              <a:t> предполагается, что анализируемые выборки относятся к нормальным совокупностям</a:t>
            </a:r>
          </a:p>
          <a:p>
            <a:pPr algn="just">
              <a:buFontTx/>
              <a:buChar char="-"/>
            </a:pPr>
            <a:r>
              <a:rPr lang="ru-RU" altLang="ru-RU" sz="2000">
                <a:latin typeface="Times New Roman" panose="02020603050405020304" pitchFamily="18" charset="0"/>
                <a:ea typeface="Calibri" panose="020F0502020204030204" pitchFamily="34" charset="0"/>
                <a:cs typeface="Times New Roman" panose="02020603050405020304" pitchFamily="18" charset="0"/>
              </a:rPr>
              <a:t>  предполагается, что анализируемые выборки имеют одинаковую (хотя и неизвестную) дисперсию, поэтому перед использованием критерия Стьюдента следует проверить ряд на однородность по дисперсии</a:t>
            </a:r>
          </a:p>
          <a:p>
            <a:pPr algn="just">
              <a:buFontTx/>
              <a:buChar char="-"/>
            </a:pPr>
            <a:r>
              <a:rPr lang="ru-RU" altLang="ru-RU" sz="2000">
                <a:latin typeface="Times New Roman" panose="02020603050405020304" pitchFamily="18" charset="0"/>
                <a:ea typeface="Calibri" panose="020F0502020204030204" pitchFamily="34" charset="0"/>
                <a:cs typeface="Times New Roman" panose="02020603050405020304" pitchFamily="18" charset="0"/>
              </a:rPr>
              <a:t> В классической статистике длина выборок предполагается значительной большей, чем та, которую мы имеем на практике</a:t>
            </a:r>
          </a:p>
        </p:txBody>
      </p:sp>
    </p:spTree>
    <p:extLst>
      <p:ext uri="{BB962C8B-B14F-4D97-AF65-F5344CB8AC3E}">
        <p14:creationId xmlns:p14="http://schemas.microsoft.com/office/powerpoint/2010/main" val="221866887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Заголовок 1"/>
          <p:cNvSpPr>
            <a:spLocks noGrp="1"/>
          </p:cNvSpPr>
          <p:nvPr>
            <p:ph type="ctrTitle" idx="4294967295"/>
          </p:nvPr>
        </p:nvSpPr>
        <p:spPr>
          <a:xfrm>
            <a:off x="770293" y="511365"/>
            <a:ext cx="10803008" cy="549275"/>
          </a:xfrm>
          <a:solidFill>
            <a:schemeClr val="accent4">
              <a:lumMod val="60000"/>
              <a:lumOff val="40000"/>
            </a:schemeClr>
          </a:solidFill>
        </p:spPr>
        <p:txBody>
          <a:bodyPr/>
          <a:lstStyle/>
          <a:p>
            <a:r>
              <a:rPr lang="ru-RU" altLang="ru-RU" sz="2800" b="1" i="1">
                <a:solidFill>
                  <a:srgbClr val="C00000"/>
                </a:solidFill>
                <a:latin typeface="Times New Roman" panose="02020603050405020304" pitchFamily="18" charset="0"/>
                <a:cs typeface="Times New Roman" panose="02020603050405020304" pitchFamily="18" charset="0"/>
              </a:rPr>
              <a:t>Критерий равенства двух дисперсий</a:t>
            </a:r>
          </a:p>
        </p:txBody>
      </p:sp>
      <p:sp>
        <p:nvSpPr>
          <p:cNvPr id="11267" name="Подзаголовок 3"/>
          <p:cNvSpPr>
            <a:spLocks noGrp="1"/>
          </p:cNvSpPr>
          <p:nvPr>
            <p:ph type="subTitle" idx="4294967295"/>
          </p:nvPr>
        </p:nvSpPr>
        <p:spPr>
          <a:xfrm>
            <a:off x="770293" y="1249244"/>
            <a:ext cx="10912191" cy="5083317"/>
          </a:xfrm>
        </p:spPr>
        <p:txBody>
          <a:bodyPr>
            <a:normAutofit/>
          </a:bodyPr>
          <a:lstStyle/>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Если </a:t>
            </a:r>
            <a:r>
              <a:rPr lang="ru-RU" altLang="ru-RU" sz="2000" b="1" i="1">
                <a:solidFill>
                  <a:srgbClr val="FF0000"/>
                </a:solidFill>
                <a:latin typeface="Times New Roman" panose="02020603050405020304" pitchFamily="18" charset="0"/>
                <a:cs typeface="Times New Roman" panose="02020603050405020304" pitchFamily="18" charset="0"/>
              </a:rPr>
              <a:t>(х</a:t>
            </a:r>
            <a:r>
              <a:rPr lang="ru-RU" altLang="ru-RU" sz="2000" b="1" i="1" baseline="-25000">
                <a:solidFill>
                  <a:srgbClr val="FF0000"/>
                </a:solidFill>
                <a:latin typeface="Times New Roman" panose="02020603050405020304" pitchFamily="18" charset="0"/>
                <a:cs typeface="Times New Roman" panose="02020603050405020304" pitchFamily="18" charset="0"/>
              </a:rPr>
              <a:t>1</a:t>
            </a:r>
            <a:r>
              <a:rPr lang="ru-RU" altLang="ru-RU" sz="2000" b="1" i="1">
                <a:solidFill>
                  <a:srgbClr val="FF0000"/>
                </a:solidFill>
                <a:latin typeface="Times New Roman" panose="02020603050405020304" pitchFamily="18" charset="0"/>
                <a:cs typeface="Times New Roman" panose="02020603050405020304" pitchFamily="18" charset="0"/>
              </a:rPr>
              <a:t>, х</a:t>
            </a:r>
            <a:r>
              <a:rPr lang="ru-RU" altLang="ru-RU" sz="2000" b="1" i="1" baseline="-25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х</a:t>
            </a:r>
            <a:r>
              <a:rPr lang="ru-RU" altLang="ru-RU" sz="2000" b="1" i="1" baseline="-25000">
                <a:solidFill>
                  <a:srgbClr val="FF0000"/>
                </a:solidFill>
                <a:latin typeface="Times New Roman" panose="02020603050405020304" pitchFamily="18" charset="0"/>
                <a:cs typeface="Times New Roman" panose="02020603050405020304" pitchFamily="18" charset="0"/>
              </a:rPr>
              <a:t>2 </a:t>
            </a:r>
            <a:r>
              <a:rPr lang="ru-RU" altLang="ru-RU" sz="2000" b="1" i="1">
                <a:solidFill>
                  <a:srgbClr val="FF0000"/>
                </a:solidFill>
                <a:latin typeface="Times New Roman" panose="02020603050405020304" pitchFamily="18" charset="0"/>
                <a:cs typeface="Times New Roman" panose="02020603050405020304" pitchFamily="18" charset="0"/>
              </a:rPr>
              <a:t>….х</a:t>
            </a:r>
            <a:r>
              <a:rPr lang="en-US" altLang="ru-RU" sz="2000" b="1" i="1" baseline="-25000">
                <a:solidFill>
                  <a:srgbClr val="FF0000"/>
                </a:solidFill>
                <a:latin typeface="Times New Roman" panose="02020603050405020304" pitchFamily="18" charset="0"/>
                <a:cs typeface="Times New Roman" panose="02020603050405020304" pitchFamily="18" charset="0"/>
              </a:rPr>
              <a:t>n</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 </a:t>
            </a:r>
            <a:r>
              <a:rPr lang="ru-RU" altLang="ru-RU" sz="2000" b="1" i="1">
                <a:solidFill>
                  <a:srgbClr val="FF0000"/>
                </a:solidFill>
                <a:latin typeface="Times New Roman" panose="02020603050405020304" pitchFamily="18" charset="0"/>
                <a:cs typeface="Times New Roman" panose="02020603050405020304" pitchFamily="18" charset="0"/>
              </a:rPr>
              <a:t>(у</a:t>
            </a:r>
            <a:r>
              <a:rPr lang="ru-RU" altLang="ru-RU" sz="2000" b="1" i="1" baseline="-25000">
                <a:solidFill>
                  <a:srgbClr val="FF0000"/>
                </a:solidFill>
                <a:latin typeface="Times New Roman" panose="02020603050405020304" pitchFamily="18" charset="0"/>
                <a:cs typeface="Times New Roman" panose="02020603050405020304" pitchFamily="18" charset="0"/>
              </a:rPr>
              <a:t>1</a:t>
            </a:r>
            <a:r>
              <a:rPr lang="ru-RU" altLang="ru-RU" sz="2000" b="1" i="1">
                <a:solidFill>
                  <a:srgbClr val="FF0000"/>
                </a:solidFill>
                <a:latin typeface="Times New Roman" panose="02020603050405020304" pitchFamily="18" charset="0"/>
                <a:cs typeface="Times New Roman" panose="02020603050405020304" pitchFamily="18" charset="0"/>
              </a:rPr>
              <a:t>, у</a:t>
            </a:r>
            <a:r>
              <a:rPr lang="ru-RU" altLang="ru-RU" sz="2000" b="1" i="1" baseline="-25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у</a:t>
            </a:r>
            <a:r>
              <a:rPr lang="ru-RU" altLang="ru-RU" sz="2000" b="1" i="1" baseline="-25000">
                <a:solidFill>
                  <a:srgbClr val="FF0000"/>
                </a:solidFill>
                <a:latin typeface="Times New Roman" panose="02020603050405020304" pitchFamily="18" charset="0"/>
                <a:cs typeface="Times New Roman" panose="02020603050405020304" pitchFamily="18" charset="0"/>
              </a:rPr>
              <a:t> </a:t>
            </a:r>
            <a:r>
              <a:rPr lang="ru-RU" altLang="ru-RU" sz="2000" b="1" i="1">
                <a:solidFill>
                  <a:srgbClr val="FF0000"/>
                </a:solidFill>
                <a:latin typeface="Times New Roman" panose="02020603050405020304" pitchFamily="18" charset="0"/>
                <a:cs typeface="Times New Roman" panose="02020603050405020304" pitchFamily="18" charset="0"/>
              </a:rPr>
              <a:t>….у</a:t>
            </a:r>
            <a:r>
              <a:rPr lang="en-US" altLang="ru-RU" sz="2000" b="1" i="1" baseline="-25000">
                <a:solidFill>
                  <a:srgbClr val="FF0000"/>
                </a:solidFill>
                <a:latin typeface="Times New Roman" panose="02020603050405020304" pitchFamily="18" charset="0"/>
                <a:cs typeface="Times New Roman" panose="02020603050405020304" pitchFamily="18" charset="0"/>
              </a:rPr>
              <a:t>n</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выборки из нормальной совокупности с параметрами </a:t>
            </a:r>
            <a:r>
              <a:rPr lang="en-US" altLang="ru-RU" sz="2000" b="1" i="1">
                <a:solidFill>
                  <a:srgbClr val="FF0000"/>
                </a:solidFill>
                <a:latin typeface="Times New Roman" panose="02020603050405020304" pitchFamily="18" charset="0"/>
                <a:cs typeface="Times New Roman" panose="02020603050405020304" pitchFamily="18" charset="0"/>
              </a:rPr>
              <a:t>m</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 σ</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 </a:t>
            </a:r>
            <a:r>
              <a:rPr lang="en-US" altLang="ru-RU" sz="2000" b="1" i="1">
                <a:solidFill>
                  <a:srgbClr val="FF0000"/>
                </a:solidFill>
                <a:latin typeface="Times New Roman" panose="02020603050405020304" pitchFamily="18" charset="0"/>
                <a:cs typeface="Times New Roman" panose="02020603050405020304" pitchFamily="18" charset="0"/>
              </a:rPr>
              <a:t>m</a:t>
            </a:r>
            <a:r>
              <a:rPr lang="ru-RU" altLang="ru-RU" sz="2000" b="1" i="1" baseline="-25000">
                <a:solidFill>
                  <a:srgbClr val="FF0000"/>
                </a:solidFill>
                <a:latin typeface="Times New Roman" panose="02020603050405020304" pitchFamily="18" charset="0"/>
                <a:cs typeface="Times New Roman" panose="02020603050405020304" pitchFamily="18" charset="0"/>
              </a:rPr>
              <a:t>у</a:t>
            </a:r>
            <a:r>
              <a:rPr lang="ru-RU" altLang="ru-RU" sz="2000" b="1" i="1">
                <a:solidFill>
                  <a:srgbClr val="FF0000"/>
                </a:solidFill>
                <a:latin typeface="Times New Roman" panose="02020603050405020304" pitchFamily="18" charset="0"/>
                <a:cs typeface="Times New Roman" panose="02020603050405020304" pitchFamily="18" charset="0"/>
              </a:rPr>
              <a:t>, σ</a:t>
            </a:r>
            <a:r>
              <a:rPr lang="ru-RU" altLang="ru-RU" sz="2000" b="1" i="1" baseline="-25000">
                <a:solidFill>
                  <a:srgbClr val="FF0000"/>
                </a:solidFill>
                <a:latin typeface="Times New Roman" panose="02020603050405020304" pitchFamily="18" charset="0"/>
                <a:cs typeface="Times New Roman" panose="02020603050405020304" pitchFamily="18" charset="0"/>
              </a:rPr>
              <a:t>у</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 если </a:t>
            </a:r>
            <a:r>
              <a:rPr lang="ru-RU" altLang="ru-RU" sz="2000" b="1" i="1">
                <a:solidFill>
                  <a:srgbClr val="FF0000"/>
                </a:solidFill>
                <a:latin typeface="Times New Roman" panose="02020603050405020304" pitchFamily="18" charset="0"/>
                <a:cs typeface="Times New Roman" panose="02020603050405020304" pitchFamily="18" charset="0"/>
              </a:rPr>
              <a:t>σ</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a:solidFill>
                  <a:srgbClr val="FF0000"/>
                </a:solidFill>
                <a:latin typeface="Times New Roman" panose="02020603050405020304" pitchFamily="18" charset="0"/>
                <a:cs typeface="Times New Roman" panose="02020603050405020304" pitchFamily="18" charset="0"/>
              </a:rPr>
              <a:t> = σ</a:t>
            </a:r>
            <a:r>
              <a:rPr lang="ru-RU" altLang="ru-RU" sz="2000" b="1" i="1" baseline="-25000">
                <a:solidFill>
                  <a:srgbClr val="FF0000"/>
                </a:solidFill>
                <a:latin typeface="Times New Roman" panose="02020603050405020304" pitchFamily="18" charset="0"/>
                <a:cs typeface="Times New Roman" panose="02020603050405020304" pitchFamily="18" charset="0"/>
              </a:rPr>
              <a:t>у</a:t>
            </a:r>
            <a:r>
              <a:rPr lang="ru-RU" altLang="ru-RU" sz="2000" b="1" i="1">
                <a:solidFill>
                  <a:srgbClr val="FF0000"/>
                </a:solidFill>
                <a:latin typeface="Times New Roman" panose="02020603050405020304" pitchFamily="18" charset="0"/>
                <a:cs typeface="Times New Roman" panose="02020603050405020304" pitchFamily="18" charset="0"/>
              </a:rPr>
              <a:t> = σ</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то в соответствие </a:t>
            </a:r>
            <a:r>
              <a:rPr lang="ru-RU" altLang="ru-RU" sz="2000">
                <a:solidFill>
                  <a:srgbClr val="FF0000"/>
                </a:solidFill>
                <a:latin typeface="Times New Roman" panose="02020603050405020304" pitchFamily="18" charset="0"/>
                <a:cs typeface="Times New Roman" panose="02020603050405020304" pitchFamily="18" charset="0"/>
              </a:rPr>
              <a:t>с теоремами 1 и 3 </a:t>
            </a:r>
            <a:r>
              <a:rPr lang="ru-RU" altLang="ru-RU" sz="2000">
                <a:latin typeface="Times New Roman" panose="02020603050405020304" pitchFamily="18" charset="0"/>
                <a:cs typeface="Times New Roman" panose="02020603050405020304" pitchFamily="18" charset="0"/>
              </a:rPr>
              <a:t>из предыдущей лекции, отношение их выборочных дисперсий </a:t>
            </a:r>
            <a:r>
              <a:rPr lang="en-US" altLang="ru-RU" sz="2400" b="1" i="1">
                <a:solidFill>
                  <a:srgbClr val="FF0000"/>
                </a:solidFill>
                <a:latin typeface="Times New Roman" panose="02020603050405020304" pitchFamily="18" charset="0"/>
                <a:cs typeface="Times New Roman" panose="02020603050405020304" pitchFamily="18" charset="0"/>
              </a:rPr>
              <a:t>S</a:t>
            </a:r>
            <a:r>
              <a:rPr lang="en-US" altLang="ru-RU" sz="2400" b="1" i="1" baseline="-25000">
                <a:solidFill>
                  <a:srgbClr val="FF0000"/>
                </a:solidFill>
                <a:latin typeface="Times New Roman" panose="02020603050405020304" pitchFamily="18" charset="0"/>
                <a:cs typeface="Times New Roman" panose="02020603050405020304" pitchFamily="18" charset="0"/>
              </a:rPr>
              <a:t>x</a:t>
            </a:r>
            <a:r>
              <a:rPr lang="ru-RU" altLang="ru-RU" sz="2400" b="1" i="1" baseline="30000">
                <a:solidFill>
                  <a:srgbClr val="FF0000"/>
                </a:solidFill>
                <a:latin typeface="Times New Roman" panose="02020603050405020304" pitchFamily="18" charset="0"/>
                <a:cs typeface="Times New Roman" panose="02020603050405020304" pitchFamily="18" charset="0"/>
              </a:rPr>
              <a:t>2</a:t>
            </a:r>
            <a:r>
              <a:rPr lang="ru-RU" altLang="ru-RU" sz="2400" b="1" i="1">
                <a:solidFill>
                  <a:srgbClr val="FF0000"/>
                </a:solidFill>
                <a:latin typeface="Times New Roman" panose="02020603050405020304" pitchFamily="18" charset="0"/>
                <a:cs typeface="Times New Roman" panose="02020603050405020304" pitchFamily="18" charset="0"/>
              </a:rPr>
              <a:t>/</a:t>
            </a:r>
            <a:r>
              <a:rPr lang="en-US" altLang="ru-RU" sz="2400" b="1" i="1">
                <a:solidFill>
                  <a:srgbClr val="FF0000"/>
                </a:solidFill>
                <a:latin typeface="Times New Roman" panose="02020603050405020304" pitchFamily="18" charset="0"/>
                <a:cs typeface="Times New Roman" panose="02020603050405020304" pitchFamily="18" charset="0"/>
              </a:rPr>
              <a:t>S</a:t>
            </a:r>
            <a:r>
              <a:rPr lang="en-US" altLang="ru-RU" sz="2400" b="1" i="1" baseline="-25000">
                <a:solidFill>
                  <a:srgbClr val="FF0000"/>
                </a:solidFill>
                <a:latin typeface="Times New Roman" panose="02020603050405020304" pitchFamily="18" charset="0"/>
                <a:cs typeface="Times New Roman" panose="02020603050405020304" pitchFamily="18" charset="0"/>
              </a:rPr>
              <a:t>y</a:t>
            </a:r>
            <a:r>
              <a:rPr lang="ru-RU" altLang="ru-RU" sz="2400" b="1" i="1" baseline="30000">
                <a:solidFill>
                  <a:srgbClr val="FF0000"/>
                </a:solidFill>
                <a:latin typeface="Times New Roman" panose="02020603050405020304" pitchFamily="18" charset="0"/>
                <a:cs typeface="Times New Roman" panose="02020603050405020304" pitchFamily="18" charset="0"/>
              </a:rPr>
              <a:t>2</a:t>
            </a:r>
            <a:r>
              <a:rPr lang="ru-RU" altLang="ru-RU" sz="24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подчиняется распределению Фишера с числом степеней свободы </a:t>
            </a:r>
            <a:r>
              <a:rPr lang="ru-RU" altLang="ru-RU" sz="2400" b="1" i="1">
                <a:solidFill>
                  <a:srgbClr val="FF0000"/>
                </a:solidFill>
                <a:latin typeface="Times New Roman" panose="02020603050405020304" pitchFamily="18" charset="0"/>
                <a:cs typeface="Times New Roman" panose="02020603050405020304" pitchFamily="18" charset="0"/>
              </a:rPr>
              <a:t>ν</a:t>
            </a:r>
            <a:r>
              <a:rPr lang="ru-RU" altLang="ru-RU" sz="2400" b="1" i="1" baseline="-25000">
                <a:solidFill>
                  <a:srgbClr val="FF0000"/>
                </a:solidFill>
                <a:latin typeface="Times New Roman" panose="02020603050405020304" pitchFamily="18" charset="0"/>
                <a:cs typeface="Times New Roman" panose="02020603050405020304" pitchFamily="18" charset="0"/>
              </a:rPr>
              <a:t>1</a:t>
            </a:r>
            <a:r>
              <a:rPr lang="ru-RU" altLang="ru-RU" sz="2400" b="1" i="1">
                <a:solidFill>
                  <a:srgbClr val="FF0000"/>
                </a:solidFill>
                <a:latin typeface="Times New Roman" panose="02020603050405020304" pitchFamily="18" charset="0"/>
                <a:cs typeface="Times New Roman" panose="02020603050405020304" pitchFamily="18" charset="0"/>
              </a:rPr>
              <a:t> = </a:t>
            </a:r>
            <a:r>
              <a:rPr lang="en-US" altLang="ru-RU" sz="2400" b="1" i="1">
                <a:solidFill>
                  <a:srgbClr val="FF0000"/>
                </a:solidFill>
                <a:latin typeface="Times New Roman" panose="02020603050405020304" pitchFamily="18" charset="0"/>
                <a:cs typeface="Times New Roman" panose="02020603050405020304" pitchFamily="18" charset="0"/>
              </a:rPr>
              <a:t>m</a:t>
            </a:r>
            <a:r>
              <a:rPr lang="ru-RU" altLang="ru-RU" sz="2400" b="1" i="1">
                <a:solidFill>
                  <a:srgbClr val="FF0000"/>
                </a:solidFill>
                <a:latin typeface="Times New Roman" panose="02020603050405020304" pitchFamily="18" charset="0"/>
                <a:cs typeface="Times New Roman" panose="02020603050405020304" pitchFamily="18" charset="0"/>
              </a:rPr>
              <a:t>-1</a:t>
            </a:r>
            <a:r>
              <a:rPr lang="ru-RU" altLang="ru-RU" sz="2400" b="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 </a:t>
            </a:r>
            <a:r>
              <a:rPr lang="ru-RU" altLang="ru-RU" sz="2400" b="1" i="1">
                <a:solidFill>
                  <a:srgbClr val="FF0000"/>
                </a:solidFill>
                <a:latin typeface="Times New Roman" panose="02020603050405020304" pitchFamily="18" charset="0"/>
                <a:cs typeface="Times New Roman" panose="02020603050405020304" pitchFamily="18" charset="0"/>
              </a:rPr>
              <a:t>ν</a:t>
            </a:r>
            <a:r>
              <a:rPr lang="ru-RU" altLang="ru-RU" sz="2400" b="1" i="1" baseline="-25000">
                <a:solidFill>
                  <a:srgbClr val="FF0000"/>
                </a:solidFill>
                <a:latin typeface="Times New Roman" panose="02020603050405020304" pitchFamily="18" charset="0"/>
                <a:cs typeface="Times New Roman" panose="02020603050405020304" pitchFamily="18" charset="0"/>
              </a:rPr>
              <a:t>2</a:t>
            </a:r>
            <a:r>
              <a:rPr lang="ru-RU" altLang="ru-RU" sz="2400" b="1" i="1">
                <a:solidFill>
                  <a:srgbClr val="FF0000"/>
                </a:solidFill>
                <a:latin typeface="Times New Roman" panose="02020603050405020304" pitchFamily="18" charset="0"/>
                <a:cs typeface="Times New Roman" panose="02020603050405020304" pitchFamily="18" charset="0"/>
              </a:rPr>
              <a:t> = </a:t>
            </a:r>
            <a:r>
              <a:rPr lang="en-US" altLang="ru-RU" sz="2400" b="1" i="1">
                <a:solidFill>
                  <a:srgbClr val="FF0000"/>
                </a:solidFill>
                <a:latin typeface="Times New Roman" panose="02020603050405020304" pitchFamily="18" charset="0"/>
                <a:cs typeface="Times New Roman" panose="02020603050405020304" pitchFamily="18" charset="0"/>
              </a:rPr>
              <a:t>n</a:t>
            </a:r>
            <a:r>
              <a:rPr lang="ru-RU" altLang="ru-RU" sz="2400" b="1" i="1">
                <a:solidFill>
                  <a:srgbClr val="FF0000"/>
                </a:solidFill>
                <a:latin typeface="Times New Roman" panose="02020603050405020304" pitchFamily="18" charset="0"/>
                <a:cs typeface="Times New Roman" panose="02020603050405020304" pitchFamily="18" charset="0"/>
              </a:rPr>
              <a:t>-1</a:t>
            </a:r>
            <a:endParaRPr lang="ru-RU" altLang="ru-RU" sz="2000" b="1" i="1">
              <a:solidFill>
                <a:srgbClr val="FF0000"/>
              </a:solidFill>
              <a:latin typeface="Times New Roman" panose="02020603050405020304" pitchFamily="18" charset="0"/>
              <a:cs typeface="Times New Roman" panose="02020603050405020304" pitchFamily="18" charset="0"/>
            </a:endParaRPr>
          </a:p>
          <a:p>
            <a:pPr algn="just">
              <a:spcBef>
                <a:spcPct val="0"/>
              </a:spcBef>
              <a:buFont typeface="Wingdings" panose="05000000000000000000" pitchFamily="2" charset="2"/>
              <a:buChar char="Ø"/>
            </a:pP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Следовательно, при нулевой гипотезе </a:t>
            </a:r>
            <a:r>
              <a:rPr lang="en-US" altLang="ru-RU" sz="2000" b="1" i="1">
                <a:solidFill>
                  <a:srgbClr val="FF0000"/>
                </a:solidFill>
                <a:latin typeface="Times New Roman" panose="02020603050405020304" pitchFamily="18" charset="0"/>
                <a:cs typeface="Times New Roman" panose="02020603050405020304" pitchFamily="18" charset="0"/>
              </a:rPr>
              <a:t>H</a:t>
            </a:r>
            <a:r>
              <a:rPr lang="ru-RU" altLang="ru-RU" sz="2000" b="1" i="1" baseline="-25000">
                <a:solidFill>
                  <a:srgbClr val="FF0000"/>
                </a:solidFill>
                <a:latin typeface="Times New Roman" panose="02020603050405020304" pitchFamily="18" charset="0"/>
                <a:cs typeface="Times New Roman" panose="02020603050405020304" pitchFamily="18" charset="0"/>
              </a:rPr>
              <a:t>0</a:t>
            </a:r>
            <a:r>
              <a:rPr lang="ru-RU" altLang="ru-RU" sz="2000">
                <a:latin typeface="Times New Roman" panose="02020603050405020304" pitchFamily="18" charset="0"/>
                <a:cs typeface="Times New Roman" panose="02020603050405020304" pitchFamily="18" charset="0"/>
              </a:rPr>
              <a:t>  (т.е. при предположении о том, что </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 </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y</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a:latin typeface="Times New Roman" panose="02020603050405020304" pitchFamily="18" charset="0"/>
                <a:cs typeface="Times New Roman" panose="02020603050405020304" pitchFamily="18" charset="0"/>
              </a:rPr>
              <a:t>) и при уровне значимости </a:t>
            </a:r>
            <a:r>
              <a:rPr lang="ru-RU" altLang="ru-RU" sz="2000" b="1" i="1">
                <a:solidFill>
                  <a:srgbClr val="FF0000"/>
                </a:solidFill>
                <a:latin typeface="Times New Roman" panose="02020603050405020304" pitchFamily="18" charset="0"/>
                <a:cs typeface="Times New Roman" panose="02020603050405020304" pitchFamily="18" charset="0"/>
              </a:rPr>
              <a:t>2α</a:t>
            </a:r>
            <a:r>
              <a:rPr lang="ru-RU" altLang="ru-RU" sz="2000">
                <a:latin typeface="Times New Roman" panose="02020603050405020304" pitchFamily="18" charset="0"/>
                <a:cs typeface="Times New Roman" panose="02020603050405020304" pitchFamily="18" charset="0"/>
              </a:rPr>
              <a:t> доверительная значимость для отношения </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y</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определяется выражением</a:t>
            </a:r>
          </a:p>
          <a:p>
            <a:r>
              <a:rPr lang="en-US" altLang="ru-RU" sz="2000" b="1" i="1">
                <a:solidFill>
                  <a:srgbClr val="FF0000"/>
                </a:solidFill>
                <a:latin typeface="Times New Roman" panose="02020603050405020304" pitchFamily="18" charset="0"/>
                <a:cs typeface="Times New Roman" panose="02020603050405020304" pitchFamily="18" charset="0"/>
              </a:rPr>
              <a:t>F</a:t>
            </a:r>
            <a:r>
              <a:rPr lang="ru-RU" altLang="ru-RU" sz="2000" b="1" i="1" baseline="-25000">
                <a:solidFill>
                  <a:srgbClr val="FF0000"/>
                </a:solidFill>
                <a:latin typeface="Times New Roman" panose="02020603050405020304" pitchFamily="18" charset="0"/>
                <a:cs typeface="Times New Roman" panose="02020603050405020304" pitchFamily="18" charset="0"/>
              </a:rPr>
              <a:t>α </a:t>
            </a:r>
            <a:r>
              <a:rPr lang="ru-RU" altLang="ru-RU" sz="2000" b="1" i="1">
                <a:solidFill>
                  <a:srgbClr val="FF0000"/>
                </a:solidFill>
                <a:latin typeface="Times New Roman" panose="02020603050405020304" pitchFamily="18" charset="0"/>
                <a:cs typeface="Times New Roman" panose="02020603050405020304" pitchFamily="18" charset="0"/>
              </a:rPr>
              <a:t>(ν</a:t>
            </a:r>
            <a:r>
              <a:rPr lang="ru-RU" altLang="ru-RU" sz="2000" b="1" i="1" baseline="-25000">
                <a:solidFill>
                  <a:srgbClr val="FF0000"/>
                </a:solidFill>
                <a:latin typeface="Times New Roman" panose="02020603050405020304" pitchFamily="18" charset="0"/>
                <a:cs typeface="Times New Roman" panose="02020603050405020304" pitchFamily="18" charset="0"/>
              </a:rPr>
              <a:t>1</a:t>
            </a:r>
            <a:r>
              <a:rPr lang="ru-RU" altLang="ru-RU" sz="2000" b="1" i="1">
                <a:solidFill>
                  <a:srgbClr val="FF0000"/>
                </a:solidFill>
                <a:latin typeface="Times New Roman" panose="02020603050405020304" pitchFamily="18" charset="0"/>
                <a:cs typeface="Times New Roman" panose="02020603050405020304" pitchFamily="18" charset="0"/>
              </a:rPr>
              <a:t>, ν</a:t>
            </a:r>
            <a:r>
              <a:rPr lang="ru-RU" altLang="ru-RU" sz="2000" b="1" i="1" baseline="-25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 (</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y</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&lt; </a:t>
            </a:r>
            <a:r>
              <a:rPr lang="en-US" altLang="ru-RU" sz="2000" b="1" i="1">
                <a:solidFill>
                  <a:srgbClr val="FF0000"/>
                </a:solidFill>
                <a:latin typeface="Times New Roman" panose="02020603050405020304" pitchFamily="18" charset="0"/>
                <a:cs typeface="Times New Roman" panose="02020603050405020304" pitchFamily="18" charset="0"/>
              </a:rPr>
              <a:t>F</a:t>
            </a:r>
            <a:r>
              <a:rPr lang="ru-RU" altLang="ru-RU" sz="2000" b="1" i="1" baseline="-25000">
                <a:solidFill>
                  <a:srgbClr val="FF0000"/>
                </a:solidFill>
                <a:latin typeface="Times New Roman" panose="02020603050405020304" pitchFamily="18" charset="0"/>
                <a:cs typeface="Times New Roman" panose="02020603050405020304" pitchFamily="18" charset="0"/>
              </a:rPr>
              <a:t>1- α </a:t>
            </a:r>
            <a:r>
              <a:rPr lang="ru-RU" altLang="ru-RU" sz="2000" b="1" i="1">
                <a:solidFill>
                  <a:srgbClr val="FF0000"/>
                </a:solidFill>
                <a:latin typeface="Times New Roman" panose="02020603050405020304" pitchFamily="18" charset="0"/>
                <a:cs typeface="Times New Roman" panose="02020603050405020304" pitchFamily="18" charset="0"/>
              </a:rPr>
              <a:t>(ν</a:t>
            </a:r>
            <a:r>
              <a:rPr lang="ru-RU" altLang="ru-RU" sz="2000" b="1" i="1" baseline="-25000">
                <a:solidFill>
                  <a:srgbClr val="FF0000"/>
                </a:solidFill>
                <a:latin typeface="Times New Roman" panose="02020603050405020304" pitchFamily="18" charset="0"/>
                <a:cs typeface="Times New Roman" panose="02020603050405020304" pitchFamily="18" charset="0"/>
              </a:rPr>
              <a:t>1</a:t>
            </a:r>
            <a:r>
              <a:rPr lang="ru-RU" altLang="ru-RU" sz="2000" b="1" i="1">
                <a:solidFill>
                  <a:srgbClr val="FF0000"/>
                </a:solidFill>
                <a:latin typeface="Times New Roman" panose="02020603050405020304" pitchFamily="18" charset="0"/>
                <a:cs typeface="Times New Roman" panose="02020603050405020304" pitchFamily="18" charset="0"/>
              </a:rPr>
              <a:t>, ν</a:t>
            </a:r>
            <a:r>
              <a:rPr lang="ru-RU" altLang="ru-RU" sz="2000" b="1" i="1" baseline="-25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или   </a:t>
            </a:r>
            <a:r>
              <a:rPr lang="ru-RU" altLang="ru-RU" sz="2000" b="1" i="1">
                <a:solidFill>
                  <a:srgbClr val="FF0000"/>
                </a:solidFill>
                <a:latin typeface="Times New Roman" panose="02020603050405020304" pitchFamily="18" charset="0"/>
                <a:cs typeface="Times New Roman" panose="02020603050405020304" pitchFamily="18" charset="0"/>
              </a:rPr>
              <a:t>1</a:t>
            </a:r>
            <a:r>
              <a:rPr lang="en-US" altLang="ru-RU" sz="2000" b="1" i="1">
                <a:solidFill>
                  <a:srgbClr val="FF0000"/>
                </a:solidFill>
                <a:latin typeface="Times New Roman" panose="02020603050405020304" pitchFamily="18" charset="0"/>
                <a:cs typeface="Times New Roman" panose="02020603050405020304" pitchFamily="18" charset="0"/>
              </a:rPr>
              <a:t>/F</a:t>
            </a:r>
            <a:r>
              <a:rPr lang="ru-RU" altLang="ru-RU" sz="2000" b="1" i="1" baseline="-25000">
                <a:solidFill>
                  <a:srgbClr val="FF0000"/>
                </a:solidFill>
                <a:latin typeface="Times New Roman" panose="02020603050405020304" pitchFamily="18" charset="0"/>
                <a:cs typeface="Times New Roman" panose="02020603050405020304" pitchFamily="18" charset="0"/>
              </a:rPr>
              <a:t>1- α</a:t>
            </a:r>
            <a:r>
              <a:rPr lang="ru-RU" altLang="ru-RU" sz="2000" b="1" i="1">
                <a:solidFill>
                  <a:srgbClr val="FF0000"/>
                </a:solidFill>
                <a:latin typeface="Times New Roman" panose="02020603050405020304" pitchFamily="18" charset="0"/>
                <a:cs typeface="Times New Roman" panose="02020603050405020304" pitchFamily="18" charset="0"/>
              </a:rPr>
              <a:t> ≤ (</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y</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&lt; </a:t>
            </a:r>
            <a:r>
              <a:rPr lang="en-US" altLang="ru-RU" sz="2000" b="1" i="1">
                <a:solidFill>
                  <a:srgbClr val="FF0000"/>
                </a:solidFill>
                <a:latin typeface="Times New Roman" panose="02020603050405020304" pitchFamily="18" charset="0"/>
                <a:cs typeface="Times New Roman" panose="02020603050405020304" pitchFamily="18" charset="0"/>
              </a:rPr>
              <a:t>F</a:t>
            </a:r>
            <a:r>
              <a:rPr lang="ru-RU" altLang="ru-RU" sz="2000" b="1" i="1" baseline="-25000">
                <a:solidFill>
                  <a:srgbClr val="FF0000"/>
                </a:solidFill>
                <a:latin typeface="Times New Roman" panose="02020603050405020304" pitchFamily="18" charset="0"/>
                <a:cs typeface="Times New Roman" panose="02020603050405020304" pitchFamily="18" charset="0"/>
              </a:rPr>
              <a:t>1- α</a:t>
            </a:r>
            <a:endParaRPr lang="ru-RU" altLang="ru-RU" sz="2000">
              <a:solidFill>
                <a:srgbClr val="FF0000"/>
              </a:solidFill>
              <a:latin typeface="Times New Roman" panose="02020603050405020304" pitchFamily="18" charset="0"/>
              <a:cs typeface="Times New Roman" panose="02020603050405020304" pitchFamily="18" charset="0"/>
            </a:endParaRPr>
          </a:p>
          <a:p>
            <a:pPr algn="just">
              <a:spcBef>
                <a:spcPct val="0"/>
              </a:spcBef>
            </a:pPr>
            <a:endParaRPr lang="ru-RU" altLang="ru-RU" sz="800">
              <a:solidFill>
                <a:srgbClr val="FF0000"/>
              </a:solidFill>
              <a:latin typeface="Times New Roman" panose="02020603050405020304" pitchFamily="18" charset="0"/>
              <a:cs typeface="Times New Roman" panose="02020603050405020304" pitchFamily="18" charset="0"/>
            </a:endParaRP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Распределение Фишера является несимметричным и для того, чтобы сократить объем таблиц, их составляют только для </a:t>
            </a:r>
            <a:r>
              <a:rPr lang="en-US" altLang="ru-RU" sz="2000" b="1" i="1">
                <a:solidFill>
                  <a:srgbClr val="FF0000"/>
                </a:solidFill>
                <a:latin typeface="Times New Roman" panose="02020603050405020304" pitchFamily="18" charset="0"/>
                <a:cs typeface="Times New Roman" panose="02020603050405020304" pitchFamily="18" charset="0"/>
              </a:rPr>
              <a:t>F </a:t>
            </a:r>
            <a:r>
              <a:rPr lang="ru-RU" altLang="ru-RU" sz="2000" b="1" i="1">
                <a:solidFill>
                  <a:srgbClr val="FF0000"/>
                </a:solidFill>
                <a:latin typeface="Times New Roman" panose="02020603050405020304" pitchFamily="18" charset="0"/>
                <a:cs typeface="Times New Roman" panose="02020603050405020304" pitchFamily="18" charset="0"/>
              </a:rPr>
              <a:t>&gt; 1</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а при сравнении </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 </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y</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a:latin typeface="Times New Roman" panose="02020603050405020304" pitchFamily="18" charset="0"/>
                <a:cs typeface="Times New Roman" panose="02020603050405020304" pitchFamily="18" charset="0"/>
              </a:rPr>
              <a:t> в числитель всегда подставляют большую дисперсию. В этом случае доверительная область при уровне значимости </a:t>
            </a:r>
            <a:r>
              <a:rPr lang="ru-RU" altLang="ru-RU" sz="2000" b="1" i="1">
                <a:solidFill>
                  <a:srgbClr val="FF0000"/>
                </a:solidFill>
                <a:latin typeface="Times New Roman" panose="02020603050405020304" pitchFamily="18" charset="0"/>
                <a:cs typeface="Times New Roman" panose="02020603050405020304" pitchFamily="18" charset="0"/>
              </a:rPr>
              <a:t>2α</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определяется выражением </a:t>
            </a:r>
          </a:p>
          <a:p>
            <a:pPr>
              <a:spcBef>
                <a:spcPct val="0"/>
              </a:spcBef>
            </a:pPr>
            <a:r>
              <a:rPr lang="ru-RU" altLang="ru-RU" sz="2000" b="1" i="1">
                <a:solidFill>
                  <a:srgbClr val="FF0000"/>
                </a:solidFill>
                <a:latin typeface="Times New Roman" panose="02020603050405020304" pitchFamily="18" charset="0"/>
                <a:cs typeface="Times New Roman" panose="02020603050405020304" pitchFamily="18" charset="0"/>
              </a:rPr>
              <a:t>1 ≤ (</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x</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S</a:t>
            </a:r>
            <a:r>
              <a:rPr lang="en-US" altLang="ru-RU" sz="2000" b="1" i="1" baseline="-25000">
                <a:solidFill>
                  <a:srgbClr val="FF0000"/>
                </a:solidFill>
                <a:latin typeface="Times New Roman" panose="02020603050405020304" pitchFamily="18" charset="0"/>
                <a:cs typeface="Times New Roman" panose="02020603050405020304" pitchFamily="18" charset="0"/>
              </a:rPr>
              <a:t>y</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ru-RU" altLang="ru-RU" sz="2000" b="1" i="1">
                <a:solidFill>
                  <a:srgbClr val="FF0000"/>
                </a:solidFill>
                <a:latin typeface="Times New Roman" panose="02020603050405020304" pitchFamily="18" charset="0"/>
                <a:cs typeface="Times New Roman" panose="02020603050405020304" pitchFamily="18" charset="0"/>
              </a:rPr>
              <a:t>) &lt; </a:t>
            </a:r>
            <a:r>
              <a:rPr lang="en-US" altLang="ru-RU" sz="2000" b="1" i="1">
                <a:solidFill>
                  <a:srgbClr val="FF0000"/>
                </a:solidFill>
                <a:latin typeface="Times New Roman" panose="02020603050405020304" pitchFamily="18" charset="0"/>
                <a:cs typeface="Times New Roman" panose="02020603050405020304" pitchFamily="18" charset="0"/>
              </a:rPr>
              <a:t>F</a:t>
            </a:r>
            <a:r>
              <a:rPr lang="ru-RU" altLang="ru-RU" sz="2000" b="1" i="1" baseline="-25000">
                <a:solidFill>
                  <a:srgbClr val="FF0000"/>
                </a:solidFill>
                <a:latin typeface="Times New Roman" panose="02020603050405020304" pitchFamily="18" charset="0"/>
                <a:cs typeface="Times New Roman" panose="02020603050405020304" pitchFamily="18" charset="0"/>
              </a:rPr>
              <a:t>1- α</a:t>
            </a:r>
          </a:p>
          <a:p>
            <a:pPr>
              <a:spcBef>
                <a:spcPct val="0"/>
              </a:spcBef>
            </a:pPr>
            <a:endParaRPr lang="ru-RU" altLang="ru-RU" sz="2000" b="1" i="1" baseline="-25000">
              <a:solidFill>
                <a:srgbClr val="FF0000"/>
              </a:solidFill>
              <a:latin typeface="Times New Roman" panose="02020603050405020304" pitchFamily="18" charset="0"/>
              <a:cs typeface="Times New Roman" panose="02020603050405020304" pitchFamily="18" charset="0"/>
            </a:endParaRPr>
          </a:p>
          <a:p>
            <a:pPr algn="just">
              <a:spcBef>
                <a:spcPct val="0"/>
              </a:spcBef>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Этот критерий используется для проверки однородности гидрологических рядов по дисперсии. </a:t>
            </a:r>
          </a:p>
          <a:p>
            <a:pPr algn="just">
              <a:spcBef>
                <a:spcPct val="0"/>
              </a:spcBef>
            </a:pPr>
            <a:endParaRPr lang="ru-RU" altLang="ru-RU" sz="2000">
              <a:latin typeface="Times New Roman" panose="02020603050405020304" pitchFamily="18" charset="0"/>
              <a:cs typeface="Times New Roman" panose="02020603050405020304" pitchFamily="18" charset="0"/>
            </a:endParaRPr>
          </a:p>
          <a:p>
            <a:pPr algn="just">
              <a:spcBef>
                <a:spcPct val="0"/>
              </a:spcBef>
              <a:buFont typeface="Wingdings" panose="05000000000000000000" pitchFamily="2" charset="2"/>
              <a:buChar char="Ø"/>
            </a:pPr>
            <a:endParaRPr lang="ru-RU" altLang="ru-RU" sz="2000">
              <a:latin typeface="Times New Roman" panose="02020603050405020304" pitchFamily="18" charset="0"/>
              <a:cs typeface="Times New Roman" panose="02020603050405020304" pitchFamily="18" charset="0"/>
            </a:endParaRPr>
          </a:p>
          <a:p>
            <a:pPr algn="just">
              <a:spcBef>
                <a:spcPct val="0"/>
              </a:spcBef>
              <a:buFont typeface="Wingdings" panose="05000000000000000000" pitchFamily="2" charset="2"/>
              <a:buChar char="Ø"/>
            </a:pPr>
            <a:endParaRPr lang="ru-RU" altLang="ru-RU" sz="2000">
              <a:latin typeface="Times New Roman" panose="02020603050405020304" pitchFamily="18" charset="0"/>
              <a:cs typeface="Times New Roman" panose="02020603050405020304" pitchFamily="18" charset="0"/>
            </a:endParaRPr>
          </a:p>
          <a:p>
            <a:pPr algn="just">
              <a:spcBef>
                <a:spcPct val="0"/>
              </a:spcBef>
            </a:pPr>
            <a:endParaRPr lang="ru-RU" altLang="ru-RU" sz="2000">
              <a:solidFill>
                <a:srgbClr val="FF0000"/>
              </a:solidFill>
              <a:latin typeface="Times New Roman" panose="02020603050405020304" pitchFamily="18" charset="0"/>
              <a:cs typeface="Times New Roman" panose="02020603050405020304" pitchFamily="18" charset="0"/>
            </a:endParaRPr>
          </a:p>
          <a:p>
            <a:pPr algn="just">
              <a:spcBef>
                <a:spcPct val="0"/>
              </a:spcBef>
            </a:pPr>
            <a:endParaRPr lang="ru-RU" altLang="ru-RU" sz="2000">
              <a:solidFill>
                <a:srgbClr val="FF0000"/>
              </a:solidFill>
              <a:latin typeface="Times New Roman" panose="02020603050405020304" pitchFamily="18" charset="0"/>
              <a:cs typeface="Times New Roman" panose="02020603050405020304" pitchFamily="18" charset="0"/>
            </a:endParaRPr>
          </a:p>
          <a:p>
            <a:pPr algn="just">
              <a:spcBef>
                <a:spcPct val="0"/>
              </a:spcBef>
            </a:pPr>
            <a:endParaRPr lang="ru-RU" altLang="ru-RU" sz="2000"/>
          </a:p>
        </p:txBody>
      </p:sp>
    </p:spTree>
    <p:extLst>
      <p:ext uri="{BB962C8B-B14F-4D97-AF65-F5344CB8AC3E}">
        <p14:creationId xmlns:p14="http://schemas.microsoft.com/office/powerpoint/2010/main" val="250063119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Заголовок 1"/>
          <p:cNvSpPr>
            <a:spLocks noGrp="1"/>
          </p:cNvSpPr>
          <p:nvPr>
            <p:ph type="ctrTitle" idx="4294967295"/>
          </p:nvPr>
        </p:nvSpPr>
        <p:spPr>
          <a:xfrm>
            <a:off x="423436" y="538660"/>
            <a:ext cx="11340933" cy="549275"/>
          </a:xfrm>
          <a:solidFill>
            <a:schemeClr val="accent4">
              <a:lumMod val="60000"/>
              <a:lumOff val="40000"/>
            </a:schemeClr>
          </a:solidFill>
        </p:spPr>
        <p:txBody>
          <a:bodyPr/>
          <a:lstStyle/>
          <a:p>
            <a:r>
              <a:rPr lang="ru-RU" altLang="ru-RU" sz="2400" b="1">
                <a:solidFill>
                  <a:srgbClr val="C00000"/>
                </a:solidFill>
                <a:latin typeface="Times New Roman" panose="02020603050405020304" pitchFamily="18" charset="0"/>
                <a:cs typeface="Times New Roman" panose="02020603050405020304" pitchFamily="18" charset="0"/>
              </a:rPr>
              <a:t>Расчет по критерию Фишера</a:t>
            </a:r>
            <a:endParaRPr lang="ru-RU" altLang="ru-RU" sz="2400" b="1" i="1">
              <a:solidFill>
                <a:srgbClr val="C00000"/>
              </a:solidFill>
              <a:latin typeface="Times New Roman" panose="02020603050405020304" pitchFamily="18" charset="0"/>
              <a:cs typeface="Times New Roman" panose="02020603050405020304" pitchFamily="18" charset="0"/>
            </a:endParaRPr>
          </a:p>
        </p:txBody>
      </p:sp>
      <p:sp>
        <p:nvSpPr>
          <p:cNvPr id="12291" name="Подзаголовок 3"/>
          <p:cNvSpPr>
            <a:spLocks noGrp="1"/>
          </p:cNvSpPr>
          <p:nvPr>
            <p:ph type="subTitle" idx="4294967295"/>
          </p:nvPr>
        </p:nvSpPr>
        <p:spPr>
          <a:xfrm>
            <a:off x="547900" y="1563142"/>
            <a:ext cx="11312004" cy="4878388"/>
          </a:xfrm>
        </p:spPr>
        <p:txBody>
          <a:bodyPr/>
          <a:lstStyle/>
          <a:p>
            <a:pPr algn="just">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Исходный ряд делится на две части</a:t>
            </a:r>
          </a:p>
          <a:p>
            <a:pPr algn="just">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Оцениваются дисперсии для каждой из частей ряда и вычисляются эмпирическое значение статистики Фишера </a:t>
            </a:r>
            <a:r>
              <a:rPr lang="en-US" altLang="ru-RU" sz="2400" b="1" i="1">
                <a:solidFill>
                  <a:srgbClr val="FF0000"/>
                </a:solidFill>
                <a:latin typeface="Times New Roman" panose="02020603050405020304" pitchFamily="18" charset="0"/>
                <a:cs typeface="Times New Roman" panose="02020603050405020304" pitchFamily="18" charset="0"/>
              </a:rPr>
              <a:t>F</a:t>
            </a:r>
            <a:r>
              <a:rPr lang="ru-RU" altLang="ru-RU" sz="2400" b="1" i="1" baseline="30000">
                <a:solidFill>
                  <a:srgbClr val="FF0000"/>
                </a:solidFill>
                <a:latin typeface="Times New Roman" panose="02020603050405020304" pitchFamily="18" charset="0"/>
                <a:cs typeface="Times New Roman" panose="02020603050405020304" pitchFamily="18" charset="0"/>
              </a:rPr>
              <a:t>* </a:t>
            </a:r>
            <a:r>
              <a:rPr lang="ru-RU" altLang="ru-RU" sz="2400" b="1" i="1">
                <a:solidFill>
                  <a:srgbClr val="FF0000"/>
                </a:solidFill>
                <a:latin typeface="Times New Roman" panose="02020603050405020304" pitchFamily="18" charset="0"/>
                <a:cs typeface="Times New Roman" panose="02020603050405020304" pitchFamily="18" charset="0"/>
              </a:rPr>
              <a:t>≤ </a:t>
            </a:r>
            <a:r>
              <a:rPr lang="en-US" altLang="ru-RU" sz="2400" b="1" i="1">
                <a:solidFill>
                  <a:srgbClr val="FF0000"/>
                </a:solidFill>
                <a:latin typeface="Times New Roman" panose="02020603050405020304" pitchFamily="18" charset="0"/>
                <a:cs typeface="Times New Roman" panose="02020603050405020304" pitchFamily="18" charset="0"/>
              </a:rPr>
              <a:t>S</a:t>
            </a:r>
            <a:r>
              <a:rPr lang="en-US" altLang="ru-RU" sz="2400" b="1" i="1" baseline="-25000">
                <a:solidFill>
                  <a:srgbClr val="FF0000"/>
                </a:solidFill>
                <a:latin typeface="Times New Roman" panose="02020603050405020304" pitchFamily="18" charset="0"/>
                <a:cs typeface="Times New Roman" panose="02020603050405020304" pitchFamily="18" charset="0"/>
              </a:rPr>
              <a:t>x</a:t>
            </a:r>
            <a:r>
              <a:rPr lang="ru-RU" altLang="ru-RU" sz="2400" b="1" i="1" baseline="30000">
                <a:solidFill>
                  <a:srgbClr val="FF0000"/>
                </a:solidFill>
                <a:latin typeface="Times New Roman" panose="02020603050405020304" pitchFamily="18" charset="0"/>
                <a:cs typeface="Times New Roman" panose="02020603050405020304" pitchFamily="18" charset="0"/>
              </a:rPr>
              <a:t>2</a:t>
            </a:r>
            <a:r>
              <a:rPr lang="ru-RU" altLang="ru-RU" sz="2400" b="1" i="1">
                <a:solidFill>
                  <a:srgbClr val="FF0000"/>
                </a:solidFill>
                <a:latin typeface="Times New Roman" panose="02020603050405020304" pitchFamily="18" charset="0"/>
                <a:cs typeface="Times New Roman" panose="02020603050405020304" pitchFamily="18" charset="0"/>
              </a:rPr>
              <a:t>/</a:t>
            </a:r>
            <a:r>
              <a:rPr lang="en-US" altLang="ru-RU" sz="2400" b="1" i="1">
                <a:solidFill>
                  <a:srgbClr val="FF0000"/>
                </a:solidFill>
                <a:latin typeface="Times New Roman" panose="02020603050405020304" pitchFamily="18" charset="0"/>
                <a:cs typeface="Times New Roman" panose="02020603050405020304" pitchFamily="18" charset="0"/>
              </a:rPr>
              <a:t>S</a:t>
            </a:r>
            <a:r>
              <a:rPr lang="en-US" altLang="ru-RU" sz="2400" b="1" i="1" baseline="-25000">
                <a:solidFill>
                  <a:srgbClr val="FF0000"/>
                </a:solidFill>
                <a:latin typeface="Times New Roman" panose="02020603050405020304" pitchFamily="18" charset="0"/>
                <a:cs typeface="Times New Roman" panose="02020603050405020304" pitchFamily="18" charset="0"/>
              </a:rPr>
              <a:t>y</a:t>
            </a:r>
            <a:r>
              <a:rPr lang="ru-RU" altLang="ru-RU" sz="2400" b="1" i="1" baseline="30000">
                <a:solidFill>
                  <a:srgbClr val="FF0000"/>
                </a:solidFill>
                <a:latin typeface="Times New Roman" panose="02020603050405020304" pitchFamily="18" charset="0"/>
                <a:cs typeface="Times New Roman" panose="02020603050405020304" pitchFamily="18" charset="0"/>
              </a:rPr>
              <a:t>2</a:t>
            </a:r>
            <a:r>
              <a:rPr lang="ru-RU" altLang="ru-RU" sz="2400">
                <a:solidFill>
                  <a:srgbClr val="FF0000"/>
                </a:solidFill>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где </a:t>
            </a:r>
            <a:r>
              <a:rPr lang="en-US" altLang="ru-RU" sz="2400" b="1" i="1">
                <a:solidFill>
                  <a:srgbClr val="FF0000"/>
                </a:solidFill>
                <a:latin typeface="Times New Roman" panose="02020603050405020304" pitchFamily="18" charset="0"/>
                <a:cs typeface="Times New Roman" panose="02020603050405020304" pitchFamily="18" charset="0"/>
              </a:rPr>
              <a:t>S</a:t>
            </a:r>
            <a:r>
              <a:rPr lang="en-US" altLang="ru-RU" sz="2400" b="1" i="1" baseline="-25000">
                <a:solidFill>
                  <a:srgbClr val="FF0000"/>
                </a:solidFill>
                <a:latin typeface="Times New Roman" panose="02020603050405020304" pitchFamily="18" charset="0"/>
                <a:cs typeface="Times New Roman" panose="02020603050405020304" pitchFamily="18" charset="0"/>
              </a:rPr>
              <a:t>x</a:t>
            </a:r>
            <a:r>
              <a:rPr lang="ru-RU" altLang="ru-RU" sz="2400" b="1" i="1" baseline="30000">
                <a:solidFill>
                  <a:srgbClr val="FF0000"/>
                </a:solidFill>
                <a:latin typeface="Times New Roman" panose="02020603050405020304" pitchFamily="18" charset="0"/>
                <a:cs typeface="Times New Roman" panose="02020603050405020304" pitchFamily="18" charset="0"/>
              </a:rPr>
              <a:t>2</a:t>
            </a:r>
            <a:r>
              <a:rPr lang="ru-RU" altLang="ru-RU" sz="2400" b="1" i="1">
                <a:solidFill>
                  <a:srgbClr val="FF0000"/>
                </a:solidFill>
                <a:latin typeface="Times New Roman" panose="02020603050405020304" pitchFamily="18" charset="0"/>
                <a:cs typeface="Times New Roman" panose="02020603050405020304" pitchFamily="18" charset="0"/>
              </a:rPr>
              <a:t> &gt; </a:t>
            </a:r>
            <a:r>
              <a:rPr lang="en-US" altLang="ru-RU" sz="2400" b="1" i="1">
                <a:solidFill>
                  <a:srgbClr val="FF0000"/>
                </a:solidFill>
                <a:latin typeface="Times New Roman" panose="02020603050405020304" pitchFamily="18" charset="0"/>
                <a:cs typeface="Times New Roman" panose="02020603050405020304" pitchFamily="18" charset="0"/>
              </a:rPr>
              <a:t>S</a:t>
            </a:r>
            <a:r>
              <a:rPr lang="en-US" altLang="ru-RU" sz="2400" b="1" i="1" baseline="-25000">
                <a:solidFill>
                  <a:srgbClr val="FF0000"/>
                </a:solidFill>
                <a:latin typeface="Times New Roman" panose="02020603050405020304" pitchFamily="18" charset="0"/>
                <a:cs typeface="Times New Roman" panose="02020603050405020304" pitchFamily="18" charset="0"/>
              </a:rPr>
              <a:t>y</a:t>
            </a:r>
            <a:r>
              <a:rPr lang="ru-RU" altLang="ru-RU" sz="2400" b="1" i="1" baseline="30000">
                <a:solidFill>
                  <a:srgbClr val="FF0000"/>
                </a:solidFill>
                <a:latin typeface="Times New Roman" panose="02020603050405020304" pitchFamily="18" charset="0"/>
                <a:cs typeface="Times New Roman" panose="02020603050405020304" pitchFamily="18" charset="0"/>
              </a:rPr>
              <a:t>2</a:t>
            </a:r>
            <a:r>
              <a:rPr lang="ru-RU" altLang="ru-RU" sz="2400">
                <a:solidFill>
                  <a:srgbClr val="FF0000"/>
                </a:solidFill>
                <a:latin typeface="Times New Roman" panose="02020603050405020304" pitchFamily="18" charset="0"/>
                <a:cs typeface="Times New Roman" panose="02020603050405020304" pitchFamily="18" charset="0"/>
              </a:rPr>
              <a:t>.</a:t>
            </a:r>
          </a:p>
          <a:p>
            <a:pPr algn="just">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Полученное значение </a:t>
            </a:r>
            <a:r>
              <a:rPr lang="en-US" altLang="ru-RU" sz="2400" b="1" i="1">
                <a:solidFill>
                  <a:srgbClr val="FF0000"/>
                </a:solidFill>
                <a:latin typeface="Times New Roman" panose="02020603050405020304" pitchFamily="18" charset="0"/>
                <a:cs typeface="Times New Roman" panose="02020603050405020304" pitchFamily="18" charset="0"/>
              </a:rPr>
              <a:t>F</a:t>
            </a:r>
            <a:r>
              <a:rPr lang="ru-RU" altLang="ru-RU" sz="2400" b="1" i="1" baseline="30000">
                <a:solidFill>
                  <a:srgbClr val="FF0000"/>
                </a:solidFill>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сравниваются с табличным значением </a:t>
            </a:r>
            <a:r>
              <a:rPr lang="en-US" altLang="ru-RU" sz="2400" b="1" i="1">
                <a:solidFill>
                  <a:srgbClr val="FF0000"/>
                </a:solidFill>
                <a:latin typeface="Times New Roman" panose="02020603050405020304" pitchFamily="18" charset="0"/>
                <a:cs typeface="Times New Roman" panose="02020603050405020304" pitchFamily="18" charset="0"/>
              </a:rPr>
              <a:t>F</a:t>
            </a:r>
            <a:r>
              <a:rPr lang="ru-RU" altLang="ru-RU" sz="2400" b="1" i="1" baseline="-25000">
                <a:solidFill>
                  <a:srgbClr val="FF0000"/>
                </a:solidFill>
                <a:latin typeface="Times New Roman" panose="02020603050405020304" pitchFamily="18" charset="0"/>
                <a:cs typeface="Times New Roman" panose="02020603050405020304" pitchFamily="18" charset="0"/>
              </a:rPr>
              <a:t>1- α</a:t>
            </a:r>
            <a:r>
              <a:rPr lang="ru-RU" altLang="ru-RU" sz="2400">
                <a:solidFill>
                  <a:srgbClr val="FF0000"/>
                </a:solidFill>
                <a:latin typeface="Times New Roman" panose="02020603050405020304" pitchFamily="18" charset="0"/>
                <a:cs typeface="Times New Roman" panose="02020603050405020304" pitchFamily="18" charset="0"/>
              </a:rPr>
              <a:t>. </a:t>
            </a:r>
          </a:p>
          <a:p>
            <a:pPr algn="just">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Если при принятом уровне значимости оказывается, что </a:t>
            </a:r>
            <a:r>
              <a:rPr lang="en-US" altLang="ru-RU" sz="2400" b="1" i="1">
                <a:solidFill>
                  <a:srgbClr val="FF0000"/>
                </a:solidFill>
                <a:latin typeface="Times New Roman" panose="02020603050405020304" pitchFamily="18" charset="0"/>
                <a:cs typeface="Times New Roman" panose="02020603050405020304" pitchFamily="18" charset="0"/>
              </a:rPr>
              <a:t>F</a:t>
            </a:r>
            <a:r>
              <a:rPr lang="ru-RU" altLang="ru-RU" sz="2400" b="1" i="1" baseline="30000">
                <a:solidFill>
                  <a:srgbClr val="FF0000"/>
                </a:solidFill>
                <a:latin typeface="Times New Roman" panose="02020603050405020304" pitchFamily="18" charset="0"/>
                <a:cs typeface="Times New Roman" panose="02020603050405020304" pitchFamily="18" charset="0"/>
              </a:rPr>
              <a:t>*</a:t>
            </a:r>
            <a:r>
              <a:rPr lang="ru-RU" altLang="ru-RU" sz="2400" b="1" i="1">
                <a:solidFill>
                  <a:srgbClr val="FF0000"/>
                </a:solidFill>
                <a:latin typeface="Times New Roman" panose="02020603050405020304" pitchFamily="18" charset="0"/>
                <a:cs typeface="Times New Roman" panose="02020603050405020304" pitchFamily="18" charset="0"/>
              </a:rPr>
              <a:t>&lt; </a:t>
            </a:r>
            <a:r>
              <a:rPr lang="en-US" altLang="ru-RU" sz="2400" b="1" i="1">
                <a:solidFill>
                  <a:srgbClr val="FF0000"/>
                </a:solidFill>
                <a:latin typeface="Times New Roman" panose="02020603050405020304" pitchFamily="18" charset="0"/>
                <a:cs typeface="Times New Roman" panose="02020603050405020304" pitchFamily="18" charset="0"/>
              </a:rPr>
              <a:t>F</a:t>
            </a:r>
            <a:r>
              <a:rPr lang="ru-RU" altLang="ru-RU" sz="2400" b="1" i="1" baseline="-25000">
                <a:solidFill>
                  <a:srgbClr val="FF0000"/>
                </a:solidFill>
                <a:latin typeface="Times New Roman" panose="02020603050405020304" pitchFamily="18" charset="0"/>
                <a:cs typeface="Times New Roman" panose="02020603050405020304" pitchFamily="18" charset="0"/>
              </a:rPr>
              <a:t>1- α</a:t>
            </a:r>
            <a:r>
              <a:rPr lang="ru-RU" altLang="ru-RU" sz="24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то расхождение дисперсий считается незначимым и гипотеза об однородности ряда по дисперсии не опровергается</a:t>
            </a:r>
          </a:p>
          <a:p>
            <a:pPr algn="just">
              <a:buFont typeface="Wingdings" panose="05000000000000000000" pitchFamily="2" charset="2"/>
              <a:buChar char="Ø"/>
            </a:pPr>
            <a:r>
              <a:rPr lang="ru-RU" altLang="ru-RU" sz="2000">
                <a:latin typeface="Times New Roman" panose="02020603050405020304" pitchFamily="18" charset="0"/>
                <a:cs typeface="Times New Roman" panose="02020603050405020304" pitchFamily="18" charset="0"/>
              </a:rPr>
              <a:t> Критерий Фишера (также как и критерий Стьюдента) относится к категории стандартных критериев и рекомендуется в большинстве нормативных документов в качестве официального теста на однородность. </a:t>
            </a:r>
          </a:p>
          <a:p>
            <a:pPr algn="just">
              <a:spcBef>
                <a:spcPct val="0"/>
              </a:spcBef>
            </a:pPr>
            <a:endParaRPr lang="ru-RU" altLang="ru-RU"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269608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Заголовок 1"/>
          <p:cNvSpPr>
            <a:spLocks noGrp="1"/>
          </p:cNvSpPr>
          <p:nvPr>
            <p:ph type="ctrTitle" idx="4294967295"/>
          </p:nvPr>
        </p:nvSpPr>
        <p:spPr>
          <a:xfrm>
            <a:off x="437083" y="297956"/>
            <a:ext cx="11395525" cy="549275"/>
          </a:xfrm>
          <a:solidFill>
            <a:schemeClr val="accent4">
              <a:lumMod val="60000"/>
              <a:lumOff val="40000"/>
            </a:schemeClr>
          </a:solidFill>
        </p:spPr>
        <p:txBody>
          <a:bodyPr/>
          <a:lstStyle/>
          <a:p>
            <a:r>
              <a:rPr lang="ru-RU" altLang="ru-RU" sz="2400" b="1">
                <a:solidFill>
                  <a:srgbClr val="C00000"/>
                </a:solidFill>
                <a:latin typeface="Times New Roman" panose="02020603050405020304" pitchFamily="18" charset="0"/>
                <a:cs typeface="Times New Roman" panose="02020603050405020304" pitchFamily="18" charset="0"/>
              </a:rPr>
              <a:t>Критерий</a:t>
            </a:r>
            <a:r>
              <a:rPr lang="en-US" altLang="ru-RU" sz="2400" b="1">
                <a:solidFill>
                  <a:srgbClr val="C00000"/>
                </a:solidFill>
                <a:latin typeface="Times New Roman" panose="02020603050405020304" pitchFamily="18" charset="0"/>
                <a:cs typeface="Times New Roman" panose="02020603050405020304" pitchFamily="18" charset="0"/>
              </a:rPr>
              <a:t> </a:t>
            </a:r>
            <a:r>
              <a:rPr lang="ru-RU" altLang="ru-RU" sz="2400" b="1">
                <a:solidFill>
                  <a:srgbClr val="C00000"/>
                </a:solidFill>
                <a:latin typeface="Times New Roman" panose="02020603050405020304" pitchFamily="18" charset="0"/>
                <a:cs typeface="Times New Roman" panose="02020603050405020304" pitchFamily="18" charset="0"/>
              </a:rPr>
              <a:t>Вилкоксона</a:t>
            </a:r>
            <a:endParaRPr lang="ru-RU" altLang="ru-RU" sz="2400" b="1" i="1">
              <a:solidFill>
                <a:srgbClr val="C00000"/>
              </a:solidFill>
              <a:latin typeface="Times New Roman" panose="02020603050405020304" pitchFamily="18" charset="0"/>
              <a:cs typeface="Times New Roman" panose="02020603050405020304" pitchFamily="18" charset="0"/>
            </a:endParaRPr>
          </a:p>
        </p:txBody>
      </p:sp>
      <p:sp>
        <p:nvSpPr>
          <p:cNvPr id="13315" name="Подзаголовок 3"/>
          <p:cNvSpPr>
            <a:spLocks noGrp="1"/>
          </p:cNvSpPr>
          <p:nvPr>
            <p:ph type="subTitle" idx="4294967295"/>
          </p:nvPr>
        </p:nvSpPr>
        <p:spPr>
          <a:xfrm>
            <a:off x="437083" y="942974"/>
            <a:ext cx="11395525" cy="1071563"/>
          </a:xfrm>
        </p:spPr>
        <p:txBody>
          <a:bodyPr>
            <a:normAutofit/>
          </a:bodyPr>
          <a:lstStyle/>
          <a:p>
            <a:pPr algn="just">
              <a:spcBef>
                <a:spcPct val="0"/>
              </a:spcBef>
              <a:buFont typeface="Wingdings" pitchFamily="2" charset="2"/>
              <a:buChar char="Ø"/>
              <a:defRPr/>
            </a:pPr>
            <a:r>
              <a:rPr lang="ru-RU" sz="2000" dirty="0">
                <a:latin typeface="Times New Roman" pitchFamily="18" charset="0"/>
                <a:cs typeface="Times New Roman" pitchFamily="18" charset="0"/>
              </a:rPr>
              <a:t>  </a:t>
            </a:r>
            <a:r>
              <a:rPr lang="ru-RU" sz="2000" b="1" i="1" dirty="0">
                <a:latin typeface="Times New Roman" pitchFamily="18" charset="0"/>
                <a:cs typeface="Times New Roman" pitchFamily="18" charset="0"/>
              </a:rPr>
              <a:t>Статистика </a:t>
            </a:r>
            <a:r>
              <a:rPr lang="ru-RU" sz="2000" b="1" i="1" dirty="0" err="1">
                <a:latin typeface="Times New Roman" pitchFamily="18" charset="0"/>
                <a:cs typeface="Times New Roman" pitchFamily="18" charset="0"/>
              </a:rPr>
              <a:t>Вилкоксона</a:t>
            </a:r>
            <a:r>
              <a:rPr lang="ru-RU" sz="2000" b="1" i="1" dirty="0">
                <a:latin typeface="Times New Roman" pitchFamily="18" charset="0"/>
                <a:cs typeface="Times New Roman" pitchFamily="18" charset="0"/>
              </a:rPr>
              <a:t>.</a:t>
            </a:r>
            <a:r>
              <a:rPr lang="ru-RU" sz="2000" dirty="0">
                <a:latin typeface="Times New Roman" pitchFamily="18" charset="0"/>
                <a:cs typeface="Times New Roman" pitchFamily="18" charset="0"/>
              </a:rPr>
              <a:t> Пусть даны две выборки из совокупностей </a:t>
            </a:r>
            <a:r>
              <a:rPr lang="en-US" sz="2000" b="1" i="1" dirty="0">
                <a:solidFill>
                  <a:srgbClr val="FF0000"/>
                </a:solidFill>
                <a:latin typeface="Times New Roman" pitchFamily="18" charset="0"/>
                <a:cs typeface="Times New Roman" pitchFamily="18" charset="0"/>
              </a:rPr>
              <a:t>X</a:t>
            </a:r>
            <a:r>
              <a:rPr lang="ru-RU" sz="2000" dirty="0">
                <a:solidFill>
                  <a:srgbClr val="FF0000"/>
                </a:solidFill>
                <a:latin typeface="Times New Roman" pitchFamily="18" charset="0"/>
                <a:cs typeface="Times New Roman" pitchFamily="18" charset="0"/>
              </a:rPr>
              <a:t> </a:t>
            </a:r>
            <a:r>
              <a:rPr lang="ru-RU" sz="2000" dirty="0">
                <a:latin typeface="Times New Roman" pitchFamily="18" charset="0"/>
                <a:cs typeface="Times New Roman" pitchFamily="18" charset="0"/>
              </a:rPr>
              <a:t>и </a:t>
            </a:r>
            <a:r>
              <a:rPr lang="en-US" sz="2000" b="1" i="1" dirty="0">
                <a:solidFill>
                  <a:srgbClr val="FF0000"/>
                </a:solidFill>
                <a:latin typeface="Times New Roman" pitchFamily="18" charset="0"/>
                <a:cs typeface="Times New Roman" pitchFamily="18" charset="0"/>
              </a:rPr>
              <a:t>Y</a:t>
            </a:r>
            <a:r>
              <a:rPr lang="ru-RU" sz="2000" dirty="0">
                <a:latin typeface="Times New Roman" pitchFamily="18" charset="0"/>
                <a:cs typeface="Times New Roman" pitchFamily="18" charset="0"/>
              </a:rPr>
              <a:t> длиной </a:t>
            </a:r>
            <a:r>
              <a:rPr lang="en-US" sz="2000" b="1" i="1" dirty="0">
                <a:solidFill>
                  <a:srgbClr val="FF0000"/>
                </a:solidFill>
                <a:latin typeface="Times New Roman" pitchFamily="18" charset="0"/>
                <a:cs typeface="Times New Roman" pitchFamily="18" charset="0"/>
              </a:rPr>
              <a:t>m</a:t>
            </a:r>
            <a:r>
              <a:rPr lang="en-US" sz="2000" b="1" i="1" dirty="0">
                <a:latin typeface="Times New Roman" pitchFamily="18" charset="0"/>
                <a:cs typeface="Times New Roman" pitchFamily="18" charset="0"/>
              </a:rPr>
              <a:t> </a:t>
            </a:r>
            <a:r>
              <a:rPr lang="ru-RU" sz="2000" dirty="0">
                <a:latin typeface="Times New Roman" pitchFamily="18" charset="0"/>
                <a:cs typeface="Times New Roman" pitchFamily="18" charset="0"/>
              </a:rPr>
              <a:t> и </a:t>
            </a:r>
            <a:r>
              <a:rPr lang="en-US" sz="2000" b="1" i="1" dirty="0">
                <a:solidFill>
                  <a:srgbClr val="FF0000"/>
                </a:solidFill>
                <a:latin typeface="Times New Roman" pitchFamily="18" charset="0"/>
                <a:cs typeface="Times New Roman" pitchFamily="18" charset="0"/>
              </a:rPr>
              <a:t>n </a:t>
            </a:r>
            <a:r>
              <a:rPr lang="ru-RU" sz="2000" b="1" i="1" dirty="0">
                <a:latin typeface="Times New Roman" pitchFamily="18" charset="0"/>
                <a:cs typeface="Times New Roman" pitchFamily="18" charset="0"/>
              </a:rPr>
              <a:t>(</a:t>
            </a:r>
            <a:r>
              <a:rPr lang="en-US" sz="2000" b="1" i="1" dirty="0">
                <a:solidFill>
                  <a:srgbClr val="FF0000"/>
                </a:solidFill>
                <a:latin typeface="Times New Roman" pitchFamily="18" charset="0"/>
                <a:cs typeface="Times New Roman" pitchFamily="18" charset="0"/>
              </a:rPr>
              <a:t>m</a:t>
            </a:r>
            <a:r>
              <a:rPr lang="en-US" sz="2000" b="1" i="1" dirty="0">
                <a:latin typeface="Times New Roman" pitchFamily="18" charset="0"/>
                <a:cs typeface="Times New Roman" pitchFamily="18" charset="0"/>
              </a:rPr>
              <a:t> </a:t>
            </a:r>
            <a:r>
              <a:rPr lang="ru-RU" sz="2000" i="1" dirty="0">
                <a:latin typeface="Times New Roman" pitchFamily="18" charset="0"/>
                <a:cs typeface="Times New Roman" pitchFamily="18" charset="0"/>
              </a:rPr>
              <a:t>и</a:t>
            </a:r>
            <a:r>
              <a:rPr lang="ru-RU" sz="2000" b="1" i="1" dirty="0">
                <a:latin typeface="Times New Roman" pitchFamily="18" charset="0"/>
                <a:cs typeface="Times New Roman" pitchFamily="18" charset="0"/>
              </a:rPr>
              <a:t> </a:t>
            </a:r>
            <a:r>
              <a:rPr lang="en-US" sz="2000" b="1" i="1" dirty="0">
                <a:solidFill>
                  <a:srgbClr val="FF0000"/>
                </a:solidFill>
                <a:latin typeface="Times New Roman" pitchFamily="18" charset="0"/>
                <a:cs typeface="Times New Roman" pitchFamily="18" charset="0"/>
              </a:rPr>
              <a:t>n</a:t>
            </a:r>
            <a:r>
              <a:rPr lang="ru-RU" sz="2000" b="1" i="1" dirty="0">
                <a:latin typeface="Times New Roman" pitchFamily="18" charset="0"/>
                <a:cs typeface="Times New Roman" pitchFamily="18" charset="0"/>
              </a:rPr>
              <a:t>). </a:t>
            </a:r>
            <a:r>
              <a:rPr lang="ru-RU" sz="2000" dirty="0">
                <a:latin typeface="Times New Roman" pitchFamily="18" charset="0"/>
                <a:cs typeface="Times New Roman" pitchFamily="18" charset="0"/>
              </a:rPr>
              <a:t>Объединим эти выборки в один ряд и расположим все значения в возрастающем порядке так, что </a:t>
            </a:r>
            <a:r>
              <a:rPr lang="ru-RU" sz="2000" b="1" i="1" dirty="0">
                <a:solidFill>
                  <a:srgbClr val="FF0000"/>
                </a:solidFill>
                <a:latin typeface="Times New Roman" pitchFamily="18" charset="0"/>
                <a:cs typeface="Times New Roman" pitchFamily="18" charset="0"/>
              </a:rPr>
              <a:t>у</a:t>
            </a:r>
            <a:r>
              <a:rPr lang="ru-RU" sz="2000" b="1" i="1" baseline="-25000" dirty="0">
                <a:solidFill>
                  <a:srgbClr val="FF0000"/>
                </a:solidFill>
                <a:latin typeface="Times New Roman" pitchFamily="18" charset="0"/>
                <a:cs typeface="Times New Roman" pitchFamily="18" charset="0"/>
              </a:rPr>
              <a:t>1</a:t>
            </a:r>
            <a:r>
              <a:rPr lang="ru-RU" sz="2000" dirty="0">
                <a:solidFill>
                  <a:srgbClr val="FF0000"/>
                </a:solidFill>
                <a:latin typeface="Times New Roman" pitchFamily="18" charset="0"/>
                <a:cs typeface="Times New Roman" pitchFamily="18" charset="0"/>
              </a:rPr>
              <a:t>&lt;</a:t>
            </a:r>
            <a:r>
              <a:rPr lang="ru-RU" sz="2000" b="1" i="1" dirty="0">
                <a:solidFill>
                  <a:srgbClr val="FF0000"/>
                </a:solidFill>
                <a:latin typeface="Times New Roman" pitchFamily="18" charset="0"/>
                <a:cs typeface="Times New Roman" pitchFamily="18" charset="0"/>
              </a:rPr>
              <a:t>у</a:t>
            </a:r>
            <a:r>
              <a:rPr lang="ru-RU" sz="2000" b="1" i="1" baseline="-25000" dirty="0">
                <a:solidFill>
                  <a:srgbClr val="FF0000"/>
                </a:solidFill>
                <a:latin typeface="Times New Roman" pitchFamily="18" charset="0"/>
                <a:cs typeface="Times New Roman" pitchFamily="18" charset="0"/>
              </a:rPr>
              <a:t>2</a:t>
            </a:r>
            <a:r>
              <a:rPr lang="ru-RU" sz="2000" b="1" i="1" dirty="0">
                <a:solidFill>
                  <a:srgbClr val="FF0000"/>
                </a:solidFill>
                <a:latin typeface="Times New Roman" pitchFamily="18" charset="0"/>
                <a:cs typeface="Times New Roman" pitchFamily="18" charset="0"/>
              </a:rPr>
              <a:t>, у</a:t>
            </a:r>
            <a:r>
              <a:rPr lang="ru-RU" sz="2000" b="1" i="1" baseline="-25000" dirty="0">
                <a:solidFill>
                  <a:srgbClr val="FF0000"/>
                </a:solidFill>
                <a:latin typeface="Times New Roman" pitchFamily="18" charset="0"/>
                <a:cs typeface="Times New Roman" pitchFamily="18" charset="0"/>
              </a:rPr>
              <a:t>2 </a:t>
            </a:r>
            <a:r>
              <a:rPr lang="ru-RU" sz="2000" dirty="0">
                <a:solidFill>
                  <a:srgbClr val="FF0000"/>
                </a:solidFill>
                <a:latin typeface="Times New Roman" pitchFamily="18" charset="0"/>
                <a:cs typeface="Times New Roman" pitchFamily="18" charset="0"/>
              </a:rPr>
              <a:t>&lt;</a:t>
            </a:r>
            <a:r>
              <a:rPr lang="ru-RU" sz="2000" b="1" i="1" dirty="0">
                <a:solidFill>
                  <a:srgbClr val="FF0000"/>
                </a:solidFill>
                <a:latin typeface="Times New Roman" pitchFamily="18" charset="0"/>
                <a:cs typeface="Times New Roman" pitchFamily="18" charset="0"/>
              </a:rPr>
              <a:t>х</a:t>
            </a:r>
            <a:r>
              <a:rPr lang="ru-RU" sz="2000" b="1" i="1" baseline="-25000" dirty="0">
                <a:solidFill>
                  <a:srgbClr val="FF0000"/>
                </a:solidFill>
                <a:latin typeface="Times New Roman" pitchFamily="18" charset="0"/>
                <a:cs typeface="Times New Roman" pitchFamily="18" charset="0"/>
              </a:rPr>
              <a:t>1, </a:t>
            </a:r>
            <a:r>
              <a:rPr lang="ru-RU" sz="2000" b="1" i="1" dirty="0">
                <a:solidFill>
                  <a:srgbClr val="FF0000"/>
                </a:solidFill>
                <a:latin typeface="Times New Roman" pitchFamily="18" charset="0"/>
                <a:cs typeface="Times New Roman" pitchFamily="18" charset="0"/>
              </a:rPr>
              <a:t>х</a:t>
            </a:r>
            <a:r>
              <a:rPr lang="ru-RU" sz="2000" b="1" i="1" baseline="-25000" dirty="0">
                <a:solidFill>
                  <a:srgbClr val="FF0000"/>
                </a:solidFill>
                <a:latin typeface="Times New Roman" pitchFamily="18" charset="0"/>
                <a:cs typeface="Times New Roman" pitchFamily="18" charset="0"/>
              </a:rPr>
              <a:t>1</a:t>
            </a:r>
            <a:r>
              <a:rPr lang="ru-RU" sz="2000" dirty="0">
                <a:solidFill>
                  <a:srgbClr val="FF0000"/>
                </a:solidFill>
                <a:latin typeface="Times New Roman" pitchFamily="18" charset="0"/>
                <a:cs typeface="Times New Roman" pitchFamily="18" charset="0"/>
              </a:rPr>
              <a:t>&lt;</a:t>
            </a:r>
            <a:r>
              <a:rPr lang="ru-RU" sz="2000" b="1" i="1" dirty="0">
                <a:solidFill>
                  <a:srgbClr val="FF0000"/>
                </a:solidFill>
                <a:latin typeface="Times New Roman" pitchFamily="18" charset="0"/>
                <a:cs typeface="Times New Roman" pitchFamily="18" charset="0"/>
              </a:rPr>
              <a:t>х</a:t>
            </a:r>
            <a:r>
              <a:rPr lang="ru-RU" sz="2000" b="1" i="1" baseline="-25000" dirty="0">
                <a:solidFill>
                  <a:srgbClr val="FF0000"/>
                </a:solidFill>
                <a:latin typeface="Times New Roman" pitchFamily="18" charset="0"/>
                <a:cs typeface="Times New Roman" pitchFamily="18" charset="0"/>
              </a:rPr>
              <a:t>2</a:t>
            </a:r>
            <a:r>
              <a:rPr lang="ru-RU" sz="2000" b="1" i="1" dirty="0">
                <a:solidFill>
                  <a:srgbClr val="FF0000"/>
                </a:solidFill>
                <a:latin typeface="Times New Roman" pitchFamily="18" charset="0"/>
                <a:cs typeface="Times New Roman" pitchFamily="18" charset="0"/>
              </a:rPr>
              <a:t> </a:t>
            </a:r>
            <a:r>
              <a:rPr lang="ru-RU" sz="2000" dirty="0">
                <a:latin typeface="Times New Roman" pitchFamily="18" charset="0"/>
                <a:cs typeface="Times New Roman" pitchFamily="18" charset="0"/>
              </a:rPr>
              <a:t>и т.д.</a:t>
            </a:r>
          </a:p>
          <a:p>
            <a:pPr>
              <a:buFont typeface="Arial" charset="0"/>
              <a:buNone/>
              <a:defRPr/>
            </a:pPr>
            <a:endParaRPr lang="ru-RU" sz="2000" dirty="0"/>
          </a:p>
          <a:p>
            <a:pPr algn="just">
              <a:spcBef>
                <a:spcPct val="0"/>
              </a:spcBef>
              <a:buFont typeface="Arial" charset="0"/>
              <a:buNone/>
              <a:defRPr/>
            </a:pPr>
            <a:endParaRPr lang="ru-RU" sz="2000" dirty="0">
              <a:latin typeface="Times New Roman" pitchFamily="18" charset="0"/>
              <a:cs typeface="Times New Roman" pitchFamily="18" charset="0"/>
            </a:endParaRPr>
          </a:p>
          <a:p>
            <a:pPr algn="just">
              <a:spcBef>
                <a:spcPct val="0"/>
              </a:spcBef>
              <a:buFont typeface="Arial" charset="0"/>
              <a:buNone/>
              <a:defRPr/>
            </a:pPr>
            <a:endParaRPr lang="ru-RU" sz="2000" dirty="0">
              <a:latin typeface="Times New Roman" pitchFamily="18" charset="0"/>
              <a:cs typeface="Times New Roman" pitchFamily="18" charset="0"/>
            </a:endParaRPr>
          </a:p>
          <a:p>
            <a:pPr algn="just">
              <a:spcBef>
                <a:spcPct val="0"/>
              </a:spcBef>
              <a:buFont typeface="Arial" charset="0"/>
              <a:buNone/>
              <a:defRPr/>
            </a:pPr>
            <a:endParaRPr lang="ru-RU" sz="2400" dirty="0">
              <a:latin typeface="Times New Roman" pitchFamily="18" charset="0"/>
              <a:cs typeface="Times New Roman" pitchFamily="18" charset="0"/>
            </a:endParaRPr>
          </a:p>
        </p:txBody>
      </p:sp>
      <p:sp>
        <p:nvSpPr>
          <p:cNvPr id="14340" name="Rectangle 2"/>
          <p:cNvSpPr>
            <a:spLocks noChangeArrowheads="1"/>
          </p:cNvSpPr>
          <p:nvPr/>
        </p:nvSpPr>
        <p:spPr bwMode="auto">
          <a:xfrm>
            <a:off x="1524001" y="43934"/>
            <a:ext cx="1847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ru-RU" altLang="ru-RU"/>
          </a:p>
        </p:txBody>
      </p:sp>
      <p:pic>
        <p:nvPicPr>
          <p:cNvPr id="14341"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3423" y="2167142"/>
            <a:ext cx="8301038" cy="164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Rectangle 4"/>
          <p:cNvSpPr>
            <a:spLocks noChangeArrowheads="1"/>
          </p:cNvSpPr>
          <p:nvPr/>
        </p:nvSpPr>
        <p:spPr bwMode="auto">
          <a:xfrm>
            <a:off x="437082" y="3836899"/>
            <a:ext cx="113955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450850" eaLnBrk="0" hangingPunct="0">
              <a:tabLst>
                <a:tab pos="177800" algn="l"/>
              </a:tabLst>
              <a:defRPr>
                <a:solidFill>
                  <a:schemeClr val="tx1"/>
                </a:solidFill>
                <a:latin typeface="Arial" panose="020B0604020202020204" pitchFamily="34" charset="0"/>
              </a:defRPr>
            </a:lvl1pPr>
            <a:lvl2pPr marL="742950" indent="-285750" eaLnBrk="0" hangingPunct="0">
              <a:tabLst>
                <a:tab pos="177800" algn="l"/>
              </a:tabLst>
              <a:defRPr>
                <a:solidFill>
                  <a:schemeClr val="tx1"/>
                </a:solidFill>
                <a:latin typeface="Arial" panose="020B0604020202020204" pitchFamily="34" charset="0"/>
              </a:defRPr>
            </a:lvl2pPr>
            <a:lvl3pPr marL="1143000" indent="-228600" eaLnBrk="0" hangingPunct="0">
              <a:tabLst>
                <a:tab pos="177800" algn="l"/>
              </a:tabLst>
              <a:defRPr>
                <a:solidFill>
                  <a:schemeClr val="tx1"/>
                </a:solidFill>
                <a:latin typeface="Arial" panose="020B0604020202020204" pitchFamily="34" charset="0"/>
              </a:defRPr>
            </a:lvl3pPr>
            <a:lvl4pPr marL="1600200" indent="-228600" eaLnBrk="0" hangingPunct="0">
              <a:tabLst>
                <a:tab pos="177800" algn="l"/>
              </a:tabLst>
              <a:defRPr>
                <a:solidFill>
                  <a:schemeClr val="tx1"/>
                </a:solidFill>
                <a:latin typeface="Arial" panose="020B0604020202020204" pitchFamily="34" charset="0"/>
              </a:defRPr>
            </a:lvl4pPr>
            <a:lvl5pPr marL="2057400" indent="-228600" eaLnBrk="0" hangingPunct="0">
              <a:tabLst>
                <a:tab pos="1778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1778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1778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1778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177800" algn="l"/>
              </a:tabLst>
              <a:defRPr>
                <a:solidFill>
                  <a:schemeClr val="tx1"/>
                </a:solidFill>
                <a:latin typeface="Arial" panose="020B0604020202020204" pitchFamily="34" charset="0"/>
              </a:defRPr>
            </a:lvl9pPr>
          </a:lstStyle>
          <a:p>
            <a:pPr algn="just"/>
            <a:r>
              <a:rPr lang="ru-RU" altLang="ru-RU" sz="2000">
                <a:latin typeface="Times New Roman" panose="02020603050405020304" pitchFamily="18" charset="0"/>
                <a:ea typeface="Calibri" panose="020F0502020204030204" pitchFamily="34" charset="0"/>
                <a:cs typeface="Times New Roman" panose="02020603050405020304" pitchFamily="18" charset="0"/>
              </a:rPr>
              <a:t>Каждому значению нового ряда присвоим порядковый номер (ранг). Выпишем значения подученных рангов отдельно для каждой из выборок (таблица ниже) и вычислим ранговые суммы </a:t>
            </a:r>
            <a:r>
              <a:rPr lang="en-US" altLang="ru-RU" sz="2400" b="1" i="1">
                <a:solidFill>
                  <a:srgbClr val="FF0000"/>
                </a:solidFill>
                <a:latin typeface="Times New Roman" panose="02020603050405020304" pitchFamily="18" charset="0"/>
                <a:ea typeface="Calibri" panose="020F0502020204030204" pitchFamily="34" charset="0"/>
                <a:cs typeface="Times New Roman" panose="02020603050405020304" pitchFamily="18" charset="0"/>
              </a:rPr>
              <a:t>ω</a:t>
            </a:r>
            <a:r>
              <a:rPr lang="ru-RU" altLang="ru-RU" sz="2400" b="1" i="1" baseline="-300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1</a:t>
            </a:r>
            <a:r>
              <a:rPr lang="ru-RU" altLang="ru-RU" sz="2400">
                <a:latin typeface="Times New Roman" panose="02020603050405020304" pitchFamily="18" charset="0"/>
                <a:ea typeface="Calibri" panose="020F0502020204030204" pitchFamily="34" charset="0"/>
                <a:cs typeface="Times New Roman" panose="02020603050405020304" pitchFamily="18" charset="0"/>
              </a:rPr>
              <a:t> </a:t>
            </a:r>
            <a:r>
              <a:rPr lang="ru-RU" altLang="ru-RU" sz="2000">
                <a:latin typeface="Times New Roman" panose="02020603050405020304" pitchFamily="18" charset="0"/>
                <a:ea typeface="Calibri" panose="020F0502020204030204" pitchFamily="34" charset="0"/>
                <a:cs typeface="Times New Roman" panose="02020603050405020304" pitchFamily="18" charset="0"/>
              </a:rPr>
              <a:t>и</a:t>
            </a:r>
            <a:r>
              <a:rPr lang="ru-RU" altLang="ru-RU" sz="2000" b="1" i="1">
                <a:latin typeface="Times New Roman" panose="02020603050405020304" pitchFamily="18" charset="0"/>
                <a:ea typeface="Calibri" panose="020F0502020204030204" pitchFamily="34" charset="0"/>
                <a:cs typeface="Times New Roman" panose="02020603050405020304" pitchFamily="18" charset="0"/>
              </a:rPr>
              <a:t> </a:t>
            </a:r>
            <a:r>
              <a:rPr lang="en-US" altLang="ru-RU" sz="2800" b="1" i="1">
                <a:solidFill>
                  <a:srgbClr val="FF0000"/>
                </a:solidFill>
                <a:latin typeface="Times New Roman" panose="02020603050405020304" pitchFamily="18" charset="0"/>
                <a:ea typeface="Calibri" panose="020F0502020204030204" pitchFamily="34" charset="0"/>
                <a:cs typeface="Times New Roman" panose="02020603050405020304" pitchFamily="18" charset="0"/>
              </a:rPr>
              <a:t>ω</a:t>
            </a:r>
            <a:r>
              <a:rPr lang="ru-RU" altLang="ru-RU" sz="2800" b="1" i="1" baseline="-30000">
                <a:solidFill>
                  <a:srgbClr val="FF0000"/>
                </a:solidFill>
                <a:latin typeface="Times New Roman" panose="02020603050405020304" pitchFamily="18" charset="0"/>
                <a:ea typeface="Calibri" panose="020F0502020204030204" pitchFamily="34" charset="0"/>
                <a:cs typeface="Times New Roman" panose="02020603050405020304" pitchFamily="18" charset="0"/>
              </a:rPr>
              <a:t>2</a:t>
            </a:r>
            <a:endParaRPr lang="ru-RU" altLang="ru-RU" sz="2800">
              <a:solidFill>
                <a:srgbClr val="FF0000"/>
              </a:solidFill>
              <a:ea typeface="Calibri" panose="020F0502020204030204" pitchFamily="34" charset="0"/>
              <a:cs typeface="Times New Roman" panose="02020603050405020304" pitchFamily="18" charset="0"/>
            </a:endParaRPr>
          </a:p>
        </p:txBody>
      </p:sp>
      <p:pic>
        <p:nvPicPr>
          <p:cNvPr id="1434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6140" y="4812848"/>
            <a:ext cx="7908308" cy="1734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7789199"/>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Заголовок 1"/>
          <p:cNvSpPr>
            <a:spLocks noGrp="1"/>
          </p:cNvSpPr>
          <p:nvPr>
            <p:ph type="ctrTitle" idx="4294967295"/>
          </p:nvPr>
        </p:nvSpPr>
        <p:spPr>
          <a:xfrm>
            <a:off x="491675" y="344701"/>
            <a:ext cx="11327286" cy="642938"/>
          </a:xfrm>
          <a:solidFill>
            <a:schemeClr val="accent4">
              <a:lumMod val="60000"/>
              <a:lumOff val="40000"/>
            </a:schemeClr>
          </a:solidFill>
        </p:spPr>
        <p:txBody>
          <a:bodyPr/>
          <a:lstStyle/>
          <a:p>
            <a:r>
              <a:rPr lang="ru-RU" altLang="ru-RU" sz="2400" b="1">
                <a:solidFill>
                  <a:srgbClr val="C00000"/>
                </a:solidFill>
                <a:latin typeface="Times New Roman" panose="02020603050405020304" pitchFamily="18" charset="0"/>
                <a:cs typeface="Times New Roman" panose="02020603050405020304" pitchFamily="18" charset="0"/>
              </a:rPr>
              <a:t>Критерий</a:t>
            </a:r>
            <a:r>
              <a:rPr lang="en-US" altLang="ru-RU" sz="2400" b="1">
                <a:solidFill>
                  <a:srgbClr val="C00000"/>
                </a:solidFill>
                <a:latin typeface="Times New Roman" panose="02020603050405020304" pitchFamily="18" charset="0"/>
                <a:cs typeface="Times New Roman" panose="02020603050405020304" pitchFamily="18" charset="0"/>
              </a:rPr>
              <a:t> </a:t>
            </a:r>
            <a:r>
              <a:rPr lang="ru-RU" altLang="ru-RU" sz="2400" b="1">
                <a:solidFill>
                  <a:srgbClr val="C00000"/>
                </a:solidFill>
                <a:latin typeface="Times New Roman" panose="02020603050405020304" pitchFamily="18" charset="0"/>
                <a:cs typeface="Times New Roman" panose="02020603050405020304" pitchFamily="18" charset="0"/>
              </a:rPr>
              <a:t>Вилкоксона</a:t>
            </a:r>
            <a:endParaRPr lang="ru-RU" altLang="ru-RU" sz="2400" b="1" i="1">
              <a:solidFill>
                <a:srgbClr val="C00000"/>
              </a:solidFill>
              <a:latin typeface="Times New Roman" panose="02020603050405020304" pitchFamily="18" charset="0"/>
              <a:cs typeface="Times New Roman" panose="02020603050405020304" pitchFamily="18" charset="0"/>
            </a:endParaRPr>
          </a:p>
        </p:txBody>
      </p:sp>
      <p:sp>
        <p:nvSpPr>
          <p:cNvPr id="15363" name="Подзаголовок 3"/>
          <p:cNvSpPr>
            <a:spLocks noGrp="1"/>
          </p:cNvSpPr>
          <p:nvPr>
            <p:ph type="subTitle" idx="4294967295"/>
          </p:nvPr>
        </p:nvSpPr>
        <p:spPr>
          <a:xfrm>
            <a:off x="491675" y="1297438"/>
            <a:ext cx="11327286" cy="4939590"/>
          </a:xfrm>
        </p:spPr>
        <p:txBody>
          <a:bodyPr>
            <a:normAutofit fontScale="92500" lnSpcReduction="10000"/>
          </a:bodyPr>
          <a:lstStyle/>
          <a:p>
            <a:pPr algn="just">
              <a:spcBef>
                <a:spcPct val="0"/>
              </a:spcBef>
            </a:pPr>
            <a:r>
              <a:rPr lang="ru-RU" altLang="ru-RU" sz="2000">
                <a:latin typeface="Times New Roman" panose="02020603050405020304" pitchFamily="18" charset="0"/>
                <a:cs typeface="Times New Roman" panose="02020603050405020304" pitchFamily="18" charset="0"/>
              </a:rPr>
              <a:t>Если расчет выполнен правильно, то должно выполняться равенство</a:t>
            </a:r>
          </a:p>
          <a:p>
            <a:pPr algn="just">
              <a:spcBef>
                <a:spcPct val="0"/>
              </a:spcBef>
            </a:pPr>
            <a:endParaRPr lang="ru-RU" altLang="ru-RU" sz="800">
              <a:latin typeface="Times New Roman" panose="02020603050405020304" pitchFamily="18" charset="0"/>
              <a:cs typeface="Times New Roman" panose="02020603050405020304" pitchFamily="18" charset="0"/>
            </a:endParaRPr>
          </a:p>
          <a:p>
            <a:pPr>
              <a:spcBef>
                <a:spcPct val="0"/>
              </a:spcBef>
            </a:pPr>
            <a:r>
              <a:rPr lang="en-US" altLang="ru-RU" sz="2400" b="1" i="1">
                <a:solidFill>
                  <a:srgbClr val="FF0000"/>
                </a:solidFill>
                <a:latin typeface="Times New Roman" panose="02020603050405020304" pitchFamily="18" charset="0"/>
                <a:cs typeface="Times New Roman" panose="02020603050405020304" pitchFamily="18" charset="0"/>
              </a:rPr>
              <a:t>ω</a:t>
            </a:r>
            <a:r>
              <a:rPr lang="ru-RU" altLang="ru-RU" sz="2400" b="1" i="1" baseline="-25000">
                <a:solidFill>
                  <a:srgbClr val="FF0000"/>
                </a:solidFill>
                <a:latin typeface="Times New Roman" panose="02020603050405020304" pitchFamily="18" charset="0"/>
                <a:cs typeface="Times New Roman" panose="02020603050405020304" pitchFamily="18" charset="0"/>
              </a:rPr>
              <a:t>1</a:t>
            </a:r>
            <a:r>
              <a:rPr lang="ru-RU" altLang="ru-RU" sz="2400" b="1" i="1">
                <a:solidFill>
                  <a:srgbClr val="FF0000"/>
                </a:solidFill>
                <a:latin typeface="Times New Roman" panose="02020603050405020304" pitchFamily="18" charset="0"/>
                <a:cs typeface="Times New Roman" panose="02020603050405020304" pitchFamily="18" charset="0"/>
              </a:rPr>
              <a:t> + </a:t>
            </a:r>
            <a:r>
              <a:rPr lang="en-US" altLang="ru-RU" sz="2400" b="1" i="1">
                <a:solidFill>
                  <a:srgbClr val="FF0000"/>
                </a:solidFill>
                <a:latin typeface="Times New Roman" panose="02020603050405020304" pitchFamily="18" charset="0"/>
                <a:cs typeface="Times New Roman" panose="02020603050405020304" pitchFamily="18" charset="0"/>
              </a:rPr>
              <a:t>ω</a:t>
            </a:r>
            <a:r>
              <a:rPr lang="ru-RU" altLang="ru-RU" sz="2400" b="1" i="1" baseline="-25000">
                <a:solidFill>
                  <a:srgbClr val="FF0000"/>
                </a:solidFill>
                <a:latin typeface="Times New Roman" panose="02020603050405020304" pitchFamily="18" charset="0"/>
                <a:cs typeface="Times New Roman" panose="02020603050405020304" pitchFamily="18" charset="0"/>
              </a:rPr>
              <a:t>2</a:t>
            </a:r>
            <a:r>
              <a:rPr lang="ru-RU" altLang="ru-RU" sz="2400" b="1" i="1">
                <a:solidFill>
                  <a:srgbClr val="FF0000"/>
                </a:solidFill>
                <a:latin typeface="Times New Roman" panose="02020603050405020304" pitchFamily="18" charset="0"/>
                <a:cs typeface="Times New Roman" panose="02020603050405020304" pitchFamily="18" charset="0"/>
              </a:rPr>
              <a:t>.=  </a:t>
            </a:r>
            <a:r>
              <a:rPr lang="en-US" altLang="ru-RU" sz="2400" b="1" i="1">
                <a:solidFill>
                  <a:srgbClr val="FF0000"/>
                </a:solidFill>
                <a:latin typeface="Times New Roman" panose="02020603050405020304" pitchFamily="18" charset="0"/>
                <a:cs typeface="Times New Roman" panose="02020603050405020304" pitchFamily="18" charset="0"/>
              </a:rPr>
              <a:t>N(N+1)/2</a:t>
            </a:r>
            <a:endParaRPr lang="ru-RU" altLang="ru-RU" sz="2400" b="1">
              <a:solidFill>
                <a:srgbClr val="FF0000"/>
              </a:solidFill>
              <a:latin typeface="Times New Roman" panose="02020603050405020304" pitchFamily="18" charset="0"/>
              <a:cs typeface="Times New Roman" panose="02020603050405020304" pitchFamily="18" charset="0"/>
            </a:endParaRPr>
          </a:p>
          <a:p>
            <a:pPr algn="just">
              <a:spcBef>
                <a:spcPct val="0"/>
              </a:spcBef>
            </a:pPr>
            <a:r>
              <a:rPr lang="ru-RU" altLang="ru-RU" sz="2000">
                <a:latin typeface="Times New Roman" panose="02020603050405020304" pitchFamily="18" charset="0"/>
                <a:cs typeface="Times New Roman" panose="02020603050405020304" pitchFamily="18" charset="0"/>
              </a:rPr>
              <a:t>где </a:t>
            </a:r>
            <a:r>
              <a:rPr lang="en-US" altLang="ru-RU" sz="2000" b="1" i="1">
                <a:solidFill>
                  <a:srgbClr val="FF0000"/>
                </a:solidFill>
                <a:latin typeface="Times New Roman" panose="02020603050405020304" pitchFamily="18" charset="0"/>
                <a:cs typeface="Times New Roman" panose="02020603050405020304" pitchFamily="18" charset="0"/>
              </a:rPr>
              <a:t>N = m + n</a:t>
            </a:r>
            <a:endParaRPr lang="ru-RU" altLang="ru-RU" sz="2000">
              <a:solidFill>
                <a:srgbClr val="FF0000"/>
              </a:solidFill>
              <a:latin typeface="Times New Roman" panose="02020603050405020304" pitchFamily="18" charset="0"/>
              <a:cs typeface="Times New Roman" panose="02020603050405020304" pitchFamily="18" charset="0"/>
            </a:endParaRPr>
          </a:p>
          <a:p>
            <a:pPr algn="just">
              <a:spcBef>
                <a:spcPct val="0"/>
              </a:spcBef>
            </a:pPr>
            <a:endParaRPr lang="ru-RU" altLang="ru-RU" sz="800">
              <a:latin typeface="Times New Roman" panose="02020603050405020304" pitchFamily="18" charset="0"/>
              <a:cs typeface="Times New Roman" panose="02020603050405020304" pitchFamily="18" charset="0"/>
            </a:endParaRPr>
          </a:p>
          <a:p>
            <a:pPr algn="just">
              <a:spcBef>
                <a:spcPct val="0"/>
              </a:spcBef>
            </a:pPr>
            <a:r>
              <a:rPr lang="ru-RU" altLang="ru-RU" sz="2000">
                <a:latin typeface="Times New Roman" panose="02020603050405020304" pitchFamily="18" charset="0"/>
                <a:cs typeface="Times New Roman" panose="02020603050405020304" pitchFamily="18" charset="0"/>
              </a:rPr>
              <a:t>В качестве анализируемой статистики </a:t>
            </a:r>
            <a:r>
              <a:rPr lang="en-US" altLang="ru-RU" sz="2400" b="1" i="1">
                <a:solidFill>
                  <a:srgbClr val="FF0000"/>
                </a:solidFill>
                <a:latin typeface="Times New Roman" panose="02020603050405020304" pitchFamily="18" charset="0"/>
                <a:cs typeface="Times New Roman" panose="02020603050405020304" pitchFamily="18" charset="0"/>
              </a:rPr>
              <a:t>ω</a:t>
            </a:r>
            <a:r>
              <a:rPr lang="ru-RU" altLang="ru-RU" sz="2400" b="1" i="1">
                <a:solidFill>
                  <a:srgbClr val="FF0000"/>
                </a:solidFill>
                <a:latin typeface="Times New Roman" panose="02020603050405020304" pitchFamily="18" charset="0"/>
                <a:cs typeface="Times New Roman" panose="02020603050405020304" pitchFamily="18" charset="0"/>
              </a:rPr>
              <a:t>*</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рассматривается выборка</a:t>
            </a:r>
          </a:p>
          <a:p>
            <a:pPr>
              <a:spcBef>
                <a:spcPct val="0"/>
              </a:spcBef>
            </a:pPr>
            <a:endParaRPr lang="ru-RU" altLang="ru-RU" sz="800" b="1" i="1">
              <a:solidFill>
                <a:srgbClr val="FF0000"/>
              </a:solidFill>
              <a:latin typeface="Times New Roman" panose="02020603050405020304" pitchFamily="18" charset="0"/>
              <a:cs typeface="Times New Roman" panose="02020603050405020304" pitchFamily="18" charset="0"/>
            </a:endParaRPr>
          </a:p>
          <a:p>
            <a:pPr>
              <a:spcBef>
                <a:spcPct val="0"/>
              </a:spcBef>
            </a:pPr>
            <a:r>
              <a:rPr lang="en-US" altLang="ru-RU" sz="2400" b="1" i="1">
                <a:solidFill>
                  <a:srgbClr val="FF0000"/>
                </a:solidFill>
                <a:latin typeface="Times New Roman" panose="02020603050405020304" pitchFamily="18" charset="0"/>
                <a:cs typeface="Times New Roman" panose="02020603050405020304" pitchFamily="18" charset="0"/>
              </a:rPr>
              <a:t>ω</a:t>
            </a:r>
            <a:r>
              <a:rPr lang="ru-RU" altLang="ru-RU" sz="2400" b="1" i="1">
                <a:solidFill>
                  <a:srgbClr val="FF0000"/>
                </a:solidFill>
                <a:latin typeface="Times New Roman" panose="02020603050405020304" pitchFamily="18" charset="0"/>
                <a:cs typeface="Times New Roman" panose="02020603050405020304" pitchFamily="18" charset="0"/>
              </a:rPr>
              <a:t>* = </a:t>
            </a:r>
            <a:r>
              <a:rPr lang="en-US" altLang="ru-RU" sz="2400" b="1" i="1">
                <a:solidFill>
                  <a:srgbClr val="FF0000"/>
                </a:solidFill>
                <a:latin typeface="Times New Roman" panose="02020603050405020304" pitchFamily="18" charset="0"/>
                <a:cs typeface="Times New Roman" panose="02020603050405020304" pitchFamily="18" charset="0"/>
              </a:rPr>
              <a:t>r</a:t>
            </a:r>
            <a:r>
              <a:rPr lang="en-US" altLang="ru-RU" sz="2400" b="1" i="1" baseline="-25000">
                <a:solidFill>
                  <a:srgbClr val="FF0000"/>
                </a:solidFill>
                <a:latin typeface="Times New Roman" panose="02020603050405020304" pitchFamily="18" charset="0"/>
                <a:cs typeface="Times New Roman" panose="02020603050405020304" pitchFamily="18" charset="0"/>
              </a:rPr>
              <a:t>1</a:t>
            </a:r>
            <a:r>
              <a:rPr lang="en-US" altLang="ru-RU" sz="2400" b="1" i="1">
                <a:solidFill>
                  <a:srgbClr val="FF0000"/>
                </a:solidFill>
                <a:latin typeface="Times New Roman" panose="02020603050405020304" pitchFamily="18" charset="0"/>
                <a:cs typeface="Times New Roman" panose="02020603050405020304" pitchFamily="18" charset="0"/>
              </a:rPr>
              <a:t> + r</a:t>
            </a:r>
            <a:r>
              <a:rPr lang="en-US" altLang="ru-RU" sz="2400" b="1" i="1" baseline="-25000">
                <a:solidFill>
                  <a:srgbClr val="FF0000"/>
                </a:solidFill>
                <a:latin typeface="Times New Roman" panose="02020603050405020304" pitchFamily="18" charset="0"/>
                <a:cs typeface="Times New Roman" panose="02020603050405020304" pitchFamily="18" charset="0"/>
              </a:rPr>
              <a:t>2</a:t>
            </a:r>
            <a:r>
              <a:rPr lang="en-US" altLang="ru-RU" sz="2400" b="1" i="1">
                <a:solidFill>
                  <a:srgbClr val="FF0000"/>
                </a:solidFill>
                <a:latin typeface="Times New Roman" panose="02020603050405020304" pitchFamily="18" charset="0"/>
                <a:cs typeface="Times New Roman" panose="02020603050405020304" pitchFamily="18" charset="0"/>
              </a:rPr>
              <a:t> + r</a:t>
            </a:r>
            <a:r>
              <a:rPr lang="en-US" altLang="ru-RU" sz="2400" b="1" i="1" baseline="-25000">
                <a:solidFill>
                  <a:srgbClr val="FF0000"/>
                </a:solidFill>
                <a:latin typeface="Times New Roman" panose="02020603050405020304" pitchFamily="18" charset="0"/>
                <a:cs typeface="Times New Roman" panose="02020603050405020304" pitchFamily="18" charset="0"/>
              </a:rPr>
              <a:t>3</a:t>
            </a:r>
            <a:r>
              <a:rPr lang="en-US" altLang="ru-RU" sz="2400" b="1" i="1">
                <a:solidFill>
                  <a:srgbClr val="FF0000"/>
                </a:solidFill>
                <a:latin typeface="Times New Roman" panose="02020603050405020304" pitchFamily="18" charset="0"/>
                <a:cs typeface="Times New Roman" panose="02020603050405020304" pitchFamily="18" charset="0"/>
              </a:rPr>
              <a:t> +    + r</a:t>
            </a:r>
            <a:r>
              <a:rPr lang="en-US" altLang="ru-RU" sz="2400" b="1" i="1" baseline="-25000">
                <a:solidFill>
                  <a:srgbClr val="FF0000"/>
                </a:solidFill>
                <a:latin typeface="Times New Roman" panose="02020603050405020304" pitchFamily="18" charset="0"/>
                <a:cs typeface="Times New Roman" panose="02020603050405020304" pitchFamily="18" charset="0"/>
              </a:rPr>
              <a:t>m</a:t>
            </a:r>
            <a:endParaRPr lang="ru-RU" altLang="ru-RU" sz="2400">
              <a:solidFill>
                <a:srgbClr val="FF0000"/>
              </a:solidFill>
              <a:latin typeface="Times New Roman" panose="02020603050405020304" pitchFamily="18" charset="0"/>
              <a:cs typeface="Times New Roman" panose="02020603050405020304" pitchFamily="18" charset="0"/>
            </a:endParaRPr>
          </a:p>
          <a:p>
            <a:pPr algn="just">
              <a:spcBef>
                <a:spcPct val="0"/>
              </a:spcBef>
            </a:pPr>
            <a:r>
              <a:rPr lang="ru-RU" altLang="ru-RU" sz="2000">
                <a:latin typeface="Times New Roman" panose="02020603050405020304" pitchFamily="18" charset="0"/>
                <a:cs typeface="Times New Roman" panose="02020603050405020304" pitchFamily="18" charset="0"/>
              </a:rPr>
              <a:t>где  </a:t>
            </a:r>
            <a:r>
              <a:rPr lang="en-US" altLang="ru-RU" sz="2400" b="1" i="1">
                <a:solidFill>
                  <a:srgbClr val="FF0000"/>
                </a:solidFill>
                <a:latin typeface="Times New Roman" panose="02020603050405020304" pitchFamily="18" charset="0"/>
                <a:cs typeface="Times New Roman" panose="02020603050405020304" pitchFamily="18" charset="0"/>
              </a:rPr>
              <a:t>r</a:t>
            </a:r>
            <a:r>
              <a:rPr lang="en-US" altLang="ru-RU" sz="2400" b="1" i="1" baseline="-25000">
                <a:solidFill>
                  <a:srgbClr val="FF0000"/>
                </a:solidFill>
                <a:latin typeface="Times New Roman" panose="02020603050405020304" pitchFamily="18" charset="0"/>
                <a:cs typeface="Times New Roman" panose="02020603050405020304" pitchFamily="18" charset="0"/>
              </a:rPr>
              <a:t>i</a:t>
            </a:r>
            <a:r>
              <a:rPr lang="ru-RU" altLang="ru-RU" sz="2000">
                <a:latin typeface="Times New Roman" panose="02020603050405020304" pitchFamily="18" charset="0"/>
                <a:cs typeface="Times New Roman" panose="02020603050405020304" pitchFamily="18" charset="0"/>
              </a:rPr>
              <a:t> - ранг </a:t>
            </a:r>
            <a:r>
              <a:rPr lang="ru-RU" altLang="ru-RU" sz="2400" b="1" i="1">
                <a:solidFill>
                  <a:srgbClr val="FF0000"/>
                </a:solidFill>
                <a:latin typeface="Times New Roman" panose="02020603050405020304" pitchFamily="18" charset="0"/>
                <a:cs typeface="Times New Roman" panose="02020603050405020304" pitchFamily="18" charset="0"/>
              </a:rPr>
              <a:t>х</a:t>
            </a:r>
            <a:r>
              <a:rPr lang="en-US" altLang="ru-RU" sz="2400" b="1" i="1" baseline="-25000">
                <a:solidFill>
                  <a:srgbClr val="FF0000"/>
                </a:solidFill>
                <a:latin typeface="Times New Roman" panose="02020603050405020304" pitchFamily="18" charset="0"/>
                <a:cs typeface="Times New Roman" panose="02020603050405020304" pitchFamily="18" charset="0"/>
              </a:rPr>
              <a:t>i</a:t>
            </a:r>
            <a:endParaRPr lang="ru-RU" altLang="ru-RU" sz="2400">
              <a:solidFill>
                <a:srgbClr val="FF0000"/>
              </a:solidFill>
              <a:latin typeface="Times New Roman" panose="02020603050405020304" pitchFamily="18" charset="0"/>
              <a:cs typeface="Times New Roman" panose="02020603050405020304" pitchFamily="18" charset="0"/>
            </a:endParaRPr>
          </a:p>
          <a:p>
            <a:pPr algn="just">
              <a:spcBef>
                <a:spcPct val="0"/>
              </a:spcBef>
            </a:pPr>
            <a:r>
              <a:rPr lang="en-US" altLang="ru-RU" sz="800">
                <a:latin typeface="Times New Roman" panose="02020603050405020304" pitchFamily="18" charset="0"/>
                <a:cs typeface="Times New Roman" panose="02020603050405020304" pitchFamily="18" charset="0"/>
              </a:rPr>
              <a:t> </a:t>
            </a:r>
            <a:endParaRPr lang="ru-RU" altLang="ru-RU" sz="800">
              <a:latin typeface="Times New Roman" panose="02020603050405020304" pitchFamily="18" charset="0"/>
              <a:cs typeface="Times New Roman" panose="02020603050405020304" pitchFamily="18" charset="0"/>
            </a:endParaRPr>
          </a:p>
          <a:p>
            <a:pPr algn="just">
              <a:spcBef>
                <a:spcPct val="0"/>
              </a:spcBef>
            </a:pPr>
            <a:r>
              <a:rPr lang="ru-RU" altLang="ru-RU" sz="2000">
                <a:latin typeface="Times New Roman" panose="02020603050405020304" pitchFamily="18" charset="0"/>
                <a:cs typeface="Times New Roman" panose="02020603050405020304" pitchFamily="18" charset="0"/>
              </a:rPr>
              <a:t>Для статистики Вилкоксона разработаны таблицы, позволяющие определить доверительный интервал для </a:t>
            </a:r>
            <a:r>
              <a:rPr lang="en-US" altLang="ru-RU" sz="2000" b="1" i="1">
                <a:solidFill>
                  <a:srgbClr val="FF0000"/>
                </a:solidFill>
                <a:latin typeface="Times New Roman" panose="02020603050405020304" pitchFamily="18" charset="0"/>
                <a:cs typeface="Times New Roman" panose="02020603050405020304" pitchFamily="18" charset="0"/>
              </a:rPr>
              <a:t>ω </a:t>
            </a:r>
            <a:r>
              <a:rPr lang="en-US" altLang="ru-RU" sz="2000">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(в зависимости от </a:t>
            </a:r>
            <a:r>
              <a:rPr lang="en-US" altLang="ru-RU" sz="2000" b="1" i="1">
                <a:solidFill>
                  <a:srgbClr val="FF0000"/>
                </a:solidFill>
                <a:latin typeface="Times New Roman" panose="02020603050405020304" pitchFamily="18" charset="0"/>
                <a:cs typeface="Times New Roman" panose="02020603050405020304" pitchFamily="18" charset="0"/>
              </a:rPr>
              <a:t>m</a:t>
            </a:r>
            <a:r>
              <a:rPr lang="ru-RU" altLang="ru-RU" sz="2000" b="1" i="1">
                <a:solidFill>
                  <a:srgbClr val="FF0000"/>
                </a:solidFill>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n</a:t>
            </a:r>
            <a:r>
              <a:rPr lang="en-US"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и уровня значимости </a:t>
            </a:r>
            <a:r>
              <a:rPr lang="ru-RU" altLang="ru-RU" sz="2000" b="1" i="1">
                <a:solidFill>
                  <a:srgbClr val="FF0000"/>
                </a:solidFill>
                <a:latin typeface="Times New Roman" panose="02020603050405020304" pitchFamily="18" charset="0"/>
                <a:cs typeface="Times New Roman" panose="02020603050405020304" pitchFamily="18" charset="0"/>
              </a:rPr>
              <a:t>2α</a:t>
            </a:r>
            <a:r>
              <a:rPr lang="ru-RU" altLang="ru-RU" sz="2000" b="1">
                <a:solidFill>
                  <a:srgbClr val="FF0000"/>
                </a:solidFill>
                <a:latin typeface="Times New Roman" panose="02020603050405020304" pitchFamily="18" charset="0"/>
                <a:cs typeface="Times New Roman" panose="02020603050405020304" pitchFamily="18" charset="0"/>
              </a:rPr>
              <a:t>)</a:t>
            </a:r>
            <a:r>
              <a:rPr lang="ru-RU" altLang="ru-RU" sz="2000" b="1">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a:t>
            </a:r>
            <a:r>
              <a:rPr lang="en-US" altLang="ru-RU" sz="2000">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Найденное значение </a:t>
            </a:r>
            <a:r>
              <a:rPr lang="en-US" altLang="ru-RU" sz="2000" b="1" i="1">
                <a:solidFill>
                  <a:srgbClr val="FF0000"/>
                </a:solidFill>
                <a:latin typeface="Times New Roman" panose="02020603050405020304" pitchFamily="18" charset="0"/>
                <a:cs typeface="Times New Roman" panose="02020603050405020304" pitchFamily="18" charset="0"/>
              </a:rPr>
              <a:t>ω </a:t>
            </a:r>
            <a:r>
              <a:rPr lang="ru-RU" altLang="ru-RU" sz="2000">
                <a:latin typeface="Times New Roman" panose="02020603050405020304" pitchFamily="18" charset="0"/>
                <a:cs typeface="Times New Roman" panose="02020603050405020304" pitchFamily="18" charset="0"/>
              </a:rPr>
              <a:t> сравнивается с математическим ожиданием статистики  </a:t>
            </a:r>
            <a:r>
              <a:rPr lang="en-US" altLang="ru-RU" sz="2000" b="1">
                <a:solidFill>
                  <a:srgbClr val="FF0000"/>
                </a:solidFill>
              </a:rPr>
              <a:t>M(W)</a:t>
            </a:r>
            <a:r>
              <a:rPr lang="ru-RU" altLang="ru-RU" sz="2000"/>
              <a:t>, </a:t>
            </a:r>
            <a:r>
              <a:rPr lang="ru-RU" altLang="ru-RU" sz="2000">
                <a:latin typeface="Times New Roman" panose="02020603050405020304" pitchFamily="18" charset="0"/>
                <a:cs typeface="Times New Roman" panose="02020603050405020304" pitchFamily="18" charset="0"/>
              </a:rPr>
              <a:t>которое вычисляется по формуле </a:t>
            </a:r>
            <a:r>
              <a:rPr lang="en-US" altLang="ru-RU" sz="2000" b="1">
                <a:solidFill>
                  <a:srgbClr val="FF0000"/>
                </a:solidFill>
              </a:rPr>
              <a:t>M(W) = (m+n+1)/2</a:t>
            </a:r>
            <a:endParaRPr lang="ru-RU" altLang="ru-RU" sz="2000">
              <a:latin typeface="Times New Roman" panose="02020603050405020304" pitchFamily="18" charset="0"/>
              <a:cs typeface="Times New Roman" panose="02020603050405020304" pitchFamily="18" charset="0"/>
            </a:endParaRPr>
          </a:p>
          <a:p>
            <a:pPr algn="just">
              <a:spcBef>
                <a:spcPct val="0"/>
              </a:spcBef>
            </a:pPr>
            <a:endParaRPr lang="ru-RU" altLang="ru-RU" sz="800">
              <a:latin typeface="Times New Roman" panose="02020603050405020304" pitchFamily="18" charset="0"/>
              <a:cs typeface="Times New Roman" panose="02020603050405020304" pitchFamily="18" charset="0"/>
            </a:endParaRPr>
          </a:p>
          <a:p>
            <a:pPr algn="just">
              <a:spcBef>
                <a:spcPct val="0"/>
              </a:spcBef>
            </a:pPr>
            <a:r>
              <a:rPr lang="en-US" altLang="ru-RU" sz="2000" b="1">
                <a:solidFill>
                  <a:srgbClr val="FF0000"/>
                </a:solidFill>
                <a:latin typeface="Arial" panose="020B0604020202020204" pitchFamily="34" charset="0"/>
                <a:ea typeface="Times New Roman" panose="02020603050405020304" pitchFamily="18" charset="0"/>
                <a:cs typeface="Arial" panose="020B0604020202020204" pitchFamily="34" charset="0"/>
              </a:rPr>
              <a:t> </a:t>
            </a:r>
            <a:r>
              <a:rPr lang="en-US" altLang="ru-RU" sz="2000" b="1">
                <a:solidFill>
                  <a:srgbClr val="FF0000"/>
                </a:solidFill>
                <a:latin typeface="Arial" panose="020B0604020202020204" pitchFamily="34" charset="0"/>
                <a:cs typeface="Arial" panose="020B0604020202020204" pitchFamily="34" charset="0"/>
              </a:rPr>
              <a:t>w</a:t>
            </a:r>
            <a:r>
              <a:rPr lang="ru-RU" altLang="ru-RU" sz="2000" b="1" baseline="-25000">
                <a:solidFill>
                  <a:srgbClr val="FF0000"/>
                </a:solidFill>
                <a:latin typeface="Arial" panose="020B0604020202020204" pitchFamily="34" charset="0"/>
                <a:cs typeface="Arial" panose="020B0604020202020204" pitchFamily="34" charset="0"/>
              </a:rPr>
              <a:t>B</a:t>
            </a:r>
            <a:r>
              <a:rPr lang="ru-RU" altLang="ru-RU" sz="2000" b="1">
                <a:solidFill>
                  <a:srgbClr val="FF0000"/>
                </a:solidFill>
                <a:latin typeface="Arial" panose="020B0604020202020204" pitchFamily="34" charset="0"/>
                <a:cs typeface="Arial" panose="020B0604020202020204" pitchFamily="34" charset="0"/>
              </a:rPr>
              <a:t>(α, </a:t>
            </a:r>
            <a:r>
              <a:rPr lang="en-US" altLang="ru-RU" sz="2000" b="1">
                <a:solidFill>
                  <a:srgbClr val="FF0000"/>
                </a:solidFill>
                <a:latin typeface="Arial" panose="020B0604020202020204" pitchFamily="34" charset="0"/>
                <a:cs typeface="Arial" panose="020B0604020202020204" pitchFamily="34" charset="0"/>
              </a:rPr>
              <a:t>n</a:t>
            </a:r>
            <a:r>
              <a:rPr lang="ru-RU" altLang="ru-RU" sz="2000" b="1" baseline="-25000">
                <a:solidFill>
                  <a:srgbClr val="FF0000"/>
                </a:solidFill>
                <a:latin typeface="Arial" panose="020B0604020202020204" pitchFamily="34" charset="0"/>
                <a:cs typeface="Arial" panose="020B0604020202020204" pitchFamily="34" charset="0"/>
              </a:rPr>
              <a:t>1</a:t>
            </a:r>
            <a:r>
              <a:rPr lang="ru-RU" altLang="ru-RU" sz="2000" b="1">
                <a:solidFill>
                  <a:srgbClr val="FF0000"/>
                </a:solidFill>
                <a:latin typeface="Arial" panose="020B0604020202020204" pitchFamily="34" charset="0"/>
                <a:cs typeface="Arial" panose="020B0604020202020204" pitchFamily="34" charset="0"/>
              </a:rPr>
              <a:t>,</a:t>
            </a:r>
            <a:r>
              <a:rPr lang="en-US" altLang="ru-RU" sz="2000" b="1">
                <a:solidFill>
                  <a:srgbClr val="FF0000"/>
                </a:solidFill>
                <a:latin typeface="Arial" panose="020B0604020202020204" pitchFamily="34" charset="0"/>
                <a:cs typeface="Arial" panose="020B0604020202020204" pitchFamily="34" charset="0"/>
              </a:rPr>
              <a:t>n</a:t>
            </a:r>
            <a:r>
              <a:rPr lang="ru-RU" altLang="ru-RU" sz="2000" b="1" baseline="-25000">
                <a:solidFill>
                  <a:srgbClr val="FF0000"/>
                </a:solidFill>
                <a:latin typeface="Arial" panose="020B0604020202020204" pitchFamily="34" charset="0"/>
                <a:cs typeface="Arial" panose="020B0604020202020204" pitchFamily="34" charset="0"/>
              </a:rPr>
              <a:t>2</a:t>
            </a:r>
            <a:r>
              <a:rPr lang="ru-RU" altLang="ru-RU" sz="2000" b="1">
                <a:solidFill>
                  <a:srgbClr val="FF0000"/>
                </a:solidFill>
                <a:latin typeface="Arial" panose="020B0604020202020204" pitchFamily="34" charset="0"/>
                <a:cs typeface="Arial" panose="020B0604020202020204" pitchFamily="34" charset="0"/>
              </a:rPr>
              <a:t>) &gt; </a:t>
            </a:r>
            <a:r>
              <a:rPr lang="en-US" altLang="ru-RU" sz="2000" b="1">
                <a:solidFill>
                  <a:srgbClr val="FF0000"/>
                </a:solidFill>
                <a:latin typeface="Arial" panose="020B0604020202020204" pitchFamily="34" charset="0"/>
                <a:cs typeface="Arial" panose="020B0604020202020204" pitchFamily="34" charset="0"/>
              </a:rPr>
              <a:t>w</a:t>
            </a:r>
            <a:r>
              <a:rPr lang="ru-RU" altLang="ru-RU" sz="2000" b="1">
                <a:solidFill>
                  <a:srgbClr val="FF0000"/>
                </a:solidFill>
                <a:latin typeface="Arial" panose="020B0604020202020204" pitchFamily="34" charset="0"/>
                <a:cs typeface="Arial" panose="020B0604020202020204" pitchFamily="34" charset="0"/>
              </a:rPr>
              <a:t>    </a:t>
            </a:r>
            <a:r>
              <a:rPr lang="ru-RU" altLang="ru-RU" sz="2000">
                <a:latin typeface="Times New Roman" panose="02020603050405020304" pitchFamily="18" charset="0"/>
                <a:cs typeface="Times New Roman" panose="02020603050405020304" pitchFamily="18" charset="0"/>
              </a:rPr>
              <a:t>и   </a:t>
            </a:r>
            <a:r>
              <a:rPr lang="en-US" altLang="ru-RU" sz="2000" b="1">
                <a:solidFill>
                  <a:srgbClr val="FF0000"/>
                </a:solidFill>
                <a:latin typeface="Arial" panose="020B0604020202020204" pitchFamily="34" charset="0"/>
                <a:cs typeface="Arial" panose="020B0604020202020204" pitchFamily="34" charset="0"/>
              </a:rPr>
              <a:t>w</a:t>
            </a:r>
            <a:r>
              <a:rPr lang="ru-RU" altLang="ru-RU" sz="2000" b="1" baseline="-25000">
                <a:solidFill>
                  <a:srgbClr val="FF0000"/>
                </a:solidFill>
                <a:latin typeface="Arial" panose="020B0604020202020204" pitchFamily="34" charset="0"/>
                <a:cs typeface="Arial" panose="020B0604020202020204" pitchFamily="34" charset="0"/>
              </a:rPr>
              <a:t>Н</a:t>
            </a:r>
            <a:r>
              <a:rPr lang="ru-RU" altLang="ru-RU" sz="2000" b="1">
                <a:solidFill>
                  <a:srgbClr val="FF0000"/>
                </a:solidFill>
                <a:latin typeface="Arial" panose="020B0604020202020204" pitchFamily="34" charset="0"/>
                <a:cs typeface="Arial" panose="020B0604020202020204" pitchFamily="34" charset="0"/>
              </a:rPr>
              <a:t>(α, </a:t>
            </a:r>
            <a:r>
              <a:rPr lang="en-US" altLang="ru-RU" sz="2000" b="1">
                <a:solidFill>
                  <a:srgbClr val="FF0000"/>
                </a:solidFill>
                <a:latin typeface="Arial" panose="020B0604020202020204" pitchFamily="34" charset="0"/>
                <a:cs typeface="Arial" panose="020B0604020202020204" pitchFamily="34" charset="0"/>
              </a:rPr>
              <a:t>n</a:t>
            </a:r>
            <a:r>
              <a:rPr lang="ru-RU" altLang="ru-RU" sz="2000" b="1" baseline="-25000">
                <a:solidFill>
                  <a:srgbClr val="FF0000"/>
                </a:solidFill>
                <a:latin typeface="Arial" panose="020B0604020202020204" pitchFamily="34" charset="0"/>
                <a:cs typeface="Arial" panose="020B0604020202020204" pitchFamily="34" charset="0"/>
              </a:rPr>
              <a:t>1</a:t>
            </a:r>
            <a:r>
              <a:rPr lang="ru-RU" altLang="ru-RU" sz="2000" b="1">
                <a:solidFill>
                  <a:srgbClr val="FF0000"/>
                </a:solidFill>
                <a:latin typeface="Arial" panose="020B0604020202020204" pitchFamily="34" charset="0"/>
                <a:cs typeface="Arial" panose="020B0604020202020204" pitchFamily="34" charset="0"/>
              </a:rPr>
              <a:t>,</a:t>
            </a:r>
            <a:r>
              <a:rPr lang="en-US" altLang="ru-RU" sz="2000" b="1">
                <a:solidFill>
                  <a:srgbClr val="FF0000"/>
                </a:solidFill>
                <a:latin typeface="Arial" panose="020B0604020202020204" pitchFamily="34" charset="0"/>
                <a:cs typeface="Arial" panose="020B0604020202020204" pitchFamily="34" charset="0"/>
              </a:rPr>
              <a:t>n</a:t>
            </a:r>
            <a:r>
              <a:rPr lang="ru-RU" altLang="ru-RU" sz="2000" b="1" baseline="-25000">
                <a:solidFill>
                  <a:srgbClr val="FF0000"/>
                </a:solidFill>
                <a:latin typeface="Arial" panose="020B0604020202020204" pitchFamily="34" charset="0"/>
                <a:cs typeface="Arial" panose="020B0604020202020204" pitchFamily="34" charset="0"/>
              </a:rPr>
              <a:t>2</a:t>
            </a:r>
            <a:r>
              <a:rPr lang="ru-RU" altLang="ru-RU" sz="2000" b="1">
                <a:solidFill>
                  <a:srgbClr val="FF0000"/>
                </a:solidFill>
                <a:latin typeface="Arial" panose="020B0604020202020204" pitchFamily="34" charset="0"/>
                <a:cs typeface="Arial" panose="020B0604020202020204" pitchFamily="34" charset="0"/>
              </a:rPr>
              <a:t>) &lt; </a:t>
            </a:r>
            <a:r>
              <a:rPr lang="en-US" altLang="ru-RU" sz="2000" b="1">
                <a:solidFill>
                  <a:srgbClr val="FF0000"/>
                </a:solidFill>
                <a:latin typeface="Arial" panose="020B0604020202020204" pitchFamily="34" charset="0"/>
                <a:cs typeface="Arial" panose="020B0604020202020204" pitchFamily="34" charset="0"/>
              </a:rPr>
              <a:t>w</a:t>
            </a:r>
            <a:endParaRPr lang="ru-RU" altLang="ru-RU" sz="2000" b="1">
              <a:solidFill>
                <a:srgbClr val="FF0000"/>
              </a:solidFill>
              <a:latin typeface="Arial" panose="020B0604020202020204" pitchFamily="34" charset="0"/>
              <a:cs typeface="Arial" panose="020B0604020202020204" pitchFamily="34" charset="0"/>
            </a:endParaRPr>
          </a:p>
          <a:p>
            <a:pPr algn="just">
              <a:spcBef>
                <a:spcPct val="0"/>
              </a:spcBef>
            </a:pPr>
            <a:r>
              <a:rPr lang="ru-RU" altLang="ru-RU" sz="2000">
                <a:latin typeface="Times New Roman" panose="02020603050405020304" pitchFamily="18" charset="0"/>
                <a:cs typeface="Times New Roman" panose="02020603050405020304" pitchFamily="18" charset="0"/>
              </a:rPr>
              <a:t>Верхнее критическое значение связано с нижним соотношением </a:t>
            </a:r>
          </a:p>
          <a:p>
            <a:pPr algn="just">
              <a:spcBef>
                <a:spcPct val="0"/>
              </a:spcBef>
            </a:pPr>
            <a:endParaRPr lang="ru-RU" altLang="ru-RU" sz="800" b="1">
              <a:latin typeface="Times New Roman" panose="02020603050405020304" pitchFamily="18" charset="0"/>
              <a:cs typeface="Times New Roman" panose="02020603050405020304" pitchFamily="18" charset="0"/>
            </a:endParaRPr>
          </a:p>
          <a:p>
            <a:pPr>
              <a:spcBef>
                <a:spcPct val="0"/>
              </a:spcBef>
            </a:pPr>
            <a:r>
              <a:rPr lang="en-US" altLang="ru-RU" sz="2000" b="1">
                <a:solidFill>
                  <a:srgbClr val="FF0000"/>
                </a:solidFill>
                <a:latin typeface="Arial" panose="020B0604020202020204" pitchFamily="34" charset="0"/>
                <a:cs typeface="Arial" panose="020B0604020202020204" pitchFamily="34" charset="0"/>
              </a:rPr>
              <a:t>w</a:t>
            </a:r>
            <a:r>
              <a:rPr lang="ru-RU" altLang="ru-RU" sz="2000" b="1" baseline="-25000">
                <a:solidFill>
                  <a:srgbClr val="FF0000"/>
                </a:solidFill>
                <a:latin typeface="Arial" panose="020B0604020202020204" pitchFamily="34" charset="0"/>
                <a:cs typeface="Arial" panose="020B0604020202020204" pitchFamily="34" charset="0"/>
              </a:rPr>
              <a:t>B</a:t>
            </a:r>
            <a:r>
              <a:rPr lang="ru-RU" altLang="ru-RU" sz="2000" b="1">
                <a:solidFill>
                  <a:srgbClr val="FF0000"/>
                </a:solidFill>
                <a:latin typeface="Arial" panose="020B0604020202020204" pitchFamily="34" charset="0"/>
                <a:cs typeface="Arial" panose="020B0604020202020204" pitchFamily="34" charset="0"/>
              </a:rPr>
              <a:t>(α, </a:t>
            </a:r>
            <a:r>
              <a:rPr lang="en-US" altLang="ru-RU" sz="2000" b="1">
                <a:solidFill>
                  <a:srgbClr val="FF0000"/>
                </a:solidFill>
                <a:latin typeface="Arial" panose="020B0604020202020204" pitchFamily="34" charset="0"/>
                <a:cs typeface="Arial" panose="020B0604020202020204" pitchFamily="34" charset="0"/>
              </a:rPr>
              <a:t>n</a:t>
            </a:r>
            <a:r>
              <a:rPr lang="ru-RU" altLang="ru-RU" sz="2000" b="1" baseline="-25000">
                <a:solidFill>
                  <a:srgbClr val="FF0000"/>
                </a:solidFill>
                <a:latin typeface="Arial" panose="020B0604020202020204" pitchFamily="34" charset="0"/>
                <a:cs typeface="Arial" panose="020B0604020202020204" pitchFamily="34" charset="0"/>
              </a:rPr>
              <a:t>1</a:t>
            </a:r>
            <a:r>
              <a:rPr lang="ru-RU" altLang="ru-RU" sz="2000" b="1">
                <a:solidFill>
                  <a:srgbClr val="FF0000"/>
                </a:solidFill>
                <a:latin typeface="Arial" panose="020B0604020202020204" pitchFamily="34" charset="0"/>
                <a:cs typeface="Arial" panose="020B0604020202020204" pitchFamily="34" charset="0"/>
              </a:rPr>
              <a:t>,</a:t>
            </a:r>
            <a:r>
              <a:rPr lang="en-US" altLang="ru-RU" sz="2000" b="1">
                <a:solidFill>
                  <a:srgbClr val="FF0000"/>
                </a:solidFill>
                <a:latin typeface="Arial" panose="020B0604020202020204" pitchFamily="34" charset="0"/>
                <a:cs typeface="Arial" panose="020B0604020202020204" pitchFamily="34" charset="0"/>
              </a:rPr>
              <a:t>n</a:t>
            </a:r>
            <a:r>
              <a:rPr lang="ru-RU" altLang="ru-RU" sz="2000" b="1" baseline="-25000">
                <a:solidFill>
                  <a:srgbClr val="FF0000"/>
                </a:solidFill>
                <a:latin typeface="Arial" panose="020B0604020202020204" pitchFamily="34" charset="0"/>
                <a:cs typeface="Arial" panose="020B0604020202020204" pitchFamily="34" charset="0"/>
              </a:rPr>
              <a:t>2</a:t>
            </a:r>
            <a:r>
              <a:rPr lang="ru-RU" altLang="ru-RU" sz="2000" b="1">
                <a:solidFill>
                  <a:srgbClr val="FF0000"/>
                </a:solidFill>
                <a:latin typeface="Arial" panose="020B0604020202020204" pitchFamily="34" charset="0"/>
                <a:cs typeface="Arial" panose="020B0604020202020204" pitchFamily="34" charset="0"/>
              </a:rPr>
              <a:t>) = 2</a:t>
            </a:r>
            <a:r>
              <a:rPr lang="en-US" altLang="ru-RU" sz="2000" b="1">
                <a:solidFill>
                  <a:srgbClr val="FF0000"/>
                </a:solidFill>
              </a:rPr>
              <a:t> M(W)</a:t>
            </a:r>
            <a:r>
              <a:rPr lang="ru-RU" altLang="ru-RU" sz="2000" b="1">
                <a:solidFill>
                  <a:srgbClr val="FF0000"/>
                </a:solidFill>
              </a:rPr>
              <a:t> - </a:t>
            </a:r>
            <a:r>
              <a:rPr lang="en-US" altLang="ru-RU" sz="2000" b="1">
                <a:solidFill>
                  <a:srgbClr val="FF0000"/>
                </a:solidFill>
                <a:latin typeface="Arial" panose="020B0604020202020204" pitchFamily="34" charset="0"/>
                <a:cs typeface="Arial" panose="020B0604020202020204" pitchFamily="34" charset="0"/>
              </a:rPr>
              <a:t>w</a:t>
            </a:r>
            <a:r>
              <a:rPr lang="ru-RU" altLang="ru-RU" sz="2000" b="1" baseline="-25000">
                <a:solidFill>
                  <a:srgbClr val="FF0000"/>
                </a:solidFill>
                <a:latin typeface="Arial" panose="020B0604020202020204" pitchFamily="34" charset="0"/>
                <a:cs typeface="Arial" panose="020B0604020202020204" pitchFamily="34" charset="0"/>
              </a:rPr>
              <a:t>Н</a:t>
            </a:r>
            <a:r>
              <a:rPr lang="ru-RU" altLang="ru-RU" sz="2000" b="1">
                <a:solidFill>
                  <a:srgbClr val="FF0000"/>
                </a:solidFill>
                <a:latin typeface="Arial" panose="020B0604020202020204" pitchFamily="34" charset="0"/>
                <a:cs typeface="Arial" panose="020B0604020202020204" pitchFamily="34" charset="0"/>
              </a:rPr>
              <a:t>(α, </a:t>
            </a:r>
            <a:r>
              <a:rPr lang="en-US" altLang="ru-RU" sz="2000" b="1">
                <a:solidFill>
                  <a:srgbClr val="FF0000"/>
                </a:solidFill>
                <a:latin typeface="Arial" panose="020B0604020202020204" pitchFamily="34" charset="0"/>
                <a:cs typeface="Arial" panose="020B0604020202020204" pitchFamily="34" charset="0"/>
              </a:rPr>
              <a:t>n</a:t>
            </a:r>
            <a:r>
              <a:rPr lang="ru-RU" altLang="ru-RU" sz="2000" b="1" baseline="-25000">
                <a:solidFill>
                  <a:srgbClr val="FF0000"/>
                </a:solidFill>
                <a:latin typeface="Arial" panose="020B0604020202020204" pitchFamily="34" charset="0"/>
                <a:cs typeface="Arial" panose="020B0604020202020204" pitchFamily="34" charset="0"/>
              </a:rPr>
              <a:t>1</a:t>
            </a:r>
            <a:r>
              <a:rPr lang="ru-RU" altLang="ru-RU" sz="2000" b="1">
                <a:solidFill>
                  <a:srgbClr val="FF0000"/>
                </a:solidFill>
                <a:latin typeface="Arial" panose="020B0604020202020204" pitchFamily="34" charset="0"/>
                <a:cs typeface="Arial" panose="020B0604020202020204" pitchFamily="34" charset="0"/>
              </a:rPr>
              <a:t>,</a:t>
            </a:r>
            <a:r>
              <a:rPr lang="en-US" altLang="ru-RU" sz="2000" b="1">
                <a:solidFill>
                  <a:srgbClr val="FF0000"/>
                </a:solidFill>
                <a:latin typeface="Arial" panose="020B0604020202020204" pitchFamily="34" charset="0"/>
                <a:cs typeface="Arial" panose="020B0604020202020204" pitchFamily="34" charset="0"/>
              </a:rPr>
              <a:t>n</a:t>
            </a:r>
            <a:r>
              <a:rPr lang="ru-RU" altLang="ru-RU" sz="2000" b="1" baseline="-25000">
                <a:solidFill>
                  <a:srgbClr val="FF0000"/>
                </a:solidFill>
                <a:latin typeface="Arial" panose="020B0604020202020204" pitchFamily="34" charset="0"/>
                <a:cs typeface="Arial" panose="020B0604020202020204" pitchFamily="34" charset="0"/>
              </a:rPr>
              <a:t>2</a:t>
            </a:r>
            <a:r>
              <a:rPr lang="ru-RU" altLang="ru-RU" sz="2000" b="1">
                <a:solidFill>
                  <a:srgbClr val="FF0000"/>
                </a:solidFill>
                <a:latin typeface="Arial" panose="020B0604020202020204" pitchFamily="34" charset="0"/>
                <a:cs typeface="Arial" panose="020B0604020202020204" pitchFamily="34" charset="0"/>
              </a:rPr>
              <a:t>)</a:t>
            </a:r>
            <a:endParaRPr lang="ru-RU" altLang="ru-RU" sz="2000" b="1">
              <a:latin typeface="Times New Roman" panose="02020603050405020304" pitchFamily="18" charset="0"/>
              <a:cs typeface="Times New Roman" panose="02020603050405020304" pitchFamily="18" charset="0"/>
            </a:endParaRPr>
          </a:p>
          <a:p>
            <a:pPr algn="just">
              <a:spcBef>
                <a:spcPct val="0"/>
              </a:spcBef>
            </a:pPr>
            <a:endParaRPr lang="ru-RU" altLang="ru-RU" sz="800">
              <a:latin typeface="Times New Roman" panose="02020603050405020304" pitchFamily="18" charset="0"/>
              <a:cs typeface="Times New Roman" panose="02020603050405020304" pitchFamily="18" charset="0"/>
            </a:endParaRPr>
          </a:p>
          <a:p>
            <a:pPr algn="just">
              <a:spcBef>
                <a:spcPct val="0"/>
              </a:spcBef>
            </a:pPr>
            <a:r>
              <a:rPr lang="ru-RU" altLang="ru-RU" sz="2000">
                <a:latin typeface="Times New Roman" panose="02020603050405020304" pitchFamily="18" charset="0"/>
                <a:cs typeface="Times New Roman" panose="02020603050405020304" pitchFamily="18" charset="0"/>
              </a:rPr>
              <a:t>Однако в настоящее время более широкое распространение получила статистика, предложенная Манном и Уитни, так называемая </a:t>
            </a:r>
            <a:r>
              <a:rPr lang="en-US" altLang="ru-RU" sz="2000" b="1" i="1">
                <a:solidFill>
                  <a:srgbClr val="FF0000"/>
                </a:solidFill>
                <a:latin typeface="Times New Roman" panose="02020603050405020304" pitchFamily="18" charset="0"/>
                <a:cs typeface="Times New Roman" panose="02020603050405020304" pitchFamily="18" charset="0"/>
              </a:rPr>
              <a:t>U</a:t>
            </a:r>
            <a:r>
              <a:rPr lang="ru-RU" altLang="ru-RU" sz="2000">
                <a:latin typeface="Times New Roman" panose="02020603050405020304" pitchFamily="18" charset="0"/>
                <a:cs typeface="Times New Roman" panose="02020603050405020304" pitchFamily="18" charset="0"/>
              </a:rPr>
              <a:t> – статистика. </a:t>
            </a:r>
          </a:p>
          <a:p>
            <a:pPr algn="just">
              <a:spcBef>
                <a:spcPct val="0"/>
              </a:spcBef>
            </a:pPr>
            <a:endParaRPr lang="ru-RU" altLang="ru-RU" sz="2000">
              <a:latin typeface="Times New Roman" panose="02020603050405020304" pitchFamily="18" charset="0"/>
              <a:cs typeface="Times New Roman" panose="02020603050405020304" pitchFamily="18" charset="0"/>
            </a:endParaRPr>
          </a:p>
          <a:p>
            <a:pPr algn="just">
              <a:spcBef>
                <a:spcPct val="0"/>
              </a:spcBef>
            </a:pPr>
            <a:endParaRPr lang="ru-RU" altLang="ru-RU" sz="2000">
              <a:latin typeface="Times New Roman" panose="02020603050405020304" pitchFamily="18" charset="0"/>
              <a:cs typeface="Times New Roman" panose="02020603050405020304" pitchFamily="18" charset="0"/>
            </a:endParaRPr>
          </a:p>
          <a:p>
            <a:pPr algn="just">
              <a:spcBef>
                <a:spcPct val="0"/>
              </a:spcBef>
            </a:pPr>
            <a:endParaRPr lang="ru-RU" altLang="ru-RU"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846984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09720" y="357166"/>
            <a:ext cx="8572560" cy="523220"/>
          </a:xfrm>
          <a:prstGeom prst="rect">
            <a:avLst/>
          </a:prstGeom>
          <a:noFill/>
        </p:spPr>
        <p:txBody>
          <a:bodyPr wrap="square" rtlCol="0">
            <a:spAutoFit/>
          </a:bodyPr>
          <a:lstStyle/>
          <a:p>
            <a:pPr algn="ctr"/>
            <a:r>
              <a:rPr lang="ru-RU" sz="2800" b="1" u="sng" dirty="0">
                <a:solidFill>
                  <a:srgbClr val="C00000"/>
                </a:solidFill>
                <a:latin typeface="Times New Roman" panose="02020603050405020304" pitchFamily="18" charset="0"/>
                <a:cs typeface="Times New Roman" panose="02020603050405020304" pitchFamily="18" charset="0"/>
              </a:rPr>
              <a:t>Генеральная совокупность и выборка</a:t>
            </a:r>
          </a:p>
        </p:txBody>
      </p:sp>
      <p:grpSp>
        <p:nvGrpSpPr>
          <p:cNvPr id="5" name="Группа 7"/>
          <p:cNvGrpSpPr/>
          <p:nvPr/>
        </p:nvGrpSpPr>
        <p:grpSpPr>
          <a:xfrm>
            <a:off x="814317" y="1095375"/>
            <a:ext cx="10563366" cy="2739211"/>
            <a:chOff x="428596" y="1214422"/>
            <a:chExt cx="7671226" cy="2739211"/>
          </a:xfrm>
        </p:grpSpPr>
        <p:sp>
          <p:nvSpPr>
            <p:cNvPr id="3" name="TextBox 2"/>
            <p:cNvSpPr txBox="1"/>
            <p:nvPr/>
          </p:nvSpPr>
          <p:spPr>
            <a:xfrm>
              <a:off x="428596" y="1214422"/>
              <a:ext cx="7671226" cy="2739211"/>
            </a:xfrm>
            <a:prstGeom prst="rect">
              <a:avLst/>
            </a:prstGeom>
            <a:noFill/>
          </p:spPr>
          <p:txBody>
            <a:bodyPr wrap="square" rtlCol="0">
              <a:spAutoFit/>
            </a:bodyPr>
            <a:lstStyle/>
            <a:p>
              <a:pPr algn="just"/>
              <a:r>
                <a:rPr lang="ru-RU" sz="2800" b="1" i="1" u="sng" dirty="0">
                  <a:solidFill>
                    <a:srgbClr val="0000FF"/>
                  </a:solidFill>
                  <a:latin typeface="Times New Roman" panose="02020603050405020304" pitchFamily="18" charset="0"/>
                  <a:cs typeface="Times New Roman" panose="02020603050405020304" pitchFamily="18" charset="0"/>
                </a:rPr>
                <a:t>Генеральная </a:t>
              </a:r>
              <a:r>
                <a:rPr lang="ru-RU" sz="2800" b="1" i="1" u="sng">
                  <a:solidFill>
                    <a:srgbClr val="0000FF"/>
                  </a:solidFill>
                  <a:latin typeface="Times New Roman" panose="02020603050405020304" pitchFamily="18" charset="0"/>
                  <a:cs typeface="Times New Roman" panose="02020603050405020304" pitchFamily="18" charset="0"/>
                </a:rPr>
                <a:t>совокупность </a:t>
              </a:r>
              <a:r>
                <a:rPr lang="ru-RU" sz="2800">
                  <a:solidFill>
                    <a:srgbClr val="0000FF"/>
                  </a:solidFill>
                  <a:latin typeface="Times New Roman" panose="02020603050405020304" pitchFamily="18" charset="0"/>
                  <a:cs typeface="Times New Roman" panose="02020603050405020304" pitchFamily="18" charset="0"/>
                </a:rPr>
                <a:t>– это </a:t>
              </a:r>
              <a:r>
                <a:rPr lang="ru-RU" sz="2800" dirty="0">
                  <a:solidFill>
                    <a:srgbClr val="0000FF"/>
                  </a:solidFill>
                  <a:latin typeface="Times New Roman" panose="02020603050405020304" pitchFamily="18" charset="0"/>
                  <a:cs typeface="Times New Roman" panose="02020603050405020304" pitchFamily="18" charset="0"/>
                </a:rPr>
                <a:t>множество всех</a:t>
              </a:r>
            </a:p>
            <a:p>
              <a:pPr algn="just"/>
              <a:r>
                <a:rPr lang="ru-RU" sz="2800" b="1" u="sng">
                  <a:solidFill>
                    <a:srgbClr val="0000FF"/>
                  </a:solidFill>
                  <a:latin typeface="Times New Roman" panose="02020603050405020304" pitchFamily="18" charset="0"/>
                  <a:cs typeface="Times New Roman" panose="02020603050405020304" pitchFamily="18" charset="0"/>
                </a:rPr>
                <a:t>мыслимых</a:t>
              </a:r>
              <a:r>
                <a:rPr lang="ru-RU" sz="2800">
                  <a:solidFill>
                    <a:srgbClr val="0000FF"/>
                  </a:solidFill>
                  <a:latin typeface="Times New Roman" panose="02020603050405020304" pitchFamily="18" charset="0"/>
                  <a:cs typeface="Times New Roman" panose="02020603050405020304" pitchFamily="18" charset="0"/>
                </a:rPr>
                <a:t> значений наблюдений</a:t>
              </a:r>
              <a:r>
                <a:rPr lang="ru-RU" sz="2800" dirty="0">
                  <a:solidFill>
                    <a:srgbClr val="0000FF"/>
                  </a:solidFill>
                  <a:latin typeface="Times New Roman" panose="02020603050405020304" pitchFamily="18" charset="0"/>
                  <a:cs typeface="Times New Roman" panose="02020603050405020304" pitchFamily="18" charset="0"/>
                </a:rPr>
                <a:t>, </a:t>
              </a:r>
              <a:r>
                <a:rPr lang="ru-RU" sz="2800" u="sng" dirty="0">
                  <a:solidFill>
                    <a:srgbClr val="0000FF"/>
                  </a:solidFill>
                  <a:latin typeface="Times New Roman" panose="02020603050405020304" pitchFamily="18" charset="0"/>
                  <a:cs typeface="Times New Roman" panose="02020603050405020304" pitchFamily="18" charset="0"/>
                </a:rPr>
                <a:t>однородных</a:t>
              </a:r>
            </a:p>
            <a:p>
              <a:pPr algn="just"/>
              <a:r>
                <a:rPr lang="ru-RU" sz="2800">
                  <a:solidFill>
                    <a:srgbClr val="0000FF"/>
                  </a:solidFill>
                  <a:latin typeface="Times New Roman" panose="02020603050405020304" pitchFamily="18" charset="0"/>
                  <a:cs typeface="Times New Roman" panose="02020603050405020304" pitchFamily="18" charset="0"/>
                </a:rPr>
                <a:t>относительно некоторого признака</a:t>
              </a:r>
              <a:r>
                <a:rPr lang="ru-RU" sz="2800" dirty="0">
                  <a:solidFill>
                    <a:srgbClr val="0000FF"/>
                  </a:solidFill>
                  <a:latin typeface="Times New Roman" panose="02020603050405020304" pitchFamily="18" charset="0"/>
                  <a:cs typeface="Times New Roman" panose="02020603050405020304" pitchFamily="18" charset="0"/>
                </a:rPr>
                <a:t>, </a:t>
              </a:r>
              <a:r>
                <a:rPr lang="ru-RU" sz="2800">
                  <a:solidFill>
                    <a:srgbClr val="0000FF"/>
                  </a:solidFill>
                  <a:latin typeface="Times New Roman" panose="02020603050405020304" pitchFamily="18" charset="0"/>
                  <a:cs typeface="Times New Roman" panose="02020603050405020304" pitchFamily="18" charset="0"/>
                </a:rPr>
                <a:t>которые могли быть </a:t>
              </a:r>
              <a:r>
                <a:rPr lang="ru-RU" sz="2800" dirty="0">
                  <a:solidFill>
                    <a:srgbClr val="0000FF"/>
                  </a:solidFill>
                  <a:latin typeface="Times New Roman" panose="02020603050405020304" pitchFamily="18" charset="0"/>
                  <a:cs typeface="Times New Roman" panose="02020603050405020304" pitchFamily="18" charset="0"/>
                </a:rPr>
                <a:t>сделаны.</a:t>
              </a:r>
            </a:p>
            <a:p>
              <a:pPr algn="just"/>
              <a:endParaRPr lang="ru-RU" sz="2400" dirty="0">
                <a:latin typeface="Times New Roman" panose="02020603050405020304" pitchFamily="18" charset="0"/>
                <a:cs typeface="Times New Roman" panose="02020603050405020304" pitchFamily="18" charset="0"/>
              </a:endParaRPr>
            </a:p>
            <a:p>
              <a:pPr algn="just"/>
              <a:r>
                <a:rPr lang="ru-RU" sz="2400" b="1" i="1">
                  <a:solidFill>
                    <a:srgbClr val="0000FF"/>
                  </a:solidFill>
                  <a:latin typeface="Times New Roman" panose="02020603050405020304" pitchFamily="18" charset="0"/>
                  <a:cs typeface="Times New Roman" panose="02020603050405020304" pitchFamily="18" charset="0"/>
                </a:rPr>
                <a:t>Объем </a:t>
              </a:r>
              <a:r>
                <a:rPr lang="ru-RU" sz="2400" i="1">
                  <a:solidFill>
                    <a:srgbClr val="0000FF"/>
                  </a:solidFill>
                  <a:latin typeface="Times New Roman" panose="02020603050405020304" pitchFamily="18" charset="0"/>
                  <a:cs typeface="Times New Roman" panose="02020603050405020304" pitchFamily="18" charset="0"/>
                </a:rPr>
                <a:t>генеральной совокупности</a:t>
              </a:r>
              <a:endParaRPr lang="ru-RU" sz="2400" i="1" dirty="0">
                <a:solidFill>
                  <a:srgbClr val="0000FF"/>
                </a:solidFill>
                <a:latin typeface="Times New Roman" panose="02020603050405020304" pitchFamily="18" charset="0"/>
                <a:cs typeface="Times New Roman" panose="02020603050405020304" pitchFamily="18" charset="0"/>
              </a:endParaRPr>
            </a:p>
            <a:p>
              <a:endParaRPr lang="ru-RU" sz="2000" dirty="0">
                <a:solidFill>
                  <a:srgbClr val="0070C0"/>
                </a:solidFill>
                <a:latin typeface="Times New Roman" panose="02020603050405020304" pitchFamily="18" charset="0"/>
                <a:cs typeface="Times New Roman" panose="02020603050405020304" pitchFamily="18" charset="0"/>
              </a:endParaRPr>
            </a:p>
            <a:p>
              <a:endParaRPr lang="ru-RU" sz="2000" dirty="0">
                <a:latin typeface="Times New Roman" panose="02020603050405020304" pitchFamily="18" charset="0"/>
                <a:cs typeface="Times New Roman" panose="02020603050405020304" pitchFamily="18" charset="0"/>
              </a:endParaRPr>
            </a:p>
          </p:txBody>
        </p:sp>
        <p:grpSp>
          <p:nvGrpSpPr>
            <p:cNvPr id="7" name="Группа 6"/>
            <p:cNvGrpSpPr/>
            <p:nvPr/>
          </p:nvGrpSpPr>
          <p:grpSpPr>
            <a:xfrm>
              <a:off x="4038692" y="2841941"/>
              <a:ext cx="648593" cy="584775"/>
              <a:chOff x="4121755" y="2521819"/>
              <a:chExt cx="652895" cy="595932"/>
            </a:xfrm>
          </p:grpSpPr>
          <p:sp>
            <p:nvSpPr>
              <p:cNvPr id="4" name="Овал 3"/>
              <p:cNvSpPr/>
              <p:nvPr/>
            </p:nvSpPr>
            <p:spPr>
              <a:xfrm>
                <a:off x="4121755" y="2540517"/>
                <a:ext cx="652895" cy="558534"/>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4274584" y="2521819"/>
                <a:ext cx="500066" cy="595932"/>
              </a:xfrm>
              <a:prstGeom prst="rect">
                <a:avLst/>
              </a:prstGeom>
              <a:noFill/>
            </p:spPr>
            <p:txBody>
              <a:bodyPr wrap="square" rtlCol="0">
                <a:spAutoFit/>
              </a:bodyPr>
              <a:lstStyle/>
              <a:p>
                <a:r>
                  <a:rPr lang="en-US" sz="3200" dirty="0">
                    <a:solidFill>
                      <a:srgbClr val="0000FF"/>
                    </a:solidFill>
                  </a:rPr>
                  <a:t>N</a:t>
                </a:r>
                <a:endParaRPr lang="ru-RU" sz="3200" dirty="0">
                  <a:solidFill>
                    <a:srgbClr val="0000FF"/>
                  </a:solidFill>
                </a:endParaRPr>
              </a:p>
            </p:txBody>
          </p:sp>
        </p:grpSp>
      </p:grpSp>
      <p:sp>
        <p:nvSpPr>
          <p:cNvPr id="14" name="TextBox 13"/>
          <p:cNvSpPr txBox="1"/>
          <p:nvPr/>
        </p:nvSpPr>
        <p:spPr>
          <a:xfrm>
            <a:off x="2136415" y="4162752"/>
            <a:ext cx="6736832" cy="707886"/>
          </a:xfrm>
          <a:prstGeom prst="rect">
            <a:avLst/>
          </a:prstGeom>
          <a:noFill/>
        </p:spPr>
        <p:txBody>
          <a:bodyPr wrap="square" rtlCol="0">
            <a:spAutoFit/>
          </a:bodyPr>
          <a:lstStyle/>
          <a:p>
            <a:r>
              <a:rPr lang="ru-RU" sz="2000" b="1" i="1" u="sng" dirty="0">
                <a:solidFill>
                  <a:srgbClr val="00B050"/>
                </a:solidFill>
                <a:latin typeface="Times New Roman" panose="02020603050405020304" pitchFamily="18" charset="0"/>
                <a:cs typeface="Times New Roman" panose="02020603050405020304" pitchFamily="18" charset="0"/>
              </a:rPr>
              <a:t>Пример</a:t>
            </a:r>
            <a:r>
              <a:rPr lang="ru-RU" sz="2000" i="1" dirty="0">
                <a:solidFill>
                  <a:srgbClr val="0000FF"/>
                </a:solidFill>
                <a:latin typeface="Times New Roman" panose="02020603050405020304" pitchFamily="18" charset="0"/>
                <a:cs typeface="Times New Roman" panose="02020603050405020304" pitchFamily="18" charset="0"/>
              </a:rPr>
              <a:t>:</a:t>
            </a:r>
            <a:r>
              <a:rPr lang="ru-RU" sz="2000" dirty="0">
                <a:solidFill>
                  <a:srgbClr val="0000FF"/>
                </a:solidFill>
                <a:latin typeface="Times New Roman" panose="02020603050405020304" pitchFamily="18" charset="0"/>
                <a:cs typeface="Times New Roman" panose="02020603050405020304" pitchFamily="18" charset="0"/>
              </a:rPr>
              <a:t> </a:t>
            </a:r>
            <a:r>
              <a:rPr lang="ru-RU" sz="2000">
                <a:solidFill>
                  <a:srgbClr val="0000FF"/>
                </a:solidFill>
                <a:latin typeface="Times New Roman" panose="02020603050405020304" pitchFamily="18" charset="0"/>
                <a:cs typeface="Times New Roman" panose="02020603050405020304" pitchFamily="18" charset="0"/>
              </a:rPr>
              <a:t>число единиц товара, произведенных  фирмой за год.</a:t>
            </a:r>
            <a:endParaRPr lang="ru-RU" sz="2000" dirty="0">
              <a:solidFill>
                <a:srgbClr val="0000FF"/>
              </a:solidFill>
              <a:latin typeface="Times New Roman" panose="02020603050405020304" pitchFamily="18" charset="0"/>
              <a:cs typeface="Times New Roman" panose="02020603050405020304" pitchFamily="18" charset="0"/>
            </a:endParaRPr>
          </a:p>
        </p:txBody>
      </p:sp>
      <p:sp>
        <p:nvSpPr>
          <p:cNvPr id="11266" name="Rectangle 2"/>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67" name="Rectangle 3"/>
          <p:cNvSpPr>
            <a:spLocks noChangeArrowheads="1"/>
          </p:cNvSpPr>
          <p:nvPr/>
        </p:nvSpPr>
        <p:spPr bwMode="auto">
          <a:xfrm>
            <a:off x="1524001" y="91070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a:latin typeface="Arial" pitchFamily="34" charset="0"/>
            </a:endParaRPr>
          </a:p>
        </p:txBody>
      </p:sp>
      <p:sp>
        <p:nvSpPr>
          <p:cNvPr id="11269" name="Rectangle 5"/>
          <p:cNvSpPr>
            <a:spLocks noChangeArrowheads="1"/>
          </p:cNvSpPr>
          <p:nvPr/>
        </p:nvSpPr>
        <p:spPr bwMode="auto">
          <a:xfrm>
            <a:off x="1524001" y="43934"/>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11270" name="Rectangle 6"/>
          <p:cNvSpPr>
            <a:spLocks noChangeArrowheads="1"/>
          </p:cNvSpPr>
          <p:nvPr/>
        </p:nvSpPr>
        <p:spPr bwMode="auto">
          <a:xfrm>
            <a:off x="1524001" y="910709"/>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ru-RU">
              <a:latin typeface="Arial" pitchFamily="34" charset="0"/>
            </a:endParaRPr>
          </a:p>
        </p:txBody>
      </p:sp>
    </p:spTree>
    <p:extLst>
      <p:ext uri="{BB962C8B-B14F-4D97-AF65-F5344CB8AC3E}">
        <p14:creationId xmlns:p14="http://schemas.microsoft.com/office/powerpoint/2010/main" val="2170915633"/>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Заголовок 1"/>
          <p:cNvSpPr>
            <a:spLocks noGrp="1"/>
          </p:cNvSpPr>
          <p:nvPr>
            <p:ph type="ctrTitle" idx="4294967295"/>
          </p:nvPr>
        </p:nvSpPr>
        <p:spPr>
          <a:xfrm>
            <a:off x="628152" y="398984"/>
            <a:ext cx="11163513" cy="571500"/>
          </a:xfrm>
          <a:solidFill>
            <a:schemeClr val="accent4">
              <a:lumMod val="60000"/>
              <a:lumOff val="40000"/>
            </a:schemeClr>
          </a:solidFill>
        </p:spPr>
        <p:txBody>
          <a:bodyPr/>
          <a:lstStyle/>
          <a:p>
            <a:r>
              <a:rPr lang="ru-RU" altLang="ru-RU" sz="2400" b="1">
                <a:solidFill>
                  <a:srgbClr val="C00000"/>
                </a:solidFill>
                <a:latin typeface="Times New Roman" panose="02020603050405020304" pitchFamily="18" charset="0"/>
                <a:cs typeface="Times New Roman" panose="02020603050405020304" pitchFamily="18" charset="0"/>
              </a:rPr>
              <a:t>Статистика Вилкоксона - Манна - Уитни  (</a:t>
            </a:r>
            <a:r>
              <a:rPr lang="en-US" altLang="ru-RU" sz="2400" b="1" i="1">
                <a:solidFill>
                  <a:srgbClr val="C00000"/>
                </a:solidFill>
                <a:latin typeface="Times New Roman" panose="02020603050405020304" pitchFamily="18" charset="0"/>
                <a:cs typeface="Times New Roman" panose="02020603050405020304" pitchFamily="18" charset="0"/>
              </a:rPr>
              <a:t>U</a:t>
            </a:r>
            <a:r>
              <a:rPr lang="ru-RU" altLang="ru-RU" sz="2400" b="1">
                <a:solidFill>
                  <a:srgbClr val="C00000"/>
                </a:solidFill>
                <a:latin typeface="Times New Roman" panose="02020603050405020304" pitchFamily="18" charset="0"/>
                <a:cs typeface="Times New Roman" panose="02020603050405020304" pitchFamily="18" charset="0"/>
              </a:rPr>
              <a:t> – статистика)</a:t>
            </a:r>
            <a:endParaRPr lang="ru-RU" altLang="ru-RU" sz="2400" b="1" i="1">
              <a:solidFill>
                <a:srgbClr val="C00000"/>
              </a:solidFill>
              <a:latin typeface="Times New Roman" panose="02020603050405020304" pitchFamily="18" charset="0"/>
              <a:cs typeface="Times New Roman" panose="02020603050405020304" pitchFamily="18" charset="0"/>
            </a:endParaRPr>
          </a:p>
        </p:txBody>
      </p:sp>
      <p:sp>
        <p:nvSpPr>
          <p:cNvPr id="16387" name="Подзаголовок 3"/>
          <p:cNvSpPr>
            <a:spLocks noGrp="1"/>
          </p:cNvSpPr>
          <p:nvPr>
            <p:ph type="subTitle" idx="4294967295"/>
          </p:nvPr>
        </p:nvSpPr>
        <p:spPr>
          <a:xfrm>
            <a:off x="483690" y="1249837"/>
            <a:ext cx="11307976" cy="5143500"/>
          </a:xfrm>
        </p:spPr>
        <p:txBody>
          <a:bodyPr>
            <a:normAutofit/>
          </a:bodyPr>
          <a:lstStyle/>
          <a:p>
            <a:pPr algn="just">
              <a:spcBef>
                <a:spcPct val="0"/>
              </a:spcBef>
            </a:pPr>
            <a:r>
              <a:rPr lang="ru-RU" altLang="ru-RU" sz="2000">
                <a:latin typeface="Times New Roman" panose="02020603050405020304" pitchFamily="18" charset="0"/>
                <a:cs typeface="Times New Roman" panose="02020603050405020304" pitchFamily="18" charset="0"/>
              </a:rPr>
              <a:t>Для определения </a:t>
            </a:r>
            <a:r>
              <a:rPr lang="en-US" altLang="ru-RU" sz="2000" b="1" i="1">
                <a:solidFill>
                  <a:srgbClr val="FF0000"/>
                </a:solidFill>
                <a:latin typeface="Times New Roman" panose="02020603050405020304" pitchFamily="18" charset="0"/>
                <a:cs typeface="Times New Roman" panose="02020603050405020304" pitchFamily="18" charset="0"/>
              </a:rPr>
              <a:t>U</a:t>
            </a:r>
            <a:r>
              <a:rPr lang="ru-RU" altLang="ru-RU" sz="2000">
                <a:latin typeface="Times New Roman" panose="02020603050405020304" pitchFamily="18" charset="0"/>
                <a:cs typeface="Times New Roman" panose="02020603050405020304" pitchFamily="18" charset="0"/>
              </a:rPr>
              <a:t> вычислим: </a:t>
            </a:r>
          </a:p>
          <a:p>
            <a:pPr algn="just">
              <a:spcBef>
                <a:spcPct val="0"/>
              </a:spcBef>
            </a:pPr>
            <a:r>
              <a:rPr lang="en-US" altLang="ru-RU" sz="800" b="1" i="1">
                <a:latin typeface="Times New Roman" panose="02020603050405020304" pitchFamily="18" charset="0"/>
                <a:cs typeface="Times New Roman" panose="02020603050405020304" pitchFamily="18" charset="0"/>
              </a:rPr>
              <a:t> </a:t>
            </a:r>
            <a:endParaRPr lang="ru-RU" altLang="ru-RU" sz="800">
              <a:latin typeface="Times New Roman" panose="02020603050405020304" pitchFamily="18" charset="0"/>
              <a:cs typeface="Times New Roman" panose="02020603050405020304" pitchFamily="18" charset="0"/>
            </a:endParaRPr>
          </a:p>
          <a:p>
            <a:pPr>
              <a:spcBef>
                <a:spcPct val="0"/>
              </a:spcBef>
            </a:pPr>
            <a:r>
              <a:rPr lang="en-US" altLang="ru-RU" sz="2400" b="1" i="1">
                <a:solidFill>
                  <a:srgbClr val="FF0000"/>
                </a:solidFill>
                <a:latin typeface="Times New Roman" panose="02020603050405020304" pitchFamily="18" charset="0"/>
                <a:cs typeface="Times New Roman" panose="02020603050405020304" pitchFamily="18" charset="0"/>
              </a:rPr>
              <a:t>U</a:t>
            </a:r>
            <a:r>
              <a:rPr lang="en-US" altLang="ru-RU" sz="2400" b="1" i="1" baseline="-25000">
                <a:solidFill>
                  <a:srgbClr val="FF0000"/>
                </a:solidFill>
                <a:latin typeface="Times New Roman" panose="02020603050405020304" pitchFamily="18" charset="0"/>
                <a:cs typeface="Times New Roman" panose="02020603050405020304" pitchFamily="18" charset="0"/>
              </a:rPr>
              <a:t>1</a:t>
            </a:r>
            <a:r>
              <a:rPr lang="en-US" altLang="ru-RU" sz="2400" b="1" i="1">
                <a:solidFill>
                  <a:srgbClr val="FF0000"/>
                </a:solidFill>
                <a:latin typeface="Times New Roman" panose="02020603050405020304" pitchFamily="18" charset="0"/>
                <a:cs typeface="Times New Roman" panose="02020603050405020304" pitchFamily="18" charset="0"/>
              </a:rPr>
              <a:t> = m•n + m(m + 1)/2  -  ω</a:t>
            </a:r>
            <a:r>
              <a:rPr lang="en-US" altLang="ru-RU" sz="2400" b="1" i="1" baseline="-25000">
                <a:solidFill>
                  <a:srgbClr val="FF0000"/>
                </a:solidFill>
                <a:latin typeface="Times New Roman" panose="02020603050405020304" pitchFamily="18" charset="0"/>
                <a:cs typeface="Times New Roman" panose="02020603050405020304" pitchFamily="18" charset="0"/>
              </a:rPr>
              <a:t>1</a:t>
            </a:r>
            <a:endParaRPr lang="ru-RU" altLang="ru-RU" sz="2400">
              <a:solidFill>
                <a:srgbClr val="FF0000"/>
              </a:solidFill>
              <a:latin typeface="Times New Roman" panose="02020603050405020304" pitchFamily="18" charset="0"/>
              <a:cs typeface="Times New Roman" panose="02020603050405020304" pitchFamily="18" charset="0"/>
            </a:endParaRPr>
          </a:p>
          <a:p>
            <a:pPr algn="just">
              <a:spcBef>
                <a:spcPct val="0"/>
              </a:spcBef>
            </a:pPr>
            <a:r>
              <a:rPr lang="en-US" altLang="ru-RU" sz="800" b="1" i="1">
                <a:latin typeface="Times New Roman" panose="02020603050405020304" pitchFamily="18" charset="0"/>
                <a:cs typeface="Times New Roman" panose="02020603050405020304" pitchFamily="18" charset="0"/>
              </a:rPr>
              <a:t> </a:t>
            </a:r>
            <a:endParaRPr lang="ru-RU" altLang="ru-RU" sz="800">
              <a:latin typeface="Times New Roman" panose="02020603050405020304" pitchFamily="18" charset="0"/>
              <a:cs typeface="Times New Roman" panose="02020603050405020304" pitchFamily="18" charset="0"/>
            </a:endParaRPr>
          </a:p>
          <a:p>
            <a:pPr>
              <a:spcBef>
                <a:spcPct val="0"/>
              </a:spcBef>
            </a:pPr>
            <a:r>
              <a:rPr lang="en-US" altLang="ru-RU" sz="2400" b="1" i="1">
                <a:solidFill>
                  <a:srgbClr val="FF0000"/>
                </a:solidFill>
                <a:latin typeface="Times New Roman" panose="02020603050405020304" pitchFamily="18" charset="0"/>
                <a:cs typeface="Times New Roman" panose="02020603050405020304" pitchFamily="18" charset="0"/>
              </a:rPr>
              <a:t>U</a:t>
            </a:r>
            <a:r>
              <a:rPr lang="en-US" altLang="ru-RU" sz="2400" b="1" i="1" baseline="-25000">
                <a:solidFill>
                  <a:srgbClr val="FF0000"/>
                </a:solidFill>
                <a:latin typeface="Times New Roman" panose="02020603050405020304" pitchFamily="18" charset="0"/>
                <a:cs typeface="Times New Roman" panose="02020603050405020304" pitchFamily="18" charset="0"/>
              </a:rPr>
              <a:t>2</a:t>
            </a:r>
            <a:r>
              <a:rPr lang="en-US" altLang="ru-RU" sz="2400" b="1" i="1">
                <a:solidFill>
                  <a:srgbClr val="FF0000"/>
                </a:solidFill>
                <a:latin typeface="Times New Roman" panose="02020603050405020304" pitchFamily="18" charset="0"/>
                <a:cs typeface="Times New Roman" panose="02020603050405020304" pitchFamily="18" charset="0"/>
              </a:rPr>
              <a:t> = m•n + m(m + 1)/2  -  ω</a:t>
            </a:r>
            <a:r>
              <a:rPr lang="en-US" altLang="ru-RU" sz="2400" b="1" i="1" baseline="-25000">
                <a:solidFill>
                  <a:srgbClr val="FF0000"/>
                </a:solidFill>
                <a:latin typeface="Times New Roman" panose="02020603050405020304" pitchFamily="18" charset="0"/>
                <a:cs typeface="Times New Roman" panose="02020603050405020304" pitchFamily="18" charset="0"/>
              </a:rPr>
              <a:t>2</a:t>
            </a:r>
            <a:endParaRPr lang="ru-RU" altLang="ru-RU" sz="2400" b="1" i="1" baseline="-25000">
              <a:solidFill>
                <a:srgbClr val="FF0000"/>
              </a:solidFill>
              <a:latin typeface="Times New Roman" panose="02020603050405020304" pitchFamily="18" charset="0"/>
              <a:cs typeface="Times New Roman" panose="02020603050405020304" pitchFamily="18" charset="0"/>
            </a:endParaRPr>
          </a:p>
          <a:p>
            <a:pPr algn="just"/>
            <a:r>
              <a:rPr lang="ru-RU" altLang="ru-RU" sz="2000">
                <a:latin typeface="Times New Roman" panose="02020603050405020304" pitchFamily="18" charset="0"/>
                <a:cs typeface="Times New Roman" panose="02020603050405020304" pitchFamily="18" charset="0"/>
              </a:rPr>
              <a:t>В качестве анализируемой статистики </a:t>
            </a:r>
            <a:r>
              <a:rPr lang="en-US" altLang="ru-RU" sz="2000" b="1" i="1">
                <a:solidFill>
                  <a:srgbClr val="FF0000"/>
                </a:solidFill>
                <a:latin typeface="Times New Roman" panose="02020603050405020304" pitchFamily="18" charset="0"/>
                <a:cs typeface="Times New Roman" panose="02020603050405020304" pitchFamily="18" charset="0"/>
              </a:rPr>
              <a:t>U</a:t>
            </a:r>
            <a:r>
              <a:rPr lang="ru-RU" altLang="ru-RU" sz="2000" b="1" i="1">
                <a:solidFill>
                  <a:srgbClr val="FF0000"/>
                </a:solidFill>
                <a:latin typeface="Times New Roman" panose="02020603050405020304" pitchFamily="18" charset="0"/>
                <a:cs typeface="Times New Roman" panose="02020603050405020304" pitchFamily="18" charset="0"/>
              </a:rPr>
              <a:t>*</a:t>
            </a:r>
            <a:r>
              <a:rPr lang="ru-RU" altLang="ru-RU" sz="2000"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можно использовать любое из полученных значений </a:t>
            </a:r>
            <a:r>
              <a:rPr lang="ru-RU" altLang="ru-RU" sz="2000" b="1" i="1">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U</a:t>
            </a:r>
            <a:r>
              <a:rPr lang="ru-RU" altLang="ru-RU" sz="2000" b="1" i="1" baseline="-25000">
                <a:solidFill>
                  <a:srgbClr val="FF0000"/>
                </a:solidFill>
                <a:latin typeface="Times New Roman" panose="02020603050405020304" pitchFamily="18" charset="0"/>
                <a:cs typeface="Times New Roman" panose="02020603050405020304" pitchFamily="18" charset="0"/>
              </a:rPr>
              <a:t>1</a:t>
            </a:r>
            <a:r>
              <a:rPr lang="ru-RU" altLang="ru-RU" sz="2000">
                <a:latin typeface="Times New Roman" panose="02020603050405020304" pitchFamily="18" charset="0"/>
                <a:cs typeface="Times New Roman" panose="02020603050405020304" pitchFamily="18" charset="0"/>
              </a:rPr>
              <a:t> и </a:t>
            </a:r>
            <a:r>
              <a:rPr lang="en-US" altLang="ru-RU" sz="2000" b="1" i="1">
                <a:solidFill>
                  <a:srgbClr val="FF0000"/>
                </a:solidFill>
                <a:latin typeface="Times New Roman" panose="02020603050405020304" pitchFamily="18" charset="0"/>
                <a:cs typeface="Times New Roman" panose="02020603050405020304" pitchFamily="18" charset="0"/>
              </a:rPr>
              <a:t>U</a:t>
            </a:r>
            <a:r>
              <a:rPr lang="ru-RU" altLang="ru-RU" sz="2000" b="1" i="1" baseline="-25000">
                <a:solidFill>
                  <a:srgbClr val="FF0000"/>
                </a:solidFill>
                <a:latin typeface="Times New Roman" panose="02020603050405020304" pitchFamily="18" charset="0"/>
                <a:cs typeface="Times New Roman" panose="02020603050405020304" pitchFamily="18" charset="0"/>
              </a:rPr>
              <a:t>2</a:t>
            </a:r>
            <a:r>
              <a:rPr lang="ru-RU" altLang="ru-RU" sz="2000" b="1" i="1">
                <a:latin typeface="Times New Roman" panose="02020603050405020304" pitchFamily="18" charset="0"/>
                <a:cs typeface="Times New Roman" panose="02020603050405020304" pitchFamily="18" charset="0"/>
              </a:rPr>
              <a:t>)</a:t>
            </a:r>
            <a:r>
              <a:rPr lang="ru-RU" altLang="ru-RU" sz="2000">
                <a:latin typeface="Times New Roman" panose="02020603050405020304" pitchFamily="18" charset="0"/>
                <a:cs typeface="Times New Roman" panose="02020603050405020304" pitchFamily="18" charset="0"/>
              </a:rPr>
              <a:t>. Обычно в качестве </a:t>
            </a:r>
            <a:r>
              <a:rPr lang="en-US" altLang="ru-RU" sz="2000" b="1" i="1">
                <a:solidFill>
                  <a:srgbClr val="FF0000"/>
                </a:solidFill>
                <a:latin typeface="Times New Roman" panose="02020603050405020304" pitchFamily="18" charset="0"/>
                <a:cs typeface="Times New Roman" panose="02020603050405020304" pitchFamily="18" charset="0"/>
              </a:rPr>
              <a:t>U</a:t>
            </a:r>
            <a:r>
              <a:rPr lang="ru-RU" altLang="ru-RU" sz="2000" b="1" i="1">
                <a:solidFill>
                  <a:srgbClr val="FF0000"/>
                </a:solidFill>
                <a:latin typeface="Times New Roman" panose="02020603050405020304" pitchFamily="18" charset="0"/>
                <a:cs typeface="Times New Roman" panose="02020603050405020304" pitchFamily="18" charset="0"/>
              </a:rPr>
              <a:t>*</a:t>
            </a:r>
            <a:r>
              <a:rPr lang="ru-RU" altLang="ru-RU" sz="2000" b="1" i="1">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принимается меньшее значение. При правильном расчете должно выполняться равенство</a:t>
            </a:r>
          </a:p>
          <a:p>
            <a:pPr algn="just"/>
            <a:r>
              <a:rPr lang="ru-RU" altLang="ru-RU" sz="800">
                <a:latin typeface="Times New Roman" panose="02020603050405020304" pitchFamily="18" charset="0"/>
                <a:cs typeface="Times New Roman" panose="02020603050405020304" pitchFamily="18" charset="0"/>
              </a:rPr>
              <a:t> </a:t>
            </a:r>
          </a:p>
          <a:p>
            <a:r>
              <a:rPr lang="en-US" altLang="ru-RU" sz="2400" b="1" i="1">
                <a:solidFill>
                  <a:srgbClr val="FF0000"/>
                </a:solidFill>
                <a:latin typeface="Times New Roman" panose="02020603050405020304" pitchFamily="18" charset="0"/>
                <a:cs typeface="Times New Roman" panose="02020603050405020304" pitchFamily="18" charset="0"/>
              </a:rPr>
              <a:t>U</a:t>
            </a:r>
            <a:r>
              <a:rPr lang="ru-RU" altLang="ru-RU" sz="2400" b="1" i="1" baseline="-25000">
                <a:solidFill>
                  <a:srgbClr val="FF0000"/>
                </a:solidFill>
                <a:latin typeface="Times New Roman" panose="02020603050405020304" pitchFamily="18" charset="0"/>
                <a:cs typeface="Times New Roman" panose="02020603050405020304" pitchFamily="18" charset="0"/>
              </a:rPr>
              <a:t>1</a:t>
            </a:r>
            <a:r>
              <a:rPr lang="ru-RU" altLang="ru-RU" sz="2400">
                <a:solidFill>
                  <a:srgbClr val="FF0000"/>
                </a:solidFill>
                <a:latin typeface="Times New Roman" panose="02020603050405020304" pitchFamily="18" charset="0"/>
                <a:cs typeface="Times New Roman" panose="02020603050405020304" pitchFamily="18" charset="0"/>
              </a:rPr>
              <a:t> </a:t>
            </a:r>
            <a:r>
              <a:rPr lang="ru-RU" altLang="ru-RU" sz="2400" b="1" i="1">
                <a:solidFill>
                  <a:srgbClr val="FF0000"/>
                </a:solidFill>
                <a:latin typeface="Times New Roman" panose="02020603050405020304" pitchFamily="18" charset="0"/>
                <a:cs typeface="Times New Roman" panose="02020603050405020304" pitchFamily="18" charset="0"/>
              </a:rPr>
              <a:t>+</a:t>
            </a:r>
            <a:r>
              <a:rPr lang="ru-RU" altLang="ru-RU" sz="2400">
                <a:solidFill>
                  <a:srgbClr val="FF0000"/>
                </a:solidFill>
                <a:latin typeface="Times New Roman" panose="02020603050405020304" pitchFamily="18" charset="0"/>
                <a:cs typeface="Times New Roman" panose="02020603050405020304" pitchFamily="18" charset="0"/>
              </a:rPr>
              <a:t> </a:t>
            </a:r>
            <a:r>
              <a:rPr lang="en-US" altLang="ru-RU" sz="2400" b="1" i="1">
                <a:solidFill>
                  <a:srgbClr val="FF0000"/>
                </a:solidFill>
                <a:latin typeface="Times New Roman" panose="02020603050405020304" pitchFamily="18" charset="0"/>
                <a:cs typeface="Times New Roman" panose="02020603050405020304" pitchFamily="18" charset="0"/>
              </a:rPr>
              <a:t>U</a:t>
            </a:r>
            <a:r>
              <a:rPr lang="ru-RU" altLang="ru-RU" sz="2400" b="1" i="1" baseline="-25000">
                <a:solidFill>
                  <a:srgbClr val="FF0000"/>
                </a:solidFill>
                <a:latin typeface="Times New Roman" panose="02020603050405020304" pitchFamily="18" charset="0"/>
                <a:cs typeface="Times New Roman" panose="02020603050405020304" pitchFamily="18" charset="0"/>
              </a:rPr>
              <a:t>2</a:t>
            </a:r>
            <a:r>
              <a:rPr lang="ru-RU" altLang="ru-RU" sz="2400" b="1" i="1">
                <a:solidFill>
                  <a:srgbClr val="FF0000"/>
                </a:solidFill>
                <a:latin typeface="Times New Roman" panose="02020603050405020304" pitchFamily="18" charset="0"/>
                <a:cs typeface="Times New Roman" panose="02020603050405020304" pitchFamily="18" charset="0"/>
              </a:rPr>
              <a:t> = </a:t>
            </a:r>
            <a:r>
              <a:rPr lang="en-US" altLang="ru-RU" sz="2400" b="1" i="1">
                <a:solidFill>
                  <a:srgbClr val="FF0000"/>
                </a:solidFill>
                <a:latin typeface="Times New Roman" panose="02020603050405020304" pitchFamily="18" charset="0"/>
                <a:cs typeface="Times New Roman" panose="02020603050405020304" pitchFamily="18" charset="0"/>
              </a:rPr>
              <a:t>m</a:t>
            </a:r>
            <a:r>
              <a:rPr lang="ru-RU" altLang="ru-RU" sz="2400" b="1" i="1">
                <a:solidFill>
                  <a:srgbClr val="FF0000"/>
                </a:solidFill>
                <a:latin typeface="Times New Roman" panose="02020603050405020304" pitchFamily="18" charset="0"/>
                <a:cs typeface="Times New Roman" panose="02020603050405020304" pitchFamily="18" charset="0"/>
              </a:rPr>
              <a:t>•</a:t>
            </a:r>
            <a:r>
              <a:rPr lang="en-US" altLang="ru-RU" sz="2400" b="1" i="1">
                <a:solidFill>
                  <a:srgbClr val="FF0000"/>
                </a:solidFill>
                <a:latin typeface="Times New Roman" panose="02020603050405020304" pitchFamily="18" charset="0"/>
                <a:cs typeface="Times New Roman" panose="02020603050405020304" pitchFamily="18" charset="0"/>
              </a:rPr>
              <a:t>n</a:t>
            </a:r>
            <a:endParaRPr lang="ru-RU" altLang="ru-RU" sz="2400">
              <a:solidFill>
                <a:srgbClr val="FF0000"/>
              </a:solidFill>
              <a:latin typeface="Times New Roman" panose="02020603050405020304" pitchFamily="18" charset="0"/>
              <a:cs typeface="Times New Roman" panose="02020603050405020304" pitchFamily="18" charset="0"/>
            </a:endParaRPr>
          </a:p>
          <a:p>
            <a:pPr algn="just"/>
            <a:r>
              <a:rPr lang="ru-RU" altLang="ru-RU" sz="800">
                <a:latin typeface="Times New Roman" panose="02020603050405020304" pitchFamily="18" charset="0"/>
                <a:cs typeface="Times New Roman" panose="02020603050405020304" pitchFamily="18" charset="0"/>
              </a:rPr>
              <a:t/>
            </a:r>
            <a:br>
              <a:rPr lang="ru-RU" altLang="ru-RU" sz="800">
                <a:latin typeface="Times New Roman" panose="02020603050405020304" pitchFamily="18" charset="0"/>
                <a:cs typeface="Times New Roman" panose="02020603050405020304" pitchFamily="18" charset="0"/>
              </a:rPr>
            </a:br>
            <a:r>
              <a:rPr lang="ru-RU" altLang="ru-RU" sz="2000">
                <a:latin typeface="Times New Roman" panose="02020603050405020304" pitchFamily="18" charset="0"/>
                <a:cs typeface="Times New Roman" panose="02020603050405020304" pitchFamily="18" charset="0"/>
              </a:rPr>
              <a:t>Распределение </a:t>
            </a:r>
            <a:r>
              <a:rPr lang="en-US" altLang="ru-RU" sz="2000" b="1" i="1">
                <a:solidFill>
                  <a:srgbClr val="FF0000"/>
                </a:solidFill>
                <a:latin typeface="Times New Roman" panose="02020603050405020304" pitchFamily="18" charset="0"/>
                <a:cs typeface="Times New Roman" panose="02020603050405020304" pitchFamily="18" charset="0"/>
              </a:rPr>
              <a:t>U</a:t>
            </a:r>
            <a:r>
              <a:rPr lang="ru-RU" altLang="ru-RU" sz="2000">
                <a:solidFill>
                  <a:srgbClr val="FF0000"/>
                </a:solidFill>
                <a:latin typeface="Times New Roman" panose="02020603050405020304" pitchFamily="18" charset="0"/>
                <a:cs typeface="Times New Roman" panose="02020603050405020304" pitchFamily="18" charset="0"/>
              </a:rPr>
              <a:t> </a:t>
            </a:r>
            <a:r>
              <a:rPr lang="ru-RU" altLang="ru-RU" sz="2000">
                <a:latin typeface="Times New Roman" panose="02020603050405020304" pitchFamily="18" charset="0"/>
                <a:cs typeface="Times New Roman" panose="02020603050405020304" pitchFamily="18" charset="0"/>
              </a:rPr>
              <a:t>– статистики Манна – Уитни является симметричным с </a:t>
            </a:r>
            <a:r>
              <a:rPr lang="ru-RU" altLang="ru-RU" sz="2000" i="1">
                <a:solidFill>
                  <a:srgbClr val="FF0000"/>
                </a:solidFill>
                <a:latin typeface="Times New Roman" panose="02020603050405020304" pitchFamily="18" charset="0"/>
                <a:cs typeface="Times New Roman" panose="02020603050405020304" pitchFamily="18" charset="0"/>
              </a:rPr>
              <a:t>МО и дисперсией</a:t>
            </a:r>
            <a:r>
              <a:rPr lang="ru-RU" altLang="ru-RU" sz="2000">
                <a:latin typeface="Times New Roman" panose="02020603050405020304" pitchFamily="18" charset="0"/>
                <a:cs typeface="Times New Roman" panose="02020603050405020304" pitchFamily="18" charset="0"/>
              </a:rPr>
              <a:t> </a:t>
            </a:r>
          </a:p>
          <a:p>
            <a:pPr>
              <a:spcBef>
                <a:spcPct val="0"/>
              </a:spcBef>
            </a:pPr>
            <a:r>
              <a:rPr lang="en-US" altLang="ru-RU" sz="2400" b="1" i="1">
                <a:solidFill>
                  <a:srgbClr val="FF0000"/>
                </a:solidFill>
                <a:latin typeface="Times New Roman" panose="02020603050405020304" pitchFamily="18" charset="0"/>
                <a:cs typeface="Times New Roman" panose="02020603050405020304" pitchFamily="18" charset="0"/>
              </a:rPr>
              <a:t>m</a:t>
            </a:r>
            <a:r>
              <a:rPr lang="en-US" altLang="ru-RU" sz="2400" b="1" i="1" baseline="-25000">
                <a:solidFill>
                  <a:srgbClr val="FF0000"/>
                </a:solidFill>
                <a:latin typeface="Times New Roman" panose="02020603050405020304" pitchFamily="18" charset="0"/>
                <a:cs typeface="Times New Roman" panose="02020603050405020304" pitchFamily="18" charset="0"/>
              </a:rPr>
              <a:t>U</a:t>
            </a:r>
            <a:r>
              <a:rPr lang="en-US" altLang="ru-RU" sz="2400" b="1" i="1">
                <a:solidFill>
                  <a:srgbClr val="FF0000"/>
                </a:solidFill>
                <a:latin typeface="Times New Roman" panose="02020603050405020304" pitchFamily="18" charset="0"/>
                <a:cs typeface="Times New Roman" panose="02020603050405020304" pitchFamily="18" charset="0"/>
              </a:rPr>
              <a:t> = (m•n)/2</a:t>
            </a:r>
            <a:endParaRPr lang="ru-RU" altLang="ru-RU" sz="2400" b="1" i="1">
              <a:solidFill>
                <a:srgbClr val="FF0000"/>
              </a:solidFill>
              <a:latin typeface="Times New Roman" panose="02020603050405020304" pitchFamily="18" charset="0"/>
              <a:cs typeface="Times New Roman" panose="02020603050405020304" pitchFamily="18" charset="0"/>
            </a:endParaRPr>
          </a:p>
          <a:p>
            <a:pPr>
              <a:spcBef>
                <a:spcPct val="0"/>
              </a:spcBef>
            </a:pPr>
            <a:endParaRPr lang="ru-RU" altLang="ru-RU" sz="800">
              <a:solidFill>
                <a:srgbClr val="FF0000"/>
              </a:solidFill>
              <a:latin typeface="Times New Roman" panose="02020603050405020304" pitchFamily="18" charset="0"/>
              <a:cs typeface="Times New Roman" panose="02020603050405020304" pitchFamily="18" charset="0"/>
            </a:endParaRPr>
          </a:p>
          <a:p>
            <a:pPr>
              <a:spcBef>
                <a:spcPct val="0"/>
              </a:spcBef>
            </a:pPr>
            <a:r>
              <a:rPr lang="en-US" altLang="ru-RU" sz="2000" b="1" i="1">
                <a:latin typeface="Times New Roman" panose="02020603050405020304" pitchFamily="18" charset="0"/>
                <a:cs typeface="Times New Roman" panose="02020603050405020304" pitchFamily="18" charset="0"/>
              </a:rPr>
              <a:t> </a:t>
            </a:r>
            <a:r>
              <a:rPr lang="en-US" altLang="ru-RU" sz="2000" b="1" i="1">
                <a:solidFill>
                  <a:srgbClr val="FF0000"/>
                </a:solidFill>
                <a:latin typeface="Times New Roman" panose="02020603050405020304" pitchFamily="18" charset="0"/>
                <a:cs typeface="Times New Roman" panose="02020603050405020304" pitchFamily="18" charset="0"/>
              </a:rPr>
              <a:t>D</a:t>
            </a:r>
            <a:r>
              <a:rPr lang="en-US" altLang="ru-RU" sz="2000" b="1" i="1" baseline="-25000">
                <a:solidFill>
                  <a:srgbClr val="FF0000"/>
                </a:solidFill>
                <a:latin typeface="Times New Roman" panose="02020603050405020304" pitchFamily="18" charset="0"/>
                <a:cs typeface="Times New Roman" panose="02020603050405020304" pitchFamily="18" charset="0"/>
              </a:rPr>
              <a:t>U</a:t>
            </a:r>
            <a:r>
              <a:rPr lang="ru-RU" altLang="ru-RU" sz="2000" b="1" i="1">
                <a:solidFill>
                  <a:srgbClr val="FF0000"/>
                </a:solidFill>
                <a:latin typeface="Times New Roman" panose="02020603050405020304" pitchFamily="18" charset="0"/>
                <a:cs typeface="Times New Roman" panose="02020603050405020304" pitchFamily="18" charset="0"/>
              </a:rPr>
              <a:t> = </a:t>
            </a:r>
            <a:r>
              <a:rPr lang="en-US" altLang="ru-RU" sz="2000" b="1" i="1">
                <a:solidFill>
                  <a:srgbClr val="FF0000"/>
                </a:solidFill>
                <a:latin typeface="Times New Roman" panose="02020603050405020304" pitchFamily="18" charset="0"/>
                <a:cs typeface="Times New Roman" panose="02020603050405020304" pitchFamily="18" charset="0"/>
              </a:rPr>
              <a:t>σ</a:t>
            </a:r>
            <a:r>
              <a:rPr lang="ru-RU" altLang="ru-RU" sz="2000" b="1" i="1" baseline="30000">
                <a:solidFill>
                  <a:srgbClr val="FF0000"/>
                </a:solidFill>
                <a:latin typeface="Times New Roman" panose="02020603050405020304" pitchFamily="18" charset="0"/>
                <a:cs typeface="Times New Roman" panose="02020603050405020304" pitchFamily="18" charset="0"/>
              </a:rPr>
              <a:t>2</a:t>
            </a:r>
            <a:r>
              <a:rPr lang="en-US" altLang="ru-RU" sz="2000" b="1" i="1" baseline="-25000">
                <a:solidFill>
                  <a:srgbClr val="FF0000"/>
                </a:solidFill>
                <a:latin typeface="Times New Roman" panose="02020603050405020304" pitchFamily="18" charset="0"/>
                <a:cs typeface="Times New Roman" panose="02020603050405020304" pitchFamily="18" charset="0"/>
              </a:rPr>
              <a:t>U</a:t>
            </a:r>
            <a:r>
              <a:rPr lang="ru-RU" altLang="ru-RU" sz="2000" b="1" i="1">
                <a:solidFill>
                  <a:srgbClr val="FF0000"/>
                </a:solidFill>
                <a:latin typeface="Times New Roman" panose="02020603050405020304" pitchFamily="18" charset="0"/>
                <a:cs typeface="Times New Roman" panose="02020603050405020304" pitchFamily="18" charset="0"/>
              </a:rPr>
              <a:t> = </a:t>
            </a:r>
            <a:r>
              <a:rPr lang="en-US" altLang="ru-RU" sz="2000" b="1" i="1">
                <a:solidFill>
                  <a:srgbClr val="FF0000"/>
                </a:solidFill>
                <a:latin typeface="Times New Roman" panose="02020603050405020304" pitchFamily="18" charset="0"/>
                <a:cs typeface="Times New Roman" panose="02020603050405020304" pitchFamily="18" charset="0"/>
              </a:rPr>
              <a:t>m</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n</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m</a:t>
            </a:r>
            <a:r>
              <a:rPr lang="ru-RU" altLang="ru-RU" sz="2000" b="1" i="1">
                <a:solidFill>
                  <a:srgbClr val="FF0000"/>
                </a:solidFill>
                <a:latin typeface="Times New Roman" panose="02020603050405020304" pitchFamily="18" charset="0"/>
                <a:cs typeface="Times New Roman" panose="02020603050405020304" pitchFamily="18" charset="0"/>
              </a:rPr>
              <a:t>+</a:t>
            </a:r>
            <a:r>
              <a:rPr lang="en-US" altLang="ru-RU" sz="2000" b="1" i="1">
                <a:solidFill>
                  <a:srgbClr val="FF0000"/>
                </a:solidFill>
                <a:latin typeface="Times New Roman" panose="02020603050405020304" pitchFamily="18" charset="0"/>
                <a:cs typeface="Times New Roman" panose="02020603050405020304" pitchFamily="18" charset="0"/>
              </a:rPr>
              <a:t>n</a:t>
            </a:r>
            <a:r>
              <a:rPr lang="ru-RU" altLang="ru-RU" sz="2000" b="1" i="1">
                <a:solidFill>
                  <a:srgbClr val="FF0000"/>
                </a:solidFill>
                <a:latin typeface="Times New Roman" panose="02020603050405020304" pitchFamily="18" charset="0"/>
                <a:cs typeface="Times New Roman" panose="02020603050405020304" pitchFamily="18" charset="0"/>
              </a:rPr>
              <a:t>+1)/12</a:t>
            </a:r>
            <a:endParaRPr lang="ru-RU" altLang="ru-RU" sz="2000">
              <a:solidFill>
                <a:srgbClr val="FF0000"/>
              </a:solidFill>
              <a:latin typeface="Times New Roman" panose="02020603050405020304" pitchFamily="18" charset="0"/>
              <a:cs typeface="Times New Roman" panose="02020603050405020304" pitchFamily="18" charset="0"/>
            </a:endParaRPr>
          </a:p>
          <a:p>
            <a:pPr algn="just"/>
            <a:endParaRPr lang="ru-RU" altLang="ru-RU" sz="2000" i="1">
              <a:solidFill>
                <a:srgbClr val="FF0000"/>
              </a:solidFill>
              <a:latin typeface="Times New Roman" panose="02020603050405020304" pitchFamily="18" charset="0"/>
              <a:cs typeface="Times New Roman" panose="02020603050405020304" pitchFamily="18" charset="0"/>
            </a:endParaRPr>
          </a:p>
          <a:p>
            <a:pPr algn="just">
              <a:spcBef>
                <a:spcPct val="0"/>
              </a:spcBef>
            </a:pPr>
            <a:endParaRPr lang="ru-RU" altLang="ru-RU" sz="2000">
              <a:solidFill>
                <a:srgbClr val="FF0000"/>
              </a:solidFill>
              <a:latin typeface="Times New Roman" panose="02020603050405020304" pitchFamily="18" charset="0"/>
              <a:cs typeface="Times New Roman" panose="02020603050405020304" pitchFamily="18" charset="0"/>
            </a:endParaRPr>
          </a:p>
          <a:p>
            <a:pPr algn="just">
              <a:spcBef>
                <a:spcPct val="0"/>
              </a:spcBef>
            </a:pPr>
            <a:endParaRPr lang="ru-RU" altLang="ru-RU" sz="20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218423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Заголовок 1"/>
          <p:cNvSpPr>
            <a:spLocks noGrp="1"/>
          </p:cNvSpPr>
          <p:nvPr>
            <p:ph type="ctrTitle" idx="4294967295"/>
          </p:nvPr>
        </p:nvSpPr>
        <p:spPr>
          <a:xfrm>
            <a:off x="388154" y="385337"/>
            <a:ext cx="11362567" cy="549275"/>
          </a:xfrm>
          <a:solidFill>
            <a:schemeClr val="accent4">
              <a:lumMod val="60000"/>
              <a:lumOff val="40000"/>
            </a:schemeClr>
          </a:solidFill>
        </p:spPr>
        <p:txBody>
          <a:bodyPr/>
          <a:lstStyle/>
          <a:p>
            <a:r>
              <a:rPr lang="ru-RU" altLang="ru-RU" sz="2400" b="1">
                <a:solidFill>
                  <a:srgbClr val="C00000"/>
                </a:solidFill>
                <a:latin typeface="Times New Roman" panose="02020603050405020304" pitchFamily="18" charset="0"/>
                <a:cs typeface="Times New Roman" panose="02020603050405020304" pitchFamily="18" charset="0"/>
              </a:rPr>
              <a:t>Статистика Вилкоксона - Манна  - Уитни  (</a:t>
            </a:r>
            <a:r>
              <a:rPr lang="en-US" altLang="ru-RU" sz="2400" b="1" i="1">
                <a:solidFill>
                  <a:srgbClr val="C00000"/>
                </a:solidFill>
                <a:latin typeface="Times New Roman" panose="02020603050405020304" pitchFamily="18" charset="0"/>
                <a:cs typeface="Times New Roman" panose="02020603050405020304" pitchFamily="18" charset="0"/>
              </a:rPr>
              <a:t>U</a:t>
            </a:r>
            <a:r>
              <a:rPr lang="ru-RU" altLang="ru-RU" sz="2400" b="1">
                <a:solidFill>
                  <a:srgbClr val="C00000"/>
                </a:solidFill>
                <a:latin typeface="Times New Roman" panose="02020603050405020304" pitchFamily="18" charset="0"/>
                <a:cs typeface="Times New Roman" panose="02020603050405020304" pitchFamily="18" charset="0"/>
              </a:rPr>
              <a:t> – статистика) </a:t>
            </a:r>
            <a:endParaRPr lang="ru-RU" altLang="ru-RU" sz="2400" b="1" i="1">
              <a:solidFill>
                <a:srgbClr val="C00000"/>
              </a:solidFill>
              <a:latin typeface="Times New Roman" panose="02020603050405020304" pitchFamily="18" charset="0"/>
              <a:cs typeface="Times New Roman" panose="02020603050405020304" pitchFamily="18" charset="0"/>
            </a:endParaRPr>
          </a:p>
        </p:txBody>
      </p:sp>
      <p:sp>
        <p:nvSpPr>
          <p:cNvPr id="16387" name="Подзаголовок 3"/>
          <p:cNvSpPr>
            <a:spLocks noGrp="1"/>
          </p:cNvSpPr>
          <p:nvPr>
            <p:ph type="subTitle" idx="4294967295"/>
          </p:nvPr>
        </p:nvSpPr>
        <p:spPr>
          <a:xfrm>
            <a:off x="388155" y="1143000"/>
            <a:ext cx="11362567" cy="5216857"/>
          </a:xfrm>
        </p:spPr>
        <p:txBody>
          <a:bodyPr>
            <a:normAutofit fontScale="92500" lnSpcReduction="20000"/>
          </a:bodyPr>
          <a:lstStyle/>
          <a:p>
            <a:pPr algn="just">
              <a:defRPr/>
            </a:pPr>
            <a:r>
              <a:rPr lang="ru-RU" sz="2000" dirty="0">
                <a:latin typeface="Times New Roman" pitchFamily="18" charset="0"/>
                <a:cs typeface="Times New Roman" pitchFamily="18" charset="0"/>
              </a:rPr>
              <a:t>При</a:t>
            </a:r>
            <a:r>
              <a:rPr lang="ru-RU" sz="2000" b="1" i="1" dirty="0">
                <a:latin typeface="Times New Roman" pitchFamily="18" charset="0"/>
                <a:cs typeface="Times New Roman" pitchFamily="18" charset="0"/>
              </a:rPr>
              <a:t> </a:t>
            </a:r>
            <a:r>
              <a:rPr lang="en-US" sz="2400" b="1" i="1" dirty="0">
                <a:solidFill>
                  <a:srgbClr val="FF0000"/>
                </a:solidFill>
                <a:latin typeface="Times New Roman" pitchFamily="18" charset="0"/>
                <a:cs typeface="Times New Roman" pitchFamily="18" charset="0"/>
              </a:rPr>
              <a:t>m </a:t>
            </a:r>
            <a:r>
              <a:rPr lang="ru-RU" sz="2400" b="1" i="1" dirty="0">
                <a:solidFill>
                  <a:srgbClr val="FF0000"/>
                </a:solidFill>
                <a:latin typeface="Times New Roman" pitchFamily="18" charset="0"/>
                <a:cs typeface="Times New Roman" pitchFamily="18" charset="0"/>
              </a:rPr>
              <a:t>≥ 8</a:t>
            </a:r>
            <a:r>
              <a:rPr lang="ru-RU" sz="2000" dirty="0">
                <a:latin typeface="Times New Roman" pitchFamily="18" charset="0"/>
                <a:cs typeface="Times New Roman" pitchFamily="18" charset="0"/>
              </a:rPr>
              <a:t> и </a:t>
            </a:r>
            <a:r>
              <a:rPr lang="en-US" sz="2400" b="1" i="1" dirty="0">
                <a:solidFill>
                  <a:srgbClr val="FF0000"/>
                </a:solidFill>
                <a:latin typeface="Times New Roman" pitchFamily="18" charset="0"/>
                <a:cs typeface="Times New Roman" pitchFamily="18" charset="0"/>
              </a:rPr>
              <a:t>n </a:t>
            </a:r>
            <a:r>
              <a:rPr lang="ru-RU" sz="2400" b="1" i="1" dirty="0">
                <a:solidFill>
                  <a:srgbClr val="FF0000"/>
                </a:solidFill>
                <a:latin typeface="Times New Roman" pitchFamily="18" charset="0"/>
                <a:cs typeface="Times New Roman" pitchFamily="18" charset="0"/>
              </a:rPr>
              <a:t>≥ 8</a:t>
            </a:r>
            <a:r>
              <a:rPr lang="ru-RU" sz="2000" b="1" i="1" dirty="0">
                <a:latin typeface="Times New Roman" pitchFamily="18" charset="0"/>
                <a:cs typeface="Times New Roman" pitchFamily="18" charset="0"/>
              </a:rPr>
              <a:t> </a:t>
            </a:r>
            <a:r>
              <a:rPr lang="ru-RU" sz="2000" dirty="0">
                <a:latin typeface="Times New Roman" pitchFamily="18" charset="0"/>
                <a:cs typeface="Times New Roman" pitchFamily="18" charset="0"/>
              </a:rPr>
              <a:t>функция распределения нормированной величины статистики </a:t>
            </a:r>
            <a:r>
              <a:rPr lang="en-US" sz="2400" b="1" i="1" dirty="0">
                <a:solidFill>
                  <a:srgbClr val="FF0000"/>
                </a:solidFill>
                <a:latin typeface="Times New Roman" pitchFamily="18" charset="0"/>
                <a:cs typeface="Times New Roman" pitchFamily="18" charset="0"/>
              </a:rPr>
              <a:t>U</a:t>
            </a:r>
            <a:r>
              <a:rPr lang="en-US" sz="2000" b="1" i="1" dirty="0">
                <a:latin typeface="Times New Roman" pitchFamily="18" charset="0"/>
                <a:cs typeface="Times New Roman" pitchFamily="18" charset="0"/>
              </a:rPr>
              <a:t> </a:t>
            </a:r>
            <a:r>
              <a:rPr lang="ru-RU" sz="2000" dirty="0">
                <a:latin typeface="Times New Roman" pitchFamily="18" charset="0"/>
                <a:cs typeface="Times New Roman" pitchFamily="18" charset="0"/>
              </a:rPr>
              <a:t>может быть аппроксимирована стандартным нормальным распределением. При этом доверительный интервал для статистики </a:t>
            </a:r>
            <a:r>
              <a:rPr lang="en-US" sz="2000" b="1" i="1" dirty="0">
                <a:solidFill>
                  <a:srgbClr val="FF0000"/>
                </a:solidFill>
                <a:latin typeface="Times New Roman" pitchFamily="18" charset="0"/>
                <a:cs typeface="Times New Roman" pitchFamily="18" charset="0"/>
              </a:rPr>
              <a:t>U</a:t>
            </a:r>
            <a:r>
              <a:rPr lang="en-US" sz="2000" dirty="0">
                <a:latin typeface="Times New Roman" pitchFamily="18" charset="0"/>
                <a:cs typeface="Times New Roman" pitchFamily="18" charset="0"/>
              </a:rPr>
              <a:t> </a:t>
            </a:r>
            <a:r>
              <a:rPr lang="ru-RU" sz="2000" dirty="0">
                <a:latin typeface="Times New Roman" pitchFamily="18" charset="0"/>
                <a:cs typeface="Times New Roman" pitchFamily="18" charset="0"/>
              </a:rPr>
              <a:t>при уровне значимости </a:t>
            </a:r>
            <a:r>
              <a:rPr lang="ru-RU" sz="2400" b="1" i="1" dirty="0">
                <a:solidFill>
                  <a:srgbClr val="FF0000"/>
                </a:solidFill>
                <a:latin typeface="Times New Roman" pitchFamily="18" charset="0"/>
                <a:cs typeface="Times New Roman" pitchFamily="18" charset="0"/>
              </a:rPr>
              <a:t>2α</a:t>
            </a:r>
            <a:r>
              <a:rPr lang="ru-RU" sz="2000" b="1" i="1" dirty="0">
                <a:latin typeface="Times New Roman" pitchFamily="18" charset="0"/>
                <a:cs typeface="Times New Roman" pitchFamily="18" charset="0"/>
              </a:rPr>
              <a:t> </a:t>
            </a:r>
            <a:r>
              <a:rPr lang="ru-RU" sz="2000" dirty="0">
                <a:latin typeface="Times New Roman" pitchFamily="18" charset="0"/>
                <a:cs typeface="Times New Roman" pitchFamily="18" charset="0"/>
              </a:rPr>
              <a:t> имеет вид:</a:t>
            </a:r>
          </a:p>
          <a:p>
            <a:pPr algn="just">
              <a:defRPr/>
            </a:pPr>
            <a:r>
              <a:rPr lang="ru-RU" sz="800" dirty="0">
                <a:latin typeface="Times New Roman" pitchFamily="18" charset="0"/>
                <a:cs typeface="Times New Roman" pitchFamily="18" charset="0"/>
              </a:rPr>
              <a:t> </a:t>
            </a:r>
          </a:p>
          <a:p>
            <a:pPr>
              <a:defRPr/>
            </a:pPr>
            <a:r>
              <a:rPr lang="en-US" sz="2400" b="1" i="1" dirty="0" err="1">
                <a:solidFill>
                  <a:srgbClr val="FF0000"/>
                </a:solidFill>
                <a:latin typeface="Times New Roman" pitchFamily="18" charset="0"/>
                <a:cs typeface="Times New Roman" pitchFamily="18" charset="0"/>
              </a:rPr>
              <a:t>m</a:t>
            </a:r>
            <a:r>
              <a:rPr lang="en-US" sz="2400" b="1" i="1" baseline="-25000" dirty="0" err="1">
                <a:solidFill>
                  <a:srgbClr val="FF0000"/>
                </a:solidFill>
                <a:latin typeface="Times New Roman" pitchFamily="18" charset="0"/>
                <a:cs typeface="Times New Roman" pitchFamily="18" charset="0"/>
              </a:rPr>
              <a:t>U</a:t>
            </a:r>
            <a:r>
              <a:rPr lang="ru-RU" sz="2400" b="1" i="1" dirty="0">
                <a:solidFill>
                  <a:srgbClr val="FF0000"/>
                </a:solidFill>
                <a:latin typeface="Times New Roman" pitchFamily="18" charset="0"/>
                <a:cs typeface="Times New Roman" pitchFamily="18" charset="0"/>
              </a:rPr>
              <a:t> – </a:t>
            </a:r>
            <a:r>
              <a:rPr lang="en-US" sz="2400" b="1" i="1" dirty="0">
                <a:solidFill>
                  <a:srgbClr val="FF0000"/>
                </a:solidFill>
                <a:latin typeface="Times New Roman" pitchFamily="18" charset="0"/>
                <a:cs typeface="Times New Roman" pitchFamily="18" charset="0"/>
              </a:rPr>
              <a:t>t</a:t>
            </a:r>
            <a:r>
              <a:rPr lang="ru-RU" sz="2400" b="1" i="1" baseline="-25000" dirty="0">
                <a:solidFill>
                  <a:srgbClr val="FF0000"/>
                </a:solidFill>
                <a:latin typeface="Times New Roman" pitchFamily="18" charset="0"/>
                <a:cs typeface="Times New Roman" pitchFamily="18" charset="0"/>
              </a:rPr>
              <a:t>1- </a:t>
            </a:r>
            <a:r>
              <a:rPr lang="ru-RU" sz="2400" b="1" i="1" baseline="-25000" dirty="0" err="1">
                <a:solidFill>
                  <a:srgbClr val="FF0000"/>
                </a:solidFill>
                <a:latin typeface="Times New Roman" pitchFamily="18" charset="0"/>
                <a:cs typeface="Times New Roman" pitchFamily="18" charset="0"/>
              </a:rPr>
              <a:t>α</a:t>
            </a:r>
            <a:r>
              <a:rPr lang="ru-RU"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σ</a:t>
            </a:r>
            <a:r>
              <a:rPr lang="en-US" sz="2400" b="1" i="1" baseline="-25000" dirty="0" err="1">
                <a:solidFill>
                  <a:srgbClr val="FF0000"/>
                </a:solidFill>
                <a:latin typeface="Times New Roman" pitchFamily="18" charset="0"/>
                <a:cs typeface="Times New Roman" pitchFamily="18" charset="0"/>
              </a:rPr>
              <a:t>U</a:t>
            </a:r>
            <a:r>
              <a:rPr lang="en-US" sz="2400" b="1" i="1" baseline="30000" dirty="0">
                <a:solidFill>
                  <a:srgbClr val="FF0000"/>
                </a:solidFill>
                <a:latin typeface="Times New Roman" pitchFamily="18" charset="0"/>
                <a:cs typeface="Times New Roman" pitchFamily="18" charset="0"/>
              </a:rPr>
              <a:t> </a:t>
            </a:r>
            <a:r>
              <a:rPr lang="ru-RU" sz="2400" b="1" i="1" dirty="0">
                <a:solidFill>
                  <a:srgbClr val="FF0000"/>
                </a:solidFill>
                <a:latin typeface="Times New Roman" pitchFamily="18" charset="0"/>
                <a:cs typeface="Times New Roman" pitchFamily="18" charset="0"/>
              </a:rPr>
              <a:t> ≤ </a:t>
            </a:r>
            <a:r>
              <a:rPr lang="en-US" sz="2400" b="1" i="1" dirty="0">
                <a:solidFill>
                  <a:srgbClr val="FF0000"/>
                </a:solidFill>
                <a:latin typeface="Times New Roman" pitchFamily="18" charset="0"/>
                <a:cs typeface="Times New Roman" pitchFamily="18" charset="0"/>
              </a:rPr>
              <a:t>U </a:t>
            </a:r>
            <a:r>
              <a:rPr lang="ru-RU" sz="2400" b="1" i="1" dirty="0">
                <a:solidFill>
                  <a:srgbClr val="FF0000"/>
                </a:solidFill>
                <a:latin typeface="Times New Roman" pitchFamily="18" charset="0"/>
                <a:cs typeface="Times New Roman" pitchFamily="18" charset="0"/>
              </a:rPr>
              <a:t>&lt; </a:t>
            </a:r>
            <a:r>
              <a:rPr lang="en-US" sz="2400" b="1" i="1" dirty="0" err="1">
                <a:solidFill>
                  <a:srgbClr val="FF0000"/>
                </a:solidFill>
                <a:latin typeface="Times New Roman" pitchFamily="18" charset="0"/>
                <a:cs typeface="Times New Roman" pitchFamily="18" charset="0"/>
              </a:rPr>
              <a:t>m</a:t>
            </a:r>
            <a:r>
              <a:rPr lang="en-US" sz="2400" b="1" i="1" baseline="-25000" dirty="0" err="1">
                <a:solidFill>
                  <a:srgbClr val="FF0000"/>
                </a:solidFill>
                <a:latin typeface="Times New Roman" pitchFamily="18" charset="0"/>
                <a:cs typeface="Times New Roman" pitchFamily="18" charset="0"/>
              </a:rPr>
              <a:t>U</a:t>
            </a:r>
            <a:r>
              <a:rPr lang="ru-RU" sz="2400" b="1" i="1" dirty="0">
                <a:solidFill>
                  <a:srgbClr val="FF0000"/>
                </a:solidFill>
                <a:latin typeface="Times New Roman" pitchFamily="18" charset="0"/>
                <a:cs typeface="Times New Roman" pitchFamily="18" charset="0"/>
              </a:rPr>
              <a:t> + </a:t>
            </a:r>
            <a:r>
              <a:rPr lang="en-US" sz="2400" b="1" i="1" dirty="0">
                <a:solidFill>
                  <a:srgbClr val="FF0000"/>
                </a:solidFill>
                <a:latin typeface="Times New Roman" pitchFamily="18" charset="0"/>
                <a:cs typeface="Times New Roman" pitchFamily="18" charset="0"/>
              </a:rPr>
              <a:t>t</a:t>
            </a:r>
            <a:r>
              <a:rPr lang="ru-RU" sz="2400" b="1" i="1" baseline="-25000" dirty="0">
                <a:solidFill>
                  <a:srgbClr val="FF0000"/>
                </a:solidFill>
                <a:latin typeface="Times New Roman" pitchFamily="18" charset="0"/>
                <a:cs typeface="Times New Roman" pitchFamily="18" charset="0"/>
              </a:rPr>
              <a:t>1- </a:t>
            </a:r>
            <a:r>
              <a:rPr lang="ru-RU" sz="2400" b="1" i="1" baseline="-25000" dirty="0" err="1">
                <a:solidFill>
                  <a:srgbClr val="FF0000"/>
                </a:solidFill>
                <a:latin typeface="Times New Roman" pitchFamily="18" charset="0"/>
                <a:cs typeface="Times New Roman" pitchFamily="18" charset="0"/>
              </a:rPr>
              <a:t>α</a:t>
            </a:r>
            <a:r>
              <a:rPr lang="ru-RU" sz="2400" b="1" i="1" dirty="0">
                <a:solidFill>
                  <a:srgbClr val="FF0000"/>
                </a:solidFill>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σ</a:t>
            </a:r>
            <a:r>
              <a:rPr lang="en-US" sz="2400" b="1" i="1" baseline="-25000" dirty="0" err="1">
                <a:solidFill>
                  <a:srgbClr val="FF0000"/>
                </a:solidFill>
                <a:latin typeface="Times New Roman" pitchFamily="18" charset="0"/>
                <a:cs typeface="Times New Roman" pitchFamily="18" charset="0"/>
              </a:rPr>
              <a:t>U</a:t>
            </a:r>
            <a:endParaRPr lang="ru-RU" sz="2400" dirty="0">
              <a:solidFill>
                <a:srgbClr val="FF0000"/>
              </a:solidFill>
              <a:latin typeface="Times New Roman" pitchFamily="18" charset="0"/>
              <a:cs typeface="Times New Roman" pitchFamily="18" charset="0"/>
            </a:endParaRPr>
          </a:p>
          <a:p>
            <a:pPr algn="just">
              <a:defRPr/>
            </a:pPr>
            <a:r>
              <a:rPr lang="ru-RU" sz="800" dirty="0">
                <a:latin typeface="Times New Roman" pitchFamily="18" charset="0"/>
                <a:cs typeface="Times New Roman" pitchFamily="18" charset="0"/>
              </a:rPr>
              <a:t> </a:t>
            </a:r>
          </a:p>
          <a:p>
            <a:pPr algn="just">
              <a:defRPr/>
            </a:pPr>
            <a:r>
              <a:rPr lang="ru-RU" sz="2000" dirty="0">
                <a:latin typeface="Times New Roman" pitchFamily="18" charset="0"/>
                <a:cs typeface="Times New Roman" pitchFamily="18" charset="0"/>
              </a:rPr>
              <a:t>где </a:t>
            </a:r>
            <a:r>
              <a:rPr lang="en-US" sz="2400" b="1" i="1" dirty="0">
                <a:solidFill>
                  <a:srgbClr val="FF0000"/>
                </a:solidFill>
                <a:latin typeface="Times New Roman" pitchFamily="18" charset="0"/>
                <a:cs typeface="Times New Roman" pitchFamily="18" charset="0"/>
              </a:rPr>
              <a:t>t</a:t>
            </a:r>
            <a:r>
              <a:rPr lang="ru-RU" sz="2400" b="1" i="1" baseline="-25000" dirty="0">
                <a:solidFill>
                  <a:srgbClr val="FF0000"/>
                </a:solidFill>
                <a:latin typeface="Times New Roman" pitchFamily="18" charset="0"/>
                <a:cs typeface="Times New Roman" pitchFamily="18" charset="0"/>
              </a:rPr>
              <a:t>1- </a:t>
            </a:r>
            <a:r>
              <a:rPr lang="ru-RU" sz="2400" b="1" i="1" baseline="-25000" dirty="0" err="1">
                <a:solidFill>
                  <a:srgbClr val="FF0000"/>
                </a:solidFill>
                <a:latin typeface="Times New Roman" pitchFamily="18" charset="0"/>
                <a:cs typeface="Times New Roman" pitchFamily="18" charset="0"/>
              </a:rPr>
              <a:t>α</a:t>
            </a:r>
            <a:r>
              <a:rPr lang="ru-RU" sz="2400" b="1" i="1" dirty="0" err="1">
                <a:solidFill>
                  <a:srgbClr val="FF0000"/>
                </a:solidFill>
                <a:latin typeface="Times New Roman" pitchFamily="18" charset="0"/>
                <a:cs typeface="Times New Roman" pitchFamily="18" charset="0"/>
              </a:rPr>
              <a:t> </a:t>
            </a:r>
            <a:r>
              <a:rPr lang="ru-RU" sz="2000" dirty="0" err="1">
                <a:latin typeface="Times New Roman" pitchFamily="18" charset="0"/>
                <a:cs typeface="Times New Roman" pitchFamily="18" charset="0"/>
              </a:rPr>
              <a:t> </a:t>
            </a:r>
            <a:r>
              <a:rPr lang="ru-RU" sz="2000" dirty="0">
                <a:latin typeface="Times New Roman" pitchFamily="18" charset="0"/>
                <a:cs typeface="Times New Roman" pitchFamily="18" charset="0"/>
              </a:rPr>
              <a:t>- квантиль стандартного нормального распределения; </a:t>
            </a:r>
          </a:p>
          <a:p>
            <a:pPr algn="just">
              <a:defRPr/>
            </a:pPr>
            <a:endParaRPr lang="ru-RU" sz="2000" b="1" i="1">
              <a:latin typeface="Times New Roman" pitchFamily="18" charset="0"/>
              <a:cs typeface="Times New Roman" pitchFamily="18" charset="0"/>
            </a:endParaRPr>
          </a:p>
          <a:p>
            <a:pPr algn="just">
              <a:defRPr/>
            </a:pPr>
            <a:r>
              <a:rPr lang="en-US" sz="2400" b="1" i="1" dirty="0" err="1">
                <a:solidFill>
                  <a:srgbClr val="FF0000"/>
                </a:solidFill>
                <a:latin typeface="Times New Roman" pitchFamily="18" charset="0"/>
                <a:cs typeface="Times New Roman" pitchFamily="18" charset="0"/>
              </a:rPr>
              <a:t>m</a:t>
            </a:r>
            <a:r>
              <a:rPr lang="en-US" sz="2400" b="1" i="1" baseline="-25000" dirty="0" err="1">
                <a:solidFill>
                  <a:srgbClr val="FF0000"/>
                </a:solidFill>
                <a:latin typeface="Times New Roman" pitchFamily="18" charset="0"/>
                <a:cs typeface="Times New Roman" pitchFamily="18" charset="0"/>
              </a:rPr>
              <a:t>U</a:t>
            </a:r>
            <a:r>
              <a:rPr lang="en-US" sz="2000" b="1" i="1" baseline="-25000" dirty="0">
                <a:latin typeface="Times New Roman" pitchFamily="18" charset="0"/>
                <a:cs typeface="Times New Roman" pitchFamily="18" charset="0"/>
              </a:rPr>
              <a:t> </a:t>
            </a:r>
            <a:r>
              <a:rPr lang="ru-RU" sz="2000" dirty="0">
                <a:latin typeface="Times New Roman" pitchFamily="18" charset="0"/>
                <a:cs typeface="Times New Roman" pitchFamily="18" charset="0"/>
              </a:rPr>
              <a:t>и</a:t>
            </a:r>
            <a:r>
              <a:rPr lang="ru-RU" sz="2000" b="1" i="1" dirty="0">
                <a:latin typeface="Times New Roman" pitchFamily="18" charset="0"/>
                <a:cs typeface="Times New Roman" pitchFamily="18" charset="0"/>
              </a:rPr>
              <a:t> </a:t>
            </a:r>
            <a:r>
              <a:rPr lang="en-US" sz="2400" b="1" i="1" dirty="0" err="1">
                <a:solidFill>
                  <a:srgbClr val="FF0000"/>
                </a:solidFill>
                <a:latin typeface="Times New Roman" pitchFamily="18" charset="0"/>
                <a:cs typeface="Times New Roman" pitchFamily="18" charset="0"/>
              </a:rPr>
              <a:t>σ</a:t>
            </a:r>
            <a:r>
              <a:rPr lang="en-US" sz="2400" b="1" i="1" baseline="-25000" dirty="0" err="1">
                <a:solidFill>
                  <a:srgbClr val="FF0000"/>
                </a:solidFill>
                <a:latin typeface="Times New Roman" pitchFamily="18" charset="0"/>
                <a:cs typeface="Times New Roman" pitchFamily="18" charset="0"/>
              </a:rPr>
              <a:t>U</a:t>
            </a:r>
            <a:r>
              <a:rPr lang="ru-RU" sz="2000" dirty="0">
                <a:latin typeface="Times New Roman" pitchFamily="18" charset="0"/>
                <a:cs typeface="Times New Roman" pitchFamily="18" charset="0"/>
              </a:rPr>
              <a:t> – параметры, определяемые по формулам </a:t>
            </a:r>
          </a:p>
          <a:p>
            <a:pPr algn="just">
              <a:defRPr/>
            </a:pPr>
            <a:r>
              <a:rPr lang="ru-RU" sz="800" dirty="0">
                <a:latin typeface="Times New Roman" pitchFamily="18" charset="0"/>
                <a:cs typeface="Times New Roman" pitchFamily="18" charset="0"/>
              </a:rPr>
              <a:t> </a:t>
            </a:r>
          </a:p>
          <a:p>
            <a:pPr>
              <a:defRPr/>
            </a:pPr>
            <a:r>
              <a:rPr lang="en-US" sz="2400" b="1" i="1" dirty="0" err="1">
                <a:solidFill>
                  <a:srgbClr val="FF0000"/>
                </a:solidFill>
                <a:latin typeface="Times New Roman" pitchFamily="18" charset="0"/>
                <a:cs typeface="Times New Roman" pitchFamily="18" charset="0"/>
              </a:rPr>
              <a:t>m</a:t>
            </a:r>
            <a:r>
              <a:rPr lang="en-US" sz="2400" b="1" i="1" baseline="-25000" dirty="0" err="1">
                <a:solidFill>
                  <a:srgbClr val="FF0000"/>
                </a:solidFill>
                <a:latin typeface="Times New Roman" pitchFamily="18" charset="0"/>
                <a:cs typeface="Times New Roman" pitchFamily="18" charset="0"/>
              </a:rPr>
              <a:t>U</a:t>
            </a:r>
            <a:r>
              <a:rPr lang="en-US" sz="2400" b="1" i="1" dirty="0">
                <a:solidFill>
                  <a:srgbClr val="FF0000"/>
                </a:solidFill>
                <a:latin typeface="Times New Roman" pitchFamily="18" charset="0"/>
                <a:cs typeface="Times New Roman" pitchFamily="18" charset="0"/>
              </a:rPr>
              <a:t> = (</a:t>
            </a:r>
            <a:r>
              <a:rPr lang="en-US" sz="2400" b="1" i="1" dirty="0" err="1">
                <a:solidFill>
                  <a:srgbClr val="FF0000"/>
                </a:solidFill>
                <a:latin typeface="Times New Roman" pitchFamily="18" charset="0"/>
                <a:cs typeface="Times New Roman" pitchFamily="18" charset="0"/>
              </a:rPr>
              <a:t>m•n</a:t>
            </a:r>
            <a:r>
              <a:rPr lang="en-US" sz="2400" b="1" i="1" dirty="0">
                <a:solidFill>
                  <a:srgbClr val="FF0000"/>
                </a:solidFill>
                <a:latin typeface="Times New Roman" pitchFamily="18" charset="0"/>
                <a:cs typeface="Times New Roman" pitchFamily="18" charset="0"/>
              </a:rPr>
              <a:t>)/2</a:t>
            </a:r>
            <a:endParaRPr lang="ru-RU" sz="2400" dirty="0">
              <a:solidFill>
                <a:srgbClr val="FF0000"/>
              </a:solidFill>
              <a:latin typeface="Times New Roman" pitchFamily="18" charset="0"/>
              <a:cs typeface="Times New Roman" pitchFamily="18" charset="0"/>
            </a:endParaRPr>
          </a:p>
          <a:p>
            <a:pPr algn="just">
              <a:defRPr/>
            </a:pPr>
            <a:r>
              <a:rPr lang="en-US" sz="800" b="1" i="1" dirty="0">
                <a:latin typeface="Times New Roman" pitchFamily="18" charset="0"/>
                <a:cs typeface="Times New Roman" pitchFamily="18" charset="0"/>
              </a:rPr>
              <a:t> </a:t>
            </a:r>
            <a:endParaRPr lang="ru-RU" sz="800" dirty="0">
              <a:latin typeface="Times New Roman" pitchFamily="18" charset="0"/>
              <a:cs typeface="Times New Roman" pitchFamily="18" charset="0"/>
            </a:endParaRPr>
          </a:p>
          <a:p>
            <a:pPr>
              <a:defRPr/>
            </a:pPr>
            <a:r>
              <a:rPr lang="en-US" sz="2400" b="1" i="1" dirty="0">
                <a:solidFill>
                  <a:srgbClr val="FF0000"/>
                </a:solidFill>
                <a:latin typeface="Times New Roman" pitchFamily="18" charset="0"/>
                <a:cs typeface="Times New Roman" pitchFamily="18" charset="0"/>
              </a:rPr>
              <a:t>D</a:t>
            </a:r>
            <a:r>
              <a:rPr lang="en-US" sz="2400" b="1" i="1" baseline="-25000" dirty="0">
                <a:solidFill>
                  <a:srgbClr val="FF0000"/>
                </a:solidFill>
                <a:latin typeface="Times New Roman" pitchFamily="18" charset="0"/>
                <a:cs typeface="Times New Roman" pitchFamily="18" charset="0"/>
              </a:rPr>
              <a:t>U</a:t>
            </a:r>
            <a:r>
              <a:rPr lang="en-US" sz="2400" b="1" i="1" dirty="0">
                <a:solidFill>
                  <a:srgbClr val="FF0000"/>
                </a:solidFill>
                <a:latin typeface="Times New Roman" pitchFamily="18" charset="0"/>
                <a:cs typeface="Times New Roman" pitchFamily="18" charset="0"/>
              </a:rPr>
              <a:t> = σ</a:t>
            </a:r>
            <a:r>
              <a:rPr lang="en-US" sz="2400" b="1" i="1" baseline="30000" dirty="0">
                <a:solidFill>
                  <a:srgbClr val="FF0000"/>
                </a:solidFill>
                <a:latin typeface="Times New Roman" pitchFamily="18" charset="0"/>
                <a:cs typeface="Times New Roman" pitchFamily="18" charset="0"/>
              </a:rPr>
              <a:t>2</a:t>
            </a:r>
            <a:r>
              <a:rPr lang="en-US" sz="2400" b="1" i="1" baseline="-25000" dirty="0">
                <a:solidFill>
                  <a:srgbClr val="FF0000"/>
                </a:solidFill>
                <a:latin typeface="Times New Roman" pitchFamily="18" charset="0"/>
                <a:cs typeface="Times New Roman" pitchFamily="18" charset="0"/>
              </a:rPr>
              <a:t>U</a:t>
            </a:r>
            <a:r>
              <a:rPr lang="en-US" sz="2400" b="1" i="1" dirty="0">
                <a:solidFill>
                  <a:srgbClr val="FF0000"/>
                </a:solidFill>
                <a:latin typeface="Times New Roman" pitchFamily="18" charset="0"/>
                <a:cs typeface="Times New Roman" pitchFamily="18" charset="0"/>
              </a:rPr>
              <a:t> = </a:t>
            </a:r>
            <a:r>
              <a:rPr lang="en-US" sz="2400" b="1" i="1" dirty="0" err="1">
                <a:solidFill>
                  <a:srgbClr val="FF0000"/>
                </a:solidFill>
                <a:latin typeface="Times New Roman" pitchFamily="18" charset="0"/>
                <a:cs typeface="Times New Roman" pitchFamily="18" charset="0"/>
              </a:rPr>
              <a:t>m•n</a:t>
            </a:r>
            <a:r>
              <a:rPr lang="en-US" sz="2400" b="1" i="1" dirty="0">
                <a:solidFill>
                  <a:srgbClr val="FF0000"/>
                </a:solidFill>
                <a:latin typeface="Times New Roman" pitchFamily="18" charset="0"/>
                <a:cs typeface="Times New Roman" pitchFamily="18" charset="0"/>
              </a:rPr>
              <a:t>(m+n+1)/12</a:t>
            </a:r>
            <a:endParaRPr lang="ru-RU" sz="2400" dirty="0">
              <a:solidFill>
                <a:srgbClr val="FF0000"/>
              </a:solidFill>
              <a:latin typeface="Times New Roman" pitchFamily="18" charset="0"/>
              <a:cs typeface="Times New Roman" pitchFamily="18" charset="0"/>
            </a:endParaRPr>
          </a:p>
          <a:p>
            <a:pPr algn="just">
              <a:defRPr/>
            </a:pPr>
            <a:r>
              <a:rPr lang="en-US" sz="800" dirty="0">
                <a:latin typeface="Times New Roman" pitchFamily="18" charset="0"/>
                <a:cs typeface="Times New Roman" pitchFamily="18" charset="0"/>
              </a:rPr>
              <a:t> </a:t>
            </a:r>
            <a:endParaRPr lang="ru-RU" sz="800" dirty="0">
              <a:latin typeface="Times New Roman" pitchFamily="18" charset="0"/>
              <a:cs typeface="Times New Roman" pitchFamily="18" charset="0"/>
            </a:endParaRPr>
          </a:p>
          <a:p>
            <a:pPr algn="just">
              <a:defRPr/>
            </a:pPr>
            <a:r>
              <a:rPr lang="ru-RU" sz="2000" dirty="0">
                <a:latin typeface="Times New Roman" pitchFamily="18" charset="0"/>
                <a:cs typeface="Times New Roman" pitchFamily="18" charset="0"/>
              </a:rPr>
              <a:t>Критерий </a:t>
            </a:r>
            <a:r>
              <a:rPr lang="ru-RU" sz="2000" dirty="0" err="1">
                <a:latin typeface="Times New Roman" pitchFamily="18" charset="0"/>
                <a:cs typeface="Times New Roman" pitchFamily="18" charset="0"/>
              </a:rPr>
              <a:t>Уилкоксона</a:t>
            </a:r>
            <a:r>
              <a:rPr lang="ru-RU" sz="2000" dirty="0">
                <a:latin typeface="Times New Roman" pitchFamily="18" charset="0"/>
                <a:cs typeface="Times New Roman" pitchFamily="18" charset="0"/>
              </a:rPr>
              <a:t> – Манна – Уитни можно использовать для проверки однородности гидрологических рядов. В этом случае исходный ряд разбивается на две выборки, длиной </a:t>
            </a:r>
            <a:r>
              <a:rPr lang="en-US" sz="2400" b="1" i="1" dirty="0">
                <a:solidFill>
                  <a:srgbClr val="FF0000"/>
                </a:solidFill>
                <a:latin typeface="Times New Roman" pitchFamily="18" charset="0"/>
                <a:cs typeface="Times New Roman" pitchFamily="18" charset="0"/>
              </a:rPr>
              <a:t>m</a:t>
            </a:r>
            <a:r>
              <a:rPr lang="ru-RU" sz="2000" dirty="0">
                <a:latin typeface="Times New Roman" pitchFamily="18" charset="0"/>
                <a:cs typeface="Times New Roman" pitchFamily="18" charset="0"/>
              </a:rPr>
              <a:t> и</a:t>
            </a:r>
            <a:r>
              <a:rPr lang="ru-RU" sz="2000" b="1" i="1" dirty="0">
                <a:latin typeface="Times New Roman" pitchFamily="18" charset="0"/>
                <a:cs typeface="Times New Roman" pitchFamily="18" charset="0"/>
              </a:rPr>
              <a:t> </a:t>
            </a:r>
            <a:r>
              <a:rPr lang="en-US" sz="2400" b="1" i="1" dirty="0">
                <a:solidFill>
                  <a:srgbClr val="FF0000"/>
                </a:solidFill>
                <a:latin typeface="Times New Roman" pitchFamily="18" charset="0"/>
                <a:cs typeface="Times New Roman" pitchFamily="18" charset="0"/>
              </a:rPr>
              <a:t>n</a:t>
            </a:r>
            <a:r>
              <a:rPr lang="ru-RU" sz="2400" dirty="0">
                <a:solidFill>
                  <a:srgbClr val="FF0000"/>
                </a:solidFill>
                <a:latin typeface="Times New Roman" pitchFamily="18" charset="0"/>
                <a:cs typeface="Times New Roman" pitchFamily="18" charset="0"/>
              </a:rPr>
              <a:t>.</a:t>
            </a:r>
          </a:p>
          <a:p>
            <a:pPr>
              <a:buFont typeface="Arial" charset="0"/>
              <a:buNone/>
              <a:defRPr/>
            </a:pPr>
            <a:r>
              <a:rPr lang="ru-RU" sz="2400" dirty="0"/>
              <a:t> </a:t>
            </a:r>
          </a:p>
          <a:p>
            <a:pPr algn="just">
              <a:spcBef>
                <a:spcPct val="0"/>
              </a:spcBef>
              <a:buFont typeface="Arial" charset="0"/>
              <a:buNone/>
              <a:defRPr/>
            </a:pP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114444120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642594"/>
            <a:ext cx="10058400" cy="831364"/>
          </a:xfrm>
          <a:solidFill>
            <a:schemeClr val="bg2">
              <a:lumMod val="90000"/>
            </a:schemeClr>
          </a:solidFill>
        </p:spPr>
        <p:txBody>
          <a:bodyPr>
            <a:normAutofit/>
          </a:bodyPr>
          <a:lstStyle/>
          <a:p>
            <a:r>
              <a:rPr lang="ru-RU" sz="2400" b="1" smtClean="0">
                <a:latin typeface="Times New Roman" panose="02020603050405020304" pitchFamily="18" charset="0"/>
                <a:cs typeface="Times New Roman" panose="02020603050405020304" pitchFamily="18" charset="0"/>
              </a:rPr>
              <a:t>Контрольные вопросы по теме:</a:t>
            </a:r>
            <a:endParaRPr lang="ru-RU" sz="2400" b="1">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066800" y="1705970"/>
            <a:ext cx="10058400" cy="4329070"/>
          </a:xfrm>
        </p:spPr>
        <p:txBody>
          <a:bodyPr>
            <a:noAutofit/>
          </a:bodyPr>
          <a:lstStyle/>
          <a:p>
            <a:pPr marL="457200" indent="-457200">
              <a:buAutoNum type="arabicPeriod"/>
            </a:pPr>
            <a:r>
              <a:rPr lang="ru-RU" sz="2400" smtClean="0">
                <a:latin typeface="Times New Roman" panose="02020603050405020304" pitchFamily="18" charset="0"/>
                <a:cs typeface="Times New Roman" panose="02020603050405020304" pitchFamily="18" charset="0"/>
              </a:rPr>
              <a:t>Дайте опреление статистической гипотезе. </a:t>
            </a:r>
            <a:endParaRPr lang="ru-RU" sz="2400">
              <a:latin typeface="Times New Roman" panose="02020603050405020304" pitchFamily="18" charset="0"/>
              <a:cs typeface="Times New Roman" panose="02020603050405020304" pitchFamily="18" charset="0"/>
            </a:endParaRPr>
          </a:p>
          <a:p>
            <a:pPr marL="457200" indent="-457200">
              <a:buAutoNum type="arabicPeriod"/>
            </a:pPr>
            <a:r>
              <a:rPr lang="ru-RU" sz="2400" smtClean="0">
                <a:latin typeface="Times New Roman" panose="02020603050405020304" pitchFamily="18" charset="0"/>
                <a:cs typeface="Times New Roman" panose="02020603050405020304" pitchFamily="18" charset="0"/>
              </a:rPr>
              <a:t>Чтот такое уровень значимости? Как он определяется?</a:t>
            </a:r>
            <a:endParaRPr lang="ru-RU" sz="2400">
              <a:latin typeface="Times New Roman" panose="02020603050405020304" pitchFamily="18" charset="0"/>
              <a:cs typeface="Times New Roman" panose="02020603050405020304" pitchFamily="18" charset="0"/>
            </a:endParaRPr>
          </a:p>
          <a:p>
            <a:pPr marL="0" indent="0" algn="just">
              <a:buNone/>
            </a:pPr>
            <a:r>
              <a:rPr lang="ru-RU" sz="2400">
                <a:latin typeface="Times New Roman" panose="02020603050405020304" pitchFamily="18" charset="0"/>
                <a:cs typeface="Times New Roman" panose="02020603050405020304" pitchFamily="18" charset="0"/>
              </a:rPr>
              <a:t>3</a:t>
            </a:r>
            <a:r>
              <a:rPr lang="ru-RU" sz="2400">
                <a:latin typeface="Times New Roman" panose="02020603050405020304" pitchFamily="18" charset="0"/>
                <a:cs typeface="Times New Roman" panose="02020603050405020304" pitchFamily="18" charset="0"/>
              </a:rPr>
              <a:t>. </a:t>
            </a:r>
            <a:r>
              <a:rPr lang="ru-RU" sz="2400" smtClean="0">
                <a:latin typeface="Times New Roman" panose="02020603050405020304" pitchFamily="18" charset="0"/>
                <a:cs typeface="Times New Roman" panose="02020603050405020304" pitchFamily="18" charset="0"/>
              </a:rPr>
              <a:t>Перечислите </a:t>
            </a:r>
            <a:r>
              <a:rPr lang="ru-RU" sz="2400">
                <a:latin typeface="Times New Roman" panose="02020603050405020304" pitchFamily="18" charset="0"/>
                <a:cs typeface="Times New Roman" panose="02020603050405020304" pitchFamily="18" charset="0"/>
              </a:rPr>
              <a:t>к</a:t>
            </a:r>
            <a:r>
              <a:rPr lang="ru-RU" altLang="ru-RU" sz="2400" smtClean="0">
                <a:latin typeface="Times New Roman" panose="02020603050405020304" pitchFamily="18" charset="0"/>
                <a:cs typeface="Times New Roman" panose="02020603050405020304" pitchFamily="18" charset="0"/>
              </a:rPr>
              <a:t>ритерии</a:t>
            </a:r>
            <a:r>
              <a:rPr lang="ru-RU" altLang="ru-RU" sz="2400">
                <a:latin typeface="Times New Roman" panose="02020603050405020304" pitchFamily="18" charset="0"/>
                <a:cs typeface="Times New Roman" panose="02020603050405020304" pitchFamily="18" charset="0"/>
              </a:rPr>
              <a:t>, используемые для проверки  однородности рядов</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0" indent="0" algn="just">
              <a:buNone/>
            </a:pPr>
            <a:r>
              <a:rPr lang="ru-RU" sz="2400" smtClean="0">
                <a:latin typeface="Times New Roman" panose="02020603050405020304" pitchFamily="18" charset="0"/>
                <a:cs typeface="Times New Roman" panose="02020603050405020304" pitchFamily="18" charset="0"/>
              </a:rPr>
              <a:t>4. Назовите п</a:t>
            </a:r>
            <a:r>
              <a:rPr lang="ru-RU" altLang="ru-RU" sz="2400" smtClean="0">
                <a:latin typeface="Times New Roman" panose="02020603050405020304" pitchFamily="18" charset="0"/>
                <a:cs typeface="Times New Roman" panose="02020603050405020304" pitchFamily="18" charset="0"/>
              </a:rPr>
              <a:t>араметрические </a:t>
            </a:r>
            <a:r>
              <a:rPr lang="ru-RU" altLang="ru-RU" sz="2400">
                <a:latin typeface="Times New Roman" panose="02020603050405020304" pitchFamily="18" charset="0"/>
                <a:cs typeface="Times New Roman" panose="02020603050405020304" pitchFamily="18" charset="0"/>
              </a:rPr>
              <a:t>и непараметрические критерии.</a:t>
            </a:r>
            <a:endParaRPr lang="ru-RU" sz="2400">
              <a:latin typeface="Times New Roman" panose="02020603050405020304" pitchFamily="18" charset="0"/>
              <a:cs typeface="Times New Roman" panose="02020603050405020304" pitchFamily="18" charset="0"/>
            </a:endParaRPr>
          </a:p>
          <a:p>
            <a:pPr marL="0" indent="0" algn="just">
              <a:buNone/>
            </a:pPr>
            <a:r>
              <a:rPr lang="ru-RU" sz="2400" b="1" smtClean="0">
                <a:latin typeface="Times New Roman" panose="02020603050405020304" pitchFamily="18" charset="0"/>
                <a:cs typeface="Times New Roman" panose="02020603050405020304" pitchFamily="18" charset="0"/>
              </a:rPr>
              <a:t> </a:t>
            </a:r>
            <a:endParaRPr lang="ru-RU" sz="2400" b="1">
              <a:latin typeface="Times New Roman" panose="02020603050405020304" pitchFamily="18" charset="0"/>
              <a:cs typeface="Times New Roman" panose="02020603050405020304" pitchFamily="18" charset="0"/>
            </a:endParaRPr>
          </a:p>
          <a:p>
            <a:pPr marL="0" indent="0" algn="just">
              <a:buNone/>
            </a:pPr>
            <a:endParaRPr lang="ru-RU" sz="2400" b="1">
              <a:latin typeface="Times New Roman" panose="02020603050405020304" pitchFamily="18" charset="0"/>
              <a:cs typeface="Times New Roman" panose="02020603050405020304" pitchFamily="18" charset="0"/>
            </a:endParaRPr>
          </a:p>
          <a:p>
            <a:pPr marL="0" indent="0" algn="just">
              <a:buNone/>
            </a:pPr>
            <a:endParaRPr lang="ru-RU" sz="2400" b="1">
              <a:latin typeface="Times New Roman" panose="02020603050405020304" pitchFamily="18" charset="0"/>
              <a:cs typeface="Times New Roman" panose="02020603050405020304" pitchFamily="18" charset="0"/>
            </a:endParaRPr>
          </a:p>
          <a:p>
            <a:pPr marL="0" indent="0" algn="just">
              <a:buNone/>
            </a:pPr>
            <a:endParaRPr lang="ru-RU" sz="2400" smtClean="0">
              <a:latin typeface="Times New Roman" panose="02020603050405020304" pitchFamily="18" charset="0"/>
              <a:cs typeface="Times New Roman" panose="02020603050405020304" pitchFamily="18" charset="0"/>
            </a:endParaRPr>
          </a:p>
          <a:p>
            <a:pPr marL="0" indent="0" algn="just">
              <a:buNone/>
            </a:pPr>
            <a:endParaRPr lang="ru-RU" sz="2400">
              <a:latin typeface="Times New Roman" panose="02020603050405020304" pitchFamily="18" charset="0"/>
              <a:cs typeface="Times New Roman" panose="02020603050405020304" pitchFamily="18" charset="0"/>
            </a:endParaRPr>
          </a:p>
          <a:p>
            <a:endParaRPr lang="ru-RU" sz="2400"/>
          </a:p>
        </p:txBody>
      </p:sp>
    </p:spTree>
    <p:extLst>
      <p:ext uri="{BB962C8B-B14F-4D97-AF65-F5344CB8AC3E}">
        <p14:creationId xmlns:p14="http://schemas.microsoft.com/office/powerpoint/2010/main" val="35145987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2">
              <a:lumMod val="90000"/>
            </a:schemeClr>
          </a:solidFill>
        </p:spPr>
        <p:txBody>
          <a:bodyPr>
            <a:normAutofit/>
          </a:bodyPr>
          <a:lstStyle/>
          <a:p>
            <a:pPr indent="0">
              <a:lnSpc>
                <a:spcPct val="100000"/>
              </a:lnSpc>
              <a:spcAft>
                <a:spcPts val="0"/>
              </a:spcAft>
            </a:pPr>
            <a:r>
              <a:rPr lang="ru-RU" sz="2800" b="1" smtClean="0">
                <a:latin typeface="Times New Roman" panose="02020603050405020304" pitchFamily="18" charset="0"/>
                <a:cs typeface="Times New Roman" panose="02020603050405020304" pitchFamily="18" charset="0"/>
              </a:rPr>
              <a:t>Лекция </a:t>
            </a:r>
            <a:r>
              <a:rPr lang="ru-RU" sz="2800" b="1" smtClean="0">
                <a:latin typeface="Times New Roman" panose="02020603050405020304" pitchFamily="18" charset="0"/>
                <a:cs typeface="Times New Roman" panose="02020603050405020304" pitchFamily="18" charset="0"/>
              </a:rPr>
              <a:t>6. </a:t>
            </a:r>
            <a:r>
              <a:rPr lang="ru-RU" sz="2800" b="1">
                <a:solidFill>
                  <a:schemeClr val="tx1"/>
                </a:solidFill>
                <a:latin typeface="Times New Roman" panose="02020603050405020304" pitchFamily="18" charset="0"/>
                <a:cs typeface="Times New Roman" panose="02020603050405020304" pitchFamily="18" charset="0"/>
              </a:rPr>
              <a:t>Статистическая обработка данных с использованием специализированного программного обеспечения</a:t>
            </a:r>
          </a:p>
        </p:txBody>
      </p:sp>
      <p:sp>
        <p:nvSpPr>
          <p:cNvPr id="3" name="Объект 2"/>
          <p:cNvSpPr>
            <a:spLocks noGrp="1"/>
          </p:cNvSpPr>
          <p:nvPr>
            <p:ph idx="1"/>
          </p:nvPr>
        </p:nvSpPr>
        <p:spPr/>
        <p:txBody>
          <a:bodyPr>
            <a:normAutofit/>
          </a:bodyPr>
          <a:lstStyle/>
          <a:p>
            <a:pPr marL="0" indent="0" algn="just">
              <a:buNone/>
            </a:pPr>
            <a:r>
              <a:rPr lang="ru-RU" sz="2800" i="1" smtClean="0">
                <a:latin typeface="Times New Roman" panose="02020603050405020304" pitchFamily="18" charset="0"/>
                <a:cs typeface="Times New Roman" panose="02020603050405020304" pitchFamily="18" charset="0"/>
              </a:rPr>
              <a:t>План:</a:t>
            </a:r>
          </a:p>
          <a:p>
            <a:pPr marL="457200" indent="-457200" algn="just">
              <a:buAutoNum type="arabicPeriod"/>
            </a:pPr>
            <a:r>
              <a:rPr lang="ru-RU" sz="2800" smtClean="0">
                <a:latin typeface="Times New Roman" panose="02020603050405020304" pitchFamily="18" charset="0"/>
                <a:cs typeface="Times New Roman" panose="02020603050405020304" pitchFamily="18" charset="0"/>
              </a:rPr>
              <a:t>Краткий обзор программных средств для обработки данных</a:t>
            </a:r>
            <a:endParaRPr lang="ru-RU" sz="2800" smtClean="0">
              <a:latin typeface="Times New Roman" panose="02020603050405020304" pitchFamily="18" charset="0"/>
              <a:cs typeface="Times New Roman" panose="02020603050405020304" pitchFamily="18" charset="0"/>
            </a:endParaRPr>
          </a:p>
          <a:p>
            <a:pPr marL="0" indent="0" algn="just">
              <a:buNone/>
            </a:pPr>
            <a:r>
              <a:rPr lang="ru-RU" sz="2800" smtClean="0">
                <a:latin typeface="Times New Roman" panose="02020603050405020304" pitchFamily="18" charset="0"/>
                <a:cs typeface="Times New Roman" panose="02020603050405020304" pitchFamily="18" charset="0"/>
              </a:rPr>
              <a:t>2</a:t>
            </a:r>
            <a:r>
              <a:rPr lang="ru-RU" sz="2800">
                <a:latin typeface="Times New Roman" panose="02020603050405020304" pitchFamily="18" charset="0"/>
                <a:cs typeface="Times New Roman" panose="02020603050405020304" pitchFamily="18" charset="0"/>
              </a:rPr>
              <a:t>. </a:t>
            </a:r>
            <a:r>
              <a:rPr lang="ru-RU" sz="2800" smtClean="0">
                <a:latin typeface="Times New Roman" panose="02020603050405020304" pitchFamily="18" charset="0"/>
                <a:cs typeface="Times New Roman" panose="02020603050405020304" pitchFamily="18" charset="0"/>
              </a:rPr>
              <a:t>Универсальные и специализированные пакеты.</a:t>
            </a:r>
            <a:endParaRPr lang="ru-RU" sz="2800">
              <a:latin typeface="Times New Roman" panose="02020603050405020304" pitchFamily="18" charset="0"/>
              <a:cs typeface="Times New Roman" panose="02020603050405020304" pitchFamily="18" charset="0"/>
            </a:endParaRPr>
          </a:p>
          <a:p>
            <a:pPr marL="0" indent="0" algn="just">
              <a:buNone/>
            </a:pPr>
            <a:r>
              <a:rPr lang="ru-RU" sz="2800" smtClean="0">
                <a:latin typeface="Times New Roman" panose="02020603050405020304" pitchFamily="18" charset="0"/>
                <a:cs typeface="Times New Roman" panose="02020603050405020304" pitchFamily="18" charset="0"/>
              </a:rPr>
              <a:t>3</a:t>
            </a:r>
            <a:r>
              <a:rPr lang="ru-RU" sz="2800">
                <a:latin typeface="Times New Roman" panose="02020603050405020304" pitchFamily="18" charset="0"/>
                <a:cs typeface="Times New Roman" panose="02020603050405020304" pitchFamily="18" charset="0"/>
              </a:rPr>
              <a:t>. </a:t>
            </a:r>
            <a:r>
              <a:rPr lang="ru-RU" sz="2800" smtClean="0">
                <a:latin typeface="Times New Roman" panose="02020603050405020304" pitchFamily="18" charset="0"/>
                <a:cs typeface="Times New Roman" panose="02020603050405020304" pitchFamily="18" charset="0"/>
              </a:rPr>
              <a:t>Требования, предъявляемые к </a:t>
            </a:r>
            <a:r>
              <a:rPr lang="ru-RU" sz="2800" smtClean="0">
                <a:latin typeface="Times New Roman" panose="02020603050405020304" pitchFamily="18" charset="0"/>
                <a:cs typeface="Times New Roman" panose="02020603050405020304" pitchFamily="18" charset="0"/>
              </a:rPr>
              <a:t>статистическим пакетам.</a:t>
            </a:r>
            <a:endParaRPr lang="ru-RU" sz="28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4123991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7797" y="395785"/>
            <a:ext cx="11177516" cy="614149"/>
          </a:xfrm>
          <a:solidFill>
            <a:schemeClr val="bg2">
              <a:lumMod val="75000"/>
            </a:schemeClr>
          </a:solidFill>
        </p:spPr>
        <p:txBody>
          <a:bodyPr>
            <a:normAutofit fontScale="90000"/>
          </a:bodyPr>
          <a:lstStyle/>
          <a:p>
            <a:r>
              <a:rPr lang="ru-RU" sz="3600" smtClean="0">
                <a:latin typeface="Times New Roman" panose="02020603050405020304" pitchFamily="18" charset="0"/>
                <a:cs typeface="Times New Roman" panose="02020603050405020304" pitchFamily="18" charset="0"/>
              </a:rPr>
              <a:t/>
            </a:r>
            <a:br>
              <a:rPr lang="ru-RU" sz="3600" smtClean="0">
                <a:latin typeface="Times New Roman" panose="02020603050405020304" pitchFamily="18" charset="0"/>
                <a:cs typeface="Times New Roman" panose="02020603050405020304" pitchFamily="18" charset="0"/>
              </a:rPr>
            </a:br>
            <a:r>
              <a:rPr lang="ru-RU" sz="3600" smtClean="0">
                <a:latin typeface="Times New Roman" panose="02020603050405020304" pitchFamily="18" charset="0"/>
                <a:cs typeface="Times New Roman" panose="02020603050405020304" pitchFamily="18" charset="0"/>
              </a:rPr>
              <a:t>Литература</a:t>
            </a:r>
            <a:r>
              <a:rPr lang="ru-RU" sz="3600">
                <a:latin typeface="Times New Roman" panose="02020603050405020304" pitchFamily="18" charset="0"/>
                <a:cs typeface="Times New Roman" panose="02020603050405020304" pitchFamily="18" charset="0"/>
              </a:rPr>
              <a:t>:</a:t>
            </a:r>
            <a:br>
              <a:rPr lang="ru-RU" sz="3600">
                <a:latin typeface="Times New Roman" panose="02020603050405020304" pitchFamily="18" charset="0"/>
                <a:cs typeface="Times New Roman" panose="02020603050405020304" pitchFamily="18" charset="0"/>
              </a:rPr>
            </a:br>
            <a:endParaRPr lang="ru-RU">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627797" y="1009934"/>
            <a:ext cx="11177516" cy="5486400"/>
          </a:xfrm>
        </p:spPr>
        <p:txBody>
          <a:bodyPr>
            <a:noAutofit/>
          </a:bodyPr>
          <a:lstStyle/>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учеб. пособие для студ. вузов, обучающ. по спец. "Прикладная математика" / Тихонов А.Н., Уфимцев М.В. - М.: Изд-во МГУ, 1988. - 174 с. - ISBN </a:t>
            </a:r>
            <a:r>
              <a:rPr lang="ru-RU" smtClean="0">
                <a:latin typeface="Times New Roman" panose="02020603050405020304" pitchFamily="18" charset="0"/>
                <a:cs typeface="Times New Roman" panose="02020603050405020304" pitchFamily="18" charset="0"/>
              </a:rPr>
              <a:t>5211001052</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Вольф, В. Г. Статистическая обработка опытных данных: научное издание / Вольф В.Г. - М.: Колос, 1966. - 253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Джессен Р. Методы статистических обследований: пер.с англ. / Джессен Р. - М. : Финансы и статистика, 1985. - 478 c.: ил. - (Библиотечка иностранных книг для экономистов и статистиков).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Калинин А. Г. Обработка данных методами математической статистики: монография / А. Г. Калинин. – Чита: ЗИП СибУПК, 2015. – 106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Гласс Дж., Стенли Дж. Статистические методы в педагогике и психологии. – М.: Прогресс. – 1976. – 494 с</a:t>
            </a:r>
            <a:r>
              <a:rPr lang="ru-RU" smtClean="0">
                <a:latin typeface="Times New Roman" panose="02020603050405020304" pitchFamily="18" charset="0"/>
                <a:cs typeface="Times New Roman" panose="02020603050405020304" pitchFamily="18" charset="0"/>
              </a:rPr>
              <a:t>.</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Эренберг А. Анализ и интерпретация статистических данных. – М.: Финансы и статистика. – 1981. – 406 с</a:t>
            </a:r>
            <a:r>
              <a:rPr lang="ru-RU" smtClean="0">
                <a:latin typeface="Times New Roman" panose="02020603050405020304" pitchFamily="18" charset="0"/>
                <a:cs typeface="Times New Roman" panose="02020603050405020304" pitchFamily="18" charset="0"/>
              </a:rPr>
              <a:t>.</a:t>
            </a:r>
            <a:r>
              <a:rPr lang="ru-RU">
                <a:latin typeface="Times New Roman" panose="02020603050405020304" pitchFamily="18" charset="0"/>
                <a:cs typeface="Times New Roman" panose="02020603050405020304" pitchFamily="18" charset="0"/>
              </a:rPr>
              <a:t>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smtClean="0">
                <a:latin typeface="Times New Roman" panose="02020603050405020304" pitchFamily="18" charset="0"/>
                <a:cs typeface="Times New Roman" panose="02020603050405020304" pitchFamily="18" charset="0"/>
              </a:rPr>
              <a:t>Статистическая </a:t>
            </a:r>
            <a:r>
              <a:rPr lang="ru-RU">
                <a:latin typeface="Times New Roman" panose="02020603050405020304" pitchFamily="18" charset="0"/>
                <a:cs typeface="Times New Roman" panose="02020603050405020304" pitchFamily="18" charset="0"/>
              </a:rPr>
              <a:t>обработка результатов экспериментов на микро-ЭВМ и программируемых калькуляторах: научное издание / Костылев А.А. - Л.: Энергоатомиздат, 1991. - 304 с.: ил. - ISBN </a:t>
            </a:r>
            <a:r>
              <a:rPr lang="ru-RU" smtClean="0">
                <a:latin typeface="Times New Roman" panose="02020603050405020304" pitchFamily="18" charset="0"/>
                <a:cs typeface="Times New Roman" panose="02020603050405020304" pitchFamily="18" charset="0"/>
              </a:rPr>
              <a:t>5283044793</a:t>
            </a: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Сидоренко Е. В. Методы математической обработки в психологии: научное издание / Е. В. Сидоренко. - СПб: Речь, 2004. - 349 с.: ил. - Библиогр.: с. 309-314. - ISBN 5-9268-0010-2 </a:t>
            </a:r>
            <a:endParaRPr lang="ru-RU" smtClean="0">
              <a:latin typeface="Times New Roman" panose="02020603050405020304" pitchFamily="18" charset="0"/>
              <a:cs typeface="Times New Roman" panose="02020603050405020304" pitchFamily="18" charset="0"/>
            </a:endParaRPr>
          </a:p>
          <a:p>
            <a:pPr marL="0" indent="-342900" algn="just">
              <a:spcBef>
                <a:spcPts val="0"/>
              </a:spcBef>
              <a:spcAft>
                <a:spcPts val="800"/>
              </a:spcAft>
              <a:buFont typeface="+mj-lt"/>
              <a:buAutoNum type="arabicPeriod"/>
            </a:pPr>
            <a:r>
              <a:rPr lang="ru-RU">
                <a:latin typeface="Times New Roman" panose="02020603050405020304" pitchFamily="18" charset="0"/>
                <a:cs typeface="Times New Roman" panose="02020603050405020304" pitchFamily="18" charset="0"/>
              </a:rPr>
              <a:t>Власова И. Н. Основы математической обработки информации [Электронный ресурс]: учебное пособие для организации самостоятельной деятельности студентов / Власова И. Н. - Пермь: Пермский государственный гуманитарно-педагогический университет, 2013. - 115 </a:t>
            </a:r>
            <a:r>
              <a:rPr lang="ru-RU" smtClean="0">
                <a:latin typeface="Times New Roman" panose="02020603050405020304" pitchFamily="18" charset="0"/>
                <a:cs typeface="Times New Roman" panose="02020603050405020304" pitchFamily="18" charset="0"/>
              </a:rPr>
              <a:t>с</a:t>
            </a:r>
            <a:r>
              <a:rPr lang="ru-RU">
                <a:latin typeface="Times New Roman" panose="02020603050405020304" pitchFamily="18" charset="0"/>
                <a:cs typeface="Times New Roman" panose="02020603050405020304" pitchFamily="18" charset="0"/>
              </a:rPr>
              <a:t>.</a:t>
            </a:r>
            <a:endParaRPr lang="ru-RU"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390724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accent6"/>
          </a:solidFill>
        </p:spPr>
        <p:txBody>
          <a:bodyPr>
            <a:normAutofit/>
          </a:bodyPr>
          <a:lstStyle/>
          <a:p>
            <a:r>
              <a:rPr lang="ru-RU" sz="2800" b="1">
                <a:latin typeface="Times New Roman" panose="02020603050405020304" pitchFamily="18" charset="0"/>
                <a:cs typeface="Times New Roman" panose="02020603050405020304" pitchFamily="18" charset="0"/>
              </a:rPr>
              <a:t>На сегодняшний день информационный рынок насчитывает около тысячи (или даже более) пакетов, решающих задачи статистического анализа данных. </a:t>
            </a:r>
          </a:p>
        </p:txBody>
      </p:sp>
      <p:sp>
        <p:nvSpPr>
          <p:cNvPr id="3" name="Объект 2"/>
          <p:cNvSpPr>
            <a:spLocks noGrp="1"/>
          </p:cNvSpPr>
          <p:nvPr>
            <p:ph idx="1"/>
          </p:nvPr>
        </p:nvSpPr>
        <p:spPr>
          <a:solidFill>
            <a:schemeClr val="bg2">
              <a:lumMod val="90000"/>
            </a:schemeClr>
          </a:solidFill>
        </p:spPr>
        <p:txBody>
          <a:bodyPr>
            <a:normAutofit/>
          </a:bodyPr>
          <a:lstStyle/>
          <a:p>
            <a:pPr marL="0" indent="360000" algn="just">
              <a:buNone/>
            </a:pPr>
            <a:r>
              <a:rPr lang="ru-RU" sz="2400" smtClean="0">
                <a:latin typeface="Times New Roman" panose="02020603050405020304" pitchFamily="18" charset="0"/>
                <a:cs typeface="Times New Roman" panose="02020603050405020304" pitchFamily="18" charset="0"/>
              </a:rPr>
              <a:t>Большую </a:t>
            </a:r>
            <a:r>
              <a:rPr lang="ru-RU" sz="2400">
                <a:latin typeface="Times New Roman" panose="02020603050405020304" pitchFamily="18" charset="0"/>
                <a:cs typeface="Times New Roman" panose="02020603050405020304" pitchFamily="18" charset="0"/>
              </a:rPr>
              <a:t>часть статистических пакетов можно разбить на две группы – это статистические пакеты </a:t>
            </a:r>
            <a:r>
              <a:rPr lang="ru-RU" sz="2400">
                <a:latin typeface="Times New Roman" panose="02020603050405020304" pitchFamily="18" charset="0"/>
                <a:cs typeface="Times New Roman" panose="02020603050405020304" pitchFamily="18" charset="0"/>
              </a:rPr>
              <a:t>общего </a:t>
            </a:r>
            <a:r>
              <a:rPr lang="ru-RU" sz="2400" smtClean="0">
                <a:latin typeface="Times New Roman" panose="02020603050405020304" pitchFamily="18" charset="0"/>
                <a:cs typeface="Times New Roman" panose="02020603050405020304" pitchFamily="18" charset="0"/>
              </a:rPr>
              <a:t>назначения </a:t>
            </a:r>
            <a:r>
              <a:rPr lang="ru-RU" sz="2400">
                <a:latin typeface="Times New Roman" panose="02020603050405020304" pitchFamily="18" charset="0"/>
                <a:cs typeface="Times New Roman" panose="02020603050405020304" pitchFamily="18" charset="0"/>
              </a:rPr>
              <a:t>и специализированные программные продукты</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0" indent="360000" algn="just">
              <a:buNone/>
            </a:pPr>
            <a:r>
              <a:rPr lang="ru-RU" sz="2400" b="1" smtClean="0">
                <a:latin typeface="Times New Roman" panose="02020603050405020304" pitchFamily="18" charset="0"/>
                <a:cs typeface="Times New Roman" panose="02020603050405020304" pitchFamily="18" charset="0"/>
              </a:rPr>
              <a:t>Универсальные </a:t>
            </a:r>
            <a:r>
              <a:rPr lang="ru-RU" sz="2400" b="1">
                <a:latin typeface="Times New Roman" panose="02020603050405020304" pitchFamily="18" charset="0"/>
                <a:cs typeface="Times New Roman" panose="02020603050405020304" pitchFamily="18" charset="0"/>
              </a:rPr>
              <a:t>пакеты</a:t>
            </a:r>
            <a:r>
              <a:rPr lang="ru-RU" sz="2400">
                <a:latin typeface="Times New Roman" panose="02020603050405020304" pitchFamily="18" charset="0"/>
                <a:cs typeface="Times New Roman" panose="02020603050405020304" pitchFamily="18" charset="0"/>
              </a:rPr>
              <a:t>, при отсутствии </a:t>
            </a:r>
            <a:r>
              <a:rPr lang="ru-RU" sz="2400">
                <a:latin typeface="Times New Roman" panose="02020603050405020304" pitchFamily="18" charset="0"/>
                <a:cs typeface="Times New Roman" panose="02020603050405020304" pitchFamily="18" charset="0"/>
              </a:rPr>
              <a:t>прямой </a:t>
            </a:r>
            <a:r>
              <a:rPr lang="ru-RU" sz="2400" smtClean="0">
                <a:latin typeface="Times New Roman" panose="02020603050405020304" pitchFamily="18" charset="0"/>
                <a:cs typeface="Times New Roman" panose="02020603050405020304" pitchFamily="18" charset="0"/>
              </a:rPr>
              <a:t>ориентации </a:t>
            </a:r>
            <a:r>
              <a:rPr lang="ru-RU" sz="2400">
                <a:latin typeface="Times New Roman" panose="02020603050405020304" pitchFamily="18" charset="0"/>
                <a:cs typeface="Times New Roman" panose="02020603050405020304" pitchFamily="18" charset="0"/>
              </a:rPr>
              <a:t>на специфическую предметную область, предлагают широкий диапазон статистических методов</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0" indent="360000" algn="just">
              <a:buNone/>
            </a:pPr>
            <a:r>
              <a:rPr lang="ru-RU" sz="2400" smtClean="0">
                <a:latin typeface="Times New Roman" panose="02020603050405020304" pitchFamily="18" charset="0"/>
                <a:cs typeface="Times New Roman" panose="02020603050405020304" pitchFamily="18" charset="0"/>
              </a:rPr>
              <a:t>Они характериуются </a:t>
            </a:r>
            <a:r>
              <a:rPr lang="ru-RU" sz="2400">
                <a:latin typeface="Times New Roman" panose="02020603050405020304" pitchFamily="18" charset="0"/>
                <a:cs typeface="Times New Roman" panose="02020603050405020304" pitchFamily="18" charset="0"/>
              </a:rPr>
              <a:t>понятным, дружественным интерфейсом. </a:t>
            </a:r>
            <a:r>
              <a:rPr lang="ru-RU" sz="2400">
                <a:latin typeface="Times New Roman" panose="02020603050405020304" pitchFamily="18" charset="0"/>
                <a:cs typeface="Times New Roman" panose="02020603050405020304" pitchFamily="18" charset="0"/>
              </a:rPr>
              <a:t>Из </a:t>
            </a:r>
            <a:r>
              <a:rPr lang="ru-RU" sz="2400" smtClean="0">
                <a:latin typeface="Times New Roman" panose="02020603050405020304" pitchFamily="18" charset="0"/>
                <a:cs typeface="Times New Roman" panose="02020603050405020304" pitchFamily="18" charset="0"/>
              </a:rPr>
              <a:t>зарубежных </a:t>
            </a:r>
            <a:r>
              <a:rPr lang="ru-RU" sz="2400">
                <a:latin typeface="Times New Roman" panose="02020603050405020304" pitchFamily="18" charset="0"/>
                <a:cs typeface="Times New Roman" panose="02020603050405020304" pitchFamily="18" charset="0"/>
              </a:rPr>
              <a:t>универсальных пакетов наиболее распространены,</a:t>
            </a:r>
            <a:r>
              <a:rPr lang="ru-RU" sz="2400" b="1">
                <a:latin typeface="Times New Roman" panose="02020603050405020304" pitchFamily="18" charset="0"/>
                <a:cs typeface="Times New Roman" panose="02020603050405020304" pitchFamily="18" charset="0"/>
              </a:rPr>
              <a:t> SAS, SPSS, MINITAB, Statgraphics, Statistica. </a:t>
            </a:r>
          </a:p>
        </p:txBody>
      </p:sp>
    </p:spTree>
    <p:extLst>
      <p:ext uri="{BB962C8B-B14F-4D97-AF65-F5344CB8AC3E}">
        <p14:creationId xmlns:p14="http://schemas.microsoft.com/office/powerpoint/2010/main" val="115790046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764275" y="491320"/>
            <a:ext cx="10727141" cy="5693866"/>
          </a:xfrm>
          <a:prstGeom prst="rect">
            <a:avLst/>
          </a:prstGeom>
          <a:solidFill>
            <a:schemeClr val="bg2">
              <a:lumMod val="90000"/>
            </a:schemeClr>
          </a:solidFill>
        </p:spPr>
        <p:txBody>
          <a:bodyPr wrap="square">
            <a:spAutoFit/>
          </a:bodyPr>
          <a:lstStyle/>
          <a:p>
            <a:pPr indent="360000" algn="just"/>
            <a:r>
              <a:rPr lang="ru-RU" sz="2800" b="1" u="sng">
                <a:latin typeface="Times New Roman" panose="02020603050405020304" pitchFamily="18" charset="0"/>
                <a:cs typeface="Times New Roman" panose="02020603050405020304" pitchFamily="18" charset="0"/>
              </a:rPr>
              <a:t>Специализированные пакеты</a:t>
            </a:r>
            <a:r>
              <a:rPr lang="ru-RU" sz="2800">
                <a:latin typeface="Times New Roman" panose="02020603050405020304" pitchFamily="18" charset="0"/>
                <a:cs typeface="Times New Roman" panose="02020603050405020304" pitchFamily="18" charset="0"/>
              </a:rPr>
              <a:t>, как правило, реализуют несколько статистических методов или методы, применяемые в конкретной предметной области</a:t>
            </a:r>
            <a:r>
              <a:rPr lang="ru-RU" sz="2800">
                <a:latin typeface="Times New Roman" panose="02020603050405020304" pitchFamily="18" charset="0"/>
                <a:cs typeface="Times New Roman" panose="02020603050405020304" pitchFamily="18" charset="0"/>
              </a:rPr>
              <a:t>. </a:t>
            </a:r>
            <a:endParaRPr lang="ru-RU" sz="2800" smtClean="0">
              <a:latin typeface="Times New Roman" panose="02020603050405020304" pitchFamily="18" charset="0"/>
              <a:cs typeface="Times New Roman" panose="02020603050405020304" pitchFamily="18" charset="0"/>
            </a:endParaRPr>
          </a:p>
          <a:p>
            <a:pPr indent="360000" algn="just"/>
            <a:r>
              <a:rPr lang="ru-RU" sz="2800" smtClean="0">
                <a:latin typeface="Times New Roman" panose="02020603050405020304" pitchFamily="18" charset="0"/>
                <a:cs typeface="Times New Roman" panose="02020603050405020304" pitchFamily="18" charset="0"/>
              </a:rPr>
              <a:t>Чаще </a:t>
            </a:r>
            <a:r>
              <a:rPr lang="ru-RU" sz="2800">
                <a:latin typeface="Times New Roman" panose="02020603050405020304" pitchFamily="18" charset="0"/>
                <a:cs typeface="Times New Roman" panose="02020603050405020304" pitchFamily="18" charset="0"/>
              </a:rPr>
              <a:t>всего это системы, ориентированные на анализ временных рядов</a:t>
            </a:r>
            <a:r>
              <a:rPr lang="ru-RU" sz="2800">
                <a:latin typeface="Times New Roman" panose="02020603050405020304" pitchFamily="18" charset="0"/>
                <a:cs typeface="Times New Roman" panose="02020603050405020304" pitchFamily="18" charset="0"/>
              </a:rPr>
              <a:t>, </a:t>
            </a:r>
            <a:r>
              <a:rPr lang="ru-RU" sz="2800" b="1" i="1" smtClean="0">
                <a:latin typeface="Times New Roman" panose="02020603050405020304" pitchFamily="18" charset="0"/>
                <a:cs typeface="Times New Roman" panose="02020603050405020304" pitchFamily="18" charset="0"/>
              </a:rPr>
              <a:t>корреляционно-регресионный</a:t>
            </a:r>
            <a:r>
              <a:rPr lang="ru-RU" sz="2800" b="1" i="1">
                <a:latin typeface="Times New Roman" panose="02020603050405020304" pitchFamily="18" charset="0"/>
                <a:cs typeface="Times New Roman" panose="02020603050405020304" pitchFamily="18" charset="0"/>
              </a:rPr>
              <a:t>, факторный или кластерный анализ</a:t>
            </a:r>
            <a:r>
              <a:rPr lang="ru-RU" sz="2800" b="1" i="1">
                <a:latin typeface="Times New Roman" panose="02020603050405020304" pitchFamily="18" charset="0"/>
                <a:cs typeface="Times New Roman" panose="02020603050405020304" pitchFamily="18" charset="0"/>
              </a:rPr>
              <a:t>. </a:t>
            </a:r>
            <a:endParaRPr lang="ru-RU" sz="2800" b="1" i="1" smtClean="0">
              <a:latin typeface="Times New Roman" panose="02020603050405020304" pitchFamily="18" charset="0"/>
              <a:cs typeface="Times New Roman" panose="02020603050405020304" pitchFamily="18" charset="0"/>
            </a:endParaRPr>
          </a:p>
          <a:p>
            <a:pPr indent="360000" algn="just"/>
            <a:r>
              <a:rPr lang="ru-RU" sz="2800" smtClean="0">
                <a:latin typeface="Times New Roman" panose="02020603050405020304" pitchFamily="18" charset="0"/>
                <a:cs typeface="Times New Roman" panose="02020603050405020304" pitchFamily="18" charset="0"/>
              </a:rPr>
              <a:t>Применять </a:t>
            </a:r>
            <a:r>
              <a:rPr lang="ru-RU" sz="2800">
                <a:latin typeface="Times New Roman" panose="02020603050405020304" pitchFamily="18" charset="0"/>
                <a:cs typeface="Times New Roman" panose="02020603050405020304" pitchFamily="18" charset="0"/>
              </a:rPr>
              <a:t>такие пакеты целесообразно в тех случаях, </a:t>
            </a:r>
            <a:r>
              <a:rPr lang="ru-RU" sz="2800">
                <a:latin typeface="Times New Roman" panose="02020603050405020304" pitchFamily="18" charset="0"/>
                <a:cs typeface="Times New Roman" panose="02020603050405020304" pitchFamily="18" charset="0"/>
              </a:rPr>
              <a:t>когда </a:t>
            </a:r>
            <a:r>
              <a:rPr lang="ru-RU" sz="2800" smtClean="0">
                <a:latin typeface="Times New Roman" panose="02020603050405020304" pitchFamily="18" charset="0"/>
                <a:cs typeface="Times New Roman" panose="02020603050405020304" pitchFamily="18" charset="0"/>
              </a:rPr>
              <a:t>требуется </a:t>
            </a:r>
            <a:r>
              <a:rPr lang="ru-RU" sz="2800">
                <a:latin typeface="Times New Roman" panose="02020603050405020304" pitchFamily="18" charset="0"/>
                <a:cs typeface="Times New Roman" panose="02020603050405020304" pitchFamily="18" charset="0"/>
              </a:rPr>
              <a:t>систематически решать задачи из этой области, для которой предназначен специализированный пакет, а возможностей пакетов общего назначения недостаточно</a:t>
            </a:r>
            <a:r>
              <a:rPr lang="ru-RU" sz="2800">
                <a:latin typeface="Times New Roman" panose="02020603050405020304" pitchFamily="18" charset="0"/>
                <a:cs typeface="Times New Roman" panose="02020603050405020304" pitchFamily="18" charset="0"/>
              </a:rPr>
              <a:t>. </a:t>
            </a:r>
            <a:endParaRPr lang="ru-RU" sz="2800" smtClean="0">
              <a:latin typeface="Times New Roman" panose="02020603050405020304" pitchFamily="18" charset="0"/>
              <a:cs typeface="Times New Roman" panose="02020603050405020304" pitchFamily="18" charset="0"/>
            </a:endParaRPr>
          </a:p>
          <a:p>
            <a:pPr indent="360000" algn="just"/>
            <a:r>
              <a:rPr lang="ru-RU" sz="2800" smtClean="0">
                <a:latin typeface="Times New Roman" panose="02020603050405020304" pitchFamily="18" charset="0"/>
                <a:cs typeface="Times New Roman" panose="02020603050405020304" pitchFamily="18" charset="0"/>
              </a:rPr>
              <a:t>Из </a:t>
            </a:r>
            <a:r>
              <a:rPr lang="ru-RU" sz="2800">
                <a:latin typeface="Times New Roman" panose="02020603050405020304" pitchFamily="18" charset="0"/>
                <a:cs typeface="Times New Roman" panose="02020603050405020304" pitchFamily="18" charset="0"/>
              </a:rPr>
              <a:t>российских пакетов более известны </a:t>
            </a:r>
            <a:r>
              <a:rPr lang="ru-RU" sz="2800" b="1">
                <a:latin typeface="Times New Roman" panose="02020603050405020304" pitchFamily="18" charset="0"/>
                <a:cs typeface="Times New Roman" panose="02020603050405020304" pitchFamily="18" charset="0"/>
              </a:rPr>
              <a:t>STADIA, Олимп, Класс-Мастер, КВАЗАР, Статистик-Консультант; американские пакеты – ODA, WinSTAT, Statit и т.д</a:t>
            </a:r>
          </a:p>
        </p:txBody>
      </p:sp>
    </p:spTree>
    <p:extLst>
      <p:ext uri="{BB962C8B-B14F-4D97-AF65-F5344CB8AC3E}">
        <p14:creationId xmlns:p14="http://schemas.microsoft.com/office/powerpoint/2010/main" val="169431413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82387" y="614149"/>
            <a:ext cx="10931857" cy="4893647"/>
          </a:xfrm>
          <a:prstGeom prst="rect">
            <a:avLst/>
          </a:prstGeom>
          <a:solidFill>
            <a:schemeClr val="bg2">
              <a:lumMod val="90000"/>
            </a:schemeClr>
          </a:solidFill>
        </p:spPr>
        <p:txBody>
          <a:bodyPr wrap="square">
            <a:spAutoFit/>
          </a:bodyPr>
          <a:lstStyle/>
          <a:p>
            <a:pPr algn="just"/>
            <a:r>
              <a:rPr lang="ru-RU" sz="2400" b="1">
                <a:latin typeface="Times New Roman" panose="02020603050405020304" pitchFamily="18" charset="0"/>
                <a:cs typeface="Times New Roman" panose="02020603050405020304" pitchFamily="18" charset="0"/>
              </a:rPr>
              <a:t>Статистический пакет в идеале должен удовлетворять определенным требованиям</a:t>
            </a:r>
            <a:r>
              <a:rPr lang="ru-RU" sz="2400" b="1">
                <a:latin typeface="Times New Roman" panose="02020603050405020304" pitchFamily="18" charset="0"/>
                <a:cs typeface="Times New Roman" panose="02020603050405020304" pitchFamily="18" charset="0"/>
              </a:rPr>
              <a:t>: </a:t>
            </a:r>
            <a:endParaRPr lang="ru-RU" sz="2400" b="1" smtClean="0">
              <a:latin typeface="Times New Roman" panose="02020603050405020304" pitchFamily="18" charset="0"/>
              <a:cs typeface="Times New Roman" panose="02020603050405020304" pitchFamily="18" charset="0"/>
            </a:endParaRPr>
          </a:p>
          <a:p>
            <a:pPr algn="just"/>
            <a:endParaRPr lang="ru-RU" sz="2400" b="1"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ru-RU" sz="2400" smtClean="0">
                <a:latin typeface="Times New Roman" panose="02020603050405020304" pitchFamily="18" charset="0"/>
                <a:cs typeface="Times New Roman" panose="02020603050405020304" pitchFamily="18" charset="0"/>
              </a:rPr>
              <a:t>модульность</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ru-RU" sz="2400" smtClean="0">
                <a:latin typeface="Times New Roman" panose="02020603050405020304" pitchFamily="18" charset="0"/>
                <a:cs typeface="Times New Roman" panose="02020603050405020304" pitchFamily="18" charset="0"/>
              </a:rPr>
              <a:t>ассистирование </a:t>
            </a:r>
            <a:r>
              <a:rPr lang="ru-RU" sz="2400">
                <a:latin typeface="Times New Roman" panose="02020603050405020304" pitchFamily="18" charset="0"/>
                <a:cs typeface="Times New Roman" panose="02020603050405020304" pitchFamily="18" charset="0"/>
              </a:rPr>
              <a:t>при выборе способа обработки данных</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ru-RU" sz="2400" smtClean="0">
                <a:latin typeface="Times New Roman" panose="02020603050405020304" pitchFamily="18" charset="0"/>
                <a:cs typeface="Times New Roman" panose="02020603050405020304" pitchFamily="18" charset="0"/>
              </a:rPr>
              <a:t>использование </a:t>
            </a:r>
            <a:r>
              <a:rPr lang="ru-RU" sz="2400">
                <a:latin typeface="Times New Roman" panose="02020603050405020304" pitchFamily="18" charset="0"/>
                <a:cs typeface="Times New Roman" panose="02020603050405020304" pitchFamily="18" charset="0"/>
              </a:rPr>
              <a:t>простого проблемно-ориентированного языка для формулировки задания пользователя</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ru-RU" sz="2400" smtClean="0">
                <a:latin typeface="Times New Roman" panose="02020603050405020304" pitchFamily="18" charset="0"/>
                <a:cs typeface="Times New Roman" panose="02020603050405020304" pitchFamily="18" charset="0"/>
              </a:rPr>
              <a:t>автоматическая </a:t>
            </a:r>
            <a:r>
              <a:rPr lang="ru-RU" sz="2400">
                <a:latin typeface="Times New Roman" panose="02020603050405020304" pitchFamily="18" charset="0"/>
                <a:cs typeface="Times New Roman" panose="02020603050405020304" pitchFamily="18" charset="0"/>
              </a:rPr>
              <a:t>организация процесса </a:t>
            </a:r>
            <a:r>
              <a:rPr lang="ru-RU" sz="2400">
                <a:latin typeface="Times New Roman" panose="02020603050405020304" pitchFamily="18" charset="0"/>
                <a:cs typeface="Times New Roman" panose="02020603050405020304" pitchFamily="18" charset="0"/>
              </a:rPr>
              <a:t>обработки </a:t>
            </a:r>
            <a:r>
              <a:rPr lang="ru-RU" sz="2400" smtClean="0">
                <a:latin typeface="Times New Roman" panose="02020603050405020304" pitchFamily="18" charset="0"/>
                <a:cs typeface="Times New Roman" panose="02020603050405020304" pitchFamily="18" charset="0"/>
              </a:rPr>
              <a:t>данных </a:t>
            </a:r>
            <a:r>
              <a:rPr lang="ru-RU" sz="2400">
                <a:latin typeface="Times New Roman" panose="02020603050405020304" pitchFamily="18" charset="0"/>
                <a:cs typeface="Times New Roman" panose="02020603050405020304" pitchFamily="18" charset="0"/>
              </a:rPr>
              <a:t>и связей с модулями пакета</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ru-RU" sz="2400" smtClean="0">
                <a:latin typeface="Times New Roman" panose="02020603050405020304" pitchFamily="18" charset="0"/>
                <a:cs typeface="Times New Roman" panose="02020603050405020304" pitchFamily="18" charset="0"/>
              </a:rPr>
              <a:t>ведение </a:t>
            </a:r>
            <a:r>
              <a:rPr lang="ru-RU" sz="2400">
                <a:latin typeface="Times New Roman" panose="02020603050405020304" pitchFamily="18" charset="0"/>
                <a:cs typeface="Times New Roman" panose="02020603050405020304" pitchFamily="18" charset="0"/>
              </a:rPr>
              <a:t>банка данных пользователя и </a:t>
            </a:r>
            <a:r>
              <a:rPr lang="ru-RU" sz="2400">
                <a:latin typeface="Times New Roman" panose="02020603050405020304" pitchFamily="18" charset="0"/>
                <a:cs typeface="Times New Roman" panose="02020603050405020304" pitchFamily="18" charset="0"/>
              </a:rPr>
              <a:t>составление </a:t>
            </a:r>
            <a:r>
              <a:rPr lang="ru-RU" sz="2400" smtClean="0">
                <a:latin typeface="Times New Roman" panose="02020603050405020304" pitchFamily="18" charset="0"/>
                <a:cs typeface="Times New Roman" panose="02020603050405020304" pitchFamily="18" charset="0"/>
              </a:rPr>
              <a:t>отчета </a:t>
            </a:r>
            <a:r>
              <a:rPr lang="ru-RU" sz="2400">
                <a:latin typeface="Times New Roman" panose="02020603050405020304" pitchFamily="18" charset="0"/>
                <a:cs typeface="Times New Roman" panose="02020603050405020304" pitchFamily="18" charset="0"/>
              </a:rPr>
              <a:t>о результатах проделанного анализа</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marL="342900" indent="-342900" algn="just">
              <a:buFont typeface="Arial" panose="020B0604020202020204" pitchFamily="34" charset="0"/>
              <a:buChar char="•"/>
            </a:pPr>
            <a:r>
              <a:rPr lang="ru-RU" sz="2400" smtClean="0">
                <a:latin typeface="Times New Roman" panose="02020603050405020304" pitchFamily="18" charset="0"/>
                <a:cs typeface="Times New Roman" panose="02020603050405020304" pitchFamily="18" charset="0"/>
              </a:rPr>
              <a:t>диалоговый </a:t>
            </a:r>
            <a:r>
              <a:rPr lang="ru-RU" sz="2400">
                <a:latin typeface="Times New Roman" panose="02020603050405020304" pitchFamily="18" charset="0"/>
                <a:cs typeface="Times New Roman" panose="02020603050405020304" pitchFamily="18" charset="0"/>
              </a:rPr>
              <a:t>режим работы пользователя с пакетом; совместимость с другим программным обеспечением.</a:t>
            </a:r>
          </a:p>
        </p:txBody>
      </p:sp>
    </p:spTree>
    <p:extLst>
      <p:ext uri="{BB962C8B-B14F-4D97-AF65-F5344CB8AC3E}">
        <p14:creationId xmlns:p14="http://schemas.microsoft.com/office/powerpoint/2010/main" val="14270818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3206" y="532263"/>
            <a:ext cx="11081982" cy="6124754"/>
          </a:xfrm>
          <a:prstGeom prst="rect">
            <a:avLst/>
          </a:prstGeom>
          <a:solidFill>
            <a:schemeClr val="bg2">
              <a:lumMod val="90000"/>
            </a:schemeClr>
          </a:solidFill>
        </p:spPr>
        <p:txBody>
          <a:bodyPr wrap="square">
            <a:spAutoFit/>
          </a:bodyPr>
          <a:lstStyle/>
          <a:p>
            <a:pPr indent="360000"/>
            <a:r>
              <a:rPr lang="ru-RU" sz="2800" b="1">
                <a:latin typeface="Times New Roman" panose="02020603050405020304" pitchFamily="18" charset="0"/>
                <a:cs typeface="Times New Roman" panose="02020603050405020304" pitchFamily="18" charset="0"/>
              </a:rPr>
              <a:t>Существующая классификация статистических пакетов предлагает делить их на четыре группы</a:t>
            </a:r>
            <a:r>
              <a:rPr lang="ru-RU" sz="2800" b="1">
                <a:latin typeface="Times New Roman" panose="02020603050405020304" pitchFamily="18" charset="0"/>
                <a:cs typeface="Times New Roman" panose="02020603050405020304" pitchFamily="18" charset="0"/>
              </a:rPr>
              <a:t>: </a:t>
            </a:r>
            <a:endParaRPr lang="ru-RU" sz="2800" b="1" smtClean="0">
              <a:latin typeface="Times New Roman" panose="02020603050405020304" pitchFamily="18" charset="0"/>
              <a:cs typeface="Times New Roman" panose="02020603050405020304" pitchFamily="18" charset="0"/>
            </a:endParaRPr>
          </a:p>
          <a:p>
            <a:pPr indent="360000"/>
            <a:endParaRPr lang="ru-RU" sz="280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800" smtClean="0">
                <a:latin typeface="Times New Roman" panose="02020603050405020304" pitchFamily="18" charset="0"/>
                <a:cs typeface="Times New Roman" panose="02020603050405020304" pitchFamily="18" charset="0"/>
              </a:rPr>
              <a:t>интегрированные </a:t>
            </a:r>
            <a:r>
              <a:rPr lang="ru-RU" sz="2800">
                <a:latin typeface="Times New Roman" panose="02020603050405020304" pitchFamily="18" charset="0"/>
                <a:cs typeface="Times New Roman" panose="02020603050405020304" pitchFamily="18" charset="0"/>
              </a:rPr>
              <a:t>методо-ориентированные </a:t>
            </a:r>
            <a:r>
              <a:rPr lang="ru-RU" sz="2800">
                <a:latin typeface="Times New Roman" panose="02020603050405020304" pitchFamily="18" charset="0"/>
                <a:cs typeface="Times New Roman" panose="02020603050405020304" pitchFamily="18" charset="0"/>
              </a:rPr>
              <a:t>пакеты </a:t>
            </a:r>
            <a:r>
              <a:rPr lang="ru-RU" sz="2800" smtClean="0">
                <a:latin typeface="Times New Roman" panose="02020603050405020304" pitchFamily="18" charset="0"/>
                <a:cs typeface="Times New Roman" panose="02020603050405020304" pitchFamily="18" charset="0"/>
              </a:rPr>
              <a:t>общего </a:t>
            </a:r>
            <a:r>
              <a:rPr lang="ru-RU" sz="2800">
                <a:latin typeface="Times New Roman" panose="02020603050405020304" pitchFamily="18" charset="0"/>
                <a:cs typeface="Times New Roman" panose="02020603050405020304" pitchFamily="18" charset="0"/>
              </a:rPr>
              <a:t>назначения</a:t>
            </a:r>
            <a:r>
              <a:rPr lang="ru-RU" sz="2800">
                <a:latin typeface="Times New Roman" panose="02020603050405020304" pitchFamily="18" charset="0"/>
                <a:cs typeface="Times New Roman" panose="02020603050405020304" pitchFamily="18" charset="0"/>
              </a:rPr>
              <a:t>; </a:t>
            </a:r>
            <a:r>
              <a:rPr lang="ru-RU" sz="2800" smtClean="0">
                <a:latin typeface="Times New Roman" panose="02020603050405020304" pitchFamily="18" charset="0"/>
                <a:cs typeface="Times New Roman" panose="02020603050405020304" pitchFamily="18" charset="0"/>
              </a:rPr>
              <a:t>с</a:t>
            </a:r>
          </a:p>
          <a:p>
            <a:pPr marL="342900" indent="-342900">
              <a:buFont typeface="Arial" panose="020B0604020202020204" pitchFamily="34" charset="0"/>
              <a:buChar char="•"/>
            </a:pPr>
            <a:r>
              <a:rPr lang="ru-RU" sz="2800" smtClean="0">
                <a:latin typeface="Times New Roman" panose="02020603050405020304" pitchFamily="18" charset="0"/>
                <a:cs typeface="Times New Roman" panose="02020603050405020304" pitchFamily="18" charset="0"/>
              </a:rPr>
              <a:t>пециализированные </a:t>
            </a:r>
            <a:r>
              <a:rPr lang="ru-RU" sz="2800">
                <a:latin typeface="Times New Roman" panose="02020603050405020304" pitchFamily="18" charset="0"/>
                <a:cs typeface="Times New Roman" panose="02020603050405020304" pitchFamily="18" charset="0"/>
              </a:rPr>
              <a:t>методо-ориентированные пакеты</a:t>
            </a:r>
            <a:r>
              <a:rPr lang="ru-RU" sz="2800">
                <a:latin typeface="Times New Roman" panose="02020603050405020304" pitchFamily="18" charset="0"/>
                <a:cs typeface="Times New Roman" panose="02020603050405020304" pitchFamily="18" charset="0"/>
              </a:rPr>
              <a:t>; </a:t>
            </a:r>
            <a:endParaRPr lang="ru-RU" sz="280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800" smtClean="0">
                <a:latin typeface="Times New Roman" panose="02020603050405020304" pitchFamily="18" charset="0"/>
                <a:cs typeface="Times New Roman" panose="02020603050405020304" pitchFamily="18" charset="0"/>
              </a:rPr>
              <a:t>предметно- </a:t>
            </a:r>
            <a:r>
              <a:rPr lang="ru-RU" sz="2800">
                <a:latin typeface="Times New Roman" panose="02020603050405020304" pitchFamily="18" charset="0"/>
                <a:cs typeface="Times New Roman" panose="02020603050405020304" pitchFamily="18" charset="0"/>
              </a:rPr>
              <a:t>(или проблемно-) ориентированные пакеты</a:t>
            </a:r>
            <a:r>
              <a:rPr lang="ru-RU" sz="2800">
                <a:latin typeface="Times New Roman" panose="02020603050405020304" pitchFamily="18" charset="0"/>
                <a:cs typeface="Times New Roman" panose="02020603050405020304" pitchFamily="18" charset="0"/>
              </a:rPr>
              <a:t>; </a:t>
            </a:r>
            <a:endParaRPr lang="ru-RU" sz="2800" smtClean="0">
              <a:latin typeface="Times New Roman" panose="02020603050405020304" pitchFamily="18" charset="0"/>
              <a:cs typeface="Times New Roman" panose="02020603050405020304" pitchFamily="18" charset="0"/>
            </a:endParaRPr>
          </a:p>
          <a:p>
            <a:pPr marL="342900" indent="-342900">
              <a:buFont typeface="Arial" panose="020B0604020202020204" pitchFamily="34" charset="0"/>
              <a:buChar char="•"/>
            </a:pPr>
            <a:r>
              <a:rPr lang="ru-RU" sz="2800" smtClean="0">
                <a:latin typeface="Times New Roman" panose="02020603050405020304" pitchFamily="18" charset="0"/>
                <a:cs typeface="Times New Roman" panose="02020603050405020304" pitchFamily="18" charset="0"/>
              </a:rPr>
              <a:t>обучающие </a:t>
            </a:r>
            <a:r>
              <a:rPr lang="ru-RU" sz="2800">
                <a:latin typeface="Times New Roman" panose="02020603050405020304" pitchFamily="18" charset="0"/>
                <a:cs typeface="Times New Roman" panose="02020603050405020304" pitchFamily="18" charset="0"/>
              </a:rPr>
              <a:t>программы</a:t>
            </a:r>
            <a:r>
              <a:rPr lang="ru-RU" sz="2800">
                <a:latin typeface="Times New Roman" panose="02020603050405020304" pitchFamily="18" charset="0"/>
                <a:cs typeface="Times New Roman" panose="02020603050405020304" pitchFamily="18" charset="0"/>
              </a:rPr>
              <a:t>. </a:t>
            </a:r>
            <a:endParaRPr lang="ru-RU" sz="2800" smtClean="0">
              <a:latin typeface="Times New Roman" panose="02020603050405020304" pitchFamily="18" charset="0"/>
              <a:cs typeface="Times New Roman" panose="02020603050405020304" pitchFamily="18" charset="0"/>
            </a:endParaRPr>
          </a:p>
          <a:p>
            <a:pPr indent="360000"/>
            <a:endParaRPr lang="ru-RU" sz="2800">
              <a:latin typeface="Times New Roman" panose="02020603050405020304" pitchFamily="18" charset="0"/>
              <a:cs typeface="Times New Roman" panose="02020603050405020304" pitchFamily="18" charset="0"/>
            </a:endParaRPr>
          </a:p>
          <a:p>
            <a:pPr indent="360000"/>
            <a:r>
              <a:rPr lang="ru-RU" sz="2800" smtClean="0">
                <a:latin typeface="Times New Roman" panose="02020603050405020304" pitchFamily="18" charset="0"/>
                <a:cs typeface="Times New Roman" panose="02020603050405020304" pitchFamily="18" charset="0"/>
              </a:rPr>
              <a:t>Ввиду </a:t>
            </a:r>
            <a:r>
              <a:rPr lang="ru-RU" sz="2800">
                <a:latin typeface="Times New Roman" panose="02020603050405020304" pitchFamily="18" charset="0"/>
                <a:cs typeface="Times New Roman" panose="02020603050405020304" pitchFamily="18" charset="0"/>
              </a:rPr>
              <a:t>того, что в настоящее время стали </a:t>
            </a:r>
            <a:r>
              <a:rPr lang="ru-RU" sz="2800">
                <a:latin typeface="Times New Roman" panose="02020603050405020304" pitchFamily="18" charset="0"/>
                <a:cs typeface="Times New Roman" panose="02020603050405020304" pitchFamily="18" charset="0"/>
              </a:rPr>
              <a:t>очень </a:t>
            </a:r>
            <a:r>
              <a:rPr lang="ru-RU" sz="2800" smtClean="0">
                <a:latin typeface="Times New Roman" panose="02020603050405020304" pitchFamily="18" charset="0"/>
                <a:cs typeface="Times New Roman" panose="02020603050405020304" pitchFamily="18" charset="0"/>
              </a:rPr>
              <a:t>популярны </a:t>
            </a:r>
            <a:r>
              <a:rPr lang="ru-RU" sz="2800">
                <a:latin typeface="Times New Roman" panose="02020603050405020304" pitchFamily="18" charset="0"/>
                <a:cs typeface="Times New Roman" panose="02020603050405020304" pitchFamily="18" charset="0"/>
              </a:rPr>
              <a:t>статистические методы обработки данных</a:t>
            </a:r>
            <a:r>
              <a:rPr lang="ru-RU" sz="2800">
                <a:latin typeface="Times New Roman" panose="02020603050405020304" pitchFamily="18" charset="0"/>
                <a:cs typeface="Times New Roman" panose="02020603050405020304" pitchFamily="18" charset="0"/>
              </a:rPr>
              <a:t>, </a:t>
            </a:r>
            <a:r>
              <a:rPr lang="ru-RU" sz="2800" smtClean="0">
                <a:latin typeface="Times New Roman" panose="02020603050405020304" pitchFamily="18" charset="0"/>
                <a:cs typeface="Times New Roman" panose="02020603050405020304" pitchFamily="18" charset="0"/>
              </a:rPr>
              <a:t>соответствующие </a:t>
            </a:r>
            <a:r>
              <a:rPr lang="ru-RU" sz="2800">
                <a:latin typeface="Times New Roman" panose="02020603050405020304" pitchFamily="18" charset="0"/>
                <a:cs typeface="Times New Roman" panose="02020603050405020304" pitchFamily="18" charset="0"/>
              </a:rPr>
              <a:t>средства стали включаться в табличные процессоры общего назначения </a:t>
            </a:r>
            <a:r>
              <a:rPr lang="ru-RU" sz="2800" b="1">
                <a:latin typeface="Times New Roman" panose="02020603050405020304" pitchFamily="18" charset="0"/>
                <a:cs typeface="Times New Roman" panose="02020603050405020304" pitchFamily="18" charset="0"/>
              </a:rPr>
              <a:t>(например, в Еxcеl, Lоtus 1-2-3 и т.д.), </a:t>
            </a:r>
            <a:r>
              <a:rPr lang="ru-RU" sz="2800">
                <a:latin typeface="Times New Roman" panose="02020603050405020304" pitchFamily="18" charset="0"/>
                <a:cs typeface="Times New Roman" panose="02020603050405020304" pitchFamily="18" charset="0"/>
              </a:rPr>
              <a:t>а также в некоторые базы данных. </a:t>
            </a:r>
          </a:p>
        </p:txBody>
      </p:sp>
    </p:spTree>
    <p:extLst>
      <p:ext uri="{BB962C8B-B14F-4D97-AF65-F5344CB8AC3E}">
        <p14:creationId xmlns:p14="http://schemas.microsoft.com/office/powerpoint/2010/main" val="154216107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2262" y="333823"/>
            <a:ext cx="11054687" cy="6370975"/>
          </a:xfrm>
          <a:prstGeom prst="rect">
            <a:avLst/>
          </a:prstGeom>
          <a:solidFill>
            <a:schemeClr val="bg2">
              <a:lumMod val="90000"/>
            </a:schemeClr>
          </a:solidFill>
        </p:spPr>
        <p:txBody>
          <a:bodyPr wrap="square">
            <a:spAutoFit/>
          </a:bodyPr>
          <a:lstStyle/>
          <a:p>
            <a:pPr indent="360000"/>
            <a:r>
              <a:rPr lang="ru-RU" sz="2400" b="1" smtClean="0">
                <a:latin typeface="Times New Roman" panose="02020603050405020304" pitchFamily="18" charset="0"/>
                <a:cs typeface="Times New Roman" panose="02020603050405020304" pitchFamily="18" charset="0"/>
              </a:rPr>
              <a:t>Система </a:t>
            </a:r>
            <a:r>
              <a:rPr lang="ru-RU" sz="2400" b="1">
                <a:latin typeface="Times New Roman" panose="02020603050405020304" pitchFamily="18" charset="0"/>
                <a:cs typeface="Times New Roman" panose="02020603050405020304" pitchFamily="18" charset="0"/>
              </a:rPr>
              <a:t>SAS </a:t>
            </a:r>
            <a:endParaRPr lang="ru-RU" sz="2400" b="1" smtClean="0">
              <a:latin typeface="Times New Roman" panose="02020603050405020304" pitchFamily="18" charset="0"/>
              <a:cs typeface="Times New Roman" panose="02020603050405020304" pitchFamily="18" charset="0"/>
            </a:endParaRPr>
          </a:p>
          <a:p>
            <a:pPr indent="360000" algn="just"/>
            <a:r>
              <a:rPr lang="ru-RU" sz="2400" b="1" i="1" smtClean="0">
                <a:latin typeface="Times New Roman" panose="02020603050405020304" pitchFamily="18" charset="0"/>
                <a:cs typeface="Times New Roman" panose="02020603050405020304" pitchFamily="18" charset="0"/>
              </a:rPr>
              <a:t>Упоминание </a:t>
            </a:r>
            <a:r>
              <a:rPr lang="ru-RU" sz="2400" b="1" i="1">
                <a:latin typeface="Times New Roman" panose="02020603050405020304" pitchFamily="18" charset="0"/>
                <a:cs typeface="Times New Roman" panose="02020603050405020304" pitchFamily="18" charset="0"/>
              </a:rPr>
              <a:t>об использовании системы SAS занимает одно из ведущих мест в публикациях, </a:t>
            </a:r>
            <a:r>
              <a:rPr lang="ru-RU" sz="2400" b="1" i="1">
                <a:latin typeface="Times New Roman" panose="02020603050405020304" pitchFamily="18" charset="0"/>
                <a:cs typeface="Times New Roman" panose="02020603050405020304" pitchFamily="18" charset="0"/>
              </a:rPr>
              <a:t>посвященных </a:t>
            </a:r>
            <a:r>
              <a:rPr lang="ru-RU" sz="2400" b="1" i="1" smtClean="0">
                <a:latin typeface="Times New Roman" panose="02020603050405020304" pitchFamily="18" charset="0"/>
                <a:cs typeface="Times New Roman" panose="02020603050405020304" pitchFamily="18" charset="0"/>
              </a:rPr>
              <a:t>статистическим </a:t>
            </a:r>
            <a:r>
              <a:rPr lang="ru-RU" sz="2400" b="1" i="1">
                <a:latin typeface="Times New Roman" panose="02020603050405020304" pitchFamily="18" charset="0"/>
                <a:cs typeface="Times New Roman" panose="02020603050405020304" pitchFamily="18" charset="0"/>
              </a:rPr>
              <a:t>исследованиям</a:t>
            </a:r>
            <a:r>
              <a:rPr lang="ru-RU" sz="2400" b="1" i="1">
                <a:latin typeface="Times New Roman" panose="02020603050405020304" pitchFamily="18" charset="0"/>
                <a:cs typeface="Times New Roman" panose="02020603050405020304" pitchFamily="18" charset="0"/>
              </a:rPr>
              <a:t>. </a:t>
            </a:r>
            <a:endParaRPr lang="ru-RU" sz="2400" b="1" i="1" smtClean="0">
              <a:latin typeface="Times New Roman" panose="02020603050405020304" pitchFamily="18" charset="0"/>
              <a:cs typeface="Times New Roman" panose="02020603050405020304" pitchFamily="18" charset="0"/>
            </a:endParaRPr>
          </a:p>
          <a:p>
            <a:pPr indent="360000" algn="just"/>
            <a:r>
              <a:rPr lang="ru-RU" sz="2400" smtClean="0">
                <a:latin typeface="Times New Roman" panose="02020603050405020304" pitchFamily="18" charset="0"/>
                <a:cs typeface="Times New Roman" panose="02020603050405020304" pitchFamily="18" charset="0"/>
              </a:rPr>
              <a:t>Система </a:t>
            </a:r>
            <a:r>
              <a:rPr lang="ru-RU" sz="2400">
                <a:latin typeface="Times New Roman" panose="02020603050405020304" pitchFamily="18" charset="0"/>
                <a:cs typeface="Times New Roman" panose="02020603050405020304" pitchFamily="18" charset="0"/>
              </a:rPr>
              <a:t>SAS известна с 1976 г. и способна работать под управлением практически любой операционной системы (ОС). Установка SAS на компьютер приводит к инсталляции своей собственной операционной системы, которая, однако, способна обмениваться данными из приложений</a:t>
            </a:r>
            <a:r>
              <a:rPr lang="ru-RU" sz="2400">
                <a:latin typeface="Times New Roman" panose="02020603050405020304" pitchFamily="18" charset="0"/>
                <a:cs typeface="Times New Roman" panose="02020603050405020304" pitchFamily="18" charset="0"/>
              </a:rPr>
              <a:t>, </a:t>
            </a:r>
            <a:r>
              <a:rPr lang="ru-RU" sz="2400" smtClean="0">
                <a:latin typeface="Times New Roman" panose="02020603050405020304" pitchFamily="18" charset="0"/>
                <a:cs typeface="Times New Roman" panose="02020603050405020304" pitchFamily="18" charset="0"/>
              </a:rPr>
              <a:t>работающих </a:t>
            </a:r>
            <a:r>
              <a:rPr lang="ru-RU" sz="2400">
                <a:latin typeface="Times New Roman" panose="02020603050405020304" pitchFamily="18" charset="0"/>
                <a:cs typeface="Times New Roman" panose="02020603050405020304" pitchFamily="18" charset="0"/>
              </a:rPr>
              <a:t>под управлением других ОС</a:t>
            </a:r>
            <a:r>
              <a:rPr lang="ru-RU" sz="2400">
                <a:latin typeface="Times New Roman" panose="02020603050405020304" pitchFamily="18" charset="0"/>
                <a:cs typeface="Times New Roman" panose="02020603050405020304" pitchFamily="18" charset="0"/>
              </a:rPr>
              <a:t>. </a:t>
            </a:r>
            <a:endParaRPr lang="ru-RU" sz="2400" smtClean="0">
              <a:latin typeface="Times New Roman" panose="02020603050405020304" pitchFamily="18" charset="0"/>
              <a:cs typeface="Times New Roman" panose="02020603050405020304" pitchFamily="18" charset="0"/>
            </a:endParaRPr>
          </a:p>
          <a:p>
            <a:pPr indent="360000" algn="just"/>
            <a:r>
              <a:rPr lang="ru-RU" sz="2400" b="1" smtClean="0">
                <a:latin typeface="Times New Roman" panose="02020603050405020304" pitchFamily="18" charset="0"/>
                <a:cs typeface="Times New Roman" panose="02020603050405020304" pitchFamily="18" charset="0"/>
              </a:rPr>
              <a:t>SAS </a:t>
            </a:r>
            <a:r>
              <a:rPr lang="ru-RU" sz="2400" b="1">
                <a:latin typeface="Times New Roman" panose="02020603050405020304" pitchFamily="18" charset="0"/>
                <a:cs typeface="Times New Roman" panose="02020603050405020304" pitchFamily="18" charset="0"/>
              </a:rPr>
              <a:t>включает свыше 20 различных </a:t>
            </a:r>
            <a:r>
              <a:rPr lang="ru-RU" sz="2400" b="1">
                <a:latin typeface="Times New Roman" panose="02020603050405020304" pitchFamily="18" charset="0"/>
                <a:cs typeface="Times New Roman" panose="02020603050405020304" pitchFamily="18" charset="0"/>
              </a:rPr>
              <a:t>программных </a:t>
            </a:r>
            <a:r>
              <a:rPr lang="ru-RU" sz="2400" b="1" smtClean="0">
                <a:latin typeface="Times New Roman" panose="02020603050405020304" pitchFamily="18" charset="0"/>
                <a:cs typeface="Times New Roman" panose="02020603050405020304" pitchFamily="18" charset="0"/>
              </a:rPr>
              <a:t>продуктов</a:t>
            </a:r>
            <a:r>
              <a:rPr lang="ru-RU" sz="2400" b="1">
                <a:latin typeface="Times New Roman" panose="02020603050405020304" pitchFamily="18" charset="0"/>
                <a:cs typeface="Times New Roman" panose="02020603050405020304" pitchFamily="18" charset="0"/>
              </a:rPr>
              <a:t>, объединенных друг с другом «средствами доставки информации» (Information Delivery System или IDS, так что весь пакет иногда обозначается как SAS/IDS</a:t>
            </a:r>
            <a:r>
              <a:rPr lang="ru-RU" sz="2400" b="1">
                <a:latin typeface="Times New Roman" panose="02020603050405020304" pitchFamily="18" charset="0"/>
                <a:cs typeface="Times New Roman" panose="02020603050405020304" pitchFamily="18" charset="0"/>
              </a:rPr>
              <a:t>). </a:t>
            </a:r>
            <a:endParaRPr lang="ru-RU" sz="2400" b="1" smtClean="0">
              <a:latin typeface="Times New Roman" panose="02020603050405020304" pitchFamily="18" charset="0"/>
              <a:cs typeface="Times New Roman" panose="02020603050405020304" pitchFamily="18" charset="0"/>
            </a:endParaRPr>
          </a:p>
          <a:p>
            <a:pPr indent="360000" algn="just"/>
            <a:r>
              <a:rPr lang="ru-RU" sz="2400" b="1" smtClean="0">
                <a:latin typeface="Times New Roman" panose="02020603050405020304" pitchFamily="18" charset="0"/>
                <a:cs typeface="Times New Roman" panose="02020603050405020304" pitchFamily="18" charset="0"/>
              </a:rPr>
              <a:t>Под </a:t>
            </a:r>
            <a:r>
              <a:rPr lang="ru-RU" sz="2400" b="1">
                <a:latin typeface="Times New Roman" panose="02020603050405020304" pitchFamily="18" charset="0"/>
                <a:cs typeface="Times New Roman" panose="02020603050405020304" pitchFamily="18" charset="0"/>
              </a:rPr>
              <a:t>понятием IDS </a:t>
            </a:r>
            <a:r>
              <a:rPr lang="ru-RU" sz="2400">
                <a:latin typeface="Times New Roman" panose="02020603050405020304" pitchFamily="18" charset="0"/>
                <a:cs typeface="Times New Roman" panose="02020603050405020304" pitchFamily="18" charset="0"/>
              </a:rPr>
              <a:t>подразумевается, что пользователю SAS </a:t>
            </a:r>
            <a:r>
              <a:rPr lang="ru-RU" sz="2400">
                <a:latin typeface="Times New Roman" panose="02020603050405020304" pitchFamily="18" charset="0"/>
                <a:cs typeface="Times New Roman" panose="02020603050405020304" pitchFamily="18" charset="0"/>
              </a:rPr>
              <a:t>достаточно </a:t>
            </a:r>
            <a:r>
              <a:rPr lang="ru-RU" sz="2400" smtClean="0">
                <a:latin typeface="Times New Roman" panose="02020603050405020304" pitchFamily="18" charset="0"/>
                <a:cs typeface="Times New Roman" panose="02020603050405020304" pitchFamily="18" charset="0"/>
              </a:rPr>
              <a:t>поставить </a:t>
            </a:r>
            <a:r>
              <a:rPr lang="ru-RU" sz="2400">
                <a:latin typeface="Times New Roman" panose="02020603050405020304" pitchFamily="18" charset="0"/>
                <a:cs typeface="Times New Roman" panose="02020603050405020304" pitchFamily="18" charset="0"/>
              </a:rPr>
              <a:t>на свой компьютер кроме ОС систему SAS и этим ограничиться для 100% информатизации деятельности (все остальные функции типа задач, решаемых на основе Excel, Word, любой из СУБД и др. полностью возьмет на себя SAS/IDS).</a:t>
            </a:r>
          </a:p>
        </p:txBody>
      </p:sp>
    </p:spTree>
    <p:extLst>
      <p:ext uri="{BB962C8B-B14F-4D97-AF65-F5344CB8AC3E}">
        <p14:creationId xmlns:p14="http://schemas.microsoft.com/office/powerpoint/2010/main" val="3870688000"/>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авон">
  <a:themeElements>
    <a:clrScheme name="Савон">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Савон">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Савон">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Савон</Template>
  <TotalTime>319</TotalTime>
  <Words>7282</Words>
  <Application>Microsoft Office PowerPoint</Application>
  <PresentationFormat>Широкоэкранный</PresentationFormat>
  <Paragraphs>711</Paragraphs>
  <Slides>106</Slides>
  <Notes>1</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106</vt:i4>
      </vt:variant>
    </vt:vector>
  </HeadingPairs>
  <TitlesOfParts>
    <vt:vector size="113" baseType="lpstr">
      <vt:lpstr>Arial</vt:lpstr>
      <vt:lpstr>Calibri</vt:lpstr>
      <vt:lpstr>Century Gothic</vt:lpstr>
      <vt:lpstr>Garamond</vt:lpstr>
      <vt:lpstr>Times New Roman</vt:lpstr>
      <vt:lpstr>Wingdings</vt:lpstr>
      <vt:lpstr>Савон</vt:lpstr>
      <vt:lpstr>Презентация PowerPoint</vt:lpstr>
      <vt:lpstr>Презентация PowerPoint</vt:lpstr>
      <vt:lpstr>Презентация PowerPoint</vt:lpstr>
      <vt:lpstr>Лекция 1. Теоретические основы статистического исследования</vt:lpstr>
      <vt:lpstr> Литература: </vt:lpstr>
      <vt:lpstr>Презентация PowerPoint</vt:lpstr>
      <vt:lpstr>Презентация PowerPoint</vt:lpstr>
      <vt:lpstr>Прикладная статистика </vt:lpstr>
      <vt:lpstr>Презентация PowerPoint</vt:lpstr>
      <vt:lpstr>Презентация PowerPoint</vt:lpstr>
      <vt:lpstr>2. Статистические данные.  Под статистическими данными   </vt:lpstr>
      <vt:lpstr>Презентация PowerPoint</vt:lpstr>
      <vt:lpstr>Презентация PowerPoint</vt:lpstr>
      <vt:lpstr>Для повышения качества представления человеку дан-ные преобразуются из одного вида в другой с помощью методов обработки.  Типичные цели обработки данных, это: </vt:lpstr>
      <vt:lpstr>цели обработки данных</vt:lpstr>
      <vt:lpstr> СТАТИСТИКА  </vt:lpstr>
      <vt:lpstr>Статистика разрабатывает специальную методологию исследования и обработки материалов:</vt:lpstr>
      <vt:lpstr>Статистические методы</vt:lpstr>
      <vt:lpstr>Статистические методы - это</vt:lpstr>
      <vt:lpstr>Различные специфические методы исследования, взаи-мосвязанные между собой, образуют в своей совокупности статистическую методологию. </vt:lpstr>
      <vt:lpstr>Статистическое исследование всегда начинается с подготовки по организации этого исследования.  Работы по организации делятся на самостоятельные этапы или стадии: </vt:lpstr>
      <vt:lpstr>К статистическим данным, пригодным для обобщения, предъявляется ряд требований: </vt:lpstr>
      <vt:lpstr>Объектом статистического наблюдения называется та совокупность, о которой должны быть собраны необходимые сведения. Объектом наблюдения может быть, например: </vt:lpstr>
      <vt:lpstr>Презентация PowerPoint</vt:lpstr>
      <vt:lpstr>Единовременное наблюдение </vt:lpstr>
      <vt:lpstr>Текущее наблюдение или текущий учет </vt:lpstr>
      <vt:lpstr>Презентация PowerPoint</vt:lpstr>
      <vt:lpstr>Несплошное наблюдение имеет определенные преимущества по сравнению со сплошным наблюдением: </vt:lpstr>
      <vt:lpstr>Классификация статистических методов </vt:lpstr>
      <vt:lpstr>3. Статистические показатели</vt:lpstr>
      <vt:lpstr>Различают конкретный статистический показатель и показатель - категорию.   Конкретный статистический показатель характеризует размер, величину изучаемого явления или процесса в данном месте и в данное время (под привязкой к месту понимается отношение показателя к какойлибо территории или объекту).  Показатель-категория отражает сущность, общие отличительные свойства конкретных статистических показателей одного и того же вида без указания места, времени и числового значения. </vt:lpstr>
      <vt:lpstr>Презентация PowerPoint</vt:lpstr>
      <vt:lpstr>Контрольные вопросы по теме:</vt:lpstr>
      <vt:lpstr>Лекция 2. Сводка и группировка статистических данных. Формы представления результатов статистической обработки</vt:lpstr>
      <vt:lpstr> Литература: </vt:lpstr>
      <vt:lpstr>Статистические данные</vt:lpstr>
      <vt:lpstr> Статистический анализ конкретных данных  </vt:lpstr>
      <vt:lpstr> Расчёт показателей вариации  </vt:lpstr>
      <vt:lpstr>Вариацией</vt:lpstr>
      <vt:lpstr>Средняя величина </vt:lpstr>
      <vt:lpstr>Колеблемость отдельных значений характеризуют показатели вариации</vt:lpstr>
      <vt:lpstr>Абсолютные и средние показатели вариации и способы их расчета</vt:lpstr>
      <vt:lpstr>Чтобы дать обобщающую характеристику распределению отклонений, исчисляют среднее линейное отклонение d, которое учитывает различие всех единиц изучаемой совокупности. Среднее линейное отклонение определяется как средняя арифметическая из отклонений индивидуальных значений от средней, без учета знака этих отклонений:</vt:lpstr>
      <vt:lpstr>Порядок расчета среднего линейного отклонения следующий:  1) по значениям признака исчисляется средняя арифметическая:</vt:lpstr>
      <vt:lpstr>2) определяются отклонения каждой варианты xi от средней:</vt:lpstr>
      <vt:lpstr>3) рассчитывается сумма абсолютных величин отклонений:</vt:lpstr>
      <vt:lpstr>4) сумма абсолютных величин отклонений делится на число значений:</vt:lpstr>
      <vt:lpstr>Если данные наблюдения представлены в виде дискрет- ного ряда распределения с частотами, среднее линейное отклонение исчисляется по формуле средней арифметической взвешенной:</vt:lpstr>
      <vt:lpstr>Презентация PowerPoint</vt:lpstr>
      <vt:lpstr>Презентация PowerPoint</vt:lpstr>
      <vt:lpstr>Среднее квадратическое отклонение </vt:lpstr>
      <vt:lpstr>Презентация PowerPoint</vt:lpstr>
      <vt:lpstr> Установление вида ряда динамики  </vt:lpstr>
      <vt:lpstr>Презентация PowerPoint</vt:lpstr>
      <vt:lpstr>Презентация PowerPoint</vt:lpstr>
      <vt:lpstr>Контрольные вопросы по теме:</vt:lpstr>
      <vt:lpstr>Лекция 3. Первичная обработка экспериментальных данных </vt:lpstr>
      <vt:lpstr> Литература: </vt:lpstr>
      <vt:lpstr>В теории вероятностей предполагается, что вероятности наступления отдельных событий известны. Считаются известными законы распределения случайных величин или их числовые характеристики. </vt:lpstr>
      <vt:lpstr>Генеральная и выборочная совокупность</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Контрольные вопросы по теме:</vt:lpstr>
      <vt:lpstr>Лекция 4. Парная регрессия. Проверка качества регрессии.</vt:lpstr>
      <vt:lpstr> Литература: </vt:lpstr>
      <vt:lpstr>Линейная регрессия</vt:lpstr>
      <vt:lpstr>Если установленная зависимость может быть записана в виде уравнения прямой y = ax + b, то эта регрессионная зависимость называется линейной регрессией.</vt:lpstr>
      <vt:lpstr>Презентация PowerPoint</vt:lpstr>
      <vt:lpstr>Презентация PowerPoint</vt:lpstr>
      <vt:lpstr>В результате получаем уравнение парной линейной регрессии выборки</vt:lpstr>
      <vt:lpstr>Где:</vt:lpstr>
      <vt:lpstr>Контрольные вопросы по теме:</vt:lpstr>
      <vt:lpstr>Лекция 5. Статистическая гипотеза.  Критерии, используемые для проверки однородности рядов </vt:lpstr>
      <vt:lpstr> Литература: </vt:lpstr>
      <vt:lpstr>Определения </vt:lpstr>
      <vt:lpstr>Пример статистики</vt:lpstr>
      <vt:lpstr>Доверительная область </vt:lpstr>
      <vt:lpstr>Уровень значимости</vt:lpstr>
      <vt:lpstr>Критерии, используемые для проверки  однородности рядов </vt:lpstr>
      <vt:lpstr>Критерии Стьюдента для проверки значимости различных средних значений двух выборок</vt:lpstr>
      <vt:lpstr>Критерии Стьюдента для проверки значимости различных средних значений двух выборок (2)</vt:lpstr>
      <vt:lpstr>Критерий равенства двух дисперсий</vt:lpstr>
      <vt:lpstr>Расчет по критерию Фишера</vt:lpstr>
      <vt:lpstr>Критерий Вилкоксона</vt:lpstr>
      <vt:lpstr>Критерий Вилкоксона</vt:lpstr>
      <vt:lpstr>Статистика Вилкоксона - Манна - Уитни  (U – статистика)</vt:lpstr>
      <vt:lpstr>Статистика Вилкоксона - Манна  - Уитни  (U – статистика) </vt:lpstr>
      <vt:lpstr>Контрольные вопросы по теме:</vt:lpstr>
      <vt:lpstr>Лекция 6. Статистическая обработка данных с использованием специализированного программного обеспечения</vt:lpstr>
      <vt:lpstr> Литература: </vt:lpstr>
      <vt:lpstr>На сегодняшний день информационный рынок насчитывает около тысячи (или даже более) пакетов, решающих задачи статистического анализа данных.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Контрольные вопросы по теме: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53</cp:revision>
  <dcterms:created xsi:type="dcterms:W3CDTF">2022-06-18T08:44:38Z</dcterms:created>
  <dcterms:modified xsi:type="dcterms:W3CDTF">2022-06-30T17:52:15Z</dcterms:modified>
</cp:coreProperties>
</file>