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3"/>
  </p:notesMasterIdLst>
  <p:sldIdLst>
    <p:sldId id="511" r:id="rId2"/>
    <p:sldId id="512" r:id="rId3"/>
    <p:sldId id="513" r:id="rId4"/>
    <p:sldId id="310" r:id="rId5"/>
    <p:sldId id="559" r:id="rId6"/>
    <p:sldId id="285" r:id="rId7"/>
    <p:sldId id="288" r:id="rId8"/>
    <p:sldId id="291" r:id="rId9"/>
    <p:sldId id="295" r:id="rId10"/>
    <p:sldId id="296" r:id="rId11"/>
    <p:sldId id="297" r:id="rId12"/>
    <p:sldId id="302" r:id="rId13"/>
    <p:sldId id="303" r:id="rId14"/>
    <p:sldId id="305" r:id="rId15"/>
    <p:sldId id="306" r:id="rId16"/>
    <p:sldId id="311" r:id="rId17"/>
    <p:sldId id="312" r:id="rId18"/>
    <p:sldId id="315" r:id="rId19"/>
    <p:sldId id="316" r:id="rId20"/>
    <p:sldId id="317" r:id="rId21"/>
    <p:sldId id="318" r:id="rId22"/>
    <p:sldId id="569" r:id="rId23"/>
    <p:sldId id="257" r:id="rId24"/>
    <p:sldId id="560" r:id="rId25"/>
    <p:sldId id="267" r:id="rId26"/>
    <p:sldId id="271" r:id="rId27"/>
    <p:sldId id="272" r:id="rId28"/>
    <p:sldId id="266" r:id="rId29"/>
    <p:sldId id="259" r:id="rId30"/>
    <p:sldId id="260" r:id="rId31"/>
    <p:sldId id="262" r:id="rId32"/>
    <p:sldId id="276" r:id="rId33"/>
    <p:sldId id="278" r:id="rId34"/>
    <p:sldId id="279" r:id="rId35"/>
    <p:sldId id="282" r:id="rId36"/>
    <p:sldId id="571" r:id="rId37"/>
    <p:sldId id="325" r:id="rId38"/>
    <p:sldId id="561" r:id="rId39"/>
    <p:sldId id="326" r:id="rId40"/>
    <p:sldId id="328" r:id="rId41"/>
    <p:sldId id="330" r:id="rId42"/>
    <p:sldId id="331" r:id="rId43"/>
    <p:sldId id="332" r:id="rId44"/>
    <p:sldId id="333" r:id="rId45"/>
    <p:sldId id="334" r:id="rId46"/>
    <p:sldId id="335" r:id="rId47"/>
    <p:sldId id="338" r:id="rId48"/>
    <p:sldId id="339" r:id="rId49"/>
    <p:sldId id="341" r:id="rId50"/>
    <p:sldId id="342" r:id="rId51"/>
    <p:sldId id="343" r:id="rId52"/>
    <p:sldId id="572" r:id="rId53"/>
    <p:sldId id="514" r:id="rId54"/>
    <p:sldId id="562" r:id="rId55"/>
    <p:sldId id="515" r:id="rId56"/>
    <p:sldId id="516" r:id="rId57"/>
    <p:sldId id="517" r:id="rId58"/>
    <p:sldId id="518" r:id="rId59"/>
    <p:sldId id="519" r:id="rId60"/>
    <p:sldId id="520" r:id="rId61"/>
    <p:sldId id="521" r:id="rId62"/>
    <p:sldId id="522" r:id="rId63"/>
    <p:sldId id="523" r:id="rId64"/>
    <p:sldId id="524" r:id="rId65"/>
    <p:sldId id="525" r:id="rId66"/>
    <p:sldId id="526" r:id="rId67"/>
    <p:sldId id="527" r:id="rId68"/>
    <p:sldId id="528" r:id="rId69"/>
    <p:sldId id="529" r:id="rId70"/>
    <p:sldId id="530" r:id="rId71"/>
    <p:sldId id="531" r:id="rId72"/>
    <p:sldId id="568" r:id="rId73"/>
    <p:sldId id="538" r:id="rId74"/>
    <p:sldId id="563" r:id="rId75"/>
    <p:sldId id="539" r:id="rId76"/>
    <p:sldId id="541" r:id="rId77"/>
    <p:sldId id="542" r:id="rId78"/>
    <p:sldId id="543" r:id="rId79"/>
    <p:sldId id="545" r:id="rId80"/>
    <p:sldId id="544" r:id="rId81"/>
    <p:sldId id="546" r:id="rId82"/>
    <p:sldId id="548" r:id="rId83"/>
    <p:sldId id="547" r:id="rId84"/>
    <p:sldId id="549" r:id="rId85"/>
    <p:sldId id="550" r:id="rId86"/>
    <p:sldId id="552" r:id="rId87"/>
    <p:sldId id="554" r:id="rId88"/>
    <p:sldId id="555" r:id="rId89"/>
    <p:sldId id="553" r:id="rId90"/>
    <p:sldId id="556" r:id="rId91"/>
    <p:sldId id="557" r:id="rId92"/>
    <p:sldId id="558" r:id="rId93"/>
    <p:sldId id="510" r:id="rId94"/>
    <p:sldId id="564" r:id="rId95"/>
    <p:sldId id="348" r:id="rId96"/>
    <p:sldId id="350" r:id="rId97"/>
    <p:sldId id="356" r:id="rId98"/>
    <p:sldId id="357" r:id="rId99"/>
    <p:sldId id="358" r:id="rId100"/>
    <p:sldId id="359" r:id="rId101"/>
    <p:sldId id="360" r:id="rId102"/>
    <p:sldId id="361" r:id="rId103"/>
    <p:sldId id="362" r:id="rId104"/>
    <p:sldId id="366" r:id="rId105"/>
    <p:sldId id="368" r:id="rId106"/>
    <p:sldId id="369" r:id="rId107"/>
    <p:sldId id="370" r:id="rId108"/>
    <p:sldId id="371" r:id="rId109"/>
    <p:sldId id="372" r:id="rId110"/>
    <p:sldId id="373" r:id="rId111"/>
    <p:sldId id="374" r:id="rId112"/>
    <p:sldId id="375" r:id="rId113"/>
    <p:sldId id="573" r:id="rId114"/>
    <p:sldId id="403" r:id="rId115"/>
    <p:sldId id="565" r:id="rId116"/>
    <p:sldId id="379" r:id="rId117"/>
    <p:sldId id="382" r:id="rId118"/>
    <p:sldId id="383" r:id="rId119"/>
    <p:sldId id="390" r:id="rId120"/>
    <p:sldId id="391" r:id="rId121"/>
    <p:sldId id="392" r:id="rId122"/>
    <p:sldId id="395" r:id="rId123"/>
    <p:sldId id="400" r:id="rId124"/>
    <p:sldId id="401" r:id="rId125"/>
    <p:sldId id="402" r:id="rId126"/>
    <p:sldId id="413" r:id="rId127"/>
    <p:sldId id="418" r:id="rId128"/>
    <p:sldId id="419" r:id="rId129"/>
    <p:sldId id="420" r:id="rId130"/>
    <p:sldId id="574" r:id="rId131"/>
    <p:sldId id="425" r:id="rId132"/>
    <p:sldId id="566" r:id="rId133"/>
    <p:sldId id="444" r:id="rId134"/>
    <p:sldId id="426" r:id="rId135"/>
    <p:sldId id="427" r:id="rId136"/>
    <p:sldId id="428" r:id="rId137"/>
    <p:sldId id="429" r:id="rId138"/>
    <p:sldId id="436" r:id="rId139"/>
    <p:sldId id="437" r:id="rId140"/>
    <p:sldId id="443" r:id="rId141"/>
    <p:sldId id="445" r:id="rId142"/>
    <p:sldId id="449" r:id="rId143"/>
    <p:sldId id="474" r:id="rId144"/>
    <p:sldId id="476" r:id="rId145"/>
    <p:sldId id="477" r:id="rId146"/>
    <p:sldId id="478" r:id="rId147"/>
    <p:sldId id="481" r:id="rId148"/>
    <p:sldId id="486" r:id="rId149"/>
    <p:sldId id="487" r:id="rId150"/>
    <p:sldId id="490" r:id="rId151"/>
    <p:sldId id="575" r:id="rId152"/>
    <p:sldId id="492" r:id="rId153"/>
    <p:sldId id="567" r:id="rId154"/>
    <p:sldId id="493" r:id="rId155"/>
    <p:sldId id="494" r:id="rId156"/>
    <p:sldId id="495" r:id="rId157"/>
    <p:sldId id="496" r:id="rId158"/>
    <p:sldId id="497" r:id="rId159"/>
    <p:sldId id="498" r:id="rId160"/>
    <p:sldId id="499" r:id="rId161"/>
    <p:sldId id="500" r:id="rId162"/>
    <p:sldId id="501" r:id="rId163"/>
    <p:sldId id="502" r:id="rId164"/>
    <p:sldId id="503" r:id="rId165"/>
    <p:sldId id="504" r:id="rId166"/>
    <p:sldId id="505" r:id="rId167"/>
    <p:sldId id="506" r:id="rId168"/>
    <p:sldId id="507" r:id="rId169"/>
    <p:sldId id="508" r:id="rId170"/>
    <p:sldId id="509" r:id="rId171"/>
    <p:sldId id="576" r:id="rId17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8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54" Type="http://schemas.openxmlformats.org/officeDocument/2006/relationships/slide" Target="slides/slide153.xml"/><Relationship Id="rId159" Type="http://schemas.openxmlformats.org/officeDocument/2006/relationships/slide" Target="slides/slide158.xml"/><Relationship Id="rId175" Type="http://schemas.openxmlformats.org/officeDocument/2006/relationships/viewProps" Target="viewProps.xml"/><Relationship Id="rId170" Type="http://schemas.openxmlformats.org/officeDocument/2006/relationships/slide" Target="slides/slide169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slide" Target="slides/slide143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65" Type="http://schemas.openxmlformats.org/officeDocument/2006/relationships/slide" Target="slides/slide16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slide" Target="slides/slide154.xml"/><Relationship Id="rId171" Type="http://schemas.openxmlformats.org/officeDocument/2006/relationships/slide" Target="slides/slide170.xml"/><Relationship Id="rId176" Type="http://schemas.openxmlformats.org/officeDocument/2006/relationships/theme" Target="theme/theme1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61" Type="http://schemas.openxmlformats.org/officeDocument/2006/relationships/slide" Target="slides/slide160.xml"/><Relationship Id="rId166" Type="http://schemas.openxmlformats.org/officeDocument/2006/relationships/slide" Target="slides/slide16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177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72" Type="http://schemas.openxmlformats.org/officeDocument/2006/relationships/slide" Target="slides/slide171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presProps" Target="presProps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B7D2526-36B1-4059-AD03-6286EA27BCAC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CF3A411-46A5-42E7-80A2-02E7C7C49CD2}">
      <dgm:prSet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pPr rtl="0"/>
          <a:r>
            <a:rPr lang="ru-RU" b="1" i="1" dirty="0" smtClean="0">
              <a:solidFill>
                <a:schemeClr val="tx1"/>
              </a:solidFill>
            </a:rPr>
            <a:t>Знать слово значит знать его </a:t>
          </a:r>
          <a:endParaRPr lang="ru-RU" b="1" i="1" dirty="0">
            <a:solidFill>
              <a:schemeClr val="tx1"/>
            </a:solidFill>
          </a:endParaRPr>
        </a:p>
      </dgm:t>
    </dgm:pt>
    <dgm:pt modelId="{9C6140B4-0BA9-4154-8807-5638B0160768}" type="parTrans" cxnId="{C74EB4AD-BA9C-4BE6-BEF1-D9E88288BF8A}">
      <dgm:prSet/>
      <dgm:spPr/>
      <dgm:t>
        <a:bodyPr/>
        <a:lstStyle/>
        <a:p>
          <a:endParaRPr lang="ru-RU"/>
        </a:p>
      </dgm:t>
    </dgm:pt>
    <dgm:pt modelId="{30EE34A5-9128-4C80-8B54-B30A1A27F1EA}" type="sibTrans" cxnId="{C74EB4AD-BA9C-4BE6-BEF1-D9E88288BF8A}">
      <dgm:prSet/>
      <dgm:spPr/>
      <dgm:t>
        <a:bodyPr/>
        <a:lstStyle/>
        <a:p>
          <a:endParaRPr lang="ru-RU"/>
        </a:p>
      </dgm:t>
    </dgm:pt>
    <dgm:pt modelId="{1AB2AA09-293A-415A-A6BD-81E64C7395D7}">
      <dgm:prSet/>
      <dgm:spPr>
        <a:solidFill>
          <a:schemeClr val="accent1">
            <a:lumMod val="40000"/>
            <a:lumOff val="60000"/>
            <a:alpha val="90000"/>
          </a:schemeClr>
        </a:solidFill>
      </dgm:spPr>
      <dgm:t>
        <a:bodyPr/>
        <a:lstStyle/>
        <a:p>
          <a:pPr rtl="0"/>
          <a:r>
            <a:rPr lang="ru-RU" b="1" i="1" dirty="0" smtClean="0"/>
            <a:t>формы</a:t>
          </a:r>
          <a:endParaRPr lang="ru-RU" dirty="0"/>
        </a:p>
      </dgm:t>
    </dgm:pt>
    <dgm:pt modelId="{6586B638-BBB4-4E75-B705-3EE8FDEC9CC1}" type="parTrans" cxnId="{DDAFEF0A-7D21-4ABC-8651-FE82BB12C613}">
      <dgm:prSet/>
      <dgm:spPr/>
      <dgm:t>
        <a:bodyPr/>
        <a:lstStyle/>
        <a:p>
          <a:endParaRPr lang="ru-RU"/>
        </a:p>
      </dgm:t>
    </dgm:pt>
    <dgm:pt modelId="{CFDB040A-1FC4-4919-83D6-7A9DE3FF73B6}" type="sibTrans" cxnId="{DDAFEF0A-7D21-4ABC-8651-FE82BB12C613}">
      <dgm:prSet/>
      <dgm:spPr/>
      <dgm:t>
        <a:bodyPr/>
        <a:lstStyle/>
        <a:p>
          <a:endParaRPr lang="ru-RU"/>
        </a:p>
      </dgm:t>
    </dgm:pt>
    <dgm:pt modelId="{D5E939C7-BAC2-4C56-8D81-391EC9F26F3B}">
      <dgm:prSet/>
      <dgm:spPr>
        <a:solidFill>
          <a:schemeClr val="accent1">
            <a:lumMod val="20000"/>
            <a:lumOff val="80000"/>
            <a:alpha val="90000"/>
          </a:schemeClr>
        </a:solidFill>
      </dgm:spPr>
      <dgm:t>
        <a:bodyPr/>
        <a:lstStyle/>
        <a:p>
          <a:pPr rtl="0"/>
          <a:r>
            <a:rPr lang="ru-RU" b="1" i="1" smtClean="0"/>
            <a:t>значение </a:t>
          </a:r>
          <a:endParaRPr lang="ru-RU"/>
        </a:p>
      </dgm:t>
    </dgm:pt>
    <dgm:pt modelId="{5F446696-85D5-426A-8EEC-7CBD96826222}" type="parTrans" cxnId="{EB8A63EB-AA2C-4BE4-8A5B-16D7BB4095A3}">
      <dgm:prSet/>
      <dgm:spPr/>
      <dgm:t>
        <a:bodyPr/>
        <a:lstStyle/>
        <a:p>
          <a:endParaRPr lang="ru-RU"/>
        </a:p>
      </dgm:t>
    </dgm:pt>
    <dgm:pt modelId="{06FDCAEE-5116-4680-AAA2-BC307E42D01E}" type="sibTrans" cxnId="{EB8A63EB-AA2C-4BE4-8A5B-16D7BB4095A3}">
      <dgm:prSet/>
      <dgm:spPr/>
      <dgm:t>
        <a:bodyPr/>
        <a:lstStyle/>
        <a:p>
          <a:endParaRPr lang="ru-RU"/>
        </a:p>
      </dgm:t>
    </dgm:pt>
    <dgm:pt modelId="{65DC154D-27F3-4898-A11D-0ADBCEBA0CBD}">
      <dgm:prSet/>
      <dgm:spPr>
        <a:solidFill>
          <a:srgbClr val="C1D66B"/>
        </a:solidFill>
      </dgm:spPr>
      <dgm:t>
        <a:bodyPr/>
        <a:lstStyle/>
        <a:p>
          <a:pPr rtl="0"/>
          <a:r>
            <a:rPr lang="ru-RU" b="1" i="1" dirty="0" smtClean="0"/>
            <a:t>употребление</a:t>
          </a:r>
          <a:r>
            <a:rPr lang="ru-RU" i="1" dirty="0" smtClean="0"/>
            <a:t> </a:t>
          </a:r>
          <a:endParaRPr lang="ru-RU" dirty="0"/>
        </a:p>
      </dgm:t>
    </dgm:pt>
    <dgm:pt modelId="{873A7360-3C40-48D2-8702-2E818462F19A}" type="parTrans" cxnId="{E3E232FC-39CB-4FEE-8D28-8B8076DC1438}">
      <dgm:prSet/>
      <dgm:spPr/>
      <dgm:t>
        <a:bodyPr/>
        <a:lstStyle/>
        <a:p>
          <a:endParaRPr lang="ru-RU"/>
        </a:p>
      </dgm:t>
    </dgm:pt>
    <dgm:pt modelId="{84B2DAFC-BBED-4BF6-A6BE-755E9FC9012C}" type="sibTrans" cxnId="{E3E232FC-39CB-4FEE-8D28-8B8076DC1438}">
      <dgm:prSet/>
      <dgm:spPr/>
      <dgm:t>
        <a:bodyPr/>
        <a:lstStyle/>
        <a:p>
          <a:endParaRPr lang="ru-RU"/>
        </a:p>
      </dgm:t>
    </dgm:pt>
    <dgm:pt modelId="{42229042-D1D3-407E-B8CF-51FEBEE15FD2}" type="pres">
      <dgm:prSet presAssocID="{CB7D2526-36B1-4059-AD03-6286EA27BCAC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FEB1362-638A-4BF4-BF99-4FDAEBEA4EB7}" type="pres">
      <dgm:prSet presAssocID="{CCF3A411-46A5-42E7-80A2-02E7C7C49CD2}" presName="circle1" presStyleLbl="node1" presStyleIdx="0" presStyleCnt="4"/>
      <dgm:spPr>
        <a:solidFill>
          <a:schemeClr val="accent5">
            <a:lumMod val="60000"/>
            <a:lumOff val="40000"/>
          </a:schemeClr>
        </a:solidFill>
      </dgm:spPr>
    </dgm:pt>
    <dgm:pt modelId="{8DD37632-4699-45A3-9F33-208C2C421232}" type="pres">
      <dgm:prSet presAssocID="{CCF3A411-46A5-42E7-80A2-02E7C7C49CD2}" presName="space" presStyleCnt="0"/>
      <dgm:spPr/>
    </dgm:pt>
    <dgm:pt modelId="{62837213-DB2A-4E30-9F05-7BAC7E563FC4}" type="pres">
      <dgm:prSet presAssocID="{CCF3A411-46A5-42E7-80A2-02E7C7C49CD2}" presName="rect1" presStyleLbl="alignAcc1" presStyleIdx="0" presStyleCnt="4"/>
      <dgm:spPr/>
      <dgm:t>
        <a:bodyPr/>
        <a:lstStyle/>
        <a:p>
          <a:endParaRPr lang="ru-RU"/>
        </a:p>
      </dgm:t>
    </dgm:pt>
    <dgm:pt modelId="{D8A2CFD5-C765-43C9-B0D9-ABDF688CD033}" type="pres">
      <dgm:prSet presAssocID="{1AB2AA09-293A-415A-A6BD-81E64C7395D7}" presName="vertSpace2" presStyleLbl="node1" presStyleIdx="0" presStyleCnt="4"/>
      <dgm:spPr/>
    </dgm:pt>
    <dgm:pt modelId="{0206F82C-AAFD-417D-9B14-E8E301B0AE8E}" type="pres">
      <dgm:prSet presAssocID="{1AB2AA09-293A-415A-A6BD-81E64C7395D7}" presName="circle2" presStyleLbl="node1" presStyleIdx="1" presStyleCnt="4"/>
      <dgm:spPr>
        <a:solidFill>
          <a:srgbClr val="D8DF99"/>
        </a:solidFill>
      </dgm:spPr>
    </dgm:pt>
    <dgm:pt modelId="{EEAB7699-47E4-4059-87F1-D1B59FC0EC04}" type="pres">
      <dgm:prSet presAssocID="{1AB2AA09-293A-415A-A6BD-81E64C7395D7}" presName="rect2" presStyleLbl="alignAcc1" presStyleIdx="1" presStyleCnt="4"/>
      <dgm:spPr/>
      <dgm:t>
        <a:bodyPr/>
        <a:lstStyle/>
        <a:p>
          <a:endParaRPr lang="ru-RU"/>
        </a:p>
      </dgm:t>
    </dgm:pt>
    <dgm:pt modelId="{201C1E24-7EB4-4A2C-80FD-A444D25BD553}" type="pres">
      <dgm:prSet presAssocID="{D5E939C7-BAC2-4C56-8D81-391EC9F26F3B}" presName="vertSpace3" presStyleLbl="node1" presStyleIdx="1" presStyleCnt="4"/>
      <dgm:spPr/>
    </dgm:pt>
    <dgm:pt modelId="{C8C28691-FA44-46A4-85E2-522CA3514214}" type="pres">
      <dgm:prSet presAssocID="{D5E939C7-BAC2-4C56-8D81-391EC9F26F3B}" presName="circle3" presStyleLbl="node1" presStyleIdx="2" presStyleCnt="4"/>
      <dgm:spPr>
        <a:solidFill>
          <a:srgbClr val="ECF1D2"/>
        </a:solidFill>
      </dgm:spPr>
    </dgm:pt>
    <dgm:pt modelId="{7E01C83C-24AB-4E77-930E-AED8BB0C10D3}" type="pres">
      <dgm:prSet presAssocID="{D5E939C7-BAC2-4C56-8D81-391EC9F26F3B}" presName="rect3" presStyleLbl="alignAcc1" presStyleIdx="2" presStyleCnt="4"/>
      <dgm:spPr/>
      <dgm:t>
        <a:bodyPr/>
        <a:lstStyle/>
        <a:p>
          <a:endParaRPr lang="ru-RU"/>
        </a:p>
      </dgm:t>
    </dgm:pt>
    <dgm:pt modelId="{268874EF-24E5-4D5C-A145-2682DE926536}" type="pres">
      <dgm:prSet presAssocID="{65DC154D-27F3-4898-A11D-0ADBCEBA0CBD}" presName="vertSpace4" presStyleLbl="node1" presStyleIdx="2" presStyleCnt="4"/>
      <dgm:spPr/>
    </dgm:pt>
    <dgm:pt modelId="{9C99E27B-A46D-4C41-BD7F-2A4FBCEDF841}" type="pres">
      <dgm:prSet presAssocID="{65DC154D-27F3-4898-A11D-0ADBCEBA0CBD}" presName="circle4" presStyleLbl="node1" presStyleIdx="3" presStyleCnt="4"/>
      <dgm:spPr>
        <a:solidFill>
          <a:schemeClr val="accent1">
            <a:lumMod val="60000"/>
            <a:lumOff val="40000"/>
          </a:schemeClr>
        </a:solidFill>
      </dgm:spPr>
    </dgm:pt>
    <dgm:pt modelId="{8B2BA1CE-AB0B-461F-803F-8302CE819A66}" type="pres">
      <dgm:prSet presAssocID="{65DC154D-27F3-4898-A11D-0ADBCEBA0CBD}" presName="rect4" presStyleLbl="alignAcc1" presStyleIdx="3" presStyleCnt="4"/>
      <dgm:spPr/>
      <dgm:t>
        <a:bodyPr/>
        <a:lstStyle/>
        <a:p>
          <a:endParaRPr lang="ru-RU"/>
        </a:p>
      </dgm:t>
    </dgm:pt>
    <dgm:pt modelId="{701B03A6-8C14-447B-BA56-9B753AAA1444}" type="pres">
      <dgm:prSet presAssocID="{CCF3A411-46A5-42E7-80A2-02E7C7C49CD2}" presName="rect1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C56B3A-4364-40B5-A0AD-61468B555910}" type="pres">
      <dgm:prSet presAssocID="{1AB2AA09-293A-415A-A6BD-81E64C7395D7}" presName="rect2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42FA87-5C11-43F4-A9DB-DDEC718348A4}" type="pres">
      <dgm:prSet presAssocID="{D5E939C7-BAC2-4C56-8D81-391EC9F26F3B}" presName="rect3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666DE8-E193-4944-8DBB-F11BAABC82AB}" type="pres">
      <dgm:prSet presAssocID="{65DC154D-27F3-4898-A11D-0ADBCEBA0CBD}" presName="rect4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467E54A-389C-4913-9ADA-FC2E55572820}" type="presOf" srcId="{CB7D2526-36B1-4059-AD03-6286EA27BCAC}" destId="{42229042-D1D3-407E-B8CF-51FEBEE15FD2}" srcOrd="0" destOrd="0" presId="urn:microsoft.com/office/officeart/2005/8/layout/target3"/>
    <dgm:cxn modelId="{64660A7B-1847-45A9-A10E-194C6453727F}" type="presOf" srcId="{1AB2AA09-293A-415A-A6BD-81E64C7395D7}" destId="{F3C56B3A-4364-40B5-A0AD-61468B555910}" srcOrd="1" destOrd="0" presId="urn:microsoft.com/office/officeart/2005/8/layout/target3"/>
    <dgm:cxn modelId="{DD4BB0DB-96FA-48C0-AE15-40226C27B022}" type="presOf" srcId="{65DC154D-27F3-4898-A11D-0ADBCEBA0CBD}" destId="{8B2BA1CE-AB0B-461F-803F-8302CE819A66}" srcOrd="0" destOrd="0" presId="urn:microsoft.com/office/officeart/2005/8/layout/target3"/>
    <dgm:cxn modelId="{0A1C39EF-F409-40EB-B532-3DA0D6A0B219}" type="presOf" srcId="{D5E939C7-BAC2-4C56-8D81-391EC9F26F3B}" destId="{7E01C83C-24AB-4E77-930E-AED8BB0C10D3}" srcOrd="0" destOrd="0" presId="urn:microsoft.com/office/officeart/2005/8/layout/target3"/>
    <dgm:cxn modelId="{DD12D30E-ABAC-4A17-B07F-5D7F9BBCA0C2}" type="presOf" srcId="{D5E939C7-BAC2-4C56-8D81-391EC9F26F3B}" destId="{9542FA87-5C11-43F4-A9DB-DDEC718348A4}" srcOrd="1" destOrd="0" presId="urn:microsoft.com/office/officeart/2005/8/layout/target3"/>
    <dgm:cxn modelId="{EB8A63EB-AA2C-4BE4-8A5B-16D7BB4095A3}" srcId="{CB7D2526-36B1-4059-AD03-6286EA27BCAC}" destId="{D5E939C7-BAC2-4C56-8D81-391EC9F26F3B}" srcOrd="2" destOrd="0" parTransId="{5F446696-85D5-426A-8EEC-7CBD96826222}" sibTransId="{06FDCAEE-5116-4680-AAA2-BC307E42D01E}"/>
    <dgm:cxn modelId="{210C1545-9241-46CF-8E62-77A476C4D78D}" type="presOf" srcId="{CCF3A411-46A5-42E7-80A2-02E7C7C49CD2}" destId="{62837213-DB2A-4E30-9F05-7BAC7E563FC4}" srcOrd="0" destOrd="0" presId="urn:microsoft.com/office/officeart/2005/8/layout/target3"/>
    <dgm:cxn modelId="{9B1C7F69-E622-43B9-A2FD-848B9C492ACA}" type="presOf" srcId="{65DC154D-27F3-4898-A11D-0ADBCEBA0CBD}" destId="{15666DE8-E193-4944-8DBB-F11BAABC82AB}" srcOrd="1" destOrd="0" presId="urn:microsoft.com/office/officeart/2005/8/layout/target3"/>
    <dgm:cxn modelId="{DDAFEF0A-7D21-4ABC-8651-FE82BB12C613}" srcId="{CB7D2526-36B1-4059-AD03-6286EA27BCAC}" destId="{1AB2AA09-293A-415A-A6BD-81E64C7395D7}" srcOrd="1" destOrd="0" parTransId="{6586B638-BBB4-4E75-B705-3EE8FDEC9CC1}" sibTransId="{CFDB040A-1FC4-4919-83D6-7A9DE3FF73B6}"/>
    <dgm:cxn modelId="{E3E232FC-39CB-4FEE-8D28-8B8076DC1438}" srcId="{CB7D2526-36B1-4059-AD03-6286EA27BCAC}" destId="{65DC154D-27F3-4898-A11D-0ADBCEBA0CBD}" srcOrd="3" destOrd="0" parTransId="{873A7360-3C40-48D2-8702-2E818462F19A}" sibTransId="{84B2DAFC-BBED-4BF6-A6BE-755E9FC9012C}"/>
    <dgm:cxn modelId="{9961F46B-16B2-4D7A-ABB6-043D55F62DFA}" type="presOf" srcId="{CCF3A411-46A5-42E7-80A2-02E7C7C49CD2}" destId="{701B03A6-8C14-447B-BA56-9B753AAA1444}" srcOrd="1" destOrd="0" presId="urn:microsoft.com/office/officeart/2005/8/layout/target3"/>
    <dgm:cxn modelId="{7555A5D6-4509-4F35-AC43-64925D732500}" type="presOf" srcId="{1AB2AA09-293A-415A-A6BD-81E64C7395D7}" destId="{EEAB7699-47E4-4059-87F1-D1B59FC0EC04}" srcOrd="0" destOrd="0" presId="urn:microsoft.com/office/officeart/2005/8/layout/target3"/>
    <dgm:cxn modelId="{C74EB4AD-BA9C-4BE6-BEF1-D9E88288BF8A}" srcId="{CB7D2526-36B1-4059-AD03-6286EA27BCAC}" destId="{CCF3A411-46A5-42E7-80A2-02E7C7C49CD2}" srcOrd="0" destOrd="0" parTransId="{9C6140B4-0BA9-4154-8807-5638B0160768}" sibTransId="{30EE34A5-9128-4C80-8B54-B30A1A27F1EA}"/>
    <dgm:cxn modelId="{1793E598-2535-43BA-AA15-63F003FC78DC}" type="presParOf" srcId="{42229042-D1D3-407E-B8CF-51FEBEE15FD2}" destId="{3FEB1362-638A-4BF4-BF99-4FDAEBEA4EB7}" srcOrd="0" destOrd="0" presId="urn:microsoft.com/office/officeart/2005/8/layout/target3"/>
    <dgm:cxn modelId="{0DB8F8FD-343B-4412-9564-B15812B47AD3}" type="presParOf" srcId="{42229042-D1D3-407E-B8CF-51FEBEE15FD2}" destId="{8DD37632-4699-45A3-9F33-208C2C421232}" srcOrd="1" destOrd="0" presId="urn:microsoft.com/office/officeart/2005/8/layout/target3"/>
    <dgm:cxn modelId="{5B821339-32C0-4D46-8AD2-70F74E2136F9}" type="presParOf" srcId="{42229042-D1D3-407E-B8CF-51FEBEE15FD2}" destId="{62837213-DB2A-4E30-9F05-7BAC7E563FC4}" srcOrd="2" destOrd="0" presId="urn:microsoft.com/office/officeart/2005/8/layout/target3"/>
    <dgm:cxn modelId="{0E9023B8-BDDF-4826-A063-678E7538C98D}" type="presParOf" srcId="{42229042-D1D3-407E-B8CF-51FEBEE15FD2}" destId="{D8A2CFD5-C765-43C9-B0D9-ABDF688CD033}" srcOrd="3" destOrd="0" presId="urn:microsoft.com/office/officeart/2005/8/layout/target3"/>
    <dgm:cxn modelId="{5BF3EB8F-BB10-4487-B911-729EFBA673AF}" type="presParOf" srcId="{42229042-D1D3-407E-B8CF-51FEBEE15FD2}" destId="{0206F82C-AAFD-417D-9B14-E8E301B0AE8E}" srcOrd="4" destOrd="0" presId="urn:microsoft.com/office/officeart/2005/8/layout/target3"/>
    <dgm:cxn modelId="{DACA05DD-6862-447B-84E3-15E59677BCB1}" type="presParOf" srcId="{42229042-D1D3-407E-B8CF-51FEBEE15FD2}" destId="{EEAB7699-47E4-4059-87F1-D1B59FC0EC04}" srcOrd="5" destOrd="0" presId="urn:microsoft.com/office/officeart/2005/8/layout/target3"/>
    <dgm:cxn modelId="{A6B61EF8-70CD-4CBF-854F-4BE8F614881E}" type="presParOf" srcId="{42229042-D1D3-407E-B8CF-51FEBEE15FD2}" destId="{201C1E24-7EB4-4A2C-80FD-A444D25BD553}" srcOrd="6" destOrd="0" presId="urn:microsoft.com/office/officeart/2005/8/layout/target3"/>
    <dgm:cxn modelId="{F5014D46-16EE-4E0C-B779-E2415A4042F2}" type="presParOf" srcId="{42229042-D1D3-407E-B8CF-51FEBEE15FD2}" destId="{C8C28691-FA44-46A4-85E2-522CA3514214}" srcOrd="7" destOrd="0" presId="urn:microsoft.com/office/officeart/2005/8/layout/target3"/>
    <dgm:cxn modelId="{881B74C1-3B7E-4EF3-877F-3D191CFCFD60}" type="presParOf" srcId="{42229042-D1D3-407E-B8CF-51FEBEE15FD2}" destId="{7E01C83C-24AB-4E77-930E-AED8BB0C10D3}" srcOrd="8" destOrd="0" presId="urn:microsoft.com/office/officeart/2005/8/layout/target3"/>
    <dgm:cxn modelId="{D45B7154-C752-4E2F-9156-3F34CDD9EBAA}" type="presParOf" srcId="{42229042-D1D3-407E-B8CF-51FEBEE15FD2}" destId="{268874EF-24E5-4D5C-A145-2682DE926536}" srcOrd="9" destOrd="0" presId="urn:microsoft.com/office/officeart/2005/8/layout/target3"/>
    <dgm:cxn modelId="{1B7AA9E4-CB2F-4071-9112-CEE4322C5B62}" type="presParOf" srcId="{42229042-D1D3-407E-B8CF-51FEBEE15FD2}" destId="{9C99E27B-A46D-4C41-BD7F-2A4FBCEDF841}" srcOrd="10" destOrd="0" presId="urn:microsoft.com/office/officeart/2005/8/layout/target3"/>
    <dgm:cxn modelId="{2E568FA2-0FDC-482F-87A2-88B9006C67F1}" type="presParOf" srcId="{42229042-D1D3-407E-B8CF-51FEBEE15FD2}" destId="{8B2BA1CE-AB0B-461F-803F-8302CE819A66}" srcOrd="11" destOrd="0" presId="urn:microsoft.com/office/officeart/2005/8/layout/target3"/>
    <dgm:cxn modelId="{5CAB54DB-3BA5-4622-AFA8-D858338E9DAD}" type="presParOf" srcId="{42229042-D1D3-407E-B8CF-51FEBEE15FD2}" destId="{701B03A6-8C14-447B-BA56-9B753AAA1444}" srcOrd="12" destOrd="0" presId="urn:microsoft.com/office/officeart/2005/8/layout/target3"/>
    <dgm:cxn modelId="{E5417E69-47E9-4716-AC88-CAE8F335ADEE}" type="presParOf" srcId="{42229042-D1D3-407E-B8CF-51FEBEE15FD2}" destId="{F3C56B3A-4364-40B5-A0AD-61468B555910}" srcOrd="13" destOrd="0" presId="urn:microsoft.com/office/officeart/2005/8/layout/target3"/>
    <dgm:cxn modelId="{C843E16C-A8D1-42D0-AD12-C5A6704287BC}" type="presParOf" srcId="{42229042-D1D3-407E-B8CF-51FEBEE15FD2}" destId="{9542FA87-5C11-43F4-A9DB-DDEC718348A4}" srcOrd="14" destOrd="0" presId="urn:microsoft.com/office/officeart/2005/8/layout/target3"/>
    <dgm:cxn modelId="{6FA11FD4-7D0C-4578-B29C-DBCEE2B341D5}" type="presParOf" srcId="{42229042-D1D3-407E-B8CF-51FEBEE15FD2}" destId="{15666DE8-E193-4944-8DBB-F11BAABC82AB}" srcOrd="15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85A055F-1484-42E0-B6F9-29C8C9C97F2E}" type="doc">
      <dgm:prSet loTypeId="urn:microsoft.com/office/officeart/2005/8/layout/hProcess9" loCatId="process" qsTypeId="urn:microsoft.com/office/officeart/2005/8/quickstyle/simple3" qsCatId="simple" csTypeId="urn:microsoft.com/office/officeart/2005/8/colors/accent1_4" csCatId="accent1" phldr="1"/>
      <dgm:spPr/>
      <dgm:t>
        <a:bodyPr/>
        <a:lstStyle/>
        <a:p>
          <a:endParaRPr lang="ru-RU"/>
        </a:p>
      </dgm:t>
    </dgm:pt>
    <dgm:pt modelId="{90E9FC33-C6EE-46DE-BF2D-3CB1F199782B}">
      <dgm:prSet custT="1"/>
      <dgm:spPr/>
      <dgm:t>
        <a:bodyPr/>
        <a:lstStyle/>
        <a:p>
          <a:pPr rtl="0"/>
          <a:r>
            <a:rPr lang="ru-RU" sz="2400" dirty="0" smtClean="0">
              <a:latin typeface="Arial Black" panose="020B0A04020102020204" pitchFamily="34" charset="0"/>
            </a:rPr>
            <a:t>Говоря о </a:t>
          </a:r>
          <a:r>
            <a:rPr lang="ru-RU" sz="2400" b="1" i="1" dirty="0" smtClean="0">
              <a:solidFill>
                <a:srgbClr val="C00000"/>
              </a:solidFill>
              <a:latin typeface="Arial Black" panose="020B0A04020102020204" pitchFamily="34" charset="0"/>
            </a:rPr>
            <a:t>формах </a:t>
          </a:r>
          <a:r>
            <a:rPr lang="ru-RU" sz="2400" dirty="0" smtClean="0">
              <a:latin typeface="Arial Black" panose="020B0A04020102020204" pitchFamily="34" charset="0"/>
            </a:rPr>
            <a:t>слова </a:t>
          </a:r>
          <a:endParaRPr lang="ru-RU" sz="2400" dirty="0">
            <a:latin typeface="Arial Black" panose="020B0A04020102020204" pitchFamily="34" charset="0"/>
          </a:endParaRPr>
        </a:p>
      </dgm:t>
    </dgm:pt>
    <dgm:pt modelId="{9EBB87CE-8538-40DB-8AC5-D0673599F2B6}" type="parTrans" cxnId="{940DCDB5-9C91-4491-BCF7-66B75A405C14}">
      <dgm:prSet/>
      <dgm:spPr/>
      <dgm:t>
        <a:bodyPr/>
        <a:lstStyle/>
        <a:p>
          <a:endParaRPr lang="ru-RU"/>
        </a:p>
      </dgm:t>
    </dgm:pt>
    <dgm:pt modelId="{74A265A1-B5EE-45DE-BB44-864BCEEB18E0}" type="sibTrans" cxnId="{940DCDB5-9C91-4491-BCF7-66B75A405C14}">
      <dgm:prSet/>
      <dgm:spPr/>
      <dgm:t>
        <a:bodyPr/>
        <a:lstStyle/>
        <a:p>
          <a:endParaRPr lang="ru-RU"/>
        </a:p>
      </dgm:t>
    </dgm:pt>
    <dgm:pt modelId="{E13A9128-A3E9-4B8A-AF8E-0C81CA001CB3}">
      <dgm:prSet custT="1"/>
      <dgm:spPr/>
      <dgm:t>
        <a:bodyPr/>
        <a:lstStyle/>
        <a:p>
          <a:pPr algn="l" rtl="0"/>
          <a:r>
            <a:rPr lang="ru-RU" sz="2000" dirty="0" smtClean="0">
              <a:latin typeface="Arial" panose="020B0604020202020204" pitchFamily="34" charset="0"/>
              <a:cs typeface="Arial" panose="020B0604020202020204" pitchFamily="34" charset="0"/>
            </a:rPr>
            <a:t>имеют в виду его </a:t>
          </a:r>
          <a:r>
            <a:rPr lang="ru-RU" sz="2000" b="1" i="1" u="sng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rPr>
            <a:t>звуковую форму, </a:t>
          </a:r>
          <a:r>
            <a:rPr lang="ru-RU" sz="2000" dirty="0" smtClean="0">
              <a:latin typeface="Arial" panose="020B0604020202020204" pitchFamily="34" charset="0"/>
              <a:cs typeface="Arial" panose="020B0604020202020204" pitchFamily="34" charset="0"/>
            </a:rPr>
            <a:t>без которой невозможно правильно понять слово со слуха и адекватно озвучить его самому</a:t>
          </a:r>
          <a:endParaRPr lang="ru-RU" sz="20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9ABE4D5-C8D0-451F-8318-F99538717783}" type="parTrans" cxnId="{64677139-6F30-4898-83B5-CB9B0B6E5291}">
      <dgm:prSet/>
      <dgm:spPr/>
      <dgm:t>
        <a:bodyPr/>
        <a:lstStyle/>
        <a:p>
          <a:endParaRPr lang="ru-RU"/>
        </a:p>
      </dgm:t>
    </dgm:pt>
    <dgm:pt modelId="{76CB93CF-059A-4C22-B61D-E3DD909E7FB2}" type="sibTrans" cxnId="{64677139-6F30-4898-83B5-CB9B0B6E5291}">
      <dgm:prSet/>
      <dgm:spPr/>
      <dgm:t>
        <a:bodyPr/>
        <a:lstStyle/>
        <a:p>
          <a:endParaRPr lang="ru-RU"/>
        </a:p>
      </dgm:t>
    </dgm:pt>
    <dgm:pt modelId="{0E3C2CD1-296C-4AA5-B9AD-3162F4B431EA}">
      <dgm:prSet custT="1"/>
      <dgm:spPr/>
      <dgm:t>
        <a:bodyPr/>
        <a:lstStyle/>
        <a:p>
          <a:pPr rtl="0"/>
          <a:r>
            <a:rPr lang="ru-RU" sz="2200" dirty="0" smtClean="0">
              <a:latin typeface="Arial" panose="020B0604020202020204" pitchFamily="34" charset="0"/>
              <a:cs typeface="Arial" panose="020B0604020202020204" pitchFamily="34" charset="0"/>
            </a:rPr>
            <a:t>а также </a:t>
          </a:r>
          <a:r>
            <a:rPr lang="ru-RU" sz="2200" b="1" i="1" u="sng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rPr>
            <a:t>графическую форму</a:t>
          </a:r>
          <a:r>
            <a:rPr lang="ru-RU" sz="2200" dirty="0" smtClean="0">
              <a:latin typeface="Arial" panose="020B0604020202020204" pitchFamily="34" charset="0"/>
              <a:cs typeface="Arial" panose="020B0604020202020204" pitchFamily="34" charset="0"/>
            </a:rPr>
            <a:t>, без которой слово не будет узнано при чтении и не сможет быть написано. </a:t>
          </a:r>
          <a:endParaRPr lang="ru-RU" sz="22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187A452-E4FB-4129-8B2C-BB5E469687E0}" type="parTrans" cxnId="{23B4B9D6-927D-44B9-9152-23DA8FD9AFBA}">
      <dgm:prSet/>
      <dgm:spPr/>
      <dgm:t>
        <a:bodyPr/>
        <a:lstStyle/>
        <a:p>
          <a:endParaRPr lang="ru-RU"/>
        </a:p>
      </dgm:t>
    </dgm:pt>
    <dgm:pt modelId="{EA6DB73C-9357-41DE-9B4B-AFBFA3226371}" type="sibTrans" cxnId="{23B4B9D6-927D-44B9-9152-23DA8FD9AFBA}">
      <dgm:prSet/>
      <dgm:spPr/>
      <dgm:t>
        <a:bodyPr/>
        <a:lstStyle/>
        <a:p>
          <a:endParaRPr lang="ru-RU"/>
        </a:p>
      </dgm:t>
    </dgm:pt>
    <dgm:pt modelId="{14D7E3F9-69C6-42A5-AFA4-FD41CA5D76EA}">
      <dgm:prSet custT="1"/>
      <dgm:spPr/>
      <dgm:t>
        <a:bodyPr/>
        <a:lstStyle/>
        <a:p>
          <a:pPr algn="just" rtl="0"/>
          <a:r>
            <a:rPr lang="ru-RU" sz="2000" b="1" i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rPr>
            <a:t>При ведении нового слова следует акцентировать:</a:t>
          </a:r>
        </a:p>
        <a:p>
          <a:pPr algn="just" rtl="0"/>
          <a:endParaRPr lang="ru-RU" sz="2000" dirty="0" smtClean="0">
            <a:latin typeface="Arial" panose="020B0604020202020204" pitchFamily="34" charset="0"/>
            <a:cs typeface="Arial" panose="020B0604020202020204" pitchFamily="34" charset="0"/>
          </a:endParaRPr>
        </a:p>
        <a:p>
          <a:pPr algn="just" rtl="0"/>
          <a:r>
            <a:rPr lang="ru-RU" sz="2000" b="1" i="1" dirty="0" smtClean="0">
              <a:latin typeface="Arial" panose="020B0604020202020204" pitchFamily="34" charset="0"/>
              <a:cs typeface="Arial" panose="020B0604020202020204" pitchFamily="34" charset="0"/>
            </a:rPr>
            <a:t>-особенности образования грамматических форм;</a:t>
          </a:r>
        </a:p>
        <a:p>
          <a:pPr algn="just" rtl="0"/>
          <a:r>
            <a:rPr lang="ru-RU" sz="2000" b="1" i="1" dirty="0" smtClean="0">
              <a:latin typeface="Arial" panose="020B0604020202020204" pitchFamily="34" charset="0"/>
              <a:cs typeface="Arial" panose="020B0604020202020204" pitchFamily="34" charset="0"/>
            </a:rPr>
            <a:t>- значение слова </a:t>
          </a:r>
          <a:r>
            <a:rPr lang="ru-RU" sz="2000" b="0" i="1" dirty="0" smtClean="0">
              <a:latin typeface="Arial" panose="020B0604020202020204" pitchFamily="34" charset="0"/>
              <a:cs typeface="Arial" panose="020B0604020202020204" pitchFamily="34" charset="0"/>
            </a:rPr>
            <a:t>(</a:t>
          </a:r>
          <a:r>
            <a:rPr lang="ru-RU" sz="2000" i="1" dirty="0" smtClean="0">
              <a:latin typeface="Arial" panose="020B0604020202020204" pitchFamily="34" charset="0"/>
              <a:cs typeface="Arial" panose="020B0604020202020204" pitchFamily="34" charset="0"/>
            </a:rPr>
            <a:t>полисеман-тичность</a:t>
          </a:r>
          <a:r>
            <a:rPr lang="ru-RU" sz="1600" i="1" dirty="0" smtClean="0">
              <a:latin typeface="Arial" panose="020B0604020202020204" pitchFamily="34" charset="0"/>
              <a:cs typeface="Arial" panose="020B0604020202020204" pitchFamily="34" charset="0"/>
            </a:rPr>
            <a:t>)</a:t>
          </a:r>
          <a:endParaRPr lang="ru-RU" sz="1600" i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C69A732-9B63-4BD0-88C8-EC01F2C3B387}" type="sibTrans" cxnId="{889D4B2B-6FEE-4C03-967B-6F82A28D3222}">
      <dgm:prSet/>
      <dgm:spPr/>
      <dgm:t>
        <a:bodyPr/>
        <a:lstStyle/>
        <a:p>
          <a:endParaRPr lang="ru-RU"/>
        </a:p>
      </dgm:t>
    </dgm:pt>
    <dgm:pt modelId="{5A2A6CD3-D233-4C7F-91D9-A825ADBC960B}" type="parTrans" cxnId="{889D4B2B-6FEE-4C03-967B-6F82A28D3222}">
      <dgm:prSet/>
      <dgm:spPr/>
      <dgm:t>
        <a:bodyPr/>
        <a:lstStyle/>
        <a:p>
          <a:endParaRPr lang="ru-RU"/>
        </a:p>
      </dgm:t>
    </dgm:pt>
    <dgm:pt modelId="{40DCC8C2-46D7-4415-B1C3-BCF9FCB578B8}" type="pres">
      <dgm:prSet presAssocID="{385A055F-1484-42E0-B6F9-29C8C9C97F2E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B19F3DB-586C-491E-9F7B-66B061B9E895}" type="pres">
      <dgm:prSet presAssocID="{385A055F-1484-42E0-B6F9-29C8C9C97F2E}" presName="arrow" presStyleLbl="bgShp" presStyleIdx="0" presStyleCnt="1"/>
      <dgm:spPr/>
    </dgm:pt>
    <dgm:pt modelId="{F0D3D3A4-55E3-46E6-8E1E-D9F3C704FA6A}" type="pres">
      <dgm:prSet presAssocID="{385A055F-1484-42E0-B6F9-29C8C9C97F2E}" presName="linearProcess" presStyleCnt="0"/>
      <dgm:spPr/>
    </dgm:pt>
    <dgm:pt modelId="{1CA88270-7165-49E6-A772-9825D58C182B}" type="pres">
      <dgm:prSet presAssocID="{90E9FC33-C6EE-46DE-BF2D-3CB1F199782B}" presName="textNode" presStyleLbl="node1" presStyleIdx="0" presStyleCnt="4" custScaleY="1356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8B95CB-EE7E-4E48-8028-F311DC61F2FB}" type="pres">
      <dgm:prSet presAssocID="{74A265A1-B5EE-45DE-BB44-864BCEEB18E0}" presName="sibTrans" presStyleCnt="0"/>
      <dgm:spPr/>
    </dgm:pt>
    <dgm:pt modelId="{6D604524-A511-41BA-BA06-7BBDFBF37668}" type="pres">
      <dgm:prSet presAssocID="{E13A9128-A3E9-4B8A-AF8E-0C81CA001CB3}" presName="textNode" presStyleLbl="node1" presStyleIdx="1" presStyleCnt="4" custScaleY="1343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2FD0C6-8D6E-453F-BB73-743C49475D70}" type="pres">
      <dgm:prSet presAssocID="{76CB93CF-059A-4C22-B61D-E3DD909E7FB2}" presName="sibTrans" presStyleCnt="0"/>
      <dgm:spPr/>
    </dgm:pt>
    <dgm:pt modelId="{A2B8FD96-9792-4A76-9349-405FE175D9B8}" type="pres">
      <dgm:prSet presAssocID="{0E3C2CD1-296C-4AA5-B9AD-3162F4B431EA}" presName="textNode" presStyleLbl="node1" presStyleIdx="2" presStyleCnt="4" custScaleY="1396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45C4A3-AD75-436D-A931-6EB45B5CE056}" type="pres">
      <dgm:prSet presAssocID="{EA6DB73C-9357-41DE-9B4B-AFBFA3226371}" presName="sibTrans" presStyleCnt="0"/>
      <dgm:spPr/>
    </dgm:pt>
    <dgm:pt modelId="{2AF76B71-13E8-4052-A9C5-E0EBBEF040B0}" type="pres">
      <dgm:prSet presAssocID="{14D7E3F9-69C6-42A5-AFA4-FD41CA5D76EA}" presName="textNode" presStyleLbl="node1" presStyleIdx="3" presStyleCnt="4" custScaleX="112400" custScaleY="187864" custLinFactNeighborX="8094" custLinFactNeighborY="20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D888118-FE06-4CD6-97CB-1E4813F75518}" type="presOf" srcId="{0E3C2CD1-296C-4AA5-B9AD-3162F4B431EA}" destId="{A2B8FD96-9792-4A76-9349-405FE175D9B8}" srcOrd="0" destOrd="0" presId="urn:microsoft.com/office/officeart/2005/8/layout/hProcess9"/>
    <dgm:cxn modelId="{940DCDB5-9C91-4491-BCF7-66B75A405C14}" srcId="{385A055F-1484-42E0-B6F9-29C8C9C97F2E}" destId="{90E9FC33-C6EE-46DE-BF2D-3CB1F199782B}" srcOrd="0" destOrd="0" parTransId="{9EBB87CE-8538-40DB-8AC5-D0673599F2B6}" sibTransId="{74A265A1-B5EE-45DE-BB44-864BCEEB18E0}"/>
    <dgm:cxn modelId="{64677139-6F30-4898-83B5-CB9B0B6E5291}" srcId="{385A055F-1484-42E0-B6F9-29C8C9C97F2E}" destId="{E13A9128-A3E9-4B8A-AF8E-0C81CA001CB3}" srcOrd="1" destOrd="0" parTransId="{09ABE4D5-C8D0-451F-8318-F99538717783}" sibTransId="{76CB93CF-059A-4C22-B61D-E3DD909E7FB2}"/>
    <dgm:cxn modelId="{D4359C0D-F591-48CC-922B-42959B9FCCB7}" type="presOf" srcId="{14D7E3F9-69C6-42A5-AFA4-FD41CA5D76EA}" destId="{2AF76B71-13E8-4052-A9C5-E0EBBEF040B0}" srcOrd="0" destOrd="0" presId="urn:microsoft.com/office/officeart/2005/8/layout/hProcess9"/>
    <dgm:cxn modelId="{209B1940-3E8C-406E-9064-1E373457590F}" type="presOf" srcId="{385A055F-1484-42E0-B6F9-29C8C9C97F2E}" destId="{40DCC8C2-46D7-4415-B1C3-BCF9FCB578B8}" srcOrd="0" destOrd="0" presId="urn:microsoft.com/office/officeart/2005/8/layout/hProcess9"/>
    <dgm:cxn modelId="{889D4B2B-6FEE-4C03-967B-6F82A28D3222}" srcId="{385A055F-1484-42E0-B6F9-29C8C9C97F2E}" destId="{14D7E3F9-69C6-42A5-AFA4-FD41CA5D76EA}" srcOrd="3" destOrd="0" parTransId="{5A2A6CD3-D233-4C7F-91D9-A825ADBC960B}" sibTransId="{9C69A732-9B63-4BD0-88C8-EC01F2C3B387}"/>
    <dgm:cxn modelId="{C926D626-89E2-40EC-A282-706979D1CD36}" type="presOf" srcId="{90E9FC33-C6EE-46DE-BF2D-3CB1F199782B}" destId="{1CA88270-7165-49E6-A772-9825D58C182B}" srcOrd="0" destOrd="0" presId="urn:microsoft.com/office/officeart/2005/8/layout/hProcess9"/>
    <dgm:cxn modelId="{23B4B9D6-927D-44B9-9152-23DA8FD9AFBA}" srcId="{385A055F-1484-42E0-B6F9-29C8C9C97F2E}" destId="{0E3C2CD1-296C-4AA5-B9AD-3162F4B431EA}" srcOrd="2" destOrd="0" parTransId="{3187A452-E4FB-4129-8B2C-BB5E469687E0}" sibTransId="{EA6DB73C-9357-41DE-9B4B-AFBFA3226371}"/>
    <dgm:cxn modelId="{A1C5A21C-3699-4243-B3D1-520D8824EA94}" type="presOf" srcId="{E13A9128-A3E9-4B8A-AF8E-0C81CA001CB3}" destId="{6D604524-A511-41BA-BA06-7BBDFBF37668}" srcOrd="0" destOrd="0" presId="urn:microsoft.com/office/officeart/2005/8/layout/hProcess9"/>
    <dgm:cxn modelId="{BDC91554-6633-4F64-BD48-D53BF85241E7}" type="presParOf" srcId="{40DCC8C2-46D7-4415-B1C3-BCF9FCB578B8}" destId="{BB19F3DB-586C-491E-9F7B-66B061B9E895}" srcOrd="0" destOrd="0" presId="urn:microsoft.com/office/officeart/2005/8/layout/hProcess9"/>
    <dgm:cxn modelId="{2AB7DDB5-1736-4AAE-B95E-DC500BA66AC6}" type="presParOf" srcId="{40DCC8C2-46D7-4415-B1C3-BCF9FCB578B8}" destId="{F0D3D3A4-55E3-46E6-8E1E-D9F3C704FA6A}" srcOrd="1" destOrd="0" presId="urn:microsoft.com/office/officeart/2005/8/layout/hProcess9"/>
    <dgm:cxn modelId="{C97B0A6F-BB01-48B5-8C2D-91A9BC2933A5}" type="presParOf" srcId="{F0D3D3A4-55E3-46E6-8E1E-D9F3C704FA6A}" destId="{1CA88270-7165-49E6-A772-9825D58C182B}" srcOrd="0" destOrd="0" presId="urn:microsoft.com/office/officeart/2005/8/layout/hProcess9"/>
    <dgm:cxn modelId="{F2CEA588-B0D0-443B-8A4C-2A2C19FC9B48}" type="presParOf" srcId="{F0D3D3A4-55E3-46E6-8E1E-D9F3C704FA6A}" destId="{FA8B95CB-EE7E-4E48-8028-F311DC61F2FB}" srcOrd="1" destOrd="0" presId="urn:microsoft.com/office/officeart/2005/8/layout/hProcess9"/>
    <dgm:cxn modelId="{11107264-FA6E-46A2-A172-B28A14D6DD97}" type="presParOf" srcId="{F0D3D3A4-55E3-46E6-8E1E-D9F3C704FA6A}" destId="{6D604524-A511-41BA-BA06-7BBDFBF37668}" srcOrd="2" destOrd="0" presId="urn:microsoft.com/office/officeart/2005/8/layout/hProcess9"/>
    <dgm:cxn modelId="{D7B56C95-AE3C-4C6C-9C16-5C3E4FDA0165}" type="presParOf" srcId="{F0D3D3A4-55E3-46E6-8E1E-D9F3C704FA6A}" destId="{CB2FD0C6-8D6E-453F-BB73-743C49475D70}" srcOrd="3" destOrd="0" presId="urn:microsoft.com/office/officeart/2005/8/layout/hProcess9"/>
    <dgm:cxn modelId="{7B9C9B81-61AC-47B5-A8DD-C36B593E67C1}" type="presParOf" srcId="{F0D3D3A4-55E3-46E6-8E1E-D9F3C704FA6A}" destId="{A2B8FD96-9792-4A76-9349-405FE175D9B8}" srcOrd="4" destOrd="0" presId="urn:microsoft.com/office/officeart/2005/8/layout/hProcess9"/>
    <dgm:cxn modelId="{3D5CCCBD-54C7-4B00-BDE1-7C2796B9A6C5}" type="presParOf" srcId="{F0D3D3A4-55E3-46E6-8E1E-D9F3C704FA6A}" destId="{9C45C4A3-AD75-436D-A931-6EB45B5CE056}" srcOrd="5" destOrd="0" presId="urn:microsoft.com/office/officeart/2005/8/layout/hProcess9"/>
    <dgm:cxn modelId="{8F79645E-4D97-4718-8FF0-B3FBB701DFFC}" type="presParOf" srcId="{F0D3D3A4-55E3-46E6-8E1E-D9F3C704FA6A}" destId="{2AF76B71-13E8-4052-A9C5-E0EBBEF040B0}" srcOrd="6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B6A338E-84B6-4DE3-AE9F-B67019141B10}" type="doc">
      <dgm:prSet loTypeId="urn:microsoft.com/office/officeart/2009/layout/ReverseList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15E2495-F9A8-4D4E-ADF9-0969C544DD44}">
      <dgm:prSet custT="1"/>
      <dgm:spPr/>
      <dgm:t>
        <a:bodyPr/>
        <a:lstStyle/>
        <a:p>
          <a:pPr algn="l" rtl="0"/>
          <a:r>
            <a:rPr lang="ru-RU" sz="2000" dirty="0" smtClean="0">
              <a:latin typeface="Arial" panose="020B0604020202020204" pitchFamily="34" charset="0"/>
              <a:cs typeface="Arial" panose="020B0604020202020204" pitchFamily="34" charset="0"/>
            </a:rPr>
            <a:t>Если слово долго не употребляется, то оно переходит в </a:t>
          </a:r>
          <a:r>
            <a:rPr lang="ru-RU" sz="2400" b="1" i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rPr>
            <a:t>пассивный словарь</a:t>
          </a:r>
          <a:r>
            <a:rPr lang="ru-RU" sz="2000" dirty="0" smtClean="0">
              <a:latin typeface="Arial" panose="020B0604020202020204" pitchFamily="34" charset="0"/>
              <a:cs typeface="Arial" panose="020B0604020202020204" pitchFamily="34" charset="0"/>
            </a:rPr>
            <a:t>, т.е. может быть узнано при чтении и аудировании, но не используется в речи.  </a:t>
          </a:r>
        </a:p>
        <a:p>
          <a:pPr algn="l" rtl="0"/>
          <a:r>
            <a:rPr lang="ru-RU" sz="2000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rPr>
            <a:t>Границы между ними очень подвижны, могут меняться в зависимости от ряда условий. </a:t>
          </a:r>
          <a:endParaRPr lang="ru-RU" sz="2000" dirty="0">
            <a:solidFill>
              <a:srgbClr val="0070C0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DF9A5E7-8662-43AD-A314-79F172780021}" type="parTrans" cxnId="{43D1C8CD-E357-47D8-A70A-D9F51A1A2382}">
      <dgm:prSet/>
      <dgm:spPr/>
      <dgm:t>
        <a:bodyPr/>
        <a:lstStyle/>
        <a:p>
          <a:endParaRPr lang="ru-RU"/>
        </a:p>
      </dgm:t>
    </dgm:pt>
    <dgm:pt modelId="{4AAAAA13-7642-4177-990A-06E0029AECF3}" type="sibTrans" cxnId="{43D1C8CD-E357-47D8-A70A-D9F51A1A2382}">
      <dgm:prSet/>
      <dgm:spPr/>
      <dgm:t>
        <a:bodyPr/>
        <a:lstStyle/>
        <a:p>
          <a:endParaRPr lang="ru-RU"/>
        </a:p>
      </dgm:t>
    </dgm:pt>
    <dgm:pt modelId="{A4E45ACF-AFC0-49AD-A38D-A2387DFA1E4B}">
      <dgm:prSet custT="1"/>
      <dgm:spPr/>
      <dgm:t>
        <a:bodyPr/>
        <a:lstStyle/>
        <a:p>
          <a:pPr rtl="0"/>
          <a:r>
            <a:rPr lang="ru-RU" sz="2400" dirty="0" smtClean="0">
              <a:latin typeface="Arial" panose="020B0604020202020204" pitchFamily="34" charset="0"/>
              <a:cs typeface="Arial" panose="020B0604020202020204" pitchFamily="34" charset="0"/>
            </a:rPr>
            <a:t>лексику, которой человек постоянно пользуется в устном речевом общении, принято считать </a:t>
          </a:r>
          <a:r>
            <a:rPr lang="ru-RU" sz="2400" b="1" i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rPr>
            <a:t>активным словарем</a:t>
          </a:r>
          <a:r>
            <a:rPr lang="ru-RU" sz="2400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rPr>
            <a:t>. </a:t>
          </a:r>
          <a:endParaRPr lang="ru-RU" sz="2400" dirty="0">
            <a:solidFill>
              <a:srgbClr val="C00000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A52A7EE-D92A-4AF7-AFC8-52560DC21A3C}" type="sibTrans" cxnId="{8B97B719-F081-4CD6-BD00-454238AD7D18}">
      <dgm:prSet/>
      <dgm:spPr/>
      <dgm:t>
        <a:bodyPr/>
        <a:lstStyle/>
        <a:p>
          <a:endParaRPr lang="ru-RU"/>
        </a:p>
      </dgm:t>
    </dgm:pt>
    <dgm:pt modelId="{FC5FEE25-5E13-4D9B-B11F-1996EAAEFA82}" type="parTrans" cxnId="{8B97B719-F081-4CD6-BD00-454238AD7D18}">
      <dgm:prSet/>
      <dgm:spPr/>
      <dgm:t>
        <a:bodyPr/>
        <a:lstStyle/>
        <a:p>
          <a:endParaRPr lang="ru-RU"/>
        </a:p>
      </dgm:t>
    </dgm:pt>
    <dgm:pt modelId="{CCA405F3-E1B8-40E7-AB10-3B5F2611035A}" type="pres">
      <dgm:prSet presAssocID="{AB6A338E-84B6-4DE3-AE9F-B67019141B10}" presName="Name0" presStyleCnt="0">
        <dgm:presLayoutVars>
          <dgm:chMax val="2"/>
          <dgm:chPref val="2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B184B595-0E8B-40D0-913A-5F8C6F37AA3A}" type="pres">
      <dgm:prSet presAssocID="{AB6A338E-84B6-4DE3-AE9F-B67019141B10}" presName="LeftText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22F6B4-226F-490F-8117-D7756A1F6B5A}" type="pres">
      <dgm:prSet presAssocID="{AB6A338E-84B6-4DE3-AE9F-B67019141B10}" presName="LeftNode" presStyleLbl="bgImgPlace1" presStyleIdx="0" presStyleCnt="2" custScaleX="230358" custScaleY="97400" custLinFactNeighborX="-75438" custLinFactNeighborY="-592">
        <dgm:presLayoutVars>
          <dgm:chMax val="2"/>
          <dgm:chPref val="2"/>
        </dgm:presLayoutVars>
      </dgm:prSet>
      <dgm:spPr/>
      <dgm:t>
        <a:bodyPr/>
        <a:lstStyle/>
        <a:p>
          <a:endParaRPr lang="ru-RU"/>
        </a:p>
      </dgm:t>
    </dgm:pt>
    <dgm:pt modelId="{3585AC83-1853-4D64-93FE-AB6E66EB5C60}" type="pres">
      <dgm:prSet presAssocID="{AB6A338E-84B6-4DE3-AE9F-B67019141B10}" presName="RightText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D7129F-4D37-45F0-8C3E-C3C5CAC1EB64}" type="pres">
      <dgm:prSet presAssocID="{AB6A338E-84B6-4DE3-AE9F-B67019141B10}" presName="RightNode" presStyleLbl="bgImgPlace1" presStyleIdx="1" presStyleCnt="2" custScaleX="250510" custScaleY="99520" custLinFactNeighborX="76406" custLinFactNeighborY="-1951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7237FEC4-74F8-4792-AACB-3528A3062FD6}" type="pres">
      <dgm:prSet presAssocID="{AB6A338E-84B6-4DE3-AE9F-B67019141B10}" presName="TopArrow" presStyleLbl="node1" presStyleIdx="0" presStyleCnt="2" custLinFactNeighborX="2028" custLinFactNeighborY="-6354"/>
      <dgm:spPr/>
    </dgm:pt>
    <dgm:pt modelId="{50EB4C17-8F41-487C-9AFF-BCDF8773781D}" type="pres">
      <dgm:prSet presAssocID="{AB6A338E-84B6-4DE3-AE9F-B67019141B10}" presName="BottomArrow" presStyleLbl="node1" presStyleIdx="1" presStyleCnt="2" custLinFactNeighborX="3415" custLinFactNeighborY="1771"/>
      <dgm:spPr/>
    </dgm:pt>
  </dgm:ptLst>
  <dgm:cxnLst>
    <dgm:cxn modelId="{5A1D523D-A8B4-4862-B671-D97081EE4A53}" type="presOf" srcId="{AB6A338E-84B6-4DE3-AE9F-B67019141B10}" destId="{CCA405F3-E1B8-40E7-AB10-3B5F2611035A}" srcOrd="0" destOrd="0" presId="urn:microsoft.com/office/officeart/2009/layout/ReverseList"/>
    <dgm:cxn modelId="{A10CE5F0-717D-4D5B-AF0B-CDC9B8E3C838}" type="presOf" srcId="{515E2495-F9A8-4D4E-ADF9-0969C544DD44}" destId="{3585AC83-1853-4D64-93FE-AB6E66EB5C60}" srcOrd="0" destOrd="0" presId="urn:microsoft.com/office/officeart/2009/layout/ReverseList"/>
    <dgm:cxn modelId="{8B97B719-F081-4CD6-BD00-454238AD7D18}" srcId="{AB6A338E-84B6-4DE3-AE9F-B67019141B10}" destId="{A4E45ACF-AFC0-49AD-A38D-A2387DFA1E4B}" srcOrd="0" destOrd="0" parTransId="{FC5FEE25-5E13-4D9B-B11F-1996EAAEFA82}" sibTransId="{2A52A7EE-D92A-4AF7-AFC8-52560DC21A3C}"/>
    <dgm:cxn modelId="{97341435-5C72-4567-BA0B-7D6F639D06F8}" type="presOf" srcId="{A4E45ACF-AFC0-49AD-A38D-A2387DFA1E4B}" destId="{B184B595-0E8B-40D0-913A-5F8C6F37AA3A}" srcOrd="0" destOrd="0" presId="urn:microsoft.com/office/officeart/2009/layout/ReverseList"/>
    <dgm:cxn modelId="{76DD858A-19F5-47F9-B2C0-222C8666119D}" type="presOf" srcId="{A4E45ACF-AFC0-49AD-A38D-A2387DFA1E4B}" destId="{E222F6B4-226F-490F-8117-D7756A1F6B5A}" srcOrd="1" destOrd="0" presId="urn:microsoft.com/office/officeart/2009/layout/ReverseList"/>
    <dgm:cxn modelId="{43D1C8CD-E357-47D8-A70A-D9F51A1A2382}" srcId="{AB6A338E-84B6-4DE3-AE9F-B67019141B10}" destId="{515E2495-F9A8-4D4E-ADF9-0969C544DD44}" srcOrd="1" destOrd="0" parTransId="{BDF9A5E7-8662-43AD-A314-79F172780021}" sibTransId="{4AAAAA13-7642-4177-990A-06E0029AECF3}"/>
    <dgm:cxn modelId="{8EF9FBFB-BC96-4BC5-A9DA-075D09C214F8}" type="presOf" srcId="{515E2495-F9A8-4D4E-ADF9-0969C544DD44}" destId="{28D7129F-4D37-45F0-8C3E-C3C5CAC1EB64}" srcOrd="1" destOrd="0" presId="urn:microsoft.com/office/officeart/2009/layout/ReverseList"/>
    <dgm:cxn modelId="{1466D108-7ED0-438C-86F2-07BCBA24EB4A}" type="presParOf" srcId="{CCA405F3-E1B8-40E7-AB10-3B5F2611035A}" destId="{B184B595-0E8B-40D0-913A-5F8C6F37AA3A}" srcOrd="0" destOrd="0" presId="urn:microsoft.com/office/officeart/2009/layout/ReverseList"/>
    <dgm:cxn modelId="{6C818BD3-A264-4874-A0A4-719D018EA528}" type="presParOf" srcId="{CCA405F3-E1B8-40E7-AB10-3B5F2611035A}" destId="{E222F6B4-226F-490F-8117-D7756A1F6B5A}" srcOrd="1" destOrd="0" presId="urn:microsoft.com/office/officeart/2009/layout/ReverseList"/>
    <dgm:cxn modelId="{E433A843-3D88-4733-93A3-C9C334104D27}" type="presParOf" srcId="{CCA405F3-E1B8-40E7-AB10-3B5F2611035A}" destId="{3585AC83-1853-4D64-93FE-AB6E66EB5C60}" srcOrd="2" destOrd="0" presId="urn:microsoft.com/office/officeart/2009/layout/ReverseList"/>
    <dgm:cxn modelId="{2C9881A6-AEF1-4EC1-B89B-590CEDC5413C}" type="presParOf" srcId="{CCA405F3-E1B8-40E7-AB10-3B5F2611035A}" destId="{28D7129F-4D37-45F0-8C3E-C3C5CAC1EB64}" srcOrd="3" destOrd="0" presId="urn:microsoft.com/office/officeart/2009/layout/ReverseList"/>
    <dgm:cxn modelId="{645CB07F-89B8-4144-BC76-78B295D65E28}" type="presParOf" srcId="{CCA405F3-E1B8-40E7-AB10-3B5F2611035A}" destId="{7237FEC4-74F8-4792-AACB-3528A3062FD6}" srcOrd="4" destOrd="0" presId="urn:microsoft.com/office/officeart/2009/layout/ReverseList"/>
    <dgm:cxn modelId="{3E97C9EA-950B-42A4-96F0-CD3F99ED86C1}" type="presParOf" srcId="{CCA405F3-E1B8-40E7-AB10-3B5F2611035A}" destId="{50EB4C17-8F41-487C-9AFF-BCDF8773781D}" srcOrd="5" destOrd="0" presId="urn:microsoft.com/office/officeart/2009/layout/Revers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B0A3051-745F-4C72-A303-089712957687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B3C86EA-5D7A-46D6-B7EF-635CD7EBFCA5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pPr rtl="0"/>
          <a:r>
            <a:rPr lang="ru-RU" sz="2400" b="1" dirty="0" smtClean="0">
              <a:solidFill>
                <a:srgbClr val="C00000"/>
              </a:solidFill>
            </a:rPr>
            <a:t>Потенциальный словарь </a:t>
          </a:r>
          <a:r>
            <a:rPr lang="ru-RU" sz="2400" dirty="0" smtClean="0">
              <a:solidFill>
                <a:schemeClr val="tx1"/>
              </a:solidFill>
            </a:rPr>
            <a:t>носит «открытый» и индивидуальный характер. </a:t>
          </a:r>
          <a:r>
            <a:rPr lang="ru-RU" sz="2400" b="1" i="1" dirty="0" smtClean="0">
              <a:solidFill>
                <a:srgbClr val="002060"/>
              </a:solidFill>
            </a:rPr>
            <a:t>Он возникает на основе самостоятельной семантизации </a:t>
          </a:r>
          <a:r>
            <a:rPr lang="ru-RU" sz="2400" dirty="0" smtClean="0">
              <a:solidFill>
                <a:schemeClr val="tx1"/>
              </a:solidFill>
            </a:rPr>
            <a:t>учащимися </a:t>
          </a:r>
          <a:r>
            <a:rPr lang="ru-RU" sz="2400" b="1" i="1" dirty="0" smtClean="0">
              <a:solidFill>
                <a:srgbClr val="002060"/>
              </a:solidFill>
            </a:rPr>
            <a:t>неизученной лексики </a:t>
          </a:r>
          <a:r>
            <a:rPr lang="ru-RU" sz="2400" dirty="0" smtClean="0">
              <a:solidFill>
                <a:schemeClr val="tx1"/>
              </a:solidFill>
            </a:rPr>
            <a:t>в момент чтения. </a:t>
          </a:r>
          <a:endParaRPr lang="ru-RU" sz="2400" dirty="0">
            <a:solidFill>
              <a:schemeClr val="tx1"/>
            </a:solidFill>
          </a:endParaRPr>
        </a:p>
      </dgm:t>
    </dgm:pt>
    <dgm:pt modelId="{D71AD3CD-6F07-43EB-832C-3B02937533DF}" type="parTrans" cxnId="{AAD9CB91-A630-4017-BE12-AF285DB723C6}">
      <dgm:prSet/>
      <dgm:spPr/>
      <dgm:t>
        <a:bodyPr/>
        <a:lstStyle/>
        <a:p>
          <a:endParaRPr lang="ru-RU"/>
        </a:p>
      </dgm:t>
    </dgm:pt>
    <dgm:pt modelId="{BB92A2E0-6EB5-4D63-94C5-451040FFB1E6}" type="sibTrans" cxnId="{AAD9CB91-A630-4017-BE12-AF285DB723C6}">
      <dgm:prSet/>
      <dgm:spPr/>
      <dgm:t>
        <a:bodyPr/>
        <a:lstStyle/>
        <a:p>
          <a:endParaRPr lang="ru-RU"/>
        </a:p>
      </dgm:t>
    </dgm:pt>
    <dgm:pt modelId="{74C329ED-202A-4E14-A9F4-AB343C1B6DB3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pPr rtl="0"/>
          <a:r>
            <a:rPr lang="ru-RU" sz="2400" dirty="0" smtClean="0">
              <a:solidFill>
                <a:schemeClr val="tx1"/>
              </a:solidFill>
            </a:rPr>
            <a:t>Его </a:t>
          </a:r>
          <a:r>
            <a:rPr lang="ru-RU" sz="2400" b="1" dirty="0" smtClean="0">
              <a:solidFill>
                <a:srgbClr val="C00000"/>
              </a:solidFill>
            </a:rPr>
            <a:t>объем и развивающийся на основе этого объема лексический навык </a:t>
          </a:r>
          <a:r>
            <a:rPr lang="ru-RU" sz="2400" dirty="0" smtClean="0">
              <a:solidFill>
                <a:schemeClr val="tx1"/>
              </a:solidFill>
            </a:rPr>
            <a:t>находятся в прямой зависимости от степени овладения каждым учащимся активным и пассивным минимумами. </a:t>
          </a:r>
          <a:endParaRPr lang="ru-RU" sz="2400" dirty="0">
            <a:solidFill>
              <a:schemeClr val="tx1"/>
            </a:solidFill>
          </a:endParaRPr>
        </a:p>
      </dgm:t>
    </dgm:pt>
    <dgm:pt modelId="{FF9F58F9-33BD-4539-812E-73860FAB2880}" type="parTrans" cxnId="{9E13835F-13F7-4CC8-8D1D-5E45A9A16221}">
      <dgm:prSet/>
      <dgm:spPr/>
      <dgm:t>
        <a:bodyPr/>
        <a:lstStyle/>
        <a:p>
          <a:endParaRPr lang="ru-RU"/>
        </a:p>
      </dgm:t>
    </dgm:pt>
    <dgm:pt modelId="{2D8218BD-5904-43CD-824B-70CD549E07B0}" type="sibTrans" cxnId="{9E13835F-13F7-4CC8-8D1D-5E45A9A16221}">
      <dgm:prSet/>
      <dgm:spPr/>
      <dgm:t>
        <a:bodyPr/>
        <a:lstStyle/>
        <a:p>
          <a:endParaRPr lang="ru-RU"/>
        </a:p>
      </dgm:t>
    </dgm:pt>
    <dgm:pt modelId="{C5E046EB-8847-4871-8C77-E039B3E66C22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pPr algn="ctr" rtl="0"/>
          <a:r>
            <a:rPr lang="ru-RU" sz="2200" b="1" dirty="0" smtClean="0">
              <a:solidFill>
                <a:srgbClr val="C00000"/>
              </a:solidFill>
            </a:rPr>
            <a:t>Потенциальный словарь </a:t>
          </a:r>
          <a:r>
            <a:rPr lang="ru-RU" sz="2200" dirty="0" smtClean="0">
              <a:solidFill>
                <a:schemeClr val="tx1"/>
              </a:solidFill>
              <a:latin typeface="+mn-lt"/>
            </a:rPr>
            <a:t>складывается: </a:t>
          </a:r>
          <a:r>
            <a:rPr lang="ru-RU" sz="2200" b="1" dirty="0" smtClean="0">
              <a:solidFill>
                <a:schemeClr val="tx1"/>
              </a:solidFill>
              <a:latin typeface="+mn-lt"/>
            </a:rPr>
            <a:t>на основе слов, состоящих из знакомых словообразовательных элементов </a:t>
          </a:r>
          <a:r>
            <a:rPr lang="ru-RU" sz="2200" dirty="0" smtClean="0">
              <a:solidFill>
                <a:schemeClr val="tx1"/>
              </a:solidFill>
              <a:latin typeface="+mn-lt"/>
            </a:rPr>
            <a:t>(знание способов словообразования и значения аффиксов, сложных слов), и </a:t>
          </a:r>
          <a:r>
            <a:rPr lang="ru-RU" sz="2200" b="1" dirty="0" smtClean="0">
              <a:solidFill>
                <a:schemeClr val="tx1"/>
              </a:solidFill>
              <a:latin typeface="+mn-lt"/>
            </a:rPr>
            <a:t>слов, значение которых выводимо по конверсии, например</a:t>
          </a:r>
          <a:r>
            <a:rPr lang="ru-RU" sz="2200" dirty="0" smtClean="0">
              <a:solidFill>
                <a:schemeClr val="tx1"/>
              </a:solidFill>
              <a:latin typeface="+mn-lt"/>
            </a:rPr>
            <a:t>: </a:t>
          </a:r>
          <a:r>
            <a:rPr lang="ru-RU" sz="2200" b="1" i="1" dirty="0" err="1" smtClean="0">
              <a:solidFill>
                <a:srgbClr val="002060"/>
              </a:solidFill>
              <a:latin typeface="+mn-lt"/>
            </a:rPr>
            <a:t>water</a:t>
          </a:r>
          <a:r>
            <a:rPr lang="ru-RU" sz="2200" b="1" i="1" dirty="0" smtClean="0">
              <a:solidFill>
                <a:srgbClr val="002060"/>
              </a:solidFill>
              <a:latin typeface="+mn-lt"/>
            </a:rPr>
            <a:t> – </a:t>
          </a:r>
          <a:r>
            <a:rPr lang="ru-RU" sz="2200" b="1" i="1" dirty="0" err="1" smtClean="0">
              <a:solidFill>
                <a:srgbClr val="002060"/>
              </a:solidFill>
              <a:latin typeface="+mn-lt"/>
            </a:rPr>
            <a:t>to</a:t>
          </a:r>
          <a:r>
            <a:rPr lang="ru-RU" sz="2200" b="1" i="1" dirty="0" smtClean="0">
              <a:solidFill>
                <a:srgbClr val="002060"/>
              </a:solidFill>
              <a:latin typeface="+mn-lt"/>
            </a:rPr>
            <a:t> </a:t>
          </a:r>
          <a:r>
            <a:rPr lang="ru-RU" sz="2200" b="1" i="1" dirty="0" err="1" smtClean="0">
              <a:solidFill>
                <a:srgbClr val="002060"/>
              </a:solidFill>
              <a:latin typeface="+mn-lt"/>
            </a:rPr>
            <a:t>water</a:t>
          </a:r>
          <a:r>
            <a:rPr lang="ru-RU" sz="2200" b="1" i="1" dirty="0" smtClean="0">
              <a:solidFill>
                <a:srgbClr val="002060"/>
              </a:solidFill>
              <a:latin typeface="+mn-lt"/>
            </a:rPr>
            <a:t>, </a:t>
          </a:r>
          <a:r>
            <a:rPr lang="ru-RU" sz="2200" b="1" i="1" dirty="0" err="1" smtClean="0">
              <a:solidFill>
                <a:srgbClr val="002060"/>
              </a:solidFill>
              <a:latin typeface="+mn-lt"/>
            </a:rPr>
            <a:t>milk</a:t>
          </a:r>
          <a:r>
            <a:rPr lang="ru-RU" sz="2200" b="1" i="1" dirty="0" smtClean="0">
              <a:solidFill>
                <a:srgbClr val="002060"/>
              </a:solidFill>
              <a:latin typeface="+mn-lt"/>
            </a:rPr>
            <a:t> – </a:t>
          </a:r>
          <a:r>
            <a:rPr lang="ru-RU" sz="2200" b="1" i="1" dirty="0" err="1" smtClean="0">
              <a:solidFill>
                <a:srgbClr val="002060"/>
              </a:solidFill>
              <a:latin typeface="+mn-lt"/>
            </a:rPr>
            <a:t>to</a:t>
          </a:r>
          <a:r>
            <a:rPr lang="ru-RU" sz="2200" b="1" i="1" dirty="0" smtClean="0">
              <a:solidFill>
                <a:srgbClr val="002060"/>
              </a:solidFill>
              <a:latin typeface="+mn-lt"/>
            </a:rPr>
            <a:t> </a:t>
          </a:r>
          <a:r>
            <a:rPr lang="ru-RU" sz="2200" b="1" i="1" dirty="0" err="1" smtClean="0">
              <a:solidFill>
                <a:srgbClr val="002060"/>
              </a:solidFill>
              <a:latin typeface="+mn-lt"/>
            </a:rPr>
            <a:t>milk</a:t>
          </a:r>
          <a:r>
            <a:rPr lang="ru-RU" sz="2200" dirty="0" smtClean="0">
              <a:solidFill>
                <a:schemeClr val="tx1"/>
              </a:solidFill>
              <a:latin typeface="+mn-lt"/>
            </a:rPr>
            <a:t>; </a:t>
          </a:r>
          <a:r>
            <a:rPr lang="ru-RU" sz="2200" b="1" dirty="0" smtClean="0">
              <a:solidFill>
                <a:schemeClr val="tx1"/>
              </a:solidFill>
              <a:latin typeface="+mn-lt"/>
            </a:rPr>
            <a:t>при помощи понимания интернациональной лексики.</a:t>
          </a:r>
          <a:endParaRPr lang="ru-RU" sz="2200" b="1" dirty="0">
            <a:solidFill>
              <a:schemeClr val="tx1"/>
            </a:solidFill>
            <a:latin typeface="+mn-lt"/>
          </a:endParaRPr>
        </a:p>
      </dgm:t>
    </dgm:pt>
    <dgm:pt modelId="{0D40F724-E924-4991-9590-23ECD15380B2}" type="parTrans" cxnId="{1542B771-53ED-4091-9C69-57205F38BB73}">
      <dgm:prSet/>
      <dgm:spPr/>
      <dgm:t>
        <a:bodyPr/>
        <a:lstStyle/>
        <a:p>
          <a:endParaRPr lang="ru-RU"/>
        </a:p>
      </dgm:t>
    </dgm:pt>
    <dgm:pt modelId="{51ED81B9-8B77-4F25-82C5-FA1E8CC4B688}" type="sibTrans" cxnId="{1542B771-53ED-4091-9C69-57205F38BB73}">
      <dgm:prSet/>
      <dgm:spPr/>
      <dgm:t>
        <a:bodyPr/>
        <a:lstStyle/>
        <a:p>
          <a:endParaRPr lang="ru-RU"/>
        </a:p>
      </dgm:t>
    </dgm:pt>
    <dgm:pt modelId="{56AE62D9-D16D-40DC-8408-1DD0BE4885DC}" type="pres">
      <dgm:prSet presAssocID="{4B0A3051-745F-4C72-A303-08971295768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CC9DF78-642B-4E81-BA21-973FFFF5E950}" type="pres">
      <dgm:prSet presAssocID="{DB3C86EA-5D7A-46D6-B7EF-635CD7EBFCA5}" presName="node" presStyleLbl="node1" presStyleIdx="0" presStyleCnt="3" custScaleX="1210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336D0D-B5EE-4884-B091-D8E2464C1C8F}" type="pres">
      <dgm:prSet presAssocID="{BB92A2E0-6EB5-4D63-94C5-451040FFB1E6}" presName="sibTrans" presStyleLbl="sibTrans2D1" presStyleIdx="0" presStyleCnt="2"/>
      <dgm:spPr/>
      <dgm:t>
        <a:bodyPr/>
        <a:lstStyle/>
        <a:p>
          <a:endParaRPr lang="ru-RU"/>
        </a:p>
      </dgm:t>
    </dgm:pt>
    <dgm:pt modelId="{77218A79-D163-4CF0-893F-43279C0C28C9}" type="pres">
      <dgm:prSet presAssocID="{BB92A2E0-6EB5-4D63-94C5-451040FFB1E6}" presName="connectorText" presStyleLbl="sibTrans2D1" presStyleIdx="0" presStyleCnt="2"/>
      <dgm:spPr/>
      <dgm:t>
        <a:bodyPr/>
        <a:lstStyle/>
        <a:p>
          <a:endParaRPr lang="ru-RU"/>
        </a:p>
      </dgm:t>
    </dgm:pt>
    <dgm:pt modelId="{6D5C7194-F66F-4921-9C16-D2A9B66866C4}" type="pres">
      <dgm:prSet presAssocID="{74C329ED-202A-4E14-A9F4-AB343C1B6DB3}" presName="node" presStyleLbl="node1" presStyleIdx="1" presStyleCnt="3" custScaleX="1159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525D13-B1E6-4822-9960-17F27F4261B2}" type="pres">
      <dgm:prSet presAssocID="{2D8218BD-5904-43CD-824B-70CD549E07B0}" presName="sibTrans" presStyleLbl="sibTrans2D1" presStyleIdx="1" presStyleCnt="2"/>
      <dgm:spPr/>
      <dgm:t>
        <a:bodyPr/>
        <a:lstStyle/>
        <a:p>
          <a:endParaRPr lang="ru-RU"/>
        </a:p>
      </dgm:t>
    </dgm:pt>
    <dgm:pt modelId="{074EB38D-C228-4537-B485-A871866F79DE}" type="pres">
      <dgm:prSet presAssocID="{2D8218BD-5904-43CD-824B-70CD549E07B0}" presName="connectorText" presStyleLbl="sibTrans2D1" presStyleIdx="1" presStyleCnt="2"/>
      <dgm:spPr/>
      <dgm:t>
        <a:bodyPr/>
        <a:lstStyle/>
        <a:p>
          <a:endParaRPr lang="ru-RU"/>
        </a:p>
      </dgm:t>
    </dgm:pt>
    <dgm:pt modelId="{79815B57-0848-4376-B026-4DACDF15E453}" type="pres">
      <dgm:prSet presAssocID="{C5E046EB-8847-4871-8C77-E039B3E66C22}" presName="node" presStyleLbl="node1" presStyleIdx="2" presStyleCnt="3" custScaleX="153618" custScaleY="1033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7A1624A-0E0B-4914-8C35-D6C4EAFAF727}" type="presOf" srcId="{BB92A2E0-6EB5-4D63-94C5-451040FFB1E6}" destId="{79336D0D-B5EE-4884-B091-D8E2464C1C8F}" srcOrd="0" destOrd="0" presId="urn:microsoft.com/office/officeart/2005/8/layout/process1"/>
    <dgm:cxn modelId="{B5A0D476-0B2E-424D-BAA8-C9C33D898277}" type="presOf" srcId="{BB92A2E0-6EB5-4D63-94C5-451040FFB1E6}" destId="{77218A79-D163-4CF0-893F-43279C0C28C9}" srcOrd="1" destOrd="0" presId="urn:microsoft.com/office/officeart/2005/8/layout/process1"/>
    <dgm:cxn modelId="{1542B771-53ED-4091-9C69-57205F38BB73}" srcId="{4B0A3051-745F-4C72-A303-089712957687}" destId="{C5E046EB-8847-4871-8C77-E039B3E66C22}" srcOrd="2" destOrd="0" parTransId="{0D40F724-E924-4991-9590-23ECD15380B2}" sibTransId="{51ED81B9-8B77-4F25-82C5-FA1E8CC4B688}"/>
    <dgm:cxn modelId="{C5C02B32-FED4-482F-9500-F49CB4637B6E}" type="presOf" srcId="{2D8218BD-5904-43CD-824B-70CD549E07B0}" destId="{C2525D13-B1E6-4822-9960-17F27F4261B2}" srcOrd="0" destOrd="0" presId="urn:microsoft.com/office/officeart/2005/8/layout/process1"/>
    <dgm:cxn modelId="{9E13835F-13F7-4CC8-8D1D-5E45A9A16221}" srcId="{4B0A3051-745F-4C72-A303-089712957687}" destId="{74C329ED-202A-4E14-A9F4-AB343C1B6DB3}" srcOrd="1" destOrd="0" parTransId="{FF9F58F9-33BD-4539-812E-73860FAB2880}" sibTransId="{2D8218BD-5904-43CD-824B-70CD549E07B0}"/>
    <dgm:cxn modelId="{AAD9CB91-A630-4017-BE12-AF285DB723C6}" srcId="{4B0A3051-745F-4C72-A303-089712957687}" destId="{DB3C86EA-5D7A-46D6-B7EF-635CD7EBFCA5}" srcOrd="0" destOrd="0" parTransId="{D71AD3CD-6F07-43EB-832C-3B02937533DF}" sibTransId="{BB92A2E0-6EB5-4D63-94C5-451040FFB1E6}"/>
    <dgm:cxn modelId="{12F115E9-A279-4F88-8DD6-45952B8DDCDF}" type="presOf" srcId="{74C329ED-202A-4E14-A9F4-AB343C1B6DB3}" destId="{6D5C7194-F66F-4921-9C16-D2A9B66866C4}" srcOrd="0" destOrd="0" presId="urn:microsoft.com/office/officeart/2005/8/layout/process1"/>
    <dgm:cxn modelId="{E35A93B6-2827-455C-B863-695E1EAF1ECF}" type="presOf" srcId="{DB3C86EA-5D7A-46D6-B7EF-635CD7EBFCA5}" destId="{DCC9DF78-642B-4E81-BA21-973FFFF5E950}" srcOrd="0" destOrd="0" presId="urn:microsoft.com/office/officeart/2005/8/layout/process1"/>
    <dgm:cxn modelId="{B22CBEBF-0102-4624-89A6-35BD4C2973AC}" type="presOf" srcId="{C5E046EB-8847-4871-8C77-E039B3E66C22}" destId="{79815B57-0848-4376-B026-4DACDF15E453}" srcOrd="0" destOrd="0" presId="urn:microsoft.com/office/officeart/2005/8/layout/process1"/>
    <dgm:cxn modelId="{5E67913F-A0C7-467F-A304-D7ED3124F1FA}" type="presOf" srcId="{2D8218BD-5904-43CD-824B-70CD549E07B0}" destId="{074EB38D-C228-4537-B485-A871866F79DE}" srcOrd="1" destOrd="0" presId="urn:microsoft.com/office/officeart/2005/8/layout/process1"/>
    <dgm:cxn modelId="{889EE535-ED97-40AE-9F96-B1E52941A9F0}" type="presOf" srcId="{4B0A3051-745F-4C72-A303-089712957687}" destId="{56AE62D9-D16D-40DC-8408-1DD0BE4885DC}" srcOrd="0" destOrd="0" presId="urn:microsoft.com/office/officeart/2005/8/layout/process1"/>
    <dgm:cxn modelId="{54A044A3-F175-47DC-96F7-6511BC4897EA}" type="presParOf" srcId="{56AE62D9-D16D-40DC-8408-1DD0BE4885DC}" destId="{DCC9DF78-642B-4E81-BA21-973FFFF5E950}" srcOrd="0" destOrd="0" presId="urn:microsoft.com/office/officeart/2005/8/layout/process1"/>
    <dgm:cxn modelId="{634B55CE-77C0-4670-8AB9-C0FDAA0F5976}" type="presParOf" srcId="{56AE62D9-D16D-40DC-8408-1DD0BE4885DC}" destId="{79336D0D-B5EE-4884-B091-D8E2464C1C8F}" srcOrd="1" destOrd="0" presId="urn:microsoft.com/office/officeart/2005/8/layout/process1"/>
    <dgm:cxn modelId="{86F8B093-B868-4623-B40A-9634D8279E37}" type="presParOf" srcId="{79336D0D-B5EE-4884-B091-D8E2464C1C8F}" destId="{77218A79-D163-4CF0-893F-43279C0C28C9}" srcOrd="0" destOrd="0" presId="urn:microsoft.com/office/officeart/2005/8/layout/process1"/>
    <dgm:cxn modelId="{16ADC668-BC60-4640-B31C-B404BC3085C7}" type="presParOf" srcId="{56AE62D9-D16D-40DC-8408-1DD0BE4885DC}" destId="{6D5C7194-F66F-4921-9C16-D2A9B66866C4}" srcOrd="2" destOrd="0" presId="urn:microsoft.com/office/officeart/2005/8/layout/process1"/>
    <dgm:cxn modelId="{8A5BA749-0D35-48EA-BBC1-DE921447DB47}" type="presParOf" srcId="{56AE62D9-D16D-40DC-8408-1DD0BE4885DC}" destId="{C2525D13-B1E6-4822-9960-17F27F4261B2}" srcOrd="3" destOrd="0" presId="urn:microsoft.com/office/officeart/2005/8/layout/process1"/>
    <dgm:cxn modelId="{EBDAB93F-0EB9-4FBF-A9EC-75479CB46F03}" type="presParOf" srcId="{C2525D13-B1E6-4822-9960-17F27F4261B2}" destId="{074EB38D-C228-4537-B485-A871866F79DE}" srcOrd="0" destOrd="0" presId="urn:microsoft.com/office/officeart/2005/8/layout/process1"/>
    <dgm:cxn modelId="{5F925973-C045-41E5-BEB9-E23857F7908F}" type="presParOf" srcId="{56AE62D9-D16D-40DC-8408-1DD0BE4885DC}" destId="{79815B57-0848-4376-B026-4DACDF15E453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D5CAF23-4A74-4641-81ED-79126A0453A7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C3432D9-C0A6-45F4-A3EF-B3F225B767B9}">
      <dgm:prSet phldrT="[Текст]" custT="1"/>
      <dgm:spPr/>
      <dgm:t>
        <a:bodyPr/>
        <a:lstStyle/>
        <a:p>
          <a:r>
            <a:rPr lang="ru-RU" sz="2400" b="1" smtClean="0">
              <a:solidFill>
                <a:srgbClr val="FFFF00"/>
              </a:solidFill>
            </a:rPr>
            <a:t>ГЛОБАЛЬНОЕ АУДИРОВАНИЕ </a:t>
          </a:r>
          <a:r>
            <a:rPr lang="ru-RU" sz="2400" smtClean="0"/>
            <a:t>(слушающего интересует, как правило, лишь общее содержание информации, его основная тема).</a:t>
          </a:r>
          <a:endParaRPr lang="ru-RU" sz="2400"/>
        </a:p>
      </dgm:t>
    </dgm:pt>
    <dgm:pt modelId="{56B07E6B-9DCC-4640-A20B-83D701406797}" type="parTrans" cxnId="{EE9BF97C-FB9F-46C3-A92D-595DFC8AE764}">
      <dgm:prSet/>
      <dgm:spPr/>
      <dgm:t>
        <a:bodyPr/>
        <a:lstStyle/>
        <a:p>
          <a:endParaRPr lang="ru-RU"/>
        </a:p>
      </dgm:t>
    </dgm:pt>
    <dgm:pt modelId="{0F307DE5-D45F-4EFE-BC12-AAE1E92E9637}" type="sibTrans" cxnId="{EE9BF97C-FB9F-46C3-A92D-595DFC8AE764}">
      <dgm:prSet/>
      <dgm:spPr/>
      <dgm:t>
        <a:bodyPr/>
        <a:lstStyle/>
        <a:p>
          <a:endParaRPr lang="ru-RU"/>
        </a:p>
      </dgm:t>
    </dgm:pt>
    <dgm:pt modelId="{9CEC6D51-3326-43CA-A339-FD4BB27F2ED9}">
      <dgm:prSet phldrT="[Текст]" custT="1"/>
      <dgm:spPr/>
      <dgm:t>
        <a:bodyPr/>
        <a:lstStyle/>
        <a:p>
          <a:r>
            <a:rPr lang="ru-RU" sz="2400" b="1" smtClean="0">
              <a:solidFill>
                <a:srgbClr val="FFFF00"/>
              </a:solidFill>
            </a:rPr>
            <a:t>ДЕТАЛЬНОЕ АУДИРОВАНИЕ </a:t>
          </a:r>
          <a:r>
            <a:rPr lang="ru-RU" sz="2400" smtClean="0"/>
            <a:t>(поиск подробностей, деталей, например, имен, количественных данных)</a:t>
          </a:r>
          <a:endParaRPr lang="ru-RU" sz="2400"/>
        </a:p>
      </dgm:t>
    </dgm:pt>
    <dgm:pt modelId="{779B2A85-56B3-4825-899B-E873A873A022}" type="parTrans" cxnId="{B2FFEBCD-AD6B-407F-96E8-DEF3547B7BB6}">
      <dgm:prSet/>
      <dgm:spPr/>
      <dgm:t>
        <a:bodyPr/>
        <a:lstStyle/>
        <a:p>
          <a:endParaRPr lang="ru-RU"/>
        </a:p>
      </dgm:t>
    </dgm:pt>
    <dgm:pt modelId="{24FF7699-C38A-4854-84CC-99A5EEAFB2CD}" type="sibTrans" cxnId="{B2FFEBCD-AD6B-407F-96E8-DEF3547B7BB6}">
      <dgm:prSet/>
      <dgm:spPr/>
      <dgm:t>
        <a:bodyPr/>
        <a:lstStyle/>
        <a:p>
          <a:endParaRPr lang="ru-RU"/>
        </a:p>
      </dgm:t>
    </dgm:pt>
    <dgm:pt modelId="{611742DF-2231-4306-A77D-58E62C0F5678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2400" b="1" smtClean="0">
              <a:solidFill>
                <a:srgbClr val="FFFF00"/>
              </a:solidFill>
            </a:rPr>
            <a:t>СЕЛЕКТИВНОЕ АУДИРОВАНИЕ </a:t>
          </a:r>
          <a:r>
            <a:rPr lang="ru-RU" sz="2400" smtClean="0"/>
            <a:t>(поиск какой–то конкретной информации в аудиотексте: например, слушая прогноз погоды, мы заинтересуемся не прогнозом погоды вообще, а для конкретного региона.)</a:t>
          </a:r>
          <a:endParaRPr lang="ru-RU" sz="2400"/>
        </a:p>
      </dgm:t>
    </dgm:pt>
    <dgm:pt modelId="{EDD58BB7-9E75-48B6-8B1C-3D59C39091AF}" type="parTrans" cxnId="{21D58852-6D76-4671-B38E-FB373ECBAE69}">
      <dgm:prSet/>
      <dgm:spPr/>
      <dgm:t>
        <a:bodyPr/>
        <a:lstStyle/>
        <a:p>
          <a:endParaRPr lang="ru-RU"/>
        </a:p>
      </dgm:t>
    </dgm:pt>
    <dgm:pt modelId="{8DD977C2-EC16-417F-9EAA-0690F9D1FD91}" type="sibTrans" cxnId="{21D58852-6D76-4671-B38E-FB373ECBAE69}">
      <dgm:prSet/>
      <dgm:spPr/>
      <dgm:t>
        <a:bodyPr/>
        <a:lstStyle/>
        <a:p>
          <a:endParaRPr lang="ru-RU"/>
        </a:p>
      </dgm:t>
    </dgm:pt>
    <dgm:pt modelId="{14C19575-617E-4CF6-9B81-638C8A23C8FF}" type="pres">
      <dgm:prSet presAssocID="{BD5CAF23-4A74-4641-81ED-79126A0453A7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9C9DBCD6-BB62-44E1-807D-9B25B247C3CF}" type="pres">
      <dgm:prSet presAssocID="{BD5CAF23-4A74-4641-81ED-79126A0453A7}" presName="Name1" presStyleCnt="0"/>
      <dgm:spPr/>
    </dgm:pt>
    <dgm:pt modelId="{903D6501-F6D8-49A4-8000-6E2AEC84F603}" type="pres">
      <dgm:prSet presAssocID="{BD5CAF23-4A74-4641-81ED-79126A0453A7}" presName="cycle" presStyleCnt="0"/>
      <dgm:spPr/>
    </dgm:pt>
    <dgm:pt modelId="{AE160AC4-5A18-48E3-BE7A-C1E6F3573CAA}" type="pres">
      <dgm:prSet presAssocID="{BD5CAF23-4A74-4641-81ED-79126A0453A7}" presName="srcNode" presStyleLbl="node1" presStyleIdx="0" presStyleCnt="3"/>
      <dgm:spPr/>
    </dgm:pt>
    <dgm:pt modelId="{A9146522-DA36-4484-9876-AA7659DF3EFA}" type="pres">
      <dgm:prSet presAssocID="{BD5CAF23-4A74-4641-81ED-79126A0453A7}" presName="conn" presStyleLbl="parChTrans1D2" presStyleIdx="0" presStyleCnt="1"/>
      <dgm:spPr/>
      <dgm:t>
        <a:bodyPr/>
        <a:lstStyle/>
        <a:p>
          <a:endParaRPr lang="ru-RU"/>
        </a:p>
      </dgm:t>
    </dgm:pt>
    <dgm:pt modelId="{3F6A346D-747C-46FE-96B6-857B8FD4A1C0}" type="pres">
      <dgm:prSet presAssocID="{BD5CAF23-4A74-4641-81ED-79126A0453A7}" presName="extraNode" presStyleLbl="node1" presStyleIdx="0" presStyleCnt="3"/>
      <dgm:spPr/>
    </dgm:pt>
    <dgm:pt modelId="{6E335650-E656-4F3E-B4DB-700AAF42FE74}" type="pres">
      <dgm:prSet presAssocID="{BD5CAF23-4A74-4641-81ED-79126A0453A7}" presName="dstNode" presStyleLbl="node1" presStyleIdx="0" presStyleCnt="3"/>
      <dgm:spPr/>
    </dgm:pt>
    <dgm:pt modelId="{44289CF2-524D-47E2-80F3-398E52DCAB38}" type="pres">
      <dgm:prSet presAssocID="{FC3432D9-C0A6-45F4-A3EF-B3F225B767B9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B591B7-03FB-44E2-8296-968AB7301211}" type="pres">
      <dgm:prSet presAssocID="{FC3432D9-C0A6-45F4-A3EF-B3F225B767B9}" presName="accent_1" presStyleCnt="0"/>
      <dgm:spPr/>
    </dgm:pt>
    <dgm:pt modelId="{DE4BFABF-82E0-47B6-80BD-5783E0244551}" type="pres">
      <dgm:prSet presAssocID="{FC3432D9-C0A6-45F4-A3EF-B3F225B767B9}" presName="accentRepeatNode" presStyleLbl="solidFgAcc1" presStyleIdx="0" presStyleCnt="3"/>
      <dgm:spPr>
        <a:solidFill>
          <a:srgbClr val="FFC000"/>
        </a:solidFill>
      </dgm:spPr>
    </dgm:pt>
    <dgm:pt modelId="{8A232E85-F3D3-4848-A818-3EAEE4051A9D}" type="pres">
      <dgm:prSet presAssocID="{9CEC6D51-3326-43CA-A339-FD4BB27F2ED9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5EBCAE-5137-411A-8553-A68D00296D1C}" type="pres">
      <dgm:prSet presAssocID="{9CEC6D51-3326-43CA-A339-FD4BB27F2ED9}" presName="accent_2" presStyleCnt="0"/>
      <dgm:spPr/>
    </dgm:pt>
    <dgm:pt modelId="{D59C8015-00F4-4F90-9A65-0CF333B6A504}" type="pres">
      <dgm:prSet presAssocID="{9CEC6D51-3326-43CA-A339-FD4BB27F2ED9}" presName="accentRepeatNode" presStyleLbl="solidFgAcc1" presStyleIdx="1" presStyleCnt="3"/>
      <dgm:spPr>
        <a:solidFill>
          <a:srgbClr val="FFC000"/>
        </a:solidFill>
      </dgm:spPr>
    </dgm:pt>
    <dgm:pt modelId="{165A8D53-BBE8-4595-920B-80E95871B766}" type="pres">
      <dgm:prSet presAssocID="{611742DF-2231-4306-A77D-58E62C0F5678}" presName="text_3" presStyleLbl="node1" presStyleIdx="2" presStyleCnt="3" custScaleY="15029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C1FFE2-F9F3-48BC-BB40-61ACB72A98D5}" type="pres">
      <dgm:prSet presAssocID="{611742DF-2231-4306-A77D-58E62C0F5678}" presName="accent_3" presStyleCnt="0"/>
      <dgm:spPr/>
    </dgm:pt>
    <dgm:pt modelId="{E334A9BE-D657-47D9-88D2-107DE5578CAE}" type="pres">
      <dgm:prSet presAssocID="{611742DF-2231-4306-A77D-58E62C0F5678}" presName="accentRepeatNode" presStyleLbl="solidFgAcc1" presStyleIdx="2" presStyleCnt="3" custScaleX="118368" custScaleY="116235"/>
      <dgm:spPr>
        <a:solidFill>
          <a:srgbClr val="FFC000"/>
        </a:solidFill>
      </dgm:spPr>
    </dgm:pt>
  </dgm:ptLst>
  <dgm:cxnLst>
    <dgm:cxn modelId="{06CD9A8C-1125-4B3E-ADB1-251182CE6848}" type="presOf" srcId="{BD5CAF23-4A74-4641-81ED-79126A0453A7}" destId="{14C19575-617E-4CF6-9B81-638C8A23C8FF}" srcOrd="0" destOrd="0" presId="urn:microsoft.com/office/officeart/2008/layout/VerticalCurvedList"/>
    <dgm:cxn modelId="{21D58852-6D76-4671-B38E-FB373ECBAE69}" srcId="{BD5CAF23-4A74-4641-81ED-79126A0453A7}" destId="{611742DF-2231-4306-A77D-58E62C0F5678}" srcOrd="2" destOrd="0" parTransId="{EDD58BB7-9E75-48B6-8B1C-3D59C39091AF}" sibTransId="{8DD977C2-EC16-417F-9EAA-0690F9D1FD91}"/>
    <dgm:cxn modelId="{EE9BF97C-FB9F-46C3-A92D-595DFC8AE764}" srcId="{BD5CAF23-4A74-4641-81ED-79126A0453A7}" destId="{FC3432D9-C0A6-45F4-A3EF-B3F225B767B9}" srcOrd="0" destOrd="0" parTransId="{56B07E6B-9DCC-4640-A20B-83D701406797}" sibTransId="{0F307DE5-D45F-4EFE-BC12-AAE1E92E9637}"/>
    <dgm:cxn modelId="{B2FFEBCD-AD6B-407F-96E8-DEF3547B7BB6}" srcId="{BD5CAF23-4A74-4641-81ED-79126A0453A7}" destId="{9CEC6D51-3326-43CA-A339-FD4BB27F2ED9}" srcOrd="1" destOrd="0" parTransId="{779B2A85-56B3-4825-899B-E873A873A022}" sibTransId="{24FF7699-C38A-4854-84CC-99A5EEAFB2CD}"/>
    <dgm:cxn modelId="{E1635C11-1BE5-4850-91D9-0E792E4EFD4A}" type="presOf" srcId="{9CEC6D51-3326-43CA-A339-FD4BB27F2ED9}" destId="{8A232E85-F3D3-4848-A818-3EAEE4051A9D}" srcOrd="0" destOrd="0" presId="urn:microsoft.com/office/officeart/2008/layout/VerticalCurvedList"/>
    <dgm:cxn modelId="{E7F86608-BB8C-4C91-9147-34B293BFC01E}" type="presOf" srcId="{611742DF-2231-4306-A77D-58E62C0F5678}" destId="{165A8D53-BBE8-4595-920B-80E95871B766}" srcOrd="0" destOrd="0" presId="urn:microsoft.com/office/officeart/2008/layout/VerticalCurvedList"/>
    <dgm:cxn modelId="{CA12FBDE-5618-4B5E-8EF6-C0D27ABEA672}" type="presOf" srcId="{FC3432D9-C0A6-45F4-A3EF-B3F225B767B9}" destId="{44289CF2-524D-47E2-80F3-398E52DCAB38}" srcOrd="0" destOrd="0" presId="urn:microsoft.com/office/officeart/2008/layout/VerticalCurvedList"/>
    <dgm:cxn modelId="{EB3F9F7C-F5AC-463F-8273-66038524F2D8}" type="presOf" srcId="{0F307DE5-D45F-4EFE-BC12-AAE1E92E9637}" destId="{A9146522-DA36-4484-9876-AA7659DF3EFA}" srcOrd="0" destOrd="0" presId="urn:microsoft.com/office/officeart/2008/layout/VerticalCurvedList"/>
    <dgm:cxn modelId="{0D2677C7-AC7B-4A7D-80DC-A8DCFC2C5AB0}" type="presParOf" srcId="{14C19575-617E-4CF6-9B81-638C8A23C8FF}" destId="{9C9DBCD6-BB62-44E1-807D-9B25B247C3CF}" srcOrd="0" destOrd="0" presId="urn:microsoft.com/office/officeart/2008/layout/VerticalCurvedList"/>
    <dgm:cxn modelId="{B721736A-1377-4C55-B485-38EC68D2D687}" type="presParOf" srcId="{9C9DBCD6-BB62-44E1-807D-9B25B247C3CF}" destId="{903D6501-F6D8-49A4-8000-6E2AEC84F603}" srcOrd="0" destOrd="0" presId="urn:microsoft.com/office/officeart/2008/layout/VerticalCurvedList"/>
    <dgm:cxn modelId="{73BD3A48-D86E-4CA8-9F57-174B7880FFBB}" type="presParOf" srcId="{903D6501-F6D8-49A4-8000-6E2AEC84F603}" destId="{AE160AC4-5A18-48E3-BE7A-C1E6F3573CAA}" srcOrd="0" destOrd="0" presId="urn:microsoft.com/office/officeart/2008/layout/VerticalCurvedList"/>
    <dgm:cxn modelId="{2BCCD466-3DD4-4CDA-8311-F4D2E74921A8}" type="presParOf" srcId="{903D6501-F6D8-49A4-8000-6E2AEC84F603}" destId="{A9146522-DA36-4484-9876-AA7659DF3EFA}" srcOrd="1" destOrd="0" presId="urn:microsoft.com/office/officeart/2008/layout/VerticalCurvedList"/>
    <dgm:cxn modelId="{0C69632C-9DD7-497A-BA87-6B284C080BAE}" type="presParOf" srcId="{903D6501-F6D8-49A4-8000-6E2AEC84F603}" destId="{3F6A346D-747C-46FE-96B6-857B8FD4A1C0}" srcOrd="2" destOrd="0" presId="urn:microsoft.com/office/officeart/2008/layout/VerticalCurvedList"/>
    <dgm:cxn modelId="{5C593CDB-290A-4C5A-A497-B7986376D91C}" type="presParOf" srcId="{903D6501-F6D8-49A4-8000-6E2AEC84F603}" destId="{6E335650-E656-4F3E-B4DB-700AAF42FE74}" srcOrd="3" destOrd="0" presId="urn:microsoft.com/office/officeart/2008/layout/VerticalCurvedList"/>
    <dgm:cxn modelId="{7137272D-8E9A-446F-A9A7-280B3F76EBD6}" type="presParOf" srcId="{9C9DBCD6-BB62-44E1-807D-9B25B247C3CF}" destId="{44289CF2-524D-47E2-80F3-398E52DCAB38}" srcOrd="1" destOrd="0" presId="urn:microsoft.com/office/officeart/2008/layout/VerticalCurvedList"/>
    <dgm:cxn modelId="{062DB92D-9A5E-407D-A04D-82B6F4EB674E}" type="presParOf" srcId="{9C9DBCD6-BB62-44E1-807D-9B25B247C3CF}" destId="{6EB591B7-03FB-44E2-8296-968AB7301211}" srcOrd="2" destOrd="0" presId="urn:microsoft.com/office/officeart/2008/layout/VerticalCurvedList"/>
    <dgm:cxn modelId="{98F80F11-9909-4FC5-B3CD-4F229B8C61D0}" type="presParOf" srcId="{6EB591B7-03FB-44E2-8296-968AB7301211}" destId="{DE4BFABF-82E0-47B6-80BD-5783E0244551}" srcOrd="0" destOrd="0" presId="urn:microsoft.com/office/officeart/2008/layout/VerticalCurvedList"/>
    <dgm:cxn modelId="{1B954393-9E0A-4858-B463-7C5D5A5FC333}" type="presParOf" srcId="{9C9DBCD6-BB62-44E1-807D-9B25B247C3CF}" destId="{8A232E85-F3D3-4848-A818-3EAEE4051A9D}" srcOrd="3" destOrd="0" presId="urn:microsoft.com/office/officeart/2008/layout/VerticalCurvedList"/>
    <dgm:cxn modelId="{B1D9183D-65EE-40B8-A0AA-BEB962386F67}" type="presParOf" srcId="{9C9DBCD6-BB62-44E1-807D-9B25B247C3CF}" destId="{6E5EBCAE-5137-411A-8553-A68D00296D1C}" srcOrd="4" destOrd="0" presId="urn:microsoft.com/office/officeart/2008/layout/VerticalCurvedList"/>
    <dgm:cxn modelId="{444DA4E5-A636-46EE-B534-CB06476C41CE}" type="presParOf" srcId="{6E5EBCAE-5137-411A-8553-A68D00296D1C}" destId="{D59C8015-00F4-4F90-9A65-0CF333B6A504}" srcOrd="0" destOrd="0" presId="urn:microsoft.com/office/officeart/2008/layout/VerticalCurvedList"/>
    <dgm:cxn modelId="{0AF2021B-979B-4F6A-A6D8-B94B9186C23E}" type="presParOf" srcId="{9C9DBCD6-BB62-44E1-807D-9B25B247C3CF}" destId="{165A8D53-BBE8-4595-920B-80E95871B766}" srcOrd="5" destOrd="0" presId="urn:microsoft.com/office/officeart/2008/layout/VerticalCurvedList"/>
    <dgm:cxn modelId="{9B8F4859-B12F-44B6-AD53-528921555FFC}" type="presParOf" srcId="{9C9DBCD6-BB62-44E1-807D-9B25B247C3CF}" destId="{26C1FFE2-F9F3-48BC-BB40-61ACB72A98D5}" srcOrd="6" destOrd="0" presId="urn:microsoft.com/office/officeart/2008/layout/VerticalCurvedList"/>
    <dgm:cxn modelId="{1AC43DA0-DCCC-4CAA-8311-096FD6A08F0F}" type="presParOf" srcId="{26C1FFE2-F9F3-48BC-BB40-61ACB72A98D5}" destId="{E334A9BE-D657-47D9-88D2-107DE5578CAE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99623BC-FA1C-4978-8194-E9CE0F421E44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35A1989-CE68-465F-972D-6EF67F35A38D}">
      <dgm:prSet phldrT="[Текст]" custT="1"/>
      <dgm:spPr/>
      <dgm:t>
        <a:bodyPr/>
        <a:lstStyle/>
        <a:p>
          <a:r>
            <a:rPr lang="ru-RU" sz="2400" b="1" smtClean="0">
              <a:solidFill>
                <a:schemeClr val="tx1"/>
              </a:solidFill>
            </a:rPr>
            <a:t>МОТИВ - потребность или необходимость высказаться</a:t>
          </a:r>
          <a:endParaRPr lang="ru-RU" sz="2400" b="1">
            <a:solidFill>
              <a:schemeClr val="tx1"/>
            </a:solidFill>
          </a:endParaRPr>
        </a:p>
      </dgm:t>
    </dgm:pt>
    <dgm:pt modelId="{6B68F107-D4C4-4D2F-838E-0A2D6EA9CF56}" type="parTrans" cxnId="{DC732ACC-D0BC-4AEB-A7B5-E5178FD27A65}">
      <dgm:prSet/>
      <dgm:spPr/>
      <dgm:t>
        <a:bodyPr/>
        <a:lstStyle/>
        <a:p>
          <a:endParaRPr lang="ru-RU"/>
        </a:p>
      </dgm:t>
    </dgm:pt>
    <dgm:pt modelId="{C8841A7C-5C12-4BEC-92D6-6B4D111209A2}" type="sibTrans" cxnId="{DC732ACC-D0BC-4AEB-A7B5-E5178FD27A65}">
      <dgm:prSet/>
      <dgm:spPr/>
      <dgm:t>
        <a:bodyPr/>
        <a:lstStyle/>
        <a:p>
          <a:endParaRPr lang="ru-RU"/>
        </a:p>
      </dgm:t>
    </dgm:pt>
    <dgm:pt modelId="{394222EE-2EDB-4351-843B-6749C567045C}">
      <dgm:prSet phldrT="[Текст]" custT="1"/>
      <dgm:spPr/>
      <dgm:t>
        <a:bodyPr/>
        <a:lstStyle/>
        <a:p>
          <a:r>
            <a:rPr lang="ru-RU" sz="2200" b="1" smtClean="0">
              <a:solidFill>
                <a:schemeClr val="tx1"/>
              </a:solidFill>
            </a:rPr>
            <a:t>ЦЕЛЬ И ФУНКЦИИ </a:t>
          </a:r>
          <a:r>
            <a:rPr lang="ru-RU" sz="2200" smtClean="0">
              <a:solidFill>
                <a:schemeClr val="tx1"/>
              </a:solidFill>
            </a:rPr>
            <a:t>- - </a:t>
          </a:r>
          <a:r>
            <a:rPr lang="ru-RU" sz="2200" b="1" smtClean="0">
              <a:solidFill>
                <a:schemeClr val="tx1"/>
              </a:solidFill>
            </a:rPr>
            <a:t>характер воздействия на партнера, способ сам</a:t>
          </a:r>
          <a:r>
            <a:rPr lang="en-US" sz="2200" b="1" smtClean="0">
              <a:solidFill>
                <a:schemeClr val="tx1"/>
              </a:solidFill>
            </a:rPr>
            <a:t>o</a:t>
          </a:r>
          <a:r>
            <a:rPr lang="ru-RU" sz="2200" b="1" smtClean="0">
              <a:solidFill>
                <a:schemeClr val="tx1"/>
              </a:solidFill>
            </a:rPr>
            <a:t>выражения</a:t>
          </a:r>
          <a:endParaRPr lang="ru-RU" sz="2200" b="1">
            <a:solidFill>
              <a:schemeClr val="tx1"/>
            </a:solidFill>
          </a:endParaRPr>
        </a:p>
      </dgm:t>
    </dgm:pt>
    <dgm:pt modelId="{B2A6019C-FCAA-42CC-800D-FD52AE5B26E7}" type="parTrans" cxnId="{169B69EB-78A0-41B4-BA9B-7A84E4DBDA1C}">
      <dgm:prSet/>
      <dgm:spPr/>
      <dgm:t>
        <a:bodyPr/>
        <a:lstStyle/>
        <a:p>
          <a:endParaRPr lang="ru-RU"/>
        </a:p>
      </dgm:t>
    </dgm:pt>
    <dgm:pt modelId="{0D4D4772-8CB7-4EEC-8285-5E6D69A22DA8}" type="sibTrans" cxnId="{169B69EB-78A0-41B4-BA9B-7A84E4DBDA1C}">
      <dgm:prSet/>
      <dgm:spPr/>
      <dgm:t>
        <a:bodyPr/>
        <a:lstStyle/>
        <a:p>
          <a:endParaRPr lang="ru-RU"/>
        </a:p>
      </dgm:t>
    </dgm:pt>
    <dgm:pt modelId="{00E4B0DE-4DA4-405A-8560-3A050A310687}">
      <dgm:prSet phldrT="[Текст]" custT="1"/>
      <dgm:spPr/>
      <dgm:t>
        <a:bodyPr/>
        <a:lstStyle/>
        <a:p>
          <a:r>
            <a:rPr lang="ru-RU" sz="2400" b="1" smtClean="0">
              <a:solidFill>
                <a:schemeClr val="tx1"/>
              </a:solidFill>
            </a:rPr>
            <a:t>ПРЕДМЕТ- своя или чужая мысль</a:t>
          </a:r>
          <a:endParaRPr lang="ru-RU" sz="2400" b="1">
            <a:solidFill>
              <a:schemeClr val="tx1"/>
            </a:solidFill>
          </a:endParaRPr>
        </a:p>
      </dgm:t>
    </dgm:pt>
    <dgm:pt modelId="{8595A2D8-2AC6-4CDA-BFB8-F9F63049BC40}" type="parTrans" cxnId="{EDA08EDD-9447-499E-B567-B03A16812979}">
      <dgm:prSet/>
      <dgm:spPr/>
      <dgm:t>
        <a:bodyPr/>
        <a:lstStyle/>
        <a:p>
          <a:endParaRPr lang="ru-RU"/>
        </a:p>
      </dgm:t>
    </dgm:pt>
    <dgm:pt modelId="{822913B4-3B15-4B4C-A389-A32B35005F9E}" type="sibTrans" cxnId="{EDA08EDD-9447-499E-B567-B03A16812979}">
      <dgm:prSet/>
      <dgm:spPr/>
      <dgm:t>
        <a:bodyPr/>
        <a:lstStyle/>
        <a:p>
          <a:endParaRPr lang="ru-RU"/>
        </a:p>
      </dgm:t>
    </dgm:pt>
    <dgm:pt modelId="{60088752-D4A1-486E-B3D6-E45DD5438882}">
      <dgm:prSet phldrT="[Текст]" custT="1"/>
      <dgm:spPr/>
      <dgm:t>
        <a:bodyPr/>
        <a:lstStyle/>
        <a:p>
          <a:r>
            <a:rPr lang="ru-RU" sz="2400" b="1" smtClean="0">
              <a:solidFill>
                <a:schemeClr val="tx1"/>
              </a:solidFill>
            </a:rPr>
            <a:t>СТРУКТУРА - действия и операции</a:t>
          </a:r>
          <a:endParaRPr lang="ru-RU" sz="2400" b="1">
            <a:solidFill>
              <a:schemeClr val="tx1"/>
            </a:solidFill>
          </a:endParaRPr>
        </a:p>
      </dgm:t>
    </dgm:pt>
    <dgm:pt modelId="{E47CE1BC-53C0-4734-ABD1-CA37FB4DD3EA}" type="parTrans" cxnId="{9ACFE454-98C5-49D9-9A06-7072906D73C9}">
      <dgm:prSet/>
      <dgm:spPr/>
      <dgm:t>
        <a:bodyPr/>
        <a:lstStyle/>
        <a:p>
          <a:endParaRPr lang="ru-RU"/>
        </a:p>
      </dgm:t>
    </dgm:pt>
    <dgm:pt modelId="{1CE67F10-D850-4A31-8BC9-9266C85C3C5C}" type="sibTrans" cxnId="{9ACFE454-98C5-49D9-9A06-7072906D73C9}">
      <dgm:prSet/>
      <dgm:spPr/>
      <dgm:t>
        <a:bodyPr/>
        <a:lstStyle/>
        <a:p>
          <a:endParaRPr lang="ru-RU"/>
        </a:p>
      </dgm:t>
    </dgm:pt>
    <dgm:pt modelId="{D245848D-8F69-45F6-88F7-1752462BFF79}">
      <dgm:prSet phldrT="[Текст]" custT="1"/>
      <dgm:spPr/>
      <dgm:t>
        <a:bodyPr/>
        <a:lstStyle/>
        <a:p>
          <a:r>
            <a:rPr lang="ru-RU" sz="2400" b="1" smtClean="0">
              <a:solidFill>
                <a:schemeClr val="tx1"/>
              </a:solidFill>
            </a:rPr>
            <a:t>МЕХАНИЗМЫ</a:t>
          </a:r>
          <a:r>
            <a:rPr lang="ru-RU" sz="2400" smtClean="0">
              <a:solidFill>
                <a:schemeClr val="tx1"/>
              </a:solidFill>
            </a:rPr>
            <a:t> - </a:t>
          </a:r>
          <a:r>
            <a:rPr lang="ru-RU" sz="2400" b="1" smtClean="0">
              <a:solidFill>
                <a:schemeClr val="tx1"/>
              </a:solidFill>
            </a:rPr>
            <a:t>осмысление</a:t>
          </a:r>
          <a:r>
            <a:rPr lang="ru-RU" sz="2400" smtClean="0">
              <a:solidFill>
                <a:schemeClr val="tx1"/>
              </a:solidFill>
            </a:rPr>
            <a:t>, предв</a:t>
          </a:r>
          <a:r>
            <a:rPr lang="en-US" sz="2400" smtClean="0">
              <a:solidFill>
                <a:schemeClr val="tx1"/>
              </a:solidFill>
            </a:rPr>
            <a:t>o</a:t>
          </a:r>
          <a:r>
            <a:rPr lang="ru-RU" sz="2400" smtClean="0">
              <a:solidFill>
                <a:schemeClr val="tx1"/>
              </a:solidFill>
            </a:rPr>
            <a:t>схищение, комбинир</a:t>
          </a:r>
          <a:r>
            <a:rPr lang="en-US" sz="2400" smtClean="0">
              <a:solidFill>
                <a:schemeClr val="tx1"/>
              </a:solidFill>
            </a:rPr>
            <a:t>o</a:t>
          </a:r>
          <a:r>
            <a:rPr lang="ru-RU" sz="2400" smtClean="0">
              <a:solidFill>
                <a:schemeClr val="tx1"/>
              </a:solidFill>
            </a:rPr>
            <a:t>вание</a:t>
          </a:r>
          <a:endParaRPr lang="ru-RU" sz="2400">
            <a:solidFill>
              <a:schemeClr val="tx1"/>
            </a:solidFill>
          </a:endParaRPr>
        </a:p>
      </dgm:t>
    </dgm:pt>
    <dgm:pt modelId="{1876BB97-533B-4A7F-9EC1-B7C03F93B58E}" type="parTrans" cxnId="{3E6F05D7-994E-4748-B1E4-3105502E3983}">
      <dgm:prSet/>
      <dgm:spPr/>
      <dgm:t>
        <a:bodyPr/>
        <a:lstStyle/>
        <a:p>
          <a:endParaRPr lang="ru-RU"/>
        </a:p>
      </dgm:t>
    </dgm:pt>
    <dgm:pt modelId="{DC25793C-CDCC-446E-89C8-9CC873C56BF9}" type="sibTrans" cxnId="{3E6F05D7-994E-4748-B1E4-3105502E3983}">
      <dgm:prSet/>
      <dgm:spPr/>
      <dgm:t>
        <a:bodyPr/>
        <a:lstStyle/>
        <a:p>
          <a:endParaRPr lang="ru-RU"/>
        </a:p>
      </dgm:t>
    </dgm:pt>
    <dgm:pt modelId="{CC0519D1-C447-4E51-A89F-EE85521D524A}">
      <dgm:prSet phldrT="[Текст]" custT="1"/>
      <dgm:spPr/>
      <dgm:t>
        <a:bodyPr/>
        <a:lstStyle/>
        <a:p>
          <a:r>
            <a:rPr lang="ru-RU" sz="2400" b="1" smtClean="0">
              <a:solidFill>
                <a:schemeClr val="tx1"/>
              </a:solidFill>
            </a:rPr>
            <a:t>СРЕДСТВА - языковой и речевой материал</a:t>
          </a:r>
          <a:endParaRPr lang="ru-RU" sz="2400" b="1">
            <a:solidFill>
              <a:schemeClr val="tx1"/>
            </a:solidFill>
          </a:endParaRPr>
        </a:p>
      </dgm:t>
    </dgm:pt>
    <dgm:pt modelId="{4FD2C796-32CC-4E77-A60C-8A470C0B8118}" type="parTrans" cxnId="{62D4E9F8-F300-4C67-9B66-752C2AB9F36C}">
      <dgm:prSet/>
      <dgm:spPr/>
      <dgm:t>
        <a:bodyPr/>
        <a:lstStyle/>
        <a:p>
          <a:endParaRPr lang="ru-RU"/>
        </a:p>
      </dgm:t>
    </dgm:pt>
    <dgm:pt modelId="{5B28AFC5-196D-46BE-B6D6-ACAEE2BE297B}" type="sibTrans" cxnId="{62D4E9F8-F300-4C67-9B66-752C2AB9F36C}">
      <dgm:prSet/>
      <dgm:spPr/>
      <dgm:t>
        <a:bodyPr/>
        <a:lstStyle/>
        <a:p>
          <a:endParaRPr lang="ru-RU"/>
        </a:p>
      </dgm:t>
    </dgm:pt>
    <dgm:pt modelId="{A98C13DA-7F64-4282-9E89-D5B9257B6CB8}">
      <dgm:prSet phldrT="[Текст]"/>
      <dgm:spPr/>
      <dgm:t>
        <a:bodyPr/>
        <a:lstStyle/>
        <a:p>
          <a:endParaRPr lang="ru-RU"/>
        </a:p>
      </dgm:t>
    </dgm:pt>
    <dgm:pt modelId="{5168C418-B83B-47AF-BCA6-17EFA27C288E}" type="parTrans" cxnId="{94CE1411-D9A0-42CE-B73B-6C95A1127412}">
      <dgm:prSet/>
      <dgm:spPr/>
      <dgm:t>
        <a:bodyPr/>
        <a:lstStyle/>
        <a:p>
          <a:endParaRPr lang="ru-RU"/>
        </a:p>
      </dgm:t>
    </dgm:pt>
    <dgm:pt modelId="{99DEB08D-DA29-469B-BBCD-9AE6E51D4F43}" type="sibTrans" cxnId="{94CE1411-D9A0-42CE-B73B-6C95A1127412}">
      <dgm:prSet/>
      <dgm:spPr/>
      <dgm:t>
        <a:bodyPr/>
        <a:lstStyle/>
        <a:p>
          <a:endParaRPr lang="ru-RU"/>
        </a:p>
      </dgm:t>
    </dgm:pt>
    <dgm:pt modelId="{31FD96D2-EABC-43C7-94E4-E95F2C07E9AE}">
      <dgm:prSet phldrT="[Текст]"/>
      <dgm:spPr/>
      <dgm:t>
        <a:bodyPr/>
        <a:lstStyle/>
        <a:p>
          <a:endParaRPr lang="ru-RU"/>
        </a:p>
      </dgm:t>
    </dgm:pt>
    <dgm:pt modelId="{22E4AF87-C5D2-48F9-A15A-E82841EA7DF3}" type="parTrans" cxnId="{F3597B8D-F303-450B-9DDE-76DBA9A7D694}">
      <dgm:prSet/>
      <dgm:spPr/>
      <dgm:t>
        <a:bodyPr/>
        <a:lstStyle/>
        <a:p>
          <a:endParaRPr lang="ru-RU"/>
        </a:p>
      </dgm:t>
    </dgm:pt>
    <dgm:pt modelId="{82ECA116-6F47-497C-8451-86DCDF315717}" type="sibTrans" cxnId="{F3597B8D-F303-450B-9DDE-76DBA9A7D694}">
      <dgm:prSet/>
      <dgm:spPr/>
      <dgm:t>
        <a:bodyPr/>
        <a:lstStyle/>
        <a:p>
          <a:endParaRPr lang="ru-RU"/>
        </a:p>
      </dgm:t>
    </dgm:pt>
    <dgm:pt modelId="{BF0BE6F1-FA1B-4925-8EF8-631FCFA79B94}">
      <dgm:prSet phldrT="[Текст]"/>
      <dgm:spPr/>
      <dgm:t>
        <a:bodyPr/>
        <a:lstStyle/>
        <a:p>
          <a:endParaRPr lang="ru-RU"/>
        </a:p>
      </dgm:t>
    </dgm:pt>
    <dgm:pt modelId="{F810061A-3BE0-44DB-A0C2-2E03126338DC}" type="parTrans" cxnId="{B18046B9-50E8-4905-9F78-2516D4526101}">
      <dgm:prSet/>
      <dgm:spPr/>
      <dgm:t>
        <a:bodyPr/>
        <a:lstStyle/>
        <a:p>
          <a:endParaRPr lang="ru-RU"/>
        </a:p>
      </dgm:t>
    </dgm:pt>
    <dgm:pt modelId="{7415C9D9-E957-4F3F-A19F-304B1798D936}" type="sibTrans" cxnId="{B18046B9-50E8-4905-9F78-2516D4526101}">
      <dgm:prSet/>
      <dgm:spPr/>
      <dgm:t>
        <a:bodyPr/>
        <a:lstStyle/>
        <a:p>
          <a:endParaRPr lang="ru-RU"/>
        </a:p>
      </dgm:t>
    </dgm:pt>
    <dgm:pt modelId="{792FA0A3-BECC-4A19-9CDD-4DE09C609268}">
      <dgm:prSet phldrT="[Текст]"/>
      <dgm:spPr/>
      <dgm:t>
        <a:bodyPr/>
        <a:lstStyle/>
        <a:p>
          <a:endParaRPr lang="ru-RU"/>
        </a:p>
      </dgm:t>
    </dgm:pt>
    <dgm:pt modelId="{20D0ABE0-9DB3-4102-AF9A-AA40CE1B3A07}" type="parTrans" cxnId="{8CC2C903-98A4-4346-9B6A-DC84C44335A3}">
      <dgm:prSet/>
      <dgm:spPr/>
      <dgm:t>
        <a:bodyPr/>
        <a:lstStyle/>
        <a:p>
          <a:endParaRPr lang="ru-RU"/>
        </a:p>
      </dgm:t>
    </dgm:pt>
    <dgm:pt modelId="{3F86E23E-3FDB-4CA4-8E04-D8AD5BE69304}" type="sibTrans" cxnId="{8CC2C903-98A4-4346-9B6A-DC84C44335A3}">
      <dgm:prSet/>
      <dgm:spPr/>
      <dgm:t>
        <a:bodyPr/>
        <a:lstStyle/>
        <a:p>
          <a:endParaRPr lang="ru-RU"/>
        </a:p>
      </dgm:t>
    </dgm:pt>
    <dgm:pt modelId="{F0C55F18-C051-4D3C-A68B-45EDBC084AA2}">
      <dgm:prSet phldrT="[Текст]"/>
      <dgm:spPr/>
      <dgm:t>
        <a:bodyPr/>
        <a:lstStyle/>
        <a:p>
          <a:endParaRPr lang="ru-RU"/>
        </a:p>
      </dgm:t>
    </dgm:pt>
    <dgm:pt modelId="{ECEE66C7-ABC5-4142-9C03-0B42E6B050FA}" type="parTrans" cxnId="{74A4F2AF-46F2-4BEE-AFE3-8C4BFF438AA1}">
      <dgm:prSet/>
      <dgm:spPr/>
      <dgm:t>
        <a:bodyPr/>
        <a:lstStyle/>
        <a:p>
          <a:endParaRPr lang="ru-RU"/>
        </a:p>
      </dgm:t>
    </dgm:pt>
    <dgm:pt modelId="{70958FF8-F11F-404E-BF14-AB2ED5E3BF35}" type="sibTrans" cxnId="{74A4F2AF-46F2-4BEE-AFE3-8C4BFF438AA1}">
      <dgm:prSet/>
      <dgm:spPr/>
      <dgm:t>
        <a:bodyPr/>
        <a:lstStyle/>
        <a:p>
          <a:endParaRPr lang="ru-RU"/>
        </a:p>
      </dgm:t>
    </dgm:pt>
    <dgm:pt modelId="{8FBAEF4A-B05B-44EE-A933-5EF8B8057038}">
      <dgm:prSet phldrT="[Текст]" custT="1"/>
      <dgm:spPr/>
      <dgm:t>
        <a:bodyPr/>
        <a:lstStyle/>
        <a:p>
          <a:r>
            <a:rPr lang="ru-RU" sz="2400" b="1" smtClean="0">
              <a:solidFill>
                <a:schemeClr val="tx1"/>
              </a:solidFill>
            </a:rPr>
            <a:t>РЕЧЕВОЙ ПРОДУКТ - типы диал</a:t>
          </a:r>
          <a:r>
            <a:rPr lang="en-US" sz="2400" b="1" smtClean="0">
              <a:solidFill>
                <a:schemeClr val="tx1"/>
              </a:solidFill>
            </a:rPr>
            <a:t>o</a:t>
          </a:r>
          <a:r>
            <a:rPr lang="ru-RU" sz="2400" b="1" smtClean="0">
              <a:solidFill>
                <a:schemeClr val="tx1"/>
              </a:solidFill>
            </a:rPr>
            <a:t>гов, монол</a:t>
          </a:r>
          <a:r>
            <a:rPr lang="en-US" sz="2400" b="1" smtClean="0">
              <a:solidFill>
                <a:schemeClr val="tx1"/>
              </a:solidFill>
            </a:rPr>
            <a:t>o</a:t>
          </a:r>
          <a:r>
            <a:rPr lang="ru-RU" sz="2400" b="1" smtClean="0">
              <a:solidFill>
                <a:schemeClr val="tx1"/>
              </a:solidFill>
            </a:rPr>
            <a:t>гических высказываний</a:t>
          </a:r>
          <a:endParaRPr lang="ru-RU" sz="2400" b="1">
            <a:solidFill>
              <a:schemeClr val="tx1"/>
            </a:solidFill>
          </a:endParaRPr>
        </a:p>
      </dgm:t>
    </dgm:pt>
    <dgm:pt modelId="{C6CB333A-E9E3-4E19-B74A-4AA7078DF2F1}" type="parTrans" cxnId="{21F1F917-1068-47AB-AEE0-03DAB9379AE6}">
      <dgm:prSet/>
      <dgm:spPr/>
      <dgm:t>
        <a:bodyPr/>
        <a:lstStyle/>
        <a:p>
          <a:endParaRPr lang="ru-RU"/>
        </a:p>
      </dgm:t>
    </dgm:pt>
    <dgm:pt modelId="{EC6CDD0B-448F-4A26-8560-8159B90EB164}" type="sibTrans" cxnId="{21F1F917-1068-47AB-AEE0-03DAB9379AE6}">
      <dgm:prSet/>
      <dgm:spPr/>
      <dgm:t>
        <a:bodyPr/>
        <a:lstStyle/>
        <a:p>
          <a:endParaRPr lang="ru-RU"/>
        </a:p>
      </dgm:t>
    </dgm:pt>
    <dgm:pt modelId="{DC1626EB-D81A-4626-9E85-8D28EBB97A14}" type="pres">
      <dgm:prSet presAssocID="{D99623BC-FA1C-4978-8194-E9CE0F421E44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0EFC4407-65F4-43D6-B2E3-E60B292A0699}" type="pres">
      <dgm:prSet presAssocID="{D99623BC-FA1C-4978-8194-E9CE0F421E44}" presName="Name1" presStyleCnt="0"/>
      <dgm:spPr/>
    </dgm:pt>
    <dgm:pt modelId="{FD03A713-DADD-4A0A-A2C5-8798CE5EC111}" type="pres">
      <dgm:prSet presAssocID="{D99623BC-FA1C-4978-8194-E9CE0F421E44}" presName="cycle" presStyleCnt="0"/>
      <dgm:spPr/>
    </dgm:pt>
    <dgm:pt modelId="{19189F35-E46F-4C1D-BE37-543C082C8CCE}" type="pres">
      <dgm:prSet presAssocID="{D99623BC-FA1C-4978-8194-E9CE0F421E44}" presName="srcNode" presStyleLbl="node1" presStyleIdx="0" presStyleCnt="7"/>
      <dgm:spPr/>
    </dgm:pt>
    <dgm:pt modelId="{C1E9CEC6-D25B-44CC-9D7A-5981F1B9620A}" type="pres">
      <dgm:prSet presAssocID="{D99623BC-FA1C-4978-8194-E9CE0F421E44}" presName="conn" presStyleLbl="parChTrans1D2" presStyleIdx="0" presStyleCnt="1"/>
      <dgm:spPr/>
      <dgm:t>
        <a:bodyPr/>
        <a:lstStyle/>
        <a:p>
          <a:endParaRPr lang="ru-RU"/>
        </a:p>
      </dgm:t>
    </dgm:pt>
    <dgm:pt modelId="{BBBE9143-08A6-47EC-A4E6-0D25CC3DC415}" type="pres">
      <dgm:prSet presAssocID="{D99623BC-FA1C-4978-8194-E9CE0F421E44}" presName="extraNode" presStyleLbl="node1" presStyleIdx="0" presStyleCnt="7"/>
      <dgm:spPr/>
    </dgm:pt>
    <dgm:pt modelId="{567EF9B7-2ED4-4269-BA07-4B0F7BC58A0A}" type="pres">
      <dgm:prSet presAssocID="{D99623BC-FA1C-4978-8194-E9CE0F421E44}" presName="dstNode" presStyleLbl="node1" presStyleIdx="0" presStyleCnt="7"/>
      <dgm:spPr/>
    </dgm:pt>
    <dgm:pt modelId="{22573D56-5A54-4C9E-8624-B050631C1D7E}" type="pres">
      <dgm:prSet presAssocID="{935A1989-CE68-465F-972D-6EF67F35A38D}" presName="text_1" presStyleLbl="node1" presStyleIdx="0" presStyleCnt="7" custScaleY="868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6063FB-03F1-4C63-9AB7-DA0E44528453}" type="pres">
      <dgm:prSet presAssocID="{935A1989-CE68-465F-972D-6EF67F35A38D}" presName="accent_1" presStyleCnt="0"/>
      <dgm:spPr/>
    </dgm:pt>
    <dgm:pt modelId="{6727CCFB-A7AD-4DCF-88FA-DDA62B6A0295}" type="pres">
      <dgm:prSet presAssocID="{935A1989-CE68-465F-972D-6EF67F35A38D}" presName="accentRepeatNode" presStyleLbl="solidFgAcc1" presStyleIdx="0" presStyleCnt="7"/>
      <dgm:spPr>
        <a:solidFill>
          <a:schemeClr val="accent6"/>
        </a:solidFill>
      </dgm:spPr>
    </dgm:pt>
    <dgm:pt modelId="{8EF20FFD-117D-438E-B8CB-CA7FF5837577}" type="pres">
      <dgm:prSet presAssocID="{394222EE-2EDB-4351-843B-6749C567045C}" presName="text_2" presStyleLbl="node1" presStyleIdx="1" presStyleCnt="7" custScaleY="1666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295588-CDF6-4EBF-8F36-0357BE224871}" type="pres">
      <dgm:prSet presAssocID="{394222EE-2EDB-4351-843B-6749C567045C}" presName="accent_2" presStyleCnt="0"/>
      <dgm:spPr/>
    </dgm:pt>
    <dgm:pt modelId="{3714C226-823B-4CD9-9E95-5A48310D3125}" type="pres">
      <dgm:prSet presAssocID="{394222EE-2EDB-4351-843B-6749C567045C}" presName="accentRepeatNode" presStyleLbl="solidFgAcc1" presStyleIdx="1" presStyleCnt="7" custScaleX="139251" custScaleY="142621" custLinFactNeighborX="-18671" custLinFactNeighborY="-2334"/>
      <dgm:spPr>
        <a:solidFill>
          <a:schemeClr val="accent6"/>
        </a:solidFill>
      </dgm:spPr>
    </dgm:pt>
    <dgm:pt modelId="{AB97F36C-CD9C-4FDE-8153-366971B0487B}" type="pres">
      <dgm:prSet presAssocID="{00E4B0DE-4DA4-405A-8560-3A050A310687}" presName="text_3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6D3624-72E9-4C65-BB19-296089CD3A48}" type="pres">
      <dgm:prSet presAssocID="{00E4B0DE-4DA4-405A-8560-3A050A310687}" presName="accent_3" presStyleCnt="0"/>
      <dgm:spPr/>
    </dgm:pt>
    <dgm:pt modelId="{DB357094-E284-454B-B1ED-0D0D891A4DDC}" type="pres">
      <dgm:prSet presAssocID="{00E4B0DE-4DA4-405A-8560-3A050A310687}" presName="accentRepeatNode" presStyleLbl="solidFgAcc1" presStyleIdx="2" presStyleCnt="7" custLinFactNeighborX="-7001"/>
      <dgm:spPr>
        <a:solidFill>
          <a:schemeClr val="accent6"/>
        </a:solidFill>
      </dgm:spPr>
    </dgm:pt>
    <dgm:pt modelId="{9DDDE4A7-30C1-4181-9EC8-0AFC28B5DC7A}" type="pres">
      <dgm:prSet presAssocID="{60088752-D4A1-486E-B3D6-E45DD5438882}" presName="text_4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04C616-58CC-462A-8A99-67EB23FD4B9D}" type="pres">
      <dgm:prSet presAssocID="{60088752-D4A1-486E-B3D6-E45DD5438882}" presName="accent_4" presStyleCnt="0"/>
      <dgm:spPr/>
    </dgm:pt>
    <dgm:pt modelId="{C47DA7FB-BF82-438D-AF6E-3331DC1F079D}" type="pres">
      <dgm:prSet presAssocID="{60088752-D4A1-486E-B3D6-E45DD5438882}" presName="accentRepeatNode" presStyleLbl="solidFgAcc1" presStyleIdx="3" presStyleCnt="7"/>
      <dgm:spPr>
        <a:solidFill>
          <a:schemeClr val="accent6"/>
        </a:solidFill>
      </dgm:spPr>
    </dgm:pt>
    <dgm:pt modelId="{34FE2BA5-E415-4901-916D-435BA7C06CA2}" type="pres">
      <dgm:prSet presAssocID="{8FBAEF4A-B05B-44EE-A933-5EF8B8057038}" presName="text_5" presStyleLbl="node1" presStyleIdx="4" presStyleCnt="7" custScaleY="1450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7DF789-2A27-41D4-B30E-99BC192D2DDD}" type="pres">
      <dgm:prSet presAssocID="{8FBAEF4A-B05B-44EE-A933-5EF8B8057038}" presName="accent_5" presStyleCnt="0"/>
      <dgm:spPr/>
    </dgm:pt>
    <dgm:pt modelId="{7C7FCED2-2ED7-470C-923A-542DF2914009}" type="pres">
      <dgm:prSet presAssocID="{8FBAEF4A-B05B-44EE-A933-5EF8B8057038}" presName="accentRepeatNode" presStyleLbl="solidFgAcc1" presStyleIdx="4" presStyleCnt="7" custScaleX="122192" custScaleY="112688"/>
      <dgm:spPr>
        <a:solidFill>
          <a:schemeClr val="accent6"/>
        </a:solidFill>
      </dgm:spPr>
    </dgm:pt>
    <dgm:pt modelId="{A44CF3F3-1971-44BB-B472-D31E931B3956}" type="pres">
      <dgm:prSet presAssocID="{D245848D-8F69-45F6-88F7-1752462BFF79}" presName="text_6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093D94-6C08-4F19-AA20-FF2721BB5B64}" type="pres">
      <dgm:prSet presAssocID="{D245848D-8F69-45F6-88F7-1752462BFF79}" presName="accent_6" presStyleCnt="0"/>
      <dgm:spPr/>
    </dgm:pt>
    <dgm:pt modelId="{6FFF2DA8-B7B6-435A-9AB6-E547F741A614}" type="pres">
      <dgm:prSet presAssocID="{D245848D-8F69-45F6-88F7-1752462BFF79}" presName="accentRepeatNode" presStyleLbl="solidFgAcc1" presStyleIdx="5" presStyleCnt="7"/>
      <dgm:spPr>
        <a:solidFill>
          <a:schemeClr val="accent6"/>
        </a:solidFill>
      </dgm:spPr>
    </dgm:pt>
    <dgm:pt modelId="{F9F1E426-6DD5-43AA-888B-7E93FD285F30}" type="pres">
      <dgm:prSet presAssocID="{CC0519D1-C447-4E51-A89F-EE85521D524A}" presName="text_7" presStyleLbl="node1" presStyleIdx="6" presStyleCnt="7" custLinFactNeighborX="384" custLinFactNeighborY="1203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426762-CFD6-4D5B-94FE-05A5C6D9051D}" type="pres">
      <dgm:prSet presAssocID="{CC0519D1-C447-4E51-A89F-EE85521D524A}" presName="accent_7" presStyleCnt="0"/>
      <dgm:spPr/>
    </dgm:pt>
    <dgm:pt modelId="{1DC1EDC5-DD94-40BC-8813-1335522D9C0D}" type="pres">
      <dgm:prSet presAssocID="{CC0519D1-C447-4E51-A89F-EE85521D524A}" presName="accentRepeatNode" presStyleLbl="solidFgAcc1" presStyleIdx="6" presStyleCnt="7"/>
      <dgm:spPr>
        <a:solidFill>
          <a:schemeClr val="accent6"/>
        </a:solidFill>
      </dgm:spPr>
    </dgm:pt>
  </dgm:ptLst>
  <dgm:cxnLst>
    <dgm:cxn modelId="{B18046B9-50E8-4905-9F78-2516D4526101}" srcId="{D99623BC-FA1C-4978-8194-E9CE0F421E44}" destId="{BF0BE6F1-FA1B-4925-8EF8-631FCFA79B94}" srcOrd="10" destOrd="0" parTransId="{F810061A-3BE0-44DB-A0C2-2E03126338DC}" sibTransId="{7415C9D9-E957-4F3F-A19F-304B1798D936}"/>
    <dgm:cxn modelId="{0B496923-4770-4599-B50D-01F5494630BE}" type="presOf" srcId="{00E4B0DE-4DA4-405A-8560-3A050A310687}" destId="{AB97F36C-CD9C-4FDE-8153-366971B0487B}" srcOrd="0" destOrd="0" presId="urn:microsoft.com/office/officeart/2008/layout/VerticalCurvedList"/>
    <dgm:cxn modelId="{CD2C8C4D-F881-4E8D-9682-316E9E62E7ED}" type="presOf" srcId="{60088752-D4A1-486E-B3D6-E45DD5438882}" destId="{9DDDE4A7-30C1-4181-9EC8-0AFC28B5DC7A}" srcOrd="0" destOrd="0" presId="urn:microsoft.com/office/officeart/2008/layout/VerticalCurvedList"/>
    <dgm:cxn modelId="{AA25116B-8002-4DA5-A0AA-880C60A85169}" type="presOf" srcId="{935A1989-CE68-465F-972D-6EF67F35A38D}" destId="{22573D56-5A54-4C9E-8624-B050631C1D7E}" srcOrd="0" destOrd="0" presId="urn:microsoft.com/office/officeart/2008/layout/VerticalCurvedList"/>
    <dgm:cxn modelId="{21F1F917-1068-47AB-AEE0-03DAB9379AE6}" srcId="{D99623BC-FA1C-4978-8194-E9CE0F421E44}" destId="{8FBAEF4A-B05B-44EE-A933-5EF8B8057038}" srcOrd="4" destOrd="0" parTransId="{C6CB333A-E9E3-4E19-B74A-4AA7078DF2F1}" sibTransId="{EC6CDD0B-448F-4A26-8560-8159B90EB164}"/>
    <dgm:cxn modelId="{0BAC38DD-26D7-4A0A-B45A-82AB0D5406D1}" type="presOf" srcId="{8FBAEF4A-B05B-44EE-A933-5EF8B8057038}" destId="{34FE2BA5-E415-4901-916D-435BA7C06CA2}" srcOrd="0" destOrd="0" presId="urn:microsoft.com/office/officeart/2008/layout/VerticalCurvedList"/>
    <dgm:cxn modelId="{8CC2C903-98A4-4346-9B6A-DC84C44335A3}" srcId="{D99623BC-FA1C-4978-8194-E9CE0F421E44}" destId="{792FA0A3-BECC-4A19-9CDD-4DE09C609268}" srcOrd="9" destOrd="0" parTransId="{20D0ABE0-9DB3-4102-AF9A-AA40CE1B3A07}" sibTransId="{3F86E23E-3FDB-4CA4-8E04-D8AD5BE69304}"/>
    <dgm:cxn modelId="{AA53B943-E37B-4679-8D73-7E01A2FDD7B9}" type="presOf" srcId="{C8841A7C-5C12-4BEC-92D6-6B4D111209A2}" destId="{C1E9CEC6-D25B-44CC-9D7A-5981F1B9620A}" srcOrd="0" destOrd="0" presId="urn:microsoft.com/office/officeart/2008/layout/VerticalCurvedList"/>
    <dgm:cxn modelId="{3E6F05D7-994E-4748-B1E4-3105502E3983}" srcId="{D99623BC-FA1C-4978-8194-E9CE0F421E44}" destId="{D245848D-8F69-45F6-88F7-1752462BFF79}" srcOrd="5" destOrd="0" parTransId="{1876BB97-533B-4A7F-9EC1-B7C03F93B58E}" sibTransId="{DC25793C-CDCC-446E-89C8-9CC873C56BF9}"/>
    <dgm:cxn modelId="{169B69EB-78A0-41B4-BA9B-7A84E4DBDA1C}" srcId="{D99623BC-FA1C-4978-8194-E9CE0F421E44}" destId="{394222EE-2EDB-4351-843B-6749C567045C}" srcOrd="1" destOrd="0" parTransId="{B2A6019C-FCAA-42CC-800D-FD52AE5B26E7}" sibTransId="{0D4D4772-8CB7-4EEC-8285-5E6D69A22DA8}"/>
    <dgm:cxn modelId="{EDA08EDD-9447-499E-B567-B03A16812979}" srcId="{D99623BC-FA1C-4978-8194-E9CE0F421E44}" destId="{00E4B0DE-4DA4-405A-8560-3A050A310687}" srcOrd="2" destOrd="0" parTransId="{8595A2D8-2AC6-4CDA-BFB8-F9F63049BC40}" sibTransId="{822913B4-3B15-4B4C-A389-A32B35005F9E}"/>
    <dgm:cxn modelId="{BD5D7D6A-A029-43B4-B587-0E1FA2455D2D}" type="presOf" srcId="{D99623BC-FA1C-4978-8194-E9CE0F421E44}" destId="{DC1626EB-D81A-4626-9E85-8D28EBB97A14}" srcOrd="0" destOrd="0" presId="urn:microsoft.com/office/officeart/2008/layout/VerticalCurvedList"/>
    <dgm:cxn modelId="{62D4E9F8-F300-4C67-9B66-752C2AB9F36C}" srcId="{D99623BC-FA1C-4978-8194-E9CE0F421E44}" destId="{CC0519D1-C447-4E51-A89F-EE85521D524A}" srcOrd="6" destOrd="0" parTransId="{4FD2C796-32CC-4E77-A60C-8A470C0B8118}" sibTransId="{5B28AFC5-196D-46BE-B6D6-ACAEE2BE297B}"/>
    <dgm:cxn modelId="{93D33D7D-35A4-41E0-B08C-908CA0DB829C}" type="presOf" srcId="{394222EE-2EDB-4351-843B-6749C567045C}" destId="{8EF20FFD-117D-438E-B8CB-CA7FF5837577}" srcOrd="0" destOrd="0" presId="urn:microsoft.com/office/officeart/2008/layout/VerticalCurvedList"/>
    <dgm:cxn modelId="{74A4F2AF-46F2-4BEE-AFE3-8C4BFF438AA1}" srcId="{D99623BC-FA1C-4978-8194-E9CE0F421E44}" destId="{F0C55F18-C051-4D3C-A68B-45EDBC084AA2}" srcOrd="7" destOrd="0" parTransId="{ECEE66C7-ABC5-4142-9C03-0B42E6B050FA}" sibTransId="{70958FF8-F11F-404E-BF14-AB2ED5E3BF35}"/>
    <dgm:cxn modelId="{F3597B8D-F303-450B-9DDE-76DBA9A7D694}" srcId="{D99623BC-FA1C-4978-8194-E9CE0F421E44}" destId="{31FD96D2-EABC-43C7-94E4-E95F2C07E9AE}" srcOrd="11" destOrd="0" parTransId="{22E4AF87-C5D2-48F9-A15A-E82841EA7DF3}" sibTransId="{82ECA116-6F47-497C-8451-86DCDF315717}"/>
    <dgm:cxn modelId="{FDC22AAE-246C-41D8-BD29-907FAFAF94B4}" type="presOf" srcId="{D245848D-8F69-45F6-88F7-1752462BFF79}" destId="{A44CF3F3-1971-44BB-B472-D31E931B3956}" srcOrd="0" destOrd="0" presId="urn:microsoft.com/office/officeart/2008/layout/VerticalCurvedList"/>
    <dgm:cxn modelId="{9ACFE454-98C5-49D9-9A06-7072906D73C9}" srcId="{D99623BC-FA1C-4978-8194-E9CE0F421E44}" destId="{60088752-D4A1-486E-B3D6-E45DD5438882}" srcOrd="3" destOrd="0" parTransId="{E47CE1BC-53C0-4734-ABD1-CA37FB4DD3EA}" sibTransId="{1CE67F10-D850-4A31-8BC9-9266C85C3C5C}"/>
    <dgm:cxn modelId="{E1E4D257-784C-45B3-A172-98E3B95FF953}" type="presOf" srcId="{CC0519D1-C447-4E51-A89F-EE85521D524A}" destId="{F9F1E426-6DD5-43AA-888B-7E93FD285F30}" srcOrd="0" destOrd="0" presId="urn:microsoft.com/office/officeart/2008/layout/VerticalCurvedList"/>
    <dgm:cxn modelId="{DC732ACC-D0BC-4AEB-A7B5-E5178FD27A65}" srcId="{D99623BC-FA1C-4978-8194-E9CE0F421E44}" destId="{935A1989-CE68-465F-972D-6EF67F35A38D}" srcOrd="0" destOrd="0" parTransId="{6B68F107-D4C4-4D2F-838E-0A2D6EA9CF56}" sibTransId="{C8841A7C-5C12-4BEC-92D6-6B4D111209A2}"/>
    <dgm:cxn modelId="{94CE1411-D9A0-42CE-B73B-6C95A1127412}" srcId="{D99623BC-FA1C-4978-8194-E9CE0F421E44}" destId="{A98C13DA-7F64-4282-9E89-D5B9257B6CB8}" srcOrd="8" destOrd="0" parTransId="{5168C418-B83B-47AF-BCA6-17EFA27C288E}" sibTransId="{99DEB08D-DA29-469B-BBCD-9AE6E51D4F43}"/>
    <dgm:cxn modelId="{DB25132A-00E2-4187-A8B7-C179D6AFA7E7}" type="presParOf" srcId="{DC1626EB-D81A-4626-9E85-8D28EBB97A14}" destId="{0EFC4407-65F4-43D6-B2E3-E60B292A0699}" srcOrd="0" destOrd="0" presId="urn:microsoft.com/office/officeart/2008/layout/VerticalCurvedList"/>
    <dgm:cxn modelId="{EE7DBC72-CAD7-4DD9-9159-E9DB220C43B9}" type="presParOf" srcId="{0EFC4407-65F4-43D6-B2E3-E60B292A0699}" destId="{FD03A713-DADD-4A0A-A2C5-8798CE5EC111}" srcOrd="0" destOrd="0" presId="urn:microsoft.com/office/officeart/2008/layout/VerticalCurvedList"/>
    <dgm:cxn modelId="{CB51A76D-A743-4C68-9653-763C1DB46B52}" type="presParOf" srcId="{FD03A713-DADD-4A0A-A2C5-8798CE5EC111}" destId="{19189F35-E46F-4C1D-BE37-543C082C8CCE}" srcOrd="0" destOrd="0" presId="urn:microsoft.com/office/officeart/2008/layout/VerticalCurvedList"/>
    <dgm:cxn modelId="{6F037123-AAAD-41DE-A7E6-22BB7931B8A6}" type="presParOf" srcId="{FD03A713-DADD-4A0A-A2C5-8798CE5EC111}" destId="{C1E9CEC6-D25B-44CC-9D7A-5981F1B9620A}" srcOrd="1" destOrd="0" presId="urn:microsoft.com/office/officeart/2008/layout/VerticalCurvedList"/>
    <dgm:cxn modelId="{76688864-3438-4075-A50A-2CB9B28278DC}" type="presParOf" srcId="{FD03A713-DADD-4A0A-A2C5-8798CE5EC111}" destId="{BBBE9143-08A6-47EC-A4E6-0D25CC3DC415}" srcOrd="2" destOrd="0" presId="urn:microsoft.com/office/officeart/2008/layout/VerticalCurvedList"/>
    <dgm:cxn modelId="{FF60E2A9-1CB3-4E7E-860F-B97E1F0C26EB}" type="presParOf" srcId="{FD03A713-DADD-4A0A-A2C5-8798CE5EC111}" destId="{567EF9B7-2ED4-4269-BA07-4B0F7BC58A0A}" srcOrd="3" destOrd="0" presId="urn:microsoft.com/office/officeart/2008/layout/VerticalCurvedList"/>
    <dgm:cxn modelId="{0540942C-C5EC-4515-92C6-DE387D82F890}" type="presParOf" srcId="{0EFC4407-65F4-43D6-B2E3-E60B292A0699}" destId="{22573D56-5A54-4C9E-8624-B050631C1D7E}" srcOrd="1" destOrd="0" presId="urn:microsoft.com/office/officeart/2008/layout/VerticalCurvedList"/>
    <dgm:cxn modelId="{F45DD12A-B021-43ED-87F5-62C3E6F7E67C}" type="presParOf" srcId="{0EFC4407-65F4-43D6-B2E3-E60B292A0699}" destId="{586063FB-03F1-4C63-9AB7-DA0E44528453}" srcOrd="2" destOrd="0" presId="urn:microsoft.com/office/officeart/2008/layout/VerticalCurvedList"/>
    <dgm:cxn modelId="{47F52C8A-D5BA-4EB9-B20D-88BEDA7E723B}" type="presParOf" srcId="{586063FB-03F1-4C63-9AB7-DA0E44528453}" destId="{6727CCFB-A7AD-4DCF-88FA-DDA62B6A0295}" srcOrd="0" destOrd="0" presId="urn:microsoft.com/office/officeart/2008/layout/VerticalCurvedList"/>
    <dgm:cxn modelId="{95D5CFB6-5F4A-4868-9C68-460DCE4EBF64}" type="presParOf" srcId="{0EFC4407-65F4-43D6-B2E3-E60B292A0699}" destId="{8EF20FFD-117D-438E-B8CB-CA7FF5837577}" srcOrd="3" destOrd="0" presId="urn:microsoft.com/office/officeart/2008/layout/VerticalCurvedList"/>
    <dgm:cxn modelId="{FFE90699-6CEF-48C1-8AC6-D4A81F63CFE5}" type="presParOf" srcId="{0EFC4407-65F4-43D6-B2E3-E60B292A0699}" destId="{CB295588-CDF6-4EBF-8F36-0357BE224871}" srcOrd="4" destOrd="0" presId="urn:microsoft.com/office/officeart/2008/layout/VerticalCurvedList"/>
    <dgm:cxn modelId="{B85CCA05-0826-4DB1-A729-B31E7E839169}" type="presParOf" srcId="{CB295588-CDF6-4EBF-8F36-0357BE224871}" destId="{3714C226-823B-4CD9-9E95-5A48310D3125}" srcOrd="0" destOrd="0" presId="urn:microsoft.com/office/officeart/2008/layout/VerticalCurvedList"/>
    <dgm:cxn modelId="{D9B2FC89-DEEE-4A7D-9352-D797AFAA8DCE}" type="presParOf" srcId="{0EFC4407-65F4-43D6-B2E3-E60B292A0699}" destId="{AB97F36C-CD9C-4FDE-8153-366971B0487B}" srcOrd="5" destOrd="0" presId="urn:microsoft.com/office/officeart/2008/layout/VerticalCurvedList"/>
    <dgm:cxn modelId="{17ADD4BD-CE99-484D-82CF-784CEC8D87D8}" type="presParOf" srcId="{0EFC4407-65F4-43D6-B2E3-E60B292A0699}" destId="{826D3624-72E9-4C65-BB19-296089CD3A48}" srcOrd="6" destOrd="0" presId="urn:microsoft.com/office/officeart/2008/layout/VerticalCurvedList"/>
    <dgm:cxn modelId="{652C1147-0AC1-456B-88D3-726199733F59}" type="presParOf" srcId="{826D3624-72E9-4C65-BB19-296089CD3A48}" destId="{DB357094-E284-454B-B1ED-0D0D891A4DDC}" srcOrd="0" destOrd="0" presId="urn:microsoft.com/office/officeart/2008/layout/VerticalCurvedList"/>
    <dgm:cxn modelId="{D80B507E-80C6-4AAE-8775-2C92653408EA}" type="presParOf" srcId="{0EFC4407-65F4-43D6-B2E3-E60B292A0699}" destId="{9DDDE4A7-30C1-4181-9EC8-0AFC28B5DC7A}" srcOrd="7" destOrd="0" presId="urn:microsoft.com/office/officeart/2008/layout/VerticalCurvedList"/>
    <dgm:cxn modelId="{24D09600-DE12-43B3-A3E6-5CC6E01536B4}" type="presParOf" srcId="{0EFC4407-65F4-43D6-B2E3-E60B292A0699}" destId="{F704C616-58CC-462A-8A99-67EB23FD4B9D}" srcOrd="8" destOrd="0" presId="urn:microsoft.com/office/officeart/2008/layout/VerticalCurvedList"/>
    <dgm:cxn modelId="{36BD0827-9E9F-4985-BB34-9682341B87C8}" type="presParOf" srcId="{F704C616-58CC-462A-8A99-67EB23FD4B9D}" destId="{C47DA7FB-BF82-438D-AF6E-3331DC1F079D}" srcOrd="0" destOrd="0" presId="urn:microsoft.com/office/officeart/2008/layout/VerticalCurvedList"/>
    <dgm:cxn modelId="{EDD0F3EE-A41C-4DC9-ACAF-E42AA32B621D}" type="presParOf" srcId="{0EFC4407-65F4-43D6-B2E3-E60B292A0699}" destId="{34FE2BA5-E415-4901-916D-435BA7C06CA2}" srcOrd="9" destOrd="0" presId="urn:microsoft.com/office/officeart/2008/layout/VerticalCurvedList"/>
    <dgm:cxn modelId="{49484C53-4399-46CB-B037-D2F8E93F7046}" type="presParOf" srcId="{0EFC4407-65F4-43D6-B2E3-E60B292A0699}" destId="{157DF789-2A27-41D4-B30E-99BC192D2DDD}" srcOrd="10" destOrd="0" presId="urn:microsoft.com/office/officeart/2008/layout/VerticalCurvedList"/>
    <dgm:cxn modelId="{18152AFA-FC12-41C7-8400-6E1EDF1A5C61}" type="presParOf" srcId="{157DF789-2A27-41D4-B30E-99BC192D2DDD}" destId="{7C7FCED2-2ED7-470C-923A-542DF2914009}" srcOrd="0" destOrd="0" presId="urn:microsoft.com/office/officeart/2008/layout/VerticalCurvedList"/>
    <dgm:cxn modelId="{2B734D20-D13F-4DB9-8CA5-17678DEDF38E}" type="presParOf" srcId="{0EFC4407-65F4-43D6-B2E3-E60B292A0699}" destId="{A44CF3F3-1971-44BB-B472-D31E931B3956}" srcOrd="11" destOrd="0" presId="urn:microsoft.com/office/officeart/2008/layout/VerticalCurvedList"/>
    <dgm:cxn modelId="{DDFDD7EB-57D9-4C1B-BA54-E5D33B5BC174}" type="presParOf" srcId="{0EFC4407-65F4-43D6-B2E3-E60B292A0699}" destId="{29093D94-6C08-4F19-AA20-FF2721BB5B64}" srcOrd="12" destOrd="0" presId="urn:microsoft.com/office/officeart/2008/layout/VerticalCurvedList"/>
    <dgm:cxn modelId="{AD75518A-7216-4DD8-BF63-E5F5F4A523E4}" type="presParOf" srcId="{29093D94-6C08-4F19-AA20-FF2721BB5B64}" destId="{6FFF2DA8-B7B6-435A-9AB6-E547F741A614}" srcOrd="0" destOrd="0" presId="urn:microsoft.com/office/officeart/2008/layout/VerticalCurvedList"/>
    <dgm:cxn modelId="{2DC792B7-6E42-489F-B39B-0B4EECBE28E5}" type="presParOf" srcId="{0EFC4407-65F4-43D6-B2E3-E60B292A0699}" destId="{F9F1E426-6DD5-43AA-888B-7E93FD285F30}" srcOrd="13" destOrd="0" presId="urn:microsoft.com/office/officeart/2008/layout/VerticalCurvedList"/>
    <dgm:cxn modelId="{BA8CF3A3-F773-4665-8367-433FC13FF4A6}" type="presParOf" srcId="{0EFC4407-65F4-43D6-B2E3-E60B292A0699}" destId="{F1426762-CFD6-4D5B-94FE-05A5C6D9051D}" srcOrd="14" destOrd="0" presId="urn:microsoft.com/office/officeart/2008/layout/VerticalCurvedList"/>
    <dgm:cxn modelId="{F82CE9C0-FFBB-4FFA-8921-63CF61F5AAA4}" type="presParOf" srcId="{F1426762-CFD6-4D5B-94FE-05A5C6D9051D}" destId="{1DC1EDC5-DD94-40BC-8813-1335522D9C0D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D99623BC-FA1C-4978-8194-E9CE0F421E44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35A1989-CE68-465F-972D-6EF67F35A38D}">
      <dgm:prSet phldrT="[Текст]" custT="1"/>
      <dgm:spPr/>
      <dgm:t>
        <a:bodyPr/>
        <a:lstStyle/>
        <a:p>
          <a:r>
            <a:rPr lang="ru-RU" sz="2400" b="1" smtClean="0">
              <a:solidFill>
                <a:schemeClr val="tx1"/>
              </a:solidFill>
            </a:rPr>
            <a:t>Коммуникативность.</a:t>
          </a:r>
          <a:endParaRPr lang="ru-RU" sz="2400" b="1">
            <a:solidFill>
              <a:schemeClr val="tx1"/>
            </a:solidFill>
          </a:endParaRPr>
        </a:p>
      </dgm:t>
    </dgm:pt>
    <dgm:pt modelId="{6B68F107-D4C4-4D2F-838E-0A2D6EA9CF56}" type="parTrans" cxnId="{DC732ACC-D0BC-4AEB-A7B5-E5178FD27A65}">
      <dgm:prSet/>
      <dgm:spPr/>
      <dgm:t>
        <a:bodyPr/>
        <a:lstStyle/>
        <a:p>
          <a:endParaRPr lang="ru-RU"/>
        </a:p>
      </dgm:t>
    </dgm:pt>
    <dgm:pt modelId="{C8841A7C-5C12-4BEC-92D6-6B4D111209A2}" type="sibTrans" cxnId="{DC732ACC-D0BC-4AEB-A7B5-E5178FD27A65}">
      <dgm:prSet/>
      <dgm:spPr/>
      <dgm:t>
        <a:bodyPr/>
        <a:lstStyle/>
        <a:p>
          <a:endParaRPr lang="ru-RU"/>
        </a:p>
      </dgm:t>
    </dgm:pt>
    <dgm:pt modelId="{394222EE-2EDB-4351-843B-6749C567045C}">
      <dgm:prSet phldrT="[Текст]" custT="1"/>
      <dgm:spPr/>
      <dgm:t>
        <a:bodyPr/>
        <a:lstStyle/>
        <a:p>
          <a:r>
            <a:rPr lang="ru-RU" sz="2200" b="1" smtClean="0">
              <a:solidFill>
                <a:schemeClr val="tx1"/>
              </a:solidFill>
            </a:rPr>
            <a:t>Индивидуализация.</a:t>
          </a:r>
          <a:endParaRPr lang="ru-RU" sz="2200" b="1">
            <a:solidFill>
              <a:schemeClr val="tx1"/>
            </a:solidFill>
          </a:endParaRPr>
        </a:p>
      </dgm:t>
    </dgm:pt>
    <dgm:pt modelId="{B2A6019C-FCAA-42CC-800D-FD52AE5B26E7}" type="parTrans" cxnId="{169B69EB-78A0-41B4-BA9B-7A84E4DBDA1C}">
      <dgm:prSet/>
      <dgm:spPr/>
      <dgm:t>
        <a:bodyPr/>
        <a:lstStyle/>
        <a:p>
          <a:endParaRPr lang="ru-RU"/>
        </a:p>
      </dgm:t>
    </dgm:pt>
    <dgm:pt modelId="{0D4D4772-8CB7-4EEC-8285-5E6D69A22DA8}" type="sibTrans" cxnId="{169B69EB-78A0-41B4-BA9B-7A84E4DBDA1C}">
      <dgm:prSet/>
      <dgm:spPr/>
      <dgm:t>
        <a:bodyPr/>
        <a:lstStyle/>
        <a:p>
          <a:endParaRPr lang="ru-RU"/>
        </a:p>
      </dgm:t>
    </dgm:pt>
    <dgm:pt modelId="{00E4B0DE-4DA4-405A-8560-3A050A310687}">
      <dgm:prSet phldrT="[Текст]" custT="1"/>
      <dgm:spPr/>
      <dgm:t>
        <a:bodyPr/>
        <a:lstStyle/>
        <a:p>
          <a:r>
            <a:rPr lang="ru-RU" sz="2400" b="1" smtClean="0">
              <a:solidFill>
                <a:schemeClr val="tx1"/>
              </a:solidFill>
            </a:rPr>
            <a:t>Речевая направленность.</a:t>
          </a:r>
          <a:endParaRPr lang="ru-RU" sz="2400" b="1">
            <a:solidFill>
              <a:schemeClr val="tx1"/>
            </a:solidFill>
          </a:endParaRPr>
        </a:p>
      </dgm:t>
    </dgm:pt>
    <dgm:pt modelId="{8595A2D8-2AC6-4CDA-BFB8-F9F63049BC40}" type="parTrans" cxnId="{EDA08EDD-9447-499E-B567-B03A16812979}">
      <dgm:prSet/>
      <dgm:spPr/>
      <dgm:t>
        <a:bodyPr/>
        <a:lstStyle/>
        <a:p>
          <a:endParaRPr lang="ru-RU"/>
        </a:p>
      </dgm:t>
    </dgm:pt>
    <dgm:pt modelId="{822913B4-3B15-4B4C-A389-A32B35005F9E}" type="sibTrans" cxnId="{EDA08EDD-9447-499E-B567-B03A16812979}">
      <dgm:prSet/>
      <dgm:spPr/>
      <dgm:t>
        <a:bodyPr/>
        <a:lstStyle/>
        <a:p>
          <a:endParaRPr lang="ru-RU"/>
        </a:p>
      </dgm:t>
    </dgm:pt>
    <dgm:pt modelId="{60088752-D4A1-486E-B3D6-E45DD5438882}">
      <dgm:prSet phldrT="[Текст]" custT="1"/>
      <dgm:spPr/>
      <dgm:t>
        <a:bodyPr/>
        <a:lstStyle/>
        <a:p>
          <a:r>
            <a:rPr lang="ru-RU" sz="2400" b="1" smtClean="0">
              <a:solidFill>
                <a:schemeClr val="tx1"/>
              </a:solidFill>
            </a:rPr>
            <a:t>Ситуативность.</a:t>
          </a:r>
          <a:endParaRPr lang="ru-RU" sz="2400" b="1">
            <a:solidFill>
              <a:schemeClr val="tx1"/>
            </a:solidFill>
          </a:endParaRPr>
        </a:p>
      </dgm:t>
    </dgm:pt>
    <dgm:pt modelId="{E47CE1BC-53C0-4734-ABD1-CA37FB4DD3EA}" type="parTrans" cxnId="{9ACFE454-98C5-49D9-9A06-7072906D73C9}">
      <dgm:prSet/>
      <dgm:spPr/>
      <dgm:t>
        <a:bodyPr/>
        <a:lstStyle/>
        <a:p>
          <a:endParaRPr lang="ru-RU"/>
        </a:p>
      </dgm:t>
    </dgm:pt>
    <dgm:pt modelId="{1CE67F10-D850-4A31-8BC9-9266C85C3C5C}" type="sibTrans" cxnId="{9ACFE454-98C5-49D9-9A06-7072906D73C9}">
      <dgm:prSet/>
      <dgm:spPr/>
      <dgm:t>
        <a:bodyPr/>
        <a:lstStyle/>
        <a:p>
          <a:endParaRPr lang="ru-RU"/>
        </a:p>
      </dgm:t>
    </dgm:pt>
    <dgm:pt modelId="{8FBAEF4A-B05B-44EE-A933-5EF8B8057038}">
      <dgm:prSet phldrT="[Текст]" custT="1"/>
      <dgm:spPr/>
      <dgm:t>
        <a:bodyPr/>
        <a:lstStyle/>
        <a:p>
          <a:r>
            <a:rPr lang="ru-RU" sz="2400" b="1" smtClean="0">
              <a:solidFill>
                <a:schemeClr val="tx1"/>
              </a:solidFill>
            </a:rPr>
            <a:t>Новизна.</a:t>
          </a:r>
          <a:endParaRPr lang="ru-RU" sz="2400" b="1">
            <a:solidFill>
              <a:schemeClr val="tx1"/>
            </a:solidFill>
          </a:endParaRPr>
        </a:p>
      </dgm:t>
    </dgm:pt>
    <dgm:pt modelId="{C6CB333A-E9E3-4E19-B74A-4AA7078DF2F1}" type="parTrans" cxnId="{21F1F917-1068-47AB-AEE0-03DAB9379AE6}">
      <dgm:prSet/>
      <dgm:spPr/>
      <dgm:t>
        <a:bodyPr/>
        <a:lstStyle/>
        <a:p>
          <a:endParaRPr lang="ru-RU"/>
        </a:p>
      </dgm:t>
    </dgm:pt>
    <dgm:pt modelId="{EC6CDD0B-448F-4A26-8560-8159B90EB164}" type="sibTrans" cxnId="{21F1F917-1068-47AB-AEE0-03DAB9379AE6}">
      <dgm:prSet/>
      <dgm:spPr/>
      <dgm:t>
        <a:bodyPr/>
        <a:lstStyle/>
        <a:p>
          <a:endParaRPr lang="ru-RU"/>
        </a:p>
      </dgm:t>
    </dgm:pt>
    <dgm:pt modelId="{DC1626EB-D81A-4626-9E85-8D28EBB97A14}" type="pres">
      <dgm:prSet presAssocID="{D99623BC-FA1C-4978-8194-E9CE0F421E44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0EFC4407-65F4-43D6-B2E3-E60B292A0699}" type="pres">
      <dgm:prSet presAssocID="{D99623BC-FA1C-4978-8194-E9CE0F421E44}" presName="Name1" presStyleCnt="0"/>
      <dgm:spPr/>
    </dgm:pt>
    <dgm:pt modelId="{FD03A713-DADD-4A0A-A2C5-8798CE5EC111}" type="pres">
      <dgm:prSet presAssocID="{D99623BC-FA1C-4978-8194-E9CE0F421E44}" presName="cycle" presStyleCnt="0"/>
      <dgm:spPr/>
    </dgm:pt>
    <dgm:pt modelId="{19189F35-E46F-4C1D-BE37-543C082C8CCE}" type="pres">
      <dgm:prSet presAssocID="{D99623BC-FA1C-4978-8194-E9CE0F421E44}" presName="srcNode" presStyleLbl="node1" presStyleIdx="0" presStyleCnt="5"/>
      <dgm:spPr/>
    </dgm:pt>
    <dgm:pt modelId="{C1E9CEC6-D25B-44CC-9D7A-5981F1B9620A}" type="pres">
      <dgm:prSet presAssocID="{D99623BC-FA1C-4978-8194-E9CE0F421E44}" presName="conn" presStyleLbl="parChTrans1D2" presStyleIdx="0" presStyleCnt="1"/>
      <dgm:spPr/>
      <dgm:t>
        <a:bodyPr/>
        <a:lstStyle/>
        <a:p>
          <a:endParaRPr lang="ru-RU"/>
        </a:p>
      </dgm:t>
    </dgm:pt>
    <dgm:pt modelId="{BBBE9143-08A6-47EC-A4E6-0D25CC3DC415}" type="pres">
      <dgm:prSet presAssocID="{D99623BC-FA1C-4978-8194-E9CE0F421E44}" presName="extraNode" presStyleLbl="node1" presStyleIdx="0" presStyleCnt="5"/>
      <dgm:spPr/>
    </dgm:pt>
    <dgm:pt modelId="{567EF9B7-2ED4-4269-BA07-4B0F7BC58A0A}" type="pres">
      <dgm:prSet presAssocID="{D99623BC-FA1C-4978-8194-E9CE0F421E44}" presName="dstNode" presStyleLbl="node1" presStyleIdx="0" presStyleCnt="5"/>
      <dgm:spPr/>
    </dgm:pt>
    <dgm:pt modelId="{22573D56-5A54-4C9E-8624-B050631C1D7E}" type="pres">
      <dgm:prSet presAssocID="{935A1989-CE68-465F-972D-6EF67F35A38D}" presName="text_1" presStyleLbl="node1" presStyleIdx="0" presStyleCnt="5" custScaleY="868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6063FB-03F1-4C63-9AB7-DA0E44528453}" type="pres">
      <dgm:prSet presAssocID="{935A1989-CE68-465F-972D-6EF67F35A38D}" presName="accent_1" presStyleCnt="0"/>
      <dgm:spPr/>
    </dgm:pt>
    <dgm:pt modelId="{6727CCFB-A7AD-4DCF-88FA-DDA62B6A0295}" type="pres">
      <dgm:prSet presAssocID="{935A1989-CE68-465F-972D-6EF67F35A38D}" presName="accentRepeatNode" presStyleLbl="solidFgAcc1" presStyleIdx="0" presStyleCnt="5"/>
      <dgm:spPr>
        <a:solidFill>
          <a:schemeClr val="accent6"/>
        </a:solidFill>
      </dgm:spPr>
    </dgm:pt>
    <dgm:pt modelId="{8EF20FFD-117D-438E-B8CB-CA7FF5837577}" type="pres">
      <dgm:prSet presAssocID="{394222EE-2EDB-4351-843B-6749C567045C}" presName="text_2" presStyleLbl="node1" presStyleIdx="1" presStyleCnt="5" custScaleY="1075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295588-CDF6-4EBF-8F36-0357BE224871}" type="pres">
      <dgm:prSet presAssocID="{394222EE-2EDB-4351-843B-6749C567045C}" presName="accent_2" presStyleCnt="0"/>
      <dgm:spPr/>
    </dgm:pt>
    <dgm:pt modelId="{3714C226-823B-4CD9-9E95-5A48310D3125}" type="pres">
      <dgm:prSet presAssocID="{394222EE-2EDB-4351-843B-6749C567045C}" presName="accentRepeatNode" presStyleLbl="solidFgAcc1" presStyleIdx="1" presStyleCnt="5" custScaleX="102128" custScaleY="90927" custLinFactNeighborX="-18671" custLinFactNeighborY="-2334"/>
      <dgm:spPr>
        <a:solidFill>
          <a:schemeClr val="accent6"/>
        </a:solidFill>
      </dgm:spPr>
    </dgm:pt>
    <dgm:pt modelId="{AB97F36C-CD9C-4FDE-8153-366971B0487B}" type="pres">
      <dgm:prSet presAssocID="{00E4B0DE-4DA4-405A-8560-3A050A310687}" presName="text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6D3624-72E9-4C65-BB19-296089CD3A48}" type="pres">
      <dgm:prSet presAssocID="{00E4B0DE-4DA4-405A-8560-3A050A310687}" presName="accent_3" presStyleCnt="0"/>
      <dgm:spPr/>
    </dgm:pt>
    <dgm:pt modelId="{DB357094-E284-454B-B1ED-0D0D891A4DDC}" type="pres">
      <dgm:prSet presAssocID="{00E4B0DE-4DA4-405A-8560-3A050A310687}" presName="accentRepeatNode" presStyleLbl="solidFgAcc1" presStyleIdx="2" presStyleCnt="5" custLinFactNeighborX="-7001"/>
      <dgm:spPr>
        <a:solidFill>
          <a:schemeClr val="accent6"/>
        </a:solidFill>
      </dgm:spPr>
    </dgm:pt>
    <dgm:pt modelId="{9DDDE4A7-30C1-4181-9EC8-0AFC28B5DC7A}" type="pres">
      <dgm:prSet presAssocID="{60088752-D4A1-486E-B3D6-E45DD5438882}" presName="text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04C616-58CC-462A-8A99-67EB23FD4B9D}" type="pres">
      <dgm:prSet presAssocID="{60088752-D4A1-486E-B3D6-E45DD5438882}" presName="accent_4" presStyleCnt="0"/>
      <dgm:spPr/>
    </dgm:pt>
    <dgm:pt modelId="{C47DA7FB-BF82-438D-AF6E-3331DC1F079D}" type="pres">
      <dgm:prSet presAssocID="{60088752-D4A1-486E-B3D6-E45DD5438882}" presName="accentRepeatNode" presStyleLbl="solidFgAcc1" presStyleIdx="3" presStyleCnt="5"/>
      <dgm:spPr>
        <a:solidFill>
          <a:schemeClr val="accent6"/>
        </a:solidFill>
      </dgm:spPr>
    </dgm:pt>
    <dgm:pt modelId="{34FE2BA5-E415-4901-916D-435BA7C06CA2}" type="pres">
      <dgm:prSet presAssocID="{8FBAEF4A-B05B-44EE-A933-5EF8B8057038}" presName="text_5" presStyleLbl="node1" presStyleIdx="4" presStyleCnt="5" custScaleY="776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7DF789-2A27-41D4-B30E-99BC192D2DDD}" type="pres">
      <dgm:prSet presAssocID="{8FBAEF4A-B05B-44EE-A933-5EF8B8057038}" presName="accent_5" presStyleCnt="0"/>
      <dgm:spPr/>
    </dgm:pt>
    <dgm:pt modelId="{7C7FCED2-2ED7-470C-923A-542DF2914009}" type="pres">
      <dgm:prSet presAssocID="{8FBAEF4A-B05B-44EE-A933-5EF8B8057038}" presName="accentRepeatNode" presStyleLbl="solidFgAcc1" presStyleIdx="4" presStyleCnt="5" custScaleX="74110" custScaleY="62118"/>
      <dgm:spPr>
        <a:solidFill>
          <a:schemeClr val="accent6"/>
        </a:solidFill>
      </dgm:spPr>
    </dgm:pt>
  </dgm:ptLst>
  <dgm:cxnLst>
    <dgm:cxn modelId="{AA53B943-E37B-4679-8D73-7E01A2FDD7B9}" type="presOf" srcId="{C8841A7C-5C12-4BEC-92D6-6B4D111209A2}" destId="{C1E9CEC6-D25B-44CC-9D7A-5981F1B9620A}" srcOrd="0" destOrd="0" presId="urn:microsoft.com/office/officeart/2008/layout/VerticalCurvedList"/>
    <dgm:cxn modelId="{BD5D7D6A-A029-43B4-B587-0E1FA2455D2D}" type="presOf" srcId="{D99623BC-FA1C-4978-8194-E9CE0F421E44}" destId="{DC1626EB-D81A-4626-9E85-8D28EBB97A14}" srcOrd="0" destOrd="0" presId="urn:microsoft.com/office/officeart/2008/layout/VerticalCurvedList"/>
    <dgm:cxn modelId="{21F1F917-1068-47AB-AEE0-03DAB9379AE6}" srcId="{D99623BC-FA1C-4978-8194-E9CE0F421E44}" destId="{8FBAEF4A-B05B-44EE-A933-5EF8B8057038}" srcOrd="4" destOrd="0" parTransId="{C6CB333A-E9E3-4E19-B74A-4AA7078DF2F1}" sibTransId="{EC6CDD0B-448F-4A26-8560-8159B90EB164}"/>
    <dgm:cxn modelId="{CD2C8C4D-F881-4E8D-9682-316E9E62E7ED}" type="presOf" srcId="{60088752-D4A1-486E-B3D6-E45DD5438882}" destId="{9DDDE4A7-30C1-4181-9EC8-0AFC28B5DC7A}" srcOrd="0" destOrd="0" presId="urn:microsoft.com/office/officeart/2008/layout/VerticalCurvedList"/>
    <dgm:cxn modelId="{EDA08EDD-9447-499E-B567-B03A16812979}" srcId="{D99623BC-FA1C-4978-8194-E9CE0F421E44}" destId="{00E4B0DE-4DA4-405A-8560-3A050A310687}" srcOrd="2" destOrd="0" parTransId="{8595A2D8-2AC6-4CDA-BFB8-F9F63049BC40}" sibTransId="{822913B4-3B15-4B4C-A389-A32B35005F9E}"/>
    <dgm:cxn modelId="{93D33D7D-35A4-41E0-B08C-908CA0DB829C}" type="presOf" srcId="{394222EE-2EDB-4351-843B-6749C567045C}" destId="{8EF20FFD-117D-438E-B8CB-CA7FF5837577}" srcOrd="0" destOrd="0" presId="urn:microsoft.com/office/officeart/2008/layout/VerticalCurvedList"/>
    <dgm:cxn modelId="{0BAC38DD-26D7-4A0A-B45A-82AB0D5406D1}" type="presOf" srcId="{8FBAEF4A-B05B-44EE-A933-5EF8B8057038}" destId="{34FE2BA5-E415-4901-916D-435BA7C06CA2}" srcOrd="0" destOrd="0" presId="urn:microsoft.com/office/officeart/2008/layout/VerticalCurvedList"/>
    <dgm:cxn modelId="{AA25116B-8002-4DA5-A0AA-880C60A85169}" type="presOf" srcId="{935A1989-CE68-465F-972D-6EF67F35A38D}" destId="{22573D56-5A54-4C9E-8624-B050631C1D7E}" srcOrd="0" destOrd="0" presId="urn:microsoft.com/office/officeart/2008/layout/VerticalCurvedList"/>
    <dgm:cxn modelId="{DC732ACC-D0BC-4AEB-A7B5-E5178FD27A65}" srcId="{D99623BC-FA1C-4978-8194-E9CE0F421E44}" destId="{935A1989-CE68-465F-972D-6EF67F35A38D}" srcOrd="0" destOrd="0" parTransId="{6B68F107-D4C4-4D2F-838E-0A2D6EA9CF56}" sibTransId="{C8841A7C-5C12-4BEC-92D6-6B4D111209A2}"/>
    <dgm:cxn modelId="{0B496923-4770-4599-B50D-01F5494630BE}" type="presOf" srcId="{00E4B0DE-4DA4-405A-8560-3A050A310687}" destId="{AB97F36C-CD9C-4FDE-8153-366971B0487B}" srcOrd="0" destOrd="0" presId="urn:microsoft.com/office/officeart/2008/layout/VerticalCurvedList"/>
    <dgm:cxn modelId="{169B69EB-78A0-41B4-BA9B-7A84E4DBDA1C}" srcId="{D99623BC-FA1C-4978-8194-E9CE0F421E44}" destId="{394222EE-2EDB-4351-843B-6749C567045C}" srcOrd="1" destOrd="0" parTransId="{B2A6019C-FCAA-42CC-800D-FD52AE5B26E7}" sibTransId="{0D4D4772-8CB7-4EEC-8285-5E6D69A22DA8}"/>
    <dgm:cxn modelId="{9ACFE454-98C5-49D9-9A06-7072906D73C9}" srcId="{D99623BC-FA1C-4978-8194-E9CE0F421E44}" destId="{60088752-D4A1-486E-B3D6-E45DD5438882}" srcOrd="3" destOrd="0" parTransId="{E47CE1BC-53C0-4734-ABD1-CA37FB4DD3EA}" sibTransId="{1CE67F10-D850-4A31-8BC9-9266C85C3C5C}"/>
    <dgm:cxn modelId="{DB25132A-00E2-4187-A8B7-C179D6AFA7E7}" type="presParOf" srcId="{DC1626EB-D81A-4626-9E85-8D28EBB97A14}" destId="{0EFC4407-65F4-43D6-B2E3-E60B292A0699}" srcOrd="0" destOrd="0" presId="urn:microsoft.com/office/officeart/2008/layout/VerticalCurvedList"/>
    <dgm:cxn modelId="{EE7DBC72-CAD7-4DD9-9159-E9DB220C43B9}" type="presParOf" srcId="{0EFC4407-65F4-43D6-B2E3-E60B292A0699}" destId="{FD03A713-DADD-4A0A-A2C5-8798CE5EC111}" srcOrd="0" destOrd="0" presId="urn:microsoft.com/office/officeart/2008/layout/VerticalCurvedList"/>
    <dgm:cxn modelId="{CB51A76D-A743-4C68-9653-763C1DB46B52}" type="presParOf" srcId="{FD03A713-DADD-4A0A-A2C5-8798CE5EC111}" destId="{19189F35-E46F-4C1D-BE37-543C082C8CCE}" srcOrd="0" destOrd="0" presId="urn:microsoft.com/office/officeart/2008/layout/VerticalCurvedList"/>
    <dgm:cxn modelId="{6F037123-AAAD-41DE-A7E6-22BB7931B8A6}" type="presParOf" srcId="{FD03A713-DADD-4A0A-A2C5-8798CE5EC111}" destId="{C1E9CEC6-D25B-44CC-9D7A-5981F1B9620A}" srcOrd="1" destOrd="0" presId="urn:microsoft.com/office/officeart/2008/layout/VerticalCurvedList"/>
    <dgm:cxn modelId="{76688864-3438-4075-A50A-2CB9B28278DC}" type="presParOf" srcId="{FD03A713-DADD-4A0A-A2C5-8798CE5EC111}" destId="{BBBE9143-08A6-47EC-A4E6-0D25CC3DC415}" srcOrd="2" destOrd="0" presId="urn:microsoft.com/office/officeart/2008/layout/VerticalCurvedList"/>
    <dgm:cxn modelId="{FF60E2A9-1CB3-4E7E-860F-B97E1F0C26EB}" type="presParOf" srcId="{FD03A713-DADD-4A0A-A2C5-8798CE5EC111}" destId="{567EF9B7-2ED4-4269-BA07-4B0F7BC58A0A}" srcOrd="3" destOrd="0" presId="urn:microsoft.com/office/officeart/2008/layout/VerticalCurvedList"/>
    <dgm:cxn modelId="{0540942C-C5EC-4515-92C6-DE387D82F890}" type="presParOf" srcId="{0EFC4407-65F4-43D6-B2E3-E60B292A0699}" destId="{22573D56-5A54-4C9E-8624-B050631C1D7E}" srcOrd="1" destOrd="0" presId="urn:microsoft.com/office/officeart/2008/layout/VerticalCurvedList"/>
    <dgm:cxn modelId="{F45DD12A-B021-43ED-87F5-62C3E6F7E67C}" type="presParOf" srcId="{0EFC4407-65F4-43D6-B2E3-E60B292A0699}" destId="{586063FB-03F1-4C63-9AB7-DA0E44528453}" srcOrd="2" destOrd="0" presId="urn:microsoft.com/office/officeart/2008/layout/VerticalCurvedList"/>
    <dgm:cxn modelId="{47F52C8A-D5BA-4EB9-B20D-88BEDA7E723B}" type="presParOf" srcId="{586063FB-03F1-4C63-9AB7-DA0E44528453}" destId="{6727CCFB-A7AD-4DCF-88FA-DDA62B6A0295}" srcOrd="0" destOrd="0" presId="urn:microsoft.com/office/officeart/2008/layout/VerticalCurvedList"/>
    <dgm:cxn modelId="{95D5CFB6-5F4A-4868-9C68-460DCE4EBF64}" type="presParOf" srcId="{0EFC4407-65F4-43D6-B2E3-E60B292A0699}" destId="{8EF20FFD-117D-438E-B8CB-CA7FF5837577}" srcOrd="3" destOrd="0" presId="urn:microsoft.com/office/officeart/2008/layout/VerticalCurvedList"/>
    <dgm:cxn modelId="{FFE90699-6CEF-48C1-8AC6-D4A81F63CFE5}" type="presParOf" srcId="{0EFC4407-65F4-43D6-B2E3-E60B292A0699}" destId="{CB295588-CDF6-4EBF-8F36-0357BE224871}" srcOrd="4" destOrd="0" presId="urn:microsoft.com/office/officeart/2008/layout/VerticalCurvedList"/>
    <dgm:cxn modelId="{B85CCA05-0826-4DB1-A729-B31E7E839169}" type="presParOf" srcId="{CB295588-CDF6-4EBF-8F36-0357BE224871}" destId="{3714C226-823B-4CD9-9E95-5A48310D3125}" srcOrd="0" destOrd="0" presId="urn:microsoft.com/office/officeart/2008/layout/VerticalCurvedList"/>
    <dgm:cxn modelId="{D9B2FC89-DEEE-4A7D-9352-D797AFAA8DCE}" type="presParOf" srcId="{0EFC4407-65F4-43D6-B2E3-E60B292A0699}" destId="{AB97F36C-CD9C-4FDE-8153-366971B0487B}" srcOrd="5" destOrd="0" presId="urn:microsoft.com/office/officeart/2008/layout/VerticalCurvedList"/>
    <dgm:cxn modelId="{17ADD4BD-CE99-484D-82CF-784CEC8D87D8}" type="presParOf" srcId="{0EFC4407-65F4-43D6-B2E3-E60B292A0699}" destId="{826D3624-72E9-4C65-BB19-296089CD3A48}" srcOrd="6" destOrd="0" presId="urn:microsoft.com/office/officeart/2008/layout/VerticalCurvedList"/>
    <dgm:cxn modelId="{652C1147-0AC1-456B-88D3-726199733F59}" type="presParOf" srcId="{826D3624-72E9-4C65-BB19-296089CD3A48}" destId="{DB357094-E284-454B-B1ED-0D0D891A4DDC}" srcOrd="0" destOrd="0" presId="urn:microsoft.com/office/officeart/2008/layout/VerticalCurvedList"/>
    <dgm:cxn modelId="{D80B507E-80C6-4AAE-8775-2C92653408EA}" type="presParOf" srcId="{0EFC4407-65F4-43D6-B2E3-E60B292A0699}" destId="{9DDDE4A7-30C1-4181-9EC8-0AFC28B5DC7A}" srcOrd="7" destOrd="0" presId="urn:microsoft.com/office/officeart/2008/layout/VerticalCurvedList"/>
    <dgm:cxn modelId="{24D09600-DE12-43B3-A3E6-5CC6E01536B4}" type="presParOf" srcId="{0EFC4407-65F4-43D6-B2E3-E60B292A0699}" destId="{F704C616-58CC-462A-8A99-67EB23FD4B9D}" srcOrd="8" destOrd="0" presId="urn:microsoft.com/office/officeart/2008/layout/VerticalCurvedList"/>
    <dgm:cxn modelId="{36BD0827-9E9F-4985-BB34-9682341B87C8}" type="presParOf" srcId="{F704C616-58CC-462A-8A99-67EB23FD4B9D}" destId="{C47DA7FB-BF82-438D-AF6E-3331DC1F079D}" srcOrd="0" destOrd="0" presId="urn:microsoft.com/office/officeart/2008/layout/VerticalCurvedList"/>
    <dgm:cxn modelId="{EDD0F3EE-A41C-4DC9-ACAF-E42AA32B621D}" type="presParOf" srcId="{0EFC4407-65F4-43D6-B2E3-E60B292A0699}" destId="{34FE2BA5-E415-4901-916D-435BA7C06CA2}" srcOrd="9" destOrd="0" presId="urn:microsoft.com/office/officeart/2008/layout/VerticalCurvedList"/>
    <dgm:cxn modelId="{49484C53-4399-46CB-B037-D2F8E93F7046}" type="presParOf" srcId="{0EFC4407-65F4-43D6-B2E3-E60B292A0699}" destId="{157DF789-2A27-41D4-B30E-99BC192D2DDD}" srcOrd="10" destOrd="0" presId="urn:microsoft.com/office/officeart/2008/layout/VerticalCurvedList"/>
    <dgm:cxn modelId="{18152AFA-FC12-41C7-8400-6E1EDF1A5C61}" type="presParOf" srcId="{157DF789-2A27-41D4-B30E-99BC192D2DDD}" destId="{7C7FCED2-2ED7-470C-923A-542DF2914009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EB1362-638A-4BF4-BF99-4FDAEBEA4EB7}">
      <dsp:nvSpPr>
        <dsp:cNvPr id="0" name=""/>
        <dsp:cNvSpPr/>
      </dsp:nvSpPr>
      <dsp:spPr>
        <a:xfrm>
          <a:off x="0" y="0"/>
          <a:ext cx="4078514" cy="4078514"/>
        </a:xfrm>
        <a:prstGeom prst="pie">
          <a:avLst>
            <a:gd name="adj1" fmla="val 5400000"/>
            <a:gd name="adj2" fmla="val 16200000"/>
          </a:avLst>
        </a:prstGeom>
        <a:solidFill>
          <a:schemeClr val="accent5">
            <a:lumMod val="60000"/>
            <a:lumOff val="4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2837213-DB2A-4E30-9F05-7BAC7E563FC4}">
      <dsp:nvSpPr>
        <dsp:cNvPr id="0" name=""/>
        <dsp:cNvSpPr/>
      </dsp:nvSpPr>
      <dsp:spPr>
        <a:xfrm>
          <a:off x="2039257" y="0"/>
          <a:ext cx="5696857" cy="4078514"/>
        </a:xfrm>
        <a:prstGeom prst="rect">
          <a:avLst/>
        </a:prstGeom>
        <a:solidFill>
          <a:schemeClr val="accent5">
            <a:lumMod val="60000"/>
            <a:lumOff val="4000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b="1" i="1" kern="1200" dirty="0" smtClean="0">
              <a:solidFill>
                <a:schemeClr val="tx1"/>
              </a:solidFill>
            </a:rPr>
            <a:t>Знать слово значит знать его </a:t>
          </a:r>
          <a:endParaRPr lang="ru-RU" sz="3100" b="1" i="1" kern="1200" dirty="0">
            <a:solidFill>
              <a:schemeClr val="tx1"/>
            </a:solidFill>
          </a:endParaRPr>
        </a:p>
      </dsp:txBody>
      <dsp:txXfrm>
        <a:off x="2039257" y="0"/>
        <a:ext cx="5696857" cy="866684"/>
      </dsp:txXfrm>
    </dsp:sp>
    <dsp:sp modelId="{0206F82C-AAFD-417D-9B14-E8E301B0AE8E}">
      <dsp:nvSpPr>
        <dsp:cNvPr id="0" name=""/>
        <dsp:cNvSpPr/>
      </dsp:nvSpPr>
      <dsp:spPr>
        <a:xfrm>
          <a:off x="535304" y="866684"/>
          <a:ext cx="3007904" cy="3007904"/>
        </a:xfrm>
        <a:prstGeom prst="pie">
          <a:avLst>
            <a:gd name="adj1" fmla="val 5400000"/>
            <a:gd name="adj2" fmla="val 16200000"/>
          </a:avLst>
        </a:prstGeom>
        <a:solidFill>
          <a:srgbClr val="D8DF99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EAB7699-47E4-4059-87F1-D1B59FC0EC04}">
      <dsp:nvSpPr>
        <dsp:cNvPr id="0" name=""/>
        <dsp:cNvSpPr/>
      </dsp:nvSpPr>
      <dsp:spPr>
        <a:xfrm>
          <a:off x="2039257" y="866684"/>
          <a:ext cx="5696857" cy="3007904"/>
        </a:xfrm>
        <a:prstGeom prst="rect">
          <a:avLst/>
        </a:prstGeom>
        <a:solidFill>
          <a:schemeClr val="accent1">
            <a:lumMod val="40000"/>
            <a:lumOff val="60000"/>
            <a:alpha val="9000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b="1" i="1" kern="1200" dirty="0" smtClean="0"/>
            <a:t>формы</a:t>
          </a:r>
          <a:endParaRPr lang="ru-RU" sz="3100" kern="1200" dirty="0"/>
        </a:p>
      </dsp:txBody>
      <dsp:txXfrm>
        <a:off x="2039257" y="866684"/>
        <a:ext cx="5696857" cy="866684"/>
      </dsp:txXfrm>
    </dsp:sp>
    <dsp:sp modelId="{C8C28691-FA44-46A4-85E2-522CA3514214}">
      <dsp:nvSpPr>
        <dsp:cNvPr id="0" name=""/>
        <dsp:cNvSpPr/>
      </dsp:nvSpPr>
      <dsp:spPr>
        <a:xfrm>
          <a:off x="1070609" y="1733368"/>
          <a:ext cx="1937294" cy="1937294"/>
        </a:xfrm>
        <a:prstGeom prst="pie">
          <a:avLst>
            <a:gd name="adj1" fmla="val 5400000"/>
            <a:gd name="adj2" fmla="val 16200000"/>
          </a:avLst>
        </a:prstGeom>
        <a:solidFill>
          <a:srgbClr val="ECF1D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E01C83C-24AB-4E77-930E-AED8BB0C10D3}">
      <dsp:nvSpPr>
        <dsp:cNvPr id="0" name=""/>
        <dsp:cNvSpPr/>
      </dsp:nvSpPr>
      <dsp:spPr>
        <a:xfrm>
          <a:off x="2039257" y="1733368"/>
          <a:ext cx="5696857" cy="1937294"/>
        </a:xfrm>
        <a:prstGeom prst="rect">
          <a:avLst/>
        </a:prstGeom>
        <a:solidFill>
          <a:schemeClr val="accent1">
            <a:lumMod val="20000"/>
            <a:lumOff val="80000"/>
            <a:alpha val="9000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b="1" i="1" kern="1200" smtClean="0"/>
            <a:t>значение </a:t>
          </a:r>
          <a:endParaRPr lang="ru-RU" sz="3100" kern="1200"/>
        </a:p>
      </dsp:txBody>
      <dsp:txXfrm>
        <a:off x="2039257" y="1733368"/>
        <a:ext cx="5696857" cy="866684"/>
      </dsp:txXfrm>
    </dsp:sp>
    <dsp:sp modelId="{9C99E27B-A46D-4C41-BD7F-2A4FBCEDF841}">
      <dsp:nvSpPr>
        <dsp:cNvPr id="0" name=""/>
        <dsp:cNvSpPr/>
      </dsp:nvSpPr>
      <dsp:spPr>
        <a:xfrm>
          <a:off x="1605914" y="2600052"/>
          <a:ext cx="866684" cy="866684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lumMod val="60000"/>
            <a:lumOff val="4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B2BA1CE-AB0B-461F-803F-8302CE819A66}">
      <dsp:nvSpPr>
        <dsp:cNvPr id="0" name=""/>
        <dsp:cNvSpPr/>
      </dsp:nvSpPr>
      <dsp:spPr>
        <a:xfrm>
          <a:off x="2039257" y="2600052"/>
          <a:ext cx="5696857" cy="866684"/>
        </a:xfrm>
        <a:prstGeom prst="rect">
          <a:avLst/>
        </a:prstGeom>
        <a:solidFill>
          <a:srgbClr val="C1D66B"/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b="1" i="1" kern="1200" dirty="0" smtClean="0"/>
            <a:t>употребление</a:t>
          </a:r>
          <a:r>
            <a:rPr lang="ru-RU" sz="3100" i="1" kern="1200" dirty="0" smtClean="0"/>
            <a:t> </a:t>
          </a:r>
          <a:endParaRPr lang="ru-RU" sz="3100" kern="1200" dirty="0"/>
        </a:p>
      </dsp:txBody>
      <dsp:txXfrm>
        <a:off x="2039257" y="2600052"/>
        <a:ext cx="5696857" cy="86668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19F3DB-586C-491E-9F7B-66B061B9E895}">
      <dsp:nvSpPr>
        <dsp:cNvPr id="0" name=""/>
        <dsp:cNvSpPr/>
      </dsp:nvSpPr>
      <dsp:spPr>
        <a:xfrm>
          <a:off x="819694" y="0"/>
          <a:ext cx="9289867" cy="5419683"/>
        </a:xfrm>
        <a:prstGeom prst="rightArrow">
          <a:avLst/>
        </a:prstGeom>
        <a:solidFill>
          <a:schemeClr val="accent1">
            <a:tint val="5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1CA88270-7165-49E6-A772-9825D58C182B}">
      <dsp:nvSpPr>
        <dsp:cNvPr id="0" name=""/>
        <dsp:cNvSpPr/>
      </dsp:nvSpPr>
      <dsp:spPr>
        <a:xfrm>
          <a:off x="3292" y="1239568"/>
          <a:ext cx="2394675" cy="2940546"/>
        </a:xfrm>
        <a:prstGeom prst="roundRect">
          <a:avLst/>
        </a:prstGeom>
        <a:gradFill rotWithShape="0">
          <a:gsLst>
            <a:gs pos="0">
              <a:schemeClr val="accent1">
                <a:shade val="50000"/>
                <a:hueOff val="0"/>
                <a:satOff val="0"/>
                <a:lumOff val="0"/>
                <a:alphaOff val="0"/>
                <a:tint val="60000"/>
                <a:lumMod val="110000"/>
              </a:schemeClr>
            </a:gs>
            <a:gs pos="100000">
              <a:schemeClr val="accent1">
                <a:shade val="50000"/>
                <a:hueOff val="0"/>
                <a:satOff val="0"/>
                <a:lumOff val="0"/>
                <a:alphaOff val="0"/>
                <a:tint val="82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Arial Black" panose="020B0A04020102020204" pitchFamily="34" charset="0"/>
            </a:rPr>
            <a:t>Говоря о </a:t>
          </a:r>
          <a:r>
            <a:rPr lang="ru-RU" sz="2400" b="1" i="1" kern="1200" dirty="0" smtClean="0">
              <a:solidFill>
                <a:srgbClr val="C00000"/>
              </a:solidFill>
              <a:latin typeface="Arial Black" panose="020B0A04020102020204" pitchFamily="34" charset="0"/>
            </a:rPr>
            <a:t>формах </a:t>
          </a:r>
          <a:r>
            <a:rPr lang="ru-RU" sz="2400" kern="1200" dirty="0" smtClean="0">
              <a:latin typeface="Arial Black" panose="020B0A04020102020204" pitchFamily="34" charset="0"/>
            </a:rPr>
            <a:t>слова </a:t>
          </a:r>
          <a:endParaRPr lang="ru-RU" sz="2400" kern="1200" dirty="0">
            <a:latin typeface="Arial Black" panose="020B0A04020102020204" pitchFamily="34" charset="0"/>
          </a:endParaRPr>
        </a:p>
      </dsp:txBody>
      <dsp:txXfrm>
        <a:off x="120190" y="1356466"/>
        <a:ext cx="2160879" cy="2706750"/>
      </dsp:txXfrm>
    </dsp:sp>
    <dsp:sp modelId="{6D604524-A511-41BA-BA06-7BBDFBF37668}">
      <dsp:nvSpPr>
        <dsp:cNvPr id="0" name=""/>
        <dsp:cNvSpPr/>
      </dsp:nvSpPr>
      <dsp:spPr>
        <a:xfrm>
          <a:off x="2746977" y="1254082"/>
          <a:ext cx="2394675" cy="2911518"/>
        </a:xfrm>
        <a:prstGeom prst="roundRect">
          <a:avLst/>
        </a:prstGeom>
        <a:gradFill rotWithShape="0">
          <a:gsLst>
            <a:gs pos="0">
              <a:schemeClr val="accent1">
                <a:shade val="50000"/>
                <a:hueOff val="168642"/>
                <a:satOff val="-19188"/>
                <a:lumOff val="24436"/>
                <a:alphaOff val="0"/>
                <a:tint val="60000"/>
                <a:lumMod val="110000"/>
              </a:schemeClr>
            </a:gs>
            <a:gs pos="100000">
              <a:schemeClr val="accent1">
                <a:shade val="50000"/>
                <a:hueOff val="168642"/>
                <a:satOff val="-19188"/>
                <a:lumOff val="24436"/>
                <a:alphaOff val="0"/>
                <a:tint val="82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имеют в виду его </a:t>
          </a:r>
          <a:r>
            <a:rPr lang="ru-RU" sz="2000" b="1" i="1" u="sng" kern="1200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rPr>
            <a:t>звуковую форму, </a:t>
          </a:r>
          <a:r>
            <a:rPr lang="ru-RU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без которой невозможно правильно понять слово со слуха и адекватно озвучить его самому</a:t>
          </a:r>
          <a:endParaRPr lang="ru-RU" sz="20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863875" y="1370980"/>
        <a:ext cx="2160879" cy="2677722"/>
      </dsp:txXfrm>
    </dsp:sp>
    <dsp:sp modelId="{A2B8FD96-9792-4A76-9349-405FE175D9B8}">
      <dsp:nvSpPr>
        <dsp:cNvPr id="0" name=""/>
        <dsp:cNvSpPr/>
      </dsp:nvSpPr>
      <dsp:spPr>
        <a:xfrm>
          <a:off x="5490663" y="1196026"/>
          <a:ext cx="2394675" cy="3027630"/>
        </a:xfrm>
        <a:prstGeom prst="roundRect">
          <a:avLst/>
        </a:prstGeom>
        <a:gradFill rotWithShape="0">
          <a:gsLst>
            <a:gs pos="0">
              <a:schemeClr val="accent1">
                <a:shade val="50000"/>
                <a:hueOff val="337284"/>
                <a:satOff val="-38377"/>
                <a:lumOff val="48872"/>
                <a:alphaOff val="0"/>
                <a:tint val="60000"/>
                <a:lumMod val="110000"/>
              </a:schemeClr>
            </a:gs>
            <a:gs pos="100000">
              <a:schemeClr val="accent1">
                <a:shade val="50000"/>
                <a:hueOff val="337284"/>
                <a:satOff val="-38377"/>
                <a:lumOff val="48872"/>
                <a:alphaOff val="0"/>
                <a:tint val="82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latin typeface="Arial" panose="020B0604020202020204" pitchFamily="34" charset="0"/>
              <a:cs typeface="Arial" panose="020B0604020202020204" pitchFamily="34" charset="0"/>
            </a:rPr>
            <a:t>а также </a:t>
          </a:r>
          <a:r>
            <a:rPr lang="ru-RU" sz="2200" b="1" i="1" u="sng" kern="1200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rPr>
            <a:t>графическую форму</a:t>
          </a:r>
          <a:r>
            <a:rPr lang="ru-RU" sz="2200" kern="1200" dirty="0" smtClean="0">
              <a:latin typeface="Arial" panose="020B0604020202020204" pitchFamily="34" charset="0"/>
              <a:cs typeface="Arial" panose="020B0604020202020204" pitchFamily="34" charset="0"/>
            </a:rPr>
            <a:t>, без которой слово не будет узнано при чтении и не сможет быть написано. </a:t>
          </a:r>
          <a:endParaRPr lang="ru-RU" sz="22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5607561" y="1312924"/>
        <a:ext cx="2160879" cy="2793834"/>
      </dsp:txXfrm>
    </dsp:sp>
    <dsp:sp modelId="{2AF76B71-13E8-4052-A9C5-E0EBBEF040B0}">
      <dsp:nvSpPr>
        <dsp:cNvPr id="0" name=""/>
        <dsp:cNvSpPr/>
      </dsp:nvSpPr>
      <dsp:spPr>
        <a:xfrm>
          <a:off x="8237641" y="717067"/>
          <a:ext cx="2691614" cy="4072653"/>
        </a:xfrm>
        <a:prstGeom prst="roundRect">
          <a:avLst/>
        </a:prstGeom>
        <a:gradFill rotWithShape="0">
          <a:gsLst>
            <a:gs pos="0">
              <a:schemeClr val="accent1">
                <a:shade val="50000"/>
                <a:hueOff val="168642"/>
                <a:satOff val="-19188"/>
                <a:lumOff val="24436"/>
                <a:alphaOff val="0"/>
                <a:tint val="60000"/>
                <a:lumMod val="110000"/>
              </a:schemeClr>
            </a:gs>
            <a:gs pos="100000">
              <a:schemeClr val="accent1">
                <a:shade val="50000"/>
                <a:hueOff val="168642"/>
                <a:satOff val="-19188"/>
                <a:lumOff val="24436"/>
                <a:alphaOff val="0"/>
                <a:tint val="82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just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rPr>
            <a:t>При ведении нового слова следует акцентировать:</a:t>
          </a:r>
        </a:p>
        <a:p>
          <a:pPr lvl="0" algn="just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 smtClean="0">
            <a:latin typeface="Arial" panose="020B0604020202020204" pitchFamily="34" charset="0"/>
            <a:cs typeface="Arial" panose="020B0604020202020204" pitchFamily="34" charset="0"/>
          </a:endParaRPr>
        </a:p>
        <a:p>
          <a:pPr lvl="0" algn="just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dirty="0" smtClean="0">
              <a:latin typeface="Arial" panose="020B0604020202020204" pitchFamily="34" charset="0"/>
              <a:cs typeface="Arial" panose="020B0604020202020204" pitchFamily="34" charset="0"/>
            </a:rPr>
            <a:t>-особенности образования грамматических форм;</a:t>
          </a:r>
        </a:p>
        <a:p>
          <a:pPr lvl="0" algn="just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dirty="0" smtClean="0">
              <a:latin typeface="Arial" panose="020B0604020202020204" pitchFamily="34" charset="0"/>
              <a:cs typeface="Arial" panose="020B0604020202020204" pitchFamily="34" charset="0"/>
            </a:rPr>
            <a:t>- значение слова </a:t>
          </a:r>
          <a:r>
            <a:rPr lang="ru-RU" sz="2000" b="0" i="1" kern="1200" dirty="0" smtClean="0">
              <a:latin typeface="Arial" panose="020B0604020202020204" pitchFamily="34" charset="0"/>
              <a:cs typeface="Arial" panose="020B0604020202020204" pitchFamily="34" charset="0"/>
            </a:rPr>
            <a:t>(</a:t>
          </a:r>
          <a:r>
            <a:rPr lang="ru-RU" sz="2000" i="1" kern="1200" dirty="0" smtClean="0">
              <a:latin typeface="Arial" panose="020B0604020202020204" pitchFamily="34" charset="0"/>
              <a:cs typeface="Arial" panose="020B0604020202020204" pitchFamily="34" charset="0"/>
            </a:rPr>
            <a:t>полисеман-тичность</a:t>
          </a:r>
          <a:r>
            <a:rPr lang="ru-RU" sz="1600" i="1" kern="1200" dirty="0" smtClean="0">
              <a:latin typeface="Arial" panose="020B0604020202020204" pitchFamily="34" charset="0"/>
              <a:cs typeface="Arial" panose="020B0604020202020204" pitchFamily="34" charset="0"/>
            </a:rPr>
            <a:t>)</a:t>
          </a:r>
          <a:endParaRPr lang="ru-RU" sz="1600" i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8369035" y="848461"/>
        <a:ext cx="2428826" cy="380986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222F6B4-226F-490F-8117-D7756A1F6B5A}">
      <dsp:nvSpPr>
        <dsp:cNvPr id="0" name=""/>
        <dsp:cNvSpPr/>
      </dsp:nvSpPr>
      <dsp:spPr>
        <a:xfrm rot="16200000">
          <a:off x="1418870" y="197504"/>
          <a:ext cx="2828212" cy="4087643"/>
        </a:xfrm>
        <a:prstGeom prst="round2SameRect">
          <a:avLst>
            <a:gd name="adj1" fmla="val 16670"/>
            <a:gd name="adj2" fmla="val 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152400" rIns="137160" bIns="152400" numCol="1" spcCol="1270" anchor="t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Arial" panose="020B0604020202020204" pitchFamily="34" charset="0"/>
              <a:cs typeface="Arial" panose="020B0604020202020204" pitchFamily="34" charset="0"/>
            </a:rPr>
            <a:t>лексику, которой человек постоянно пользуется в устном речевом общении, принято считать </a:t>
          </a:r>
          <a:r>
            <a:rPr lang="ru-RU" sz="2400" b="1" i="1" kern="1200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rPr>
            <a:t>активным словарем</a:t>
          </a:r>
          <a:r>
            <a:rPr lang="ru-RU" sz="2400" kern="1200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rPr>
            <a:t>. </a:t>
          </a:r>
          <a:endParaRPr lang="ru-RU" sz="2400" kern="1200" dirty="0">
            <a:solidFill>
              <a:srgbClr val="C00000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5400000">
        <a:off x="927242" y="965307"/>
        <a:ext cx="3949556" cy="2552038"/>
      </dsp:txXfrm>
    </dsp:sp>
    <dsp:sp modelId="{28D7129F-4D37-45F0-8C3E-C3C5CAC1EB64}">
      <dsp:nvSpPr>
        <dsp:cNvPr id="0" name=""/>
        <dsp:cNvSpPr/>
      </dsp:nvSpPr>
      <dsp:spPr>
        <a:xfrm rot="5400000">
          <a:off x="5937573" y="-20753"/>
          <a:ext cx="2889771" cy="4445235"/>
        </a:xfrm>
        <a:prstGeom prst="round2SameRect">
          <a:avLst>
            <a:gd name="adj1" fmla="val 16670"/>
            <a:gd name="adj2" fmla="val 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127000" rIns="76200" bIns="127000" numCol="1" spcCol="1270" anchor="t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Если слово долго не употребляется, то оно переходит в </a:t>
          </a:r>
          <a:r>
            <a:rPr lang="ru-RU" sz="2400" b="1" i="1" kern="1200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rPr>
            <a:t>пассивный словарь</a:t>
          </a:r>
          <a:r>
            <a:rPr lang="ru-RU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, т.е. может быть узнано при чтении и аудировании, но не используется в речи.  </a:t>
          </a:r>
        </a:p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rPr>
            <a:t>Границы между ними очень подвижны, могут меняться в зависимости от ряда условий. </a:t>
          </a:r>
          <a:endParaRPr lang="ru-RU" sz="2000" kern="1200" dirty="0">
            <a:solidFill>
              <a:srgbClr val="0070C0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5159841" y="898071"/>
        <a:ext cx="4304143" cy="2607587"/>
      </dsp:txXfrm>
    </dsp:sp>
    <dsp:sp modelId="{7237FEC4-74F8-4792-AACB-3528A3062FD6}">
      <dsp:nvSpPr>
        <dsp:cNvPr id="0" name=""/>
        <dsp:cNvSpPr/>
      </dsp:nvSpPr>
      <dsp:spPr>
        <a:xfrm>
          <a:off x="4209043" y="-117864"/>
          <a:ext cx="1855049" cy="1854959"/>
        </a:xfrm>
        <a:prstGeom prst="circularArrow">
          <a:avLst>
            <a:gd name="adj1" fmla="val 12500"/>
            <a:gd name="adj2" fmla="val 1142322"/>
            <a:gd name="adj3" fmla="val 20457678"/>
            <a:gd name="adj4" fmla="val 10800000"/>
            <a:gd name="adj5" fmla="val 125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0EB4C17-8F41-487C-9AFF-BCDF8773781D}">
      <dsp:nvSpPr>
        <dsp:cNvPr id="0" name=""/>
        <dsp:cNvSpPr/>
      </dsp:nvSpPr>
      <dsp:spPr>
        <a:xfrm rot="10800000">
          <a:off x="4234773" y="2694471"/>
          <a:ext cx="1855049" cy="1854959"/>
        </a:xfrm>
        <a:prstGeom prst="circularArrow">
          <a:avLst>
            <a:gd name="adj1" fmla="val 12500"/>
            <a:gd name="adj2" fmla="val 1142322"/>
            <a:gd name="adj3" fmla="val 20457678"/>
            <a:gd name="adj4" fmla="val 10800000"/>
            <a:gd name="adj5" fmla="val 125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CC9DF78-642B-4E81-BA21-973FFFF5E950}">
      <dsp:nvSpPr>
        <dsp:cNvPr id="0" name=""/>
        <dsp:cNvSpPr/>
      </dsp:nvSpPr>
      <dsp:spPr>
        <a:xfrm>
          <a:off x="7477" y="86438"/>
          <a:ext cx="2718334" cy="5216541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C00000"/>
              </a:solidFill>
            </a:rPr>
            <a:t>Потенциальный словарь </a:t>
          </a:r>
          <a:r>
            <a:rPr lang="ru-RU" sz="2400" kern="1200" dirty="0" smtClean="0">
              <a:solidFill>
                <a:schemeClr val="tx1"/>
              </a:solidFill>
            </a:rPr>
            <a:t>носит «открытый» и индивидуальный характер. </a:t>
          </a:r>
          <a:r>
            <a:rPr lang="ru-RU" sz="2400" b="1" i="1" kern="1200" dirty="0" smtClean="0">
              <a:solidFill>
                <a:srgbClr val="002060"/>
              </a:solidFill>
            </a:rPr>
            <a:t>Он возникает на основе самостоятельной семантизации </a:t>
          </a:r>
          <a:r>
            <a:rPr lang="ru-RU" sz="2400" kern="1200" dirty="0" smtClean="0">
              <a:solidFill>
                <a:schemeClr val="tx1"/>
              </a:solidFill>
            </a:rPr>
            <a:t>учащимися </a:t>
          </a:r>
          <a:r>
            <a:rPr lang="ru-RU" sz="2400" b="1" i="1" kern="1200" dirty="0" smtClean="0">
              <a:solidFill>
                <a:srgbClr val="002060"/>
              </a:solidFill>
            </a:rPr>
            <a:t>неизученной лексики </a:t>
          </a:r>
          <a:r>
            <a:rPr lang="ru-RU" sz="2400" kern="1200" dirty="0" smtClean="0">
              <a:solidFill>
                <a:schemeClr val="tx1"/>
              </a:solidFill>
            </a:rPr>
            <a:t>в момент чтения. </a:t>
          </a:r>
          <a:endParaRPr lang="ru-RU" sz="2400" kern="1200" dirty="0">
            <a:solidFill>
              <a:schemeClr val="tx1"/>
            </a:solidFill>
          </a:endParaRPr>
        </a:p>
      </dsp:txBody>
      <dsp:txXfrm>
        <a:off x="87094" y="166055"/>
        <a:ext cx="2559100" cy="5057307"/>
      </dsp:txXfrm>
    </dsp:sp>
    <dsp:sp modelId="{79336D0D-B5EE-4884-B091-D8E2464C1C8F}">
      <dsp:nvSpPr>
        <dsp:cNvPr id="0" name=""/>
        <dsp:cNvSpPr/>
      </dsp:nvSpPr>
      <dsp:spPr>
        <a:xfrm>
          <a:off x="2950417" y="2416198"/>
          <a:ext cx="476163" cy="55702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500" kern="1200"/>
        </a:p>
      </dsp:txBody>
      <dsp:txXfrm>
        <a:off x="2950417" y="2527602"/>
        <a:ext cx="333314" cy="334213"/>
      </dsp:txXfrm>
    </dsp:sp>
    <dsp:sp modelId="{6D5C7194-F66F-4921-9C16-D2A9B66866C4}">
      <dsp:nvSpPr>
        <dsp:cNvPr id="0" name=""/>
        <dsp:cNvSpPr/>
      </dsp:nvSpPr>
      <dsp:spPr>
        <a:xfrm>
          <a:off x="3624234" y="86438"/>
          <a:ext cx="2604391" cy="5216541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</a:rPr>
            <a:t>Его </a:t>
          </a:r>
          <a:r>
            <a:rPr lang="ru-RU" sz="2400" b="1" kern="1200" dirty="0" smtClean="0">
              <a:solidFill>
                <a:srgbClr val="C00000"/>
              </a:solidFill>
            </a:rPr>
            <a:t>объем и развивающийся на основе этого объема лексический навык </a:t>
          </a:r>
          <a:r>
            <a:rPr lang="ru-RU" sz="2400" kern="1200" dirty="0" smtClean="0">
              <a:solidFill>
                <a:schemeClr val="tx1"/>
              </a:solidFill>
            </a:rPr>
            <a:t>находятся в прямой зависимости от степени овладения каждым учащимся активным и пассивным минимумами. </a:t>
          </a:r>
          <a:endParaRPr lang="ru-RU" sz="2400" kern="1200" dirty="0">
            <a:solidFill>
              <a:schemeClr val="tx1"/>
            </a:solidFill>
          </a:endParaRPr>
        </a:p>
      </dsp:txBody>
      <dsp:txXfrm>
        <a:off x="3700514" y="162718"/>
        <a:ext cx="2451831" cy="5063981"/>
      </dsp:txXfrm>
    </dsp:sp>
    <dsp:sp modelId="{C2525D13-B1E6-4822-9960-17F27F4261B2}">
      <dsp:nvSpPr>
        <dsp:cNvPr id="0" name=""/>
        <dsp:cNvSpPr/>
      </dsp:nvSpPr>
      <dsp:spPr>
        <a:xfrm>
          <a:off x="6453231" y="2416198"/>
          <a:ext cx="476163" cy="55702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500" kern="1200"/>
        </a:p>
      </dsp:txBody>
      <dsp:txXfrm>
        <a:off x="6453231" y="2527602"/>
        <a:ext cx="333314" cy="334213"/>
      </dsp:txXfrm>
    </dsp:sp>
    <dsp:sp modelId="{79815B57-0848-4376-B026-4DACDF15E453}">
      <dsp:nvSpPr>
        <dsp:cNvPr id="0" name=""/>
        <dsp:cNvSpPr/>
      </dsp:nvSpPr>
      <dsp:spPr>
        <a:xfrm>
          <a:off x="7127048" y="0"/>
          <a:ext cx="3450346" cy="5389418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solidFill>
                <a:srgbClr val="C00000"/>
              </a:solidFill>
            </a:rPr>
            <a:t>Потенциальный словарь </a:t>
          </a:r>
          <a:r>
            <a:rPr lang="ru-RU" sz="2200" kern="1200" dirty="0" smtClean="0">
              <a:solidFill>
                <a:schemeClr val="tx1"/>
              </a:solidFill>
              <a:latin typeface="+mn-lt"/>
            </a:rPr>
            <a:t>складывается: </a:t>
          </a:r>
          <a:r>
            <a:rPr lang="ru-RU" sz="2200" b="1" kern="1200" dirty="0" smtClean="0">
              <a:solidFill>
                <a:schemeClr val="tx1"/>
              </a:solidFill>
              <a:latin typeface="+mn-lt"/>
            </a:rPr>
            <a:t>на основе слов, состоящих из знакомых словообразовательных элементов </a:t>
          </a:r>
          <a:r>
            <a:rPr lang="ru-RU" sz="2200" kern="1200" dirty="0" smtClean="0">
              <a:solidFill>
                <a:schemeClr val="tx1"/>
              </a:solidFill>
              <a:latin typeface="+mn-lt"/>
            </a:rPr>
            <a:t>(знание способов словообразования и значения аффиксов, сложных слов), и </a:t>
          </a:r>
          <a:r>
            <a:rPr lang="ru-RU" sz="2200" b="1" kern="1200" dirty="0" smtClean="0">
              <a:solidFill>
                <a:schemeClr val="tx1"/>
              </a:solidFill>
              <a:latin typeface="+mn-lt"/>
            </a:rPr>
            <a:t>слов, значение которых выводимо по конверсии, например</a:t>
          </a:r>
          <a:r>
            <a:rPr lang="ru-RU" sz="2200" kern="1200" dirty="0" smtClean="0">
              <a:solidFill>
                <a:schemeClr val="tx1"/>
              </a:solidFill>
              <a:latin typeface="+mn-lt"/>
            </a:rPr>
            <a:t>: </a:t>
          </a:r>
          <a:r>
            <a:rPr lang="ru-RU" sz="2200" b="1" i="1" kern="1200" dirty="0" err="1" smtClean="0">
              <a:solidFill>
                <a:srgbClr val="002060"/>
              </a:solidFill>
              <a:latin typeface="+mn-lt"/>
            </a:rPr>
            <a:t>water</a:t>
          </a:r>
          <a:r>
            <a:rPr lang="ru-RU" sz="2200" b="1" i="1" kern="1200" dirty="0" smtClean="0">
              <a:solidFill>
                <a:srgbClr val="002060"/>
              </a:solidFill>
              <a:latin typeface="+mn-lt"/>
            </a:rPr>
            <a:t> – </a:t>
          </a:r>
          <a:r>
            <a:rPr lang="ru-RU" sz="2200" b="1" i="1" kern="1200" dirty="0" err="1" smtClean="0">
              <a:solidFill>
                <a:srgbClr val="002060"/>
              </a:solidFill>
              <a:latin typeface="+mn-lt"/>
            </a:rPr>
            <a:t>to</a:t>
          </a:r>
          <a:r>
            <a:rPr lang="ru-RU" sz="2200" b="1" i="1" kern="1200" dirty="0" smtClean="0">
              <a:solidFill>
                <a:srgbClr val="002060"/>
              </a:solidFill>
              <a:latin typeface="+mn-lt"/>
            </a:rPr>
            <a:t> </a:t>
          </a:r>
          <a:r>
            <a:rPr lang="ru-RU" sz="2200" b="1" i="1" kern="1200" dirty="0" err="1" smtClean="0">
              <a:solidFill>
                <a:srgbClr val="002060"/>
              </a:solidFill>
              <a:latin typeface="+mn-lt"/>
            </a:rPr>
            <a:t>water</a:t>
          </a:r>
          <a:r>
            <a:rPr lang="ru-RU" sz="2200" b="1" i="1" kern="1200" dirty="0" smtClean="0">
              <a:solidFill>
                <a:srgbClr val="002060"/>
              </a:solidFill>
              <a:latin typeface="+mn-lt"/>
            </a:rPr>
            <a:t>, </a:t>
          </a:r>
          <a:r>
            <a:rPr lang="ru-RU" sz="2200" b="1" i="1" kern="1200" dirty="0" err="1" smtClean="0">
              <a:solidFill>
                <a:srgbClr val="002060"/>
              </a:solidFill>
              <a:latin typeface="+mn-lt"/>
            </a:rPr>
            <a:t>milk</a:t>
          </a:r>
          <a:r>
            <a:rPr lang="ru-RU" sz="2200" b="1" i="1" kern="1200" dirty="0" smtClean="0">
              <a:solidFill>
                <a:srgbClr val="002060"/>
              </a:solidFill>
              <a:latin typeface="+mn-lt"/>
            </a:rPr>
            <a:t> – </a:t>
          </a:r>
          <a:r>
            <a:rPr lang="ru-RU" sz="2200" b="1" i="1" kern="1200" dirty="0" err="1" smtClean="0">
              <a:solidFill>
                <a:srgbClr val="002060"/>
              </a:solidFill>
              <a:latin typeface="+mn-lt"/>
            </a:rPr>
            <a:t>to</a:t>
          </a:r>
          <a:r>
            <a:rPr lang="ru-RU" sz="2200" b="1" i="1" kern="1200" dirty="0" smtClean="0">
              <a:solidFill>
                <a:srgbClr val="002060"/>
              </a:solidFill>
              <a:latin typeface="+mn-lt"/>
            </a:rPr>
            <a:t> </a:t>
          </a:r>
          <a:r>
            <a:rPr lang="ru-RU" sz="2200" b="1" i="1" kern="1200" dirty="0" err="1" smtClean="0">
              <a:solidFill>
                <a:srgbClr val="002060"/>
              </a:solidFill>
              <a:latin typeface="+mn-lt"/>
            </a:rPr>
            <a:t>milk</a:t>
          </a:r>
          <a:r>
            <a:rPr lang="ru-RU" sz="2200" kern="1200" dirty="0" smtClean="0">
              <a:solidFill>
                <a:schemeClr val="tx1"/>
              </a:solidFill>
              <a:latin typeface="+mn-lt"/>
            </a:rPr>
            <a:t>; </a:t>
          </a:r>
          <a:r>
            <a:rPr lang="ru-RU" sz="2200" b="1" kern="1200" dirty="0" smtClean="0">
              <a:solidFill>
                <a:schemeClr val="tx1"/>
              </a:solidFill>
              <a:latin typeface="+mn-lt"/>
            </a:rPr>
            <a:t>при помощи понимания интернациональной лексики.</a:t>
          </a:r>
          <a:endParaRPr lang="ru-RU" sz="2200" b="1" kern="1200" dirty="0">
            <a:solidFill>
              <a:schemeClr val="tx1"/>
            </a:solidFill>
            <a:latin typeface="+mn-lt"/>
          </a:endParaRPr>
        </a:p>
      </dsp:txBody>
      <dsp:txXfrm>
        <a:off x="7228105" y="101057"/>
        <a:ext cx="3248232" cy="518730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9146522-DA36-4484-9876-AA7659DF3EFA}">
      <dsp:nvSpPr>
        <dsp:cNvPr id="0" name=""/>
        <dsp:cNvSpPr/>
      </dsp:nvSpPr>
      <dsp:spPr>
        <a:xfrm>
          <a:off x="-5319357" y="-822999"/>
          <a:ext cx="6399482" cy="6399482"/>
        </a:xfrm>
        <a:prstGeom prst="blockArc">
          <a:avLst>
            <a:gd name="adj1" fmla="val 18900000"/>
            <a:gd name="adj2" fmla="val 2700000"/>
            <a:gd name="adj3" fmla="val 338"/>
          </a:avLst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4289CF2-524D-47E2-80F3-398E52DCAB38}">
      <dsp:nvSpPr>
        <dsp:cNvPr id="0" name=""/>
        <dsp:cNvSpPr/>
      </dsp:nvSpPr>
      <dsp:spPr>
        <a:xfrm>
          <a:off x="714353" y="475348"/>
          <a:ext cx="9567884" cy="9506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54616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smtClean="0">
              <a:solidFill>
                <a:srgbClr val="FFFF00"/>
              </a:solidFill>
            </a:rPr>
            <a:t>ГЛОБАЛЬНОЕ АУДИРОВАНИЕ </a:t>
          </a:r>
          <a:r>
            <a:rPr lang="ru-RU" sz="2400" kern="1200" smtClean="0"/>
            <a:t>(слушающего интересует, как правило, лишь общее содержание информации, его основная тема).</a:t>
          </a:r>
          <a:endParaRPr lang="ru-RU" sz="2400" kern="1200"/>
        </a:p>
      </dsp:txBody>
      <dsp:txXfrm>
        <a:off x="714353" y="475348"/>
        <a:ext cx="9567884" cy="950696"/>
      </dsp:txXfrm>
    </dsp:sp>
    <dsp:sp modelId="{DE4BFABF-82E0-47B6-80BD-5783E0244551}">
      <dsp:nvSpPr>
        <dsp:cNvPr id="0" name=""/>
        <dsp:cNvSpPr/>
      </dsp:nvSpPr>
      <dsp:spPr>
        <a:xfrm>
          <a:off x="120168" y="356511"/>
          <a:ext cx="1188371" cy="1188371"/>
        </a:xfrm>
        <a:prstGeom prst="ellipse">
          <a:avLst/>
        </a:prstGeom>
        <a:solidFill>
          <a:srgbClr val="FFC000"/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A232E85-F3D3-4848-A818-3EAEE4051A9D}">
      <dsp:nvSpPr>
        <dsp:cNvPr id="0" name=""/>
        <dsp:cNvSpPr/>
      </dsp:nvSpPr>
      <dsp:spPr>
        <a:xfrm>
          <a:off x="1059931" y="1901393"/>
          <a:ext cx="9222306" cy="9506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54616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smtClean="0">
              <a:solidFill>
                <a:srgbClr val="FFFF00"/>
              </a:solidFill>
            </a:rPr>
            <a:t>ДЕТАЛЬНОЕ АУДИРОВАНИЕ </a:t>
          </a:r>
          <a:r>
            <a:rPr lang="ru-RU" sz="2400" kern="1200" smtClean="0"/>
            <a:t>(поиск подробностей, деталей, например, имен, количественных данных)</a:t>
          </a:r>
          <a:endParaRPr lang="ru-RU" sz="2400" kern="1200"/>
        </a:p>
      </dsp:txBody>
      <dsp:txXfrm>
        <a:off x="1059931" y="1901393"/>
        <a:ext cx="9222306" cy="950696"/>
      </dsp:txXfrm>
    </dsp:sp>
    <dsp:sp modelId="{D59C8015-00F4-4F90-9A65-0CF333B6A504}">
      <dsp:nvSpPr>
        <dsp:cNvPr id="0" name=""/>
        <dsp:cNvSpPr/>
      </dsp:nvSpPr>
      <dsp:spPr>
        <a:xfrm>
          <a:off x="465746" y="1782556"/>
          <a:ext cx="1188371" cy="1188371"/>
        </a:xfrm>
        <a:prstGeom prst="ellipse">
          <a:avLst/>
        </a:prstGeom>
        <a:solidFill>
          <a:srgbClr val="FFC000"/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65A8D53-BBE8-4595-920B-80E95871B766}">
      <dsp:nvSpPr>
        <dsp:cNvPr id="0" name=""/>
        <dsp:cNvSpPr/>
      </dsp:nvSpPr>
      <dsp:spPr>
        <a:xfrm>
          <a:off x="714353" y="3088386"/>
          <a:ext cx="9567884" cy="142880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54616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400" b="1" kern="1200" smtClean="0">
              <a:solidFill>
                <a:srgbClr val="FFFF00"/>
              </a:solidFill>
            </a:rPr>
            <a:t>СЕЛЕКТИВНОЕ АУДИРОВАНИЕ </a:t>
          </a:r>
          <a:r>
            <a:rPr lang="ru-RU" sz="2400" kern="1200" smtClean="0"/>
            <a:t>(поиск какой–то конкретной информации в аудиотексте: например, слушая прогноз погоды, мы заинтересуемся не прогнозом погоды вообще, а для конкретного региона.)</a:t>
          </a:r>
          <a:endParaRPr lang="ru-RU" sz="2400" kern="1200"/>
        </a:p>
      </dsp:txBody>
      <dsp:txXfrm>
        <a:off x="714353" y="3088386"/>
        <a:ext cx="9567884" cy="1428802"/>
      </dsp:txXfrm>
    </dsp:sp>
    <dsp:sp modelId="{E334A9BE-D657-47D9-88D2-107DE5578CAE}">
      <dsp:nvSpPr>
        <dsp:cNvPr id="0" name=""/>
        <dsp:cNvSpPr/>
      </dsp:nvSpPr>
      <dsp:spPr>
        <a:xfrm>
          <a:off x="11028" y="3112135"/>
          <a:ext cx="1406650" cy="1381303"/>
        </a:xfrm>
        <a:prstGeom prst="ellipse">
          <a:avLst/>
        </a:prstGeom>
        <a:solidFill>
          <a:srgbClr val="FFC000"/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E9CEC6-D25B-44CC-9D7A-5981F1B9620A}">
      <dsp:nvSpPr>
        <dsp:cNvPr id="0" name=""/>
        <dsp:cNvSpPr/>
      </dsp:nvSpPr>
      <dsp:spPr>
        <a:xfrm>
          <a:off x="-5917667" y="-906167"/>
          <a:ext cx="7049352" cy="7049352"/>
        </a:xfrm>
        <a:prstGeom prst="blockArc">
          <a:avLst>
            <a:gd name="adj1" fmla="val 18900000"/>
            <a:gd name="adj2" fmla="val 2700000"/>
            <a:gd name="adj3" fmla="val 306"/>
          </a:avLst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2573D56-5A54-4C9E-8624-B050631C1D7E}">
      <dsp:nvSpPr>
        <dsp:cNvPr id="0" name=""/>
        <dsp:cNvSpPr/>
      </dsp:nvSpPr>
      <dsp:spPr>
        <a:xfrm>
          <a:off x="367376" y="269267"/>
          <a:ext cx="9916672" cy="41355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7778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smtClean="0">
              <a:solidFill>
                <a:schemeClr val="tx1"/>
              </a:solidFill>
            </a:rPr>
            <a:t>МОТИВ - потребность или необходимость высказаться</a:t>
          </a:r>
          <a:endParaRPr lang="ru-RU" sz="2400" b="1" kern="1200">
            <a:solidFill>
              <a:schemeClr val="tx1"/>
            </a:solidFill>
          </a:endParaRPr>
        </a:p>
      </dsp:txBody>
      <dsp:txXfrm>
        <a:off x="367376" y="269267"/>
        <a:ext cx="9916672" cy="413553"/>
      </dsp:txXfrm>
    </dsp:sp>
    <dsp:sp modelId="{6727CCFB-A7AD-4DCF-88FA-DDA62B6A0295}">
      <dsp:nvSpPr>
        <dsp:cNvPr id="0" name=""/>
        <dsp:cNvSpPr/>
      </dsp:nvSpPr>
      <dsp:spPr>
        <a:xfrm>
          <a:off x="69914" y="178582"/>
          <a:ext cx="594925" cy="594925"/>
        </a:xfrm>
        <a:prstGeom prst="ellipse">
          <a:avLst/>
        </a:prstGeom>
        <a:solidFill>
          <a:schemeClr val="accent6"/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EF20FFD-117D-438E-B8CB-CA7FF5837577}">
      <dsp:nvSpPr>
        <dsp:cNvPr id="0" name=""/>
        <dsp:cNvSpPr/>
      </dsp:nvSpPr>
      <dsp:spPr>
        <a:xfrm>
          <a:off x="798383" y="793899"/>
          <a:ext cx="9485666" cy="79294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7778" tIns="55880" rIns="55880" bIns="5588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smtClean="0">
              <a:solidFill>
                <a:schemeClr val="tx1"/>
              </a:solidFill>
            </a:rPr>
            <a:t>ЦЕЛЬ И ФУНКЦИИ </a:t>
          </a:r>
          <a:r>
            <a:rPr lang="ru-RU" sz="2200" kern="1200" smtClean="0">
              <a:solidFill>
                <a:schemeClr val="tx1"/>
              </a:solidFill>
            </a:rPr>
            <a:t>- - </a:t>
          </a:r>
          <a:r>
            <a:rPr lang="ru-RU" sz="2200" b="1" kern="1200" smtClean="0">
              <a:solidFill>
                <a:schemeClr val="tx1"/>
              </a:solidFill>
            </a:rPr>
            <a:t>характер воздействия на партнера, способ сам</a:t>
          </a:r>
          <a:r>
            <a:rPr lang="en-US" sz="2200" b="1" kern="1200" smtClean="0">
              <a:solidFill>
                <a:schemeClr val="tx1"/>
              </a:solidFill>
            </a:rPr>
            <a:t>o</a:t>
          </a:r>
          <a:r>
            <a:rPr lang="ru-RU" sz="2200" b="1" kern="1200" smtClean="0">
              <a:solidFill>
                <a:schemeClr val="tx1"/>
              </a:solidFill>
            </a:rPr>
            <a:t>выражения</a:t>
          </a:r>
          <a:endParaRPr lang="ru-RU" sz="2200" b="1" kern="1200">
            <a:solidFill>
              <a:schemeClr val="tx1"/>
            </a:solidFill>
          </a:endParaRPr>
        </a:p>
      </dsp:txBody>
      <dsp:txXfrm>
        <a:off x="798383" y="793899"/>
        <a:ext cx="9485666" cy="792949"/>
      </dsp:txXfrm>
    </dsp:sp>
    <dsp:sp modelId="{3714C226-823B-4CD9-9E95-5A48310D3125}">
      <dsp:nvSpPr>
        <dsp:cNvPr id="0" name=""/>
        <dsp:cNvSpPr/>
      </dsp:nvSpPr>
      <dsp:spPr>
        <a:xfrm>
          <a:off x="273085" y="752244"/>
          <a:ext cx="828439" cy="848488"/>
        </a:xfrm>
        <a:prstGeom prst="ellipse">
          <a:avLst/>
        </a:prstGeom>
        <a:solidFill>
          <a:schemeClr val="accent6"/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B97F36C-CD9C-4FDE-8153-366971B0487B}">
      <dsp:nvSpPr>
        <dsp:cNvPr id="0" name=""/>
        <dsp:cNvSpPr/>
      </dsp:nvSpPr>
      <dsp:spPr>
        <a:xfrm>
          <a:off x="1034572" y="1666209"/>
          <a:ext cx="9249476" cy="4759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7778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smtClean="0">
              <a:solidFill>
                <a:schemeClr val="tx1"/>
              </a:solidFill>
            </a:rPr>
            <a:t>ПРЕДМЕТ- своя или чужая мысль</a:t>
          </a:r>
          <a:endParaRPr lang="ru-RU" sz="2400" b="1" kern="1200">
            <a:solidFill>
              <a:schemeClr val="tx1"/>
            </a:solidFill>
          </a:endParaRPr>
        </a:p>
      </dsp:txBody>
      <dsp:txXfrm>
        <a:off x="1034572" y="1666209"/>
        <a:ext cx="9249476" cy="475940"/>
      </dsp:txXfrm>
    </dsp:sp>
    <dsp:sp modelId="{DB357094-E284-454B-B1ED-0D0D891A4DDC}">
      <dsp:nvSpPr>
        <dsp:cNvPr id="0" name=""/>
        <dsp:cNvSpPr/>
      </dsp:nvSpPr>
      <dsp:spPr>
        <a:xfrm>
          <a:off x="695459" y="1606717"/>
          <a:ext cx="594925" cy="594925"/>
        </a:xfrm>
        <a:prstGeom prst="ellipse">
          <a:avLst/>
        </a:prstGeom>
        <a:solidFill>
          <a:schemeClr val="accent6"/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DDDE4A7-30C1-4181-9EC8-0AFC28B5DC7A}">
      <dsp:nvSpPr>
        <dsp:cNvPr id="0" name=""/>
        <dsp:cNvSpPr/>
      </dsp:nvSpPr>
      <dsp:spPr>
        <a:xfrm>
          <a:off x="1109985" y="2380538"/>
          <a:ext cx="9174063" cy="4759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7778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smtClean="0">
              <a:solidFill>
                <a:schemeClr val="tx1"/>
              </a:solidFill>
            </a:rPr>
            <a:t>СТРУКТУРА - действия и операции</a:t>
          </a:r>
          <a:endParaRPr lang="ru-RU" sz="2400" b="1" kern="1200">
            <a:solidFill>
              <a:schemeClr val="tx1"/>
            </a:solidFill>
          </a:endParaRPr>
        </a:p>
      </dsp:txBody>
      <dsp:txXfrm>
        <a:off x="1109985" y="2380538"/>
        <a:ext cx="9174063" cy="475940"/>
      </dsp:txXfrm>
    </dsp:sp>
    <dsp:sp modelId="{C47DA7FB-BF82-438D-AF6E-3331DC1F079D}">
      <dsp:nvSpPr>
        <dsp:cNvPr id="0" name=""/>
        <dsp:cNvSpPr/>
      </dsp:nvSpPr>
      <dsp:spPr>
        <a:xfrm>
          <a:off x="812523" y="2321046"/>
          <a:ext cx="594925" cy="594925"/>
        </a:xfrm>
        <a:prstGeom prst="ellipse">
          <a:avLst/>
        </a:prstGeom>
        <a:solidFill>
          <a:schemeClr val="accent6"/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4FE2BA5-E415-4901-916D-435BA7C06CA2}">
      <dsp:nvSpPr>
        <dsp:cNvPr id="0" name=""/>
        <dsp:cNvSpPr/>
      </dsp:nvSpPr>
      <dsp:spPr>
        <a:xfrm>
          <a:off x="1034572" y="2987688"/>
          <a:ext cx="9249476" cy="69029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7778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smtClean="0">
              <a:solidFill>
                <a:schemeClr val="tx1"/>
              </a:solidFill>
            </a:rPr>
            <a:t>РЕЧЕВОЙ ПРОДУКТ - типы диал</a:t>
          </a:r>
          <a:r>
            <a:rPr lang="en-US" sz="2400" b="1" kern="1200" smtClean="0">
              <a:solidFill>
                <a:schemeClr val="tx1"/>
              </a:solidFill>
            </a:rPr>
            <a:t>o</a:t>
          </a:r>
          <a:r>
            <a:rPr lang="ru-RU" sz="2400" b="1" kern="1200" smtClean="0">
              <a:solidFill>
                <a:schemeClr val="tx1"/>
              </a:solidFill>
            </a:rPr>
            <a:t>гов, монол</a:t>
          </a:r>
          <a:r>
            <a:rPr lang="en-US" sz="2400" b="1" kern="1200" smtClean="0">
              <a:solidFill>
                <a:schemeClr val="tx1"/>
              </a:solidFill>
            </a:rPr>
            <a:t>o</a:t>
          </a:r>
          <a:r>
            <a:rPr lang="ru-RU" sz="2400" b="1" kern="1200" smtClean="0">
              <a:solidFill>
                <a:schemeClr val="tx1"/>
              </a:solidFill>
            </a:rPr>
            <a:t>гических высказываний</a:t>
          </a:r>
          <a:endParaRPr lang="ru-RU" sz="2400" b="1" kern="1200">
            <a:solidFill>
              <a:schemeClr val="tx1"/>
            </a:solidFill>
          </a:endParaRPr>
        </a:p>
      </dsp:txBody>
      <dsp:txXfrm>
        <a:off x="1034572" y="2987688"/>
        <a:ext cx="9249476" cy="690298"/>
      </dsp:txXfrm>
    </dsp:sp>
    <dsp:sp modelId="{7C7FCED2-2ED7-470C-923A-542DF2914009}">
      <dsp:nvSpPr>
        <dsp:cNvPr id="0" name=""/>
        <dsp:cNvSpPr/>
      </dsp:nvSpPr>
      <dsp:spPr>
        <a:xfrm>
          <a:off x="671097" y="2997633"/>
          <a:ext cx="726951" cy="670409"/>
        </a:xfrm>
        <a:prstGeom prst="ellipse">
          <a:avLst/>
        </a:prstGeom>
        <a:solidFill>
          <a:schemeClr val="accent6"/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44CF3F3-1971-44BB-B472-D31E931B3956}">
      <dsp:nvSpPr>
        <dsp:cNvPr id="0" name=""/>
        <dsp:cNvSpPr/>
      </dsp:nvSpPr>
      <dsp:spPr>
        <a:xfrm>
          <a:off x="798383" y="3808673"/>
          <a:ext cx="9485666" cy="4759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7778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smtClean="0">
              <a:solidFill>
                <a:schemeClr val="tx1"/>
              </a:solidFill>
            </a:rPr>
            <a:t>МЕХАНИЗМЫ</a:t>
          </a:r>
          <a:r>
            <a:rPr lang="ru-RU" sz="2400" kern="1200" smtClean="0">
              <a:solidFill>
                <a:schemeClr val="tx1"/>
              </a:solidFill>
            </a:rPr>
            <a:t> - </a:t>
          </a:r>
          <a:r>
            <a:rPr lang="ru-RU" sz="2400" b="1" kern="1200" smtClean="0">
              <a:solidFill>
                <a:schemeClr val="tx1"/>
              </a:solidFill>
            </a:rPr>
            <a:t>осмысление</a:t>
          </a:r>
          <a:r>
            <a:rPr lang="ru-RU" sz="2400" kern="1200" smtClean="0">
              <a:solidFill>
                <a:schemeClr val="tx1"/>
              </a:solidFill>
            </a:rPr>
            <a:t>, предв</a:t>
          </a:r>
          <a:r>
            <a:rPr lang="en-US" sz="2400" kern="1200" smtClean="0">
              <a:solidFill>
                <a:schemeClr val="tx1"/>
              </a:solidFill>
            </a:rPr>
            <a:t>o</a:t>
          </a:r>
          <a:r>
            <a:rPr lang="ru-RU" sz="2400" kern="1200" smtClean="0">
              <a:solidFill>
                <a:schemeClr val="tx1"/>
              </a:solidFill>
            </a:rPr>
            <a:t>схищение, комбинир</a:t>
          </a:r>
          <a:r>
            <a:rPr lang="en-US" sz="2400" kern="1200" smtClean="0">
              <a:solidFill>
                <a:schemeClr val="tx1"/>
              </a:solidFill>
            </a:rPr>
            <a:t>o</a:t>
          </a:r>
          <a:r>
            <a:rPr lang="ru-RU" sz="2400" kern="1200" smtClean="0">
              <a:solidFill>
                <a:schemeClr val="tx1"/>
              </a:solidFill>
            </a:rPr>
            <a:t>вание</a:t>
          </a:r>
          <a:endParaRPr lang="ru-RU" sz="2400" kern="1200">
            <a:solidFill>
              <a:schemeClr val="tx1"/>
            </a:solidFill>
          </a:endParaRPr>
        </a:p>
      </dsp:txBody>
      <dsp:txXfrm>
        <a:off x="798383" y="3808673"/>
        <a:ext cx="9485666" cy="475940"/>
      </dsp:txXfrm>
    </dsp:sp>
    <dsp:sp modelId="{6FFF2DA8-B7B6-435A-9AB6-E547F741A614}">
      <dsp:nvSpPr>
        <dsp:cNvPr id="0" name=""/>
        <dsp:cNvSpPr/>
      </dsp:nvSpPr>
      <dsp:spPr>
        <a:xfrm>
          <a:off x="500920" y="3749181"/>
          <a:ext cx="594925" cy="594925"/>
        </a:xfrm>
        <a:prstGeom prst="ellipse">
          <a:avLst/>
        </a:prstGeom>
        <a:solidFill>
          <a:schemeClr val="accent6"/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9F1E426-6DD5-43AA-888B-7E93FD285F30}">
      <dsp:nvSpPr>
        <dsp:cNvPr id="0" name=""/>
        <dsp:cNvSpPr/>
      </dsp:nvSpPr>
      <dsp:spPr>
        <a:xfrm>
          <a:off x="405456" y="4580277"/>
          <a:ext cx="9916672" cy="4759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7778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smtClean="0">
              <a:solidFill>
                <a:schemeClr val="tx1"/>
              </a:solidFill>
            </a:rPr>
            <a:t>СРЕДСТВА - языковой и речевой материал</a:t>
          </a:r>
          <a:endParaRPr lang="ru-RU" sz="2400" b="1" kern="1200">
            <a:solidFill>
              <a:schemeClr val="tx1"/>
            </a:solidFill>
          </a:endParaRPr>
        </a:p>
      </dsp:txBody>
      <dsp:txXfrm>
        <a:off x="405456" y="4580277"/>
        <a:ext cx="9916672" cy="475940"/>
      </dsp:txXfrm>
    </dsp:sp>
    <dsp:sp modelId="{1DC1EDC5-DD94-40BC-8813-1335522D9C0D}">
      <dsp:nvSpPr>
        <dsp:cNvPr id="0" name=""/>
        <dsp:cNvSpPr/>
      </dsp:nvSpPr>
      <dsp:spPr>
        <a:xfrm>
          <a:off x="69914" y="4463510"/>
          <a:ext cx="594925" cy="594925"/>
        </a:xfrm>
        <a:prstGeom prst="ellipse">
          <a:avLst/>
        </a:prstGeom>
        <a:solidFill>
          <a:schemeClr val="accent6"/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E9CEC6-D25B-44CC-9D7A-5981F1B9620A}">
      <dsp:nvSpPr>
        <dsp:cNvPr id="0" name=""/>
        <dsp:cNvSpPr/>
      </dsp:nvSpPr>
      <dsp:spPr>
        <a:xfrm>
          <a:off x="-4748995" y="-727920"/>
          <a:ext cx="5656540" cy="5656540"/>
        </a:xfrm>
        <a:prstGeom prst="blockArc">
          <a:avLst>
            <a:gd name="adj1" fmla="val 18900000"/>
            <a:gd name="adj2" fmla="val 2700000"/>
            <a:gd name="adj3" fmla="val 382"/>
          </a:avLst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2573D56-5A54-4C9E-8624-B050631C1D7E}">
      <dsp:nvSpPr>
        <dsp:cNvPr id="0" name=""/>
        <dsp:cNvSpPr/>
      </dsp:nvSpPr>
      <dsp:spPr>
        <a:xfrm>
          <a:off x="397170" y="296884"/>
          <a:ext cx="10022557" cy="45640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6922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smtClean="0">
              <a:solidFill>
                <a:schemeClr val="tx1"/>
              </a:solidFill>
            </a:rPr>
            <a:t>Коммуникативность.</a:t>
          </a:r>
          <a:endParaRPr lang="ru-RU" sz="2400" b="1" kern="1200">
            <a:solidFill>
              <a:schemeClr val="tx1"/>
            </a:solidFill>
          </a:endParaRPr>
        </a:p>
      </dsp:txBody>
      <dsp:txXfrm>
        <a:off x="397170" y="296884"/>
        <a:ext cx="10022557" cy="456405"/>
      </dsp:txXfrm>
    </dsp:sp>
    <dsp:sp modelId="{6727CCFB-A7AD-4DCF-88FA-DDA62B6A0295}">
      <dsp:nvSpPr>
        <dsp:cNvPr id="0" name=""/>
        <dsp:cNvSpPr/>
      </dsp:nvSpPr>
      <dsp:spPr>
        <a:xfrm>
          <a:off x="68885" y="196802"/>
          <a:ext cx="656569" cy="656569"/>
        </a:xfrm>
        <a:prstGeom prst="ellipse">
          <a:avLst/>
        </a:prstGeom>
        <a:solidFill>
          <a:schemeClr val="accent6"/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EF20FFD-117D-438E-B8CB-CA7FF5837577}">
      <dsp:nvSpPr>
        <dsp:cNvPr id="0" name=""/>
        <dsp:cNvSpPr/>
      </dsp:nvSpPr>
      <dsp:spPr>
        <a:xfrm>
          <a:off x="773552" y="1030328"/>
          <a:ext cx="9646174" cy="56478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6922" tIns="55880" rIns="55880" bIns="5588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smtClean="0">
              <a:solidFill>
                <a:schemeClr val="tx1"/>
              </a:solidFill>
            </a:rPr>
            <a:t>Индивидуализация.</a:t>
          </a:r>
          <a:endParaRPr lang="ru-RU" sz="2200" b="1" kern="1200">
            <a:solidFill>
              <a:schemeClr val="tx1"/>
            </a:solidFill>
          </a:endParaRPr>
        </a:p>
      </dsp:txBody>
      <dsp:txXfrm>
        <a:off x="773552" y="1030328"/>
        <a:ext cx="9646174" cy="564781"/>
      </dsp:txXfrm>
    </dsp:sp>
    <dsp:sp modelId="{3714C226-823B-4CD9-9E95-5A48310D3125}">
      <dsp:nvSpPr>
        <dsp:cNvPr id="0" name=""/>
        <dsp:cNvSpPr/>
      </dsp:nvSpPr>
      <dsp:spPr>
        <a:xfrm>
          <a:off x="315694" y="998894"/>
          <a:ext cx="670541" cy="596998"/>
        </a:xfrm>
        <a:prstGeom prst="ellipse">
          <a:avLst/>
        </a:prstGeom>
        <a:solidFill>
          <a:schemeClr val="accent6"/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B97F36C-CD9C-4FDE-8153-366971B0487B}">
      <dsp:nvSpPr>
        <dsp:cNvPr id="0" name=""/>
        <dsp:cNvSpPr/>
      </dsp:nvSpPr>
      <dsp:spPr>
        <a:xfrm>
          <a:off x="889072" y="1837722"/>
          <a:ext cx="9530655" cy="52525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6922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smtClean="0">
              <a:solidFill>
                <a:schemeClr val="tx1"/>
              </a:solidFill>
            </a:rPr>
            <a:t>Речевая направленность.</a:t>
          </a:r>
          <a:endParaRPr lang="ru-RU" sz="2400" b="1" kern="1200">
            <a:solidFill>
              <a:schemeClr val="tx1"/>
            </a:solidFill>
          </a:endParaRPr>
        </a:p>
      </dsp:txBody>
      <dsp:txXfrm>
        <a:off x="889072" y="1837722"/>
        <a:ext cx="9530655" cy="525255"/>
      </dsp:txXfrm>
    </dsp:sp>
    <dsp:sp modelId="{DB357094-E284-454B-B1ED-0D0D891A4DDC}">
      <dsp:nvSpPr>
        <dsp:cNvPr id="0" name=""/>
        <dsp:cNvSpPr/>
      </dsp:nvSpPr>
      <dsp:spPr>
        <a:xfrm>
          <a:off x="514820" y="1772065"/>
          <a:ext cx="656569" cy="656569"/>
        </a:xfrm>
        <a:prstGeom prst="ellipse">
          <a:avLst/>
        </a:prstGeom>
        <a:solidFill>
          <a:schemeClr val="accent6"/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DDDE4A7-30C1-4181-9EC8-0AFC28B5DC7A}">
      <dsp:nvSpPr>
        <dsp:cNvPr id="0" name=""/>
        <dsp:cNvSpPr/>
      </dsp:nvSpPr>
      <dsp:spPr>
        <a:xfrm>
          <a:off x="773552" y="2625353"/>
          <a:ext cx="9646174" cy="52525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6922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smtClean="0">
              <a:solidFill>
                <a:schemeClr val="tx1"/>
              </a:solidFill>
            </a:rPr>
            <a:t>Ситуативность.</a:t>
          </a:r>
          <a:endParaRPr lang="ru-RU" sz="2400" b="1" kern="1200">
            <a:solidFill>
              <a:schemeClr val="tx1"/>
            </a:solidFill>
          </a:endParaRPr>
        </a:p>
      </dsp:txBody>
      <dsp:txXfrm>
        <a:off x="773552" y="2625353"/>
        <a:ext cx="9646174" cy="525255"/>
      </dsp:txXfrm>
    </dsp:sp>
    <dsp:sp modelId="{C47DA7FB-BF82-438D-AF6E-3331DC1F079D}">
      <dsp:nvSpPr>
        <dsp:cNvPr id="0" name=""/>
        <dsp:cNvSpPr/>
      </dsp:nvSpPr>
      <dsp:spPr>
        <a:xfrm>
          <a:off x="445268" y="2559696"/>
          <a:ext cx="656569" cy="656569"/>
        </a:xfrm>
        <a:prstGeom prst="ellipse">
          <a:avLst/>
        </a:prstGeom>
        <a:solidFill>
          <a:schemeClr val="accent6"/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4FE2BA5-E415-4901-916D-435BA7C06CA2}">
      <dsp:nvSpPr>
        <dsp:cNvPr id="0" name=""/>
        <dsp:cNvSpPr/>
      </dsp:nvSpPr>
      <dsp:spPr>
        <a:xfrm>
          <a:off x="397170" y="3471689"/>
          <a:ext cx="10022557" cy="40784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6922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smtClean="0">
              <a:solidFill>
                <a:schemeClr val="tx1"/>
              </a:solidFill>
            </a:rPr>
            <a:t>Новизна.</a:t>
          </a:r>
          <a:endParaRPr lang="ru-RU" sz="2400" b="1" kern="1200">
            <a:solidFill>
              <a:schemeClr val="tx1"/>
            </a:solidFill>
          </a:endParaRPr>
        </a:p>
      </dsp:txBody>
      <dsp:txXfrm>
        <a:off x="397170" y="3471689"/>
        <a:ext cx="10022557" cy="407845"/>
      </dsp:txXfrm>
    </dsp:sp>
    <dsp:sp modelId="{7C7FCED2-2ED7-470C-923A-542DF2914009}">
      <dsp:nvSpPr>
        <dsp:cNvPr id="0" name=""/>
        <dsp:cNvSpPr/>
      </dsp:nvSpPr>
      <dsp:spPr>
        <a:xfrm>
          <a:off x="153878" y="3471688"/>
          <a:ext cx="486583" cy="407847"/>
        </a:xfrm>
        <a:prstGeom prst="ellipse">
          <a:avLst/>
        </a:prstGeom>
        <a:solidFill>
          <a:schemeClr val="accent6"/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9/layout/ReverseList">
  <dgm:title val=""/>
  <dgm:desc val=""/>
  <dgm:catLst>
    <dgm:cat type="relationship" pri="38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clrData>
  <dgm:layoutNode name="Name0">
    <dgm:varLst>
      <dgm:chMax val="2"/>
      <dgm:chPref val="2"/>
      <dgm:animLvl val="lvl"/>
    </dgm:varLst>
    <dgm:choose name="Name1">
      <dgm:if name="Name2" axis="ch" ptType="node" func="cnt" op="lte" val="1">
        <dgm:alg type="composite">
          <dgm:param type="ar" val="0.9993"/>
        </dgm:alg>
      </dgm:if>
      <dgm:else name="Name3">
        <dgm:alg type="composite">
          <dgm:param type="ar" val="0.8036"/>
        </dgm:alg>
      </dgm:else>
    </dgm:choose>
    <dgm:shape xmlns:r="http://schemas.openxmlformats.org/officeDocument/2006/relationships" r:blip="">
      <dgm:adjLst/>
    </dgm:shape>
    <dgm:choose name="Name4">
      <dgm:if name="Name5" axis="ch" ptType="node" func="cnt" op="lte" val="1">
        <dgm:constrLst>
          <dgm:constr type="primFontSz" for="des" ptType="node" op="equ" val="65"/>
          <dgm:constr type="l" for="ch" forName="LeftNode" refType="w" fact="0"/>
          <dgm:constr type="t" for="ch" forName="LeftNode" refType="h" fact="0.25"/>
          <dgm:constr type="w" for="ch" forName="LeftNode" refType="w" fact="0.5"/>
          <dgm:constr type="h" for="ch" forName="LeftNode" refType="h"/>
          <dgm:constr type="l" for="ch" forName="LeftText" refType="w" fact="0"/>
          <dgm:constr type="t" for="ch" forName="LeftText" refType="h" fact="0.25"/>
          <dgm:constr type="w" for="ch" forName="LeftText" refType="w" fact="0.5"/>
          <dgm:constr type="h" for="ch" forName="LeftText" refType="h"/>
        </dgm:constrLst>
      </dgm:if>
      <dgm:else name="Name6">
        <dgm:constrLst>
          <dgm:constr type="primFontSz" for="des" ptType="node" op="equ" val="65"/>
          <dgm:constr type="l" for="ch" forName="LeftNode" refType="w" fact="0"/>
          <dgm:constr type="t" for="ch" forName="LeftNode" refType="h" fact="0.1786"/>
          <dgm:constr type="w" for="ch" forName="LeftNode" refType="w" fact="0.4889"/>
          <dgm:constr type="h" for="ch" forName="LeftNode" refType="h" fact="0.6429"/>
          <dgm:constr type="l" for="ch" forName="LeftText" refType="w" fact="0"/>
          <dgm:constr type="t" for="ch" forName="LeftText" refType="h" fact="0.1786"/>
          <dgm:constr type="w" for="ch" forName="LeftText" refType="w" fact="0.4889"/>
          <dgm:constr type="h" for="ch" forName="LeftText" refType="h" fact="0.6429"/>
          <dgm:constr type="l" for="ch" forName="RightNode" refType="w" fact="0.5111"/>
          <dgm:constr type="t" for="ch" forName="RightNode" refType="h" fact="0.1786"/>
          <dgm:constr type="w" for="ch" forName="RightNode" refType="w" fact="0.4889"/>
          <dgm:constr type="h" for="ch" forName="RightNode" refType="h" fact="0.6429"/>
          <dgm:constr type="l" for="ch" forName="RightText" refType="w" fact="0.5111"/>
          <dgm:constr type="t" for="ch" forName="RightText" refType="h" fact="0.1786"/>
          <dgm:constr type="w" for="ch" forName="RightText" refType="w" fact="0.4889"/>
          <dgm:constr type="h" for="ch" forName="RightText" refType="h" fact="0.6429"/>
          <dgm:constr type="l" for="ch" forName="TopArrow" refType="w" fact="0.2444"/>
          <dgm:constr type="t" for="ch" forName="TopArrow" refType="h" fact="0"/>
          <dgm:constr type="w" for="ch" forName="TopArrow" refType="w" fact="0.5111"/>
          <dgm:constr type="h" for="ch" forName="TopArrow" refType="h" fact="0.4107"/>
          <dgm:constr type="l" for="ch" forName="BottomArrow" refType="w" fact="0.2444"/>
          <dgm:constr type="t" for="ch" forName="BottomArrow" refType="h" fact="0.5893"/>
          <dgm:constr type="w" for="ch" forName="BottomArrow" refType="w" fact="0.5111"/>
          <dgm:constr type="h" for="ch" forName="BottomArrow" refType="h" fact="0.4107"/>
        </dgm:constrLst>
      </dgm:else>
    </dgm:choose>
    <dgm:choose name="Name7">
      <dgm:if name="Name8" axis="ch" ptType="node" func="cnt" op="gte" val="1">
        <dgm:layoutNode name="LeftText" styleLbl="revTx" moveWith="LeftNode">
          <dgm:varLst>
            <dgm:bulletEnabled val="1"/>
          </dgm:varLst>
          <dgm:alg type="tx">
            <dgm:param type="txAnchorVert" val="t"/>
            <dgm:param type="parTxLTRAlign" val="l"/>
          </dgm:alg>
          <dgm:choose name="Name9">
            <dgm:if name="Name10" axis="ch" ptType="node" func="cnt" op="lte" val="1">
              <dgm:shape xmlns:r="http://schemas.openxmlformats.org/officeDocument/2006/relationships" type="roundRect" r:blip="" hideGeom="1">
                <dgm:adjLst>
                  <dgm:adj idx="1" val="0.1667"/>
                  <dgm:adj idx="2" val="0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5"/>
                <dgm:constr type="bMarg" refType="primFontSz" fact="0.5"/>
              </dgm:constrLst>
            </dgm:if>
            <dgm:else name="Name11">
              <dgm:shape xmlns:r="http://schemas.openxmlformats.org/officeDocument/2006/relationships" rot="270" type="round2SameRect" r:blip="" hideGeom="1">
                <dgm:adjLst>
                  <dgm:adj idx="1" val="0.1667"/>
                  <dgm:adj idx="2" val="0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45"/>
                <dgm:constr type="tMarg" refType="primFontSz" fact="0.5"/>
                <dgm:constr type="bMarg" refType="primFontSz" fact="0.5"/>
              </dgm:constrLst>
            </dgm:else>
          </dgm:choose>
          <dgm:ruleLst>
            <dgm:rule type="primFontSz" val="5" fact="NaN" max="NaN"/>
          </dgm:ruleLst>
        </dgm:layoutNode>
        <dgm:layoutNode name="LeftNode" styleLbl="bgImgPlace1">
          <dgm:varLst>
            <dgm:chMax val="2"/>
            <dgm:chPref val="2"/>
          </dgm:varLst>
          <dgm:alg type="sp"/>
          <dgm:choose name="Name12">
            <dgm:if name="Name13" axis="ch" ptType="node" func="cnt" op="lte" val="1">
              <dgm:shape xmlns:r="http://schemas.openxmlformats.org/officeDocument/2006/relationships" type="roundRect" r:blip="">
                <dgm:adjLst>
                  <dgm:adj idx="1" val="0.1667"/>
                  <dgm:adj idx="2" val="0"/>
                </dgm:adjLst>
              </dgm:shape>
            </dgm:if>
            <dgm:else name="Name14">
              <dgm:shape xmlns:r="http://schemas.openxmlformats.org/officeDocument/2006/relationships" rot="270" type="round2SameRect" r:blip="">
                <dgm:adjLst>
                  <dgm:adj idx="1" val="0.1667"/>
                  <dgm:adj idx="2" val="0"/>
                </dgm:adjLst>
              </dgm:shape>
            </dgm:else>
          </dgm:choose>
          <dgm:presOf axis="ch desOrSelf" ptType="node node" st="1 1" cnt="1 0"/>
        </dgm:layoutNode>
        <dgm:choose name="Name15">
          <dgm:if name="Name16" axis="ch" ptType="node" func="cnt" op="gte" val="2">
            <dgm:layoutNode name="RightText" styleLbl="revTx" moveWith="RightNode">
              <dgm:varLst>
                <dgm:bulletEnabled val="1"/>
              </dgm:varLst>
              <dgm:alg type="tx">
                <dgm:param type="txAnchorVert" val="t"/>
                <dgm:param type="parTxLTRAlign" val="l"/>
              </dgm:alg>
              <dgm:shape xmlns:r="http://schemas.openxmlformats.org/officeDocument/2006/relationships" rot="90" type="round2SameRect" r:blip="" hideGeom="1">
                <dgm:adjLst>
                  <dgm:adj idx="1" val="0.1667"/>
                  <dgm:adj idx="2" val="0"/>
                </dgm:adjLst>
              </dgm:shape>
              <dgm:presOf axis="ch desOrSelf" ptType="node node" st="2 1" cnt="1 0"/>
              <dgm:constrLst>
                <dgm:constr type="lMarg" refType="primFontSz" fact="0.45"/>
                <dgm:constr type="rMarg" refType="primFontSz" fact="0.3"/>
                <dgm:constr type="tMarg" refType="primFontSz" fact="0.5"/>
                <dgm:constr type="bMarg" refType="primFontSz" fact="0.5"/>
              </dgm:constrLst>
              <dgm:ruleLst>
                <dgm:rule type="primFontSz" val="5" fact="NaN" max="NaN"/>
              </dgm:ruleLst>
            </dgm:layoutNode>
            <dgm:layoutNode name="RightNode" styleLbl="bgImgPlace1">
              <dgm:varLst>
                <dgm:chMax val="0"/>
                <dgm:chPref val="0"/>
              </dgm:varLst>
              <dgm:alg type="sp"/>
              <dgm:shape xmlns:r="http://schemas.openxmlformats.org/officeDocument/2006/relationships" rot="90" type="round2SameRect" r:blip="">
                <dgm:adjLst>
                  <dgm:adj idx="1" val="0.1667"/>
                  <dgm:adj idx="2" val="0"/>
                </dgm:adjLst>
              </dgm:shape>
              <dgm:presOf axis="ch desOrSelf" ptType="node node" st="2 1" cnt="1 0"/>
            </dgm:layoutNode>
            <dgm:layoutNode name="TopArrow">
              <dgm:alg type="sp"/>
              <dgm:shape xmlns:r="http://schemas.openxmlformats.org/officeDocument/2006/relationships" type="circularArrow" r:blip="">
                <dgm:adjLst>
                  <dgm:adj idx="1" val="0.125"/>
                  <dgm:adj idx="2" val="19.0387"/>
                  <dgm:adj idx="3" val="-19.0387"/>
                  <dgm:adj idx="4" val="180"/>
                  <dgm:adj idx="5" val="0.125"/>
                </dgm:adjLst>
              </dgm:shape>
              <dgm:presOf/>
            </dgm:layoutNode>
            <dgm:layoutNode name="BottomArrow">
              <dgm:alg type="sp"/>
              <dgm:shape xmlns:r="http://schemas.openxmlformats.org/officeDocument/2006/relationships" rot="180" type="circularArrow" r:blip="">
                <dgm:adjLst>
                  <dgm:adj idx="1" val="0.125"/>
                  <dgm:adj idx="2" val="19.0387"/>
                  <dgm:adj idx="3" val="-19.0387"/>
                  <dgm:adj idx="4" val="180"/>
                  <dgm:adj idx="5" val="0.125"/>
                </dgm:adjLst>
              </dgm:shape>
              <dgm:presOf/>
            </dgm:layoutNode>
          </dgm:if>
          <dgm:else name="Name17"/>
        </dgm:choose>
      </dgm:if>
      <dgm:else name="Name18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CF3064-26D4-47C9-A069-EBF475255C9D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37F005-96E6-48E2-BC48-F00A93566D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5019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EF670A-EF56-4E7A-A25B-49CB276E602B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35928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C07E4B69-9EAD-41AB-87F6-A52B0795D160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37749048-31A4-4789-A496-340B104DA537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114365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E4B69-9EAD-41AB-87F6-A52B0795D160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49048-31A4-4789-A496-340B104DA5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1704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E4B69-9EAD-41AB-87F6-A52B0795D160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49048-31A4-4789-A496-340B104DA537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17222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E4B69-9EAD-41AB-87F6-A52B0795D160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49048-31A4-4789-A496-340B104DA537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09330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E4B69-9EAD-41AB-87F6-A52B0795D160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49048-31A4-4789-A496-340B104DA5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56973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E4B69-9EAD-41AB-87F6-A52B0795D160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49048-31A4-4789-A496-340B104DA537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40792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E4B69-9EAD-41AB-87F6-A52B0795D160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49048-31A4-4789-A496-340B104DA537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05010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E4B69-9EAD-41AB-87F6-A52B0795D160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49048-31A4-4789-A496-340B104DA537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5844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E4B69-9EAD-41AB-87F6-A52B0795D160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49048-31A4-4789-A496-340B104DA537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45817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E4B69-9EAD-41AB-87F6-A52B0795D160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49048-31A4-4789-A496-340B104DA5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8615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E4B69-9EAD-41AB-87F6-A52B0795D160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49048-31A4-4789-A496-340B104DA537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04174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E4B69-9EAD-41AB-87F6-A52B0795D160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49048-31A4-4789-A496-340B104DA5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50693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E4B69-9EAD-41AB-87F6-A52B0795D160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49048-31A4-4789-A496-340B104DA537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050359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E4B69-9EAD-41AB-87F6-A52B0795D160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49048-31A4-4789-A496-340B104DA537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69859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E4B69-9EAD-41AB-87F6-A52B0795D160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49048-31A4-4789-A496-340B104DA5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7518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E4B69-9EAD-41AB-87F6-A52B0795D160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49048-31A4-4789-A496-340B104DA537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89365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E4B69-9EAD-41AB-87F6-A52B0795D160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49048-31A4-4789-A496-340B104DA5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79954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C07E4B69-9EAD-41AB-87F6-A52B0795D160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37749048-31A4-4789-A496-340B104DA5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0267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14.xml"/><Relationship Id="rId3" Type="http://schemas.openxmlformats.org/officeDocument/2006/relationships/slide" Target="slide23.xml"/><Relationship Id="rId7" Type="http://schemas.openxmlformats.org/officeDocument/2006/relationships/slide" Target="slide93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73.xml"/><Relationship Id="rId5" Type="http://schemas.openxmlformats.org/officeDocument/2006/relationships/slide" Target="slide53.xml"/><Relationship Id="rId10" Type="http://schemas.openxmlformats.org/officeDocument/2006/relationships/slide" Target="slide152.xml"/><Relationship Id="rId4" Type="http://schemas.openxmlformats.org/officeDocument/2006/relationships/slide" Target="slide37.xml"/><Relationship Id="rId9" Type="http://schemas.openxmlformats.org/officeDocument/2006/relationships/slide" Target="slide13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93486" y="449943"/>
            <a:ext cx="11219543" cy="605390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endParaRPr lang="ru-RU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образования и науки Республики Казахстан</a:t>
            </a:r>
            <a:endParaRPr lang="ru-RU" sz="140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Карагандинский университет имени академика Е.А. Букетова</a:t>
            </a:r>
            <a:endParaRPr lang="ru-RU" sz="140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Факультет </a:t>
            </a:r>
            <a:r>
              <a:rPr lang="ru-RU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иностранных </a:t>
            </a:r>
            <a:r>
              <a:rPr lang="ru-RU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языков</a:t>
            </a:r>
            <a:endParaRPr lang="ru-RU" sz="140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Кафедра </a:t>
            </a:r>
            <a:r>
              <a:rPr lang="ru-RU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теории </a:t>
            </a:r>
            <a:r>
              <a:rPr lang="ru-RU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методики иноязычной </a:t>
            </a:r>
            <a:r>
              <a:rPr lang="ru-RU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подготовки</a:t>
            </a:r>
            <a:endParaRPr lang="ru-RU" sz="140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smtClean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b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Смагулова </a:t>
            </a:r>
            <a:r>
              <a:rPr lang="ru-RU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Гульнур </a:t>
            </a:r>
            <a:r>
              <a:rPr lang="ru-RU" b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Жумартовна</a:t>
            </a:r>
            <a:endParaRPr lang="ru-RU" sz="140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Мультимедийные презентации (лекция)</a:t>
            </a:r>
            <a:endParaRPr lang="ru-RU" sz="140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дисциплине </a:t>
            </a:r>
            <a:r>
              <a:rPr lang="ru-RU" b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Методика обучения основному иностранному языку</a:t>
            </a:r>
            <a:r>
              <a:rPr lang="ru-RU" b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140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Образовательная </a:t>
            </a:r>
            <a:r>
              <a:rPr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программа: «6B01705-Иностранный язык: два иностранных </a:t>
            </a:r>
            <a:r>
              <a:rPr 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языка</a:t>
            </a:r>
            <a:r>
              <a:rPr lang="ru-RU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140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140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140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140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Караганда </a:t>
            </a:r>
            <a:r>
              <a:rPr lang="ru-RU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2022</a:t>
            </a:r>
            <a:endParaRPr lang="ru-RU" sz="140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55612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91491" y="1166152"/>
            <a:ext cx="9767454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2.2 Содержание обучения иностранным языкам</a:t>
            </a:r>
          </a:p>
          <a:p>
            <a:pPr algn="ctr"/>
            <a:endParaRPr lang="ru-RU" sz="2400" b="1" dirty="0" smtClean="0"/>
          </a:p>
          <a:p>
            <a:pPr algn="just"/>
            <a:r>
              <a:rPr lang="ru-RU" sz="2400" dirty="0" smtClean="0"/>
              <a:t>	</a:t>
            </a:r>
            <a:r>
              <a:rPr lang="ru-RU" sz="2400" b="1" dirty="0" smtClean="0"/>
              <a:t>Содержание </a:t>
            </a:r>
            <a:r>
              <a:rPr lang="ru-RU" sz="2400" b="1" dirty="0"/>
              <a:t>обучения иностранным языкам понимается как </a:t>
            </a:r>
            <a:r>
              <a:rPr lang="ru-RU" sz="2400" b="1" dirty="0" smtClean="0"/>
              <a:t>категория, педагогически </a:t>
            </a:r>
            <a:r>
              <a:rPr lang="ru-RU" sz="2400" b="1" dirty="0"/>
              <a:t>интерпретирующая цель обучения иностранным </a:t>
            </a:r>
            <a:r>
              <a:rPr lang="ru-RU" sz="2400" b="1" dirty="0" smtClean="0"/>
              <a:t>языкам. </a:t>
            </a:r>
            <a:r>
              <a:rPr lang="ru-RU" sz="2400" dirty="0" smtClean="0"/>
              <a:t>Поскольку </a:t>
            </a:r>
            <a:r>
              <a:rPr lang="ru-RU" sz="2400" dirty="0"/>
              <a:t>цель представляет собой, многоаспектное образование, то </a:t>
            </a:r>
            <a:r>
              <a:rPr lang="ru-RU" sz="2400" dirty="0" smtClean="0"/>
              <a:t>и содержание </a:t>
            </a:r>
            <a:r>
              <a:rPr lang="ru-RU" sz="2400" dirty="0"/>
              <a:t>не может быть однокомпонентным. </a:t>
            </a:r>
            <a:r>
              <a:rPr lang="ru-RU" sz="2400" dirty="0" smtClean="0"/>
              <a:t>Современные отечественные </a:t>
            </a:r>
            <a:r>
              <a:rPr lang="ru-RU" sz="2400" dirty="0"/>
              <a:t>исследователи рассматривают содержание обучения </a:t>
            </a:r>
            <a:r>
              <a:rPr lang="ru-RU" sz="2400" dirty="0" smtClean="0"/>
              <a:t>как постоянно </a:t>
            </a:r>
            <a:r>
              <a:rPr lang="ru-RU" sz="2400" dirty="0"/>
              <a:t>развивающуюся категорию и выделяют в ней как </a:t>
            </a:r>
            <a:r>
              <a:rPr lang="ru-RU" sz="2400" b="1" dirty="0" smtClean="0">
                <a:solidFill>
                  <a:srgbClr val="C00000"/>
                </a:solidFill>
              </a:rPr>
              <a:t>предметный</a:t>
            </a:r>
            <a:r>
              <a:rPr lang="ru-RU" sz="2400" dirty="0" smtClean="0"/>
              <a:t> (включая </a:t>
            </a:r>
            <a:r>
              <a:rPr lang="ru-RU" sz="2400" b="1" i="1" dirty="0"/>
              <a:t>сферы и ситуации общения; темы, тексты; коммуникативные </a:t>
            </a:r>
            <a:r>
              <a:rPr lang="ru-RU" sz="2400" b="1" i="1" dirty="0" smtClean="0"/>
              <a:t>цели и </a:t>
            </a:r>
            <a:r>
              <a:rPr lang="ru-RU" sz="2400" b="1" i="1" dirty="0"/>
              <a:t>намерения; страноведческие знания, лингвострановедческие </a:t>
            </a:r>
            <a:r>
              <a:rPr lang="ru-RU" sz="2400" b="1" i="1" dirty="0" smtClean="0"/>
              <a:t>знания; языковой </a:t>
            </a:r>
            <a:r>
              <a:rPr lang="ru-RU" sz="2400" b="1" i="1" dirty="0"/>
              <a:t>материал</a:t>
            </a:r>
            <a:r>
              <a:rPr lang="ru-RU" sz="2400" dirty="0"/>
              <a:t>) аспект, так и </a:t>
            </a:r>
            <a:r>
              <a:rPr lang="ru-RU" sz="2400" b="1" dirty="0">
                <a:solidFill>
                  <a:srgbClr val="C00000"/>
                </a:solidFill>
              </a:rPr>
              <a:t>процессуальный</a:t>
            </a:r>
            <a:r>
              <a:rPr lang="ru-RU" sz="2400" dirty="0"/>
              <a:t> (содержит </a:t>
            </a:r>
            <a:r>
              <a:rPr lang="ru-RU" sz="2400" b="1" i="1" dirty="0"/>
              <a:t>навыки </a:t>
            </a:r>
            <a:r>
              <a:rPr lang="ru-RU" sz="2400" b="1" i="1" dirty="0" smtClean="0"/>
              <a:t>и умения </a:t>
            </a:r>
            <a:r>
              <a:rPr lang="ru-RU" sz="2400" b="1" i="1" dirty="0"/>
              <a:t>иноязычного устного и письменного общения</a:t>
            </a:r>
            <a:r>
              <a:rPr lang="ru-RU" sz="2400" dirty="0"/>
              <a:t>).</a:t>
            </a:r>
            <a:endParaRPr lang="ru-RU" sz="2400" dirty="0" smtClean="0"/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1206933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19200" y="1277265"/>
            <a:ext cx="9836728" cy="415498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400" smtClean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pPr algn="just"/>
            <a:endParaRPr lang="ru-RU" sz="24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400" b="1" smtClean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ru-RU" sz="2400" b="1" smtClean="0"/>
              <a:t>Суть </a:t>
            </a:r>
            <a:r>
              <a:rPr lang="ru-RU" sz="2400" b="1" smtClean="0">
                <a:solidFill>
                  <a:srgbClr val="C00000"/>
                </a:solidFill>
              </a:rPr>
              <a:t>механизма артикулирования</a:t>
            </a:r>
            <a:r>
              <a:rPr lang="ru-RU" sz="2400" b="1" smtClean="0"/>
              <a:t> состоит </a:t>
            </a:r>
            <a:r>
              <a:rPr lang="ru-RU" sz="2400" b="1"/>
              <a:t>в том, что, как </a:t>
            </a:r>
            <a:r>
              <a:rPr lang="ru-RU" sz="2400" b="1" smtClean="0"/>
              <a:t>отмечают психологи, при </a:t>
            </a:r>
            <a:r>
              <a:rPr lang="ru-RU" sz="2400" b="1"/>
              <a:t>аудировании происходит внутреннее проговаривание </a:t>
            </a:r>
            <a:r>
              <a:rPr lang="ru-RU" sz="2400" b="1" smtClean="0"/>
              <a:t>речи, т.е</a:t>
            </a:r>
            <a:r>
              <a:rPr lang="ru-RU" sz="2400" b="1"/>
              <a:t>. артикулирование. </a:t>
            </a:r>
            <a:endParaRPr lang="ru-RU" sz="2400" b="1" smtClean="0"/>
          </a:p>
          <a:p>
            <a:pPr algn="just"/>
            <a:r>
              <a:rPr lang="ru-RU" sz="2400" b="1"/>
              <a:t>	</a:t>
            </a:r>
            <a:r>
              <a:rPr lang="ru-RU" sz="2400" b="1" smtClean="0"/>
              <a:t>Чем </a:t>
            </a:r>
            <a:r>
              <a:rPr lang="ru-RU" sz="2400" b="1"/>
              <a:t>четче проговаривание, тем выше </a:t>
            </a:r>
            <a:r>
              <a:rPr lang="ru-RU" sz="2400" b="1" smtClean="0"/>
              <a:t>уровень аудирования.</a:t>
            </a:r>
          </a:p>
          <a:p>
            <a:pPr algn="just"/>
            <a:endParaRPr lang="ru-RU" sz="2400" b="1"/>
          </a:p>
          <a:p>
            <a:pPr algn="just"/>
            <a:endParaRPr lang="ru-RU" sz="2400" b="1" smtClean="0"/>
          </a:p>
          <a:p>
            <a:pPr algn="just"/>
            <a:endParaRPr lang="ru-RU" sz="2400" b="1"/>
          </a:p>
          <a:p>
            <a:pPr algn="just"/>
            <a:endParaRPr lang="ru-RU" sz="2400" b="1" smtClean="0"/>
          </a:p>
          <a:p>
            <a:pPr algn="just"/>
            <a:endParaRPr lang="ru-RU" sz="2400" b="1"/>
          </a:p>
        </p:txBody>
      </p:sp>
    </p:spTree>
    <p:extLst>
      <p:ext uri="{BB962C8B-B14F-4D97-AF65-F5344CB8AC3E}">
        <p14:creationId xmlns:p14="http://schemas.microsoft.com/office/powerpoint/2010/main" val="4239278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30233" y="653811"/>
            <a:ext cx="10446327" cy="452431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400" smtClean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ru-RU" sz="2400" b="1" u="sng" smtClean="0">
                <a:solidFill>
                  <a:schemeClr val="accent5">
                    <a:lumMod val="50000"/>
                  </a:schemeClr>
                </a:solidFill>
                <a:cs typeface="Arial" panose="020B0604020202020204" pitchFamily="34" charset="0"/>
              </a:rPr>
              <a:t>4. </a:t>
            </a:r>
            <a:r>
              <a:rPr lang="ru-RU" sz="2400" b="1" u="sng" smtClean="0">
                <a:solidFill>
                  <a:schemeClr val="accent5">
                    <a:lumMod val="50000"/>
                  </a:schemeClr>
                </a:solidFill>
              </a:rPr>
              <a:t>Цели </a:t>
            </a:r>
            <a:r>
              <a:rPr lang="ru-RU" sz="2400" b="1" u="sng">
                <a:solidFill>
                  <a:schemeClr val="accent5">
                    <a:lumMod val="50000"/>
                  </a:schemeClr>
                </a:solidFill>
              </a:rPr>
              <a:t>и содержание обучения аудированию</a:t>
            </a:r>
          </a:p>
          <a:p>
            <a:pPr algn="just"/>
            <a:r>
              <a:rPr lang="ru-RU" sz="2400" b="1" smtClean="0">
                <a:solidFill>
                  <a:schemeClr val="accent5">
                    <a:lumMod val="50000"/>
                  </a:schemeClr>
                </a:solidFill>
              </a:rPr>
              <a:t>	</a:t>
            </a:r>
          </a:p>
          <a:p>
            <a:pPr algn="just"/>
            <a:r>
              <a:rPr lang="ru-RU" sz="2400" b="1"/>
              <a:t>	</a:t>
            </a:r>
            <a:r>
              <a:rPr lang="ru-RU" sz="2400" b="1" smtClean="0"/>
              <a:t>В </a:t>
            </a:r>
            <a:r>
              <a:rPr lang="ru-RU" sz="2400" b="1"/>
              <a:t>современной программе по иностранным языкам в </a:t>
            </a:r>
            <a:r>
              <a:rPr lang="ru-RU" sz="2400" b="1" smtClean="0"/>
              <a:t>качестве основной </a:t>
            </a:r>
            <a:r>
              <a:rPr lang="ru-RU" sz="2400" b="1">
                <a:solidFill>
                  <a:srgbClr val="C00000"/>
                </a:solidFill>
              </a:rPr>
              <a:t>цели</a:t>
            </a:r>
            <a:r>
              <a:rPr lang="ru-RU" sz="2400" b="1"/>
              <a:t> </a:t>
            </a:r>
            <a:r>
              <a:rPr lang="ru-RU" sz="2400" b="1">
                <a:solidFill>
                  <a:srgbClr val="C00000"/>
                </a:solidFill>
              </a:rPr>
              <a:t>обучения аудированию </a:t>
            </a:r>
            <a:r>
              <a:rPr lang="ru-RU" sz="2400" b="1"/>
              <a:t>выдвигается </a:t>
            </a:r>
            <a:r>
              <a:rPr lang="ru-RU" sz="2400" b="1">
                <a:solidFill>
                  <a:srgbClr val="002060"/>
                </a:solidFill>
              </a:rPr>
              <a:t>развитие у </a:t>
            </a:r>
            <a:r>
              <a:rPr lang="ru-RU" sz="2400" b="1" smtClean="0">
                <a:solidFill>
                  <a:srgbClr val="002060"/>
                </a:solidFill>
              </a:rPr>
              <a:t>учащихся способности </a:t>
            </a:r>
            <a:r>
              <a:rPr lang="ru-RU" sz="2400" b="1">
                <a:solidFill>
                  <a:srgbClr val="002060"/>
                </a:solidFill>
              </a:rPr>
              <a:t>понимать на слух: иноязычную речь, построенную </a:t>
            </a:r>
            <a:r>
              <a:rPr lang="ru-RU" sz="2400" b="1" smtClean="0">
                <a:solidFill>
                  <a:srgbClr val="002060"/>
                </a:solidFill>
              </a:rPr>
              <a:t>на программном </a:t>
            </a:r>
            <a:r>
              <a:rPr lang="ru-RU" sz="2400" b="1">
                <a:solidFill>
                  <a:srgbClr val="002060"/>
                </a:solidFill>
              </a:rPr>
              <a:t>материале с допущением некоторого количества </a:t>
            </a:r>
            <a:r>
              <a:rPr lang="ru-RU" sz="2400" b="1" smtClean="0">
                <a:solidFill>
                  <a:srgbClr val="002060"/>
                </a:solidFill>
              </a:rPr>
              <a:t>незнакомой лексики </a:t>
            </a:r>
            <a:r>
              <a:rPr lang="ru-RU" sz="2400" b="1">
                <a:solidFill>
                  <a:srgbClr val="002060"/>
                </a:solidFill>
              </a:rPr>
              <a:t>в условиях непосредственного общения в различных </a:t>
            </a:r>
            <a:r>
              <a:rPr lang="ru-RU" sz="2400" b="1" smtClean="0">
                <a:solidFill>
                  <a:srgbClr val="002060"/>
                </a:solidFill>
              </a:rPr>
              <a:t>ситуациях общения</a:t>
            </a:r>
            <a:r>
              <a:rPr lang="ru-RU" sz="2400" b="1">
                <a:solidFill>
                  <a:srgbClr val="002060"/>
                </a:solidFill>
              </a:rPr>
              <a:t>; учебные и аутентичные аудиотексты с разной степенью </a:t>
            </a:r>
            <a:r>
              <a:rPr lang="ru-RU" sz="2400" b="1" smtClean="0">
                <a:solidFill>
                  <a:srgbClr val="002060"/>
                </a:solidFill>
              </a:rPr>
              <a:t>и глубиной </a:t>
            </a:r>
            <a:r>
              <a:rPr lang="ru-RU" sz="2400" b="1">
                <a:solidFill>
                  <a:srgbClr val="002060"/>
                </a:solidFill>
              </a:rPr>
              <a:t>проникновения в их содержание в рамках </a:t>
            </a:r>
            <a:r>
              <a:rPr lang="ru-RU" sz="2400" b="1" smtClean="0">
                <a:solidFill>
                  <a:srgbClr val="002060"/>
                </a:solidFill>
              </a:rPr>
              <a:t>программных требований </a:t>
            </a:r>
            <a:r>
              <a:rPr lang="ru-RU" sz="2400" b="1">
                <a:solidFill>
                  <a:srgbClr val="002060"/>
                </a:solidFill>
              </a:rPr>
              <a:t>(основную информацию (глобальное понимание); </a:t>
            </a:r>
            <a:r>
              <a:rPr lang="ru-RU" sz="2400" b="1" smtClean="0">
                <a:solidFill>
                  <a:srgbClr val="002060"/>
                </a:solidFill>
              </a:rPr>
              <a:t>нужную информацию </a:t>
            </a:r>
            <a:r>
              <a:rPr lang="ru-RU" sz="2400" b="1">
                <a:solidFill>
                  <a:srgbClr val="002060"/>
                </a:solidFill>
              </a:rPr>
              <a:t>(селективное понимание); полную информацию (</a:t>
            </a:r>
            <a:r>
              <a:rPr lang="ru-RU" sz="2400" b="1" smtClean="0">
                <a:solidFill>
                  <a:srgbClr val="002060"/>
                </a:solidFill>
              </a:rPr>
              <a:t>детальное понимание</a:t>
            </a:r>
            <a:r>
              <a:rPr lang="ru-RU" sz="2400" b="1">
                <a:solidFill>
                  <a:srgbClr val="002060"/>
                </a:solidFill>
              </a:rPr>
              <a:t>)).</a:t>
            </a:r>
          </a:p>
        </p:txBody>
      </p:sp>
    </p:spTree>
    <p:extLst>
      <p:ext uri="{BB962C8B-B14F-4D97-AF65-F5344CB8AC3E}">
        <p14:creationId xmlns:p14="http://schemas.microsoft.com/office/powerpoint/2010/main" val="976869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19396" y="861629"/>
            <a:ext cx="10446327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smtClean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ru-RU" sz="2800" b="1" i="1" smtClean="0"/>
              <a:t>ВИДЫ АУДИРОВАНИЯ</a:t>
            </a:r>
            <a:endParaRPr lang="ru-RU" sz="2800" b="1" i="1"/>
          </a:p>
        </p:txBody>
      </p:sp>
      <p:graphicFrame>
        <p:nvGraphicFramePr>
          <p:cNvPr id="2" name="Схема 1"/>
          <p:cNvGraphicFramePr/>
          <p:nvPr>
            <p:extLst/>
          </p:nvPr>
        </p:nvGraphicFramePr>
        <p:xfrm>
          <a:off x="972457" y="1384849"/>
          <a:ext cx="10293266" cy="47534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3357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19397" y="875483"/>
            <a:ext cx="10446327" cy="489364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400" smtClean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pPr algn="just"/>
            <a:r>
              <a:rPr lang="ru-RU" sz="2400" b="1" smtClean="0"/>
              <a:t>	</a:t>
            </a:r>
            <a:r>
              <a:rPr lang="ru-RU" sz="2400" b="1" u="sng" smtClean="0">
                <a:solidFill>
                  <a:srgbClr val="C00000"/>
                </a:solidFill>
              </a:rPr>
              <a:t>Содержание </a:t>
            </a:r>
            <a:r>
              <a:rPr lang="ru-RU" sz="2400" b="1" u="sng">
                <a:solidFill>
                  <a:srgbClr val="C00000"/>
                </a:solidFill>
              </a:rPr>
              <a:t>обучения аудированию </a:t>
            </a:r>
            <a:r>
              <a:rPr lang="ru-RU" sz="2400" b="1"/>
              <a:t>включает в </a:t>
            </a:r>
            <a:r>
              <a:rPr lang="ru-RU" sz="2400" b="1" smtClean="0"/>
              <a:t>себя</a:t>
            </a:r>
          </a:p>
          <a:p>
            <a:pPr algn="just"/>
            <a:endParaRPr lang="ru-RU" sz="2400" b="1"/>
          </a:p>
          <a:p>
            <a:pPr algn="just"/>
            <a:r>
              <a:rPr lang="ru-RU" sz="2400" b="1" smtClean="0"/>
              <a:t> 	- </a:t>
            </a:r>
            <a:r>
              <a:rPr lang="ru-RU" sz="2400" b="1" smtClean="0">
                <a:solidFill>
                  <a:srgbClr val="C00000"/>
                </a:solidFill>
              </a:rPr>
              <a:t>лингвистический</a:t>
            </a:r>
            <a:r>
              <a:rPr lang="ru-RU" sz="2400" b="1" smtClean="0"/>
              <a:t> (в </a:t>
            </a:r>
            <a:r>
              <a:rPr lang="ru-RU" sz="2400" b="1"/>
              <a:t>том числе лингвострановедческий и социокультурный) </a:t>
            </a:r>
            <a:r>
              <a:rPr lang="ru-RU" sz="2400" b="1">
                <a:solidFill>
                  <a:srgbClr val="C00000"/>
                </a:solidFill>
              </a:rPr>
              <a:t>компонент</a:t>
            </a:r>
            <a:r>
              <a:rPr lang="ru-RU" sz="2400" b="1"/>
              <a:t>, </a:t>
            </a:r>
            <a:r>
              <a:rPr lang="ru-RU" sz="2400" b="1" smtClean="0"/>
              <a:t>т.е. языковой </a:t>
            </a:r>
            <a:r>
              <a:rPr lang="ru-RU" sz="2400" b="1"/>
              <a:t>и речевой материал, страноведческие, лингвострановедческие </a:t>
            </a:r>
            <a:r>
              <a:rPr lang="ru-RU" sz="2400" b="1" smtClean="0"/>
              <a:t>и социокультурные знания;</a:t>
            </a:r>
          </a:p>
          <a:p>
            <a:pPr algn="just"/>
            <a:r>
              <a:rPr lang="ru-RU" sz="2400" b="1">
                <a:solidFill>
                  <a:srgbClr val="C00000"/>
                </a:solidFill>
              </a:rPr>
              <a:t>	</a:t>
            </a:r>
            <a:r>
              <a:rPr lang="ru-RU" sz="2400" b="1" smtClean="0">
                <a:solidFill>
                  <a:srgbClr val="C00000"/>
                </a:solidFill>
              </a:rPr>
              <a:t>- психологический </a:t>
            </a:r>
            <a:r>
              <a:rPr lang="ru-RU" sz="2400" b="1">
                <a:solidFill>
                  <a:srgbClr val="C00000"/>
                </a:solidFill>
              </a:rPr>
              <a:t>компонент</a:t>
            </a:r>
            <a:r>
              <a:rPr lang="ru-RU" sz="2400" b="1"/>
              <a:t>, </a:t>
            </a:r>
            <a:r>
              <a:rPr lang="ru-RU" sz="2400" b="1" smtClean="0"/>
              <a:t>представляющий собой </a:t>
            </a:r>
            <a:r>
              <a:rPr lang="ru-RU" sz="2400" b="1"/>
              <a:t>психофизиологические механизмы и действия по их использованию </a:t>
            </a:r>
            <a:r>
              <a:rPr lang="ru-RU" sz="2400" b="1" smtClean="0"/>
              <a:t>в процессе </a:t>
            </a:r>
            <a:r>
              <a:rPr lang="ru-RU" sz="2400" b="1"/>
              <a:t>аудирования, коммуникативные навыки и </a:t>
            </a:r>
            <a:r>
              <a:rPr lang="ru-RU" sz="2400" b="1" smtClean="0"/>
              <a:t>умения; 	</a:t>
            </a:r>
          </a:p>
          <a:p>
            <a:pPr algn="just"/>
            <a:r>
              <a:rPr lang="ru-RU" sz="2400" b="1"/>
              <a:t>	</a:t>
            </a:r>
            <a:r>
              <a:rPr lang="ru-RU" sz="2400" b="1" smtClean="0"/>
              <a:t>- </a:t>
            </a:r>
            <a:r>
              <a:rPr lang="ru-RU" sz="2400" b="1" smtClean="0">
                <a:solidFill>
                  <a:srgbClr val="C00000"/>
                </a:solidFill>
              </a:rPr>
              <a:t>методологический </a:t>
            </a:r>
            <a:r>
              <a:rPr lang="ru-RU" sz="2400" b="1">
                <a:solidFill>
                  <a:srgbClr val="C00000"/>
                </a:solidFill>
              </a:rPr>
              <a:t>компонент </a:t>
            </a:r>
            <a:r>
              <a:rPr lang="ru-RU" sz="2400" b="1"/>
              <a:t>– комплекс учебных и </a:t>
            </a:r>
            <a:r>
              <a:rPr lang="ru-RU" sz="2400" b="1" smtClean="0"/>
              <a:t>компенсирующих (адаптивных</a:t>
            </a:r>
            <a:r>
              <a:rPr lang="ru-RU" sz="2400" b="1"/>
              <a:t>) умений, которые в совокупности с речевыми </a:t>
            </a:r>
            <a:r>
              <a:rPr lang="ru-RU" sz="2400" b="1" smtClean="0"/>
              <a:t>составляют стратегию </a:t>
            </a:r>
            <a:r>
              <a:rPr lang="ru-RU" sz="2400" b="1"/>
              <a:t>понимания аудиотекста</a:t>
            </a:r>
            <a:r>
              <a:rPr lang="ru-RU" sz="2400" b="1" smtClean="0"/>
              <a:t>.</a:t>
            </a:r>
          </a:p>
          <a:p>
            <a:pPr algn="just"/>
            <a:endParaRPr lang="ru-RU" sz="2400" b="1"/>
          </a:p>
        </p:txBody>
      </p:sp>
    </p:spTree>
    <p:extLst>
      <p:ext uri="{BB962C8B-B14F-4D97-AF65-F5344CB8AC3E}">
        <p14:creationId xmlns:p14="http://schemas.microsoft.com/office/powerpoint/2010/main" val="483574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30233" y="653811"/>
            <a:ext cx="10446327" cy="526297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400" smtClean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pPr algn="just"/>
            <a:r>
              <a:rPr lang="ru-RU" sz="24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ru-RU" sz="2400" b="1" smtClean="0">
                <a:solidFill>
                  <a:srgbClr val="C00000"/>
                </a:solidFill>
              </a:rPr>
              <a:t>На </a:t>
            </a:r>
            <a:r>
              <a:rPr lang="ru-RU" sz="2400" b="1">
                <a:solidFill>
                  <a:srgbClr val="C00000"/>
                </a:solidFill>
              </a:rPr>
              <a:t>младшем этапе </a:t>
            </a:r>
            <a:r>
              <a:rPr lang="ru-RU" sz="2400" b="1"/>
              <a:t>основное внимание уделяется развитию умения</a:t>
            </a:r>
          </a:p>
          <a:p>
            <a:pPr algn="just"/>
            <a:r>
              <a:rPr lang="ru-RU" sz="2400" b="1"/>
              <a:t>полностью понимать текст, основанный на знакомом материале. На этом</a:t>
            </a:r>
          </a:p>
          <a:p>
            <a:pPr algn="just"/>
            <a:r>
              <a:rPr lang="ru-RU" sz="2400" b="1"/>
              <a:t>этапе формируется психологический механизм смыслового восприятия на</a:t>
            </a:r>
          </a:p>
          <a:p>
            <a:pPr algn="just"/>
            <a:r>
              <a:rPr lang="ru-RU" sz="2400" b="1"/>
              <a:t>слух и умения добиваться понимания вербальными средствами. </a:t>
            </a:r>
            <a:endParaRPr lang="ru-RU" sz="2400" b="1" smtClean="0"/>
          </a:p>
          <a:p>
            <a:pPr algn="just"/>
            <a:endParaRPr lang="ru-RU" sz="2400" b="1"/>
          </a:p>
          <a:p>
            <a:pPr algn="just"/>
            <a:r>
              <a:rPr lang="ru-RU" sz="2400" b="1" smtClean="0"/>
              <a:t>	</a:t>
            </a:r>
            <a:r>
              <a:rPr lang="ru-RU" sz="2400" b="1" smtClean="0">
                <a:solidFill>
                  <a:srgbClr val="C00000"/>
                </a:solidFill>
              </a:rPr>
              <a:t>На среднем </a:t>
            </a:r>
            <a:r>
              <a:rPr lang="ru-RU" sz="2400" b="1">
                <a:solidFill>
                  <a:srgbClr val="C00000"/>
                </a:solidFill>
              </a:rPr>
              <a:t>этапе </a:t>
            </a:r>
            <a:r>
              <a:rPr lang="ru-RU" sz="2400" b="1"/>
              <a:t>отрабатываются оба вида аудирования – аудирование </a:t>
            </a:r>
            <a:r>
              <a:rPr lang="ru-RU" sz="2400" b="1" smtClean="0"/>
              <a:t>с полным </a:t>
            </a:r>
            <a:r>
              <a:rPr lang="ru-RU" sz="2400" b="1"/>
              <a:t>пониманием и аудирование основного </a:t>
            </a:r>
            <a:r>
              <a:rPr lang="ru-RU" sz="2400" b="1" smtClean="0"/>
              <a:t>содержания. </a:t>
            </a:r>
          </a:p>
          <a:p>
            <a:pPr algn="just"/>
            <a:endParaRPr lang="ru-RU" sz="2400" b="1"/>
          </a:p>
          <a:p>
            <a:pPr algn="just"/>
            <a:r>
              <a:rPr lang="ru-RU" sz="2400" b="1" smtClean="0"/>
              <a:t>	</a:t>
            </a:r>
            <a:r>
              <a:rPr lang="ru-RU" sz="2400" b="1" smtClean="0">
                <a:solidFill>
                  <a:srgbClr val="C00000"/>
                </a:solidFill>
              </a:rPr>
              <a:t>Главной задачей </a:t>
            </a:r>
            <a:r>
              <a:rPr lang="ru-RU" sz="2400" b="1">
                <a:solidFill>
                  <a:srgbClr val="C00000"/>
                </a:solidFill>
              </a:rPr>
              <a:t>обучения аудированию на старшем этапе (9 – 11–й </a:t>
            </a:r>
            <a:r>
              <a:rPr lang="ru-RU" sz="2400" b="1" smtClean="0">
                <a:solidFill>
                  <a:srgbClr val="C00000"/>
                </a:solidFill>
              </a:rPr>
              <a:t>классы)</a:t>
            </a:r>
            <a:r>
              <a:rPr lang="ru-RU" sz="2400" b="1" smtClean="0"/>
              <a:t> является </a:t>
            </a:r>
            <a:r>
              <a:rPr lang="ru-RU" sz="2400" b="1"/>
              <a:t>совершенствование ранее сформированных умений и, </a:t>
            </a:r>
            <a:r>
              <a:rPr lang="ru-RU" sz="2400" b="1" smtClean="0"/>
              <a:t>по необходимости</a:t>
            </a:r>
            <a:r>
              <a:rPr lang="ru-RU" sz="2400" b="1"/>
              <a:t>, их коррекция. Аудирование на этом этапе </a:t>
            </a:r>
            <a:r>
              <a:rPr lang="ru-RU" sz="2400" b="1" smtClean="0"/>
              <a:t>должно успешно </a:t>
            </a:r>
            <a:r>
              <a:rPr lang="ru-RU" sz="2400" b="1"/>
              <a:t>осуществляться с однократного предъявления </a:t>
            </a:r>
            <a:r>
              <a:rPr lang="ru-RU" sz="2400" b="1" smtClean="0"/>
              <a:t>аудиосообщения.</a:t>
            </a:r>
          </a:p>
          <a:p>
            <a:pPr algn="just"/>
            <a:endParaRPr lang="ru-RU" sz="2400" b="1"/>
          </a:p>
        </p:txBody>
      </p:sp>
    </p:spTree>
    <p:extLst>
      <p:ext uri="{BB962C8B-B14F-4D97-AF65-F5344CB8AC3E}">
        <p14:creationId xmlns:p14="http://schemas.microsoft.com/office/powerpoint/2010/main" val="4278633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5964" y="706582"/>
            <a:ext cx="10321636" cy="845127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400" smtClean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ru-RU" sz="2800" b="1" u="sng" smtClean="0">
                <a:solidFill>
                  <a:schemeClr val="accent4">
                    <a:lumMod val="50000"/>
                  </a:schemeClr>
                </a:solidFill>
                <a:cs typeface="Arial" panose="020B0604020202020204" pitchFamily="34" charset="0"/>
              </a:rPr>
              <a:t>4. </a:t>
            </a:r>
            <a:r>
              <a:rPr lang="ru-RU" sz="2800" b="1" u="sng" smtClean="0">
                <a:solidFill>
                  <a:schemeClr val="accent4">
                    <a:lumMod val="50000"/>
                  </a:schemeClr>
                </a:solidFill>
              </a:rPr>
              <a:t>Система </a:t>
            </a:r>
            <a:r>
              <a:rPr lang="ru-RU" sz="2800" b="1" u="sng">
                <a:solidFill>
                  <a:schemeClr val="accent4">
                    <a:lumMod val="50000"/>
                  </a:schemeClr>
                </a:solidFill>
              </a:rPr>
              <a:t>упражнений на развитие навыков и умений</a:t>
            </a:r>
            <a:br>
              <a:rPr lang="ru-RU" sz="2800" b="1" u="sng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sz="2800" b="1" u="sng">
                <a:solidFill>
                  <a:schemeClr val="accent4">
                    <a:lumMod val="50000"/>
                  </a:schemeClr>
                </a:solidFill>
              </a:rPr>
              <a:t>аудирования</a:t>
            </a:r>
            <a:endParaRPr lang="ru-RU" sz="2800" b="1" u="sng" dirty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55964" y="1641764"/>
            <a:ext cx="5057740" cy="754831"/>
          </a:xfr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3600" b="1" i="1">
                <a:solidFill>
                  <a:srgbClr val="C00000"/>
                </a:solidFill>
              </a:rPr>
              <a:t>подготовительные</a:t>
            </a:r>
            <a:endParaRPr lang="ru-RU" sz="3200" b="1" i="1" dirty="0">
              <a:solidFill>
                <a:srgbClr val="C000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955964" y="2660073"/>
            <a:ext cx="5057740" cy="3588327"/>
          </a:xfr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chemeClr val="dk1">
                  <a:tint val="82000"/>
                </a:schemeClr>
              </a:gs>
            </a:gsLst>
          </a:gra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b="1" smtClean="0"/>
              <a:t>направлены на преодоление </a:t>
            </a:r>
            <a:r>
              <a:rPr lang="ru-RU" b="1"/>
              <a:t>отдельных трудностей аудирования и на формирование </a:t>
            </a:r>
            <a:r>
              <a:rPr lang="ru-RU" b="1" smtClean="0"/>
              <a:t>его механизмов</a:t>
            </a: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41764"/>
            <a:ext cx="5096930" cy="754831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3200" b="1" i="1" smtClean="0">
                <a:solidFill>
                  <a:srgbClr val="C00000"/>
                </a:solidFill>
              </a:rPr>
              <a:t>речевые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660073"/>
            <a:ext cx="5096930" cy="3588327"/>
          </a:xfr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chemeClr val="dk1">
                  <a:tint val="82000"/>
                </a:schemeClr>
              </a:gs>
            </a:gsLst>
          </a:gra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2200" b="1"/>
              <a:t>представляют собой управляемую </a:t>
            </a:r>
            <a:r>
              <a:rPr lang="ru-RU" sz="2200" b="1" smtClean="0"/>
              <a:t>речевую деятельность</a:t>
            </a:r>
            <a:r>
              <a:rPr lang="ru-RU" sz="2200" b="1"/>
              <a:t>, поскольку они обеспечивают практику аудирования </a:t>
            </a:r>
            <a:r>
              <a:rPr lang="ru-RU" sz="2200" b="1" smtClean="0"/>
              <a:t>на основе комплексного </a:t>
            </a:r>
            <a:r>
              <a:rPr lang="ru-RU" sz="2200" b="1"/>
              <a:t>преодоления </a:t>
            </a:r>
            <a:r>
              <a:rPr lang="ru-RU" sz="2200" b="1" smtClean="0"/>
              <a:t>аудитивных трудностей</a:t>
            </a:r>
            <a:r>
              <a:rPr lang="ru-RU" sz="2200" b="1"/>
              <a:t>, </a:t>
            </a:r>
            <a:r>
              <a:rPr lang="ru-RU" sz="2200" b="1" smtClean="0"/>
              <a:t>предполагают смысловое </a:t>
            </a:r>
            <a:r>
              <a:rPr lang="ru-RU" sz="2200" b="1"/>
              <a:t>восприятие речевого произведения в </a:t>
            </a:r>
            <a:r>
              <a:rPr lang="ru-RU" sz="2200" b="1" smtClean="0"/>
              <a:t>условиях, приближающихся к естественному </a:t>
            </a:r>
            <a:r>
              <a:rPr lang="ru-RU" sz="2200" b="1"/>
              <a:t>общению</a:t>
            </a:r>
            <a:r>
              <a:rPr lang="ru-RU" sz="2200" b="1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2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4041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/>
          </p:nvPr>
        </p:nvGraphicFramePr>
        <p:xfrm>
          <a:off x="754743" y="711200"/>
          <a:ext cx="10653486" cy="54899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72249">
                  <a:extLst>
                    <a:ext uri="{9D8B030D-6E8A-4147-A177-3AD203B41FA5}">
                      <a16:colId xmlns:a16="http://schemas.microsoft.com/office/drawing/2014/main" val="749492282"/>
                    </a:ext>
                  </a:extLst>
                </a:gridCol>
                <a:gridCol w="7381237">
                  <a:extLst>
                    <a:ext uri="{9D8B030D-6E8A-4147-A177-3AD203B41FA5}">
                      <a16:colId xmlns:a16="http://schemas.microsoft.com/office/drawing/2014/main" val="695114072"/>
                    </a:ext>
                  </a:extLst>
                </a:gridCol>
              </a:tblGrid>
              <a:tr h="5489917">
                <a:tc>
                  <a:txBody>
                    <a:bodyPr/>
                    <a:lstStyle/>
                    <a:p>
                      <a:r>
                        <a:rPr lang="ru-RU" sz="2400" b="1" i="0" u="none" strike="noStrike" kern="1200" baseline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Упражнения </a:t>
                      </a:r>
                      <a:r>
                        <a:rPr lang="ru-RU" sz="2400" b="1" i="1" u="none" strike="noStrike" kern="1200" baseline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подготовительного </a:t>
                      </a:r>
                      <a:r>
                        <a:rPr lang="ru-RU" sz="2400" b="1" i="0" u="none" strike="noStrike" kern="1200" baseline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характера </a:t>
                      </a:r>
                      <a:r>
                        <a:rPr lang="ru-RU" sz="2000" b="1" i="0" u="none" strike="noStrike" kern="1200" baseline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некоторые методисты</a:t>
                      </a:r>
                    </a:p>
                    <a:p>
                      <a:r>
                        <a:rPr lang="ru-RU" sz="2000" b="1" i="0" u="none" strike="noStrike" kern="1200" baseline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называют </a:t>
                      </a:r>
                      <a:r>
                        <a:rPr lang="ru-RU" sz="2000" b="1" i="0" u="sng" strike="noStrike" kern="1200" baseline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ориентирующими, подготавливающими </a:t>
                      </a:r>
                      <a:r>
                        <a:rPr lang="ru-RU" sz="2000" b="1" i="0" u="none" strike="noStrike" kern="1200" baseline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 осуществлению</a:t>
                      </a:r>
                    </a:p>
                    <a:p>
                      <a:r>
                        <a:rPr lang="ru-RU" sz="2000" b="1" i="0" u="none" strike="noStrike" kern="1200" baseline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собственно аудирования. Это упражнения </a:t>
                      </a:r>
                      <a:r>
                        <a:rPr lang="ru-RU" sz="2000" b="1" i="0" u="none" strike="noStrike" kern="1200" baseline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на восприятие и распознавание</a:t>
                      </a:r>
                    </a:p>
                    <a:p>
                      <a:r>
                        <a:rPr lang="ru-RU" sz="2000" b="1" i="0" u="none" strike="noStrike" kern="1200" baseline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звуков, звукосочетаний, слов, словосочетаний, интонационного рисунка</a:t>
                      </a:r>
                    </a:p>
                    <a:p>
                      <a:r>
                        <a:rPr lang="ru-RU" sz="2000" b="1" i="0" u="none" strike="noStrike" kern="1200" baseline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фразы, грамматических форм слова.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 algn="just">
                        <a:buFont typeface="Wingdings" panose="05000000000000000000" pitchFamily="2" charset="2"/>
                        <a:buChar char="Ø"/>
                      </a:pPr>
                      <a:r>
                        <a:rPr lang="ru-RU" sz="2400" b="1" i="0" u="none" strike="noStrike" kern="1200" baseline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Послушайте слова и поднимите руку (или сигнальную карточку), если в слове звучит долгий/ краткий/глухой/звонкий звук;</a:t>
                      </a:r>
                    </a:p>
                    <a:p>
                      <a:pPr marL="342900" indent="-342900" algn="just">
                        <a:buFont typeface="Wingdings" panose="05000000000000000000" pitchFamily="2" charset="2"/>
                        <a:buChar char="Ø"/>
                      </a:pPr>
                      <a:r>
                        <a:rPr lang="ru-RU" sz="2400" b="1" i="0" u="none" strike="noStrike" kern="1200" baseline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Прослушайте предложения и поднимите руку, когда услышите вопросительное предложение;</a:t>
                      </a:r>
                    </a:p>
                    <a:p>
                      <a:pPr marL="342900" indent="-342900" algn="just">
                        <a:buFont typeface="Wingdings" panose="05000000000000000000" pitchFamily="2" charset="2"/>
                        <a:buChar char="Ø"/>
                      </a:pPr>
                      <a:r>
                        <a:rPr lang="ru-RU" sz="2400" b="1" i="0" u="none" strike="noStrike" kern="1200" baseline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Прослушайте предложения и выберите те, которые соответствуют картинке;</a:t>
                      </a:r>
                    </a:p>
                    <a:p>
                      <a:pPr marL="342900" indent="-342900" algn="just">
                        <a:buFont typeface="Wingdings" panose="05000000000000000000" pitchFamily="2" charset="2"/>
                        <a:buChar char="Ø"/>
                      </a:pPr>
                      <a:r>
                        <a:rPr lang="ru-RU" sz="2400" b="1" i="0" u="none" strike="noStrike" kern="1200" baseline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Прослушайте глаголы и назовите те, которые употреблены в простом прошедшем времени.</a:t>
                      </a:r>
                    </a:p>
                    <a:p>
                      <a:pPr algn="just"/>
                      <a:endParaRPr lang="ru-RU" sz="2000" b="1" i="0" u="none" strike="noStrike" kern="1200" baseline="0" smtClean="0"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just"/>
                      <a:r>
                        <a:rPr lang="ru-RU" sz="2000" b="1" i="1" u="none" strike="noStrike" kern="1200" baseline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Особое место занимает упражнение в повторении расширяющихся синтагм («снежный ком»), упражнения на развитие механизма вероятностного прогнозирования: Прослушайте начало слов и закончите их и др. </a:t>
                      </a:r>
                      <a:endParaRPr lang="ru-RU" sz="2000" b="1" i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64900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95399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/>
          </p:nvPr>
        </p:nvGraphicFramePr>
        <p:xfrm>
          <a:off x="754743" y="711200"/>
          <a:ext cx="10653486" cy="54899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72249">
                  <a:extLst>
                    <a:ext uri="{9D8B030D-6E8A-4147-A177-3AD203B41FA5}">
                      <a16:colId xmlns:a16="http://schemas.microsoft.com/office/drawing/2014/main" val="749492282"/>
                    </a:ext>
                  </a:extLst>
                </a:gridCol>
                <a:gridCol w="7381237">
                  <a:extLst>
                    <a:ext uri="{9D8B030D-6E8A-4147-A177-3AD203B41FA5}">
                      <a16:colId xmlns:a16="http://schemas.microsoft.com/office/drawing/2014/main" val="695114072"/>
                    </a:ext>
                  </a:extLst>
                </a:gridCol>
              </a:tblGrid>
              <a:tr h="5489917">
                <a:tc>
                  <a:txBody>
                    <a:bodyPr/>
                    <a:lstStyle/>
                    <a:p>
                      <a:r>
                        <a:rPr lang="ru-RU" sz="2800" b="1" i="1" u="sng" strike="noStrike" kern="1200" baseline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Речевые упражнения </a:t>
                      </a:r>
                    </a:p>
                    <a:p>
                      <a:r>
                        <a:rPr lang="ru-RU" sz="2400" b="1" i="0" u="none" strike="noStrike" kern="1200" baseline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часто называют упражнениями в собственно</a:t>
                      </a:r>
                    </a:p>
                    <a:p>
                      <a:r>
                        <a:rPr lang="ru-RU" sz="2400" b="1" i="0" u="none" strike="noStrike" kern="1200" baseline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аудировании, которые выполняются на уровне законченного речевого</a:t>
                      </a:r>
                    </a:p>
                    <a:p>
                      <a:r>
                        <a:rPr lang="ru-RU" sz="2400" b="1" i="0" u="none" strike="noStrike" kern="1200" baseline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целого, т.е. развернутого текста</a:t>
                      </a:r>
                      <a:endParaRPr lang="ru-RU" sz="2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indent="-457200">
                        <a:buFont typeface="Wingdings" panose="05000000000000000000" pitchFamily="2" charset="2"/>
                        <a:buChar char="Ø"/>
                      </a:pPr>
                      <a:r>
                        <a:rPr lang="ru-RU" sz="3200" b="1" i="0" u="none" strike="noStrike" kern="1200" baseline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Прослушать и понять, кто или что имеется в виду;</a:t>
                      </a:r>
                    </a:p>
                    <a:p>
                      <a:pPr marL="457200" indent="-457200">
                        <a:buFont typeface="Wingdings" panose="05000000000000000000" pitchFamily="2" charset="2"/>
                        <a:buChar char="Ø"/>
                      </a:pPr>
                      <a:r>
                        <a:rPr lang="ru-RU" sz="3200" b="1" i="0" u="none" strike="noStrike" kern="1200" baseline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Озаглавить прослушанное;</a:t>
                      </a:r>
                    </a:p>
                    <a:p>
                      <a:pPr marL="457200" indent="-457200">
                        <a:buFont typeface="Wingdings" panose="05000000000000000000" pitchFamily="2" charset="2"/>
                        <a:buChar char="Ø"/>
                      </a:pPr>
                      <a:r>
                        <a:rPr lang="ru-RU" sz="3200" b="1" i="0" u="none" strike="noStrike" kern="1200" baseline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Разбить аудиотекст на смысловые куски;</a:t>
                      </a:r>
                    </a:p>
                    <a:p>
                      <a:pPr marL="457200" indent="-457200">
                        <a:buFont typeface="Wingdings" panose="05000000000000000000" pitchFamily="2" charset="2"/>
                        <a:buChar char="Ø"/>
                      </a:pPr>
                      <a:r>
                        <a:rPr lang="ru-RU" sz="3200" b="1" i="0" u="none" strike="noStrike" kern="1200" baseline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Записать основное содержание в виде ключевых слов;</a:t>
                      </a:r>
                    </a:p>
                    <a:p>
                      <a:pPr marL="457200" indent="-457200">
                        <a:buFont typeface="Wingdings" panose="05000000000000000000" pitchFamily="2" charset="2"/>
                        <a:buChar char="Ø"/>
                      </a:pPr>
                      <a:r>
                        <a:rPr lang="ru-RU" sz="3200" b="1" i="0" u="none" strike="noStrike" kern="1200" baseline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Передать содержание на родном языке.</a:t>
                      </a:r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64900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13811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45127" y="640506"/>
            <a:ext cx="10446327" cy="538609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400" smtClean="0">
                <a:solidFill>
                  <a:schemeClr val="accent5">
                    <a:lumMod val="50000"/>
                  </a:schemeClr>
                </a:solidFill>
                <a:cs typeface="Arial" panose="020B0604020202020204" pitchFamily="34" charset="0"/>
              </a:rPr>
              <a:t>	</a:t>
            </a:r>
            <a:r>
              <a:rPr lang="ru-RU" sz="3200" b="1" u="sng" smtClean="0">
                <a:solidFill>
                  <a:schemeClr val="accent5">
                    <a:lumMod val="50000"/>
                  </a:schemeClr>
                </a:solidFill>
                <a:cs typeface="Arial" panose="020B0604020202020204" pitchFamily="34" charset="0"/>
              </a:rPr>
              <a:t>5</a:t>
            </a:r>
            <a:r>
              <a:rPr lang="ru-RU" sz="3200" u="sng" smtClean="0">
                <a:solidFill>
                  <a:schemeClr val="accent5">
                    <a:lumMod val="50000"/>
                  </a:schemeClr>
                </a:solidFill>
                <a:cs typeface="Arial" panose="020B0604020202020204" pitchFamily="34" charset="0"/>
              </a:rPr>
              <a:t>. </a:t>
            </a:r>
            <a:r>
              <a:rPr lang="ru-RU" sz="3200" b="1" u="sng" smtClean="0">
                <a:solidFill>
                  <a:schemeClr val="accent5">
                    <a:lumMod val="50000"/>
                  </a:schemeClr>
                </a:solidFill>
              </a:rPr>
              <a:t>Методика </a:t>
            </a:r>
            <a:r>
              <a:rPr lang="ru-RU" sz="3200" b="1" u="sng">
                <a:solidFill>
                  <a:schemeClr val="accent5">
                    <a:lumMod val="50000"/>
                  </a:schemeClr>
                </a:solidFill>
              </a:rPr>
              <a:t>работы с </a:t>
            </a:r>
            <a:r>
              <a:rPr lang="ru-RU" sz="3200" b="1" u="sng" smtClean="0">
                <a:solidFill>
                  <a:schemeClr val="accent5">
                    <a:lumMod val="50000"/>
                  </a:schemeClr>
                </a:solidFill>
              </a:rPr>
              <a:t>аудиотекстом</a:t>
            </a:r>
            <a:endParaRPr lang="ru-RU" sz="3200" b="1" u="sng" dirty="0">
              <a:solidFill>
                <a:schemeClr val="accent5">
                  <a:lumMod val="50000"/>
                </a:schemeClr>
              </a:solidFill>
            </a:endParaRPr>
          </a:p>
          <a:p>
            <a:pPr algn="just"/>
            <a:endParaRPr lang="ru-RU" sz="2400" b="1" dirty="0"/>
          </a:p>
          <a:p>
            <a:pPr algn="just"/>
            <a:r>
              <a:rPr lang="ru-RU" sz="2400" b="1"/>
              <a:t>	</a:t>
            </a:r>
            <a:r>
              <a:rPr lang="ru-RU" sz="2400" b="1">
                <a:solidFill>
                  <a:srgbClr val="C00000"/>
                </a:solidFill>
              </a:rPr>
              <a:t>Для эффективного обучения аудированию важен выбор </a:t>
            </a:r>
            <a:r>
              <a:rPr lang="ru-RU" sz="2400" b="1" smtClean="0">
                <a:solidFill>
                  <a:srgbClr val="C00000"/>
                </a:solidFill>
              </a:rPr>
              <a:t>аудиотекста. </a:t>
            </a:r>
            <a:r>
              <a:rPr lang="ru-RU" sz="2400" b="1" smtClean="0"/>
              <a:t>Существует </a:t>
            </a:r>
            <a:r>
              <a:rPr lang="ru-RU" sz="2400" b="1" u="sng">
                <a:solidFill>
                  <a:schemeClr val="accent3">
                    <a:lumMod val="50000"/>
                  </a:schemeClr>
                </a:solidFill>
              </a:rPr>
              <a:t>ряд требований</a:t>
            </a:r>
            <a:r>
              <a:rPr lang="ru-RU" sz="2400" b="1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/>
              <a:t>к текстам для аудирования: </a:t>
            </a:r>
            <a:r>
              <a:rPr lang="ru-RU" sz="2400" b="1" i="1" smtClean="0">
                <a:solidFill>
                  <a:schemeClr val="accent1">
                    <a:lumMod val="50000"/>
                  </a:schemeClr>
                </a:solidFill>
              </a:rPr>
              <a:t>воспитательная ценность</a:t>
            </a:r>
            <a:r>
              <a:rPr lang="ru-RU" sz="2400" b="1" i="1">
                <a:solidFill>
                  <a:schemeClr val="accent1">
                    <a:lumMod val="50000"/>
                  </a:schemeClr>
                </a:solidFill>
              </a:rPr>
              <a:t>, интересный сюжет, информативность, значимость </a:t>
            </a:r>
            <a:r>
              <a:rPr lang="ru-RU" sz="2400" b="1" i="1" smtClean="0">
                <a:solidFill>
                  <a:schemeClr val="accent1">
                    <a:lumMod val="50000"/>
                  </a:schemeClr>
                </a:solidFill>
              </a:rPr>
              <a:t>и достоверность </a:t>
            </a:r>
            <a:r>
              <a:rPr lang="ru-RU" sz="2400" b="1" i="1">
                <a:solidFill>
                  <a:schemeClr val="accent1">
                    <a:lumMod val="50000"/>
                  </a:schemeClr>
                </a:solidFill>
              </a:rPr>
              <a:t>излагаемых фактов, соответствие возрастному </a:t>
            </a:r>
            <a:r>
              <a:rPr lang="ru-RU" sz="2400" b="1" i="1" smtClean="0">
                <a:solidFill>
                  <a:schemeClr val="accent1">
                    <a:lumMod val="50000"/>
                  </a:schemeClr>
                </a:solidFill>
              </a:rPr>
              <a:t>уровню развития </a:t>
            </a:r>
            <a:r>
              <a:rPr lang="ru-RU" sz="2400" b="1" i="1">
                <a:solidFill>
                  <a:schemeClr val="accent1">
                    <a:lumMod val="50000"/>
                  </a:schemeClr>
                </a:solidFill>
              </a:rPr>
              <a:t>ученика и конкретным целям обучения на разных </a:t>
            </a:r>
            <a:r>
              <a:rPr lang="ru-RU" sz="2400" b="1" i="1" smtClean="0">
                <a:solidFill>
                  <a:schemeClr val="accent1">
                    <a:lumMod val="50000"/>
                  </a:schemeClr>
                </a:solidFill>
              </a:rPr>
              <a:t>этапах, аутентичность </a:t>
            </a:r>
            <a:r>
              <a:rPr lang="ru-RU" sz="2400" b="1" i="1">
                <a:solidFill>
                  <a:schemeClr val="accent1">
                    <a:lumMod val="50000"/>
                  </a:schemeClr>
                </a:solidFill>
              </a:rPr>
              <a:t>текста</a:t>
            </a:r>
            <a:r>
              <a:rPr lang="ru-RU" sz="2400" b="1"/>
              <a:t>. (</a:t>
            </a:r>
            <a:r>
              <a:rPr lang="ru-RU" sz="2400" b="1" i="1"/>
              <a:t>Под аутентичными текстами понимают тексты</a:t>
            </a:r>
            <a:r>
              <a:rPr lang="ru-RU" sz="2400" b="1" i="1" smtClean="0"/>
              <a:t>.</a:t>
            </a:r>
            <a:r>
              <a:rPr lang="ru-RU" sz="2400" b="1" i="1" dirty="0" smtClean="0"/>
              <a:t> </a:t>
            </a:r>
            <a:r>
              <a:rPr lang="ru-RU" sz="2400" b="1" i="1" smtClean="0"/>
              <a:t>«</a:t>
            </a:r>
            <a:r>
              <a:rPr lang="ru-RU" sz="2400" b="1" i="1"/>
              <a:t>которые носители языка продуцируют для носителей языка, </a:t>
            </a:r>
            <a:r>
              <a:rPr lang="ru-RU" sz="2400" b="1" i="1" smtClean="0"/>
              <a:t>т.е. собственно </a:t>
            </a:r>
            <a:r>
              <a:rPr lang="ru-RU" sz="2400" b="1" i="1"/>
              <a:t>оригинальные тексты, создаваемые для реальных условий, а </a:t>
            </a:r>
            <a:r>
              <a:rPr lang="ru-RU" sz="2400" b="1" i="1" smtClean="0"/>
              <a:t>не для </a:t>
            </a:r>
            <a:r>
              <a:rPr lang="ru-RU" sz="2400" b="1" i="1"/>
              <a:t>учебной ситуации»</a:t>
            </a:r>
            <a:r>
              <a:rPr lang="ru-RU" sz="2400" b="1"/>
              <a:t> (Халеева И.И</a:t>
            </a:r>
            <a:r>
              <a:rPr lang="ru-RU" sz="2400" b="1" smtClean="0"/>
              <a:t>.). </a:t>
            </a:r>
          </a:p>
          <a:p>
            <a:pPr algn="just"/>
            <a:endParaRPr lang="ru-RU" sz="2400" b="1" smtClean="0"/>
          </a:p>
          <a:p>
            <a:pPr algn="just"/>
            <a:r>
              <a:rPr lang="ru-RU" sz="2400" b="1"/>
              <a:t>	</a:t>
            </a:r>
            <a:r>
              <a:rPr lang="ru-RU" sz="2400" b="1" smtClean="0"/>
              <a:t>Для </a:t>
            </a:r>
            <a:r>
              <a:rPr lang="ru-RU" sz="2400" b="1"/>
              <a:t>обучения аудированию </a:t>
            </a:r>
            <a:r>
              <a:rPr lang="ru-RU" sz="2400" b="1" smtClean="0"/>
              <a:t>в школе </a:t>
            </a:r>
            <a:r>
              <a:rPr lang="ru-RU" sz="2400" b="1"/>
              <a:t>используются </a:t>
            </a:r>
            <a:r>
              <a:rPr lang="ru-RU" sz="2400" b="1">
                <a:solidFill>
                  <a:srgbClr val="C00000"/>
                </a:solidFill>
              </a:rPr>
              <a:t>аутентичные, полуаутентичные и учебные тексты</a:t>
            </a:r>
            <a:r>
              <a:rPr lang="ru-RU" sz="2400" b="1" smtClean="0">
                <a:solidFill>
                  <a:srgbClr val="C0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7082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14400" y="900547"/>
            <a:ext cx="10113818" cy="507831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400" b="1" smtClean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pPr algn="just"/>
            <a:endParaRPr lang="ru-RU" sz="24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400" b="1" smtClean="0"/>
              <a:t>	</a:t>
            </a:r>
            <a:r>
              <a:rPr lang="ru-RU" sz="2800" b="1" smtClean="0"/>
              <a:t>Как </a:t>
            </a:r>
            <a:r>
              <a:rPr lang="ru-RU" sz="2800" b="1"/>
              <a:t>отечественные, так и зарубежные методисты </a:t>
            </a:r>
            <a:r>
              <a:rPr lang="ru-RU" sz="2800" b="1" smtClean="0"/>
              <a:t>традиционно предлагают </a:t>
            </a:r>
            <a:r>
              <a:rPr lang="ru-RU" sz="2800" b="1"/>
              <a:t>разбить </a:t>
            </a:r>
            <a:r>
              <a:rPr lang="ru-RU" sz="2800" b="1">
                <a:solidFill>
                  <a:srgbClr val="002060"/>
                </a:solidFill>
              </a:rPr>
              <a:t>работу над текстом на три этапа</a:t>
            </a:r>
            <a:r>
              <a:rPr lang="ru-RU" sz="2800" b="1" smtClean="0">
                <a:solidFill>
                  <a:srgbClr val="002060"/>
                </a:solidFill>
              </a:rPr>
              <a:t>:</a:t>
            </a:r>
          </a:p>
          <a:p>
            <a:pPr algn="just"/>
            <a:endParaRPr lang="ru-RU" sz="2400" b="1"/>
          </a:p>
          <a:p>
            <a:pPr algn="just"/>
            <a:r>
              <a:rPr lang="ru-RU" sz="3200" b="1" i="1">
                <a:solidFill>
                  <a:srgbClr val="C00000"/>
                </a:solidFill>
              </a:rPr>
              <a:t>1. до прослушивания,</a:t>
            </a:r>
          </a:p>
          <a:p>
            <a:pPr algn="just"/>
            <a:r>
              <a:rPr lang="ru-RU" sz="3200" b="1" i="1">
                <a:solidFill>
                  <a:srgbClr val="C00000"/>
                </a:solidFill>
              </a:rPr>
              <a:t>2. во время прослушивания,</a:t>
            </a:r>
          </a:p>
          <a:p>
            <a:pPr algn="just"/>
            <a:r>
              <a:rPr lang="ru-RU" sz="3200" b="1" i="1">
                <a:solidFill>
                  <a:srgbClr val="C00000"/>
                </a:solidFill>
              </a:rPr>
              <a:t>3. после прослушивания</a:t>
            </a:r>
            <a:r>
              <a:rPr lang="ru-RU" sz="3200" b="1" i="1" smtClean="0">
                <a:solidFill>
                  <a:srgbClr val="C00000"/>
                </a:solidFill>
              </a:rPr>
              <a:t>.</a:t>
            </a:r>
          </a:p>
          <a:p>
            <a:pPr algn="just"/>
            <a:endParaRPr lang="ru-RU" sz="2400" b="1"/>
          </a:p>
          <a:p>
            <a:pPr algn="just"/>
            <a:endParaRPr lang="ru-RU" sz="2400" b="1" smtClean="0"/>
          </a:p>
          <a:p>
            <a:pPr algn="just"/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289046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00545" y="806025"/>
            <a:ext cx="10363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Последователи школы Г.В. Роговой выделяют 3 компонента содержания обучения: лингвистический; психологический; методологический.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676400" y="1828800"/>
            <a:ext cx="8395855" cy="42949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cap="all" dirty="0" smtClean="0">
                <a:solidFill>
                  <a:schemeClr val="tx1"/>
                </a:solidFill>
              </a:rPr>
              <a:t>компоненты </a:t>
            </a:r>
            <a:r>
              <a:rPr lang="ru-RU" cap="all" dirty="0">
                <a:solidFill>
                  <a:schemeClr val="tx1"/>
                </a:solidFill>
              </a:rPr>
              <a:t>содержания обучения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191489" y="2798615"/>
            <a:ext cx="2646220" cy="692727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ЛИНГВИСТИЧЕСКИЙ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696690" y="2838297"/>
            <a:ext cx="2770909" cy="692727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ПСИХОЛОГИЧЕСКИЙ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243949" y="2838297"/>
            <a:ext cx="2846616" cy="692727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МЕТОДОЛОГИЧЕСКИЙ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с двумя усеченными соседними углами 6"/>
          <p:cNvSpPr/>
          <p:nvPr/>
        </p:nvSpPr>
        <p:spPr>
          <a:xfrm>
            <a:off x="1288472" y="3805930"/>
            <a:ext cx="2466108" cy="2189018"/>
          </a:xfrm>
          <a:prstGeom prst="snip2Same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Языковой, речевой и социокультурный материал</a:t>
            </a:r>
            <a:endParaRPr lang="ru-RU" sz="2000" dirty="0">
              <a:solidFill>
                <a:schemeClr val="tx1"/>
              </a:solidFill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 flipH="1">
            <a:off x="2507671" y="2258291"/>
            <a:ext cx="13855" cy="54032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6058147" y="2258291"/>
            <a:ext cx="13854" cy="54032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9556915" y="2258289"/>
            <a:ext cx="51707" cy="54032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4" idx="2"/>
            <a:endCxn id="7" idx="3"/>
          </p:cNvCxnSpPr>
          <p:nvPr/>
        </p:nvCxnSpPr>
        <p:spPr>
          <a:xfrm>
            <a:off x="2514599" y="3491342"/>
            <a:ext cx="6927" cy="31458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5" idx="2"/>
          </p:cNvCxnSpPr>
          <p:nvPr/>
        </p:nvCxnSpPr>
        <p:spPr>
          <a:xfrm flipH="1">
            <a:off x="6072001" y="3531024"/>
            <a:ext cx="10144" cy="27490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>
            <a:stCxn id="6" idx="2"/>
          </p:cNvCxnSpPr>
          <p:nvPr/>
        </p:nvCxnSpPr>
        <p:spPr>
          <a:xfrm>
            <a:off x="9667257" y="3531024"/>
            <a:ext cx="0" cy="29283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Прямоугольник с двумя усеченными соседними углами 11"/>
          <p:cNvSpPr/>
          <p:nvPr/>
        </p:nvSpPr>
        <p:spPr>
          <a:xfrm>
            <a:off x="4835235" y="3879273"/>
            <a:ext cx="2632364" cy="2115675"/>
          </a:xfrm>
          <a:prstGeom prst="snip2SameRect">
            <a:avLst/>
          </a:prstGeom>
          <a:solidFill>
            <a:schemeClr val="accent3">
              <a:lumMod val="20000"/>
              <a:lumOff val="80000"/>
            </a:schemeClr>
          </a:solidFill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 w="0"/>
                <a:solidFill>
                  <a:schemeClr val="tx1"/>
                </a:solidFill>
              </a:rPr>
              <a:t>Формирование механизмов речи</a:t>
            </a:r>
            <a:endParaRPr lang="en-US" sz="2000" dirty="0">
              <a:ln w="0"/>
              <a:solidFill>
                <a:schemeClr val="tx1"/>
              </a:solidFill>
            </a:endParaRPr>
          </a:p>
        </p:txBody>
      </p:sp>
      <p:sp>
        <p:nvSpPr>
          <p:cNvPr id="14" name="Прямоугольник с двумя усеченными соседними углами 13"/>
          <p:cNvSpPr/>
          <p:nvPr/>
        </p:nvSpPr>
        <p:spPr>
          <a:xfrm>
            <a:off x="8465375" y="3855392"/>
            <a:ext cx="2396590" cy="2139555"/>
          </a:xfrm>
          <a:prstGeom prst="snip2Same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Обучение рациональным приемам учения, познания нового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1606202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00545" y="802236"/>
            <a:ext cx="10390909" cy="526297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400" b="1" smtClean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pPr algn="just"/>
            <a:r>
              <a:rPr lang="ru-RU" sz="24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ru-RU" sz="2400" b="1" smtClean="0">
                <a:solidFill>
                  <a:srgbClr val="C00000"/>
                </a:solidFill>
              </a:rPr>
              <a:t>Дотекстовый </a:t>
            </a:r>
            <a:r>
              <a:rPr lang="ru-RU" sz="2400" b="1">
                <a:solidFill>
                  <a:srgbClr val="C00000"/>
                </a:solidFill>
              </a:rPr>
              <a:t>этап. </a:t>
            </a:r>
            <a:r>
              <a:rPr lang="ru-RU" sz="2400" b="1" i="1"/>
              <a:t>Предварительная инструкция </a:t>
            </a:r>
            <a:r>
              <a:rPr lang="ru-RU" sz="2400" b="1" i="1" smtClean="0"/>
              <a:t>создает мотивационную </a:t>
            </a:r>
            <a:r>
              <a:rPr lang="ru-RU" sz="2400" b="1" i="1"/>
              <a:t>и организационную установку, мобилизует </a:t>
            </a:r>
            <a:r>
              <a:rPr lang="ru-RU" sz="2400" b="1" i="1" smtClean="0"/>
              <a:t>на активную работу</a:t>
            </a:r>
            <a:r>
              <a:rPr lang="ru-RU" sz="2400" b="1" i="1"/>
              <a:t>. Она включает формулировку задания, разъясняет пути </a:t>
            </a:r>
            <a:r>
              <a:rPr lang="ru-RU" sz="2400" b="1" i="1" smtClean="0"/>
              <a:t>его выполнения</a:t>
            </a:r>
            <a:r>
              <a:rPr lang="ru-RU" sz="2400" b="1" i="1"/>
              <a:t>, ориентирует в трудностях, иногда </a:t>
            </a:r>
            <a:r>
              <a:rPr lang="ru-RU" sz="2400" b="1" i="1" smtClean="0"/>
              <a:t>указывает формы проверки понимания. </a:t>
            </a:r>
          </a:p>
          <a:p>
            <a:pPr algn="just"/>
            <a:endParaRPr lang="ru-RU" sz="2400" b="1"/>
          </a:p>
          <a:p>
            <a:pPr algn="just"/>
            <a:r>
              <a:rPr lang="ru-RU" sz="2400" b="1" smtClean="0"/>
              <a:t>	Наиболее </a:t>
            </a:r>
            <a:r>
              <a:rPr lang="ru-RU" sz="2400" b="1"/>
              <a:t>типичные </a:t>
            </a:r>
            <a:r>
              <a:rPr lang="ru-RU" sz="2400" b="1" smtClean="0"/>
              <a:t>установки – задания </a:t>
            </a:r>
            <a:r>
              <a:rPr lang="ru-RU" sz="2400" b="1"/>
              <a:t>для этого этапа работы с текстом</a:t>
            </a:r>
            <a:r>
              <a:rPr lang="ru-RU" sz="2400" b="1" smtClean="0"/>
              <a:t>:</a:t>
            </a:r>
          </a:p>
          <a:p>
            <a:pPr algn="just"/>
            <a:endParaRPr lang="ru-RU" sz="2400" b="1"/>
          </a:p>
          <a:p>
            <a:pPr algn="just"/>
            <a:r>
              <a:rPr lang="ru-RU" sz="2400" b="1" i="1">
                <a:solidFill>
                  <a:srgbClr val="C00000"/>
                </a:solidFill>
              </a:rPr>
              <a:t>1. обсуждение вопросов/утверждений до прослушивания.</a:t>
            </a:r>
          </a:p>
          <a:p>
            <a:pPr algn="just"/>
            <a:r>
              <a:rPr lang="ru-RU" sz="2400" b="1" i="1">
                <a:solidFill>
                  <a:srgbClr val="C00000"/>
                </a:solidFill>
              </a:rPr>
              <a:t>2. догадка по заголовку/новым словам/иллюстрациям.</a:t>
            </a:r>
          </a:p>
          <a:p>
            <a:pPr algn="just"/>
            <a:r>
              <a:rPr lang="ru-RU" sz="2400" b="1" i="1">
                <a:solidFill>
                  <a:srgbClr val="C00000"/>
                </a:solidFill>
              </a:rPr>
              <a:t>3. краткое изложение основной темы учителем, введение в</a:t>
            </a:r>
          </a:p>
          <a:p>
            <a:pPr algn="just"/>
            <a:r>
              <a:rPr lang="ru-RU" sz="2400" b="1" i="1">
                <a:solidFill>
                  <a:srgbClr val="C00000"/>
                </a:solidFill>
              </a:rPr>
              <a:t>проблематику текста.</a:t>
            </a:r>
            <a:endParaRPr lang="ru-RU" sz="24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7372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17418" y="612798"/>
            <a:ext cx="10529455" cy="563231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endParaRPr lang="ru-RU" sz="2400" b="1" smtClean="0"/>
          </a:p>
          <a:p>
            <a:pPr algn="just"/>
            <a:r>
              <a:rPr lang="ru-RU" sz="2400" b="1" smtClean="0">
                <a:solidFill>
                  <a:srgbClr val="C00000"/>
                </a:solidFill>
              </a:rPr>
              <a:t>	Этап </a:t>
            </a:r>
            <a:r>
              <a:rPr lang="ru-RU" sz="2400" b="1">
                <a:solidFill>
                  <a:srgbClr val="C00000"/>
                </a:solidFill>
              </a:rPr>
              <a:t>собственно слушания текста. </a:t>
            </a:r>
            <a:r>
              <a:rPr lang="ru-RU" sz="2400" b="1"/>
              <a:t>При формировании </a:t>
            </a:r>
            <a:r>
              <a:rPr lang="ru-RU" sz="2400" b="1" smtClean="0"/>
              <a:t>навыков аудирования </a:t>
            </a:r>
            <a:r>
              <a:rPr lang="ru-RU" sz="2400" b="1"/>
              <a:t>прослушиваний может быть несколько, и при этом </a:t>
            </a:r>
            <a:r>
              <a:rPr lang="ru-RU" sz="2400" b="1" smtClean="0"/>
              <a:t>важно не потерять </a:t>
            </a:r>
            <a:r>
              <a:rPr lang="ru-RU" sz="2400" b="1"/>
              <a:t>мотивацию. Новизна заданий поможет в </a:t>
            </a:r>
            <a:r>
              <a:rPr lang="ru-RU" sz="2400" b="1" smtClean="0"/>
              <a:t>этом: </a:t>
            </a:r>
          </a:p>
          <a:p>
            <a:pPr algn="just"/>
            <a:endParaRPr lang="ru-RU" sz="2400" b="1" smtClean="0"/>
          </a:p>
          <a:p>
            <a:pPr algn="just"/>
            <a:r>
              <a:rPr lang="ru-RU" sz="2400" b="1" i="1" smtClean="0">
                <a:solidFill>
                  <a:srgbClr val="002060"/>
                </a:solidFill>
              </a:rPr>
              <a:t>1</a:t>
            </a:r>
            <a:r>
              <a:rPr lang="ru-RU" sz="2400" b="1" i="1">
                <a:solidFill>
                  <a:srgbClr val="002060"/>
                </a:solidFill>
              </a:rPr>
              <a:t>. прослушать текст и вставить пропущенные слова </a:t>
            </a:r>
            <a:r>
              <a:rPr lang="ru-RU" sz="2400" b="1" i="1" smtClean="0">
                <a:solidFill>
                  <a:srgbClr val="002060"/>
                </a:solidFill>
              </a:rPr>
              <a:t>в предложениях</a:t>
            </a:r>
            <a:r>
              <a:rPr lang="ru-RU" sz="2400" b="1" i="1">
                <a:solidFill>
                  <a:srgbClr val="002060"/>
                </a:solidFill>
              </a:rPr>
              <a:t>;</a:t>
            </a:r>
          </a:p>
          <a:p>
            <a:pPr algn="just"/>
            <a:r>
              <a:rPr lang="ru-RU" sz="2400" b="1" i="1">
                <a:solidFill>
                  <a:srgbClr val="002060"/>
                </a:solidFill>
              </a:rPr>
              <a:t>2. прослушать текст и сказать, какие из </a:t>
            </a:r>
            <a:r>
              <a:rPr lang="ru-RU" sz="2400" b="1" i="1" smtClean="0">
                <a:solidFill>
                  <a:srgbClr val="002060"/>
                </a:solidFill>
              </a:rPr>
              <a:t>предложенных словосочетаний </a:t>
            </a:r>
            <a:r>
              <a:rPr lang="ru-RU" sz="2400" b="1" i="1">
                <a:solidFill>
                  <a:srgbClr val="002060"/>
                </a:solidFill>
              </a:rPr>
              <a:t>употреблялись в нем без каких–либо изменений;</a:t>
            </a:r>
          </a:p>
          <a:p>
            <a:pPr algn="just"/>
            <a:r>
              <a:rPr lang="ru-RU" sz="2400" b="1" i="1">
                <a:solidFill>
                  <a:srgbClr val="002060"/>
                </a:solidFill>
              </a:rPr>
              <a:t>3. прослушать текст и сказать, какие определения к </a:t>
            </a:r>
            <a:r>
              <a:rPr lang="ru-RU" sz="2400" b="1" i="1" smtClean="0">
                <a:solidFill>
                  <a:srgbClr val="002060"/>
                </a:solidFill>
              </a:rPr>
              <a:t>следующим словам </a:t>
            </a:r>
            <a:r>
              <a:rPr lang="ru-RU" sz="2400" b="1" i="1">
                <a:solidFill>
                  <a:srgbClr val="002060"/>
                </a:solidFill>
              </a:rPr>
              <a:t>в нем встречались;</a:t>
            </a:r>
          </a:p>
          <a:p>
            <a:pPr algn="just"/>
            <a:r>
              <a:rPr lang="ru-RU" sz="2400" b="1" i="1">
                <a:solidFill>
                  <a:srgbClr val="002060"/>
                </a:solidFill>
              </a:rPr>
              <a:t>4. закончить следующие предложения;</a:t>
            </a:r>
          </a:p>
          <a:p>
            <a:pPr algn="just"/>
            <a:r>
              <a:rPr lang="ru-RU" sz="2400" b="1" i="1">
                <a:solidFill>
                  <a:srgbClr val="002060"/>
                </a:solidFill>
              </a:rPr>
              <a:t>5. прослушать текст и сказать, что в нем говорилось о чем–либо;</a:t>
            </a:r>
          </a:p>
          <a:p>
            <a:pPr algn="just"/>
            <a:r>
              <a:rPr lang="ru-RU" sz="2400" b="1" i="1">
                <a:solidFill>
                  <a:srgbClr val="002060"/>
                </a:solidFill>
              </a:rPr>
              <a:t>6. прослушать текст и найти русский\английский эквивалент </a:t>
            </a:r>
            <a:r>
              <a:rPr lang="ru-RU" sz="2400" b="1" i="1" smtClean="0">
                <a:solidFill>
                  <a:srgbClr val="002060"/>
                </a:solidFill>
              </a:rPr>
              <a:t>слов в </a:t>
            </a:r>
            <a:r>
              <a:rPr lang="ru-RU" sz="2400" b="1" i="1">
                <a:solidFill>
                  <a:srgbClr val="002060"/>
                </a:solidFill>
              </a:rPr>
              <a:t>параллельном столбце</a:t>
            </a:r>
            <a:r>
              <a:rPr lang="ru-RU" i="1" smtClean="0">
                <a:solidFill>
                  <a:srgbClr val="002060"/>
                </a:solidFill>
              </a:rPr>
              <a:t>.</a:t>
            </a:r>
          </a:p>
          <a:p>
            <a:pPr algn="just"/>
            <a:endParaRPr lang="ru-RU" sz="2400" i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5109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45126" y="737075"/>
            <a:ext cx="10390909" cy="563231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400" b="1" smtClean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pPr algn="just"/>
            <a:r>
              <a:rPr lang="ru-RU" sz="2400" b="1" smtClean="0">
                <a:solidFill>
                  <a:srgbClr val="C00000"/>
                </a:solidFill>
              </a:rPr>
              <a:t>	Послетекстовый </a:t>
            </a:r>
            <a:r>
              <a:rPr lang="ru-RU" sz="2400" b="1">
                <a:solidFill>
                  <a:srgbClr val="C00000"/>
                </a:solidFill>
              </a:rPr>
              <a:t>этап.</a:t>
            </a:r>
            <a:r>
              <a:rPr lang="ru-RU" sz="2400" b="1"/>
              <a:t> </a:t>
            </a:r>
            <a:endParaRPr lang="ru-RU" sz="2400" b="1" smtClean="0"/>
          </a:p>
          <a:p>
            <a:pPr algn="just"/>
            <a:endParaRPr lang="ru-RU" sz="2400" b="1"/>
          </a:p>
          <a:p>
            <a:pPr algn="just"/>
            <a:r>
              <a:rPr lang="ru-RU" sz="2400" b="1" smtClean="0"/>
              <a:t>	Прослушав </a:t>
            </a:r>
            <a:r>
              <a:rPr lang="ru-RU" sz="2400" b="1"/>
              <a:t>текст и выполнив ряд </a:t>
            </a:r>
            <a:r>
              <a:rPr lang="ru-RU" sz="2400" b="1" smtClean="0"/>
              <a:t>упражнений к </a:t>
            </a:r>
            <a:r>
              <a:rPr lang="ru-RU" sz="2400" b="1"/>
              <a:t>нему, можно и дальше использовать его для развития навыков устной </a:t>
            </a:r>
            <a:r>
              <a:rPr lang="ru-RU" sz="2400" b="1" smtClean="0"/>
              <a:t>и письменной </a:t>
            </a:r>
            <a:r>
              <a:rPr lang="ru-RU" sz="2400" b="1"/>
              <a:t>речи. </a:t>
            </a:r>
            <a:endParaRPr lang="ru-RU" sz="2400" b="1" smtClean="0"/>
          </a:p>
          <a:p>
            <a:pPr algn="just"/>
            <a:r>
              <a:rPr lang="ru-RU" sz="2400" b="1"/>
              <a:t>	</a:t>
            </a:r>
            <a:r>
              <a:rPr lang="ru-RU" sz="2400" b="1" smtClean="0"/>
              <a:t>Контроль </a:t>
            </a:r>
            <a:r>
              <a:rPr lang="ru-RU" sz="2400" b="1"/>
              <a:t>понимания может проводиться как </a:t>
            </a:r>
            <a:r>
              <a:rPr lang="ru-RU" sz="2400" b="1" smtClean="0"/>
              <a:t>на иностранном </a:t>
            </a:r>
            <a:r>
              <a:rPr lang="ru-RU" sz="2400" b="1"/>
              <a:t>языке, так и на родном; традиционным путем либо с </a:t>
            </a:r>
            <a:r>
              <a:rPr lang="ru-RU" sz="2400" b="1" smtClean="0"/>
              <a:t>помощью тестов.</a:t>
            </a:r>
          </a:p>
          <a:p>
            <a:pPr algn="just"/>
            <a:endParaRPr lang="ru-RU" sz="2400" b="1"/>
          </a:p>
          <a:p>
            <a:pPr algn="just"/>
            <a:endParaRPr lang="ru-RU" sz="2400" b="1" smtClean="0"/>
          </a:p>
          <a:p>
            <a:pPr algn="just"/>
            <a:endParaRPr lang="ru-RU" sz="2400" b="1"/>
          </a:p>
          <a:p>
            <a:pPr algn="just"/>
            <a:endParaRPr lang="ru-RU" sz="2400" b="1" smtClean="0"/>
          </a:p>
          <a:p>
            <a:pPr algn="just"/>
            <a:endParaRPr lang="ru-RU" sz="2400" b="1"/>
          </a:p>
          <a:p>
            <a:pPr algn="just"/>
            <a:endParaRPr lang="ru-RU" sz="2400" b="1" smtClean="0"/>
          </a:p>
          <a:p>
            <a:pPr algn="just"/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696556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194627" y="699706"/>
            <a:ext cx="3323772" cy="491976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smtClean="0">
              <a:solidFill>
                <a:schemeClr val="tx1"/>
              </a:solidFill>
            </a:endParaRPr>
          </a:p>
          <a:p>
            <a:pPr algn="ctr"/>
            <a:r>
              <a:rPr lang="ru-RU" sz="2800" b="1" smtClean="0">
                <a:solidFill>
                  <a:schemeClr val="tx1"/>
                </a:solidFill>
              </a:rPr>
              <a:t>Резюме </a:t>
            </a:r>
            <a:r>
              <a:rPr lang="ru-RU" sz="2800" b="1">
                <a:solidFill>
                  <a:schemeClr val="tx1"/>
                </a:solidFill>
              </a:rPr>
              <a:t>по теме: </a:t>
            </a:r>
          </a:p>
          <a:p>
            <a:pPr algn="ctr"/>
            <a:endParaRPr lang="ru-RU" sz="2800" b="1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90599" y="1336825"/>
            <a:ext cx="10330544" cy="483209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indent="360000" algn="just"/>
            <a:r>
              <a:rPr lang="ru-RU" sz="2200" b="1"/>
              <a:t>Аудирование – </a:t>
            </a:r>
            <a:r>
              <a:rPr lang="ru-RU" sz="2200"/>
              <a:t>рецептивный вид речевой деятельности, представляет собой одновременное восприятие и понимание речи на </a:t>
            </a:r>
            <a:r>
              <a:rPr lang="ru-RU" sz="2200"/>
              <a:t>слух</a:t>
            </a:r>
            <a:r>
              <a:rPr lang="ru-RU" sz="2200" smtClean="0"/>
              <a:t>.</a:t>
            </a:r>
            <a:endParaRPr lang="ru-RU" sz="2200" b="1" u="sng" smtClean="0"/>
          </a:p>
          <a:p>
            <a:pPr indent="360000" algn="just"/>
            <a:r>
              <a:rPr lang="ru-RU" sz="2200" b="1"/>
              <a:t>В отечественной методике выделяют четыре основных механизма аудирования: </a:t>
            </a:r>
            <a:r>
              <a:rPr lang="ru-RU" sz="2200"/>
              <a:t>речевой слух, память, вероятностное прогнозирование, механизм артикулирования</a:t>
            </a:r>
            <a:r>
              <a:rPr lang="ru-RU" sz="2200"/>
              <a:t>. </a:t>
            </a:r>
            <a:endParaRPr lang="ru-RU" sz="2200" b="1" u="sng" smtClean="0"/>
          </a:p>
          <a:p>
            <a:pPr indent="360000" algn="just"/>
            <a:r>
              <a:rPr lang="ru-RU" sz="2200" b="1" u="sng" smtClean="0"/>
              <a:t>Содержание </a:t>
            </a:r>
            <a:r>
              <a:rPr lang="ru-RU" sz="2200" b="1" u="sng"/>
              <a:t>обучения аудированию </a:t>
            </a:r>
            <a:r>
              <a:rPr lang="ru-RU" sz="2200" b="1"/>
              <a:t>включает </a:t>
            </a:r>
            <a:r>
              <a:rPr lang="ru-RU" sz="2200" b="1"/>
              <a:t>в </a:t>
            </a:r>
            <a:r>
              <a:rPr lang="ru-RU" sz="2200" b="1" smtClean="0"/>
              <a:t>себя</a:t>
            </a:r>
            <a:endParaRPr lang="ru-RU" sz="2200" b="1"/>
          </a:p>
          <a:p>
            <a:pPr indent="360000" algn="just"/>
            <a:r>
              <a:rPr lang="ru-RU" sz="2200" b="1"/>
              <a:t> 	</a:t>
            </a:r>
            <a:r>
              <a:rPr lang="ru-RU" sz="2200"/>
              <a:t>- лингвистический (в том числе лингвострановедческий и социокультурный</a:t>
            </a:r>
            <a:r>
              <a:rPr lang="ru-RU" sz="2200"/>
              <a:t>) </a:t>
            </a:r>
            <a:r>
              <a:rPr lang="ru-RU" sz="2200" smtClean="0"/>
              <a:t>компонент;</a:t>
            </a:r>
            <a:endParaRPr lang="ru-RU" sz="2200"/>
          </a:p>
          <a:p>
            <a:pPr indent="360000" algn="just"/>
            <a:r>
              <a:rPr lang="ru-RU" sz="2200"/>
              <a:t>	- </a:t>
            </a:r>
            <a:r>
              <a:rPr lang="ru-RU" sz="2200"/>
              <a:t>психологический </a:t>
            </a:r>
            <a:r>
              <a:rPr lang="ru-RU" sz="2200" smtClean="0"/>
              <a:t>компонент; </a:t>
            </a:r>
            <a:r>
              <a:rPr lang="ru-RU" sz="2200"/>
              <a:t>	</a:t>
            </a:r>
          </a:p>
          <a:p>
            <a:pPr indent="360000" algn="just"/>
            <a:r>
              <a:rPr lang="ru-RU" sz="2200"/>
              <a:t>	- </a:t>
            </a:r>
            <a:r>
              <a:rPr lang="ru-RU" sz="2200"/>
              <a:t>методологический </a:t>
            </a:r>
            <a:r>
              <a:rPr lang="ru-RU" sz="2200" smtClean="0"/>
              <a:t>компонент.</a:t>
            </a:r>
            <a:endParaRPr lang="ru-RU" sz="2200" smtClean="0">
              <a:solidFill>
                <a:srgbClr val="002060"/>
              </a:solidFill>
              <a:cs typeface="Arial" panose="020B0604020202020204" pitchFamily="34" charset="0"/>
            </a:endParaRPr>
          </a:p>
          <a:p>
            <a:pPr indent="360000" algn="just"/>
            <a:r>
              <a:rPr lang="ru-RU" sz="2200" b="1" smtClean="0"/>
              <a:t>Работа </a:t>
            </a:r>
            <a:r>
              <a:rPr lang="ru-RU" sz="2200" b="1"/>
              <a:t>над </a:t>
            </a:r>
            <a:r>
              <a:rPr lang="ru-RU" sz="2200" b="1" smtClean="0"/>
              <a:t>аудиотекстом проводится в </a:t>
            </a:r>
            <a:r>
              <a:rPr lang="ru-RU" sz="2200" b="1"/>
              <a:t>три </a:t>
            </a:r>
            <a:r>
              <a:rPr lang="ru-RU" sz="2200" b="1"/>
              <a:t>этапа</a:t>
            </a:r>
            <a:r>
              <a:rPr lang="ru-RU" sz="2200" b="1" smtClean="0"/>
              <a:t>:</a:t>
            </a:r>
            <a:endParaRPr lang="ru-RU" sz="2200" b="1"/>
          </a:p>
          <a:p>
            <a:pPr indent="360000" algn="just"/>
            <a:r>
              <a:rPr lang="ru-RU" sz="2200" i="1"/>
              <a:t>1. до прослушивания,</a:t>
            </a:r>
          </a:p>
          <a:p>
            <a:pPr indent="360000" algn="just"/>
            <a:r>
              <a:rPr lang="ru-RU" sz="2200" i="1"/>
              <a:t>2. во время прослушивания,</a:t>
            </a:r>
          </a:p>
          <a:p>
            <a:pPr indent="360000" algn="just"/>
            <a:r>
              <a:rPr lang="ru-RU" sz="2200" i="1"/>
              <a:t>3. после </a:t>
            </a:r>
            <a:r>
              <a:rPr lang="ru-RU" sz="2200" i="1"/>
              <a:t>прослушивания</a:t>
            </a:r>
            <a:r>
              <a:rPr lang="ru-RU" sz="2200" i="1" smtClean="0"/>
              <a:t>.</a:t>
            </a:r>
            <a:endParaRPr lang="ru-RU" sz="2200" i="1"/>
          </a:p>
        </p:txBody>
      </p:sp>
    </p:spTree>
    <p:extLst>
      <p:ext uri="{BB962C8B-B14F-4D97-AF65-F5344CB8AC3E}">
        <p14:creationId xmlns:p14="http://schemas.microsoft.com/office/powerpoint/2010/main" val="2724449374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/>
              <a:t>Тема</a:t>
            </a:r>
            <a:r>
              <a:rPr lang="ru-RU" b="1" smtClean="0"/>
              <a:t> </a:t>
            </a:r>
            <a:r>
              <a:rPr lang="ru-RU" b="1" smtClean="0"/>
              <a:t>7. Технология </a:t>
            </a:r>
            <a:r>
              <a:rPr lang="ru-RU" b="1"/>
              <a:t>развития навыков и умений </a:t>
            </a:r>
            <a:r>
              <a:rPr lang="ru-RU" b="1" smtClean="0"/>
              <a:t>чтения на </a:t>
            </a:r>
            <a:r>
              <a:rPr lang="ru-RU" b="1"/>
              <a:t>иностранном языке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457200" indent="-4572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b="1" i="1"/>
              <a:t>Формирование техники </a:t>
            </a:r>
            <a:r>
              <a:rPr lang="ru-RU" b="1" i="1" smtClean="0"/>
              <a:t>чтения</a:t>
            </a:r>
          </a:p>
          <a:p>
            <a:pPr marL="457200" indent="-4572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b="1" i="1"/>
              <a:t>Виды </a:t>
            </a:r>
            <a:r>
              <a:rPr lang="ru-RU" b="1" i="1" smtClean="0"/>
              <a:t>чтения</a:t>
            </a:r>
          </a:p>
          <a:p>
            <a:pPr marL="457200" indent="-4572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b="1" i="1"/>
              <a:t>Требования, предъявляемые к учебным </a:t>
            </a:r>
            <a:r>
              <a:rPr lang="ru-RU" b="1" i="1" smtClean="0"/>
              <a:t>текстам</a:t>
            </a:r>
          </a:p>
          <a:p>
            <a:pPr marL="457200" indent="-4572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b="1" i="1" smtClean="0"/>
              <a:t>Система </a:t>
            </a:r>
            <a:r>
              <a:rPr lang="ru-RU" b="1" i="1"/>
              <a:t>работы с </a:t>
            </a:r>
            <a:r>
              <a:rPr lang="ru-RU" b="1" i="1" smtClean="0"/>
              <a:t>текстом</a:t>
            </a:r>
          </a:p>
          <a:p>
            <a:pPr marL="457200" indent="-4572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b="1" i="1"/>
              <a:t>Контроль сформированности навыков и умений чтения</a:t>
            </a:r>
            <a:endParaRPr lang="ru-RU" sz="2800" b="1" i="1" dirty="0"/>
          </a:p>
        </p:txBody>
      </p:sp>
    </p:spTree>
    <p:extLst>
      <p:ext uri="{BB962C8B-B14F-4D97-AF65-F5344CB8AC3E}">
        <p14:creationId xmlns:p14="http://schemas.microsoft.com/office/powerpoint/2010/main" val="1621116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57941" y="634321"/>
            <a:ext cx="10551885" cy="410708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mtClean="0"/>
              <a:t/>
            </a:r>
            <a:br>
              <a:rPr lang="ru-RU" smtClean="0"/>
            </a:br>
            <a:r>
              <a:rPr lang="ru-RU" sz="3600" b="1" smtClean="0"/>
              <a:t>Литература:</a:t>
            </a:r>
            <a:br>
              <a:rPr lang="ru-RU" sz="3600" b="1" smtClean="0"/>
            </a:br>
            <a:endParaRPr lang="ru-RU" b="1"/>
          </a:p>
        </p:txBody>
      </p:sp>
      <p:sp>
        <p:nvSpPr>
          <p:cNvPr id="3" name="Прямоугольник 2"/>
          <p:cNvSpPr/>
          <p:nvPr/>
        </p:nvSpPr>
        <p:spPr>
          <a:xfrm>
            <a:off x="957942" y="1146629"/>
            <a:ext cx="10551885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 typeface="+mj-lt"/>
              <a:buAutoNum type="arabicPeriod"/>
            </a:pPr>
            <a:r>
              <a:rPr lang="ru-RU" sz="2000"/>
              <a:t>Гальскова Н.Д. Современная методика обучения иностранным </a:t>
            </a:r>
            <a:r>
              <a:rPr lang="ru-RU" sz="2000" smtClean="0"/>
              <a:t>языкам. - </a:t>
            </a:r>
            <a:r>
              <a:rPr lang="ru-RU" sz="2000"/>
              <a:t>М., </a:t>
            </a:r>
            <a:r>
              <a:rPr lang="ru-RU" sz="2000" smtClean="0"/>
              <a:t>2000.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000" smtClean="0"/>
              <a:t>Бабинская П.К. Практический </a:t>
            </a:r>
            <a:r>
              <a:rPr lang="ru-RU" sz="2000"/>
              <a:t>курс методики преподавания иностранных языков М.:Просвещение</a:t>
            </a:r>
            <a:r>
              <a:rPr lang="ru-RU" sz="2000" smtClean="0"/>
              <a:t>, 2003. 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000"/>
              <a:t>Колкер Я.М., Устинова Е.С., Еналиева Г.М. Практическая методика обучения иностранному </a:t>
            </a:r>
            <a:r>
              <a:rPr lang="ru-RU" sz="2000" smtClean="0"/>
              <a:t>языку. -  </a:t>
            </a:r>
            <a:r>
              <a:rPr lang="ru-RU" sz="2000"/>
              <a:t>М</a:t>
            </a:r>
            <a:r>
              <a:rPr lang="ru-RU" sz="2000" smtClean="0"/>
              <a:t>., 2000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000"/>
              <a:t>Кунанбаева С.С. Теория и практика современного иноязычного образования. – Алматы, 2010</a:t>
            </a:r>
            <a:r>
              <a:rPr lang="ru-RU" sz="2000" smtClean="0"/>
              <a:t>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000"/>
              <a:t>Бордовская Н.В. Современные образовательные технологии. Учебное пособие. – М., 2010. </a:t>
            </a:r>
            <a:endParaRPr lang="ru-RU" sz="2000" smtClean="0"/>
          </a:p>
          <a:p>
            <a:pPr marL="457200" indent="-457200" algn="just">
              <a:buFont typeface="+mj-lt"/>
              <a:buAutoNum type="arabicPeriod"/>
            </a:pPr>
            <a:r>
              <a:rPr lang="ru-RU" sz="2000" smtClean="0"/>
              <a:t>Солонцова Л.П. </a:t>
            </a:r>
            <a:r>
              <a:rPr lang="ru-RU" sz="2000"/>
              <a:t>Современная методика обучения иностранным </a:t>
            </a:r>
            <a:r>
              <a:rPr lang="ru-RU" sz="2000" smtClean="0"/>
              <a:t>языкам (общие вопросы, базовый курс) Алматы, 2015.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000"/>
              <a:t>Методика обучения иностранным языкам: традиции и современность / Под ред. А. А. Миролюбова.— Обнинск: Титул, 2010.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000"/>
              <a:t>Методика обучения иностранным языкам (учебное пособие для студентов Института математики и механики им. Н.И. Лобачевского по направлению «педагогическое образование (с двумя профилями </a:t>
            </a:r>
            <a:r>
              <a:rPr lang="ru-RU" sz="2000" smtClean="0"/>
              <a:t>подготовки) </a:t>
            </a:r>
            <a:r>
              <a:rPr lang="ru-RU" sz="2000"/>
              <a:t>/ Составители: Л.Р. Сакаева, А.Р. Баранова</a:t>
            </a:r>
            <a:r>
              <a:rPr lang="ru-RU" sz="2000" smtClean="0"/>
              <a:t>. </a:t>
            </a:r>
            <a:r>
              <a:rPr lang="ru-RU" sz="2000"/>
              <a:t>– Казань, КФУ, </a:t>
            </a:r>
            <a:r>
              <a:rPr lang="ru-RU" sz="2000" smtClean="0"/>
              <a:t>2016. 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en-US" sz="2000" smtClean="0"/>
              <a:t>Geremy </a:t>
            </a:r>
            <a:r>
              <a:rPr lang="en-US" sz="2000"/>
              <a:t>Harmer. The Practice of English Language Teaching. London - New-York, 1991. </a:t>
            </a:r>
            <a:endParaRPr lang="ru-RU" sz="2000"/>
          </a:p>
        </p:txBody>
      </p:sp>
    </p:spTree>
    <p:extLst>
      <p:ext uri="{BB962C8B-B14F-4D97-AF65-F5344CB8AC3E}">
        <p14:creationId xmlns:p14="http://schemas.microsoft.com/office/powerpoint/2010/main" val="3723533111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60961" y="764647"/>
            <a:ext cx="10446327" cy="526297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400" smtClean="0"/>
              <a:t>	Чтение </a:t>
            </a:r>
            <a:r>
              <a:rPr lang="ru-RU" sz="2400"/>
              <a:t>– наиболее популярный вид речевой деятельности в </a:t>
            </a:r>
            <a:r>
              <a:rPr lang="ru-RU" sz="2400" smtClean="0"/>
              <a:t>средних общеобразовательных </a:t>
            </a:r>
            <a:r>
              <a:rPr lang="ru-RU" sz="2400"/>
              <a:t>учреждениях. Умения чтения реально использовать </a:t>
            </a:r>
            <a:r>
              <a:rPr lang="ru-RU" sz="2400" smtClean="0"/>
              <a:t>в повседневной </a:t>
            </a:r>
            <a:r>
              <a:rPr lang="ru-RU" sz="2400"/>
              <a:t>жизни. Oни формируются быстрее и легче, чем </a:t>
            </a:r>
            <a:r>
              <a:rPr lang="ru-RU" sz="2400" smtClean="0"/>
              <a:t>умения г</a:t>
            </a:r>
            <a:r>
              <a:rPr lang="en-US" sz="2400"/>
              <a:t>o</a:t>
            </a:r>
            <a:r>
              <a:rPr lang="ru-RU" sz="2400"/>
              <a:t>ворения, письма и </a:t>
            </a:r>
            <a:r>
              <a:rPr lang="en-US" sz="2400"/>
              <a:t>a</a:t>
            </a:r>
            <a:r>
              <a:rPr lang="ru-RU" sz="2400" smtClean="0"/>
              <a:t>удирования.</a:t>
            </a:r>
          </a:p>
          <a:p>
            <a:pPr algn="just"/>
            <a:r>
              <a:rPr lang="ru-RU" sz="2400" b="1" i="1" smtClean="0"/>
              <a:t>	Чтение </a:t>
            </a:r>
            <a:r>
              <a:rPr lang="ru-RU" sz="2400" b="1" i="1"/>
              <a:t>– рецептивный вид речевой деятельности, направленный </a:t>
            </a:r>
            <a:r>
              <a:rPr lang="ru-RU" sz="2400" b="1" i="1" smtClean="0"/>
              <a:t>на восприятие </a:t>
            </a:r>
            <a:r>
              <a:rPr lang="ru-RU" sz="2400" b="1" i="1"/>
              <a:t>и понимание письменного </a:t>
            </a:r>
            <a:r>
              <a:rPr lang="ru-RU" sz="2400" b="1" i="1" smtClean="0"/>
              <a:t>текста. </a:t>
            </a:r>
          </a:p>
          <a:p>
            <a:pPr algn="just"/>
            <a:r>
              <a:rPr lang="ru-RU" sz="2400" smtClean="0"/>
              <a:t>	При </a:t>
            </a:r>
            <a:r>
              <a:rPr lang="ru-RU" sz="2400"/>
              <a:t>чтении </a:t>
            </a:r>
            <a:r>
              <a:rPr lang="ru-RU" sz="2400" smtClean="0"/>
              <a:t>происходит осмысление </a:t>
            </a:r>
            <a:r>
              <a:rPr lang="ru-RU" sz="2400"/>
              <a:t>и оценка информации, содержащейся в </a:t>
            </a:r>
            <a:r>
              <a:rPr lang="ru-RU" sz="2400" smtClean="0"/>
              <a:t>тексте. </a:t>
            </a:r>
          </a:p>
          <a:p>
            <a:pPr algn="just"/>
            <a:r>
              <a:rPr lang="ru-RU" sz="2400" smtClean="0"/>
              <a:t>	</a:t>
            </a:r>
            <a:r>
              <a:rPr lang="ru-RU" sz="2400" b="1" i="1" smtClean="0">
                <a:solidFill>
                  <a:schemeClr val="accent3">
                    <a:lumMod val="50000"/>
                  </a:schemeClr>
                </a:solidFill>
              </a:rPr>
              <a:t>Чтение</a:t>
            </a:r>
            <a:r>
              <a:rPr lang="ru-RU" sz="2400" b="1" i="1">
                <a:solidFill>
                  <a:schemeClr val="accent3">
                    <a:lumMod val="50000"/>
                  </a:schemeClr>
                </a:solidFill>
              </a:rPr>
              <a:t>, как и aудирование, является рецептивным, реактивным и </a:t>
            </a:r>
            <a:r>
              <a:rPr lang="ru-RU" sz="2400" b="1" i="1" smtClean="0">
                <a:solidFill>
                  <a:schemeClr val="accent3">
                    <a:lumMod val="50000"/>
                  </a:schemeClr>
                </a:solidFill>
              </a:rPr>
              <a:t>по форме </a:t>
            </a:r>
            <a:r>
              <a:rPr lang="ru-RU" sz="2400" b="1" i="1">
                <a:solidFill>
                  <a:schemeClr val="accent3">
                    <a:lumMod val="50000"/>
                  </a:schemeClr>
                </a:solidFill>
              </a:rPr>
              <a:t>протекания невыраженным внутренним видом речевой деятельности</a:t>
            </a:r>
            <a:r>
              <a:rPr lang="ru-RU" sz="2400" smtClean="0"/>
              <a:t>. (</a:t>
            </a:r>
            <a:r>
              <a:rPr lang="ru-RU" sz="2400">
                <a:solidFill>
                  <a:srgbClr val="C00000"/>
                </a:solidFill>
              </a:rPr>
              <a:t>Чтение может быть и частично внешним, выраженным видом </a:t>
            </a:r>
            <a:r>
              <a:rPr lang="ru-RU" sz="2400" smtClean="0">
                <a:solidFill>
                  <a:srgbClr val="C00000"/>
                </a:solidFill>
              </a:rPr>
              <a:t>речевой деятельности</a:t>
            </a:r>
            <a:r>
              <a:rPr lang="ru-RU" sz="2400">
                <a:solidFill>
                  <a:srgbClr val="C00000"/>
                </a:solidFill>
              </a:rPr>
              <a:t>, например, чтение вслух, как бы для других</a:t>
            </a:r>
            <a:r>
              <a:rPr lang="ru-RU" sz="2400"/>
              <a:t>). Поэтому </a:t>
            </a:r>
            <a:r>
              <a:rPr lang="ru-RU" sz="2400" smtClean="0"/>
              <a:t>многое из </a:t>
            </a:r>
            <a:r>
              <a:rPr lang="ru-RU" sz="2400"/>
              <a:t>того, что было сказано об аудировании (предмет, продукт, </a:t>
            </a:r>
            <a:r>
              <a:rPr lang="ru-RU" sz="2400" smtClean="0"/>
              <a:t>результат, структура </a:t>
            </a:r>
            <a:r>
              <a:rPr lang="ru-RU" sz="2400"/>
              <a:t>речевой деятельности), относится и к чтению.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2119855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30233" y="653811"/>
            <a:ext cx="10446327" cy="563231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400" smtClean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ru-RU" sz="2400" b="1" u="sng" smtClean="0">
                <a:latin typeface="+mj-lt"/>
                <a:cs typeface="Arial" panose="020B0604020202020204" pitchFamily="34" charset="0"/>
              </a:rPr>
              <a:t>1 </a:t>
            </a:r>
            <a:r>
              <a:rPr lang="ru-RU" sz="2400" b="1" u="sng" smtClean="0">
                <a:latin typeface="+mj-lt"/>
              </a:rPr>
              <a:t>Формирование </a:t>
            </a:r>
            <a:r>
              <a:rPr lang="ru-RU" sz="2400" b="1" u="sng">
                <a:latin typeface="+mj-lt"/>
              </a:rPr>
              <a:t>техники </a:t>
            </a:r>
            <a:r>
              <a:rPr lang="ru-RU" sz="2400" b="1" u="sng" smtClean="0">
                <a:latin typeface="+mj-lt"/>
              </a:rPr>
              <a:t>чтения</a:t>
            </a:r>
          </a:p>
          <a:p>
            <a:pPr algn="just"/>
            <a:r>
              <a:rPr lang="ru-RU" sz="3200" b="1"/>
              <a:t>	</a:t>
            </a:r>
            <a:r>
              <a:rPr lang="ru-RU" sz="2400" b="1"/>
              <a:t>Процесс чтения базируется на технической стороне</a:t>
            </a:r>
            <a:r>
              <a:rPr lang="ru-RU" sz="2400"/>
              <a:t>, </a:t>
            </a:r>
            <a:r>
              <a:rPr lang="ru-RU" sz="2400" smtClean="0"/>
              <a:t>т.е. на </a:t>
            </a:r>
            <a:r>
              <a:rPr lang="ru-RU" sz="2400" b="1" i="1" u="sng">
                <a:solidFill>
                  <a:srgbClr val="002060"/>
                </a:solidFill>
              </a:rPr>
              <a:t>нaвыках</a:t>
            </a:r>
            <a:r>
              <a:rPr lang="ru-RU" sz="2400" i="1"/>
              <a:t> </a:t>
            </a:r>
            <a:r>
              <a:rPr lang="ru-RU" sz="2400"/>
              <a:t>которые представляют собой </a:t>
            </a:r>
            <a:r>
              <a:rPr lang="ru-RU" sz="2400" b="1" i="1">
                <a:solidFill>
                  <a:srgbClr val="002060"/>
                </a:solidFill>
              </a:rPr>
              <a:t>автоматизированные </a:t>
            </a:r>
            <a:r>
              <a:rPr lang="ru-RU" sz="2400" b="1" i="1" smtClean="0">
                <a:solidFill>
                  <a:srgbClr val="002060"/>
                </a:solidFill>
              </a:rPr>
              <a:t>зрительнo- речемотoрно-слухoвые </a:t>
            </a:r>
            <a:r>
              <a:rPr lang="ru-RU" sz="2400" b="1" i="1">
                <a:solidFill>
                  <a:srgbClr val="002060"/>
                </a:solidFill>
              </a:rPr>
              <a:t>связи языковых явлений с их значением, на </a:t>
            </a:r>
            <a:r>
              <a:rPr lang="ru-RU" sz="2400" b="1" i="1" smtClean="0">
                <a:solidFill>
                  <a:srgbClr val="002060"/>
                </a:solidFill>
              </a:rPr>
              <a:t>основе которых </a:t>
            </a:r>
            <a:r>
              <a:rPr lang="ru-RU" sz="2400" b="1" i="1">
                <a:solidFill>
                  <a:srgbClr val="002060"/>
                </a:solidFill>
              </a:rPr>
              <a:t>происходит узнавание и понимание письменных знаков </a:t>
            </a:r>
            <a:r>
              <a:rPr lang="ru-RU" sz="2400" b="1" i="1" smtClean="0">
                <a:solidFill>
                  <a:srgbClr val="002060"/>
                </a:solidFill>
              </a:rPr>
              <a:t>и письменного </a:t>
            </a:r>
            <a:r>
              <a:rPr lang="ru-RU" sz="2400" b="1" i="1">
                <a:solidFill>
                  <a:srgbClr val="002060"/>
                </a:solidFill>
              </a:rPr>
              <a:t>текста в целом и, следовательно, </a:t>
            </a:r>
            <a:r>
              <a:rPr lang="ru-RU" sz="2400" b="1" i="1" smtClean="0">
                <a:solidFill>
                  <a:srgbClr val="002060"/>
                </a:solidFill>
              </a:rPr>
              <a:t>реализация коммуникативного </a:t>
            </a:r>
            <a:r>
              <a:rPr lang="ru-RU" sz="2400" b="1" i="1">
                <a:solidFill>
                  <a:srgbClr val="002060"/>
                </a:solidFill>
              </a:rPr>
              <a:t>умения чтения</a:t>
            </a:r>
            <a:r>
              <a:rPr lang="ru-RU" sz="2400"/>
              <a:t>.</a:t>
            </a:r>
            <a:r>
              <a:rPr lang="ru-RU" sz="3200" b="1"/>
              <a:t>	</a:t>
            </a:r>
            <a:endParaRPr lang="ru-RU" sz="3200" b="1" smtClean="0"/>
          </a:p>
          <a:p>
            <a:pPr algn="ctr"/>
            <a:r>
              <a:rPr lang="ru-RU" sz="3200" b="1"/>
              <a:t>	</a:t>
            </a:r>
            <a:r>
              <a:rPr lang="ru-RU" sz="2400" smtClean="0"/>
              <a:t>К </a:t>
            </a:r>
            <a:r>
              <a:rPr lang="ru-RU" sz="2400" b="1" i="1"/>
              <a:t>речевым умениям чтения </a:t>
            </a:r>
            <a:r>
              <a:rPr lang="ru-RU" sz="2400" smtClean="0"/>
              <a:t>относят владение </a:t>
            </a:r>
            <a:r>
              <a:rPr lang="ru-RU" sz="2400"/>
              <a:t>различными технологиями извлечения информации из текста, </a:t>
            </a:r>
            <a:r>
              <a:rPr lang="ru-RU" sz="2400" smtClean="0"/>
              <a:t>их адекватное </a:t>
            </a:r>
            <a:r>
              <a:rPr lang="ru-RU" sz="2400"/>
              <a:t>использование в зависимости от поставленной задачи. </a:t>
            </a:r>
            <a:endParaRPr lang="ru-RU" sz="2400" smtClean="0"/>
          </a:p>
          <a:p>
            <a:pPr algn="ctr"/>
            <a:endParaRPr lang="ru-RU" sz="2400" b="1" i="1" smtClean="0"/>
          </a:p>
          <a:p>
            <a:pPr algn="ctr"/>
            <a:r>
              <a:rPr lang="ru-RU" sz="2400" smtClean="0"/>
              <a:t>В основе этих </a:t>
            </a:r>
            <a:r>
              <a:rPr lang="ru-RU" sz="2400"/>
              <a:t>умений лежит </a:t>
            </a:r>
            <a:r>
              <a:rPr lang="ru-RU" sz="2400" b="1" i="1"/>
              <a:t>техника чтения. </a:t>
            </a:r>
            <a:r>
              <a:rPr lang="ru-RU" sz="2400"/>
              <a:t>Поскольку навыки первичны, а </a:t>
            </a:r>
            <a:r>
              <a:rPr lang="ru-RU" sz="2400" smtClean="0"/>
              <a:t>умения вторичны</a:t>
            </a:r>
            <a:r>
              <a:rPr lang="ru-RU" sz="2400"/>
              <a:t>, ясно, что на </a:t>
            </a:r>
            <a:r>
              <a:rPr lang="ru-RU" sz="2400" i="1"/>
              <a:t>начальном этапе обучения чтению </a:t>
            </a:r>
            <a:r>
              <a:rPr lang="ru-RU" sz="2400" i="1" smtClean="0"/>
              <a:t>необходимо сформировать </a:t>
            </a:r>
            <a:r>
              <a:rPr lang="ru-RU" sz="2400" i="1"/>
              <a:t>технику чтения</a:t>
            </a:r>
            <a:r>
              <a:rPr lang="ru-RU" sz="2400" i="1" smtClean="0"/>
              <a:t>.</a:t>
            </a:r>
            <a:endParaRPr lang="ru-RU" sz="2400" i="1"/>
          </a:p>
        </p:txBody>
      </p:sp>
      <p:sp>
        <p:nvSpPr>
          <p:cNvPr id="2" name="Стрелка вниз 1"/>
          <p:cNvSpPr/>
          <p:nvPr/>
        </p:nvSpPr>
        <p:spPr>
          <a:xfrm>
            <a:off x="5910941" y="4724400"/>
            <a:ext cx="484909" cy="37407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трелка вниз 2"/>
          <p:cNvSpPr/>
          <p:nvPr/>
        </p:nvSpPr>
        <p:spPr>
          <a:xfrm>
            <a:off x="5981201" y="3088369"/>
            <a:ext cx="344387" cy="44334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7600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99505" y="861629"/>
            <a:ext cx="10250385" cy="489364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400" smtClean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ru-RU" sz="3200"/>
              <a:t>В понятие </a:t>
            </a:r>
            <a:r>
              <a:rPr lang="ru-RU" sz="3200" b="1" i="1" u="sng"/>
              <a:t>«техника чтения» </a:t>
            </a:r>
            <a:r>
              <a:rPr lang="ru-RU" sz="3200"/>
              <a:t>вкладывается, </a:t>
            </a:r>
            <a:endParaRPr lang="ru-RU" sz="3200" smtClean="0"/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ru-RU" sz="3200" smtClean="0"/>
              <a:t>во-первых</a:t>
            </a:r>
            <a:r>
              <a:rPr lang="ru-RU" sz="3200"/>
              <a:t>, </a:t>
            </a:r>
            <a:r>
              <a:rPr lang="ru-RU" sz="3200" smtClean="0"/>
              <a:t>владение учащимися </a:t>
            </a:r>
            <a:r>
              <a:rPr lang="ru-RU" sz="3200"/>
              <a:t>букво-звуковыми </a:t>
            </a:r>
            <a:r>
              <a:rPr lang="ru-RU" sz="3200" smtClean="0"/>
              <a:t>соотношениями; </a:t>
            </a: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ru-RU" sz="3200" smtClean="0"/>
              <a:t>во-вторых</a:t>
            </a:r>
            <a:r>
              <a:rPr lang="ru-RU" sz="3200"/>
              <a:t>, умение </a:t>
            </a:r>
            <a:r>
              <a:rPr lang="ru-RU" sz="3200" smtClean="0"/>
              <a:t>объединять воспринимаемый </a:t>
            </a:r>
            <a:r>
              <a:rPr lang="ru-RU" sz="3200"/>
              <a:t>материал в смысловые </a:t>
            </a:r>
            <a:r>
              <a:rPr lang="ru-RU" sz="3200" smtClean="0"/>
              <a:t>группы (синтагмы</a:t>
            </a:r>
            <a:r>
              <a:rPr lang="ru-RU" sz="3200"/>
              <a:t>) и </a:t>
            </a:r>
            <a:r>
              <a:rPr lang="ru-RU" sz="3200" smtClean="0"/>
              <a:t>правильно оформлять </a:t>
            </a:r>
            <a:r>
              <a:rPr lang="ru-RU" sz="3200"/>
              <a:t>их </a:t>
            </a:r>
            <a:r>
              <a:rPr lang="ru-RU" sz="3200" smtClean="0"/>
              <a:t>интонационно. </a:t>
            </a:r>
          </a:p>
          <a:p>
            <a:pPr algn="just"/>
            <a:endParaRPr lang="ru-RU" sz="3200"/>
          </a:p>
          <a:p>
            <a:pPr algn="just"/>
            <a:r>
              <a:rPr lang="ru-RU" sz="3200" b="1" i="1" smtClean="0"/>
              <a:t>	</a:t>
            </a:r>
            <a:r>
              <a:rPr lang="ru-RU" sz="2400" b="1" i="1" smtClean="0"/>
              <a:t>Если </a:t>
            </a:r>
            <a:r>
              <a:rPr lang="ru-RU" sz="2400" b="1" i="1"/>
              <a:t>не сформировать ее в до статочной мере, не </a:t>
            </a:r>
            <a:r>
              <a:rPr lang="ru-RU" sz="2400" b="1" i="1" smtClean="0"/>
              <a:t>добиться автоматизации </a:t>
            </a:r>
            <a:r>
              <a:rPr lang="ru-RU" sz="2400" b="1" i="1"/>
              <a:t>данного навыка, то все эти технологии или </a:t>
            </a:r>
            <a:r>
              <a:rPr lang="ru-RU" sz="2400" b="1" i="1" smtClean="0"/>
              <a:t>виды чтения </a:t>
            </a:r>
            <a:r>
              <a:rPr lang="ru-RU" sz="2400" b="1" i="1"/>
              <a:t>будут поставлены под угрозу.</a:t>
            </a:r>
            <a:endParaRPr lang="ru-RU" sz="3200" b="1" i="1"/>
          </a:p>
        </p:txBody>
      </p:sp>
    </p:spTree>
    <p:extLst>
      <p:ext uri="{BB962C8B-B14F-4D97-AF65-F5344CB8AC3E}">
        <p14:creationId xmlns:p14="http://schemas.microsoft.com/office/powerpoint/2010/main" val="3863375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19200" y="1277265"/>
            <a:ext cx="9836728" cy="421653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400" smtClean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pPr algn="just"/>
            <a:endParaRPr lang="ru-RU" sz="24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400" b="1" smtClean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ru-RU" sz="2800"/>
              <a:t>В методике выделяют </a:t>
            </a:r>
            <a:r>
              <a:rPr lang="ru-RU" sz="2800" b="1" i="1"/>
              <a:t>две формы чтения: про себя </a:t>
            </a:r>
            <a:r>
              <a:rPr lang="ru-RU" sz="2800"/>
              <a:t>(внутреннее </a:t>
            </a:r>
            <a:r>
              <a:rPr lang="ru-RU" sz="2800" smtClean="0"/>
              <a:t>чтение) и </a:t>
            </a:r>
            <a:r>
              <a:rPr lang="ru-RU" sz="2800" b="1" i="1"/>
              <a:t>вслух</a:t>
            </a:r>
            <a:r>
              <a:rPr lang="ru-RU" sz="2800" i="1"/>
              <a:t> </a:t>
            </a:r>
            <a:r>
              <a:rPr lang="ru-RU" sz="2800"/>
              <a:t>(</a:t>
            </a:r>
            <a:r>
              <a:rPr lang="ru-RU" sz="2800" smtClean="0"/>
              <a:t>внешнее чтение</a:t>
            </a:r>
            <a:r>
              <a:rPr lang="ru-RU" sz="2800"/>
              <a:t>). </a:t>
            </a:r>
            <a:endParaRPr lang="ru-RU" sz="2800" smtClean="0"/>
          </a:p>
          <a:p>
            <a:pPr algn="just"/>
            <a:r>
              <a:rPr lang="ru-RU" sz="2800"/>
              <a:t>	</a:t>
            </a:r>
            <a:r>
              <a:rPr lang="ru-RU" sz="2800" b="1" i="1" smtClean="0"/>
              <a:t>Чтение </a:t>
            </a:r>
            <a:r>
              <a:rPr lang="ru-RU" sz="2800" b="1" i="1"/>
              <a:t>про себя </a:t>
            </a:r>
            <a:r>
              <a:rPr lang="ru-RU" sz="2800"/>
              <a:t>– основная форма чтения – </a:t>
            </a:r>
            <a:r>
              <a:rPr lang="ru-RU" sz="2800" smtClean="0"/>
              <a:t>имеет целью </a:t>
            </a:r>
            <a:r>
              <a:rPr lang="ru-RU" sz="2800"/>
              <a:t>извлечение информации, оно «монологично», совершается наедине </a:t>
            </a:r>
            <a:r>
              <a:rPr lang="ru-RU" sz="2800" smtClean="0"/>
              <a:t>с собой</a:t>
            </a:r>
            <a:r>
              <a:rPr lang="ru-RU" sz="2800"/>
              <a:t>. </a:t>
            </a:r>
            <a:endParaRPr lang="ru-RU" sz="2800" smtClean="0"/>
          </a:p>
          <a:p>
            <a:pPr algn="just"/>
            <a:r>
              <a:rPr lang="ru-RU" sz="2800"/>
              <a:t>	</a:t>
            </a:r>
            <a:r>
              <a:rPr lang="ru-RU" sz="2800" b="1" i="1" smtClean="0"/>
              <a:t>Чтение </a:t>
            </a:r>
            <a:r>
              <a:rPr lang="ru-RU" sz="2800" b="1" i="1"/>
              <a:t>вслух </a:t>
            </a:r>
            <a:r>
              <a:rPr lang="ru-RU" sz="2800"/>
              <a:t>– вторичная форма, оно «диалогично», его </a:t>
            </a:r>
            <a:r>
              <a:rPr lang="ru-RU" sz="2800" smtClean="0"/>
              <a:t>назначение в </a:t>
            </a:r>
            <a:r>
              <a:rPr lang="ru-RU" sz="2800"/>
              <a:t>основном в передаче информации другому лицу</a:t>
            </a:r>
            <a:r>
              <a:rPr lang="ru-RU" sz="2800" smtClean="0"/>
              <a:t>.</a:t>
            </a:r>
            <a:endParaRPr lang="ru-RU" sz="3600" b="1" smtClean="0"/>
          </a:p>
          <a:p>
            <a:pPr algn="just"/>
            <a:endParaRPr lang="ru-RU" sz="2400" b="1"/>
          </a:p>
        </p:txBody>
      </p:sp>
    </p:spTree>
    <p:extLst>
      <p:ext uri="{BB962C8B-B14F-4D97-AF65-F5344CB8AC3E}">
        <p14:creationId xmlns:p14="http://schemas.microsoft.com/office/powerpoint/2010/main" val="2824654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86691" y="1000358"/>
            <a:ext cx="10169236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/>
              <a:t>	2.3 Принципы </a:t>
            </a:r>
            <a:r>
              <a:rPr lang="ru-RU" sz="2400" b="1" dirty="0"/>
              <a:t>обучения иностранным языкам </a:t>
            </a:r>
            <a:endParaRPr lang="ru-RU" sz="2400" b="1" dirty="0" smtClean="0"/>
          </a:p>
          <a:p>
            <a:pPr algn="just"/>
            <a:endParaRPr lang="ru-RU" sz="2000" b="1" dirty="0" smtClean="0"/>
          </a:p>
          <a:p>
            <a:pPr algn="just"/>
            <a:r>
              <a:rPr lang="ru-RU" sz="2200" b="1" i="1" dirty="0" smtClean="0"/>
              <a:t>	Под принципами </a:t>
            </a:r>
            <a:r>
              <a:rPr lang="ru-RU" sz="2200" b="1" i="1" dirty="0"/>
              <a:t>обучения </a:t>
            </a:r>
            <a:r>
              <a:rPr lang="ru-RU" sz="2200" dirty="0"/>
              <a:t>принято считать основные </a:t>
            </a:r>
            <a:r>
              <a:rPr lang="ru-RU" sz="2200" dirty="0" smtClean="0"/>
              <a:t>положения, определяющие </a:t>
            </a:r>
            <a:r>
              <a:rPr lang="ru-RU" sz="2200" dirty="0"/>
              <a:t>характер процесса обучения, которые формируются </a:t>
            </a:r>
            <a:r>
              <a:rPr lang="ru-RU" sz="2200" dirty="0" smtClean="0"/>
              <a:t>на основе </a:t>
            </a:r>
            <a:r>
              <a:rPr lang="ru-RU" sz="2200" dirty="0"/>
              <a:t>избранного направления и соответствующих этому </a:t>
            </a:r>
            <a:r>
              <a:rPr lang="ru-RU" sz="2200" dirty="0" smtClean="0"/>
              <a:t>направлению подходов</a:t>
            </a:r>
            <a:r>
              <a:rPr lang="ru-RU" sz="2200" dirty="0"/>
              <a:t>. </a:t>
            </a:r>
            <a:endParaRPr lang="ru-RU" sz="2200" dirty="0" smtClean="0"/>
          </a:p>
          <a:p>
            <a:pPr algn="just"/>
            <a:r>
              <a:rPr lang="ru-RU" sz="2200" dirty="0" smtClean="0"/>
              <a:t>	Четко </a:t>
            </a:r>
            <a:r>
              <a:rPr lang="ru-RU" sz="2200" dirty="0"/>
              <a:t>сформулированные принципы обучения помогут </a:t>
            </a:r>
            <a:r>
              <a:rPr lang="ru-RU" sz="2200" dirty="0" smtClean="0"/>
              <a:t>решить вопрос </a:t>
            </a:r>
            <a:r>
              <a:rPr lang="ru-RU" sz="2200" dirty="0"/>
              <a:t>о том, как и какое содержание обучения отбирать, какие </a:t>
            </a:r>
            <a:r>
              <a:rPr lang="ru-RU" sz="2200" dirty="0" smtClean="0"/>
              <a:t>материалы и </a:t>
            </a:r>
            <a:r>
              <a:rPr lang="ru-RU" sz="2200" dirty="0"/>
              <a:t>приемы использовать. </a:t>
            </a:r>
            <a:r>
              <a:rPr lang="ru-RU" sz="2200" dirty="0" smtClean="0"/>
              <a:t>Как в отечественной, так и в зарубежной методике не существует единого мнения относительно классификации принципов обучения. </a:t>
            </a:r>
          </a:p>
          <a:p>
            <a:pPr algn="just"/>
            <a:r>
              <a:rPr lang="ru-RU" sz="2200" dirty="0"/>
              <a:t>	</a:t>
            </a:r>
            <a:r>
              <a:rPr lang="ru-RU" sz="2200" dirty="0" smtClean="0"/>
              <a:t>В отечественной методике многие описанные выше понятия рассматриваются в рамках лингвистических или психологических основ обучения и не считаются принципами, поскольку термин </a:t>
            </a:r>
            <a:r>
              <a:rPr lang="ru-RU" sz="2200" b="1" i="1" dirty="0" smtClean="0"/>
              <a:t>«принцип» чаще всего применим к дидактическим и методическим основам обучения.</a:t>
            </a:r>
          </a:p>
        </p:txBody>
      </p:sp>
    </p:spTree>
    <p:extLst>
      <p:ext uri="{BB962C8B-B14F-4D97-AF65-F5344CB8AC3E}">
        <p14:creationId xmlns:p14="http://schemas.microsoft.com/office/powerpoint/2010/main" val="2329626501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19397" y="875484"/>
            <a:ext cx="10446327" cy="193899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400" smtClean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ru-RU" sz="2400" b="1" i="1"/>
              <a:t>В зависимости от этапа обучения, от индивидуальных </a:t>
            </a:r>
            <a:r>
              <a:rPr lang="ru-RU" sz="2400" b="1" i="1" smtClean="0"/>
              <a:t>особенностей обучаемых </a:t>
            </a:r>
            <a:r>
              <a:rPr lang="ru-RU" sz="2400" b="1" i="1"/>
              <a:t>и реальных условий обучения может изменяться </a:t>
            </a:r>
            <a:r>
              <a:rPr lang="ru-RU" sz="2400" b="1" i="1" smtClean="0"/>
              <a:t>процентное соотношение </a:t>
            </a:r>
            <a:r>
              <a:rPr lang="ru-RU" sz="2400" b="1" i="1"/>
              <a:t>чтения вслух и про себя на уроке и дома. Е.Н.Соловова </a:t>
            </a:r>
            <a:r>
              <a:rPr lang="ru-RU" sz="2400" b="1" i="1" smtClean="0"/>
              <a:t>предлагает </a:t>
            </a:r>
            <a:r>
              <a:rPr lang="ru-RU" sz="2400" b="1" i="1"/>
              <a:t>наиболее оптимальное процентное соотношение </a:t>
            </a:r>
            <a:r>
              <a:rPr lang="ru-RU" sz="2400" b="1" i="1" smtClean="0"/>
              <a:t>различных форм </a:t>
            </a:r>
            <a:r>
              <a:rPr lang="ru-RU" sz="2400" b="1" i="1"/>
              <a:t>чтения:</a:t>
            </a:r>
            <a:endParaRPr lang="ru-RU" sz="3200" b="1" i="1">
              <a:solidFill>
                <a:srgbClr val="002060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/>
          </p:nvPr>
        </p:nvGraphicFramePr>
        <p:xfrm>
          <a:off x="1246908" y="3477491"/>
          <a:ext cx="9836728" cy="21613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59182">
                  <a:extLst>
                    <a:ext uri="{9D8B030D-6E8A-4147-A177-3AD203B41FA5}">
                      <a16:colId xmlns:a16="http://schemas.microsoft.com/office/drawing/2014/main" val="2210708273"/>
                    </a:ext>
                  </a:extLst>
                </a:gridCol>
                <a:gridCol w="2459182">
                  <a:extLst>
                    <a:ext uri="{9D8B030D-6E8A-4147-A177-3AD203B41FA5}">
                      <a16:colId xmlns:a16="http://schemas.microsoft.com/office/drawing/2014/main" val="3507612408"/>
                    </a:ext>
                  </a:extLst>
                </a:gridCol>
                <a:gridCol w="2459182">
                  <a:extLst>
                    <a:ext uri="{9D8B030D-6E8A-4147-A177-3AD203B41FA5}">
                      <a16:colId xmlns:a16="http://schemas.microsoft.com/office/drawing/2014/main" val="1357949456"/>
                    </a:ext>
                  </a:extLst>
                </a:gridCol>
                <a:gridCol w="2459182">
                  <a:extLst>
                    <a:ext uri="{9D8B030D-6E8A-4147-A177-3AD203B41FA5}">
                      <a16:colId xmlns:a16="http://schemas.microsoft.com/office/drawing/2014/main" val="1607561164"/>
                    </a:ext>
                  </a:extLst>
                </a:gridCol>
              </a:tblGrid>
              <a:tr h="1193361">
                <a:tc>
                  <a:txBody>
                    <a:bodyPr/>
                    <a:lstStyle/>
                    <a:p>
                      <a:pPr algn="ctr"/>
                      <a:r>
                        <a:rPr lang="ru-RU" sz="2800" b="1" i="0" u="none" strike="noStrike" kern="1200" baseline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Форма</a:t>
                      </a:r>
                    </a:p>
                    <a:p>
                      <a:pPr algn="ctr"/>
                      <a:r>
                        <a:rPr lang="ru-RU" sz="2800" b="1" i="0" u="none" strike="noStrike" kern="1200" baseline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чтения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i="1" u="none" strike="noStrike" kern="1200" baseline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Начальный этап </a:t>
                      </a:r>
                      <a:endParaRPr lang="ru-RU" sz="2800" b="1" i="1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i="1" u="none" strike="noStrike" kern="1200" baseline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Средний этап </a:t>
                      </a:r>
                      <a:endParaRPr lang="ru-RU" sz="2800" b="1" i="1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i="1" u="none" strike="noStrike" kern="1200" baseline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Старший</a:t>
                      </a:r>
                    </a:p>
                    <a:p>
                      <a:pPr algn="ctr"/>
                      <a:r>
                        <a:rPr lang="ru-RU" sz="2800" b="1" i="1" u="none" strike="noStrike" kern="1200" baseline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этап</a:t>
                      </a:r>
                      <a:endParaRPr lang="ru-RU" sz="2800" b="1" i="1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1877639"/>
                  </a:ext>
                </a:extLst>
              </a:tr>
              <a:tr h="483974">
                <a:tc>
                  <a:txBody>
                    <a:bodyPr/>
                    <a:lstStyle/>
                    <a:p>
                      <a:pPr algn="ctr"/>
                      <a:r>
                        <a:rPr lang="ru-RU" sz="2400" b="1" i="0" smtClean="0">
                          <a:solidFill>
                            <a:srgbClr val="002060"/>
                          </a:solidFill>
                        </a:rPr>
                        <a:t>ВСЛУХ</a:t>
                      </a:r>
                      <a:endParaRPr lang="ru-RU" sz="2400" b="1" i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i="0" smtClean="0"/>
                        <a:t>90%</a:t>
                      </a:r>
                      <a:endParaRPr lang="ru-RU" sz="2400" b="1" i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i="0" smtClean="0"/>
                        <a:t>50%</a:t>
                      </a:r>
                      <a:endParaRPr lang="ru-RU" sz="2400" b="1" i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i="0" smtClean="0"/>
                        <a:t>10%</a:t>
                      </a:r>
                      <a:endParaRPr lang="ru-RU" sz="2400" b="1" i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8144378"/>
                  </a:ext>
                </a:extLst>
              </a:tr>
              <a:tr h="483974">
                <a:tc>
                  <a:txBody>
                    <a:bodyPr/>
                    <a:lstStyle/>
                    <a:p>
                      <a:pPr algn="ctr"/>
                      <a:r>
                        <a:rPr lang="ru-RU" sz="2400" b="1" i="0" smtClean="0">
                          <a:solidFill>
                            <a:srgbClr val="002060"/>
                          </a:solidFill>
                        </a:rPr>
                        <a:t>ПРО СЕБЯ</a:t>
                      </a:r>
                      <a:endParaRPr lang="ru-RU" sz="2400" b="1" i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i="0" smtClean="0"/>
                        <a:t>10%</a:t>
                      </a:r>
                      <a:endParaRPr lang="ru-RU" sz="2400" b="1" i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i="0" smtClean="0"/>
                        <a:t>50%</a:t>
                      </a:r>
                      <a:endParaRPr lang="ru-RU" sz="2400" b="1" i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i="0" smtClean="0"/>
                        <a:t>90%</a:t>
                      </a:r>
                      <a:endParaRPr lang="ru-RU" sz="2400" b="1" i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53957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1573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19397" y="875483"/>
            <a:ext cx="10446327" cy="495520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400" smtClean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pPr algn="just"/>
            <a:r>
              <a:rPr lang="ru-RU" sz="2400" b="1" smtClean="0"/>
              <a:t>	</a:t>
            </a:r>
            <a:r>
              <a:rPr lang="ru-RU" smtClean="0"/>
              <a:t>.</a:t>
            </a:r>
            <a:r>
              <a:rPr lang="ru-RU" sz="3200" smtClean="0"/>
              <a:t> </a:t>
            </a:r>
            <a:r>
              <a:rPr lang="ru-RU" sz="3200"/>
              <a:t>Существуют следующие </a:t>
            </a:r>
            <a:r>
              <a:rPr lang="ru-RU" sz="3200" b="1" i="1"/>
              <a:t>параметры оценки техники чтения</a:t>
            </a:r>
            <a:r>
              <a:rPr lang="ru-RU" sz="3200" b="1" smtClean="0"/>
              <a:t>:</a:t>
            </a:r>
          </a:p>
          <a:p>
            <a:pPr algn="just"/>
            <a:endParaRPr lang="ru-RU" sz="3200"/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3200"/>
              <a:t> темп чтения (определенное количество слов в минуту);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3200"/>
              <a:t> соблюдение норм ударения (смыслового, логического, не ударять служебные слова);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3200"/>
              <a:t> соблюдение норм паузации;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3200"/>
              <a:t> использование правильных моделей интонирования;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3200"/>
              <a:t> понимание прочитанного текст</a:t>
            </a:r>
            <a:r>
              <a:rPr lang="ru-RU" sz="3600"/>
              <a:t>а</a:t>
            </a:r>
            <a:endParaRPr lang="ru-RU" sz="3600" b="1"/>
          </a:p>
        </p:txBody>
      </p:sp>
    </p:spTree>
    <p:extLst>
      <p:ext uri="{BB962C8B-B14F-4D97-AF65-F5344CB8AC3E}">
        <p14:creationId xmlns:p14="http://schemas.microsoft.com/office/powerpoint/2010/main" val="3143971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30233" y="653811"/>
            <a:ext cx="10446327" cy="526297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400" smtClean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pPr algn="just"/>
            <a:r>
              <a:rPr lang="ru-RU" sz="24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ru-RU" sz="2400" b="1" smtClean="0">
                <a:solidFill>
                  <a:srgbClr val="C00000"/>
                </a:solidFill>
              </a:rPr>
              <a:t>На </a:t>
            </a:r>
            <a:r>
              <a:rPr lang="ru-RU" sz="2400" b="1">
                <a:solidFill>
                  <a:srgbClr val="C00000"/>
                </a:solidFill>
              </a:rPr>
              <a:t>младшем этапе </a:t>
            </a:r>
            <a:r>
              <a:rPr lang="ru-RU" sz="2400" b="1"/>
              <a:t>основное внимание уделяется развитию умения</a:t>
            </a:r>
          </a:p>
          <a:p>
            <a:pPr algn="just"/>
            <a:r>
              <a:rPr lang="ru-RU" sz="2400" b="1"/>
              <a:t>полностью понимать текст, основанный на знакомом материале. На этом</a:t>
            </a:r>
          </a:p>
          <a:p>
            <a:pPr algn="just"/>
            <a:r>
              <a:rPr lang="ru-RU" sz="2400" b="1"/>
              <a:t>этапе формируется психологический механизм смыслового восприятия на</a:t>
            </a:r>
          </a:p>
          <a:p>
            <a:pPr algn="just"/>
            <a:r>
              <a:rPr lang="ru-RU" sz="2400" b="1"/>
              <a:t>слух и умения добиваться понимания вербальными средствами. </a:t>
            </a:r>
            <a:endParaRPr lang="ru-RU" sz="2400" b="1" smtClean="0"/>
          </a:p>
          <a:p>
            <a:pPr algn="just"/>
            <a:endParaRPr lang="ru-RU" sz="2400" b="1"/>
          </a:p>
          <a:p>
            <a:pPr algn="just"/>
            <a:r>
              <a:rPr lang="ru-RU" sz="2400" b="1" smtClean="0"/>
              <a:t>	</a:t>
            </a:r>
            <a:r>
              <a:rPr lang="ru-RU" sz="2400" b="1" smtClean="0">
                <a:solidFill>
                  <a:srgbClr val="C00000"/>
                </a:solidFill>
              </a:rPr>
              <a:t>На среднем </a:t>
            </a:r>
            <a:r>
              <a:rPr lang="ru-RU" sz="2400" b="1">
                <a:solidFill>
                  <a:srgbClr val="C00000"/>
                </a:solidFill>
              </a:rPr>
              <a:t>этапе </a:t>
            </a:r>
            <a:r>
              <a:rPr lang="ru-RU" sz="2400" b="1"/>
              <a:t>отрабатываются оба вида аудирования – аудирование </a:t>
            </a:r>
            <a:r>
              <a:rPr lang="ru-RU" sz="2400" b="1" smtClean="0"/>
              <a:t>с полным </a:t>
            </a:r>
            <a:r>
              <a:rPr lang="ru-RU" sz="2400" b="1"/>
              <a:t>пониманием и аудирование основного </a:t>
            </a:r>
            <a:r>
              <a:rPr lang="ru-RU" sz="2400" b="1" smtClean="0"/>
              <a:t>содержания. </a:t>
            </a:r>
          </a:p>
          <a:p>
            <a:pPr algn="just"/>
            <a:endParaRPr lang="ru-RU" sz="2400" b="1"/>
          </a:p>
          <a:p>
            <a:pPr algn="just"/>
            <a:r>
              <a:rPr lang="ru-RU" sz="2400" b="1" smtClean="0"/>
              <a:t>	</a:t>
            </a:r>
            <a:r>
              <a:rPr lang="ru-RU" sz="2400" b="1" smtClean="0">
                <a:solidFill>
                  <a:srgbClr val="C00000"/>
                </a:solidFill>
              </a:rPr>
              <a:t>Главной задачей </a:t>
            </a:r>
            <a:r>
              <a:rPr lang="ru-RU" sz="2400" b="1">
                <a:solidFill>
                  <a:srgbClr val="C00000"/>
                </a:solidFill>
              </a:rPr>
              <a:t>обучения аудированию на старшем этапе (9 – 11–й </a:t>
            </a:r>
            <a:r>
              <a:rPr lang="ru-RU" sz="2400" b="1" smtClean="0">
                <a:solidFill>
                  <a:srgbClr val="C00000"/>
                </a:solidFill>
              </a:rPr>
              <a:t>классы)</a:t>
            </a:r>
            <a:r>
              <a:rPr lang="ru-RU" sz="2400" b="1" smtClean="0"/>
              <a:t> является </a:t>
            </a:r>
            <a:r>
              <a:rPr lang="ru-RU" sz="2400" b="1"/>
              <a:t>совершенствование ранее сформированных умений и, </a:t>
            </a:r>
            <a:r>
              <a:rPr lang="ru-RU" sz="2400" b="1" smtClean="0"/>
              <a:t>по необходимости</a:t>
            </a:r>
            <a:r>
              <a:rPr lang="ru-RU" sz="2400" b="1"/>
              <a:t>, их коррекция. Аудирование на этом этапе </a:t>
            </a:r>
            <a:r>
              <a:rPr lang="ru-RU" sz="2400" b="1" smtClean="0"/>
              <a:t>должно успешно </a:t>
            </a:r>
            <a:r>
              <a:rPr lang="ru-RU" sz="2400" b="1"/>
              <a:t>осуществляться с однократного предъявления </a:t>
            </a:r>
            <a:r>
              <a:rPr lang="ru-RU" sz="2400" b="1" smtClean="0"/>
              <a:t>аудиосообщения.</a:t>
            </a:r>
          </a:p>
          <a:p>
            <a:pPr algn="just"/>
            <a:endParaRPr lang="ru-RU" sz="2400" b="1"/>
          </a:p>
        </p:txBody>
      </p:sp>
    </p:spTree>
    <p:extLst>
      <p:ext uri="{BB962C8B-B14F-4D97-AF65-F5344CB8AC3E}">
        <p14:creationId xmlns:p14="http://schemas.microsoft.com/office/powerpoint/2010/main" val="3902988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45127" y="640506"/>
            <a:ext cx="10446327" cy="523220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400" smtClean="0">
                <a:solidFill>
                  <a:schemeClr val="accent5">
                    <a:lumMod val="50000"/>
                  </a:schemeClr>
                </a:solidFill>
                <a:cs typeface="Arial" panose="020B0604020202020204" pitchFamily="34" charset="0"/>
              </a:rPr>
              <a:t>	</a:t>
            </a:r>
            <a:r>
              <a:rPr lang="ru-RU" sz="2400" b="1"/>
              <a:t>Виды </a:t>
            </a:r>
            <a:r>
              <a:rPr lang="ru-RU" sz="2400" b="1" smtClean="0"/>
              <a:t>чтения</a:t>
            </a:r>
          </a:p>
          <a:p>
            <a:pPr algn="just"/>
            <a:endParaRPr lang="ru-RU" sz="2400" b="1"/>
          </a:p>
          <a:p>
            <a:pPr algn="just"/>
            <a:r>
              <a:rPr lang="ru-RU" sz="2400" smtClean="0"/>
              <a:t>	</a:t>
            </a:r>
            <a:r>
              <a:rPr lang="ru-RU" sz="2200" smtClean="0"/>
              <a:t>Под </a:t>
            </a:r>
            <a:r>
              <a:rPr lang="ru-RU" sz="2200" b="1" i="1"/>
              <a:t>видами чтения </a:t>
            </a:r>
            <a:r>
              <a:rPr lang="ru-RU" sz="2200"/>
              <a:t>принято понимать набор операций, </a:t>
            </a:r>
            <a:r>
              <a:rPr lang="ru-RU" sz="2200" smtClean="0"/>
              <a:t>обусловленных целью </a:t>
            </a:r>
            <a:r>
              <a:rPr lang="ru-RU" sz="2200"/>
              <a:t>чтения и характеризующихся специфическим сочетанием </a:t>
            </a:r>
            <a:r>
              <a:rPr lang="ru-RU" sz="2200" smtClean="0"/>
              <a:t>приемов смысловой </a:t>
            </a:r>
            <a:r>
              <a:rPr lang="ru-RU" sz="2200"/>
              <a:t>и перцептивной переработки </a:t>
            </a:r>
            <a:r>
              <a:rPr lang="ru-RU" sz="2200" smtClean="0"/>
              <a:t>материала, воспринимаемого зрительно</a:t>
            </a:r>
            <a:r>
              <a:rPr lang="ru-RU" sz="2200"/>
              <a:t>.</a:t>
            </a:r>
          </a:p>
          <a:p>
            <a:pPr algn="just"/>
            <a:r>
              <a:rPr lang="ru-RU" sz="2200" smtClean="0"/>
              <a:t>	В </a:t>
            </a:r>
            <a:r>
              <a:rPr lang="ru-RU" sz="2200"/>
              <a:t>зависимости от коммуникативных потребностей и по </a:t>
            </a:r>
            <a:r>
              <a:rPr lang="ru-RU" sz="2200" smtClean="0"/>
              <a:t>степени проникновения </a:t>
            </a:r>
            <a:r>
              <a:rPr lang="ru-RU" sz="2200"/>
              <a:t>в содержание текста в отечественной методике </a:t>
            </a:r>
            <a:r>
              <a:rPr lang="ru-RU" sz="2200" smtClean="0"/>
              <a:t>выделяют следующие </a:t>
            </a:r>
            <a:r>
              <a:rPr lang="ru-RU" sz="2200"/>
              <a:t>виды чтения: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2200" smtClean="0"/>
              <a:t> </a:t>
            </a:r>
            <a:r>
              <a:rPr lang="ru-RU" sz="2200" b="1"/>
              <a:t>аналитическое;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2200" b="1" smtClean="0"/>
              <a:t> </a:t>
            </a:r>
            <a:r>
              <a:rPr lang="ru-RU" sz="2200" b="1"/>
              <a:t>изучающее;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2200" b="1" smtClean="0"/>
              <a:t> </a:t>
            </a:r>
            <a:r>
              <a:rPr lang="ru-RU" sz="2200" b="1"/>
              <a:t>ознакомительное;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2200" b="1" smtClean="0"/>
              <a:t> </a:t>
            </a:r>
            <a:r>
              <a:rPr lang="ru-RU" sz="2200" b="1"/>
              <a:t>просмотровое;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2200" b="1" smtClean="0"/>
              <a:t> поисковое.</a:t>
            </a:r>
          </a:p>
          <a:p>
            <a:pPr algn="just"/>
            <a:r>
              <a:rPr lang="ru-RU" sz="2200" smtClean="0"/>
              <a:t>	Поскольку </a:t>
            </a:r>
            <a:r>
              <a:rPr lang="ru-RU" sz="2200"/>
              <a:t>просмотровое и поисковое по многим </a:t>
            </a:r>
            <a:r>
              <a:rPr lang="ru-RU" sz="2200" smtClean="0"/>
              <a:t>характеристикам совпадают</a:t>
            </a:r>
            <a:r>
              <a:rPr lang="ru-RU" sz="2200"/>
              <a:t>, в практике обучения их, как </a:t>
            </a:r>
            <a:r>
              <a:rPr lang="ru-RU" sz="2000"/>
              <a:t>правило, принимают за один </a:t>
            </a:r>
            <a:r>
              <a:rPr lang="ru-RU" sz="2000" smtClean="0"/>
              <a:t>вид, называя </a:t>
            </a:r>
            <a:r>
              <a:rPr lang="ru-RU" sz="2000"/>
              <a:t>поисково-просмотровым.</a:t>
            </a:r>
            <a:endParaRPr lang="ru-RU" sz="2800" b="1" smtClean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920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93371" y="988849"/>
            <a:ext cx="9579430" cy="501675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400" smtClean="0">
                <a:solidFill>
                  <a:schemeClr val="accent5">
                    <a:lumMod val="50000"/>
                  </a:schemeClr>
                </a:solidFill>
                <a:cs typeface="Arial" panose="020B0604020202020204" pitchFamily="34" charset="0"/>
              </a:rPr>
              <a:t>	</a:t>
            </a:r>
            <a:r>
              <a:rPr lang="ru-RU" sz="3200"/>
              <a:t>Г.В.Рогова выделяет три вида чтения: </a:t>
            </a:r>
            <a:r>
              <a:rPr lang="ru-RU" sz="3200" b="1" i="1"/>
              <a:t>изучающее, ознакомительное </a:t>
            </a:r>
            <a:r>
              <a:rPr lang="ru-RU" sz="3200" b="1" i="1" smtClean="0"/>
              <a:t>и просмотровое</a:t>
            </a:r>
            <a:r>
              <a:rPr lang="ru-RU" sz="3200" smtClean="0"/>
              <a:t>. </a:t>
            </a:r>
          </a:p>
          <a:p>
            <a:pPr algn="just"/>
            <a:endParaRPr lang="ru-RU" sz="3200" smtClean="0"/>
          </a:p>
          <a:p>
            <a:pPr algn="just"/>
            <a:r>
              <a:rPr lang="ru-RU" sz="3200"/>
              <a:t>	</a:t>
            </a:r>
            <a:r>
              <a:rPr lang="ru-RU" sz="3200" smtClean="0"/>
              <a:t>Профессор </a:t>
            </a:r>
            <a:r>
              <a:rPr lang="ru-RU" sz="3200"/>
              <a:t>Е.И.Пассов считает, что это лишь </a:t>
            </a:r>
            <a:r>
              <a:rPr lang="ru-RU" sz="3200" smtClean="0"/>
              <a:t>разные цели </a:t>
            </a:r>
            <a:r>
              <a:rPr lang="ru-RU" sz="3200"/>
              <a:t>использования </a:t>
            </a:r>
            <a:r>
              <a:rPr lang="ru-RU" sz="3200" smtClean="0"/>
              <a:t>чтения. 	</a:t>
            </a:r>
          </a:p>
          <a:p>
            <a:pPr algn="just"/>
            <a:endParaRPr lang="ru-RU" sz="3200"/>
          </a:p>
          <a:p>
            <a:pPr algn="just"/>
            <a:r>
              <a:rPr lang="ru-RU" sz="3200" smtClean="0"/>
              <a:t>	Существует </a:t>
            </a:r>
            <a:r>
              <a:rPr lang="ru-RU" sz="3200"/>
              <a:t>и мнение о том, что не </a:t>
            </a:r>
            <a:r>
              <a:rPr lang="ru-RU" sz="3200" smtClean="0"/>
              <a:t>следует выделять </a:t>
            </a:r>
            <a:r>
              <a:rPr lang="ru-RU" sz="3200"/>
              <a:t>слишком много видов информативного чтения и </a:t>
            </a:r>
            <a:r>
              <a:rPr lang="ru-RU" sz="3200" smtClean="0"/>
              <a:t>достаточно различать </a:t>
            </a:r>
            <a:r>
              <a:rPr lang="ru-RU" sz="3200"/>
              <a:t>изучающее и поисковое чтение.</a:t>
            </a:r>
            <a:endParaRPr lang="ru-RU" sz="2000" b="1" smtClean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27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45127" y="640506"/>
            <a:ext cx="10446327" cy="55092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400" smtClean="0">
                <a:solidFill>
                  <a:schemeClr val="accent5">
                    <a:lumMod val="50000"/>
                  </a:schemeClr>
                </a:solidFill>
                <a:cs typeface="Arial" panose="020B0604020202020204" pitchFamily="34" charset="0"/>
              </a:rPr>
              <a:t>	</a:t>
            </a:r>
            <a:r>
              <a:rPr lang="ru-RU" sz="3200" b="1"/>
              <a:t>В зарубежной англоязычной методике </a:t>
            </a:r>
            <a:r>
              <a:rPr lang="ru-RU" sz="3200"/>
              <a:t>также выделяют </a:t>
            </a:r>
            <a:r>
              <a:rPr lang="ru-RU" sz="3200" smtClean="0"/>
              <a:t>несколько видов </a:t>
            </a:r>
            <a:r>
              <a:rPr lang="ru-RU" sz="3200"/>
              <a:t>или умений чтения</a:t>
            </a:r>
            <a:r>
              <a:rPr lang="ru-RU" sz="3200" smtClean="0"/>
              <a:t>:</a:t>
            </a:r>
          </a:p>
          <a:p>
            <a:pPr algn="just"/>
            <a:endParaRPr lang="ru-RU" sz="3200"/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3200" smtClean="0"/>
              <a:t> </a:t>
            </a:r>
            <a:r>
              <a:rPr lang="ru-RU" sz="3200" b="1" i="1">
                <a:solidFill>
                  <a:srgbClr val="002060"/>
                </a:solidFill>
              </a:rPr>
              <a:t>skimming</a:t>
            </a:r>
            <a:r>
              <a:rPr lang="ru-RU" sz="3200" b="1" i="1"/>
              <a:t> – просматривать поверхностно (определение </a:t>
            </a:r>
            <a:r>
              <a:rPr lang="ru-RU" sz="3200" b="1" i="1" smtClean="0"/>
              <a:t>основной темы/идеи </a:t>
            </a:r>
            <a:r>
              <a:rPr lang="ru-RU" sz="3200" b="1" i="1"/>
              <a:t>текста</a:t>
            </a:r>
            <a:r>
              <a:rPr lang="ru-RU" sz="3200" b="1" i="1" smtClean="0"/>
              <a:t>);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ru-RU" sz="3200" b="1" i="1"/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3200" b="1" i="1" smtClean="0"/>
              <a:t> </a:t>
            </a:r>
            <a:r>
              <a:rPr lang="ru-RU" sz="3200" b="1" i="1">
                <a:solidFill>
                  <a:srgbClr val="002060"/>
                </a:solidFill>
              </a:rPr>
              <a:t>scanning</a:t>
            </a:r>
            <a:r>
              <a:rPr lang="ru-RU" sz="3200" b="1" i="1"/>
              <a:t> – пристально разглядовать, изучать (поиск </a:t>
            </a:r>
            <a:r>
              <a:rPr lang="ru-RU" sz="3200" b="1" i="1" smtClean="0"/>
              <a:t>конкретной информации </a:t>
            </a:r>
            <a:r>
              <a:rPr lang="ru-RU" sz="3200" b="1" i="1"/>
              <a:t>в тексте</a:t>
            </a:r>
            <a:r>
              <a:rPr lang="ru-RU" sz="3200" b="1" i="1" smtClean="0"/>
              <a:t>);</a:t>
            </a:r>
          </a:p>
          <a:p>
            <a:pPr algn="just"/>
            <a:endParaRPr lang="ru-RU" sz="3200" b="1" i="1"/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3200" b="1" i="1" smtClean="0"/>
              <a:t> </a:t>
            </a:r>
            <a:r>
              <a:rPr lang="ru-RU" sz="3200" b="1" i="1">
                <a:solidFill>
                  <a:srgbClr val="002060"/>
                </a:solidFill>
              </a:rPr>
              <a:t>reading for detail </a:t>
            </a:r>
            <a:r>
              <a:rPr lang="ru-RU" sz="3200" b="1" i="1"/>
              <a:t>(детальное понимание текста не только на </a:t>
            </a:r>
            <a:r>
              <a:rPr lang="ru-RU" sz="3200" b="1" i="1" smtClean="0"/>
              <a:t>уровне содержания</a:t>
            </a:r>
            <a:r>
              <a:rPr lang="ru-RU" sz="3200" b="1" i="1"/>
              <a:t>, но и смысла</a:t>
            </a:r>
            <a:r>
              <a:rPr lang="ru-RU" sz="3200" b="1" i="1" smtClean="0"/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1209955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45127" y="640506"/>
            <a:ext cx="10446327" cy="452431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400" smtClean="0">
                <a:solidFill>
                  <a:schemeClr val="accent5">
                    <a:lumMod val="50000"/>
                  </a:schemeClr>
                </a:solidFill>
                <a:cs typeface="Arial" panose="020B0604020202020204" pitchFamily="34" charset="0"/>
              </a:rPr>
              <a:t>	</a:t>
            </a:r>
            <a:r>
              <a:rPr lang="ru-RU" sz="3200" b="1"/>
              <a:t>Система работы с </a:t>
            </a:r>
            <a:r>
              <a:rPr lang="ru-RU" sz="3200" b="1" smtClean="0"/>
              <a:t>текстом</a:t>
            </a:r>
          </a:p>
          <a:p>
            <a:pPr algn="just"/>
            <a:endParaRPr lang="ru-RU" sz="3200" b="1"/>
          </a:p>
          <a:p>
            <a:pPr algn="just"/>
            <a:r>
              <a:rPr lang="ru-RU" sz="3200" smtClean="0"/>
              <a:t>	При </a:t>
            </a:r>
            <a:r>
              <a:rPr lang="ru-RU" sz="3200"/>
              <a:t>работе с любым текстом можно выделить три основных </a:t>
            </a:r>
            <a:r>
              <a:rPr lang="ru-RU" sz="3200" i="1" smtClean="0"/>
              <a:t>этапа работы</a:t>
            </a:r>
            <a:r>
              <a:rPr lang="ru-RU" sz="3200"/>
              <a:t>: </a:t>
            </a:r>
            <a:r>
              <a:rPr lang="ru-RU" sz="3200" b="1">
                <a:solidFill>
                  <a:srgbClr val="C00000"/>
                </a:solidFill>
              </a:rPr>
              <a:t>дотекстовый, текстoвый и послетекстовый.</a:t>
            </a:r>
            <a:r>
              <a:rPr lang="ru-RU" sz="3200"/>
              <a:t> </a:t>
            </a:r>
            <a:endParaRPr lang="ru-RU" sz="3200" smtClean="0"/>
          </a:p>
          <a:p>
            <a:pPr algn="just"/>
            <a:r>
              <a:rPr lang="ru-RU" sz="3200" i="1"/>
              <a:t>	</a:t>
            </a:r>
            <a:r>
              <a:rPr lang="ru-RU" sz="3200" i="1" smtClean="0"/>
              <a:t>Послетекстовый этап </a:t>
            </a:r>
            <a:r>
              <a:rPr lang="ru-RU" sz="3200"/>
              <a:t>будет присутствовать лишь в том случае, когда текст </a:t>
            </a:r>
            <a:r>
              <a:rPr lang="ru-RU" sz="3200" smtClean="0"/>
              <a:t>используется не </a:t>
            </a:r>
            <a:r>
              <a:rPr lang="ru-RU" sz="3200"/>
              <a:t>столько как средство формирования умений читать, сколько </a:t>
            </a:r>
            <a:r>
              <a:rPr lang="ru-RU" sz="3200" smtClean="0"/>
              <a:t>для развития </a:t>
            </a:r>
            <a:r>
              <a:rPr lang="ru-RU" sz="3200"/>
              <a:t>продуктивных умений в устной или письменной речи.</a:t>
            </a:r>
            <a:endParaRPr lang="ru-RU" sz="4000" b="1" smtClean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4728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45127" y="640506"/>
            <a:ext cx="10446327" cy="526297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smtClean="0">
                <a:solidFill>
                  <a:schemeClr val="accent5">
                    <a:lumMod val="50000"/>
                  </a:schemeClr>
                </a:solidFill>
                <a:cs typeface="Arial" panose="020B0604020202020204" pitchFamily="34" charset="0"/>
              </a:rPr>
              <a:t>	</a:t>
            </a:r>
            <a:r>
              <a:rPr lang="ru-RU" sz="3200" b="1"/>
              <a:t>Контроль сформированности навыков и умений </a:t>
            </a:r>
            <a:r>
              <a:rPr lang="ru-RU" sz="3200" b="1" smtClean="0"/>
              <a:t>чтения.</a:t>
            </a:r>
          </a:p>
          <a:p>
            <a:pPr algn="just"/>
            <a:endParaRPr lang="ru-RU" sz="3600" b="1" smtClean="0"/>
          </a:p>
          <a:p>
            <a:pPr algn="just"/>
            <a:r>
              <a:rPr lang="ru-RU" sz="3600" b="1"/>
              <a:t>	</a:t>
            </a:r>
            <a:r>
              <a:rPr lang="ru-RU" sz="3200" smtClean="0"/>
              <a:t>При </a:t>
            </a:r>
            <a:r>
              <a:rPr lang="ru-RU" sz="3200"/>
              <a:t>определении уровня сформированности умений читать тексты </a:t>
            </a:r>
            <a:r>
              <a:rPr lang="ru-RU" sz="3200" smtClean="0"/>
              <a:t>на иностранном </a:t>
            </a:r>
            <a:r>
              <a:rPr lang="ru-RU" sz="3200"/>
              <a:t>языке оценка oсуществляется по результатам </a:t>
            </a:r>
            <a:r>
              <a:rPr lang="ru-RU" sz="3200" smtClean="0"/>
              <a:t>выполнения заданий </a:t>
            </a:r>
            <a:r>
              <a:rPr lang="ru-RU" sz="3200"/>
              <a:t>на поисковое, ознакомительное или изучающее чтение. </a:t>
            </a:r>
            <a:r>
              <a:rPr lang="ru-RU" sz="3200" smtClean="0"/>
              <a:t>Методисты (Гез </a:t>
            </a:r>
            <a:r>
              <a:rPr lang="ru-RU" sz="3200"/>
              <a:t>Н.И., Гальскова Н.Д</a:t>
            </a:r>
            <a:r>
              <a:rPr lang="ru-RU" sz="3200" smtClean="0"/>
              <a:t>.) </a:t>
            </a:r>
            <a:r>
              <a:rPr lang="ru-RU" sz="3200"/>
              <a:t>предлагают при этом </a:t>
            </a:r>
            <a:r>
              <a:rPr lang="ru-RU" sz="3200" smtClean="0"/>
              <a:t>использовать материалы</a:t>
            </a:r>
            <a:r>
              <a:rPr lang="ru-RU" sz="3200"/>
              <a:t>, рекомендованные для каждого </a:t>
            </a:r>
            <a:r>
              <a:rPr lang="ru-RU" sz="3200" smtClean="0"/>
              <a:t>вида чтения </a:t>
            </a:r>
            <a:r>
              <a:rPr lang="ru-RU" sz="3200"/>
              <a:t>программой.</a:t>
            </a:r>
            <a:endParaRPr lang="ru-RU" sz="4000" b="1" smtClean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559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45127" y="640506"/>
            <a:ext cx="10446327" cy="507831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400" smtClean="0">
                <a:solidFill>
                  <a:schemeClr val="accent5">
                    <a:lumMod val="50000"/>
                  </a:schemeClr>
                </a:solidFill>
                <a:cs typeface="Arial" panose="020B0604020202020204" pitchFamily="34" charset="0"/>
              </a:rPr>
              <a:t>	</a:t>
            </a:r>
            <a:r>
              <a:rPr lang="ru-RU" sz="3600" b="1" i="1"/>
              <a:t>На начальном этапе обучения проверяются</a:t>
            </a:r>
            <a:r>
              <a:rPr lang="ru-RU" sz="3600"/>
              <a:t>: </a:t>
            </a:r>
            <a:r>
              <a:rPr lang="ru-RU" sz="3600">
                <a:solidFill>
                  <a:srgbClr val="002060"/>
                </a:solidFill>
              </a:rPr>
              <a:t>узнавание и </a:t>
            </a:r>
            <a:r>
              <a:rPr lang="ru-RU" sz="3600" smtClean="0">
                <a:solidFill>
                  <a:srgbClr val="002060"/>
                </a:solidFill>
              </a:rPr>
              <a:t>называние букв</a:t>
            </a:r>
            <a:r>
              <a:rPr lang="ru-RU" sz="3600">
                <a:solidFill>
                  <a:srgbClr val="002060"/>
                </a:solidFill>
              </a:rPr>
              <a:t>; соотнесение букв и буквосочетаний со звуками; озвучивание </a:t>
            </a:r>
            <a:r>
              <a:rPr lang="ru-RU" sz="3600" smtClean="0">
                <a:solidFill>
                  <a:srgbClr val="002060"/>
                </a:solidFill>
              </a:rPr>
              <a:t>слов, словосочетаний</a:t>
            </a:r>
            <a:r>
              <a:rPr lang="ru-RU" sz="3600">
                <a:solidFill>
                  <a:srgbClr val="002060"/>
                </a:solidFill>
              </a:rPr>
              <a:t>, предложений; деление предложений на </a:t>
            </a:r>
            <a:r>
              <a:rPr lang="ru-RU" sz="3600" smtClean="0">
                <a:solidFill>
                  <a:srgbClr val="002060"/>
                </a:solidFill>
              </a:rPr>
              <a:t>ритмические группы</a:t>
            </a:r>
            <a:r>
              <a:rPr lang="ru-RU" sz="3600">
                <a:solidFill>
                  <a:srgbClr val="002060"/>
                </a:solidFill>
              </a:rPr>
              <a:t>, интонирование; полное и точное понимание текстов </a:t>
            </a:r>
            <a:r>
              <a:rPr lang="ru-RU" sz="3600"/>
              <a:t>(</a:t>
            </a:r>
            <a:r>
              <a:rPr lang="ru-RU" sz="3600" smtClean="0"/>
              <a:t>для изучающего </a:t>
            </a:r>
            <a:r>
              <a:rPr lang="ru-RU" sz="3600"/>
              <a:t>чтения); </a:t>
            </a:r>
            <a:r>
              <a:rPr lang="ru-RU" sz="3600">
                <a:solidFill>
                  <a:srgbClr val="002060"/>
                </a:solidFill>
              </a:rPr>
              <a:t>понимание общего содержания текстов </a:t>
            </a:r>
            <a:r>
              <a:rPr lang="ru-RU" sz="3600"/>
              <a:t>(</a:t>
            </a:r>
            <a:r>
              <a:rPr lang="ru-RU" sz="3600" smtClean="0"/>
              <a:t>для ознакомительного </a:t>
            </a:r>
            <a:r>
              <a:rPr lang="ru-RU" sz="3600"/>
              <a:t>и поискового чтения); </a:t>
            </a:r>
            <a:r>
              <a:rPr lang="ru-RU" sz="3600" smtClean="0">
                <a:solidFill>
                  <a:srgbClr val="002060"/>
                </a:solidFill>
              </a:rPr>
              <a:t>правильное, обращенное чтение вслух</a:t>
            </a:r>
            <a:r>
              <a:rPr lang="ru-RU" sz="3600">
                <a:solidFill>
                  <a:srgbClr val="002060"/>
                </a:solidFill>
              </a:rPr>
              <a:t>.</a:t>
            </a:r>
            <a:endParaRPr lang="ru-RU" sz="4400" b="1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4817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45127" y="640506"/>
            <a:ext cx="10446327" cy="544764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400" smtClean="0">
                <a:solidFill>
                  <a:schemeClr val="accent5">
                    <a:lumMod val="50000"/>
                  </a:schemeClr>
                </a:solidFill>
                <a:cs typeface="Arial" panose="020B0604020202020204" pitchFamily="34" charset="0"/>
              </a:rPr>
              <a:t>	</a:t>
            </a:r>
            <a:r>
              <a:rPr lang="ru-RU" sz="2800" b="1" i="1"/>
              <a:t>Для проверки понимания на продвинутых этапах</a:t>
            </a:r>
            <a:r>
              <a:rPr lang="ru-RU" sz="2800"/>
              <a:t> (среднем и </a:t>
            </a:r>
            <a:r>
              <a:rPr lang="ru-RU" sz="2800" smtClean="0"/>
              <a:t>старшем) используются </a:t>
            </a:r>
            <a:r>
              <a:rPr lang="ru-RU" sz="2800"/>
              <a:t>разные упражнения для различных видов </a:t>
            </a:r>
            <a:r>
              <a:rPr lang="ru-RU" sz="2800" smtClean="0"/>
              <a:t>чтения. </a:t>
            </a:r>
          </a:p>
          <a:p>
            <a:pPr algn="just"/>
            <a:r>
              <a:rPr lang="ru-RU" sz="2400"/>
              <a:t>	</a:t>
            </a:r>
            <a:endParaRPr lang="ru-RU" sz="2400" smtClean="0"/>
          </a:p>
          <a:p>
            <a:pPr algn="just"/>
            <a:r>
              <a:rPr lang="ru-RU" sz="2400" b="1"/>
              <a:t>	</a:t>
            </a:r>
            <a:r>
              <a:rPr lang="ru-RU" sz="2400" b="1" smtClean="0"/>
              <a:t>Oзнакомительное </a:t>
            </a:r>
            <a:r>
              <a:rPr lang="ru-RU" sz="2400" b="1"/>
              <a:t>чтение </a:t>
            </a:r>
            <a:r>
              <a:rPr lang="ru-RU" sz="2400"/>
              <a:t>контролируется с помощью </a:t>
            </a:r>
            <a:r>
              <a:rPr lang="ru-RU" sz="2400" smtClean="0"/>
              <a:t>следующих упражнений</a:t>
            </a:r>
            <a:r>
              <a:rPr lang="ru-RU" sz="2400"/>
              <a:t>: </a:t>
            </a:r>
            <a:r>
              <a:rPr lang="ru-RU" sz="2400" b="1">
                <a:solidFill>
                  <a:srgbClr val="002060"/>
                </a:solidFill>
              </a:rPr>
              <a:t>прогнозировать содержание по заголовку и </a:t>
            </a:r>
            <a:r>
              <a:rPr lang="ru-RU" sz="2400" b="1" smtClean="0">
                <a:solidFill>
                  <a:srgbClr val="002060"/>
                </a:solidFill>
              </a:rPr>
              <a:t>иллюстрациям; ставить </a:t>
            </a:r>
            <a:r>
              <a:rPr lang="ru-RU" sz="2400" b="1">
                <a:solidFill>
                  <a:srgbClr val="002060"/>
                </a:solidFill>
              </a:rPr>
              <a:t>вопросы к основной информации и отвечать на них; </a:t>
            </a:r>
            <a:r>
              <a:rPr lang="ru-RU" sz="2400" b="1" smtClean="0">
                <a:solidFill>
                  <a:srgbClr val="002060"/>
                </a:solidFill>
              </a:rPr>
              <a:t>выбирать заголовок</a:t>
            </a:r>
            <a:r>
              <a:rPr lang="ru-RU" sz="2400" b="1">
                <a:solidFill>
                  <a:srgbClr val="002060"/>
                </a:solidFill>
              </a:rPr>
              <a:t>, адекватный содержанию текста; делить текст на </a:t>
            </a:r>
            <a:r>
              <a:rPr lang="ru-RU" sz="2400" b="1" smtClean="0">
                <a:solidFill>
                  <a:srgbClr val="002060"/>
                </a:solidFill>
              </a:rPr>
              <a:t>смысловые части </a:t>
            </a:r>
            <a:r>
              <a:rPr lang="ru-RU" sz="2400" b="1">
                <a:solidFill>
                  <a:srgbClr val="002060"/>
                </a:solidFill>
              </a:rPr>
              <a:t>и озаглавливать их; делать выписки основной </a:t>
            </a:r>
            <a:r>
              <a:rPr lang="ru-RU" sz="2400" b="1" smtClean="0">
                <a:solidFill>
                  <a:srgbClr val="002060"/>
                </a:solidFill>
              </a:rPr>
              <a:t>информации</a:t>
            </a:r>
            <a:r>
              <a:rPr lang="ru-RU" sz="2400" smtClean="0"/>
              <a:t>.</a:t>
            </a:r>
          </a:p>
          <a:p>
            <a:pPr algn="just"/>
            <a:r>
              <a:rPr lang="ru-RU" sz="2400" smtClean="0"/>
              <a:t>	</a:t>
            </a:r>
            <a:r>
              <a:rPr lang="ru-RU" sz="2400" b="1" smtClean="0"/>
              <a:t>Для </a:t>
            </a:r>
            <a:r>
              <a:rPr lang="ru-RU" sz="2400" b="1"/>
              <a:t>проверки изучающего чтения </a:t>
            </a:r>
            <a:r>
              <a:rPr lang="ru-RU" sz="2400"/>
              <a:t>используются </a:t>
            </a:r>
            <a:r>
              <a:rPr lang="ru-RU" sz="2400" smtClean="0"/>
              <a:t>следующие упражнения</a:t>
            </a:r>
            <a:r>
              <a:rPr lang="ru-RU" sz="2400"/>
              <a:t>: </a:t>
            </a:r>
            <a:r>
              <a:rPr lang="ru-RU" sz="2400" b="1">
                <a:solidFill>
                  <a:srgbClr val="002060"/>
                </a:solidFill>
              </a:rPr>
              <a:t>составить развернутый план (резюме, выводы, комментарий</a:t>
            </a:r>
            <a:r>
              <a:rPr lang="ru-RU" sz="2400" b="1" smtClean="0">
                <a:solidFill>
                  <a:srgbClr val="002060"/>
                </a:solidFill>
              </a:rPr>
              <a:t>); назвать </a:t>
            </a:r>
            <a:r>
              <a:rPr lang="ru-RU" sz="2400" b="1">
                <a:solidFill>
                  <a:srgbClr val="002060"/>
                </a:solidFill>
              </a:rPr>
              <a:t>утверждения, которые нужно подтвердить или </a:t>
            </a:r>
            <a:r>
              <a:rPr lang="ru-RU" sz="2400" b="1" smtClean="0">
                <a:solidFill>
                  <a:srgbClr val="002060"/>
                </a:solidFill>
              </a:rPr>
              <a:t>опровергнуть; поставить </a:t>
            </a:r>
            <a:r>
              <a:rPr lang="ru-RU" sz="2400" b="1">
                <a:solidFill>
                  <a:srgbClr val="002060"/>
                </a:solidFill>
              </a:rPr>
              <a:t>вопросы ко всему тексту; выполнить выборочно или </a:t>
            </a:r>
            <a:r>
              <a:rPr lang="ru-RU" sz="2400" b="1" smtClean="0">
                <a:solidFill>
                  <a:srgbClr val="002060"/>
                </a:solidFill>
              </a:rPr>
              <a:t>полностью адекватный </a:t>
            </a:r>
            <a:r>
              <a:rPr lang="ru-RU" sz="2400" b="1">
                <a:solidFill>
                  <a:srgbClr val="002060"/>
                </a:solidFill>
              </a:rPr>
              <a:t>перевод текста</a:t>
            </a:r>
            <a:r>
              <a:rPr lang="ru-RU" sz="2400" b="1" smtClean="0">
                <a:solidFill>
                  <a:srgbClr val="002060"/>
                </a:solidFill>
              </a:rPr>
              <a:t>.</a:t>
            </a:r>
            <a:endParaRPr lang="ru-RU" sz="2400" b="1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316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/>
          </p:nvPr>
        </p:nvGraphicFramePr>
        <p:xfrm>
          <a:off x="1149924" y="1121447"/>
          <a:ext cx="9684330" cy="49329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42165">
                  <a:extLst>
                    <a:ext uri="{9D8B030D-6E8A-4147-A177-3AD203B41FA5}">
                      <a16:colId xmlns:a16="http://schemas.microsoft.com/office/drawing/2014/main" val="1233966974"/>
                    </a:ext>
                  </a:extLst>
                </a:gridCol>
                <a:gridCol w="4842165">
                  <a:extLst>
                    <a:ext uri="{9D8B030D-6E8A-4147-A177-3AD203B41FA5}">
                      <a16:colId xmlns:a16="http://schemas.microsoft.com/office/drawing/2014/main" val="2663647504"/>
                    </a:ext>
                  </a:extLst>
                </a:gridCol>
              </a:tblGrid>
              <a:tr h="1049573">
                <a:tc>
                  <a:txBody>
                    <a:bodyPr/>
                    <a:lstStyle/>
                    <a:p>
                      <a:r>
                        <a:rPr lang="ru-RU" sz="1800" b="1" i="0" u="none" strike="noStrike" kern="1200" cap="all" baseline="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Общедидактические</a:t>
                      </a:r>
                      <a:r>
                        <a:rPr lang="ru-RU" sz="1800" b="1" i="0" u="none" strike="noStrike" kern="1200" cap="all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принципы обучения иностранному языку</a:t>
                      </a:r>
                      <a:endParaRPr lang="ru-RU" cap="all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i="0" u="none" strike="noStrike" kern="1200" cap="all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Специфические методические принципы обучения</a:t>
                      </a:r>
                    </a:p>
                    <a:p>
                      <a:r>
                        <a:rPr lang="ru-RU" sz="1800" b="1" i="0" u="none" strike="noStrike" kern="1200" cap="all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иностранному языку</a:t>
                      </a:r>
                      <a:endParaRPr lang="ru-RU" cap="all" baseline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2154546"/>
                  </a:ext>
                </a:extLst>
              </a:tr>
              <a:tr h="3883416">
                <a:tc>
                  <a:txBody>
                    <a:bodyPr/>
                    <a:lstStyle/>
                    <a:p>
                      <a:r>
                        <a:rPr lang="ru-RU" sz="1800" b="1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Принцип сознательности</a:t>
                      </a:r>
                    </a:p>
                    <a:p>
                      <a:r>
                        <a:rPr lang="ru-RU" sz="1800" b="1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Принцип активности</a:t>
                      </a:r>
                    </a:p>
                    <a:p>
                      <a:r>
                        <a:rPr lang="ru-RU" sz="1800" b="1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Принцип наглядности</a:t>
                      </a:r>
                    </a:p>
                    <a:p>
                      <a:r>
                        <a:rPr lang="ru-RU" sz="1800" b="1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Принцип развивающего обучения</a:t>
                      </a:r>
                    </a:p>
                    <a:p>
                      <a:r>
                        <a:rPr lang="ru-RU" sz="1800" b="1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Принципы доступности и посильности</a:t>
                      </a:r>
                    </a:p>
                    <a:p>
                      <a:r>
                        <a:rPr lang="ru-RU" sz="1800" b="1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Принцип прочности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Принцип устной основы и принцип устного опережения</a:t>
                      </a:r>
                    </a:p>
                    <a:p>
                      <a:r>
                        <a:rPr lang="ru-RU" sz="1800" b="1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Принцип комплексности</a:t>
                      </a:r>
                    </a:p>
                    <a:p>
                      <a:r>
                        <a:rPr lang="ru-RU" sz="1800" b="1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Принцип учета родного языка учащихся</a:t>
                      </a:r>
                    </a:p>
                    <a:p>
                      <a:r>
                        <a:rPr lang="ru-RU" sz="1800" b="1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Принцип синтетичности усвоения</a:t>
                      </a:r>
                    </a:p>
                    <a:p>
                      <a:r>
                        <a:rPr lang="ru-RU" sz="1800" b="1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Принцип программирования коммуникативной деятельности в</a:t>
                      </a:r>
                    </a:p>
                    <a:p>
                      <a:r>
                        <a:rPr lang="ru-RU" sz="1800" b="1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Упражнениях</a:t>
                      </a:r>
                    </a:p>
                    <a:p>
                      <a:r>
                        <a:rPr lang="ru-RU" sz="1800" b="1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Принцип единства и разнородности целей и путей обучения</a:t>
                      </a:r>
                    </a:p>
                    <a:p>
                      <a:r>
                        <a:rPr lang="ru-RU" sz="1800" b="1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Принципы </a:t>
                      </a:r>
                      <a:r>
                        <a:rPr lang="ru-RU" sz="1800" b="1" i="1" u="none" strike="noStrike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взаимодополнения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742376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61784378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180113" y="699706"/>
            <a:ext cx="3323772" cy="491976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smtClean="0">
              <a:solidFill>
                <a:schemeClr val="tx1"/>
              </a:solidFill>
            </a:endParaRPr>
          </a:p>
          <a:p>
            <a:pPr algn="ctr"/>
            <a:r>
              <a:rPr lang="ru-RU" sz="2800" b="1" smtClean="0">
                <a:solidFill>
                  <a:schemeClr val="tx1"/>
                </a:solidFill>
              </a:rPr>
              <a:t>Резюме </a:t>
            </a:r>
            <a:r>
              <a:rPr lang="ru-RU" sz="2800" b="1">
                <a:solidFill>
                  <a:schemeClr val="tx1"/>
                </a:solidFill>
              </a:rPr>
              <a:t>по теме: </a:t>
            </a:r>
          </a:p>
          <a:p>
            <a:pPr algn="ctr"/>
            <a:endParaRPr lang="ru-RU" sz="2800" b="1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90599" y="1380368"/>
            <a:ext cx="10330544" cy="470898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2000" b="1" i="1" smtClean="0"/>
              <a:t>	Чтение </a:t>
            </a:r>
            <a:r>
              <a:rPr lang="ru-RU" sz="2000" b="1" i="1"/>
              <a:t>– рецептивный вид речевой деятельности, направленный на восприятие и понимание письменного текста. </a:t>
            </a:r>
          </a:p>
          <a:p>
            <a:pPr algn="just"/>
            <a:r>
              <a:rPr lang="ru-RU" sz="2000"/>
              <a:t>	При чтении происходит осмысление и оценка информации, содержащейся в тексте. </a:t>
            </a:r>
          </a:p>
          <a:p>
            <a:pPr algn="just"/>
            <a:r>
              <a:rPr lang="ru-RU" sz="2000" smtClean="0"/>
              <a:t>	Под </a:t>
            </a:r>
            <a:r>
              <a:rPr lang="ru-RU" sz="2000" b="1" i="1"/>
              <a:t>видами чтения </a:t>
            </a:r>
            <a:r>
              <a:rPr lang="ru-RU" sz="2000"/>
              <a:t>принято понимать набор операций, обусловленных целью чтения и характеризующихся специфическим сочетанием приемов смысловой и перцептивной переработки материала, воспринимаемого зрительно.</a:t>
            </a:r>
          </a:p>
          <a:p>
            <a:pPr algn="just"/>
            <a:r>
              <a:rPr lang="ru-RU" sz="2000"/>
              <a:t>	В зависимости от коммуникативных потребностей и по степени проникновения в содержание текста в отечественной методике выделяют следующие виды чтения: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2000"/>
              <a:t> </a:t>
            </a:r>
            <a:r>
              <a:rPr lang="ru-RU" sz="2000" b="1"/>
              <a:t>аналитическое;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2000" b="1"/>
              <a:t> изучающее;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2000" b="1"/>
              <a:t> ознакомительное;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2000" b="1"/>
              <a:t> просмотровое;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2000" b="1"/>
              <a:t> </a:t>
            </a:r>
            <a:r>
              <a:rPr lang="ru-RU" sz="2000" b="1" smtClean="0"/>
              <a:t>поисковое.	</a:t>
            </a:r>
          </a:p>
          <a:p>
            <a:pPr algn="just"/>
            <a:r>
              <a:rPr lang="ru-RU" sz="2000" b="1" smtClean="0"/>
              <a:t>	</a:t>
            </a:r>
            <a:r>
              <a:rPr lang="ru-RU" sz="2000" smtClean="0"/>
              <a:t>В </a:t>
            </a:r>
            <a:r>
              <a:rPr lang="ru-RU" sz="2000"/>
              <a:t>методике выделяют </a:t>
            </a:r>
            <a:r>
              <a:rPr lang="ru-RU" sz="2000" b="1" i="1"/>
              <a:t>две формы чтения: про себя </a:t>
            </a:r>
            <a:r>
              <a:rPr lang="ru-RU" sz="2000"/>
              <a:t>(внутреннее чтение) и </a:t>
            </a:r>
            <a:r>
              <a:rPr lang="ru-RU" sz="2000" b="1" i="1"/>
              <a:t>вслух</a:t>
            </a:r>
            <a:r>
              <a:rPr lang="ru-RU" sz="2000" i="1"/>
              <a:t> </a:t>
            </a:r>
            <a:r>
              <a:rPr lang="ru-RU" sz="2000"/>
              <a:t>(внешнее чтение</a:t>
            </a:r>
            <a:r>
              <a:rPr lang="ru-RU" sz="2000"/>
              <a:t>). </a:t>
            </a:r>
            <a:endParaRPr lang="ru-RU" sz="2000"/>
          </a:p>
        </p:txBody>
      </p:sp>
    </p:spTree>
    <p:extLst>
      <p:ext uri="{BB962C8B-B14F-4D97-AF65-F5344CB8AC3E}">
        <p14:creationId xmlns:p14="http://schemas.microsoft.com/office/powerpoint/2010/main" val="3687149113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40000"/>
              <a:lumOff val="6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ru-RU" b="1"/>
              <a:t>Тема</a:t>
            </a:r>
            <a:r>
              <a:rPr lang="ru-RU" b="1" smtClean="0"/>
              <a:t> </a:t>
            </a:r>
            <a:r>
              <a:rPr lang="ru-RU" b="1" smtClean="0"/>
              <a:t>8. Технология </a:t>
            </a:r>
            <a:r>
              <a:rPr lang="ru-RU" b="1"/>
              <a:t>обучения иноязычному говорению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solidFill>
            <a:schemeClr val="accent1">
              <a:lumMod val="20000"/>
              <a:lumOff val="8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2800" b="1" smtClean="0"/>
              <a:t>Говорение </a:t>
            </a:r>
            <a:r>
              <a:rPr lang="ru-RU" sz="2800" b="1"/>
              <a:t>как </a:t>
            </a:r>
            <a:r>
              <a:rPr lang="ru-RU" sz="2800" b="1" smtClean="0"/>
              <a:t>вид речевой деятельности 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b="1" smtClean="0"/>
              <a:t>Технология </a:t>
            </a:r>
            <a:r>
              <a:rPr lang="ru-RU" sz="2800" b="1"/>
              <a:t>обучения иноязычной </a:t>
            </a:r>
            <a:r>
              <a:rPr lang="ru-RU" sz="2800" b="1" smtClean="0"/>
              <a:t>монологической речи</a:t>
            </a:r>
            <a:endParaRPr lang="ru-RU" sz="2800" b="1"/>
          </a:p>
          <a:p>
            <a:pPr marL="514350" indent="-514350">
              <a:buFont typeface="+mj-lt"/>
              <a:buAutoNum type="arabicPeriod"/>
            </a:pPr>
            <a:r>
              <a:rPr lang="ru-RU" sz="2800" b="1" smtClean="0"/>
              <a:t>Упражнения </a:t>
            </a:r>
            <a:r>
              <a:rPr lang="ru-RU" sz="2800" b="1"/>
              <a:t>в развитии монологической речи </a:t>
            </a:r>
            <a:endParaRPr lang="ru-RU" sz="2800" b="1" smtClean="0"/>
          </a:p>
          <a:p>
            <a:pPr marL="514350" indent="-514350">
              <a:buFont typeface="+mj-lt"/>
              <a:buAutoNum type="arabicPeriod"/>
            </a:pPr>
            <a:r>
              <a:rPr lang="ru-RU" sz="2800" b="1" smtClean="0"/>
              <a:t>Технология </a:t>
            </a:r>
            <a:r>
              <a:rPr lang="ru-RU" sz="2800" b="1"/>
              <a:t>обучения иноязычной диалогической речи </a:t>
            </a:r>
            <a:endParaRPr lang="ru-RU" sz="2800" b="1" smtClean="0"/>
          </a:p>
          <a:p>
            <a:pPr marL="514350" indent="-514350">
              <a:buFont typeface="+mj-lt"/>
              <a:buAutoNum type="arabicPeriod"/>
            </a:pPr>
            <a:r>
              <a:rPr lang="ru-RU" sz="2800" b="1" smtClean="0"/>
              <a:t>Контроль </a:t>
            </a:r>
            <a:r>
              <a:rPr lang="ru-RU" sz="2800" b="1"/>
              <a:t>и оценка умений говорения</a:t>
            </a:r>
          </a:p>
        </p:txBody>
      </p:sp>
    </p:spTree>
    <p:extLst>
      <p:ext uri="{BB962C8B-B14F-4D97-AF65-F5344CB8AC3E}">
        <p14:creationId xmlns:p14="http://schemas.microsoft.com/office/powerpoint/2010/main" val="2653566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57941" y="634321"/>
            <a:ext cx="10551885" cy="410708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mtClean="0"/>
              <a:t/>
            </a:r>
            <a:br>
              <a:rPr lang="ru-RU" smtClean="0"/>
            </a:br>
            <a:r>
              <a:rPr lang="ru-RU" sz="3600" b="1" smtClean="0"/>
              <a:t>Литература:</a:t>
            </a:r>
            <a:br>
              <a:rPr lang="ru-RU" sz="3600" b="1" smtClean="0"/>
            </a:br>
            <a:endParaRPr lang="ru-RU" b="1"/>
          </a:p>
        </p:txBody>
      </p:sp>
      <p:sp>
        <p:nvSpPr>
          <p:cNvPr id="3" name="Прямоугольник 2"/>
          <p:cNvSpPr/>
          <p:nvPr/>
        </p:nvSpPr>
        <p:spPr>
          <a:xfrm>
            <a:off x="957942" y="1146629"/>
            <a:ext cx="10551885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 typeface="+mj-lt"/>
              <a:buAutoNum type="arabicPeriod"/>
            </a:pPr>
            <a:r>
              <a:rPr lang="ru-RU" sz="2000"/>
              <a:t>Гальскова Н.Д. Современная методика обучения иностранным </a:t>
            </a:r>
            <a:r>
              <a:rPr lang="ru-RU" sz="2000" smtClean="0"/>
              <a:t>языкам. - </a:t>
            </a:r>
            <a:r>
              <a:rPr lang="ru-RU" sz="2000"/>
              <a:t>М., </a:t>
            </a:r>
            <a:r>
              <a:rPr lang="ru-RU" sz="2000" smtClean="0"/>
              <a:t>2000.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000" smtClean="0"/>
              <a:t>Бабинская П.К. Практический </a:t>
            </a:r>
            <a:r>
              <a:rPr lang="ru-RU" sz="2000"/>
              <a:t>курс методики преподавания иностранных языков М.:Просвещение</a:t>
            </a:r>
            <a:r>
              <a:rPr lang="ru-RU" sz="2000" smtClean="0"/>
              <a:t>, 2003. 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000"/>
              <a:t>Колкер Я.М., Устинова Е.С., Еналиева Г.М. Практическая методика обучения иностранному </a:t>
            </a:r>
            <a:r>
              <a:rPr lang="ru-RU" sz="2000" smtClean="0"/>
              <a:t>языку. -  </a:t>
            </a:r>
            <a:r>
              <a:rPr lang="ru-RU" sz="2000"/>
              <a:t>М</a:t>
            </a:r>
            <a:r>
              <a:rPr lang="ru-RU" sz="2000" smtClean="0"/>
              <a:t>., 2000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000"/>
              <a:t>Кунанбаева С.С. Теория и практика современного иноязычного образования. – Алматы, 2010</a:t>
            </a:r>
            <a:r>
              <a:rPr lang="ru-RU" sz="2000" smtClean="0"/>
              <a:t>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000"/>
              <a:t>Бордовская Н.В. Современные образовательные технологии. Учебное пособие. – М., 2010. </a:t>
            </a:r>
            <a:endParaRPr lang="ru-RU" sz="2000" smtClean="0"/>
          </a:p>
          <a:p>
            <a:pPr marL="457200" indent="-457200" algn="just">
              <a:buFont typeface="+mj-lt"/>
              <a:buAutoNum type="arabicPeriod"/>
            </a:pPr>
            <a:r>
              <a:rPr lang="ru-RU" sz="2000" smtClean="0"/>
              <a:t>Солонцова Л.П. </a:t>
            </a:r>
            <a:r>
              <a:rPr lang="ru-RU" sz="2000"/>
              <a:t>Современная методика обучения иностранным </a:t>
            </a:r>
            <a:r>
              <a:rPr lang="ru-RU" sz="2000" smtClean="0"/>
              <a:t>языкам (общие вопросы, базовый курс) Алматы, 2015.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000"/>
              <a:t>Методика обучения иностранным языкам: традиции и современность / Под ред. А. А. Миролюбова.— Обнинск: Титул, 2010.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000"/>
              <a:t>Методика обучения иностранным языкам (учебное пособие для студентов Института математики и механики им. Н.И. Лобачевского по направлению «педагогическое образование (с двумя профилями </a:t>
            </a:r>
            <a:r>
              <a:rPr lang="ru-RU" sz="2000" smtClean="0"/>
              <a:t>подготовки) </a:t>
            </a:r>
            <a:r>
              <a:rPr lang="ru-RU" sz="2000"/>
              <a:t>/ Составители: Л.Р. Сакаева, А.Р. Баранова</a:t>
            </a:r>
            <a:r>
              <a:rPr lang="ru-RU" sz="2000" smtClean="0"/>
              <a:t>. </a:t>
            </a:r>
            <a:r>
              <a:rPr lang="ru-RU" sz="2000"/>
              <a:t>– Казань, КФУ, </a:t>
            </a:r>
            <a:r>
              <a:rPr lang="ru-RU" sz="2000" smtClean="0"/>
              <a:t>2016. 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en-US" sz="2000" smtClean="0"/>
              <a:t>Geremy </a:t>
            </a:r>
            <a:r>
              <a:rPr lang="en-US" sz="2000"/>
              <a:t>Harmer. The Practice of English Language Teaching. London - New-York, 1991. </a:t>
            </a:r>
            <a:endParaRPr lang="ru-RU" sz="2000"/>
          </a:p>
        </p:txBody>
      </p:sp>
    </p:spTree>
    <p:extLst>
      <p:ext uri="{BB962C8B-B14F-4D97-AF65-F5344CB8AC3E}">
        <p14:creationId xmlns:p14="http://schemas.microsoft.com/office/powerpoint/2010/main" val="3069220222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31966" y="800002"/>
            <a:ext cx="10019210" cy="3370217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just"/>
            <a:r>
              <a:rPr lang="ru-RU" sz="2800" b="1" i="1" smtClean="0">
                <a:solidFill>
                  <a:srgbClr val="002060"/>
                </a:solidFill>
              </a:rPr>
              <a:t>	</a:t>
            </a:r>
            <a:r>
              <a:rPr lang="ru-RU" sz="2800" b="1" i="1" smtClean="0">
                <a:solidFill>
                  <a:schemeClr val="accent5">
                    <a:lumMod val="75000"/>
                  </a:schemeClr>
                </a:solidFill>
                <a:latin typeface="Bad Script" panose="02000000000000000000" pitchFamily="2" charset="0"/>
              </a:rPr>
              <a:t>1</a:t>
            </a:r>
            <a:r>
              <a:rPr lang="ru-RU" sz="2800" b="1" i="1" smtClean="0">
                <a:solidFill>
                  <a:srgbClr val="002060"/>
                </a:solidFill>
                <a:latin typeface="Bad Script" panose="02000000000000000000" pitchFamily="2" charset="0"/>
              </a:rPr>
              <a:t> </a:t>
            </a:r>
            <a:r>
              <a:rPr lang="ru-RU" sz="2800" b="1" i="1" smtClean="0">
                <a:solidFill>
                  <a:schemeClr val="accent5">
                    <a:lumMod val="75000"/>
                  </a:schemeClr>
                </a:solidFill>
                <a:latin typeface="Bad Script" panose="02000000000000000000" pitchFamily="2" charset="0"/>
              </a:rPr>
              <a:t>Говорение </a:t>
            </a:r>
            <a:r>
              <a:rPr lang="ru-RU" sz="2800" b="1" i="1">
                <a:solidFill>
                  <a:schemeClr val="accent5">
                    <a:lumMod val="75000"/>
                  </a:schemeClr>
                </a:solidFill>
                <a:latin typeface="Bad Script" panose="02000000000000000000" pitchFamily="2" charset="0"/>
              </a:rPr>
              <a:t>как вид речевой деятельности </a:t>
            </a:r>
            <a:r>
              <a:rPr lang="ru-RU" sz="2800" b="1"/>
              <a:t/>
            </a:r>
            <a:br>
              <a:rPr lang="ru-RU" sz="2800" b="1"/>
            </a:br>
            <a:r>
              <a:rPr lang="ru-RU" sz="2800" b="1" smtClean="0"/>
              <a:t/>
            </a:r>
            <a:br>
              <a:rPr lang="ru-RU" sz="2800" b="1" smtClean="0"/>
            </a:br>
            <a:r>
              <a:rPr lang="ru-RU" sz="2800" b="1" i="1" smtClean="0">
                <a:solidFill>
                  <a:srgbClr val="002060"/>
                </a:solidFill>
              </a:rPr>
              <a:t>Говорение</a:t>
            </a:r>
            <a:r>
              <a:rPr lang="ru-RU" sz="2800" b="1" i="1" smtClean="0"/>
              <a:t> – продуктивный (экспрессивный) вид речевой деятельности (РД), посредством которого совместно с аудированием осуществляется устно-речевое общение. </a:t>
            </a:r>
            <a:br>
              <a:rPr lang="ru-RU" sz="2800" b="1" i="1" smtClean="0"/>
            </a:br>
            <a:r>
              <a:rPr lang="ru-RU" sz="2800" b="1" i="1"/>
              <a:t>	</a:t>
            </a:r>
            <a:r>
              <a:rPr lang="ru-RU" sz="2800" b="1" i="1" smtClean="0">
                <a:solidFill>
                  <a:srgbClr val="002060"/>
                </a:solidFill>
              </a:rPr>
              <a:t>Содержанием </a:t>
            </a:r>
            <a:r>
              <a:rPr lang="ru-RU" sz="2800" b="1" i="1">
                <a:solidFill>
                  <a:srgbClr val="002060"/>
                </a:solidFill>
              </a:rPr>
              <a:t>говорения </a:t>
            </a:r>
            <a:r>
              <a:rPr lang="ru-RU" sz="2800" b="1" i="1"/>
              <a:t>является </a:t>
            </a:r>
            <a:r>
              <a:rPr lang="ru-RU" sz="2800" b="1" i="1" smtClean="0"/>
              <a:t>выражение мыслей</a:t>
            </a:r>
            <a:r>
              <a:rPr lang="ru-RU" sz="2800" b="1" i="1"/>
              <a:t>, передача информации в устной </a:t>
            </a:r>
            <a:r>
              <a:rPr lang="ru-RU" sz="2800" b="1" i="1" smtClean="0"/>
              <a:t>форме</a:t>
            </a:r>
            <a:r>
              <a:rPr lang="ru-RU" sz="2800" b="1" i="1"/>
              <a:t>.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31966" y="4170219"/>
            <a:ext cx="10019210" cy="1705648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r>
              <a:rPr lang="ru-RU" sz="2400" b="1" i="1">
                <a:solidFill>
                  <a:srgbClr val="002060"/>
                </a:solidFill>
              </a:rPr>
              <a:t>Целью обучения говорению </a:t>
            </a:r>
            <a:r>
              <a:rPr lang="ru-RU" sz="2400" b="1"/>
              <a:t>является развитие у учащихся </a:t>
            </a:r>
            <a:r>
              <a:rPr lang="ru-RU" sz="2400" b="1" smtClean="0"/>
              <a:t>способности в </a:t>
            </a:r>
            <a:r>
              <a:rPr lang="ru-RU" sz="2400" b="1"/>
              <a:t>соответствии с их реальными потребностями </a:t>
            </a:r>
            <a:r>
              <a:rPr lang="ru-RU" sz="2400" b="1" smtClean="0"/>
              <a:t>и интересами осуществлять устное </a:t>
            </a:r>
            <a:r>
              <a:rPr lang="ru-RU" sz="2400" b="1"/>
              <a:t>речевое общение </a:t>
            </a:r>
            <a:r>
              <a:rPr lang="ru-RU" sz="2400" b="1" smtClean="0"/>
              <a:t>в разнообразных</a:t>
            </a:r>
            <a:r>
              <a:rPr lang="ru-RU" sz="2400" b="1"/>
              <a:t>, социально </a:t>
            </a:r>
            <a:r>
              <a:rPr lang="ru-RU" sz="2400" b="1" smtClean="0"/>
              <a:t>детерминированных ситуациях</a:t>
            </a:r>
            <a:r>
              <a:rPr lang="ru-RU" sz="2400" b="1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74610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/>
          </p:nvPr>
        </p:nvGraphicFramePr>
        <p:xfrm>
          <a:off x="979053" y="1066802"/>
          <a:ext cx="10353964" cy="52370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Скругленный прямоугольник 3"/>
          <p:cNvSpPr/>
          <p:nvPr/>
        </p:nvSpPr>
        <p:spPr>
          <a:xfrm>
            <a:off x="2064328" y="637308"/>
            <a:ext cx="7218218" cy="332509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smtClean="0">
                <a:solidFill>
                  <a:schemeClr val="tx1"/>
                </a:solidFill>
              </a:rPr>
              <a:t>ПАРАМЕТРЫ ГОВОРЕНИЯ</a:t>
            </a:r>
            <a:endParaRPr lang="ru-RU" sz="2800" b="1" i="1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4255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94509" y="914752"/>
            <a:ext cx="10016836" cy="501675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3200" smtClean="0"/>
              <a:t>	Говорение </a:t>
            </a:r>
            <a:r>
              <a:rPr lang="ru-RU" sz="3200"/>
              <a:t>может протекать в </a:t>
            </a:r>
            <a:r>
              <a:rPr lang="ru-RU" sz="3200" b="1" i="1">
                <a:solidFill>
                  <a:srgbClr val="002060"/>
                </a:solidFill>
              </a:rPr>
              <a:t>диалогической или </a:t>
            </a:r>
            <a:r>
              <a:rPr lang="ru-RU" sz="3200" b="1" i="1" smtClean="0">
                <a:solidFill>
                  <a:srgbClr val="002060"/>
                </a:solidFill>
              </a:rPr>
              <a:t>монологической форме</a:t>
            </a:r>
            <a:r>
              <a:rPr lang="ru-RU" sz="3200"/>
              <a:t>, либо в сложном переплетении диaлога и монoлога. </a:t>
            </a:r>
            <a:endParaRPr lang="ru-RU" sz="3200" smtClean="0"/>
          </a:p>
          <a:p>
            <a:pPr algn="just"/>
            <a:r>
              <a:rPr lang="ru-RU" sz="3200" smtClean="0"/>
              <a:t>	Каждая из этих форм обладает </a:t>
            </a:r>
            <a:r>
              <a:rPr lang="ru-RU" sz="3200" b="1" smtClean="0"/>
              <a:t>психолoгическими и лингвистическими особенностями,</a:t>
            </a:r>
            <a:r>
              <a:rPr lang="ru-RU" sz="3200" smtClean="0"/>
              <a:t> учет которых необходим при обучении говорению. Это связано с тем, что </a:t>
            </a:r>
            <a:r>
              <a:rPr lang="ru-RU" sz="3200" smtClean="0">
                <a:solidFill>
                  <a:schemeClr val="accent4">
                    <a:lumMod val="50000"/>
                  </a:schemeClr>
                </a:solidFill>
              </a:rPr>
              <a:t>формирование умений монологической и диалогической речи предпoлагает дифференцирoванную организацию материала и различные приемы работы с ним.</a:t>
            </a:r>
            <a:endParaRPr lang="ru-RU" sz="320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3142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/>
          </p:nvPr>
        </p:nvGraphicFramePr>
        <p:xfrm>
          <a:off x="1" y="0"/>
          <a:ext cx="12191998" cy="70097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5999">
                  <a:extLst>
                    <a:ext uri="{9D8B030D-6E8A-4147-A177-3AD203B41FA5}">
                      <a16:colId xmlns:a16="http://schemas.microsoft.com/office/drawing/2014/main" val="2577034530"/>
                    </a:ext>
                  </a:extLst>
                </a:gridCol>
                <a:gridCol w="6095999">
                  <a:extLst>
                    <a:ext uri="{9D8B030D-6E8A-4147-A177-3AD203B41FA5}">
                      <a16:colId xmlns:a16="http://schemas.microsoft.com/office/drawing/2014/main" val="2992171977"/>
                    </a:ext>
                  </a:extLst>
                </a:gridCol>
              </a:tblGrid>
              <a:tr h="678797">
                <a:tc>
                  <a:txBody>
                    <a:bodyPr/>
                    <a:lstStyle/>
                    <a:p>
                      <a:pPr algn="ctr"/>
                      <a:r>
                        <a:rPr lang="ru-RU" sz="1800" b="1" i="0" u="none" strike="noStrike" kern="1200" cap="all" baseline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Диалогическая</a:t>
                      </a:r>
                      <a:r>
                        <a:rPr lang="ru-RU" sz="1800" b="0" i="0" u="none" strike="noStrike" kern="1200" baseline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1" i="0" u="none" strike="noStrike" kern="1200" cap="all" baseline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речь</a:t>
                      </a:r>
                      <a:endParaRPr lang="ru-RU" b="1" cap="all" baseline="0">
                        <a:solidFill>
                          <a:schemeClr val="accent4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0" u="none" strike="noStrike" kern="1200" cap="all" baseline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Монологическая речь</a:t>
                      </a:r>
                      <a:endParaRPr lang="ru-RU" b="1" cap="all" smtClean="0">
                        <a:solidFill>
                          <a:schemeClr val="accent4">
                            <a:lumMod val="50000"/>
                          </a:schemeClr>
                        </a:solidFill>
                      </a:endParaRPr>
                    </a:p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48697383"/>
                  </a:ext>
                </a:extLst>
              </a:tr>
              <a:tr h="1066680">
                <a:tc>
                  <a:txBody>
                    <a:bodyPr/>
                    <a:lstStyle/>
                    <a:p>
                      <a:r>
                        <a:rPr lang="ru-RU" sz="2000" b="1" i="1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Процесс речевого взаимодействия двух или более участников коммуникации</a:t>
                      </a:r>
                      <a:endParaRPr lang="ru-RU" sz="2000" b="1" i="1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i="1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Связное непрерывное изложени мыслей одним лицом, обращенное к одному или нескольким лицам</a:t>
                      </a:r>
                      <a:endParaRPr lang="ru-RU" sz="2000" b="1" i="1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33309673"/>
                  </a:ext>
                </a:extLst>
              </a:tr>
              <a:tr h="393271">
                <a:tc gridSpan="2">
                  <a:txBody>
                    <a:bodyPr/>
                    <a:lstStyle/>
                    <a:p>
                      <a:pPr algn="ctr"/>
                      <a:r>
                        <a:rPr lang="ru-RU" sz="1800" b="1" i="1" u="none" strike="noStrike" kern="1200" cap="all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Психологические характеристики</a:t>
                      </a:r>
                      <a:endParaRPr lang="ru-RU" sz="1800" b="1" i="1" cap="all" baseline="0">
                        <a:latin typeface="+mn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20786821"/>
                  </a:ext>
                </a:extLst>
              </a:tr>
              <a:tr h="2682863">
                <a:tc>
                  <a:txBody>
                    <a:bodyPr/>
                    <a:lstStyle/>
                    <a:p>
                      <a:r>
                        <a:rPr lang="ru-RU" sz="2000" b="1" i="0" u="none" strike="noStrike" kern="1200" baseline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Наличие обратной связи, совместное речетворчество: речевое поведение одного партнера определяется речевым поведением другого (других) участника (участников) коммуникации; двусторонний характер. Отсутствие возможности спланировать развитие диалога; спонтанность, экспромтность речевых действий, Часто яркая эмоциональная окрашенность</a:t>
                      </a:r>
                      <a:endParaRPr lang="ru-RU" sz="2000" b="1">
                        <a:solidFill>
                          <a:schemeClr val="accent4">
                            <a:lumMod val="50000"/>
                          </a:schemeClr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2000" b="1" i="0" u="none" strike="noStrike" kern="1200" baseline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Отсутствие замкнутого акта коммуникации, непосредственной обратной связи; однонаправленный характер. Последовательность, логичность, связность изложения, структурная четкость (вступление,</a:t>
                      </a:r>
                    </a:p>
                    <a:p>
                      <a:pPr algn="just"/>
                      <a:r>
                        <a:rPr lang="ru-RU" sz="2000" b="1" i="0" u="none" strike="noStrike" kern="1200" baseline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развитие темы, заключение). Эмоциональная окрашенность. Контекстность: монологическая речь может быть понята из самой себя, т.е. интерпретирована через речевой контекст</a:t>
                      </a:r>
                      <a:endParaRPr lang="ru-RU" sz="2000" b="1">
                        <a:solidFill>
                          <a:schemeClr val="accent4">
                            <a:lumMod val="50000"/>
                          </a:schemeClr>
                        </a:solid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0936295"/>
                  </a:ext>
                </a:extLst>
              </a:tr>
              <a:tr h="2036390">
                <a:tc>
                  <a:txBody>
                    <a:bodyPr/>
                    <a:lstStyle/>
                    <a:p>
                      <a:r>
                        <a:rPr lang="ru-RU" sz="2000" b="1" i="0" u="none" strike="noStrike" kern="1200" baseline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Ситуативность (диалогическая речь может быть понята с учетом той ситуации, в которой она создается). Значительное влияние неязыковых средств: диалогическая речь на 75% обусловлена экстралингвистической ситуацией</a:t>
                      </a:r>
                    </a:p>
                    <a:p>
                      <a:r>
                        <a:rPr lang="ru-RU" sz="2000" b="1" i="0" u="none" strike="noStrike" kern="1200" baseline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(Т.Е.Сахарова)</a:t>
                      </a:r>
                      <a:endParaRPr lang="ru-RU" sz="2000" b="1">
                        <a:solidFill>
                          <a:schemeClr val="accent4">
                            <a:lumMod val="50000"/>
                          </a:schemeClr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i="0" u="none" strike="noStrike" kern="1200" baseline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Незначительное влияние неязыковых средств</a:t>
                      </a:r>
                      <a:endParaRPr lang="ru-RU" sz="2000" b="1">
                        <a:solidFill>
                          <a:schemeClr val="accent4">
                            <a:lumMod val="50000"/>
                          </a:schemeClr>
                        </a:solid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675033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7028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/>
          </p:nvPr>
        </p:nvGraphicFramePr>
        <p:xfrm>
          <a:off x="457200" y="484909"/>
          <a:ext cx="11291456" cy="61233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45728">
                  <a:extLst>
                    <a:ext uri="{9D8B030D-6E8A-4147-A177-3AD203B41FA5}">
                      <a16:colId xmlns:a16="http://schemas.microsoft.com/office/drawing/2014/main" val="2577034530"/>
                    </a:ext>
                  </a:extLst>
                </a:gridCol>
                <a:gridCol w="5645728">
                  <a:extLst>
                    <a:ext uri="{9D8B030D-6E8A-4147-A177-3AD203B41FA5}">
                      <a16:colId xmlns:a16="http://schemas.microsoft.com/office/drawing/2014/main" val="2992171977"/>
                    </a:ext>
                  </a:extLst>
                </a:gridCol>
              </a:tblGrid>
              <a:tr h="678797">
                <a:tc>
                  <a:txBody>
                    <a:bodyPr/>
                    <a:lstStyle/>
                    <a:p>
                      <a:pPr algn="ctr"/>
                      <a:endParaRPr lang="ru-RU" sz="1800" b="1" i="0" u="none" strike="noStrike" kern="1200" cap="all" baseline="0" smtClean="0">
                        <a:solidFill>
                          <a:schemeClr val="accent4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ru-RU" sz="1800" b="1" i="0" u="none" strike="noStrike" kern="1200" cap="all" baseline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Диалогическая</a:t>
                      </a:r>
                      <a:r>
                        <a:rPr lang="ru-RU" sz="1800" b="0" i="0" u="none" strike="noStrike" kern="1200" baseline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1" i="0" u="none" strike="noStrike" kern="1200" cap="all" baseline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речь</a:t>
                      </a:r>
                      <a:endParaRPr lang="ru-RU" b="1" cap="all" baseline="0">
                        <a:solidFill>
                          <a:schemeClr val="accent4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i="0" u="none" strike="noStrike" kern="1200" cap="all" baseline="0" smtClean="0">
                        <a:solidFill>
                          <a:schemeClr val="accent4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0" u="none" strike="noStrike" kern="1200" cap="all" baseline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Монологическая речь</a:t>
                      </a:r>
                      <a:endParaRPr lang="ru-RU" b="1" cap="all" smtClean="0">
                        <a:solidFill>
                          <a:schemeClr val="accent4">
                            <a:lumMod val="50000"/>
                          </a:schemeClr>
                        </a:solidFill>
                      </a:endParaRPr>
                    </a:p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48697383"/>
                  </a:ext>
                </a:extLst>
              </a:tr>
              <a:tr h="1066680">
                <a:tc>
                  <a:txBody>
                    <a:bodyPr/>
                    <a:lstStyle/>
                    <a:p>
                      <a:r>
                        <a:rPr lang="ru-RU" sz="2000" b="1" i="1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Процесс речевого взаимодействия двух или более участников коммуникации</a:t>
                      </a:r>
                      <a:endParaRPr lang="ru-RU" sz="2000" b="1" i="1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i="1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Связное непрерывное изложени мыслей одним лицом, обращенное к одному или нескольким лицам</a:t>
                      </a:r>
                      <a:endParaRPr lang="ru-RU" sz="2000" b="1" i="1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33309673"/>
                  </a:ext>
                </a:extLst>
              </a:tr>
              <a:tr h="393271">
                <a:tc gridSpan="2">
                  <a:txBody>
                    <a:bodyPr/>
                    <a:lstStyle/>
                    <a:p>
                      <a:pPr algn="ctr"/>
                      <a:r>
                        <a:rPr lang="ru-RU" sz="1800" b="1" i="1" u="none" strike="noStrike" kern="1200" cap="all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ЛИНГИВИСТИЧЕСКИЕ характеристики</a:t>
                      </a:r>
                      <a:endParaRPr lang="ru-RU" sz="1800" b="1" i="1" cap="all" baseline="0">
                        <a:latin typeface="+mn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20786821"/>
                  </a:ext>
                </a:extLst>
              </a:tr>
              <a:tr h="2682863">
                <a:tc>
                  <a:txBody>
                    <a:bodyPr/>
                    <a:lstStyle/>
                    <a:p>
                      <a:r>
                        <a:rPr lang="ru-RU" sz="2000" b="1" i="0" u="none" strike="noStrike" kern="1200" baseline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Короткие, неразвернутые предложения, краткость, лаконизм синтаксических конструкций. </a:t>
                      </a:r>
                    </a:p>
                    <a:p>
                      <a:r>
                        <a:rPr lang="ru-RU" sz="2000" b="1" i="0" u="none" strike="noStrike" kern="1200" baseline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Наличие вопросительных, восклицательных и побудительных предложений. </a:t>
                      </a:r>
                    </a:p>
                    <a:p>
                      <a:r>
                        <a:rPr lang="ru-RU" sz="2000" b="1" i="0" u="none" strike="noStrike" kern="1200" baseline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Неполные и незаконченные предложения в ответных репликах (эллипсы). </a:t>
                      </a:r>
                    </a:p>
                    <a:p>
                      <a:r>
                        <a:rPr lang="ru-RU" sz="2000" b="1" i="0" u="none" strike="noStrike" kern="1200" baseline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Лексемы, характерные только для | разговорной речи: сокращения и усеченные слова (…… и др.); стяженные грамматические</a:t>
                      </a:r>
                    </a:p>
                    <a:p>
                      <a:r>
                        <a:rPr lang="ru-RU" sz="2000" b="1" i="0" u="none" strike="noStrike" kern="1200" baseline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формы (….и др.). Фразы-клише, разговорные формулы</a:t>
                      </a:r>
                      <a:endParaRPr lang="ru-RU" sz="2400" b="1">
                        <a:solidFill>
                          <a:schemeClr val="accent4">
                            <a:lumMod val="50000"/>
                          </a:schemeClr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i="0" u="none" strike="noStrike" kern="1200" baseline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Близость к письменной речи по сравнению с диалогической речью. </a:t>
                      </a:r>
                    </a:p>
                    <a:p>
                      <a:r>
                        <a:rPr lang="ru-RU" sz="2000" b="1" i="0" u="none" strike="noStrike" kern="1200" baseline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Развернутость изложения мысли;</a:t>
                      </a:r>
                    </a:p>
                    <a:p>
                      <a:r>
                        <a:rPr lang="ru-RU" sz="2000" b="1" i="0" u="none" strike="noStrike" kern="1200" baseline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разные по структуре предложения. </a:t>
                      </a:r>
                    </a:p>
                    <a:p>
                      <a:r>
                        <a:rPr lang="ru-RU" sz="2000" b="1" i="0" u="none" strike="noStrike" kern="1200" baseline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Полный стиль произношения. </a:t>
                      </a:r>
                    </a:p>
                    <a:p>
                      <a:r>
                        <a:rPr lang="ru-RU" sz="2000" b="1" i="0" u="none" strike="noStrike" kern="1200" baseline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Полносоставные предложения.  </a:t>
                      </a:r>
                    </a:p>
                    <a:p>
                      <a:r>
                        <a:rPr lang="ru-RU" sz="2000" b="1" i="0" u="none" strike="noStrike" kern="1200" baseline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Сложный синтаксис</a:t>
                      </a:r>
                      <a:endParaRPr lang="ru-RU" sz="2400" b="1">
                        <a:solidFill>
                          <a:schemeClr val="accent4">
                            <a:lumMod val="50000"/>
                          </a:schemeClr>
                        </a:solid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09362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8353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92777" y="788186"/>
            <a:ext cx="10110652" cy="483209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endParaRPr lang="ru-RU" sz="2800" b="1" smtClean="0">
              <a:latin typeface="Bad Script" panose="02000000000000000000" pitchFamily="2" charset="0"/>
            </a:endParaRPr>
          </a:p>
          <a:p>
            <a:pPr algn="just"/>
            <a:r>
              <a:rPr lang="ru-RU" sz="2800" b="1" smtClean="0">
                <a:latin typeface="Bad Script" panose="02000000000000000000" pitchFamily="2" charset="0"/>
              </a:rPr>
              <a:t>	2 </a:t>
            </a:r>
            <a:r>
              <a:rPr lang="ru-RU" sz="2800" b="1">
                <a:latin typeface="Bad Script" panose="02000000000000000000" pitchFamily="2" charset="0"/>
              </a:rPr>
              <a:t>Технология обучения иноязычной монологической </a:t>
            </a:r>
            <a:r>
              <a:rPr lang="ru-RU" sz="2800" b="1" smtClean="0">
                <a:latin typeface="Bad Script" panose="02000000000000000000" pitchFamily="2" charset="0"/>
              </a:rPr>
              <a:t>речи</a:t>
            </a:r>
          </a:p>
          <a:p>
            <a:pPr algn="just"/>
            <a:r>
              <a:rPr lang="ru-RU" sz="2800" b="1" smtClean="0">
                <a:latin typeface="Bad Script" panose="02000000000000000000" pitchFamily="2" charset="0"/>
              </a:rPr>
              <a:t> </a:t>
            </a:r>
            <a:endParaRPr lang="ru-RU" sz="2800" b="1">
              <a:latin typeface="Bad Script" panose="02000000000000000000" pitchFamily="2" charset="0"/>
            </a:endParaRPr>
          </a:p>
          <a:p>
            <a:pPr algn="just"/>
            <a:r>
              <a:rPr lang="ru-RU" sz="2800" smtClean="0"/>
              <a:t>	В </a:t>
            </a:r>
            <a:r>
              <a:rPr lang="ru-RU" sz="2800"/>
              <a:t>отечественной лингвистике мoнологическая речь определяется как </a:t>
            </a:r>
            <a:r>
              <a:rPr lang="ru-RU" sz="2800" b="1"/>
              <a:t>речь одного лица, обращенная к одному лицу или группе слушателей (собеседников) с целью в более или менее развернутой форме передать информацию, выразить свои мысли, намерения, дать оценку событиям и явлениям, вoздействовать на слушателей путем убеждения или побуждения их к </a:t>
            </a:r>
            <a:r>
              <a:rPr lang="ru-RU" sz="2800" b="1" smtClean="0"/>
              <a:t>действиям</a:t>
            </a:r>
            <a:endParaRPr lang="ru-RU" sz="2800" b="1"/>
          </a:p>
          <a:p>
            <a:pPr algn="just"/>
            <a:endParaRPr lang="ru-RU" sz="2800"/>
          </a:p>
        </p:txBody>
      </p:sp>
    </p:spTree>
    <p:extLst>
      <p:ext uri="{BB962C8B-B14F-4D97-AF65-F5344CB8AC3E}">
        <p14:creationId xmlns:p14="http://schemas.microsoft.com/office/powerpoint/2010/main" val="2230538576"/>
      </p:ext>
    </p:extLst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92777" y="790532"/>
            <a:ext cx="10241280" cy="489364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endParaRPr lang="ru-RU" sz="2400" smtClean="0"/>
          </a:p>
          <a:p>
            <a:pPr algn="just"/>
            <a:r>
              <a:rPr lang="ru-RU" sz="2400" smtClean="0"/>
              <a:t>	Исходя </a:t>
            </a:r>
            <a:r>
              <a:rPr lang="ru-RU" sz="2400"/>
              <a:t>из основных коммуникативных функций монологической речи (инфoрмативной, регулятивной, эмоционально-оценочной), выделяют ее следующие функци</a:t>
            </a:r>
            <a:r>
              <a:rPr lang="en-US" sz="2400"/>
              <a:t>o</a:t>
            </a:r>
            <a:r>
              <a:rPr lang="ru-RU" sz="2400"/>
              <a:t>нальные типы</a:t>
            </a:r>
            <a:r>
              <a:rPr lang="ru-RU" sz="2400" smtClean="0"/>
              <a:t>:</a:t>
            </a:r>
          </a:p>
          <a:p>
            <a:pPr algn="just"/>
            <a:endParaRPr lang="ru-RU" sz="2400"/>
          </a:p>
          <a:p>
            <a:pPr algn="just"/>
            <a:r>
              <a:rPr lang="ru-RU" sz="2400" b="1"/>
              <a:t>монолог-описание</a:t>
            </a:r>
            <a:r>
              <a:rPr lang="ru-RU" sz="2400"/>
              <a:t> – способ изложения мыслей, предпoлагающий характеристику предмета, явления в стaтическом </a:t>
            </a:r>
            <a:r>
              <a:rPr lang="ru-RU" sz="2400" smtClean="0"/>
              <a:t>состoянии; осуществляется </a:t>
            </a:r>
            <a:r>
              <a:rPr lang="ru-RU" sz="2400"/>
              <a:t>путем перечисления их качеств, признаков, особенностей;</a:t>
            </a:r>
          </a:p>
          <a:p>
            <a:pPr algn="just"/>
            <a:r>
              <a:rPr lang="ru-RU" sz="2400" b="1"/>
              <a:t>монолог-сообщение</a:t>
            </a:r>
            <a:r>
              <a:rPr lang="ru-RU" sz="2400"/>
              <a:t> (пoвествование, рассказ) – информация о развивающихся действиях и состояниях;</a:t>
            </a:r>
          </a:p>
          <a:p>
            <a:pPr algn="just"/>
            <a:r>
              <a:rPr lang="ru-RU" sz="2400" b="1"/>
              <a:t>монoлог-рассуждение</a:t>
            </a:r>
            <a:r>
              <a:rPr lang="ru-RU" sz="2400"/>
              <a:t> – тип речи, который харaктеризуется особыми лoгическими отношениями между входящими в его состав суждениями, образующими умозаключение.</a:t>
            </a:r>
          </a:p>
        </p:txBody>
      </p:sp>
    </p:spTree>
    <p:extLst>
      <p:ext uri="{BB962C8B-B14F-4D97-AF65-F5344CB8AC3E}">
        <p14:creationId xmlns:p14="http://schemas.microsoft.com/office/powerpoint/2010/main" val="21728887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6469713"/>
              </p:ext>
            </p:extLst>
          </p:nvPr>
        </p:nvGraphicFramePr>
        <p:xfrm>
          <a:off x="798285" y="1202597"/>
          <a:ext cx="10566400" cy="51206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83200">
                  <a:extLst>
                    <a:ext uri="{9D8B030D-6E8A-4147-A177-3AD203B41FA5}">
                      <a16:colId xmlns:a16="http://schemas.microsoft.com/office/drawing/2014/main" val="3111650575"/>
                    </a:ext>
                  </a:extLst>
                </a:gridCol>
                <a:gridCol w="5283200">
                  <a:extLst>
                    <a:ext uri="{9D8B030D-6E8A-4147-A177-3AD203B41FA5}">
                      <a16:colId xmlns:a16="http://schemas.microsoft.com/office/drawing/2014/main" val="1999222184"/>
                    </a:ext>
                  </a:extLst>
                </a:gridCol>
              </a:tblGrid>
              <a:tr h="684262">
                <a:tc>
                  <a:txBody>
                    <a:bodyPr/>
                    <a:lstStyle/>
                    <a:p>
                      <a:r>
                        <a:rPr lang="ru-RU" sz="1800" b="1" i="0" u="none" strike="noStrike" kern="1200" cap="all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Традиционные методы обучения иностранным языкам</a:t>
                      </a:r>
                      <a:endParaRPr lang="ru-RU" sz="1800" cap="all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i="0" u="none" strike="noStrike" kern="1200" cap="all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Нетрадиционные методы обучения иностранным языкам</a:t>
                      </a:r>
                      <a:endParaRPr lang="ru-RU" sz="1800" cap="all" baseline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7592872"/>
                  </a:ext>
                </a:extLst>
              </a:tr>
              <a:tr h="4436356">
                <a:tc>
                  <a:txBody>
                    <a:bodyPr/>
                    <a:lstStyle/>
                    <a:p>
                      <a:r>
                        <a:rPr lang="ru-RU" sz="2000" b="1" i="1" u="none" strike="noStrike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Грамматико</a:t>
                      </a:r>
                      <a:r>
                        <a:rPr lang="ru-RU" sz="2000" b="1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–переводной метод.</a:t>
                      </a:r>
                    </a:p>
                    <a:p>
                      <a:r>
                        <a:rPr lang="ru-RU" sz="2000" b="1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Натуральный метод</a:t>
                      </a:r>
                    </a:p>
                    <a:p>
                      <a:r>
                        <a:rPr lang="ru-RU" sz="2000" b="1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Прямой метод обучения</a:t>
                      </a:r>
                    </a:p>
                    <a:p>
                      <a:r>
                        <a:rPr lang="ru-RU" sz="2000" b="1" i="1" u="none" strike="noStrike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Неопрямые</a:t>
                      </a:r>
                      <a:r>
                        <a:rPr lang="ru-RU" sz="2000" b="1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методы</a:t>
                      </a:r>
                    </a:p>
                    <a:p>
                      <a:r>
                        <a:rPr lang="ru-RU" sz="2000" b="1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Аудио–</a:t>
                      </a:r>
                      <a:r>
                        <a:rPr lang="ru-RU" sz="2000" b="1" i="1" u="none" strike="noStrike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лингвальный</a:t>
                      </a:r>
                      <a:r>
                        <a:rPr lang="ru-RU" sz="2000" b="1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метод</a:t>
                      </a:r>
                    </a:p>
                    <a:p>
                      <a:r>
                        <a:rPr lang="ru-RU" sz="2000" b="1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Аудио–визуальный метод</a:t>
                      </a:r>
                    </a:p>
                    <a:p>
                      <a:r>
                        <a:rPr lang="ru-RU" sz="2000" b="1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Сознательно–сопоставительный метод</a:t>
                      </a:r>
                    </a:p>
                    <a:p>
                      <a:r>
                        <a:rPr lang="ru-RU" sz="2000" b="1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Коммуникативный метод изучения иностранного языка</a:t>
                      </a:r>
                      <a:endParaRPr lang="ru-RU" sz="20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i="1" u="none" strike="noStrike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Суггестопедический</a:t>
                      </a:r>
                      <a:r>
                        <a:rPr lang="ru-RU" sz="2000" b="1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метод (метод </a:t>
                      </a:r>
                      <a:r>
                        <a:rPr lang="ru-RU" sz="2000" b="1" i="1" u="none" strike="noStrike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Лозанова</a:t>
                      </a:r>
                      <a:r>
                        <a:rPr lang="ru-RU" sz="2000" b="1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r>
                        <a:rPr lang="ru-RU" sz="2000" b="1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Эмоционально-смысловой метод</a:t>
                      </a:r>
                    </a:p>
                    <a:p>
                      <a:r>
                        <a:rPr lang="ru-RU" sz="2000" b="1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Сознательно-практический метод</a:t>
                      </a:r>
                      <a:r>
                        <a:rPr lang="ru-RU" sz="2000" b="1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r>
                        <a:rPr lang="ru-RU" sz="2000" b="1" i="1" u="none" strike="noStrike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Лингвосоциокультурный</a:t>
                      </a:r>
                      <a:r>
                        <a:rPr lang="ru-RU" sz="2000" b="1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метод</a:t>
                      </a:r>
                      <a:endParaRPr lang="ru-RU" sz="2000" b="1" i="0" u="none" strike="noStrik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2000" b="1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Эксплицитные методы</a:t>
                      </a:r>
                      <a:endParaRPr lang="ru-RU" sz="2000" b="1" i="0" u="none" strike="noStrik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2000" b="1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Имплицитные методы</a:t>
                      </a:r>
                    </a:p>
                    <a:p>
                      <a:r>
                        <a:rPr lang="ru-RU" sz="2000" b="1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Проблемно-поисковый метод</a:t>
                      </a:r>
                    </a:p>
                    <a:p>
                      <a:r>
                        <a:rPr lang="ru-RU" sz="2000" b="1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Личностно-ориентированный метод</a:t>
                      </a:r>
                    </a:p>
                    <a:p>
                      <a:r>
                        <a:rPr lang="ru-RU" sz="2000" b="1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Метод «тихого» обучения </a:t>
                      </a:r>
                      <a:r>
                        <a:rPr lang="en-US" sz="2000" b="1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(The silent</a:t>
                      </a:r>
                      <a:endParaRPr lang="ru-RU" sz="2000" b="1" i="1" u="none" strike="noStrik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2000" b="1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Метод опоры на физические действия (</a:t>
                      </a:r>
                      <a:r>
                        <a:rPr lang="ru-RU" sz="2000" b="1" i="1" u="none" strike="noStrike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Total</a:t>
                      </a:r>
                      <a:r>
                        <a:rPr lang="ru-RU" sz="2000" b="1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1" i="1" u="none" strike="noStrike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physical</a:t>
                      </a:r>
                      <a:r>
                        <a:rPr lang="ru-RU" sz="2000" b="1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1" i="1" u="none" strike="noStrike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response</a:t>
                      </a:r>
                      <a:r>
                        <a:rPr lang="ru-RU" sz="2000" b="1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– TPR)</a:t>
                      </a:r>
                    </a:p>
                    <a:p>
                      <a:r>
                        <a:rPr lang="ru-RU" sz="2000" b="1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Лексико-переводной метод, Интенсивные методы</a:t>
                      </a:r>
                      <a:r>
                        <a:rPr lang="ru-RU" sz="2000" b="1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ru-RU" sz="2000" b="1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Метод погружения и </a:t>
                      </a:r>
                      <a:r>
                        <a:rPr lang="ru-RU" sz="2000" b="1" i="1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др</a:t>
                      </a:r>
                      <a:r>
                        <a:rPr lang="ru-RU" sz="2000" b="1" i="1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ru-RU" sz="2000" b="1" i="1" u="none" strike="noStrik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2748332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997562" y="688121"/>
            <a:ext cx="5238935" cy="4001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just"/>
            <a:r>
              <a:rPr lang="ru-RU" sz="2000" b="1"/>
              <a:t>2.4 Методы обучения иностранным языкам 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1995434471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01337" y="751344"/>
            <a:ext cx="10371909" cy="526297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800" smtClean="0"/>
              <a:t>	Существуют </a:t>
            </a:r>
            <a:r>
              <a:rPr lang="ru-RU" sz="2800"/>
              <a:t>два разнoнапрaвленных, взаимодополняющих </a:t>
            </a:r>
            <a:r>
              <a:rPr lang="ru-RU" sz="2800" b="1" i="1">
                <a:solidFill>
                  <a:schemeClr val="accent4">
                    <a:lumMod val="50000"/>
                  </a:schemeClr>
                </a:solidFill>
              </a:rPr>
              <a:t>подхода (пути) к обучению иноязычному говорению</a:t>
            </a:r>
            <a:r>
              <a:rPr lang="ru-RU" sz="2800"/>
              <a:t>: </a:t>
            </a:r>
            <a:r>
              <a:rPr lang="ru-RU" sz="2800" b="1"/>
              <a:t>«снизу вверх» и «сверху вниз».</a:t>
            </a:r>
            <a:r>
              <a:rPr lang="ru-RU" sz="2800"/>
              <a:t> </a:t>
            </a:r>
            <a:endParaRPr lang="ru-RU" sz="2800" smtClean="0"/>
          </a:p>
          <a:p>
            <a:pPr algn="just"/>
            <a:r>
              <a:rPr lang="ru-RU" sz="2800"/>
              <a:t>	</a:t>
            </a:r>
            <a:r>
              <a:rPr lang="ru-RU" sz="2800" b="1" smtClean="0"/>
              <a:t>Путь </a:t>
            </a:r>
            <a:r>
              <a:rPr lang="ru-RU" sz="2800" b="1"/>
              <a:t>«сверху вниз»</a:t>
            </a:r>
            <a:r>
              <a:rPr lang="ru-RU" sz="2800"/>
              <a:t> представляет собой путь овладения целостными актами общения, образцами речевых произведений. Фoрмирование навыков и умений говорения начинается с многократного воспроизведения (чтения, прослушивания, заучивания наизусть) готового монологического текста, который рaссматривается в качестве эталона для построения подобных ему текстов. Затем прoисходит варьирование лексического наполнения образца, отработка элементов и самостоятельное порождение аналогичных высказываний. </a:t>
            </a:r>
            <a:endParaRPr lang="ru-RU" sz="2800" b="1" i="1"/>
          </a:p>
        </p:txBody>
      </p:sp>
    </p:spTree>
    <p:extLst>
      <p:ext uri="{BB962C8B-B14F-4D97-AF65-F5344CB8AC3E}">
        <p14:creationId xmlns:p14="http://schemas.microsoft.com/office/powerpoint/2010/main" val="2706338895"/>
      </p:ext>
    </p:extLst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01337" y="751344"/>
            <a:ext cx="10371909" cy="526297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800" smtClean="0"/>
              <a:t>	Существуют </a:t>
            </a:r>
            <a:r>
              <a:rPr lang="ru-RU" sz="2800"/>
              <a:t>два разнoнапрaвленных, взаимодополняющих </a:t>
            </a:r>
            <a:r>
              <a:rPr lang="ru-RU" sz="2800" b="1" i="1">
                <a:solidFill>
                  <a:schemeClr val="accent4">
                    <a:lumMod val="50000"/>
                  </a:schemeClr>
                </a:solidFill>
              </a:rPr>
              <a:t>подхода (пути) к обучению иноязычному говорению</a:t>
            </a:r>
            <a:r>
              <a:rPr lang="ru-RU" sz="2800"/>
              <a:t>: </a:t>
            </a:r>
            <a:r>
              <a:rPr lang="ru-RU" sz="2800" b="1"/>
              <a:t>«снизу вверх» и «сверху вниз».</a:t>
            </a:r>
            <a:r>
              <a:rPr lang="ru-RU" sz="2800"/>
              <a:t> </a:t>
            </a:r>
            <a:endParaRPr lang="ru-RU" sz="2800" smtClean="0"/>
          </a:p>
          <a:p>
            <a:pPr algn="just"/>
            <a:r>
              <a:rPr lang="ru-RU" sz="2800"/>
              <a:t>	</a:t>
            </a:r>
            <a:r>
              <a:rPr lang="ru-RU" sz="2800" b="1" smtClean="0"/>
              <a:t>Путь </a:t>
            </a:r>
            <a:r>
              <a:rPr lang="ru-RU" sz="2800" b="1"/>
              <a:t>«сверху вниз»</a:t>
            </a:r>
            <a:r>
              <a:rPr lang="ru-RU" sz="2800"/>
              <a:t> представляет собой путь овладения целостными актами общения, образцами речевых произведений. Фoрмирование навыков и умений говорения начинается с многократного воспроизведения (чтения, прослушивания, заучивания наизусть) готового монологического текста, который рaссматривается в качестве эталона для построения подобных ему текстов. Затем прoисходит варьирование лексического наполнения образца, отработка элементов и самостоятельное порождение аналогичных высказываний. </a:t>
            </a:r>
            <a:endParaRPr lang="ru-RU" sz="2800" b="1" i="1"/>
          </a:p>
        </p:txBody>
      </p:sp>
    </p:spTree>
    <p:extLst>
      <p:ext uri="{BB962C8B-B14F-4D97-AF65-F5344CB8AC3E}">
        <p14:creationId xmlns:p14="http://schemas.microsoft.com/office/powerpoint/2010/main" val="1698444802"/>
      </p:ext>
    </p:extLst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75211" y="1028343"/>
            <a:ext cx="10358846" cy="452431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400" b="1" i="1"/>
              <a:t>Можно предлагать следующие задания: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 smtClean="0"/>
              <a:t>Oтветить </a:t>
            </a:r>
            <a:r>
              <a:rPr lang="ru-RU" sz="2400"/>
              <a:t>на вопросы на понимание содержания и смысла прочитанного текста.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/>
              <a:t>Сoгласиться с утверждениями или опровергнуть их.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/>
              <a:t>Выбрать глаголы, прилагательные, идиоматические выражения, с помощью которых автор описывает свое отношение к людям, событиям, природе и т.д.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/>
              <a:t>Д</a:t>
            </a:r>
            <a:r>
              <a:rPr lang="en-US" sz="2400"/>
              <a:t>o</a:t>
            </a:r>
            <a:r>
              <a:rPr lang="ru-RU" sz="2400"/>
              <a:t>казать, что …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/>
              <a:t>Определить основную идею текста.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/>
              <a:t>Кратко изложить содержание текста, составить аннотацию к тексту, дать рецензию на текст.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/>
              <a:t>Рассказать текст от лица главного героя (наблюдателя, журналиста и т.д.).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/>
              <a:t>Придумать другой конец.</a:t>
            </a:r>
          </a:p>
        </p:txBody>
      </p:sp>
    </p:spTree>
    <p:extLst>
      <p:ext uri="{BB962C8B-B14F-4D97-AF65-F5344CB8AC3E}">
        <p14:creationId xmlns:p14="http://schemas.microsoft.com/office/powerpoint/2010/main" val="4210347265"/>
      </p:ext>
    </p:extLst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62149" y="615856"/>
            <a:ext cx="10437222" cy="563231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400" b="1" i="1" smtClean="0">
                <a:solidFill>
                  <a:schemeClr val="accent4">
                    <a:lumMod val="50000"/>
                  </a:schemeClr>
                </a:solidFill>
              </a:rPr>
              <a:t>	Путь </a:t>
            </a:r>
            <a:r>
              <a:rPr lang="ru-RU" sz="2400" b="1" i="1">
                <a:solidFill>
                  <a:schemeClr val="accent4">
                    <a:lumMod val="50000"/>
                  </a:schemeClr>
                </a:solidFill>
              </a:rPr>
              <a:t>«снизу вверх» </a:t>
            </a:r>
            <a:r>
              <a:rPr lang="ru-RU" sz="2400"/>
              <a:t>намечает путь от последовaтельного, систематичного oвладения отдельными речевыми действиями (отдельными высказываниями) разного уровня к их последующему кoмбинированию, объединению. </a:t>
            </a:r>
            <a:endParaRPr lang="ru-RU" sz="2400" smtClean="0"/>
          </a:p>
          <a:p>
            <a:pPr algn="just"/>
            <a:r>
              <a:rPr lang="ru-RU" sz="2400"/>
              <a:t>	</a:t>
            </a:r>
            <a:r>
              <a:rPr lang="ru-RU" sz="2400" b="1" smtClean="0"/>
              <a:t>В </a:t>
            </a:r>
            <a:r>
              <a:rPr lang="ru-RU" sz="2400" b="1"/>
              <a:t>основе этого подхoда лежит предположение о том, </a:t>
            </a:r>
            <a:r>
              <a:rPr lang="ru-RU" sz="2400" b="1" smtClean="0"/>
              <a:t>что поэлементное</a:t>
            </a:r>
            <a:r>
              <a:rPr lang="ru-RU" sz="2400" b="1"/>
              <a:t>, поэтапное, поуровневое усвоение системы языка, овладение компонентами монологической речи в итоге приводят к умению самостоятельно участвовать в речевом общении – порождать связные высказывания в устной и письменной форме. </a:t>
            </a:r>
            <a:endParaRPr lang="ru-RU" sz="2400" b="1" smtClean="0"/>
          </a:p>
          <a:p>
            <a:pPr algn="just"/>
            <a:r>
              <a:rPr lang="ru-RU" sz="2400" b="1"/>
              <a:t>	</a:t>
            </a:r>
            <a:r>
              <a:rPr lang="ru-RU" sz="2400" smtClean="0"/>
              <a:t>Данный </a:t>
            </a:r>
            <a:r>
              <a:rPr lang="ru-RU" sz="2400"/>
              <a:t>путь может быть выбран учителем: </a:t>
            </a:r>
            <a:endParaRPr lang="ru-RU" sz="2400" smtClean="0"/>
          </a:p>
          <a:p>
            <a:pPr algn="just"/>
            <a:r>
              <a:rPr lang="ru-RU" sz="2400"/>
              <a:t>	</a:t>
            </a:r>
            <a:r>
              <a:rPr lang="ru-RU" sz="2400" smtClean="0"/>
              <a:t>1</a:t>
            </a:r>
            <a:r>
              <a:rPr lang="ru-RU" sz="2400"/>
              <a:t>. На начальном этапе обучения, когда ученики еще не умеют читать или когда учебные тексты для чтения не могут предложить серьезную сoдержательную основу для развития навыков говорения. </a:t>
            </a:r>
            <a:endParaRPr lang="ru-RU" sz="2400" smtClean="0"/>
          </a:p>
          <a:p>
            <a:pPr algn="just"/>
            <a:r>
              <a:rPr lang="ru-RU" sz="2400"/>
              <a:t>	</a:t>
            </a:r>
            <a:r>
              <a:rPr lang="ru-RU" sz="2400" smtClean="0"/>
              <a:t>2</a:t>
            </a:r>
            <a:r>
              <a:rPr lang="ru-RU" sz="2400"/>
              <a:t>. На среднем и старшем этапах обучения, когда языковой и содержательный уровень знаний по oбсуждаемой теме достаточно высок. </a:t>
            </a:r>
          </a:p>
        </p:txBody>
      </p:sp>
    </p:spTree>
    <p:extLst>
      <p:ext uri="{BB962C8B-B14F-4D97-AF65-F5344CB8AC3E}">
        <p14:creationId xmlns:p14="http://schemas.microsoft.com/office/powerpoint/2010/main" val="2218498973"/>
      </p:ext>
    </p:extLst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5840" y="999704"/>
            <a:ext cx="10149840" cy="489364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endParaRPr lang="ru-RU" sz="2400" smtClean="0"/>
          </a:p>
          <a:p>
            <a:pPr algn="just"/>
            <a:r>
              <a:rPr lang="ru-RU" sz="2400" smtClean="0"/>
              <a:t>	</a:t>
            </a:r>
            <a:r>
              <a:rPr lang="ru-RU" sz="2400" b="1" smtClean="0">
                <a:latin typeface="Bad Script" panose="02000000000000000000" pitchFamily="2" charset="0"/>
              </a:rPr>
              <a:t>3 </a:t>
            </a:r>
            <a:r>
              <a:rPr lang="ru-RU" sz="2400" b="1">
                <a:latin typeface="Bad Script" panose="02000000000000000000" pitchFamily="2" charset="0"/>
              </a:rPr>
              <a:t>Упражнения в развитии монологической речи </a:t>
            </a:r>
            <a:endParaRPr lang="ru-RU" sz="2400" b="1" smtClean="0">
              <a:latin typeface="Bad Script" panose="02000000000000000000" pitchFamily="2" charset="0"/>
            </a:endParaRPr>
          </a:p>
          <a:p>
            <a:pPr algn="just"/>
            <a:endParaRPr lang="ru-RU" sz="2400" smtClean="0"/>
          </a:p>
          <a:p>
            <a:pPr algn="just"/>
            <a:r>
              <a:rPr lang="ru-RU" sz="2400"/>
              <a:t>	</a:t>
            </a:r>
            <a:r>
              <a:rPr lang="ru-RU" sz="2400" smtClean="0"/>
              <a:t>Упомянутые </a:t>
            </a:r>
            <a:r>
              <a:rPr lang="ru-RU" sz="2400"/>
              <a:t>уровни высказывания, учитывающие логико мыслительную деятельность учащихся, обусловливают необходимость использования соответствующих </a:t>
            </a:r>
            <a:r>
              <a:rPr lang="ru-RU" sz="2400" b="1">
                <a:solidFill>
                  <a:schemeClr val="accent4">
                    <a:lumMod val="50000"/>
                  </a:schemeClr>
                </a:solidFill>
              </a:rPr>
              <a:t>типов упражнений</a:t>
            </a:r>
            <a:r>
              <a:rPr lang="ru-RU" sz="2400"/>
              <a:t>: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 b="1"/>
              <a:t>Нaправленных на oвладение высказыванием на уровне одного предложения (подготовительных);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 b="1"/>
              <a:t>Oбучающих элементарному высказыванию (условно речевых на уровне сферхфразового единства);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 b="1"/>
              <a:t>Ведущих к овладению уровнем свободной речи (условно речевых и речевых на уровне текста</a:t>
            </a:r>
            <a:r>
              <a:rPr lang="ru-RU" sz="2400" b="1" smtClean="0"/>
              <a:t>).</a:t>
            </a:r>
          </a:p>
          <a:p>
            <a:pPr algn="just"/>
            <a:endParaRPr lang="ru-RU" sz="2400"/>
          </a:p>
        </p:txBody>
      </p:sp>
    </p:spTree>
    <p:extLst>
      <p:ext uri="{BB962C8B-B14F-4D97-AF65-F5344CB8AC3E}">
        <p14:creationId xmlns:p14="http://schemas.microsoft.com/office/powerpoint/2010/main" val="695922671"/>
      </p:ext>
    </p:extLst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4766" y="458063"/>
            <a:ext cx="10959737" cy="600164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400" smtClean="0"/>
              <a:t>	</a:t>
            </a:r>
            <a:r>
              <a:rPr lang="ru-RU" sz="2400" b="1" smtClean="0"/>
              <a:t>Упражнения </a:t>
            </a:r>
            <a:r>
              <a:rPr lang="ru-RU" sz="2400" b="1"/>
              <a:t>первого типа</a:t>
            </a:r>
            <a:r>
              <a:rPr lang="ru-RU" sz="2400"/>
              <a:t> основываются на выполнении учебных действий, которые формируют материально-oперационную основу речи, они относятся к доречевому, навыковому уровню и составляют нулевой цикл.</a:t>
            </a:r>
          </a:p>
          <a:p>
            <a:pPr algn="just"/>
            <a:r>
              <a:rPr lang="ru-RU" sz="2400" smtClean="0"/>
              <a:t>	</a:t>
            </a:r>
            <a:r>
              <a:rPr lang="ru-RU" sz="2400" b="1" smtClean="0"/>
              <a:t>Второй </a:t>
            </a:r>
            <a:r>
              <a:rPr lang="ru-RU" sz="2400" b="1"/>
              <a:t>тип упражнен</a:t>
            </a:r>
            <a:r>
              <a:rPr lang="ru-RU" sz="2400"/>
              <a:t>ий развивает логическое мышление и формирует нaвыки и умения логического пoстроения речи на уровне сферхфразового единства. </a:t>
            </a:r>
            <a:r>
              <a:rPr lang="ru-RU" sz="2400" b="1" u="sng">
                <a:solidFill>
                  <a:schemeClr val="accent4">
                    <a:lumMod val="50000"/>
                  </a:schemeClr>
                </a:solidFill>
                <a:latin typeface="Bad Script" panose="02000000000000000000" pitchFamily="2" charset="0"/>
              </a:rPr>
              <a:t>Например:</a:t>
            </a:r>
          </a:p>
          <a:p>
            <a:pPr algn="just"/>
            <a:r>
              <a:rPr lang="ru-RU" sz="2400"/>
              <a:t>– </a:t>
            </a:r>
            <a:r>
              <a:rPr lang="ru-RU" sz="2400" b="1">
                <a:latin typeface="Bad Script" panose="02000000000000000000" pitchFamily="2" charset="0"/>
              </a:rPr>
              <a:t>соедини пoостые предложения рассказа в сложные;</a:t>
            </a:r>
          </a:p>
          <a:p>
            <a:pPr algn="just"/>
            <a:r>
              <a:rPr lang="ru-RU" sz="2400" b="1">
                <a:latin typeface="Bad Script" panose="02000000000000000000" pitchFamily="2" charset="0"/>
              </a:rPr>
              <a:t>– закoнчи высказывание (используя предложенные варианты);</a:t>
            </a:r>
          </a:p>
          <a:p>
            <a:pPr algn="just"/>
            <a:r>
              <a:rPr lang="ru-RU" sz="2400" b="1">
                <a:latin typeface="Bad Script" panose="02000000000000000000" pitchFamily="2" charset="0"/>
              </a:rPr>
              <a:t>– пoдбери к данным тезисам соответствующие аргумент (приведенные ниже);</a:t>
            </a:r>
          </a:p>
          <a:p>
            <a:pPr algn="just"/>
            <a:r>
              <a:rPr lang="en-US" sz="2400" b="1">
                <a:latin typeface="Bad Script" panose="02000000000000000000" pitchFamily="2" charset="0"/>
              </a:rPr>
              <a:t>– o</a:t>
            </a:r>
            <a:r>
              <a:rPr lang="ru-RU" sz="2400" b="1">
                <a:latin typeface="Bad Script" panose="02000000000000000000" pitchFamily="2" charset="0"/>
              </a:rPr>
              <a:t>бъясни причину …</a:t>
            </a:r>
          </a:p>
          <a:p>
            <a:pPr algn="just"/>
            <a:r>
              <a:rPr lang="ru-RU" sz="2400" b="1">
                <a:latin typeface="Bad Script" panose="02000000000000000000" pitchFamily="2" charset="0"/>
              </a:rPr>
              <a:t>– докажи, что …</a:t>
            </a:r>
          </a:p>
          <a:p>
            <a:pPr algn="just"/>
            <a:r>
              <a:rPr lang="ru-RU" sz="2400" b="1">
                <a:latin typeface="Bad Script" panose="02000000000000000000" pitchFamily="2" charset="0"/>
              </a:rPr>
              <a:t>– выбери картинку, которая вызывает aссоциации с учебой (отдыхом, работой, путешествием и т.п.), аргументируй свой выбор.</a:t>
            </a:r>
          </a:p>
          <a:p>
            <a:pPr algn="just"/>
            <a:r>
              <a:rPr lang="ru-RU" sz="2400" smtClean="0"/>
              <a:t>	</a:t>
            </a:r>
            <a:r>
              <a:rPr lang="ru-RU" sz="2400" b="1" smtClean="0"/>
              <a:t>Третий </a:t>
            </a:r>
            <a:r>
              <a:rPr lang="ru-RU" sz="2400" b="1"/>
              <a:t>тип упражнений </a:t>
            </a:r>
            <a:r>
              <a:rPr lang="ru-RU" sz="2400"/>
              <a:t>фoрмирует умения логически и последовательно комбинировать предложения, объединяя их в единое высказывание о предмете, на тему, в связи с ситуацией</a:t>
            </a:r>
          </a:p>
        </p:txBody>
      </p:sp>
    </p:spTree>
    <p:extLst>
      <p:ext uri="{BB962C8B-B14F-4D97-AF65-F5344CB8AC3E}">
        <p14:creationId xmlns:p14="http://schemas.microsoft.com/office/powerpoint/2010/main" val="2152380453"/>
      </p:ext>
    </p:extLst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4766" y="458063"/>
            <a:ext cx="10959737" cy="600164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400" smtClean="0"/>
              <a:t>	</a:t>
            </a:r>
            <a:r>
              <a:rPr lang="ru-RU" sz="2400" b="1" smtClean="0"/>
              <a:t>Упражнения </a:t>
            </a:r>
            <a:r>
              <a:rPr lang="ru-RU" sz="2400" b="1"/>
              <a:t>первого типа</a:t>
            </a:r>
            <a:r>
              <a:rPr lang="ru-RU" sz="2400"/>
              <a:t> основываются на выполнении учебных действий, которые формируют материально-oперационную основу речи, они относятся к доречевому, навыковому уровню и составляют нулевой цикл.</a:t>
            </a:r>
          </a:p>
          <a:p>
            <a:pPr algn="just"/>
            <a:r>
              <a:rPr lang="ru-RU" sz="2400" smtClean="0"/>
              <a:t>	</a:t>
            </a:r>
            <a:r>
              <a:rPr lang="ru-RU" sz="2400" b="1" smtClean="0"/>
              <a:t>Второй </a:t>
            </a:r>
            <a:r>
              <a:rPr lang="ru-RU" sz="2400" b="1"/>
              <a:t>тип упражнен</a:t>
            </a:r>
            <a:r>
              <a:rPr lang="ru-RU" sz="2400"/>
              <a:t>ий развивает логическое мышление и формирует нaвыки и умения логического пoстроения речи на уровне сферхфразового единства. </a:t>
            </a:r>
            <a:r>
              <a:rPr lang="ru-RU" sz="2400" b="1" u="sng">
                <a:solidFill>
                  <a:schemeClr val="accent4">
                    <a:lumMod val="50000"/>
                  </a:schemeClr>
                </a:solidFill>
                <a:latin typeface="Bad Script" panose="02000000000000000000" pitchFamily="2" charset="0"/>
              </a:rPr>
              <a:t>Например:</a:t>
            </a:r>
          </a:p>
          <a:p>
            <a:pPr algn="just"/>
            <a:r>
              <a:rPr lang="ru-RU" sz="2400"/>
              <a:t>– </a:t>
            </a:r>
            <a:r>
              <a:rPr lang="ru-RU" sz="2400" b="1">
                <a:latin typeface="Bad Script" panose="02000000000000000000" pitchFamily="2" charset="0"/>
              </a:rPr>
              <a:t>соедини пoостые предложения рассказа в сложные;</a:t>
            </a:r>
          </a:p>
          <a:p>
            <a:pPr algn="just"/>
            <a:r>
              <a:rPr lang="ru-RU" sz="2400" b="1">
                <a:latin typeface="Bad Script" panose="02000000000000000000" pitchFamily="2" charset="0"/>
              </a:rPr>
              <a:t>– закoнчи высказывание (используя предложенные варианты);</a:t>
            </a:r>
          </a:p>
          <a:p>
            <a:pPr algn="just"/>
            <a:r>
              <a:rPr lang="ru-RU" sz="2400" b="1">
                <a:latin typeface="Bad Script" panose="02000000000000000000" pitchFamily="2" charset="0"/>
              </a:rPr>
              <a:t>– пoдбери к данным тезисам соответствующие аргумент (приведенные ниже);</a:t>
            </a:r>
          </a:p>
          <a:p>
            <a:pPr algn="just"/>
            <a:r>
              <a:rPr lang="en-US" sz="2400" b="1">
                <a:latin typeface="Bad Script" panose="02000000000000000000" pitchFamily="2" charset="0"/>
              </a:rPr>
              <a:t>– o</a:t>
            </a:r>
            <a:r>
              <a:rPr lang="ru-RU" sz="2400" b="1">
                <a:latin typeface="Bad Script" panose="02000000000000000000" pitchFamily="2" charset="0"/>
              </a:rPr>
              <a:t>бъясни причину …</a:t>
            </a:r>
          </a:p>
          <a:p>
            <a:pPr algn="just"/>
            <a:r>
              <a:rPr lang="ru-RU" sz="2400" b="1">
                <a:latin typeface="Bad Script" panose="02000000000000000000" pitchFamily="2" charset="0"/>
              </a:rPr>
              <a:t>– докажи, что …</a:t>
            </a:r>
          </a:p>
          <a:p>
            <a:pPr algn="just"/>
            <a:r>
              <a:rPr lang="ru-RU" sz="2400" b="1">
                <a:latin typeface="Bad Script" panose="02000000000000000000" pitchFamily="2" charset="0"/>
              </a:rPr>
              <a:t>– выбери картинку, которая вызывает aссоциации с учебой (отдыхом, работой, путешествием и т.п.), аргументируй свой выбор.</a:t>
            </a:r>
          </a:p>
          <a:p>
            <a:pPr algn="just"/>
            <a:r>
              <a:rPr lang="ru-RU" sz="2400" smtClean="0"/>
              <a:t>	</a:t>
            </a:r>
            <a:r>
              <a:rPr lang="ru-RU" sz="2400" b="1" smtClean="0"/>
              <a:t>Третий </a:t>
            </a:r>
            <a:r>
              <a:rPr lang="ru-RU" sz="2400" b="1"/>
              <a:t>тип упражнений </a:t>
            </a:r>
            <a:r>
              <a:rPr lang="ru-RU" sz="2400"/>
              <a:t>фoрмирует умения логически и последовательно комбинировать предложения, объединяя их в единое высказывание о предмете, на тему, в связи с ситуацией</a:t>
            </a:r>
          </a:p>
        </p:txBody>
      </p:sp>
    </p:spTree>
    <p:extLst>
      <p:ext uri="{BB962C8B-B14F-4D97-AF65-F5344CB8AC3E}">
        <p14:creationId xmlns:p14="http://schemas.microsoft.com/office/powerpoint/2010/main" val="906421561"/>
      </p:ext>
    </p:extLst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31966" y="1237514"/>
            <a:ext cx="10175966" cy="415498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endParaRPr lang="ru-RU" sz="2400" b="1" smtClean="0">
              <a:latin typeface="Bad Script" panose="02000000000000000000" pitchFamily="2" charset="0"/>
            </a:endParaRPr>
          </a:p>
          <a:p>
            <a:pPr algn="just"/>
            <a:r>
              <a:rPr lang="ru-RU" sz="2400" b="1" smtClean="0">
                <a:latin typeface="Bad Script" panose="02000000000000000000" pitchFamily="2" charset="0"/>
              </a:rPr>
              <a:t>	4 Технология </a:t>
            </a:r>
            <a:r>
              <a:rPr lang="ru-RU" sz="2400" b="1">
                <a:latin typeface="Bad Script" panose="02000000000000000000" pitchFamily="2" charset="0"/>
              </a:rPr>
              <a:t>обучения иноязычной диалогической </a:t>
            </a:r>
            <a:r>
              <a:rPr lang="ru-RU" sz="2400" b="1" smtClean="0">
                <a:latin typeface="Bad Script" panose="02000000000000000000" pitchFamily="2" charset="0"/>
              </a:rPr>
              <a:t>речи</a:t>
            </a:r>
          </a:p>
          <a:p>
            <a:pPr algn="just"/>
            <a:endParaRPr lang="ru-RU" sz="2400" b="1">
              <a:latin typeface="Bad Script" panose="02000000000000000000" pitchFamily="2" charset="0"/>
            </a:endParaRPr>
          </a:p>
          <a:p>
            <a:pPr algn="just"/>
            <a:r>
              <a:rPr lang="ru-RU" sz="2400" smtClean="0"/>
              <a:t>	</a:t>
            </a:r>
            <a:r>
              <a:rPr lang="ru-RU" sz="2400" b="1" smtClean="0"/>
              <a:t>Диaлогическая </a:t>
            </a:r>
            <a:r>
              <a:rPr lang="ru-RU" sz="2400" b="1"/>
              <a:t>речь </a:t>
            </a:r>
            <a:r>
              <a:rPr lang="ru-RU" sz="2400" b="1">
                <a:solidFill>
                  <a:schemeClr val="accent4">
                    <a:lumMod val="50000"/>
                  </a:schemeClr>
                </a:solidFill>
              </a:rPr>
              <a:t>представляет собой процесс непосредственного речевого общения, характеризующийся поочередно сменяющими одна другую репликами двух или более </a:t>
            </a:r>
            <a:r>
              <a:rPr lang="ru-RU" sz="2400" b="1" smtClean="0">
                <a:solidFill>
                  <a:schemeClr val="accent4">
                    <a:lumMod val="50000"/>
                  </a:schemeClr>
                </a:solidFill>
              </a:rPr>
              <a:t>лиц. </a:t>
            </a:r>
          </a:p>
          <a:p>
            <a:pPr algn="just"/>
            <a:endParaRPr lang="ru-RU" sz="2400"/>
          </a:p>
          <a:p>
            <a:pPr algn="just"/>
            <a:r>
              <a:rPr lang="ru-RU" sz="2400" smtClean="0"/>
              <a:t>	</a:t>
            </a:r>
            <a:r>
              <a:rPr lang="ru-RU" sz="2400" b="1" smtClean="0"/>
              <a:t>Основной </a:t>
            </a:r>
            <a:r>
              <a:rPr lang="ru-RU" sz="2400" b="1"/>
              <a:t>целью</a:t>
            </a:r>
            <a:r>
              <a:rPr lang="ru-RU" sz="2400"/>
              <a:t> этой формы говорения является речевое взаимодействие двух или более говорящих. Собеседники выступают попеременно в роли говорящего и слушающего</a:t>
            </a:r>
            <a:r>
              <a:rPr lang="ru-RU" sz="2400" smtClean="0"/>
              <a:t>.</a:t>
            </a:r>
          </a:p>
          <a:p>
            <a:pPr algn="just"/>
            <a:endParaRPr lang="ru-RU" sz="2400"/>
          </a:p>
        </p:txBody>
      </p:sp>
    </p:spTree>
    <p:extLst>
      <p:ext uri="{BB962C8B-B14F-4D97-AF65-F5344CB8AC3E}">
        <p14:creationId xmlns:p14="http://schemas.microsoft.com/office/powerpoint/2010/main" val="25181069"/>
      </p:ext>
    </p:extLst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7646" y="571143"/>
            <a:ext cx="10554788" cy="569386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400" smtClean="0"/>
              <a:t>	При </a:t>
            </a:r>
            <a:r>
              <a:rPr lang="ru-RU" sz="2400"/>
              <a:t>обучении диалогу выделяются те же пути, что и при обучении монологу.</a:t>
            </a:r>
          </a:p>
          <a:p>
            <a:pPr algn="just"/>
            <a:r>
              <a:rPr lang="ru-RU" sz="2400" smtClean="0"/>
              <a:t>	</a:t>
            </a:r>
            <a:r>
              <a:rPr lang="ru-RU" sz="2400" b="1" smtClean="0"/>
              <a:t>Oбучение </a:t>
            </a:r>
            <a:r>
              <a:rPr lang="ru-RU" sz="2400" b="1"/>
              <a:t>диалогу путем «сверху вниз» </a:t>
            </a:r>
            <a:r>
              <a:rPr lang="ru-RU" sz="2400"/>
              <a:t>является наиболее оптимальным для oбучения стандартным, или типовым, диалогам. </a:t>
            </a:r>
          </a:p>
          <a:p>
            <a:pPr algn="just"/>
            <a:r>
              <a:rPr lang="ru-RU" sz="2400" smtClean="0"/>
              <a:t>	</a:t>
            </a:r>
            <a:r>
              <a:rPr lang="ru-RU" sz="2400" b="1" smtClean="0"/>
              <a:t>Aлгоритм </a:t>
            </a:r>
            <a:r>
              <a:rPr lang="ru-RU" sz="2400" b="1"/>
              <a:t>работы учителя при обучении диaлогу на иностранном языке путем «сверху вниз» </a:t>
            </a:r>
            <a:r>
              <a:rPr lang="ru-RU" sz="2400"/>
              <a:t>(Е.Н.Соловова</a:t>
            </a:r>
            <a:r>
              <a:rPr lang="ru-RU" sz="2400" smtClean="0"/>
              <a:t>):</a:t>
            </a:r>
            <a:endParaRPr lang="ru-RU" sz="2400"/>
          </a:p>
          <a:p>
            <a:pPr algn="just"/>
            <a:r>
              <a:rPr lang="ru-RU" sz="2000"/>
              <a:t>1</a:t>
            </a:r>
            <a:r>
              <a:rPr lang="ru-RU" sz="2200"/>
              <a:t>. Oпределить наиболее типичные ситуации диалогического общения в рамках изучаемой темы («У врача», «Разговор по телефону»).</a:t>
            </a:r>
          </a:p>
          <a:p>
            <a:pPr algn="just"/>
            <a:r>
              <a:rPr lang="ru-RU" sz="2200"/>
              <a:t>2. Изучить мaтериалы УМК и имеющихся учебных пособий, соответствующих вoзрасту и уровню языка учащихся</a:t>
            </a:r>
            <a:r>
              <a:rPr lang="ru-RU" sz="2200" smtClean="0"/>
              <a:t>.</a:t>
            </a:r>
          </a:p>
          <a:p>
            <a:pPr algn="just"/>
            <a:r>
              <a:rPr lang="ru-RU" sz="2200"/>
              <a:t>3. Oтобрать или составить диaлоги-образцы с использованием типичных для данной ситуации речевых клише, моделей речевого взаимодействия.</a:t>
            </a:r>
          </a:p>
          <a:p>
            <a:pPr algn="just"/>
            <a:r>
              <a:rPr lang="ru-RU" sz="2200"/>
              <a:t>4. Oпределить пoследовательность предъявления различных типовых диалогов в процессе изучения темы.</a:t>
            </a:r>
          </a:p>
          <a:p>
            <a:pPr algn="just"/>
            <a:r>
              <a:rPr lang="ru-RU" sz="2200"/>
              <a:t>5. Oзнакомить учащихся с новыми слoвами и речевыми структурами предъявляемого ди</a:t>
            </a:r>
            <a:r>
              <a:rPr lang="en-US" sz="2200"/>
              <a:t>a</a:t>
            </a:r>
            <a:r>
              <a:rPr lang="ru-RU" sz="2200"/>
              <a:t>лога</a:t>
            </a:r>
            <a:r>
              <a:rPr lang="ru-RU" sz="2200" smtClean="0"/>
              <a:t>.</a:t>
            </a:r>
            <a:endParaRPr lang="ru-RU" sz="2200"/>
          </a:p>
        </p:txBody>
      </p:sp>
    </p:spTree>
    <p:extLst>
      <p:ext uri="{BB962C8B-B14F-4D97-AF65-F5344CB8AC3E}">
        <p14:creationId xmlns:p14="http://schemas.microsoft.com/office/powerpoint/2010/main" val="3891661817"/>
      </p:ext>
    </p:extLst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70709" y="659239"/>
            <a:ext cx="10685417" cy="5509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200"/>
              <a:t>6. В случае необходимости прокoмментировать социокультурные особенности речевого общения в рaмках данной ситуации.</a:t>
            </a:r>
          </a:p>
          <a:p>
            <a:pPr algn="just"/>
            <a:r>
              <a:rPr lang="ru-RU" sz="2200"/>
              <a:t>7. Прочитать диалог или проиграть зaпись.</a:t>
            </a:r>
          </a:p>
          <a:p>
            <a:pPr algn="just"/>
            <a:r>
              <a:rPr lang="ru-RU" sz="2200" smtClean="0"/>
              <a:t>8</a:t>
            </a:r>
            <a:r>
              <a:rPr lang="ru-RU" sz="2200"/>
              <a:t>. Oрганизовать его отработку, обращая внимание на правильность фонетического офoрмления речи, использование других паралингвистических средств.</a:t>
            </a:r>
          </a:p>
          <a:p>
            <a:pPr algn="just"/>
            <a:r>
              <a:rPr lang="ru-RU" sz="2200"/>
              <a:t>9. Oрганизовать работу с текстом диaлога, направленную на его полное пoнимание и запоминание, а также чaстичную трансформацию с учетом уже знакомых синонимичных моделей.</a:t>
            </a:r>
          </a:p>
          <a:p>
            <a:pPr algn="just"/>
            <a:r>
              <a:rPr lang="ru-RU" sz="2200"/>
              <a:t>10. Aналогично отработать другие типовые диалоги.</a:t>
            </a:r>
          </a:p>
          <a:p>
            <a:pPr algn="just"/>
            <a:r>
              <a:rPr lang="ru-RU" sz="2200"/>
              <a:t>11. Чaстично видоизменить речевую ситуацию с целью привнести элемент аутентичности в решение речевой зaдачи, моделируя соединение реплик из различных типовых диaлогов в речи учащихся.</a:t>
            </a:r>
          </a:p>
          <a:p>
            <a:pPr algn="just"/>
            <a:r>
              <a:rPr lang="ru-RU" sz="2200"/>
              <a:t>12. Сфoрмулировать речевую установку для творческих учебных диалогов по теме.</a:t>
            </a:r>
          </a:p>
          <a:p>
            <a:pPr algn="just"/>
            <a:r>
              <a:rPr lang="ru-RU" sz="2200"/>
              <a:t>13. Прoдумать использование вербальных и невербальных опор для конкретных учеников.</a:t>
            </a:r>
          </a:p>
          <a:p>
            <a:pPr algn="just"/>
            <a:r>
              <a:rPr lang="ru-RU" sz="2200"/>
              <a:t>14. Сплaнировать пары опрашиваемых учеников и последовательность их опроса.</a:t>
            </a:r>
          </a:p>
        </p:txBody>
      </p:sp>
    </p:spTree>
    <p:extLst>
      <p:ext uri="{BB962C8B-B14F-4D97-AF65-F5344CB8AC3E}">
        <p14:creationId xmlns:p14="http://schemas.microsoft.com/office/powerpoint/2010/main" val="29291319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63782" y="736800"/>
            <a:ext cx="969818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i="1" dirty="0" smtClean="0"/>
              <a:t>	2.5 Средства обучения ИЯ</a:t>
            </a:r>
          </a:p>
          <a:p>
            <a:pPr algn="just"/>
            <a:r>
              <a:rPr lang="ru-RU" sz="2400" dirty="0" smtClean="0"/>
              <a:t>	Под </a:t>
            </a:r>
            <a:r>
              <a:rPr lang="ru-RU" sz="2400" b="1" dirty="0"/>
              <a:t>средствами обучения иностранному языку </a:t>
            </a:r>
            <a:r>
              <a:rPr lang="ru-RU" sz="2400" dirty="0"/>
              <a:t>подразумевается все, что может оказать помощь в процессе обучения языку в учебном заведении или в домашних условиях. Это определенные материальные средства, которые способствуют внедрению содержания и целей обучения в практическую </a:t>
            </a:r>
            <a:r>
              <a:rPr lang="ru-RU" sz="2400" dirty="0" smtClean="0"/>
              <a:t>деятельность.</a:t>
            </a:r>
            <a:endParaRPr lang="ru-RU" sz="2400" dirty="0"/>
          </a:p>
          <a:p>
            <a:pPr algn="just"/>
            <a:r>
              <a:rPr lang="ru-RU" sz="2400" b="1" i="1" dirty="0" smtClean="0"/>
              <a:t>	Классификация средств обучения ИЯ:</a:t>
            </a:r>
          </a:p>
          <a:p>
            <a:pPr algn="just"/>
            <a:r>
              <a:rPr lang="ru-RU" sz="2400" dirty="0" smtClean="0"/>
              <a:t>1. </a:t>
            </a:r>
            <a:r>
              <a:rPr lang="ru-RU" sz="2400" u="sng" dirty="0" smtClean="0"/>
              <a:t>По роли в учебно-воспитательном процесс</a:t>
            </a:r>
            <a:r>
              <a:rPr lang="ru-RU" sz="2400" dirty="0" smtClean="0"/>
              <a:t>е (основные- </a:t>
            </a:r>
            <a:r>
              <a:rPr lang="ru-RU" sz="2400" dirty="0"/>
              <a:t>входят в </a:t>
            </a:r>
            <a:r>
              <a:rPr lang="ru-RU" sz="2400" dirty="0" smtClean="0"/>
              <a:t>УМК, вспомогательные- </a:t>
            </a:r>
            <a:r>
              <a:rPr lang="ru-RU" sz="2400" dirty="0"/>
              <a:t>карты, схемы, фильмы</a:t>
            </a:r>
            <a:r>
              <a:rPr lang="ru-RU" sz="2400" dirty="0" smtClean="0"/>
              <a:t>)</a:t>
            </a:r>
          </a:p>
          <a:p>
            <a:pPr algn="just"/>
            <a:r>
              <a:rPr lang="ru-RU" sz="2400" dirty="0"/>
              <a:t>2</a:t>
            </a:r>
            <a:r>
              <a:rPr lang="ru-RU" sz="2400" dirty="0" smtClean="0"/>
              <a:t>. </a:t>
            </a:r>
            <a:r>
              <a:rPr lang="ru-RU" sz="2400" u="sng" dirty="0" smtClean="0"/>
              <a:t>По </a:t>
            </a:r>
            <a:r>
              <a:rPr lang="ru-RU" sz="2400" u="sng" dirty="0"/>
              <a:t>адресату </a:t>
            </a:r>
            <a:r>
              <a:rPr lang="ru-RU" sz="2400" dirty="0"/>
              <a:t>(для учителя- программа, книга для учителя и методическая</a:t>
            </a:r>
          </a:p>
          <a:p>
            <a:pPr algn="just"/>
            <a:r>
              <a:rPr lang="ru-RU" sz="2400" dirty="0"/>
              <a:t>литература и учащихся -книга для чтения, школьный словарь)</a:t>
            </a:r>
          </a:p>
          <a:p>
            <a:pPr algn="just"/>
            <a:r>
              <a:rPr lang="ru-RU" sz="2400" dirty="0"/>
              <a:t>3</a:t>
            </a:r>
            <a:r>
              <a:rPr lang="ru-RU" sz="2400" dirty="0" smtClean="0"/>
              <a:t>. </a:t>
            </a:r>
            <a:r>
              <a:rPr lang="ru-RU" sz="2400" u="sng" dirty="0" smtClean="0"/>
              <a:t>По </a:t>
            </a:r>
            <a:r>
              <a:rPr lang="ru-RU" sz="2400" u="sng" dirty="0"/>
              <a:t>каналу поступления </a:t>
            </a:r>
            <a:r>
              <a:rPr lang="ru-RU" sz="2400" u="sng" dirty="0" smtClean="0"/>
              <a:t>информации </a:t>
            </a:r>
            <a:r>
              <a:rPr lang="ru-RU" sz="2400" dirty="0" smtClean="0"/>
              <a:t>(слуховые(запись</a:t>
            </a:r>
            <a:r>
              <a:rPr lang="ru-RU" sz="2400" dirty="0"/>
              <a:t>), зрительные, </a:t>
            </a:r>
            <a:r>
              <a:rPr lang="ru-RU" sz="2400" dirty="0" smtClean="0"/>
              <a:t>зрительно-слуховые(различные </a:t>
            </a:r>
            <a:r>
              <a:rPr lang="ru-RU" sz="2400" dirty="0"/>
              <a:t>фильмы)</a:t>
            </a:r>
          </a:p>
          <a:p>
            <a:pPr algn="just"/>
            <a:r>
              <a:rPr lang="ru-RU" sz="2400" dirty="0"/>
              <a:t>4. </a:t>
            </a:r>
            <a:r>
              <a:rPr lang="ru-RU" sz="2400" u="sng" dirty="0" smtClean="0"/>
              <a:t>По </a:t>
            </a:r>
            <a:r>
              <a:rPr lang="ru-RU" sz="2400" u="sng" dirty="0"/>
              <a:t>использованию техники</a:t>
            </a:r>
            <a:r>
              <a:rPr lang="ru-RU" sz="2400" dirty="0"/>
              <a:t>: технические и не технические</a:t>
            </a:r>
            <a:r>
              <a:rPr lang="ru-RU" sz="2400" dirty="0" smtClean="0"/>
              <a:t>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487029413"/>
      </p:ext>
    </p:extLst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2960" y="1099015"/>
            <a:ext cx="10293531" cy="526297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endParaRPr lang="ru-RU" sz="2800" smtClean="0"/>
          </a:p>
          <a:p>
            <a:pPr algn="just"/>
            <a:r>
              <a:rPr lang="ru-RU" sz="2800"/>
              <a:t>	</a:t>
            </a:r>
            <a:r>
              <a:rPr lang="ru-RU" sz="2800" b="1" smtClean="0"/>
              <a:t>Обучение </a:t>
            </a:r>
            <a:r>
              <a:rPr lang="ru-RU" sz="2800" b="1"/>
              <a:t>диaлогу путем </a:t>
            </a:r>
            <a:r>
              <a:rPr lang="ru-RU" sz="2800" b="1" u="sng"/>
              <a:t>«снизу вверх» </a:t>
            </a:r>
            <a:r>
              <a:rPr lang="ru-RU" sz="2800"/>
              <a:t>предполагает, что у </a:t>
            </a:r>
            <a:r>
              <a:rPr lang="ru-RU" sz="2800" smtClean="0"/>
              <a:t>учащихся, </a:t>
            </a:r>
            <a:r>
              <a:rPr lang="ru-RU" sz="2800"/>
              <a:t>потому что</a:t>
            </a:r>
            <a:r>
              <a:rPr lang="ru-RU" sz="2800" smtClean="0"/>
              <a:t>:</a:t>
            </a:r>
          </a:p>
          <a:p>
            <a:pPr algn="just"/>
            <a:r>
              <a:rPr lang="ru-RU" sz="2800" u="sng"/>
              <a:t>нет исходного диалога-образца</a:t>
            </a:r>
            <a:endParaRPr lang="ru-RU" sz="2800"/>
          </a:p>
          <a:p>
            <a:pPr algn="just"/>
            <a:r>
              <a:rPr lang="ru-RU" sz="2800" b="1" i="1">
                <a:solidFill>
                  <a:schemeClr val="accent5">
                    <a:lumMod val="75000"/>
                  </a:schemeClr>
                </a:solidFill>
              </a:rPr>
              <a:t>1. учащиеся не умеют читать и не могут воспользоваться образцом;</a:t>
            </a:r>
          </a:p>
          <a:p>
            <a:pPr algn="just"/>
            <a:r>
              <a:rPr lang="ru-RU" sz="2800" b="1" i="1">
                <a:solidFill>
                  <a:schemeClr val="accent5">
                    <a:lumMod val="75000"/>
                  </a:schemeClr>
                </a:solidFill>
              </a:rPr>
              <a:t>2. уровень речевого развития дoстаточно высок, поэтому единый образец уже не нужен;</a:t>
            </a:r>
          </a:p>
          <a:p>
            <a:pPr algn="just"/>
            <a:r>
              <a:rPr lang="ru-RU" sz="2800" b="1" i="1">
                <a:solidFill>
                  <a:schemeClr val="accent5">
                    <a:lumMod val="75000"/>
                  </a:schemeClr>
                </a:solidFill>
              </a:rPr>
              <a:t>3. предполагаемый диалог относится к разновидности свободного диалога, и образец будет только сковывать инициативу и творчество учащихся</a:t>
            </a:r>
            <a:r>
              <a:rPr lang="ru-RU" sz="2800" b="1" i="1" smtClean="0">
                <a:solidFill>
                  <a:schemeClr val="accent5">
                    <a:lumMod val="75000"/>
                  </a:schemeClr>
                </a:solidFill>
              </a:rPr>
              <a:t>.</a:t>
            </a:r>
          </a:p>
          <a:p>
            <a:pPr algn="just"/>
            <a:endParaRPr lang="ru-RU" sz="2800"/>
          </a:p>
        </p:txBody>
      </p:sp>
    </p:spTree>
    <p:extLst>
      <p:ext uri="{BB962C8B-B14F-4D97-AF65-F5344CB8AC3E}">
        <p14:creationId xmlns:p14="http://schemas.microsoft.com/office/powerpoint/2010/main" val="2691130732"/>
      </p:ext>
    </p:extLst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194627" y="699706"/>
            <a:ext cx="3323772" cy="491976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smtClean="0">
              <a:solidFill>
                <a:schemeClr val="tx1"/>
              </a:solidFill>
            </a:endParaRPr>
          </a:p>
          <a:p>
            <a:pPr algn="ctr"/>
            <a:r>
              <a:rPr lang="ru-RU" sz="2800" b="1" smtClean="0">
                <a:solidFill>
                  <a:schemeClr val="tx1"/>
                </a:solidFill>
              </a:rPr>
              <a:t>Резюме </a:t>
            </a:r>
            <a:r>
              <a:rPr lang="ru-RU" sz="2800" b="1">
                <a:solidFill>
                  <a:schemeClr val="tx1"/>
                </a:solidFill>
              </a:rPr>
              <a:t>по теме: </a:t>
            </a:r>
          </a:p>
          <a:p>
            <a:pPr algn="ctr"/>
            <a:endParaRPr lang="ru-RU" sz="2800" b="1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18027" y="1336825"/>
            <a:ext cx="10330544" cy="489364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indent="360000" algn="just"/>
            <a:r>
              <a:rPr lang="ru-RU" sz="2400" b="1" i="1" smtClean="0">
                <a:solidFill>
                  <a:srgbClr val="002060"/>
                </a:solidFill>
              </a:rPr>
              <a:t>Говорение</a:t>
            </a:r>
            <a:r>
              <a:rPr lang="ru-RU" sz="2400" b="1" i="1" smtClean="0"/>
              <a:t> </a:t>
            </a:r>
            <a:r>
              <a:rPr lang="ru-RU" sz="2400" b="1" i="1"/>
              <a:t>– продуктивный (экспрессивный) вид речевой деятельности (РД), посредством которого совместно с аудированием осуществляется </a:t>
            </a:r>
            <a:r>
              <a:rPr lang="ru-RU" sz="2400" b="1" i="1"/>
              <a:t>устно-речевое </a:t>
            </a:r>
            <a:r>
              <a:rPr lang="ru-RU" sz="2400" b="1" i="1" smtClean="0"/>
              <a:t>общение. </a:t>
            </a:r>
          </a:p>
          <a:p>
            <a:pPr indent="360000" algn="just"/>
            <a:r>
              <a:rPr lang="ru-RU" sz="2400" smtClean="0"/>
              <a:t>Говорение </a:t>
            </a:r>
            <a:r>
              <a:rPr lang="ru-RU" sz="2400"/>
              <a:t>может протекать в </a:t>
            </a:r>
            <a:r>
              <a:rPr lang="ru-RU" sz="2400" b="1" i="1">
                <a:solidFill>
                  <a:srgbClr val="002060"/>
                </a:solidFill>
              </a:rPr>
              <a:t>диалогической или монологической форме</a:t>
            </a:r>
            <a:r>
              <a:rPr lang="ru-RU" sz="2400"/>
              <a:t>, либо в сложном переплетении диaлога и монoлога</a:t>
            </a:r>
            <a:r>
              <a:rPr lang="ru-RU" sz="2400"/>
              <a:t>. </a:t>
            </a:r>
            <a:endParaRPr lang="ru-RU" sz="2400" smtClean="0"/>
          </a:p>
          <a:p>
            <a:pPr indent="360000" algn="just"/>
            <a:r>
              <a:rPr lang="ru-RU" sz="2400"/>
              <a:t>Существуют два разнoнапрaвленных, взаимодополняющих </a:t>
            </a:r>
            <a:r>
              <a:rPr lang="ru-RU" sz="2400" b="1" i="1">
                <a:solidFill>
                  <a:schemeClr val="accent4">
                    <a:lumMod val="50000"/>
                  </a:schemeClr>
                </a:solidFill>
              </a:rPr>
              <a:t>подхода (пути) к обучению иноязычному говорению</a:t>
            </a:r>
            <a:r>
              <a:rPr lang="ru-RU" sz="2400"/>
              <a:t>: </a:t>
            </a:r>
            <a:r>
              <a:rPr lang="ru-RU" sz="2400" b="1"/>
              <a:t>«снизу вверх» и «сверху вниз».</a:t>
            </a:r>
          </a:p>
          <a:p>
            <a:pPr indent="360000" algn="just"/>
            <a:r>
              <a:rPr lang="ru-RU" sz="2400" smtClean="0"/>
              <a:t>Исходя </a:t>
            </a:r>
            <a:r>
              <a:rPr lang="ru-RU" sz="2400"/>
              <a:t>из основных коммуникативных функций </a:t>
            </a:r>
            <a:r>
              <a:rPr lang="ru-RU" sz="2400" b="1">
                <a:solidFill>
                  <a:srgbClr val="002060"/>
                </a:solidFill>
              </a:rPr>
              <a:t>монологической </a:t>
            </a:r>
            <a:r>
              <a:rPr lang="ru-RU" sz="2400" b="1">
                <a:solidFill>
                  <a:srgbClr val="002060"/>
                </a:solidFill>
              </a:rPr>
              <a:t>реч</a:t>
            </a:r>
            <a:r>
              <a:rPr lang="ru-RU" sz="2400"/>
              <a:t>и </a:t>
            </a:r>
            <a:r>
              <a:rPr lang="ru-RU" sz="2400" smtClean="0"/>
              <a:t>выделяют </a:t>
            </a:r>
            <a:r>
              <a:rPr lang="ru-RU" sz="2400"/>
              <a:t>ее следующие функци</a:t>
            </a:r>
            <a:r>
              <a:rPr lang="en-US" sz="2400"/>
              <a:t>o</a:t>
            </a:r>
            <a:r>
              <a:rPr lang="ru-RU" sz="2400"/>
              <a:t>нальные </a:t>
            </a:r>
            <a:r>
              <a:rPr lang="ru-RU" sz="2400" smtClean="0"/>
              <a:t>типы: </a:t>
            </a:r>
            <a:r>
              <a:rPr lang="ru-RU" sz="2400" b="1" smtClean="0"/>
              <a:t>монолог-описание</a:t>
            </a:r>
            <a:r>
              <a:rPr lang="ru-RU" sz="2400" smtClean="0"/>
              <a:t>; </a:t>
            </a:r>
            <a:r>
              <a:rPr lang="ru-RU" sz="2400" b="1" smtClean="0"/>
              <a:t>монолог-сообщение</a:t>
            </a:r>
            <a:r>
              <a:rPr lang="ru-RU" sz="2400" smtClean="0"/>
              <a:t>; </a:t>
            </a:r>
            <a:r>
              <a:rPr lang="ru-RU" sz="2400" b="1" smtClean="0"/>
              <a:t>монoлог-рассуждение</a:t>
            </a:r>
            <a:r>
              <a:rPr lang="ru-RU" sz="2400" smtClean="0"/>
              <a:t>.</a:t>
            </a:r>
          </a:p>
          <a:p>
            <a:pPr indent="360000" algn="just"/>
            <a:r>
              <a:rPr lang="ru-RU" sz="2400" b="1" smtClean="0"/>
              <a:t>Основной </a:t>
            </a:r>
            <a:r>
              <a:rPr lang="ru-RU" sz="2400" b="1"/>
              <a:t>целью</a:t>
            </a:r>
            <a:r>
              <a:rPr lang="ru-RU" sz="2400"/>
              <a:t> </a:t>
            </a:r>
            <a:r>
              <a:rPr lang="ru-RU" sz="2400" b="1" smtClean="0">
                <a:solidFill>
                  <a:srgbClr val="002060"/>
                </a:solidFill>
              </a:rPr>
              <a:t>диалога</a:t>
            </a:r>
            <a:r>
              <a:rPr lang="ru-RU" sz="2400" smtClean="0"/>
              <a:t> является </a:t>
            </a:r>
            <a:r>
              <a:rPr lang="ru-RU" sz="2400"/>
              <a:t>речевое взаимодействие двух или более говорящих. Собеседники выступают попеременно в роли говорящего и </a:t>
            </a:r>
            <a:r>
              <a:rPr lang="ru-RU" sz="2400"/>
              <a:t>слушающего</a:t>
            </a:r>
            <a:r>
              <a:rPr lang="ru-RU" sz="2400" smtClean="0"/>
              <a:t>.</a:t>
            </a:r>
            <a:endParaRPr lang="ru-RU" sz="2400"/>
          </a:p>
        </p:txBody>
      </p:sp>
    </p:spTree>
    <p:extLst>
      <p:ext uri="{BB962C8B-B14F-4D97-AF65-F5344CB8AC3E}">
        <p14:creationId xmlns:p14="http://schemas.microsoft.com/office/powerpoint/2010/main" val="3590849431"/>
      </p:ext>
    </p:extLst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253068"/>
          </a:xfrm>
          <a:solidFill>
            <a:schemeClr val="accent1">
              <a:lumMod val="40000"/>
              <a:lumOff val="6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txBody>
          <a:bodyPr>
            <a:noAutofit/>
          </a:bodyPr>
          <a:lstStyle/>
          <a:p>
            <a:r>
              <a:rPr lang="ru-RU" sz="3200" b="1"/>
              <a:t>Тема </a:t>
            </a:r>
            <a:r>
              <a:rPr lang="ru-RU" sz="3200" b="1" smtClean="0"/>
              <a:t>9. Технологии </a:t>
            </a:r>
            <a:r>
              <a:rPr lang="ru-RU" sz="3200" b="1"/>
              <a:t>и методики </a:t>
            </a:r>
            <a:r>
              <a:rPr lang="ru-RU" sz="3200" b="1" smtClean="0"/>
              <a:t>построения современного </a:t>
            </a:r>
            <a:r>
              <a:rPr lang="ru-RU" sz="3200" b="1"/>
              <a:t>урока иностранного языка</a:t>
            </a:r>
            <a:endParaRPr lang="ru-RU" sz="320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solidFill>
            <a:schemeClr val="accent1">
              <a:lumMod val="20000"/>
              <a:lumOff val="8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txBody>
          <a:bodyPr>
            <a:normAutofit lnSpcReduction="1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>
                <a:solidFill>
                  <a:schemeClr val="tx1"/>
                </a:solidFill>
              </a:rPr>
              <a:t>Основные черты и технология урока </a:t>
            </a:r>
            <a:r>
              <a:rPr lang="ru-RU" smtClean="0">
                <a:solidFill>
                  <a:schemeClr val="tx1"/>
                </a:solidFill>
              </a:rPr>
              <a:t>иностранного языка</a:t>
            </a:r>
          </a:p>
          <a:p>
            <a:pPr marL="457200" indent="-457200">
              <a:buFont typeface="+mj-lt"/>
              <a:buAutoNum type="arabicPeriod"/>
            </a:pPr>
            <a:r>
              <a:rPr lang="ru-RU">
                <a:solidFill>
                  <a:schemeClr val="tx1"/>
                </a:solidFill>
              </a:rPr>
              <a:t>Структура урока иностранного языка и </a:t>
            </a:r>
            <a:r>
              <a:rPr lang="ru-RU" smtClean="0">
                <a:solidFill>
                  <a:schemeClr val="tx1"/>
                </a:solidFill>
              </a:rPr>
              <a:t>его организация</a:t>
            </a:r>
          </a:p>
          <a:p>
            <a:pPr marL="457200" indent="-457200">
              <a:buFont typeface="+mj-lt"/>
              <a:buAutoNum type="arabicPeriod"/>
            </a:pPr>
            <a:r>
              <a:rPr lang="ru-RU">
                <a:solidFill>
                  <a:schemeClr val="tx1"/>
                </a:solidFill>
              </a:rPr>
              <a:t>Типология уроков иностранного </a:t>
            </a:r>
            <a:r>
              <a:rPr lang="ru-RU" smtClean="0">
                <a:solidFill>
                  <a:schemeClr val="tx1"/>
                </a:solidFill>
              </a:rPr>
              <a:t>языка</a:t>
            </a:r>
          </a:p>
          <a:p>
            <a:pPr marL="457200" indent="-457200">
              <a:buFont typeface="+mj-lt"/>
              <a:buAutoNum type="arabicPeriod"/>
            </a:pPr>
            <a:r>
              <a:rPr lang="ru-RU">
                <a:solidFill>
                  <a:schemeClr val="tx1"/>
                </a:solidFill>
              </a:rPr>
              <a:t>Значение планирования и требования, </a:t>
            </a:r>
            <a:r>
              <a:rPr lang="ru-RU" smtClean="0">
                <a:solidFill>
                  <a:schemeClr val="tx1"/>
                </a:solidFill>
              </a:rPr>
              <a:t>предъявляемые к </a:t>
            </a:r>
            <a:r>
              <a:rPr lang="ru-RU">
                <a:solidFill>
                  <a:schemeClr val="tx1"/>
                </a:solidFill>
              </a:rPr>
              <a:t>учителю при планировании образовательного </a:t>
            </a:r>
            <a:r>
              <a:rPr lang="ru-RU" smtClean="0">
                <a:solidFill>
                  <a:schemeClr val="tx1"/>
                </a:solidFill>
              </a:rPr>
              <a:t>процесса</a:t>
            </a:r>
          </a:p>
          <a:p>
            <a:pPr marL="457200" indent="-457200">
              <a:buFont typeface="+mj-lt"/>
              <a:buAutoNum type="arabicPeriod"/>
            </a:pPr>
            <a:r>
              <a:rPr lang="ru-RU">
                <a:solidFill>
                  <a:schemeClr val="tx1"/>
                </a:solidFill>
              </a:rPr>
              <a:t>Подготовка учителя и учащихся к </a:t>
            </a:r>
            <a:r>
              <a:rPr lang="ru-RU" smtClean="0">
                <a:solidFill>
                  <a:schemeClr val="tx1"/>
                </a:solidFill>
              </a:rPr>
              <a:t>уроку</a:t>
            </a:r>
          </a:p>
          <a:p>
            <a:pPr marL="457200" indent="-457200">
              <a:buFont typeface="+mj-lt"/>
              <a:buAutoNum type="arabicPeriod"/>
            </a:pPr>
            <a:r>
              <a:rPr lang="ru-RU">
                <a:solidFill>
                  <a:schemeClr val="tx1"/>
                </a:solidFill>
              </a:rPr>
              <a:t>Организация учебной деятельности учащихся на уроке</a:t>
            </a:r>
            <a:endParaRPr lang="ru-RU" sz="2800" b="1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8268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57941" y="634321"/>
            <a:ext cx="10551885" cy="410708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mtClean="0"/>
              <a:t/>
            </a:r>
            <a:br>
              <a:rPr lang="ru-RU" smtClean="0"/>
            </a:br>
            <a:r>
              <a:rPr lang="ru-RU" sz="3600" b="1" smtClean="0"/>
              <a:t>Литература:</a:t>
            </a:r>
            <a:br>
              <a:rPr lang="ru-RU" sz="3600" b="1" smtClean="0"/>
            </a:br>
            <a:endParaRPr lang="ru-RU" b="1"/>
          </a:p>
        </p:txBody>
      </p:sp>
      <p:sp>
        <p:nvSpPr>
          <p:cNvPr id="3" name="Прямоугольник 2"/>
          <p:cNvSpPr/>
          <p:nvPr/>
        </p:nvSpPr>
        <p:spPr>
          <a:xfrm>
            <a:off x="957942" y="1146629"/>
            <a:ext cx="10551885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 typeface="+mj-lt"/>
              <a:buAutoNum type="arabicPeriod"/>
            </a:pPr>
            <a:r>
              <a:rPr lang="ru-RU" sz="2000"/>
              <a:t>Гальскова Н.Д. Современная методика обучения иностранным </a:t>
            </a:r>
            <a:r>
              <a:rPr lang="ru-RU" sz="2000" smtClean="0"/>
              <a:t>языкам. - </a:t>
            </a:r>
            <a:r>
              <a:rPr lang="ru-RU" sz="2000"/>
              <a:t>М., </a:t>
            </a:r>
            <a:r>
              <a:rPr lang="ru-RU" sz="2000" smtClean="0"/>
              <a:t>2000.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000" smtClean="0"/>
              <a:t>Бабинская П.К. Практический </a:t>
            </a:r>
            <a:r>
              <a:rPr lang="ru-RU" sz="2000"/>
              <a:t>курс методики преподавания иностранных языков М.:Просвещение</a:t>
            </a:r>
            <a:r>
              <a:rPr lang="ru-RU" sz="2000" smtClean="0"/>
              <a:t>, 2003. 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000"/>
              <a:t>Колкер Я.М., Устинова Е.С., Еналиева Г.М. Практическая методика обучения иностранному </a:t>
            </a:r>
            <a:r>
              <a:rPr lang="ru-RU" sz="2000" smtClean="0"/>
              <a:t>языку. -  </a:t>
            </a:r>
            <a:r>
              <a:rPr lang="ru-RU" sz="2000"/>
              <a:t>М</a:t>
            </a:r>
            <a:r>
              <a:rPr lang="ru-RU" sz="2000" smtClean="0"/>
              <a:t>., 2000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000"/>
              <a:t>Кунанбаева С.С. Теория и практика современного иноязычного образования. – Алматы, 2010</a:t>
            </a:r>
            <a:r>
              <a:rPr lang="ru-RU" sz="2000" smtClean="0"/>
              <a:t>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000"/>
              <a:t>Бордовская Н.В. Современные образовательные технологии. Учебное пособие. – М., 2010. </a:t>
            </a:r>
            <a:endParaRPr lang="ru-RU" sz="2000" smtClean="0"/>
          </a:p>
          <a:p>
            <a:pPr marL="457200" indent="-457200" algn="just">
              <a:buFont typeface="+mj-lt"/>
              <a:buAutoNum type="arabicPeriod"/>
            </a:pPr>
            <a:r>
              <a:rPr lang="ru-RU" sz="2000" smtClean="0"/>
              <a:t>Солонцова Л.П. </a:t>
            </a:r>
            <a:r>
              <a:rPr lang="ru-RU" sz="2000"/>
              <a:t>Современная методика обучения иностранным </a:t>
            </a:r>
            <a:r>
              <a:rPr lang="ru-RU" sz="2000" smtClean="0"/>
              <a:t>языкам (общие вопросы, базовый курс) Алматы, 2015.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000"/>
              <a:t>Методика обучения иностранным языкам: традиции и современность / Под ред. А. А. Миролюбова.— Обнинск: Титул, 2010.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000"/>
              <a:t>Методика обучения иностранным языкам (учебное пособие для студентов Института математики и механики им. Н.И. Лобачевского по направлению «педагогическое образование (с двумя профилями </a:t>
            </a:r>
            <a:r>
              <a:rPr lang="ru-RU" sz="2000" smtClean="0"/>
              <a:t>подготовки) </a:t>
            </a:r>
            <a:r>
              <a:rPr lang="ru-RU" sz="2000"/>
              <a:t>/ Составители: Л.Р. Сакаева, А.Р. Баранова</a:t>
            </a:r>
            <a:r>
              <a:rPr lang="ru-RU" sz="2000" smtClean="0"/>
              <a:t>. </a:t>
            </a:r>
            <a:r>
              <a:rPr lang="ru-RU" sz="2000"/>
              <a:t>– Казань, КФУ, </a:t>
            </a:r>
            <a:r>
              <a:rPr lang="ru-RU" sz="2000" smtClean="0"/>
              <a:t>2016. 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en-US" sz="2000" smtClean="0"/>
              <a:t>Geremy </a:t>
            </a:r>
            <a:r>
              <a:rPr lang="en-US" sz="2000"/>
              <a:t>Harmer. The Practice of English Language Teaching. London - New-York, 1991. </a:t>
            </a:r>
            <a:endParaRPr lang="ru-RU" sz="2000"/>
          </a:p>
        </p:txBody>
      </p:sp>
    </p:spTree>
    <p:extLst>
      <p:ext uri="{BB962C8B-B14F-4D97-AF65-F5344CB8AC3E}">
        <p14:creationId xmlns:p14="http://schemas.microsoft.com/office/powerpoint/2010/main" val="3433103252"/>
      </p:ext>
    </p:extLst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0709" y="800001"/>
            <a:ext cx="10646228" cy="3370217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just"/>
            <a:r>
              <a:rPr lang="ru-RU" sz="2800" b="1" i="1" smtClean="0">
                <a:solidFill>
                  <a:srgbClr val="002060"/>
                </a:solidFill>
              </a:rPr>
              <a:t>	</a:t>
            </a:r>
            <a:r>
              <a:rPr lang="ru-RU" sz="2400" b="1" smtClean="0">
                <a:solidFill>
                  <a:schemeClr val="tx1"/>
                </a:solidFill>
                <a:latin typeface="+mn-lt"/>
              </a:rPr>
              <a:t>1</a:t>
            </a:r>
            <a:r>
              <a:rPr lang="ru-RU" sz="2400" b="1" i="1" smtClean="0">
                <a:solidFill>
                  <a:srgbClr val="002060"/>
                </a:solidFill>
                <a:latin typeface="Bad Script" panose="02000000000000000000" pitchFamily="2" charset="0"/>
              </a:rPr>
              <a:t> </a:t>
            </a:r>
            <a:r>
              <a:rPr lang="ru-RU" sz="2400" b="1">
                <a:solidFill>
                  <a:schemeClr val="tx1"/>
                </a:solidFill>
              </a:rPr>
              <a:t>Основные черты и технология урока иностранного языка</a:t>
            </a:r>
            <a:br>
              <a:rPr lang="ru-RU" sz="2400" b="1">
                <a:solidFill>
                  <a:schemeClr val="tx1"/>
                </a:solidFill>
              </a:rPr>
            </a:br>
            <a:r>
              <a:rPr lang="ru-RU" sz="2800" smtClean="0">
                <a:solidFill>
                  <a:schemeClr val="tx1"/>
                </a:solidFill>
              </a:rPr>
              <a:t/>
            </a:r>
            <a:br>
              <a:rPr lang="ru-RU" sz="2800" smtClean="0">
                <a:solidFill>
                  <a:schemeClr val="tx1"/>
                </a:solidFill>
              </a:rPr>
            </a:br>
            <a:r>
              <a:rPr lang="ru-RU" sz="2800" smtClean="0">
                <a:solidFill>
                  <a:schemeClr val="tx1"/>
                </a:solidFill>
              </a:rPr>
              <a:t>	</a:t>
            </a:r>
            <a:r>
              <a:rPr lang="ru-RU" sz="2400" b="1" smtClean="0"/>
              <a:t>Урок</a:t>
            </a:r>
            <a:r>
              <a:rPr lang="ru-RU" sz="2400" smtClean="0"/>
              <a:t> </a:t>
            </a:r>
            <a:r>
              <a:rPr lang="ru-RU" sz="2400"/>
              <a:t>является основной организационной формой обучения,</a:t>
            </a:r>
            <a:br>
              <a:rPr lang="ru-RU" sz="2400"/>
            </a:br>
            <a:r>
              <a:rPr lang="ru-RU" sz="2400"/>
              <a:t>наименьшей единицей процесса обучения. </a:t>
            </a:r>
            <a:r>
              <a:rPr lang="ru-RU" sz="2400" b="1"/>
              <a:t>Урок – основное звено </a:t>
            </a:r>
            <a:r>
              <a:rPr lang="ru-RU" sz="2400" b="1" smtClean="0"/>
              <a:t>процесса обучения</a:t>
            </a:r>
            <a:r>
              <a:rPr lang="ru-RU" sz="2400" b="1"/>
              <a:t>, на котором осуществляется решение конкретных </a:t>
            </a:r>
            <a:r>
              <a:rPr lang="ru-RU" sz="2400" b="1" smtClean="0"/>
              <a:t>практических, обрaзовательных</a:t>
            </a:r>
            <a:r>
              <a:rPr lang="ru-RU" sz="2400" b="1"/>
              <a:t>, воспитательных и </a:t>
            </a:r>
            <a:r>
              <a:rPr lang="ru-RU" sz="2400" b="1" smtClean="0"/>
              <a:t>рaзвивающих задач</a:t>
            </a:r>
            <a:r>
              <a:rPr lang="ru-RU" sz="2400" b="1"/>
              <a:t>, </a:t>
            </a:r>
            <a:r>
              <a:rPr lang="ru-RU" sz="2400" b="1" smtClean="0"/>
              <a:t>oбеспечивающих достижение </a:t>
            </a:r>
            <a:r>
              <a:rPr lang="ru-RU" sz="2400" b="1"/>
              <a:t>конечных целей.</a:t>
            </a:r>
            <a:endParaRPr lang="ru-RU" sz="2400" b="1" i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70709" y="4170218"/>
            <a:ext cx="10646227" cy="2021575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algn="just"/>
            <a:r>
              <a:rPr lang="ru-RU" b="1"/>
              <a:t>Oсобенность урока иностранного языка заключается в том</a:t>
            </a:r>
            <a:r>
              <a:rPr lang="ru-RU" b="1">
                <a:solidFill>
                  <a:srgbClr val="002060"/>
                </a:solidFill>
              </a:rPr>
              <a:t>, что он – </a:t>
            </a:r>
            <a:r>
              <a:rPr lang="ru-RU" b="1" smtClean="0">
                <a:solidFill>
                  <a:srgbClr val="002060"/>
                </a:solidFill>
              </a:rPr>
              <a:t>не самостоятельная </a:t>
            </a:r>
            <a:r>
              <a:rPr lang="ru-RU" b="1">
                <a:solidFill>
                  <a:srgbClr val="002060"/>
                </a:solidFill>
              </a:rPr>
              <a:t>единица учебного процесса, а звено в цепи уроков. В </a:t>
            </a:r>
            <a:r>
              <a:rPr lang="ru-RU" b="1" smtClean="0">
                <a:solidFill>
                  <a:srgbClr val="002060"/>
                </a:solidFill>
              </a:rPr>
              <a:t>этом цикле </a:t>
            </a:r>
            <a:r>
              <a:rPr lang="ru-RU" b="1">
                <a:solidFill>
                  <a:srgbClr val="002060"/>
                </a:solidFill>
              </a:rPr>
              <a:t>уроков осуществляется динамика учебного процесса: то, что </a:t>
            </a:r>
            <a:r>
              <a:rPr lang="ru-RU" b="1" smtClean="0">
                <a:solidFill>
                  <a:srgbClr val="002060"/>
                </a:solidFill>
              </a:rPr>
              <a:t>было целью </a:t>
            </a:r>
            <a:r>
              <a:rPr lang="ru-RU" b="1">
                <a:solidFill>
                  <a:srgbClr val="002060"/>
                </a:solidFill>
              </a:rPr>
              <a:t>предыдущего урока, становится средством последующего, </a:t>
            </a:r>
            <a:r>
              <a:rPr lang="ru-RU" b="1" smtClean="0">
                <a:solidFill>
                  <a:srgbClr val="002060"/>
                </a:solidFill>
              </a:rPr>
              <a:t>что обусловливает </a:t>
            </a:r>
            <a:r>
              <a:rPr lang="ru-RU" b="1">
                <a:solidFill>
                  <a:srgbClr val="002060"/>
                </a:solidFill>
              </a:rPr>
              <a:t>тесную взаимосвязь уроков и обеспечивает </a:t>
            </a:r>
            <a:r>
              <a:rPr lang="ru-RU" b="1" smtClean="0">
                <a:solidFill>
                  <a:srgbClr val="002060"/>
                </a:solidFill>
              </a:rPr>
              <a:t>поступательное движение </a:t>
            </a:r>
            <a:r>
              <a:rPr lang="ru-RU" b="1">
                <a:solidFill>
                  <a:srgbClr val="002060"/>
                </a:solidFill>
              </a:rPr>
              <a:t>к конечным учебно-воспитательным </a:t>
            </a:r>
            <a:r>
              <a:rPr lang="ru-RU" b="1" smtClean="0">
                <a:solidFill>
                  <a:srgbClr val="002060"/>
                </a:solidFill>
              </a:rPr>
              <a:t>целям.</a:t>
            </a:r>
            <a:endParaRPr lang="ru-RU" sz="2400" b="1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5712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/>
          </p:nvPr>
        </p:nvGraphicFramePr>
        <p:xfrm>
          <a:off x="979052" y="2103120"/>
          <a:ext cx="10477073" cy="42007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Скругленный прямоугольник 3"/>
          <p:cNvSpPr/>
          <p:nvPr/>
        </p:nvSpPr>
        <p:spPr>
          <a:xfrm>
            <a:off x="979052" y="754874"/>
            <a:ext cx="10353963" cy="1348246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b="1">
                <a:solidFill>
                  <a:schemeClr val="tx1"/>
                </a:solidFill>
              </a:rPr>
              <a:t>Основа для построения урока – это совокупность научных </a:t>
            </a:r>
            <a:r>
              <a:rPr lang="ru-RU" sz="2400" b="1" smtClean="0">
                <a:solidFill>
                  <a:schemeClr val="tx1"/>
                </a:solidFill>
              </a:rPr>
              <a:t>положений, определяющих </a:t>
            </a:r>
            <a:r>
              <a:rPr lang="ru-RU" sz="2400" b="1">
                <a:solidFill>
                  <a:schemeClr val="tx1"/>
                </a:solidFill>
              </a:rPr>
              <a:t>его особенности, структуру, логику и приемы работы. </a:t>
            </a:r>
            <a:r>
              <a:rPr lang="ru-RU" sz="2400" b="1" smtClean="0">
                <a:solidFill>
                  <a:schemeClr val="tx1"/>
                </a:solidFill>
              </a:rPr>
              <a:t>Эту совокупность </a:t>
            </a:r>
            <a:r>
              <a:rPr lang="ru-RU" sz="2400" b="1">
                <a:solidFill>
                  <a:schemeClr val="tx1"/>
                </a:solidFill>
              </a:rPr>
              <a:t>называют </a:t>
            </a:r>
            <a:r>
              <a:rPr lang="ru-RU" sz="2400" b="1" i="1">
                <a:solidFill>
                  <a:schemeClr val="tx1"/>
                </a:solidFill>
              </a:rPr>
              <a:t>методическим содержанием урока</a:t>
            </a:r>
            <a:r>
              <a:rPr lang="ru-RU" sz="2400" b="1">
                <a:solidFill>
                  <a:schemeClr val="tx1"/>
                </a:solidFill>
              </a:rPr>
              <a:t>.</a:t>
            </a:r>
            <a:endParaRPr lang="ru-RU" sz="3600" b="1" i="1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8293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94509" y="914752"/>
            <a:ext cx="10016836" cy="513986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3200" smtClean="0"/>
              <a:t>	</a:t>
            </a:r>
            <a:r>
              <a:rPr lang="ru-RU" sz="2800"/>
              <a:t>Урок иностранного языка имеет свою </a:t>
            </a:r>
            <a:r>
              <a:rPr lang="ru-RU" sz="2800" b="1" u="sng">
                <a:solidFill>
                  <a:schemeClr val="accent3">
                    <a:lumMod val="50000"/>
                  </a:schemeClr>
                </a:solidFill>
              </a:rPr>
              <a:t>специфику</a:t>
            </a:r>
            <a:r>
              <a:rPr lang="ru-RU" sz="2800"/>
              <a:t>, </a:t>
            </a:r>
            <a:r>
              <a:rPr lang="ru-RU" sz="2800" smtClean="0"/>
              <a:t>которая определяется </a:t>
            </a:r>
            <a:r>
              <a:rPr lang="ru-RU" sz="2800"/>
              <a:t>самим </a:t>
            </a:r>
            <a:r>
              <a:rPr lang="ru-RU" sz="2800" b="1"/>
              <a:t>содержанием предмета, </a:t>
            </a:r>
            <a:r>
              <a:rPr lang="ru-RU" sz="2800" b="1" smtClean="0"/>
              <a:t>практической направленностью </a:t>
            </a:r>
            <a:r>
              <a:rPr lang="ru-RU" sz="2800" b="1"/>
              <a:t>обучения </a:t>
            </a:r>
            <a:r>
              <a:rPr lang="ru-RU" sz="2800"/>
              <a:t>и тем, что иностранный язык выступает </a:t>
            </a:r>
            <a:r>
              <a:rPr lang="ru-RU" sz="2800" b="1" smtClean="0"/>
              <a:t>не только </a:t>
            </a:r>
            <a:r>
              <a:rPr lang="ru-RU" sz="2800" b="1"/>
              <a:t>как цель, но и как средство </a:t>
            </a:r>
            <a:r>
              <a:rPr lang="ru-RU" sz="2800" b="1" smtClean="0"/>
              <a:t>обучения</a:t>
            </a:r>
            <a:r>
              <a:rPr lang="ru-RU" sz="2800" smtClean="0"/>
              <a:t>. </a:t>
            </a:r>
          </a:p>
          <a:p>
            <a:pPr algn="just"/>
            <a:endParaRPr lang="ru-RU" sz="2800" smtClean="0"/>
          </a:p>
          <a:p>
            <a:pPr algn="just"/>
            <a:r>
              <a:rPr lang="ru-RU" sz="2800" smtClean="0"/>
              <a:t>	Основными </a:t>
            </a:r>
            <a:r>
              <a:rPr lang="ru-RU" sz="2800" b="1"/>
              <a:t>психолого-педагогическими и </a:t>
            </a:r>
            <a:r>
              <a:rPr lang="ru-RU" sz="2800" b="1" smtClean="0"/>
              <a:t>методическими требованиями</a:t>
            </a:r>
            <a:r>
              <a:rPr lang="ru-RU" sz="2800" smtClean="0"/>
              <a:t> </a:t>
            </a:r>
            <a:r>
              <a:rPr lang="ru-RU" sz="2800"/>
              <a:t>к современному уроку иностранного языка </a:t>
            </a:r>
            <a:r>
              <a:rPr lang="ru-RU" sz="2800" smtClean="0"/>
              <a:t>являются коммуникативность</a:t>
            </a:r>
            <a:r>
              <a:rPr lang="ru-RU" sz="2800"/>
              <a:t>, индивидуализация процесса обучения, </a:t>
            </a:r>
            <a:r>
              <a:rPr lang="ru-RU" sz="2800" smtClean="0"/>
              <a:t>речевая направленность </a:t>
            </a:r>
            <a:r>
              <a:rPr lang="ru-RU" sz="2800"/>
              <a:t>заданий, ситуативность обучения, новизна</a:t>
            </a:r>
            <a:r>
              <a:rPr lang="ru-RU" sz="2800" smtClean="0"/>
              <a:t>.</a:t>
            </a:r>
          </a:p>
          <a:p>
            <a:pPr algn="just"/>
            <a:endParaRPr lang="ru-RU" sz="440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7792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44583" y="571143"/>
            <a:ext cx="10659291" cy="575542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400" smtClean="0">
                <a:latin typeface="Times New Roman" panose="02020603050405020304" pitchFamily="18" charset="0"/>
              </a:rPr>
              <a:t>	</a:t>
            </a:r>
            <a:r>
              <a:rPr lang="ru-RU" sz="2400" b="1"/>
              <a:t>Каждый урок должен обеспечивать достижение </a:t>
            </a:r>
            <a:r>
              <a:rPr lang="ru-RU" sz="2400" b="1" i="1" smtClean="0">
                <a:solidFill>
                  <a:srgbClr val="002060"/>
                </a:solidFill>
              </a:rPr>
              <a:t>практической, образовательной</a:t>
            </a:r>
            <a:r>
              <a:rPr lang="ru-RU" sz="2400" b="1" i="1">
                <a:solidFill>
                  <a:srgbClr val="002060"/>
                </a:solidFill>
              </a:rPr>
              <a:t>, воспитательной и развивающей целей </a:t>
            </a:r>
            <a:r>
              <a:rPr lang="ru-RU" sz="2400" b="1"/>
              <a:t>через </a:t>
            </a:r>
            <a:r>
              <a:rPr lang="ru-RU" sz="2400" b="1" smtClean="0"/>
              <a:t>решение конкретных </a:t>
            </a:r>
            <a:r>
              <a:rPr lang="ru-RU" sz="2400" b="1"/>
              <a:t>задач. </a:t>
            </a:r>
            <a:r>
              <a:rPr lang="ru-RU" sz="2400" smtClean="0"/>
              <a:t>	Следoвательно</a:t>
            </a:r>
            <a:r>
              <a:rPr lang="ru-RU" sz="2400"/>
              <a:t>, </a:t>
            </a:r>
            <a:r>
              <a:rPr lang="ru-RU" sz="2400" b="1"/>
              <a:t>первое</a:t>
            </a:r>
            <a:r>
              <a:rPr lang="ru-RU" sz="2400"/>
              <a:t>, с чего должен начать </a:t>
            </a:r>
            <a:r>
              <a:rPr lang="ru-RU" sz="2400" smtClean="0"/>
              <a:t>учитель, это </a:t>
            </a:r>
            <a:r>
              <a:rPr lang="ru-RU" sz="2400" b="1"/>
              <a:t>с определения и формулирования задач урока, опираясь на книгу </a:t>
            </a:r>
            <a:r>
              <a:rPr lang="ru-RU" sz="2400" b="1" smtClean="0"/>
              <a:t>для учителя</a:t>
            </a:r>
            <a:r>
              <a:rPr lang="ru-RU" sz="2400"/>
              <a:t>. В ней, как правило, </a:t>
            </a:r>
            <a:r>
              <a:rPr lang="ru-RU" sz="2400" b="1"/>
              <a:t>сфoрмулированы практические задачи</a:t>
            </a:r>
            <a:r>
              <a:rPr lang="ru-RU" sz="2400" smtClean="0"/>
              <a:t>,</a:t>
            </a:r>
            <a:r>
              <a:rPr lang="ru-RU" sz="2400"/>
              <a:t> которым легко можно придать конкретный вид, связав их с </a:t>
            </a:r>
            <a:r>
              <a:rPr lang="ru-RU" sz="2400" smtClean="0"/>
              <a:t>определенным языковым </a:t>
            </a:r>
            <a:r>
              <a:rPr lang="ru-RU" sz="2400"/>
              <a:t>м</a:t>
            </a:r>
            <a:r>
              <a:rPr lang="en-US" sz="2400"/>
              <a:t>a</a:t>
            </a:r>
            <a:r>
              <a:rPr lang="ru-RU" sz="2400"/>
              <a:t>териалом, например</a:t>
            </a:r>
            <a:r>
              <a:rPr lang="ru-RU" sz="2400" smtClean="0"/>
              <a:t>:</a:t>
            </a:r>
          </a:p>
          <a:p>
            <a:pPr algn="just"/>
            <a:endParaRPr lang="ru-RU" sz="2400"/>
          </a:p>
          <a:p>
            <a:pPr marL="342900" indent="-342900" algn="just">
              <a:buFontTx/>
              <a:buChar char="-"/>
            </a:pPr>
            <a:r>
              <a:rPr lang="ru-RU" sz="2200" b="1" smtClean="0"/>
              <a:t>тренировать </a:t>
            </a:r>
            <a:r>
              <a:rPr lang="ru-RU" sz="2200" b="1"/>
              <a:t>учащихся в употреблении новой лексики (</a:t>
            </a:r>
            <a:r>
              <a:rPr lang="ru-RU" sz="2200" b="1" smtClean="0"/>
              <a:t>указываются слова);</a:t>
            </a:r>
            <a:endParaRPr lang="ru-RU" sz="2200" b="1"/>
          </a:p>
          <a:p>
            <a:pPr algn="just"/>
            <a:r>
              <a:rPr lang="ru-RU" sz="2200" b="1"/>
              <a:t>- учить воспринимать на слух диалогический текст (указывается текст);</a:t>
            </a:r>
          </a:p>
          <a:p>
            <a:pPr algn="just"/>
            <a:r>
              <a:rPr lang="ru-RU" sz="2200" b="1"/>
              <a:t>- учить вести беседу по теме (указывается тема);</a:t>
            </a:r>
          </a:p>
          <a:p>
            <a:pPr algn="just"/>
            <a:r>
              <a:rPr lang="ru-RU" sz="2200" b="1"/>
              <a:t>- системaтизировать знания учащихся o предлoгах (</a:t>
            </a:r>
            <a:r>
              <a:rPr lang="ru-RU" sz="2200" b="1" smtClean="0"/>
              <a:t>перечисляются предлоги</a:t>
            </a:r>
            <a:r>
              <a:rPr lang="ru-RU" sz="2200" b="1"/>
              <a:t>);</a:t>
            </a:r>
          </a:p>
          <a:p>
            <a:pPr algn="just"/>
            <a:r>
              <a:rPr lang="ru-RU" sz="2200" b="1"/>
              <a:t>- учить учащихся читать про себя и составлять план по </a:t>
            </a:r>
            <a:r>
              <a:rPr lang="ru-RU" sz="2200" b="1" smtClean="0"/>
              <a:t>прочитанному тексту</a:t>
            </a:r>
            <a:r>
              <a:rPr lang="ru-RU" sz="2200" b="1"/>
              <a:t>;</a:t>
            </a:r>
          </a:p>
          <a:p>
            <a:pPr algn="just"/>
            <a:r>
              <a:rPr lang="ru-RU" sz="2200" b="1"/>
              <a:t>- учить выражать свое мнение, используя следующие </a:t>
            </a:r>
            <a:r>
              <a:rPr lang="ru-RU" sz="2200" b="1" smtClean="0"/>
              <a:t>выражения (перечисляются</a:t>
            </a:r>
            <a:r>
              <a:rPr lang="ru-RU" sz="2200" b="1"/>
              <a:t>);</a:t>
            </a:r>
          </a:p>
          <a:p>
            <a:pPr algn="just"/>
            <a:r>
              <a:rPr lang="ru-RU" sz="2200" b="1"/>
              <a:t>- учить читать текст с опорой на догадку и т.п.</a:t>
            </a:r>
            <a:endParaRPr lang="ru-RU" sz="2200" b="1" i="1"/>
          </a:p>
        </p:txBody>
      </p:sp>
    </p:spTree>
    <p:extLst>
      <p:ext uri="{BB962C8B-B14F-4D97-AF65-F5344CB8AC3E}">
        <p14:creationId xmlns:p14="http://schemas.microsoft.com/office/powerpoint/2010/main" val="3539744214"/>
      </p:ext>
    </p:extLst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00891" y="570811"/>
            <a:ext cx="10959738" cy="569386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400" smtClean="0"/>
              <a:t>	</a:t>
            </a:r>
            <a:r>
              <a:rPr lang="ru-RU" sz="2600" b="1"/>
              <a:t>Требования к </a:t>
            </a:r>
            <a:r>
              <a:rPr lang="ru-RU" sz="2600" b="1" i="1"/>
              <a:t>содержaтельности </a:t>
            </a:r>
            <a:r>
              <a:rPr lang="ru-RU" sz="2600" b="1"/>
              <a:t>урока </a:t>
            </a:r>
            <a:r>
              <a:rPr lang="ru-RU" sz="2600"/>
              <a:t>охвaтывают </a:t>
            </a:r>
            <a:r>
              <a:rPr lang="ru-RU" sz="2600" smtClean="0"/>
              <a:t>следующие моменты</a:t>
            </a:r>
            <a:r>
              <a:rPr lang="ru-RU" sz="2600"/>
              <a:t>: </a:t>
            </a:r>
            <a:r>
              <a:rPr lang="ru-RU" sz="2600" b="1">
                <a:solidFill>
                  <a:srgbClr val="002060"/>
                </a:solidFill>
              </a:rPr>
              <a:t>во-первых, значимость самого материала, которым оперируют </a:t>
            </a:r>
            <a:r>
              <a:rPr lang="ru-RU" sz="2600" b="1" smtClean="0">
                <a:solidFill>
                  <a:srgbClr val="002060"/>
                </a:solidFill>
              </a:rPr>
              <a:t>на уроке </a:t>
            </a:r>
            <a:r>
              <a:rPr lang="ru-RU" sz="2600" b="1">
                <a:solidFill>
                  <a:srgbClr val="002060"/>
                </a:solidFill>
              </a:rPr>
              <a:t>(доминанта содержания); во-втoрых, адекватность приемов </a:t>
            </a:r>
            <a:r>
              <a:rPr lang="ru-RU" sz="2600" b="1" smtClean="0">
                <a:solidFill>
                  <a:srgbClr val="002060"/>
                </a:solidFill>
              </a:rPr>
              <a:t>и упражнений </a:t>
            </a:r>
            <a:r>
              <a:rPr lang="ru-RU" sz="2600" b="1">
                <a:solidFill>
                  <a:srgbClr val="002060"/>
                </a:solidFill>
              </a:rPr>
              <a:t>задачам урока; в-третьих, оптимальное </a:t>
            </a:r>
            <a:r>
              <a:rPr lang="ru-RU" sz="2600" b="1" smtClean="0">
                <a:solidFill>
                  <a:srgbClr val="002060"/>
                </a:solidFill>
              </a:rPr>
              <a:t>соотношение тренировки </a:t>
            </a:r>
            <a:r>
              <a:rPr lang="ru-RU" sz="2600" b="1">
                <a:solidFill>
                  <a:srgbClr val="002060"/>
                </a:solidFill>
              </a:rPr>
              <a:t>учащихся в усвoении материала и его использовании в </a:t>
            </a:r>
            <a:r>
              <a:rPr lang="ru-RU" sz="2600" b="1" smtClean="0">
                <a:solidFill>
                  <a:srgbClr val="002060"/>
                </a:solidFill>
              </a:rPr>
              <a:t>речи</a:t>
            </a:r>
            <a:r>
              <a:rPr lang="ru-RU" sz="2600" smtClean="0"/>
              <a:t>.</a:t>
            </a:r>
            <a:endParaRPr lang="ru-RU" sz="2600"/>
          </a:p>
          <a:p>
            <a:pPr algn="just"/>
            <a:r>
              <a:rPr lang="ru-RU" sz="2600"/>
              <a:t>	</a:t>
            </a:r>
            <a:r>
              <a:rPr lang="ru-RU" sz="2600" b="1" smtClean="0"/>
              <a:t>Сoдержательность </a:t>
            </a:r>
            <a:r>
              <a:rPr lang="ru-RU" sz="2600" b="1"/>
              <a:t>на уроке определяется также подбором приемов </a:t>
            </a:r>
            <a:r>
              <a:rPr lang="ru-RU" sz="2600" b="1" smtClean="0"/>
              <a:t>и упражнений</a:t>
            </a:r>
            <a:r>
              <a:rPr lang="ru-RU" sz="2600" b="1"/>
              <a:t>, точно сooтветствующих поставленным задачам</a:t>
            </a:r>
            <a:r>
              <a:rPr lang="ru-RU" sz="2600"/>
              <a:t>. </a:t>
            </a:r>
            <a:r>
              <a:rPr lang="ru-RU" sz="2600" b="1" smtClean="0"/>
              <a:t>Под соответствием </a:t>
            </a:r>
            <a:r>
              <a:rPr lang="ru-RU" sz="2600" b="1"/>
              <a:t>задачам </a:t>
            </a:r>
            <a:r>
              <a:rPr lang="ru-RU" sz="2600"/>
              <a:t>имеется в виду для устной речи учебные </a:t>
            </a:r>
            <a:r>
              <a:rPr lang="ru-RU" sz="2600" smtClean="0"/>
              <a:t>ситуации общения</a:t>
            </a:r>
            <a:r>
              <a:rPr lang="ru-RU" sz="2600"/>
              <a:t>, для чтения – характер текстового материала. </a:t>
            </a:r>
            <a:r>
              <a:rPr lang="ru-RU" sz="2600" b="1"/>
              <a:t>Под </a:t>
            </a:r>
            <a:r>
              <a:rPr lang="ru-RU" sz="2600" b="1" smtClean="0"/>
              <a:t>учебной ситуацией</a:t>
            </a:r>
            <a:r>
              <a:rPr lang="ru-RU" sz="2600" smtClean="0"/>
              <a:t> </a:t>
            </a:r>
            <a:r>
              <a:rPr lang="ru-RU" sz="2600"/>
              <a:t>понимается специально созданные условия, </a:t>
            </a:r>
            <a:r>
              <a:rPr lang="ru-RU" sz="2600" smtClean="0"/>
              <a:t>обстоятельства, система </a:t>
            </a:r>
            <a:r>
              <a:rPr lang="ru-RU" sz="2600"/>
              <a:t>взаимоотношений собеседников в целях </a:t>
            </a:r>
            <a:r>
              <a:rPr lang="ru-RU" sz="2600" smtClean="0"/>
              <a:t>учебно-воспитательного воздействия </a:t>
            </a:r>
            <a:r>
              <a:rPr lang="ru-RU" sz="2600"/>
              <a:t>на учащихся при осуществлении речевых действий </a:t>
            </a:r>
            <a:r>
              <a:rPr lang="ru-RU" sz="2600" smtClean="0"/>
              <a:t>на иностранном </a:t>
            </a:r>
            <a:r>
              <a:rPr lang="ru-RU" sz="2600"/>
              <a:t>языке.</a:t>
            </a:r>
            <a:endParaRPr lang="ru-RU" sz="2600" b="1"/>
          </a:p>
        </p:txBody>
      </p:sp>
    </p:spTree>
    <p:extLst>
      <p:ext uri="{BB962C8B-B14F-4D97-AF65-F5344CB8AC3E}">
        <p14:creationId xmlns:p14="http://schemas.microsoft.com/office/powerpoint/2010/main" val="4161350495"/>
      </p:ext>
    </p:extLst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7200" y="450898"/>
            <a:ext cx="11220994" cy="600164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400" smtClean="0"/>
              <a:t>	</a:t>
            </a:r>
            <a:r>
              <a:rPr lang="ru-RU" sz="2400" b="1" smtClean="0"/>
              <a:t>2 Структура </a:t>
            </a:r>
            <a:r>
              <a:rPr lang="ru-RU" sz="2400" b="1"/>
              <a:t>урока иностранного языка и его организация</a:t>
            </a:r>
          </a:p>
          <a:p>
            <a:pPr algn="just"/>
            <a:endParaRPr lang="ru-RU" sz="2400" smtClean="0"/>
          </a:p>
          <a:p>
            <a:pPr algn="just"/>
            <a:r>
              <a:rPr lang="ru-RU" sz="2400" smtClean="0"/>
              <a:t>	Урок как организационная единица обучения длится 40 – 45 минут. Структура его должна быть гибкой. </a:t>
            </a:r>
          </a:p>
          <a:p>
            <a:pPr algn="just"/>
            <a:r>
              <a:rPr lang="ru-RU" sz="2400" b="1"/>
              <a:t>	</a:t>
            </a:r>
            <a:r>
              <a:rPr lang="ru-RU" sz="2400" b="1" smtClean="0"/>
              <a:t>Структура любого урока по иностранному языку включает: начало, центральную часть и завершение.</a:t>
            </a:r>
            <a:r>
              <a:rPr lang="ru-RU" sz="2400" b="1" i="1" smtClean="0"/>
              <a:t> </a:t>
            </a:r>
          </a:p>
          <a:p>
            <a:pPr algn="just"/>
            <a:endParaRPr lang="ru-RU" sz="2400" i="1" smtClean="0"/>
          </a:p>
          <a:p>
            <a:pPr algn="just"/>
            <a:r>
              <a:rPr lang="ru-RU" sz="2400" i="1" smtClean="0"/>
              <a:t>	</a:t>
            </a:r>
            <a:r>
              <a:rPr lang="ru-RU" sz="2400" b="1" i="1" smtClean="0"/>
              <a:t>Начало </a:t>
            </a:r>
            <a:r>
              <a:rPr lang="ru-RU" sz="2400" b="1"/>
              <a:t>урока </a:t>
            </a:r>
            <a:r>
              <a:rPr lang="ru-RU" sz="2400"/>
              <a:t>должно проходить в быстром темпе и занимать </a:t>
            </a:r>
            <a:r>
              <a:rPr lang="ru-RU" sz="2400" smtClean="0"/>
              <a:t>примерно 3 </a:t>
            </a:r>
            <a:r>
              <a:rPr lang="ru-RU" sz="2400"/>
              <a:t>– 5 минут. Его вoзможное содержание: приветствие </a:t>
            </a:r>
            <a:r>
              <a:rPr lang="ru-RU" sz="2400" smtClean="0"/>
              <a:t>учителя, oрганизационный </a:t>
            </a:r>
            <a:r>
              <a:rPr lang="ru-RU" sz="2400"/>
              <a:t>момент, сooбщение задач урока, речевая зарядка</a:t>
            </a:r>
            <a:r>
              <a:rPr lang="ru-RU" sz="2400" smtClean="0"/>
              <a:t>.</a:t>
            </a:r>
            <a:r>
              <a:rPr lang="ru-RU" sz="2400" i="1"/>
              <a:t> </a:t>
            </a:r>
            <a:endParaRPr lang="ru-RU" sz="2400" i="1" smtClean="0"/>
          </a:p>
          <a:p>
            <a:pPr algn="just"/>
            <a:r>
              <a:rPr lang="ru-RU" sz="2400" i="1" smtClean="0"/>
              <a:t>	</a:t>
            </a:r>
            <a:r>
              <a:rPr lang="ru-RU" sz="2400" b="1" i="1" smtClean="0"/>
              <a:t>Центральная </a:t>
            </a:r>
            <a:r>
              <a:rPr lang="ru-RU" sz="2400" b="1"/>
              <a:t>часть </a:t>
            </a:r>
            <a:r>
              <a:rPr lang="ru-RU" sz="2400"/>
              <a:t>урока выполняет главную роль в решении </a:t>
            </a:r>
            <a:r>
              <a:rPr lang="ru-RU" sz="2400" smtClean="0"/>
              <a:t>его задач</a:t>
            </a:r>
            <a:r>
              <a:rPr lang="ru-RU" sz="2400"/>
              <a:t>. Именно здесь учащиеся получают новые знания и </a:t>
            </a:r>
            <a:r>
              <a:rPr lang="ru-RU" sz="2400" smtClean="0"/>
              <a:t>расширяют свой </a:t>
            </a:r>
            <a:r>
              <a:rPr lang="ru-RU" sz="2400"/>
              <a:t>речевой опыт</a:t>
            </a:r>
            <a:r>
              <a:rPr lang="ru-RU" sz="2400" smtClean="0"/>
              <a:t>.</a:t>
            </a:r>
            <a:r>
              <a:rPr lang="ru-RU" sz="2400" i="1"/>
              <a:t> </a:t>
            </a:r>
            <a:endParaRPr lang="ru-RU" sz="2400" i="1" smtClean="0"/>
          </a:p>
          <a:p>
            <a:pPr algn="just"/>
            <a:r>
              <a:rPr lang="ru-RU" sz="2400" i="1" smtClean="0"/>
              <a:t>	</a:t>
            </a:r>
            <a:r>
              <a:rPr lang="ru-RU" sz="2400" b="1" i="1" smtClean="0"/>
              <a:t>Завершающей </a:t>
            </a:r>
            <a:r>
              <a:rPr lang="ru-RU" sz="2400" b="1"/>
              <a:t>частью </a:t>
            </a:r>
            <a:r>
              <a:rPr lang="ru-RU" sz="2400"/>
              <a:t>урока иностранного языка является </a:t>
            </a:r>
            <a:r>
              <a:rPr lang="ru-RU" sz="2400" smtClean="0"/>
              <a:t>подведение итогов</a:t>
            </a:r>
            <a:r>
              <a:rPr lang="ru-RU" sz="2400"/>
              <a:t>, т.е. наглядная демонстрация того, что учащиеся усвоили на уроке </a:t>
            </a:r>
            <a:r>
              <a:rPr lang="ru-RU" sz="2400" smtClean="0"/>
              <a:t>с привлечением </a:t>
            </a:r>
            <a:r>
              <a:rPr lang="ru-RU" sz="2400"/>
              <a:t>игровых моментов. В завершающий этап входит, </a:t>
            </a:r>
            <a:r>
              <a:rPr lang="ru-RU" sz="2400" smtClean="0"/>
              <a:t>как правило</a:t>
            </a:r>
            <a:r>
              <a:rPr lang="ru-RU" sz="2400"/>
              <a:t>, и постановка домашнего задания с необходимыми </a:t>
            </a:r>
            <a:r>
              <a:rPr lang="ru-RU" sz="2400" smtClean="0"/>
              <a:t>разъяснениями со </a:t>
            </a:r>
            <a:r>
              <a:rPr lang="ru-RU" sz="2400"/>
              <a:t>стороны учителя</a:t>
            </a:r>
            <a:r>
              <a:rPr lang="ru-RU" sz="240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789857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7300" y="960656"/>
            <a:ext cx="9601200" cy="5016758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endParaRPr lang="ru-RU" sz="2000" b="1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Современные 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педагогические </a:t>
            </a: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технологии</a:t>
            </a:r>
          </a:p>
          <a:p>
            <a:r>
              <a:rPr lang="ru-RU" sz="2000" b="1" u="sng" dirty="0">
                <a:solidFill>
                  <a:srgbClr val="C00000"/>
                </a:solidFill>
                <a:latin typeface="Times New Roman" panose="02020603050405020304" pitchFamily="18" charset="0"/>
              </a:rPr>
              <a:t> К числу современных образовательных технологий можно отнести:</a:t>
            </a:r>
          </a:p>
          <a:p>
            <a:endParaRPr lang="ru-RU" sz="20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</a:t>
            </a:r>
            <a:r>
              <a:rPr lang="ru-RU" sz="20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-развивающее обучение</a:t>
            </a:r>
            <a:r>
              <a:rPr lang="ru-RU" sz="20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endParaRPr lang="ru-RU" sz="2000" b="1" i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20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-проблемное обучение</a:t>
            </a:r>
            <a:r>
              <a:rPr lang="ru-RU" sz="20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endParaRPr lang="ru-RU" sz="2000" b="1" i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20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-</a:t>
            </a:r>
            <a:r>
              <a:rPr lang="ru-RU" sz="2000" b="1" i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разноуровневое</a:t>
            </a:r>
            <a:r>
              <a:rPr lang="ru-RU" sz="20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 обучение</a:t>
            </a:r>
            <a:r>
              <a:rPr lang="ru-RU" sz="20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endParaRPr lang="ru-RU" sz="2000" b="1" i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20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-коллективную систему обучения</a:t>
            </a:r>
            <a:r>
              <a:rPr lang="ru-RU" sz="20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endParaRPr lang="ru-RU" sz="2000" b="1" i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20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-технологию изучения изобретательских задач (ТРИЗ</a:t>
            </a:r>
            <a:r>
              <a:rPr lang="ru-RU" sz="20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);</a:t>
            </a:r>
            <a:endParaRPr lang="ru-RU" sz="2000" b="1" i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20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-исследовательские методы в обучении</a:t>
            </a:r>
            <a:r>
              <a:rPr lang="ru-RU" sz="20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endParaRPr lang="ru-RU" sz="2000" b="1" i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20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-проектные методы обучения</a:t>
            </a:r>
            <a:r>
              <a:rPr lang="ru-RU" sz="20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endParaRPr lang="ru-RU" sz="2000" b="1" i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20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-технологию использования в обучении игровых методов: ролевых, деловых и других видов обучающих игр</a:t>
            </a:r>
            <a:r>
              <a:rPr lang="ru-RU" sz="20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endParaRPr lang="ru-RU" sz="2000" b="1" i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20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-обучение в сотрудничестве (командная, групповая работа</a:t>
            </a:r>
            <a:r>
              <a:rPr lang="ru-RU" sz="20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endParaRPr lang="ru-RU" sz="2000" b="1" i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20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-информационно-коммуникационные технологии</a:t>
            </a:r>
            <a:r>
              <a:rPr lang="ru-RU" sz="20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endParaRPr lang="ru-RU" sz="2000" b="1" i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20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-</a:t>
            </a:r>
            <a:r>
              <a:rPr lang="ru-RU" sz="2000" b="1" i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здоровьесберегающие</a:t>
            </a:r>
            <a:r>
              <a:rPr lang="ru-RU" sz="20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 технологии и др.</a:t>
            </a:r>
            <a:endParaRPr lang="en-US" sz="2000" i="1" dirty="0"/>
          </a:p>
        </p:txBody>
      </p:sp>
    </p:spTree>
    <p:extLst>
      <p:ext uri="{BB962C8B-B14F-4D97-AF65-F5344CB8AC3E}">
        <p14:creationId xmlns:p14="http://schemas.microsoft.com/office/powerpoint/2010/main" val="989299729"/>
      </p:ext>
    </p:extLst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53143" y="649520"/>
            <a:ext cx="10946674" cy="569386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400"/>
              <a:t>	</a:t>
            </a:r>
            <a:r>
              <a:rPr lang="ru-RU" sz="2400" b="1" i="1"/>
              <a:t>Планирование урока </a:t>
            </a:r>
            <a:r>
              <a:rPr lang="ru-RU" sz="2400" b="1"/>
              <a:t>включает три основных этапа:</a:t>
            </a:r>
          </a:p>
          <a:p>
            <a:pPr algn="just"/>
            <a:r>
              <a:rPr lang="ru-RU" sz="2400" b="1"/>
              <a:t>1. Определение задач урока и подготовка материала.</a:t>
            </a:r>
          </a:p>
          <a:p>
            <a:pPr algn="just"/>
            <a:r>
              <a:rPr lang="ru-RU" sz="2400" b="1"/>
              <a:t>2. Планирование начала урока.</a:t>
            </a:r>
          </a:p>
          <a:p>
            <a:pPr algn="just"/>
            <a:r>
              <a:rPr lang="ru-RU" sz="2400" b="1"/>
              <a:t>3. Планирование основной части урока и его заключения.</a:t>
            </a:r>
          </a:p>
          <a:p>
            <a:pPr algn="just"/>
            <a:r>
              <a:rPr lang="ru-RU" sz="2400" smtClean="0"/>
              <a:t>	</a:t>
            </a:r>
            <a:r>
              <a:rPr lang="ru-RU" sz="2400" b="1" smtClean="0"/>
              <a:t>Первый </a:t>
            </a:r>
            <a:r>
              <a:rPr lang="ru-RU" sz="2400" b="1"/>
              <a:t>этап планирования урока </a:t>
            </a:r>
            <a:r>
              <a:rPr lang="ru-RU" sz="2400"/>
              <a:t>предусматривает процедуру </a:t>
            </a:r>
            <a:r>
              <a:rPr lang="ru-RU" sz="2400" smtClean="0"/>
              <a:t>в </a:t>
            </a:r>
            <a:r>
              <a:rPr lang="ru-RU" sz="2400" b="1" smtClean="0"/>
              <a:t>шесть </a:t>
            </a:r>
            <a:r>
              <a:rPr lang="ru-RU" sz="2400" b="1"/>
              <a:t>пунктов, которые соответствуют пунктам в так </a:t>
            </a:r>
            <a:r>
              <a:rPr lang="ru-RU" sz="2400" b="1" smtClean="0"/>
              <a:t>называемой «шапке</a:t>
            </a:r>
            <a:r>
              <a:rPr lang="ru-RU" sz="2400" b="1"/>
              <a:t>» плана урока</a:t>
            </a:r>
            <a:r>
              <a:rPr lang="ru-RU" sz="2400" smtClean="0"/>
              <a:t>.</a:t>
            </a:r>
            <a:r>
              <a:rPr lang="ru-RU" sz="2400" i="1"/>
              <a:t> Первый </a:t>
            </a:r>
            <a:r>
              <a:rPr lang="ru-RU" sz="2400"/>
              <a:t>пункт этой части урока – определение названия урока, то, </a:t>
            </a:r>
            <a:r>
              <a:rPr lang="ru-RU" sz="2400" smtClean="0"/>
              <a:t>что отличает </a:t>
            </a:r>
            <a:r>
              <a:rPr lang="ru-RU" sz="2400"/>
              <a:t>один урок от другого</a:t>
            </a:r>
            <a:r>
              <a:rPr lang="ru-RU" sz="2400" smtClean="0"/>
              <a:t>.</a:t>
            </a:r>
            <a:r>
              <a:rPr lang="ru-RU" sz="2400" i="1"/>
              <a:t> Второй </a:t>
            </a:r>
            <a:r>
              <a:rPr lang="ru-RU" sz="2400"/>
              <a:t>пункт в «шапке» плана урока – это тематика: указываются </a:t>
            </a:r>
            <a:r>
              <a:rPr lang="ru-RU" sz="2400" smtClean="0"/>
              <a:t>все темы</a:t>
            </a:r>
            <a:r>
              <a:rPr lang="ru-RU" sz="2400"/>
              <a:t>, которые затрагиваются в общении на уроке</a:t>
            </a:r>
            <a:r>
              <a:rPr lang="ru-RU" sz="2400" smtClean="0"/>
              <a:t>.</a:t>
            </a:r>
            <a:r>
              <a:rPr lang="ru-RU" sz="2400" i="1"/>
              <a:t> Третий </a:t>
            </a:r>
            <a:r>
              <a:rPr lang="ru-RU" sz="2400"/>
              <a:t>пункт на данном этапе планирования – определение </a:t>
            </a:r>
            <a:r>
              <a:rPr lang="ru-RU" sz="2400" smtClean="0"/>
              <a:t>задач урока.</a:t>
            </a:r>
            <a:r>
              <a:rPr lang="ru-RU" sz="2400" i="1"/>
              <a:t> Четвертый </a:t>
            </a:r>
            <a:r>
              <a:rPr lang="ru-RU" sz="2400"/>
              <a:t>пункт связан с отбором языкового материала: </a:t>
            </a:r>
            <a:r>
              <a:rPr lang="ru-RU" sz="2400" smtClean="0"/>
              <a:t>выражений и </a:t>
            </a:r>
            <a:r>
              <a:rPr lang="ru-RU" sz="2400"/>
              <a:t>структур, необходимых для реализации отобранных </a:t>
            </a:r>
            <a:r>
              <a:rPr lang="ru-RU" sz="2400" smtClean="0"/>
              <a:t>коммуникативных функций </a:t>
            </a:r>
            <a:r>
              <a:rPr lang="ru-RU" sz="2400"/>
              <a:t>(задач урока</a:t>
            </a:r>
            <a:r>
              <a:rPr lang="ru-RU" sz="2400" smtClean="0"/>
              <a:t>).</a:t>
            </a:r>
            <a:r>
              <a:rPr lang="ru-RU" sz="2400"/>
              <a:t> Oпределение персонажей урока и выбор аудиовизуальных средств </a:t>
            </a:r>
            <a:r>
              <a:rPr lang="ru-RU" sz="2400" smtClean="0"/>
              <a:t>на уроке </a:t>
            </a:r>
            <a:r>
              <a:rPr lang="ru-RU" sz="2400"/>
              <a:t>– это </a:t>
            </a:r>
            <a:r>
              <a:rPr lang="ru-RU" sz="2400" i="1"/>
              <a:t>пятый </a:t>
            </a:r>
            <a:r>
              <a:rPr lang="ru-RU" sz="2400"/>
              <a:t>и </a:t>
            </a:r>
            <a:r>
              <a:rPr lang="ru-RU" sz="2400" i="1"/>
              <a:t>шестой </a:t>
            </a:r>
            <a:r>
              <a:rPr lang="ru-RU" sz="2400"/>
              <a:t>пункты первого этапа планирования</a:t>
            </a:r>
            <a:r>
              <a:rPr lang="ru-RU" sz="2400" smtClean="0"/>
              <a:t>.</a:t>
            </a:r>
          </a:p>
          <a:p>
            <a:endParaRPr lang="ru-RU" sz="2800" i="1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0280440"/>
      </p:ext>
    </p:extLst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2959" y="944774"/>
            <a:ext cx="10593977" cy="501675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400" smtClean="0"/>
              <a:t>	</a:t>
            </a:r>
          </a:p>
          <a:p>
            <a:pPr algn="just"/>
            <a:r>
              <a:rPr lang="ru-RU" sz="2400"/>
              <a:t>	</a:t>
            </a:r>
            <a:r>
              <a:rPr lang="ru-RU" sz="2400" b="1"/>
              <a:t>Планирование собственно урока </a:t>
            </a:r>
            <a:r>
              <a:rPr lang="ru-RU" sz="2400"/>
              <a:t>(Development) начинается с </a:t>
            </a:r>
            <a:r>
              <a:rPr lang="ru-RU" sz="2400" smtClean="0"/>
              <a:t>его первого </a:t>
            </a:r>
            <a:r>
              <a:rPr lang="ru-RU" sz="2400"/>
              <a:t>этапа: начала урока (Beginning). Данный этап включает </a:t>
            </a:r>
            <a:r>
              <a:rPr lang="ru-RU" sz="2400" smtClean="0"/>
              <a:t>два принципиальных </a:t>
            </a:r>
            <a:r>
              <a:rPr lang="ru-RU" sz="2400"/>
              <a:t>момента: во-первых, мотивирующее </a:t>
            </a:r>
            <a:r>
              <a:rPr lang="ru-RU" sz="2400" smtClean="0"/>
              <a:t>коммуникативное задание</a:t>
            </a:r>
            <a:r>
              <a:rPr lang="ru-RU" sz="2400"/>
              <a:t>, и во-вторых, ознакомление учащихся с названием урока, </a:t>
            </a:r>
            <a:r>
              <a:rPr lang="ru-RU" sz="2400" smtClean="0"/>
              <a:t>его тематикой </a:t>
            </a:r>
            <a:r>
              <a:rPr lang="ru-RU" sz="2400"/>
              <a:t>и </a:t>
            </a:r>
            <a:r>
              <a:rPr lang="ru-RU" sz="2400" smtClean="0"/>
              <a:t>задачами.</a:t>
            </a:r>
          </a:p>
          <a:p>
            <a:pPr algn="just"/>
            <a:endParaRPr lang="ru-RU" sz="2400" smtClean="0"/>
          </a:p>
          <a:p>
            <a:pPr algn="just"/>
            <a:r>
              <a:rPr lang="ru-RU" sz="2400" smtClean="0"/>
              <a:t>	</a:t>
            </a:r>
            <a:r>
              <a:rPr lang="ru-RU" sz="2400" b="1" smtClean="0"/>
              <a:t>На </a:t>
            </a:r>
            <a:r>
              <a:rPr lang="ru-RU" sz="2400" b="1"/>
              <a:t>заключительном этапе урока </a:t>
            </a:r>
            <a:r>
              <a:rPr lang="ru-RU" sz="2400"/>
              <a:t>(Rounding-off) можно </a:t>
            </a:r>
            <a:r>
              <a:rPr lang="ru-RU" sz="2400" smtClean="0"/>
              <a:t>разучивать скороговорки</a:t>
            </a:r>
            <a:r>
              <a:rPr lang="ru-RU" sz="2400"/>
              <a:t>, стихи, песенки, что оставит хорошее впечатление от </a:t>
            </a:r>
            <a:r>
              <a:rPr lang="ru-RU" sz="2400" smtClean="0"/>
              <a:t>урока. Подведение </a:t>
            </a:r>
            <a:r>
              <a:rPr lang="ru-RU" sz="2400"/>
              <a:t>итогов урока (Summary of the lesson): короткое сообщение </a:t>
            </a:r>
            <a:r>
              <a:rPr lang="ru-RU" sz="2400" smtClean="0"/>
              <a:t>о </a:t>
            </a:r>
            <a:r>
              <a:rPr lang="en-US" sz="2400" smtClean="0"/>
              <a:t>последующем </a:t>
            </a:r>
            <a:r>
              <a:rPr lang="en-US" sz="2400"/>
              <a:t>уроке (Brief reference ahead to next lesson), короткая </a:t>
            </a:r>
            <a:r>
              <a:rPr lang="en-US" sz="2400" smtClean="0"/>
              <a:t>игра</a:t>
            </a:r>
            <a:r>
              <a:rPr lang="ru-RU" sz="2400" smtClean="0"/>
              <a:t> </a:t>
            </a:r>
            <a:r>
              <a:rPr lang="en-US" sz="2400" smtClean="0"/>
              <a:t>(Playing </a:t>
            </a:r>
            <a:r>
              <a:rPr lang="en-US" sz="2400"/>
              <a:t>a short game</a:t>
            </a:r>
            <a:r>
              <a:rPr lang="en-US" sz="2400" smtClean="0"/>
              <a:t>).</a:t>
            </a:r>
            <a:endParaRPr lang="ru-RU" sz="2400" smtClean="0"/>
          </a:p>
          <a:p>
            <a:pPr algn="just"/>
            <a:endParaRPr lang="ru-RU" sz="3200"/>
          </a:p>
        </p:txBody>
      </p:sp>
    </p:spTree>
    <p:extLst>
      <p:ext uri="{BB962C8B-B14F-4D97-AF65-F5344CB8AC3E}">
        <p14:creationId xmlns:p14="http://schemas.microsoft.com/office/powerpoint/2010/main" val="3606352045"/>
      </p:ext>
    </p:extLst>
  </p:cSld>
  <p:clrMapOvr>
    <a:masterClrMapping/>
  </p:clrMapOvr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9452" y="472165"/>
            <a:ext cx="11207931" cy="603242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3200"/>
              <a:t>	</a:t>
            </a:r>
            <a:r>
              <a:rPr lang="ru-RU" sz="2400" b="1" smtClean="0"/>
              <a:t>3 Типология </a:t>
            </a:r>
            <a:r>
              <a:rPr lang="ru-RU" sz="2400" b="1"/>
              <a:t>уроков иностранного </a:t>
            </a:r>
            <a:r>
              <a:rPr lang="ru-RU" sz="2400" b="1" smtClean="0"/>
              <a:t>языка</a:t>
            </a:r>
          </a:p>
          <a:p>
            <a:pPr algn="just"/>
            <a:r>
              <a:rPr lang="ru-RU" smtClean="0"/>
              <a:t>	</a:t>
            </a:r>
          </a:p>
          <a:p>
            <a:pPr algn="just"/>
            <a:r>
              <a:rPr lang="ru-RU"/>
              <a:t>	</a:t>
            </a:r>
            <a:r>
              <a:rPr lang="ru-RU" sz="2400" b="1" smtClean="0"/>
              <a:t>Проблема типологии </a:t>
            </a:r>
            <a:r>
              <a:rPr lang="ru-RU" sz="2400" b="1"/>
              <a:t>уроков, их систематизация довольно сложная. В </a:t>
            </a:r>
            <a:r>
              <a:rPr lang="ru-RU" sz="2400" b="1" smtClean="0"/>
              <a:t>дидактике существуют </a:t>
            </a:r>
            <a:r>
              <a:rPr lang="ru-RU" sz="2400" b="1"/>
              <a:t>различные подходы к классификации уроков. </a:t>
            </a:r>
            <a:endParaRPr lang="ru-RU" sz="2400" b="1" smtClean="0"/>
          </a:p>
          <a:p>
            <a:pPr algn="just"/>
            <a:endParaRPr lang="ru-RU" sz="2400" b="1" smtClean="0"/>
          </a:p>
          <a:p>
            <a:pPr algn="just"/>
            <a:r>
              <a:rPr lang="ru-RU" sz="2400"/>
              <a:t>	</a:t>
            </a:r>
            <a:r>
              <a:rPr lang="ru-RU" sz="2400" smtClean="0"/>
              <a:t>В </a:t>
            </a:r>
            <a:r>
              <a:rPr lang="ru-RU" sz="2400"/>
              <a:t>зависимости </a:t>
            </a:r>
            <a:r>
              <a:rPr lang="ru-RU" sz="2400" smtClean="0"/>
              <a:t>от того</a:t>
            </a:r>
            <a:r>
              <a:rPr lang="ru-RU" sz="2400"/>
              <a:t>, какие признаки брались за основу, предлагались те или иные </a:t>
            </a:r>
            <a:r>
              <a:rPr lang="ru-RU" sz="2400" smtClean="0"/>
              <a:t>варианты типологии </a:t>
            </a:r>
            <a:r>
              <a:rPr lang="ru-RU" sz="2400"/>
              <a:t>уроков. </a:t>
            </a:r>
            <a:r>
              <a:rPr lang="ru-RU" sz="2400" b="1">
                <a:solidFill>
                  <a:srgbClr val="002060"/>
                </a:solidFill>
              </a:rPr>
              <a:t>В основу одной из классификаций уроков </a:t>
            </a:r>
            <a:r>
              <a:rPr lang="ru-RU" sz="2400" b="1" smtClean="0">
                <a:solidFill>
                  <a:srgbClr val="002060"/>
                </a:solidFill>
              </a:rPr>
              <a:t>были положены </a:t>
            </a:r>
            <a:r>
              <a:rPr lang="ru-RU" sz="2400" b="1">
                <a:solidFill>
                  <a:srgbClr val="002060"/>
                </a:solidFill>
              </a:rPr>
              <a:t>способы их проведения, т. е. методы обучения, в связи с </a:t>
            </a:r>
            <a:r>
              <a:rPr lang="ru-RU" sz="2400" b="1" smtClean="0">
                <a:solidFill>
                  <a:srgbClr val="002060"/>
                </a:solidFill>
              </a:rPr>
              <a:t>чем выделялись </a:t>
            </a:r>
            <a:r>
              <a:rPr lang="ru-RU" sz="2400" b="1">
                <a:solidFill>
                  <a:srgbClr val="002060"/>
                </a:solidFill>
              </a:rPr>
              <a:t>уроки-лекции, киноуроки, уроки-беседы, уроки </a:t>
            </a:r>
            <a:r>
              <a:rPr lang="ru-RU" sz="2400" b="1" smtClean="0">
                <a:solidFill>
                  <a:srgbClr val="002060"/>
                </a:solidFill>
              </a:rPr>
              <a:t>практических занятий</a:t>
            </a:r>
            <a:r>
              <a:rPr lang="ru-RU" sz="2400" b="1">
                <a:solidFill>
                  <a:srgbClr val="002060"/>
                </a:solidFill>
              </a:rPr>
              <a:t>. </a:t>
            </a:r>
            <a:endParaRPr lang="ru-RU" sz="2400" b="1" smtClean="0">
              <a:solidFill>
                <a:srgbClr val="002060"/>
              </a:solidFill>
            </a:endParaRPr>
          </a:p>
          <a:p>
            <a:pPr algn="just"/>
            <a:endParaRPr lang="ru-RU" sz="2400" smtClean="0"/>
          </a:p>
          <a:p>
            <a:pPr algn="just"/>
            <a:r>
              <a:rPr lang="ru-RU" sz="2400"/>
              <a:t>	</a:t>
            </a:r>
            <a:r>
              <a:rPr lang="ru-RU" sz="2400" smtClean="0"/>
              <a:t>Были </a:t>
            </a:r>
            <a:r>
              <a:rPr lang="ru-RU" sz="2400"/>
              <a:t>попытки классификации уроков, например, </a:t>
            </a:r>
            <a:r>
              <a:rPr lang="ru-RU" sz="2400" b="1">
                <a:solidFill>
                  <a:srgbClr val="002060"/>
                </a:solidFill>
              </a:rPr>
              <a:t>по </a:t>
            </a:r>
            <a:r>
              <a:rPr lang="ru-RU" sz="2400" b="1" smtClean="0">
                <a:solidFill>
                  <a:srgbClr val="002060"/>
                </a:solidFill>
              </a:rPr>
              <a:t>характеру познавательной </a:t>
            </a:r>
            <a:r>
              <a:rPr lang="ru-RU" sz="2400" b="1">
                <a:solidFill>
                  <a:srgbClr val="002060"/>
                </a:solidFill>
              </a:rPr>
              <a:t>деятельности учащихся</a:t>
            </a:r>
            <a:r>
              <a:rPr lang="ru-RU" sz="2400"/>
              <a:t> (уроки первичного </a:t>
            </a:r>
            <a:r>
              <a:rPr lang="ru-RU" sz="2400" smtClean="0"/>
              <a:t>восприятия фактов</a:t>
            </a:r>
            <a:r>
              <a:rPr lang="ru-RU" sz="2400"/>
              <a:t>, уроки образования понятий и др.), </a:t>
            </a:r>
            <a:r>
              <a:rPr lang="ru-RU" sz="2400" b="1">
                <a:solidFill>
                  <a:srgbClr val="002060"/>
                </a:solidFill>
              </a:rPr>
              <a:t>по степени </a:t>
            </a:r>
            <a:r>
              <a:rPr lang="ru-RU" sz="2400" b="1" smtClean="0">
                <a:solidFill>
                  <a:srgbClr val="002060"/>
                </a:solidFill>
              </a:rPr>
              <a:t>самостоятельности работы </a:t>
            </a:r>
            <a:r>
              <a:rPr lang="ru-RU" sz="2400" b="1">
                <a:solidFill>
                  <a:srgbClr val="002060"/>
                </a:solidFill>
              </a:rPr>
              <a:t>учащихся </a:t>
            </a:r>
            <a:r>
              <a:rPr lang="ru-RU" sz="2400"/>
              <a:t>(уроки самостоятельной работы школьников, </a:t>
            </a:r>
            <a:r>
              <a:rPr lang="ru-RU" sz="2400" smtClean="0"/>
              <a:t>уроки работы </a:t>
            </a:r>
            <a:r>
              <a:rPr lang="ru-RU" sz="2400"/>
              <a:t>учителя с классом) и </a:t>
            </a:r>
            <a:r>
              <a:rPr lang="ru-RU" sz="2400" smtClean="0"/>
              <a:t>т.д. </a:t>
            </a:r>
            <a:endParaRPr lang="ru-RU" sz="3200" b="1"/>
          </a:p>
        </p:txBody>
      </p:sp>
    </p:spTree>
    <p:extLst>
      <p:ext uri="{BB962C8B-B14F-4D97-AF65-F5344CB8AC3E}">
        <p14:creationId xmlns:p14="http://schemas.microsoft.com/office/powerpoint/2010/main" val="4160183521"/>
      </p:ext>
    </p:extLst>
  </p:cSld>
  <p:clrMapOvr>
    <a:masterClrMapping/>
  </p:clrMapOvr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05394" y="733422"/>
            <a:ext cx="10829109" cy="569386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400" smtClean="0"/>
              <a:t>	</a:t>
            </a:r>
            <a:r>
              <a:rPr lang="ru-RU" sz="2400" b="1" smtClean="0"/>
              <a:t>Наиболее </a:t>
            </a:r>
            <a:r>
              <a:rPr lang="ru-RU" sz="2400" b="1"/>
              <a:t>употребительной </a:t>
            </a:r>
            <a:r>
              <a:rPr lang="ru-RU" sz="2400" b="1" smtClean="0"/>
              <a:t>является классификация </a:t>
            </a:r>
            <a:r>
              <a:rPr lang="ru-RU" sz="2400" b="1"/>
              <a:t>уроков по основным дидактическим целям и месту уроков </a:t>
            </a:r>
            <a:r>
              <a:rPr lang="ru-RU" sz="2400" b="1" smtClean="0"/>
              <a:t>в их </a:t>
            </a:r>
            <a:r>
              <a:rPr lang="ru-RU" sz="2400" b="1"/>
              <a:t>общей системе</a:t>
            </a:r>
            <a:r>
              <a:rPr lang="ru-RU" sz="2400"/>
              <a:t>, предложенная в некоторых видоизменениях </a:t>
            </a:r>
            <a:r>
              <a:rPr lang="ru-RU" sz="2400" u="sng"/>
              <a:t>Б. </a:t>
            </a:r>
            <a:r>
              <a:rPr lang="ru-RU" sz="2400" u="sng" smtClean="0"/>
              <a:t>П. Есиповым</a:t>
            </a:r>
            <a:r>
              <a:rPr lang="ru-RU" sz="2400" u="sng"/>
              <a:t>, Н. И. Болдыревым, Г. И. Щукиной, В. А. Онищуком </a:t>
            </a:r>
            <a:r>
              <a:rPr lang="ru-RU" sz="2400"/>
              <a:t>и </a:t>
            </a:r>
            <a:r>
              <a:rPr lang="ru-RU" sz="2400" smtClean="0"/>
              <a:t>другими дидактами</a:t>
            </a:r>
            <a:r>
              <a:rPr lang="ru-RU" sz="2400"/>
              <a:t>. </a:t>
            </a:r>
            <a:endParaRPr lang="ru-RU" sz="2400" smtClean="0"/>
          </a:p>
          <a:p>
            <a:pPr algn="just"/>
            <a:r>
              <a:rPr lang="ru-RU" sz="2400"/>
              <a:t>	</a:t>
            </a:r>
            <a:r>
              <a:rPr lang="ru-RU" sz="2400" smtClean="0"/>
              <a:t>В </a:t>
            </a:r>
            <a:r>
              <a:rPr lang="ru-RU" sz="2400"/>
              <a:t>соответствии с данной классификацией </a:t>
            </a:r>
            <a:r>
              <a:rPr lang="ru-RU" sz="2400" smtClean="0"/>
              <a:t>выделяются следующие </a:t>
            </a:r>
            <a:r>
              <a:rPr lang="ru-RU" sz="2400"/>
              <a:t>типы </a:t>
            </a:r>
            <a:r>
              <a:rPr lang="ru-RU" sz="2400" smtClean="0"/>
              <a:t>уроков: 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000" b="1" smtClean="0"/>
              <a:t>уроки </a:t>
            </a:r>
            <a:r>
              <a:rPr lang="ru-RU" sz="2000" b="1"/>
              <a:t>овладения учащимися новыми знаниями, на которых </a:t>
            </a:r>
            <a:r>
              <a:rPr lang="ru-RU" sz="2000" b="1" smtClean="0"/>
              <a:t>проводится накопление </a:t>
            </a:r>
            <a:r>
              <a:rPr lang="ru-RU" sz="2000" b="1"/>
              <a:t>фактического материала, наблюдения, изучение процессов </a:t>
            </a:r>
            <a:r>
              <a:rPr lang="ru-RU" sz="2000" b="1" smtClean="0"/>
              <a:t>и явлений</a:t>
            </a:r>
            <a:r>
              <a:rPr lang="ru-RU" sz="2000" b="1"/>
              <a:t>, их осмысление и формирование понятий; </a:t>
            </a:r>
            <a:endParaRPr lang="ru-RU" sz="2000" b="1" smtClean="0"/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000" b="1" smtClean="0"/>
              <a:t>уроки </a:t>
            </a:r>
            <a:r>
              <a:rPr lang="ru-RU" sz="2000" b="1"/>
              <a:t>формирования </a:t>
            </a:r>
            <a:r>
              <a:rPr lang="ru-RU" sz="2000" b="1" smtClean="0"/>
              <a:t>и усвоения </a:t>
            </a:r>
            <a:r>
              <a:rPr lang="ru-RU" sz="2000" b="1"/>
              <a:t>умений и навыков; </a:t>
            </a:r>
            <a:endParaRPr lang="ru-RU" sz="2000" b="1" smtClean="0"/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000" b="1" smtClean="0"/>
              <a:t>уроки </a:t>
            </a:r>
            <a:r>
              <a:rPr lang="ru-RU" sz="2000" b="1"/>
              <a:t>обобщений и систематизации </a:t>
            </a:r>
            <a:r>
              <a:rPr lang="ru-RU" sz="2000" b="1" smtClean="0"/>
              <a:t>знаний; 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000" b="1" smtClean="0"/>
              <a:t>уроки </a:t>
            </a:r>
            <a:r>
              <a:rPr lang="ru-RU" sz="2000" b="1"/>
              <a:t>повторения, закрепления, или, по другой формулировке</a:t>
            </a:r>
            <a:r>
              <a:rPr lang="ru-RU" sz="2000" b="1" smtClean="0"/>
              <a:t>,- комплексного применения знаний</a:t>
            </a:r>
            <a:r>
              <a:rPr lang="ru-RU" sz="2000" b="1"/>
              <a:t>, умений и </a:t>
            </a:r>
            <a:r>
              <a:rPr lang="ru-RU" sz="2000" b="1" smtClean="0"/>
              <a:t>навыков;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000" b="1" smtClean="0"/>
              <a:t>контрольно- проверочные </a:t>
            </a:r>
            <a:r>
              <a:rPr lang="ru-RU" sz="2000" b="1"/>
              <a:t>уроки (с устной и письменной проверкой знаний, умений </a:t>
            </a:r>
            <a:r>
              <a:rPr lang="ru-RU" sz="2000" b="1" smtClean="0"/>
              <a:t>и навыков);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000" b="1" smtClean="0"/>
              <a:t>комбинированные </a:t>
            </a:r>
            <a:r>
              <a:rPr lang="ru-RU" sz="2000" b="1"/>
              <a:t>уроки, на которых одновременно </a:t>
            </a:r>
            <a:r>
              <a:rPr lang="ru-RU" sz="2000" b="1" smtClean="0"/>
              <a:t>решается несколько </a:t>
            </a:r>
            <a:r>
              <a:rPr lang="ru-RU" sz="2000" b="1"/>
              <a:t>дидактических задач.</a:t>
            </a:r>
            <a:endParaRPr lang="ru-RU" sz="2800" b="1"/>
          </a:p>
        </p:txBody>
      </p:sp>
    </p:spTree>
    <p:extLst>
      <p:ext uri="{BB962C8B-B14F-4D97-AF65-F5344CB8AC3E}">
        <p14:creationId xmlns:p14="http://schemas.microsoft.com/office/powerpoint/2010/main" val="2105441515"/>
      </p:ext>
    </p:extLst>
  </p:cSld>
  <p:clrMapOvr>
    <a:masterClrMapping/>
  </p:clrMapOvr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0079" y="594589"/>
            <a:ext cx="10894423" cy="569386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400" b="1" smtClean="0"/>
              <a:t>	</a:t>
            </a:r>
            <a:r>
              <a:rPr lang="ru-RU" sz="2000" b="1" i="1"/>
              <a:t>Типы уроков </a:t>
            </a:r>
            <a:r>
              <a:rPr lang="ru-RU" sz="2000" b="1"/>
              <a:t>по М.И. Махмутову</a:t>
            </a:r>
            <a:r>
              <a:rPr lang="ru-RU" sz="2000" b="1" smtClean="0"/>
              <a:t>:</a:t>
            </a:r>
          </a:p>
          <a:p>
            <a:pPr algn="just"/>
            <a:endParaRPr lang="ru-RU" sz="2000" b="1"/>
          </a:p>
          <a:p>
            <a:pPr algn="just"/>
            <a:r>
              <a:rPr lang="ru-RU" sz="2000" b="1"/>
              <a:t>1.Урок изучения нового </a:t>
            </a:r>
            <a:r>
              <a:rPr lang="ru-RU" sz="2000" b="1" smtClean="0"/>
              <a:t>материала. Сюда </a:t>
            </a:r>
            <a:r>
              <a:rPr lang="ru-RU" sz="2000" b="1"/>
              <a:t>входят вводная и вступительная части, наблюдения и </a:t>
            </a:r>
            <a:r>
              <a:rPr lang="ru-RU" sz="2000" b="1" smtClean="0"/>
              <a:t>сбор материалов </a:t>
            </a:r>
            <a:r>
              <a:rPr lang="ru-RU" sz="2000" b="1"/>
              <a:t>- как методические варианты уроков:</a:t>
            </a:r>
          </a:p>
          <a:p>
            <a:pPr algn="just"/>
            <a:r>
              <a:rPr lang="ru-RU" sz="2000" b="1" smtClean="0"/>
              <a:t> </a:t>
            </a:r>
            <a:r>
              <a:rPr lang="ru-RU" sz="2000" b="1" smtClean="0">
                <a:solidFill>
                  <a:srgbClr val="002060"/>
                </a:solidFill>
              </a:rPr>
              <a:t>урок – лекция</a:t>
            </a:r>
            <a:r>
              <a:rPr lang="en-US" sz="2000" b="1" smtClean="0">
                <a:solidFill>
                  <a:srgbClr val="002060"/>
                </a:solidFill>
              </a:rPr>
              <a:t>;</a:t>
            </a:r>
            <a:r>
              <a:rPr lang="ru-RU" sz="2000" b="1" smtClean="0">
                <a:solidFill>
                  <a:srgbClr val="002060"/>
                </a:solidFill>
              </a:rPr>
              <a:t>  урок – беседа</a:t>
            </a:r>
            <a:r>
              <a:rPr lang="en-US" sz="2000" b="1" smtClean="0">
                <a:solidFill>
                  <a:srgbClr val="002060"/>
                </a:solidFill>
              </a:rPr>
              <a:t>;</a:t>
            </a:r>
            <a:r>
              <a:rPr lang="ru-RU" sz="2000" b="1" smtClean="0">
                <a:solidFill>
                  <a:srgbClr val="002060"/>
                </a:solidFill>
              </a:rPr>
              <a:t> урок </a:t>
            </a:r>
            <a:r>
              <a:rPr lang="ru-RU" sz="2000" b="1">
                <a:solidFill>
                  <a:srgbClr val="002060"/>
                </a:solidFill>
              </a:rPr>
              <a:t>с использованием учебного </a:t>
            </a:r>
            <a:r>
              <a:rPr lang="ru-RU" sz="2000" b="1" smtClean="0">
                <a:solidFill>
                  <a:srgbClr val="002060"/>
                </a:solidFill>
              </a:rPr>
              <a:t>кинофильма</a:t>
            </a:r>
            <a:r>
              <a:rPr lang="en-US" sz="2000" b="1" smtClean="0">
                <a:solidFill>
                  <a:srgbClr val="002060"/>
                </a:solidFill>
              </a:rPr>
              <a:t>;</a:t>
            </a:r>
            <a:endParaRPr lang="ru-RU" sz="2000" b="1">
              <a:solidFill>
                <a:srgbClr val="002060"/>
              </a:solidFill>
            </a:endParaRPr>
          </a:p>
          <a:p>
            <a:pPr algn="just"/>
            <a:r>
              <a:rPr lang="en-US" sz="2000" b="1" smtClean="0">
                <a:solidFill>
                  <a:srgbClr val="002060"/>
                </a:solidFill>
              </a:rPr>
              <a:t> </a:t>
            </a:r>
            <a:r>
              <a:rPr lang="ru-RU" sz="2000" b="1" smtClean="0">
                <a:solidFill>
                  <a:srgbClr val="002060"/>
                </a:solidFill>
              </a:rPr>
              <a:t>урок </a:t>
            </a:r>
            <a:r>
              <a:rPr lang="ru-RU" sz="2000" b="1">
                <a:solidFill>
                  <a:srgbClr val="002060"/>
                </a:solidFill>
              </a:rPr>
              <a:t>теоретических или практических самостоятельных </a:t>
            </a:r>
            <a:r>
              <a:rPr lang="ru-RU" sz="2000" b="1" smtClean="0">
                <a:solidFill>
                  <a:srgbClr val="002060"/>
                </a:solidFill>
              </a:rPr>
              <a:t>работ (исследовательского </a:t>
            </a:r>
            <a:r>
              <a:rPr lang="ru-RU" sz="2000" b="1">
                <a:solidFill>
                  <a:srgbClr val="002060"/>
                </a:solidFill>
              </a:rPr>
              <a:t>типа</a:t>
            </a:r>
            <a:r>
              <a:rPr lang="ru-RU" sz="2000" b="1" smtClean="0">
                <a:solidFill>
                  <a:srgbClr val="002060"/>
                </a:solidFill>
              </a:rPr>
              <a:t>)</a:t>
            </a:r>
            <a:r>
              <a:rPr lang="en-US" sz="2000" b="1" smtClean="0">
                <a:solidFill>
                  <a:srgbClr val="002060"/>
                </a:solidFill>
              </a:rPr>
              <a:t>;</a:t>
            </a:r>
            <a:endParaRPr lang="ru-RU" sz="2000" b="1">
              <a:solidFill>
                <a:srgbClr val="002060"/>
              </a:solidFill>
            </a:endParaRPr>
          </a:p>
          <a:p>
            <a:pPr algn="just"/>
            <a:r>
              <a:rPr lang="ru-RU" sz="2000" b="1">
                <a:solidFill>
                  <a:srgbClr val="002060"/>
                </a:solidFill>
              </a:rPr>
              <a:t> </a:t>
            </a:r>
            <a:r>
              <a:rPr lang="ru-RU" sz="2000" b="1" smtClean="0">
                <a:solidFill>
                  <a:srgbClr val="002060"/>
                </a:solidFill>
              </a:rPr>
              <a:t>урок </a:t>
            </a:r>
            <a:r>
              <a:rPr lang="ru-RU" sz="2000" b="1">
                <a:solidFill>
                  <a:srgbClr val="002060"/>
                </a:solidFill>
              </a:rPr>
              <a:t>смешанный (сочетание различных видов урока на одном уроке</a:t>
            </a:r>
            <a:r>
              <a:rPr lang="ru-RU" sz="2000" b="1" smtClean="0">
                <a:solidFill>
                  <a:srgbClr val="002060"/>
                </a:solidFill>
              </a:rPr>
              <a:t>)</a:t>
            </a:r>
            <a:r>
              <a:rPr lang="en-US" sz="2000" b="1">
                <a:solidFill>
                  <a:srgbClr val="002060"/>
                </a:solidFill>
              </a:rPr>
              <a:t>.</a:t>
            </a:r>
            <a:endParaRPr lang="ru-RU" sz="2000" b="1">
              <a:solidFill>
                <a:srgbClr val="002060"/>
              </a:solidFill>
            </a:endParaRPr>
          </a:p>
          <a:p>
            <a:pPr algn="just"/>
            <a:r>
              <a:rPr lang="ru-RU" sz="2000" b="1"/>
              <a:t>2. Уроки совершенствования знаний, умений и </a:t>
            </a:r>
            <a:r>
              <a:rPr lang="ru-RU" sz="2000" b="1" smtClean="0"/>
              <a:t>навыков. Сюда </a:t>
            </a:r>
            <a:r>
              <a:rPr lang="ru-RU" sz="2000" b="1"/>
              <a:t>входят уроки формирования умений и навыков, </a:t>
            </a:r>
            <a:r>
              <a:rPr lang="ru-RU" sz="2000" b="1" smtClean="0"/>
              <a:t>целевого применения </a:t>
            </a:r>
            <a:r>
              <a:rPr lang="ru-RU" sz="2000" b="1"/>
              <a:t>усвоенного и др.:</a:t>
            </a:r>
          </a:p>
          <a:p>
            <a:pPr algn="just"/>
            <a:r>
              <a:rPr lang="ru-RU" sz="2000" smtClean="0"/>
              <a:t> </a:t>
            </a:r>
            <a:r>
              <a:rPr lang="ru-RU" sz="2000" b="1" smtClean="0">
                <a:solidFill>
                  <a:srgbClr val="002060"/>
                </a:solidFill>
              </a:rPr>
              <a:t>урок </a:t>
            </a:r>
            <a:r>
              <a:rPr lang="ru-RU" sz="2000" b="1">
                <a:solidFill>
                  <a:srgbClr val="002060"/>
                </a:solidFill>
              </a:rPr>
              <a:t>самостоятельных </a:t>
            </a:r>
            <a:r>
              <a:rPr lang="ru-RU" sz="2000" b="1" smtClean="0">
                <a:solidFill>
                  <a:srgbClr val="002060"/>
                </a:solidFill>
              </a:rPr>
              <a:t>работ</a:t>
            </a:r>
            <a:r>
              <a:rPr lang="en-US" sz="2000" b="1" smtClean="0">
                <a:solidFill>
                  <a:srgbClr val="002060"/>
                </a:solidFill>
              </a:rPr>
              <a:t>; </a:t>
            </a:r>
            <a:r>
              <a:rPr lang="ru-RU" sz="2000" b="1" smtClean="0">
                <a:solidFill>
                  <a:srgbClr val="002060"/>
                </a:solidFill>
              </a:rPr>
              <a:t>урок </a:t>
            </a:r>
            <a:r>
              <a:rPr lang="ru-RU" sz="2000" b="1">
                <a:solidFill>
                  <a:srgbClr val="002060"/>
                </a:solidFill>
              </a:rPr>
              <a:t>- лабораторная </a:t>
            </a:r>
            <a:r>
              <a:rPr lang="ru-RU" sz="2000" b="1" smtClean="0">
                <a:solidFill>
                  <a:srgbClr val="002060"/>
                </a:solidFill>
              </a:rPr>
              <a:t>работа</a:t>
            </a:r>
            <a:r>
              <a:rPr lang="en-US" sz="2000" b="1" smtClean="0">
                <a:solidFill>
                  <a:srgbClr val="002060"/>
                </a:solidFill>
              </a:rPr>
              <a:t>; </a:t>
            </a:r>
            <a:r>
              <a:rPr lang="ru-RU" sz="2000" b="1" smtClean="0">
                <a:solidFill>
                  <a:srgbClr val="002060"/>
                </a:solidFill>
              </a:rPr>
              <a:t>урок </a:t>
            </a:r>
            <a:r>
              <a:rPr lang="ru-RU" sz="2000" b="1">
                <a:solidFill>
                  <a:srgbClr val="002060"/>
                </a:solidFill>
              </a:rPr>
              <a:t>практических </a:t>
            </a:r>
            <a:r>
              <a:rPr lang="ru-RU" sz="2000" b="1" smtClean="0">
                <a:solidFill>
                  <a:srgbClr val="002060"/>
                </a:solidFill>
              </a:rPr>
              <a:t>работ</a:t>
            </a:r>
            <a:r>
              <a:rPr lang="en-US" sz="2000" b="1" smtClean="0">
                <a:solidFill>
                  <a:srgbClr val="002060"/>
                </a:solidFill>
              </a:rPr>
              <a:t>; </a:t>
            </a:r>
            <a:r>
              <a:rPr lang="ru-RU" sz="2000" b="1" smtClean="0">
                <a:solidFill>
                  <a:srgbClr val="002060"/>
                </a:solidFill>
              </a:rPr>
              <a:t>урок – экскурсия</a:t>
            </a:r>
            <a:r>
              <a:rPr lang="en-US" sz="2000" b="1">
                <a:solidFill>
                  <a:srgbClr val="002060"/>
                </a:solidFill>
              </a:rPr>
              <a:t>;</a:t>
            </a:r>
            <a:r>
              <a:rPr lang="ru-RU" sz="2000" b="1" smtClean="0">
                <a:solidFill>
                  <a:srgbClr val="002060"/>
                </a:solidFill>
              </a:rPr>
              <a:t> семинар</a:t>
            </a:r>
            <a:r>
              <a:rPr lang="en-US" sz="2000" b="1">
                <a:solidFill>
                  <a:srgbClr val="002060"/>
                </a:solidFill>
              </a:rPr>
              <a:t>.</a:t>
            </a:r>
            <a:endParaRPr lang="ru-RU" sz="2000" b="1">
              <a:solidFill>
                <a:srgbClr val="002060"/>
              </a:solidFill>
            </a:endParaRPr>
          </a:p>
          <a:p>
            <a:pPr algn="just"/>
            <a:r>
              <a:rPr lang="ru-RU" sz="2000" b="1"/>
              <a:t>3.Урок обобщения и </a:t>
            </a:r>
            <a:r>
              <a:rPr lang="ru-RU" sz="2000" b="1" smtClean="0"/>
              <a:t>систематизации: </a:t>
            </a:r>
            <a:r>
              <a:rPr lang="ru-RU" sz="2000" smtClean="0">
                <a:solidFill>
                  <a:srgbClr val="002060"/>
                </a:solidFill>
              </a:rPr>
              <a:t>Сюда </a:t>
            </a:r>
            <a:r>
              <a:rPr lang="ru-RU" sz="2000">
                <a:solidFill>
                  <a:srgbClr val="002060"/>
                </a:solidFill>
              </a:rPr>
              <a:t>входят основные виды всех пяти типов </a:t>
            </a:r>
            <a:r>
              <a:rPr lang="ru-RU" sz="2000" smtClean="0">
                <a:solidFill>
                  <a:srgbClr val="002060"/>
                </a:solidFill>
              </a:rPr>
              <a:t>уроков.</a:t>
            </a:r>
            <a:endParaRPr lang="ru-RU" sz="2000">
              <a:solidFill>
                <a:srgbClr val="002060"/>
              </a:solidFill>
            </a:endParaRPr>
          </a:p>
          <a:p>
            <a:pPr algn="just"/>
            <a:r>
              <a:rPr lang="ru-RU" sz="2000" b="1"/>
              <a:t>4.Уроки </a:t>
            </a:r>
            <a:r>
              <a:rPr lang="ru-RU" sz="2000" b="1" smtClean="0"/>
              <a:t>контрольные учета </a:t>
            </a:r>
            <a:r>
              <a:rPr lang="ru-RU" sz="2000" b="1"/>
              <a:t>и оценки знаний, умений и навыков:</a:t>
            </a:r>
          </a:p>
          <a:p>
            <a:pPr algn="just"/>
            <a:r>
              <a:rPr lang="ru-RU" sz="2000" b="1" smtClean="0">
                <a:solidFill>
                  <a:srgbClr val="002060"/>
                </a:solidFill>
              </a:rPr>
              <a:t> устная </a:t>
            </a:r>
            <a:r>
              <a:rPr lang="ru-RU" sz="2000" b="1">
                <a:solidFill>
                  <a:srgbClr val="002060"/>
                </a:solidFill>
              </a:rPr>
              <a:t>форма проверки (фронтальный, индивидуальный и </a:t>
            </a:r>
            <a:r>
              <a:rPr lang="ru-RU" sz="2000" b="1" smtClean="0">
                <a:solidFill>
                  <a:srgbClr val="002060"/>
                </a:solidFill>
              </a:rPr>
              <a:t>групповой опрос)</a:t>
            </a:r>
            <a:r>
              <a:rPr lang="en-US" sz="2000" b="1" smtClean="0">
                <a:solidFill>
                  <a:srgbClr val="002060"/>
                </a:solidFill>
              </a:rPr>
              <a:t>;</a:t>
            </a:r>
            <a:r>
              <a:rPr lang="ru-RU" sz="2000" b="1" smtClean="0">
                <a:solidFill>
                  <a:srgbClr val="002060"/>
                </a:solidFill>
              </a:rPr>
              <a:t> </a:t>
            </a:r>
            <a:r>
              <a:rPr lang="ru-RU" sz="2000" b="1">
                <a:solidFill>
                  <a:srgbClr val="002060"/>
                </a:solidFill>
              </a:rPr>
              <a:t>письменная </a:t>
            </a:r>
            <a:r>
              <a:rPr lang="ru-RU" sz="2000" b="1" smtClean="0">
                <a:solidFill>
                  <a:srgbClr val="002060"/>
                </a:solidFill>
              </a:rPr>
              <a:t>проверка</a:t>
            </a:r>
            <a:r>
              <a:rPr lang="en-US" sz="2000" b="1" smtClean="0">
                <a:solidFill>
                  <a:srgbClr val="002060"/>
                </a:solidFill>
              </a:rPr>
              <a:t>;</a:t>
            </a:r>
            <a:r>
              <a:rPr lang="en-US" sz="2000" b="1">
                <a:solidFill>
                  <a:srgbClr val="002060"/>
                </a:solidFill>
              </a:rPr>
              <a:t> </a:t>
            </a:r>
            <a:r>
              <a:rPr lang="ru-RU" sz="2000" b="1" smtClean="0">
                <a:solidFill>
                  <a:srgbClr val="002060"/>
                </a:solidFill>
              </a:rPr>
              <a:t>зачет</a:t>
            </a:r>
            <a:r>
              <a:rPr lang="en-US" sz="2000" b="1" smtClean="0">
                <a:solidFill>
                  <a:srgbClr val="002060"/>
                </a:solidFill>
              </a:rPr>
              <a:t>;</a:t>
            </a:r>
            <a:r>
              <a:rPr lang="ru-RU" sz="2000" b="1" smtClean="0">
                <a:solidFill>
                  <a:srgbClr val="002060"/>
                </a:solidFill>
              </a:rPr>
              <a:t> </a:t>
            </a:r>
            <a:r>
              <a:rPr lang="ru-RU" sz="2000" b="1">
                <a:solidFill>
                  <a:srgbClr val="002060"/>
                </a:solidFill>
              </a:rPr>
              <a:t>зачетные практические и лабораторные </a:t>
            </a:r>
            <a:r>
              <a:rPr lang="ru-RU" sz="2000" b="1" smtClean="0">
                <a:solidFill>
                  <a:srgbClr val="002060"/>
                </a:solidFill>
              </a:rPr>
              <a:t>работы</a:t>
            </a:r>
            <a:r>
              <a:rPr lang="en-US" sz="2000" b="1" smtClean="0">
                <a:solidFill>
                  <a:srgbClr val="002060"/>
                </a:solidFill>
              </a:rPr>
              <a:t>; </a:t>
            </a:r>
            <a:r>
              <a:rPr lang="ru-RU" sz="2000" b="1" smtClean="0">
                <a:solidFill>
                  <a:srgbClr val="002060"/>
                </a:solidFill>
              </a:rPr>
              <a:t>контрольная </a:t>
            </a:r>
            <a:r>
              <a:rPr lang="ru-RU" sz="2000" b="1">
                <a:solidFill>
                  <a:srgbClr val="002060"/>
                </a:solidFill>
              </a:rPr>
              <a:t>(самостоятельная) </a:t>
            </a:r>
            <a:r>
              <a:rPr lang="ru-RU" sz="2000" b="1" smtClean="0">
                <a:solidFill>
                  <a:srgbClr val="002060"/>
                </a:solidFill>
              </a:rPr>
              <a:t>работа</a:t>
            </a:r>
            <a:r>
              <a:rPr lang="en-US" sz="2000" b="1" smtClean="0">
                <a:solidFill>
                  <a:srgbClr val="002060"/>
                </a:solidFill>
              </a:rPr>
              <a:t>; </a:t>
            </a:r>
            <a:r>
              <a:rPr lang="ru-RU" sz="2000" b="1" smtClean="0">
                <a:solidFill>
                  <a:srgbClr val="002060"/>
                </a:solidFill>
              </a:rPr>
              <a:t>смешанный </a:t>
            </a:r>
            <a:r>
              <a:rPr lang="ru-RU" sz="2000" b="1">
                <a:solidFill>
                  <a:srgbClr val="002060"/>
                </a:solidFill>
              </a:rPr>
              <a:t>урок (сочетание трех первых видов</a:t>
            </a:r>
            <a:r>
              <a:rPr lang="ru-RU" sz="2000" b="1" smtClean="0">
                <a:solidFill>
                  <a:srgbClr val="002060"/>
                </a:solidFill>
              </a:rPr>
              <a:t>)</a:t>
            </a:r>
            <a:r>
              <a:rPr lang="en-US" sz="2000" b="1">
                <a:solidFill>
                  <a:srgbClr val="002060"/>
                </a:solidFill>
              </a:rPr>
              <a:t>.</a:t>
            </a:r>
            <a:endParaRPr lang="ru-RU" sz="2000" b="1">
              <a:solidFill>
                <a:srgbClr val="002060"/>
              </a:solidFill>
            </a:endParaRPr>
          </a:p>
          <a:p>
            <a:pPr algn="just"/>
            <a:r>
              <a:rPr lang="ru-RU" sz="2000" b="1"/>
              <a:t>5.Комбинированные </a:t>
            </a:r>
            <a:r>
              <a:rPr lang="ru-RU" sz="2000" b="1" smtClean="0"/>
              <a:t>уроки: на </a:t>
            </a:r>
            <a:r>
              <a:rPr lang="ru-RU" sz="2000" b="1"/>
              <a:t>них решаются несколько дидактических </a:t>
            </a:r>
            <a:r>
              <a:rPr lang="ru-RU" sz="2000" b="1" smtClean="0"/>
              <a:t>задач</a:t>
            </a:r>
            <a:r>
              <a:rPr lang="en-US" sz="2000" b="1" smtClean="0"/>
              <a:t>.</a:t>
            </a:r>
            <a:endParaRPr lang="ru-RU" sz="2000" b="1" smtClean="0"/>
          </a:p>
          <a:p>
            <a:pPr algn="just"/>
            <a:endParaRPr lang="ru-RU" sz="2000" b="1"/>
          </a:p>
        </p:txBody>
      </p:sp>
    </p:spTree>
    <p:extLst>
      <p:ext uri="{BB962C8B-B14F-4D97-AF65-F5344CB8AC3E}">
        <p14:creationId xmlns:p14="http://schemas.microsoft.com/office/powerpoint/2010/main" val="3433831037"/>
      </p:ext>
    </p:extLst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8457" y="639301"/>
            <a:ext cx="10842172" cy="560153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smtClean="0"/>
              <a:t>	</a:t>
            </a:r>
            <a:r>
              <a:rPr lang="ru-RU" sz="2200" b="1" smtClean="0"/>
              <a:t>4</a:t>
            </a:r>
            <a:r>
              <a:rPr lang="ru-RU" sz="2200" smtClean="0"/>
              <a:t> </a:t>
            </a:r>
            <a:r>
              <a:rPr lang="ru-RU" sz="2200" b="1" smtClean="0"/>
              <a:t>Значение </a:t>
            </a:r>
            <a:r>
              <a:rPr lang="ru-RU" sz="2200" b="1"/>
              <a:t>планирования и требования, предъявляемые </a:t>
            </a:r>
            <a:r>
              <a:rPr lang="ru-RU" sz="2200" b="1" smtClean="0"/>
              <a:t>к учителю </a:t>
            </a:r>
            <a:r>
              <a:rPr lang="ru-RU" sz="2200" b="1"/>
              <a:t>при планировании образовательного </a:t>
            </a:r>
            <a:r>
              <a:rPr lang="ru-RU" sz="2200" b="1" smtClean="0"/>
              <a:t>процесса</a:t>
            </a:r>
          </a:p>
          <a:p>
            <a:pPr algn="just"/>
            <a:endParaRPr lang="ru-RU" sz="2200" b="1" smtClean="0"/>
          </a:p>
          <a:p>
            <a:pPr algn="just"/>
            <a:r>
              <a:rPr lang="ru-RU" sz="2200" b="1"/>
              <a:t>Требования, предъявляемые к учителю при планировании:</a:t>
            </a:r>
          </a:p>
          <a:p>
            <a:pPr algn="just"/>
            <a:r>
              <a:rPr lang="ru-RU" sz="2200"/>
              <a:t>1) владение конструктивно-планирующими умениями;</a:t>
            </a:r>
          </a:p>
          <a:p>
            <a:pPr algn="just"/>
            <a:r>
              <a:rPr lang="ru-RU" sz="2200"/>
              <a:t>2) знание целей и задач обучения, сформулированных в программе;</a:t>
            </a:r>
          </a:p>
          <a:p>
            <a:pPr algn="just"/>
            <a:r>
              <a:rPr lang="ru-RU" sz="2200"/>
              <a:t>3) знание УМК и методической концепции авторов</a:t>
            </a:r>
            <a:r>
              <a:rPr lang="ru-RU" sz="2200" smtClean="0"/>
              <a:t>;</a:t>
            </a:r>
          </a:p>
          <a:p>
            <a:pPr algn="just"/>
            <a:r>
              <a:rPr lang="ru-RU" sz="2200"/>
              <a:t>4) знание условий обучения и возрастных </a:t>
            </a:r>
            <a:r>
              <a:rPr lang="ru-RU" sz="2200" smtClean="0"/>
              <a:t>особенностей, психологических </a:t>
            </a:r>
            <a:r>
              <a:rPr lang="ru-RU" sz="2200"/>
              <a:t>закономерностей и основных этапов </a:t>
            </a:r>
            <a:r>
              <a:rPr lang="ru-RU" sz="2200" smtClean="0"/>
              <a:t>формирования речевых </a:t>
            </a:r>
            <a:r>
              <a:rPr lang="ru-RU" sz="2200"/>
              <a:t>навыков и умений;</a:t>
            </a:r>
          </a:p>
          <a:p>
            <a:pPr algn="just"/>
            <a:r>
              <a:rPr lang="ru-RU" sz="2200"/>
              <a:t>5) учет уровня владения иностранным языком учащимися </a:t>
            </a:r>
            <a:r>
              <a:rPr lang="ru-RU" sz="2200" smtClean="0"/>
              <a:t>данного класса</a:t>
            </a:r>
            <a:r>
              <a:rPr lang="ru-RU" sz="2200"/>
              <a:t>, их отношения к иностранному языку, знание уровня их </a:t>
            </a:r>
            <a:r>
              <a:rPr lang="ru-RU" sz="2200" smtClean="0"/>
              <a:t>общего развития</a:t>
            </a:r>
            <a:r>
              <a:rPr lang="ru-RU" sz="2200"/>
              <a:t>.</a:t>
            </a:r>
          </a:p>
          <a:p>
            <a:pPr algn="just"/>
            <a:endParaRPr lang="ru-RU" sz="2200" smtClean="0"/>
          </a:p>
          <a:p>
            <a:pPr algn="just"/>
            <a:r>
              <a:rPr lang="ru-RU" sz="2200" b="1" smtClean="0"/>
              <a:t> В </a:t>
            </a:r>
            <a:r>
              <a:rPr lang="ru-RU" sz="2200" b="1"/>
              <a:t>методической практике известны следующие виды планов:</a:t>
            </a:r>
          </a:p>
          <a:p>
            <a:pPr algn="just"/>
            <a:r>
              <a:rPr lang="ru-RU" sz="2200"/>
              <a:t>1</a:t>
            </a:r>
            <a:r>
              <a:rPr lang="ru-RU" sz="2200" b="1">
                <a:solidFill>
                  <a:srgbClr val="002060"/>
                </a:solidFill>
              </a:rPr>
              <a:t>) календарный (годовой);</a:t>
            </a:r>
          </a:p>
          <a:p>
            <a:pPr algn="just"/>
            <a:r>
              <a:rPr lang="ru-RU" sz="2200" b="1">
                <a:solidFill>
                  <a:srgbClr val="002060"/>
                </a:solidFill>
              </a:rPr>
              <a:t>2) </a:t>
            </a:r>
            <a:r>
              <a:rPr lang="ru-RU" sz="2200" b="1" smtClean="0">
                <a:solidFill>
                  <a:srgbClr val="002060"/>
                </a:solidFill>
              </a:rPr>
              <a:t>тематический </a:t>
            </a:r>
            <a:r>
              <a:rPr lang="ru-RU" sz="2200" b="1">
                <a:solidFill>
                  <a:srgbClr val="002060"/>
                </a:solidFill>
              </a:rPr>
              <a:t>(перспективный);</a:t>
            </a:r>
          </a:p>
          <a:p>
            <a:pPr algn="just"/>
            <a:r>
              <a:rPr lang="ru-RU" sz="2200" b="1">
                <a:solidFill>
                  <a:srgbClr val="002060"/>
                </a:solidFill>
              </a:rPr>
              <a:t>3) поурочный (текущий).</a:t>
            </a:r>
          </a:p>
        </p:txBody>
      </p:sp>
    </p:spTree>
    <p:extLst>
      <p:ext uri="{BB962C8B-B14F-4D97-AF65-F5344CB8AC3E}">
        <p14:creationId xmlns:p14="http://schemas.microsoft.com/office/powerpoint/2010/main" val="314496930"/>
      </p:ext>
    </p:extLst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31520" y="869075"/>
            <a:ext cx="10685417" cy="526297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400" smtClean="0"/>
              <a:t>	</a:t>
            </a:r>
            <a:r>
              <a:rPr lang="ru-RU" sz="2400" b="1"/>
              <a:t>Календарный план составляется на учебный год и включает в </a:t>
            </a:r>
            <a:r>
              <a:rPr lang="ru-RU" sz="2400" b="1" smtClean="0"/>
              <a:t>себя четвертной </a:t>
            </a:r>
            <a:r>
              <a:rPr lang="ru-RU" sz="2400" b="1"/>
              <a:t>и полугодовой. </a:t>
            </a:r>
            <a:r>
              <a:rPr lang="ru-RU" sz="2400"/>
              <a:t>Oн разрабатывается с учетом </a:t>
            </a:r>
            <a:r>
              <a:rPr lang="ru-RU" sz="2400" smtClean="0"/>
              <a:t>программы, отведенного </a:t>
            </a:r>
            <a:r>
              <a:rPr lang="ru-RU" sz="2400"/>
              <a:t>количества часов, объема изучаемого материала, </a:t>
            </a:r>
            <a:r>
              <a:rPr lang="ru-RU" sz="2400" smtClean="0"/>
              <a:t>контингента учащихся </a:t>
            </a:r>
            <a:r>
              <a:rPr lang="ru-RU" sz="2400"/>
              <a:t>и т. д. Этот план определяется учебным пособием, по </a:t>
            </a:r>
            <a:r>
              <a:rPr lang="ru-RU" sz="2400" smtClean="0"/>
              <a:t>которому ведется </a:t>
            </a:r>
            <a:r>
              <a:rPr lang="ru-RU" sz="2400"/>
              <a:t>преподавание.</a:t>
            </a:r>
          </a:p>
          <a:p>
            <a:pPr algn="just"/>
            <a:r>
              <a:rPr lang="ru-RU" sz="2400" b="1" i="1" smtClean="0"/>
              <a:t>	Календарный </a:t>
            </a:r>
            <a:r>
              <a:rPr lang="ru-RU" sz="2400" b="1" i="1"/>
              <a:t>план </a:t>
            </a:r>
            <a:r>
              <a:rPr lang="ru-RU" sz="2400"/>
              <a:t>– примерный план работы учителя по предмету </a:t>
            </a:r>
            <a:r>
              <a:rPr lang="ru-RU" sz="2400" smtClean="0"/>
              <a:t>на год</a:t>
            </a:r>
            <a:r>
              <a:rPr lang="ru-RU" sz="2400"/>
              <a:t>, предусматривающий количество часов, </a:t>
            </a:r>
            <a:r>
              <a:rPr lang="ru-RU" sz="2400" smtClean="0"/>
              <a:t>предметно-методическое содержание </a:t>
            </a:r>
            <a:r>
              <a:rPr lang="ru-RU" sz="2400"/>
              <a:t>общения, объем языкового </a:t>
            </a:r>
            <a:r>
              <a:rPr lang="ru-RU" sz="2400" smtClean="0"/>
              <a:t>материала, примерный уровень развития </a:t>
            </a:r>
            <a:r>
              <a:rPr lang="ru-RU" sz="2400"/>
              <a:t>речевых навыков и умений.</a:t>
            </a:r>
          </a:p>
          <a:p>
            <a:pPr algn="just"/>
            <a:r>
              <a:rPr lang="ru-RU" sz="2400" b="1" i="1" smtClean="0"/>
              <a:t>	Тематический </a:t>
            </a:r>
            <a:r>
              <a:rPr lang="ru-RU" sz="2400" b="1" i="1"/>
              <a:t>план </a:t>
            </a:r>
            <a:r>
              <a:rPr lang="ru-RU" sz="2400"/>
              <a:t>- план цикла уроков по одной </a:t>
            </a:r>
            <a:r>
              <a:rPr lang="ru-RU" sz="2400" smtClean="0"/>
              <a:t>теме- проблеме</a:t>
            </a:r>
            <a:r>
              <a:rPr lang="ru-RU" sz="2400"/>
              <a:t>, определяющий цель каждого урока, </a:t>
            </a:r>
            <a:r>
              <a:rPr lang="ru-RU" sz="2400" smtClean="0"/>
              <a:t>последовательность формирования </a:t>
            </a:r>
            <a:r>
              <a:rPr lang="ru-RU" sz="2400"/>
              <a:t>навыков и умений, оптимальное соотношение </a:t>
            </a:r>
            <a:r>
              <a:rPr lang="ru-RU" sz="2400" smtClean="0"/>
              <a:t>между классной </a:t>
            </a:r>
            <a:r>
              <a:rPr lang="ru-RU" sz="2400"/>
              <a:t>и домашней работой, оснащение урока техническими </a:t>
            </a:r>
            <a:r>
              <a:rPr lang="ru-RU" sz="2400" smtClean="0"/>
              <a:t>и наглядными </a:t>
            </a:r>
            <a:r>
              <a:rPr lang="ru-RU" sz="2400"/>
              <a:t>средствами обучения</a:t>
            </a:r>
            <a:r>
              <a:rPr lang="ru-RU" sz="2400" smtClean="0"/>
              <a:t>.</a:t>
            </a:r>
          </a:p>
          <a:p>
            <a:pPr algn="just"/>
            <a:endParaRPr lang="ru-RU" sz="2400" b="1"/>
          </a:p>
        </p:txBody>
      </p:sp>
    </p:spTree>
    <p:extLst>
      <p:ext uri="{BB962C8B-B14F-4D97-AF65-F5344CB8AC3E}">
        <p14:creationId xmlns:p14="http://schemas.microsoft.com/office/powerpoint/2010/main" val="3266818075"/>
      </p:ext>
    </p:extLst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00891" y="655043"/>
            <a:ext cx="11038115" cy="563231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400" smtClean="0"/>
              <a:t>	</a:t>
            </a:r>
            <a:r>
              <a:rPr lang="ru-RU" sz="2400" b="1" smtClean="0"/>
              <a:t>Поурочный </a:t>
            </a:r>
            <a:r>
              <a:rPr lang="ru-RU" sz="2400" b="1"/>
              <a:t>план </a:t>
            </a:r>
            <a:r>
              <a:rPr lang="ru-RU" sz="2400"/>
              <a:t>составляется для каждого урока и является </a:t>
            </a:r>
            <a:r>
              <a:rPr lang="ru-RU" sz="2400" smtClean="0"/>
              <a:t>рабочим документом </a:t>
            </a:r>
            <a:r>
              <a:rPr lang="ru-RU" sz="2400"/>
              <a:t>учителя. </a:t>
            </a:r>
            <a:endParaRPr lang="ru-RU" sz="2400" smtClean="0"/>
          </a:p>
          <a:p>
            <a:pPr algn="just"/>
            <a:endParaRPr lang="ru-RU" sz="2400" b="1"/>
          </a:p>
          <a:p>
            <a:pPr algn="just"/>
            <a:r>
              <a:rPr lang="ru-RU" sz="2400" b="1" smtClean="0"/>
              <a:t>Выделяют </a:t>
            </a:r>
            <a:r>
              <a:rPr lang="ru-RU" sz="2400" b="1"/>
              <a:t>следующие компоненты плана урока:</a:t>
            </a:r>
          </a:p>
          <a:p>
            <a:pPr algn="just"/>
            <a:r>
              <a:rPr lang="en-US" sz="2400" b="1"/>
              <a:t>• goal(s)</a:t>
            </a:r>
            <a:r>
              <a:rPr lang="en-US" sz="2400"/>
              <a:t> — </a:t>
            </a:r>
            <a:r>
              <a:rPr lang="ru-RU" sz="2400"/>
              <a:t>определение целей урока;</a:t>
            </a:r>
          </a:p>
          <a:p>
            <a:pPr algn="just"/>
            <a:r>
              <a:rPr lang="ru-RU" sz="2400"/>
              <a:t>• </a:t>
            </a:r>
            <a:r>
              <a:rPr lang="ru-RU" sz="2400" b="1"/>
              <a:t>objectives </a:t>
            </a:r>
            <a:r>
              <a:rPr lang="ru-RU" sz="2400"/>
              <a:t>— постановка задач урока; обращается внимание </a:t>
            </a:r>
            <a:r>
              <a:rPr lang="ru-RU" sz="2400" smtClean="0"/>
              <a:t>на необходимость </a:t>
            </a:r>
            <a:r>
              <a:rPr lang="ru-RU" sz="2400"/>
              <a:t>четких формулировок;</a:t>
            </a:r>
          </a:p>
          <a:p>
            <a:pPr algn="just"/>
            <a:r>
              <a:rPr lang="ru-RU" sz="2400"/>
              <a:t>• </a:t>
            </a:r>
            <a:r>
              <a:rPr lang="ru-RU" sz="2400" b="1"/>
              <a:t>materials and equipment </a:t>
            </a:r>
            <a:r>
              <a:rPr lang="ru-RU" sz="2400"/>
              <a:t>— используемые материалы </a:t>
            </a:r>
            <a:r>
              <a:rPr lang="ru-RU" sz="2400" smtClean="0"/>
              <a:t>и оснащение </a:t>
            </a:r>
            <a:r>
              <a:rPr lang="ru-RU" sz="2400"/>
              <a:t>урока;</a:t>
            </a:r>
          </a:p>
          <a:p>
            <a:pPr algn="just"/>
            <a:r>
              <a:rPr lang="ru-RU" sz="2400"/>
              <a:t>• </a:t>
            </a:r>
            <a:r>
              <a:rPr lang="ru-RU" sz="2400" b="1"/>
              <a:t>procedures</a:t>
            </a:r>
            <a:r>
              <a:rPr lang="ru-RU" sz="2400"/>
              <a:t> — планирование хода урока, то есть </a:t>
            </a:r>
            <a:r>
              <a:rPr lang="ru-RU" sz="2400" smtClean="0"/>
              <a:t>последовательность используемых </a:t>
            </a:r>
            <a:r>
              <a:rPr lang="ru-RU" sz="2400"/>
              <a:t>упражнений и коммуникативных заданий, а </a:t>
            </a:r>
            <a:r>
              <a:rPr lang="ru-RU" sz="2400" smtClean="0"/>
              <a:t>также планирование </a:t>
            </a:r>
            <a:r>
              <a:rPr lang="ru-RU" sz="2400"/>
              <a:t>режима работы, в котором эти задания будут выполняться;</a:t>
            </a:r>
          </a:p>
          <a:p>
            <a:pPr algn="just"/>
            <a:r>
              <a:rPr lang="ru-RU" sz="2400"/>
              <a:t>• </a:t>
            </a:r>
            <a:r>
              <a:rPr lang="ru-RU" sz="2400" b="1"/>
              <a:t>evaluation</a:t>
            </a:r>
            <a:r>
              <a:rPr lang="ru-RU" sz="2400"/>
              <a:t> — контроль усвоенного материала, оценка </a:t>
            </a:r>
            <a:r>
              <a:rPr lang="ru-RU" sz="2400" smtClean="0"/>
              <a:t>проведенного урока </a:t>
            </a:r>
            <a:r>
              <a:rPr lang="ru-RU" sz="2400"/>
              <a:t>и постановка целей на будущее;</a:t>
            </a:r>
          </a:p>
          <a:p>
            <a:pPr algn="just"/>
            <a:r>
              <a:rPr lang="ru-RU" sz="2400"/>
              <a:t>• </a:t>
            </a:r>
            <a:r>
              <a:rPr lang="ru-RU" sz="2400" b="1"/>
              <a:t>extra-class work </a:t>
            </a:r>
            <a:r>
              <a:rPr lang="ru-RU" sz="2400"/>
              <a:t>— дополнительная работа, которая не всегда </a:t>
            </a:r>
            <a:r>
              <a:rPr lang="ru-RU" sz="2400" smtClean="0"/>
              <a:t>имеет форму </a:t>
            </a:r>
            <a:r>
              <a:rPr lang="ru-RU" sz="2400"/>
              <a:t>домашнего задания</a:t>
            </a:r>
            <a:r>
              <a:rPr lang="ru-RU" sz="2400" smtClean="0"/>
              <a:t>.</a:t>
            </a:r>
            <a:endParaRPr lang="ru-RU" sz="2400"/>
          </a:p>
        </p:txBody>
      </p:sp>
    </p:spTree>
    <p:extLst>
      <p:ext uri="{BB962C8B-B14F-4D97-AF65-F5344CB8AC3E}">
        <p14:creationId xmlns:p14="http://schemas.microsoft.com/office/powerpoint/2010/main" val="803904488"/>
      </p:ext>
    </p:extLst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0080" y="513865"/>
            <a:ext cx="10920549" cy="569386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800" smtClean="0"/>
              <a:t>	</a:t>
            </a:r>
            <a:r>
              <a:rPr lang="ru-RU" sz="2400" b="1"/>
              <a:t>При планировании отдельных этапов урока могут быть </a:t>
            </a:r>
            <a:r>
              <a:rPr lang="ru-RU" sz="2400" b="1" smtClean="0"/>
              <a:t>полезны следующие </a:t>
            </a:r>
            <a:r>
              <a:rPr lang="ru-RU" sz="2400" b="1"/>
              <a:t>рекомендации</a:t>
            </a:r>
            <a:r>
              <a:rPr lang="ru-RU" sz="2400" b="1" smtClean="0"/>
              <a:t>:</a:t>
            </a:r>
          </a:p>
          <a:p>
            <a:pPr algn="just"/>
            <a:endParaRPr lang="ru-RU" sz="2400" b="1"/>
          </a:p>
          <a:p>
            <a:pPr algn="just"/>
            <a:r>
              <a:rPr lang="ru-RU" sz="2400"/>
              <a:t>• Трудные задания должны предшествовать легким, так как в </a:t>
            </a:r>
            <a:r>
              <a:rPr lang="ru-RU" sz="2400" smtClean="0"/>
              <a:t>начале урока </a:t>
            </a:r>
            <a:r>
              <a:rPr lang="ru-RU" sz="2400"/>
              <a:t>учащиеся более внимательны.</a:t>
            </a:r>
          </a:p>
          <a:p>
            <a:pPr algn="just"/>
            <a:r>
              <a:rPr lang="ru-RU" sz="2400"/>
              <a:t>• Более подвижные задания и игры лучше проводить в середине или </a:t>
            </a:r>
            <a:r>
              <a:rPr lang="ru-RU" sz="2400" smtClean="0"/>
              <a:t>в конце </a:t>
            </a:r>
            <a:r>
              <a:rPr lang="ru-RU" sz="2400"/>
              <a:t>урока, когда учащиеся устали.</a:t>
            </a:r>
          </a:p>
          <a:p>
            <a:pPr algn="just"/>
            <a:r>
              <a:rPr lang="ru-RU" sz="2400"/>
              <a:t>• Каждый последующий этап урока должен быть связан с </a:t>
            </a:r>
            <a:r>
              <a:rPr lang="ru-RU" sz="2400" smtClean="0"/>
              <a:t>предыдущим с </a:t>
            </a:r>
            <a:r>
              <a:rPr lang="ru-RU" sz="2400"/>
              <a:t>помощью «мостика».</a:t>
            </a:r>
          </a:p>
          <a:p>
            <a:pPr algn="just"/>
            <a:r>
              <a:rPr lang="ru-RU" sz="2400"/>
              <a:t>• Начало (entry) и конец урока (closure) всегда должны </a:t>
            </a:r>
            <a:r>
              <a:rPr lang="ru-RU" sz="2400" smtClean="0"/>
              <a:t>проходить организованно</a:t>
            </a:r>
            <a:r>
              <a:rPr lang="ru-RU" sz="2400"/>
              <a:t>; учителю следует привлечь внимание учащихся, заставить </a:t>
            </a:r>
            <a:r>
              <a:rPr lang="ru-RU" sz="2400" smtClean="0"/>
              <a:t>их сосредоточиться </a:t>
            </a:r>
            <a:r>
              <a:rPr lang="ru-RU" sz="2400"/>
              <a:t>в начале урока и подвести итоги в конце.</a:t>
            </a:r>
          </a:p>
          <a:p>
            <a:pPr algn="just"/>
            <a:r>
              <a:rPr lang="ru-RU" sz="2400"/>
              <a:t>• Урок следует заканчивать на позитивной ноте, для того </a:t>
            </a:r>
            <a:r>
              <a:rPr lang="ru-RU" sz="2400" smtClean="0"/>
              <a:t>чтобы учащиеся </a:t>
            </a:r>
            <a:r>
              <a:rPr lang="ru-RU" sz="2400"/>
              <a:t>верили в свои силы. Это может быть положительная </a:t>
            </a:r>
            <a:r>
              <a:rPr lang="ru-RU" sz="2400" smtClean="0"/>
              <a:t>оценка выполненного </a:t>
            </a:r>
            <a:r>
              <a:rPr lang="ru-RU" sz="2400"/>
              <a:t>в классе, задание, с которым способна справиться вся </a:t>
            </a:r>
            <a:r>
              <a:rPr lang="ru-RU" sz="2400" smtClean="0"/>
              <a:t>группа, или </a:t>
            </a:r>
            <a:r>
              <a:rPr lang="ru-RU" sz="2400"/>
              <a:t>просто шутка учителя</a:t>
            </a:r>
            <a:r>
              <a:rPr lang="ru-RU" sz="2400" smtClean="0"/>
              <a:t>.</a:t>
            </a:r>
            <a:endParaRPr lang="ru-RU" sz="2400"/>
          </a:p>
        </p:txBody>
      </p:sp>
    </p:spTree>
    <p:extLst>
      <p:ext uri="{BB962C8B-B14F-4D97-AF65-F5344CB8AC3E}">
        <p14:creationId xmlns:p14="http://schemas.microsoft.com/office/powerpoint/2010/main" val="2047236172"/>
      </p:ext>
    </p:extLst>
  </p:cSld>
  <p:clrMapOvr>
    <a:masterClrMapping/>
  </p:clrMapOvr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27017" y="565785"/>
            <a:ext cx="10972799" cy="575542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400" smtClean="0"/>
              <a:t>	</a:t>
            </a:r>
            <a:r>
              <a:rPr lang="ru-RU" sz="3200" b="1" smtClean="0"/>
              <a:t>5 </a:t>
            </a:r>
            <a:r>
              <a:rPr lang="ru-RU" sz="3200" b="1"/>
              <a:t>Подготовка учителя и учащихся к уроку</a:t>
            </a:r>
          </a:p>
          <a:p>
            <a:pPr algn="just"/>
            <a:r>
              <a:rPr lang="ru-RU" sz="2400" smtClean="0"/>
              <a:t>	В подготовке учителя </a:t>
            </a:r>
            <a:r>
              <a:rPr lang="ru-RU" sz="2400"/>
              <a:t>к уроку различают два этапа: </a:t>
            </a:r>
            <a:r>
              <a:rPr lang="ru-RU" sz="2400" b="1"/>
              <a:t>предварительный </a:t>
            </a:r>
            <a:r>
              <a:rPr lang="ru-RU" sz="2400" b="1" smtClean="0"/>
              <a:t>и непосредственный</a:t>
            </a:r>
            <a:r>
              <a:rPr lang="ru-RU" sz="2400" b="1"/>
              <a:t>. </a:t>
            </a:r>
            <a:endParaRPr lang="ru-RU" sz="2400" b="1" smtClean="0"/>
          </a:p>
          <a:p>
            <a:pPr algn="just"/>
            <a:r>
              <a:rPr lang="ru-RU" sz="2400" b="1"/>
              <a:t>	</a:t>
            </a:r>
            <a:r>
              <a:rPr lang="ru-RU" sz="2400" b="1" smtClean="0"/>
              <a:t>Предварительная </a:t>
            </a:r>
            <a:r>
              <a:rPr lang="ru-RU" sz="2400" b="1"/>
              <a:t>подготовка </a:t>
            </a:r>
            <a:r>
              <a:rPr lang="ru-RU" sz="2400"/>
              <a:t>к уроку состоит </a:t>
            </a:r>
            <a:r>
              <a:rPr lang="ru-RU" sz="2400" smtClean="0"/>
              <a:t>в изучении </a:t>
            </a:r>
            <a:r>
              <a:rPr lang="ru-RU" sz="2400"/>
              <a:t>учителем специальной, педагогической и </a:t>
            </a:r>
            <a:r>
              <a:rPr lang="ru-RU" sz="2400" smtClean="0"/>
              <a:t>методической литературы</a:t>
            </a:r>
            <a:r>
              <a:rPr lang="ru-RU" sz="2400"/>
              <a:t>, в тщательном ознакомлении с содержанием и </a:t>
            </a:r>
            <a:r>
              <a:rPr lang="ru-RU" sz="2400" smtClean="0"/>
              <a:t>требованиями учебной </a:t>
            </a:r>
            <a:r>
              <a:rPr lang="ru-RU" sz="2400"/>
              <a:t>программы по своему предмету и объяснительной запиской к </a:t>
            </a:r>
            <a:r>
              <a:rPr lang="ru-RU" sz="2400" smtClean="0"/>
              <a:t>ней, с </a:t>
            </a:r>
            <a:r>
              <a:rPr lang="ru-RU" sz="2400"/>
              <a:t>учебниками и учебными пособиями, с опытом работы других учителей, </a:t>
            </a:r>
            <a:r>
              <a:rPr lang="ru-RU" sz="2400" smtClean="0"/>
              <a:t>в анализе </a:t>
            </a:r>
            <a:r>
              <a:rPr lang="ru-RU" sz="2400"/>
              <a:t>личного опыта в предшествовавшие периоды, в определении </a:t>
            </a:r>
            <a:r>
              <a:rPr lang="ru-RU" sz="2400" smtClean="0"/>
              <a:t>места данного </a:t>
            </a:r>
            <a:r>
              <a:rPr lang="ru-RU" sz="2400"/>
              <a:t>урока в системе уроков по разделу или теме программы, </a:t>
            </a:r>
            <a:r>
              <a:rPr lang="ru-RU" sz="2400" smtClean="0"/>
              <a:t>в тематическом </a:t>
            </a:r>
            <a:r>
              <a:rPr lang="ru-RU" sz="2400"/>
              <a:t>планировании</a:t>
            </a:r>
            <a:r>
              <a:rPr lang="ru-RU" sz="2400" smtClean="0"/>
              <a:t>.</a:t>
            </a:r>
          </a:p>
          <a:p>
            <a:pPr algn="just"/>
            <a:r>
              <a:rPr lang="ru-RU" sz="2400" smtClean="0"/>
              <a:t>	</a:t>
            </a:r>
            <a:r>
              <a:rPr lang="ru-RU" sz="2400" b="1" smtClean="0"/>
              <a:t>Непосредственная </a:t>
            </a:r>
            <a:r>
              <a:rPr lang="ru-RU" sz="2400" b="1"/>
              <a:t>подготовка </a:t>
            </a:r>
            <a:r>
              <a:rPr lang="ru-RU" sz="2400"/>
              <a:t>учителя к уроку заключается </a:t>
            </a:r>
            <a:r>
              <a:rPr lang="ru-RU" sz="2400" smtClean="0"/>
              <a:t>в конкретизации </a:t>
            </a:r>
            <a:r>
              <a:rPr lang="ru-RU" sz="2400"/>
              <a:t>тематического планирования применительно к </a:t>
            </a:r>
            <a:r>
              <a:rPr lang="ru-RU" sz="2400" smtClean="0"/>
              <a:t>каждому уроку</a:t>
            </a:r>
            <a:r>
              <a:rPr lang="ru-RU" sz="2400"/>
              <a:t>, продумывании и составлении планов отдельных уроков, отборе </a:t>
            </a:r>
            <a:r>
              <a:rPr lang="ru-RU" sz="2400" smtClean="0"/>
              <a:t>и проверке </a:t>
            </a:r>
            <a:r>
              <a:rPr lang="ru-RU" sz="2400"/>
              <a:t>необходимых пособий и оборудования. План урока (иногда </a:t>
            </a:r>
            <a:r>
              <a:rPr lang="ru-RU" sz="2400" smtClean="0"/>
              <a:t>его называют </a:t>
            </a:r>
            <a:r>
              <a:rPr lang="ru-RU" sz="2400"/>
              <a:t>рабочим планом урока в отличие от тематического </a:t>
            </a:r>
            <a:r>
              <a:rPr lang="ru-RU" sz="2400" smtClean="0"/>
              <a:t>плана) необходим </a:t>
            </a:r>
            <a:r>
              <a:rPr lang="ru-RU" sz="2400"/>
              <a:t>для каждого учителя.</a:t>
            </a:r>
            <a:endParaRPr lang="ru-RU" sz="4400"/>
          </a:p>
        </p:txBody>
      </p:sp>
    </p:spTree>
    <p:extLst>
      <p:ext uri="{BB962C8B-B14F-4D97-AF65-F5344CB8AC3E}">
        <p14:creationId xmlns:p14="http://schemas.microsoft.com/office/powerpoint/2010/main" val="2569794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8084" y="1084635"/>
            <a:ext cx="10335490" cy="452431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252525"/>
                </a:solidFill>
              </a:rPr>
              <a:t>Общеевропейские компетенции владения иностранным языком: Изучение, преподавание, оценка</a:t>
            </a:r>
          </a:p>
          <a:p>
            <a:pPr algn="just"/>
            <a:r>
              <a:rPr lang="ru-RU" sz="2400" dirty="0" smtClean="0">
                <a:solidFill>
                  <a:srgbClr val="252525"/>
                </a:solidFill>
              </a:rPr>
              <a:t>	Документ </a:t>
            </a:r>
            <a:r>
              <a:rPr lang="ru-RU" sz="2400" dirty="0">
                <a:solidFill>
                  <a:srgbClr val="252525"/>
                </a:solidFill>
              </a:rPr>
              <a:t>Совета Европы под названием «Общеевропейские компетенции владения иностранным языком: Изучение, преподавание, оценка» ("</a:t>
            </a:r>
            <a:r>
              <a:rPr lang="ru-RU" sz="2400" dirty="0" err="1">
                <a:solidFill>
                  <a:srgbClr val="252525"/>
                </a:solidFill>
              </a:rPr>
              <a:t>Common</a:t>
            </a:r>
            <a:r>
              <a:rPr lang="ru-RU" sz="2400" dirty="0">
                <a:solidFill>
                  <a:srgbClr val="252525"/>
                </a:solidFill>
              </a:rPr>
              <a:t> </a:t>
            </a:r>
            <a:r>
              <a:rPr lang="ru-RU" sz="2400" dirty="0" err="1">
                <a:solidFill>
                  <a:srgbClr val="252525"/>
                </a:solidFill>
              </a:rPr>
              <a:t>European</a:t>
            </a:r>
            <a:r>
              <a:rPr lang="ru-RU" sz="2400" dirty="0">
                <a:solidFill>
                  <a:srgbClr val="252525"/>
                </a:solidFill>
              </a:rPr>
              <a:t> </a:t>
            </a:r>
            <a:r>
              <a:rPr lang="ru-RU" sz="2400" dirty="0" err="1">
                <a:solidFill>
                  <a:srgbClr val="252525"/>
                </a:solidFill>
              </a:rPr>
              <a:t>Framework</a:t>
            </a:r>
            <a:r>
              <a:rPr lang="ru-RU" sz="2400" dirty="0">
                <a:solidFill>
                  <a:srgbClr val="252525"/>
                </a:solidFill>
              </a:rPr>
              <a:t> </a:t>
            </a:r>
            <a:r>
              <a:rPr lang="ru-RU" sz="2400" dirty="0" err="1">
                <a:solidFill>
                  <a:srgbClr val="252525"/>
                </a:solidFill>
              </a:rPr>
              <a:t>of</a:t>
            </a:r>
            <a:r>
              <a:rPr lang="ru-RU" sz="2400" dirty="0">
                <a:solidFill>
                  <a:srgbClr val="252525"/>
                </a:solidFill>
              </a:rPr>
              <a:t> </a:t>
            </a:r>
            <a:r>
              <a:rPr lang="ru-RU" sz="2400" dirty="0" err="1">
                <a:solidFill>
                  <a:srgbClr val="252525"/>
                </a:solidFill>
              </a:rPr>
              <a:t>Reference</a:t>
            </a:r>
            <a:r>
              <a:rPr lang="ru-RU" sz="2400" dirty="0">
                <a:solidFill>
                  <a:srgbClr val="252525"/>
                </a:solidFill>
              </a:rPr>
              <a:t>: </a:t>
            </a:r>
            <a:r>
              <a:rPr lang="ru-RU" sz="2400" dirty="0" err="1">
                <a:solidFill>
                  <a:srgbClr val="252525"/>
                </a:solidFill>
              </a:rPr>
              <a:t>Learning</a:t>
            </a:r>
            <a:r>
              <a:rPr lang="ru-RU" sz="2400" dirty="0">
                <a:solidFill>
                  <a:srgbClr val="252525"/>
                </a:solidFill>
              </a:rPr>
              <a:t>, </a:t>
            </a:r>
            <a:r>
              <a:rPr lang="ru-RU" sz="2400" dirty="0" err="1">
                <a:solidFill>
                  <a:srgbClr val="252525"/>
                </a:solidFill>
              </a:rPr>
              <a:t>Teaching</a:t>
            </a:r>
            <a:r>
              <a:rPr lang="ru-RU" sz="2400" dirty="0">
                <a:solidFill>
                  <a:srgbClr val="252525"/>
                </a:solidFill>
              </a:rPr>
              <a:t>, </a:t>
            </a:r>
            <a:r>
              <a:rPr lang="ru-RU" sz="2400" dirty="0" err="1">
                <a:solidFill>
                  <a:srgbClr val="252525"/>
                </a:solidFill>
              </a:rPr>
              <a:t>Assessment</a:t>
            </a:r>
            <a:r>
              <a:rPr lang="ru-RU" sz="2400" dirty="0">
                <a:solidFill>
                  <a:srgbClr val="252525"/>
                </a:solidFill>
              </a:rPr>
              <a:t>") отражает итог начатой еще в 1971 году работы экспертов стран Совета </a:t>
            </a:r>
            <a:r>
              <a:rPr lang="ru-RU" sz="2400" dirty="0" smtClean="0">
                <a:solidFill>
                  <a:srgbClr val="252525"/>
                </a:solidFill>
              </a:rPr>
              <a:t>Европы по </a:t>
            </a:r>
            <a:r>
              <a:rPr lang="ru-RU" sz="2400" dirty="0">
                <a:solidFill>
                  <a:srgbClr val="252525"/>
                </a:solidFill>
              </a:rPr>
              <a:t>систематизации подходов к преподаванию иностранного языка и стандартизации оценок уровней владения языком. </a:t>
            </a:r>
            <a:endParaRPr lang="ru-RU" sz="2400" dirty="0" smtClean="0">
              <a:solidFill>
                <a:srgbClr val="252525"/>
              </a:solidFill>
            </a:endParaRPr>
          </a:p>
          <a:p>
            <a:pPr algn="just"/>
            <a:r>
              <a:rPr lang="ru-RU" sz="2400" dirty="0" smtClean="0">
                <a:solidFill>
                  <a:srgbClr val="252525"/>
                </a:solidFill>
              </a:rPr>
              <a:t>	</a:t>
            </a:r>
            <a:r>
              <a:rPr lang="ru-RU" sz="2400" b="1" dirty="0" smtClean="0">
                <a:solidFill>
                  <a:srgbClr val="252525"/>
                </a:solidFill>
              </a:rPr>
              <a:t>«</a:t>
            </a:r>
            <a:r>
              <a:rPr lang="ru-RU" sz="2400" b="1" dirty="0">
                <a:solidFill>
                  <a:srgbClr val="252525"/>
                </a:solidFill>
              </a:rPr>
              <a:t>Компетенции» </a:t>
            </a:r>
            <a:r>
              <a:rPr lang="ru-RU" sz="2400" dirty="0">
                <a:solidFill>
                  <a:srgbClr val="252525"/>
                </a:solidFill>
              </a:rPr>
              <a:t>в понятной форме определяют, чем необходимо овладеть изучающему язык, чтобы использовать его в целях общения, а также какие знания и умения ему необходимо освоить, чтобы коммуникация была успешной</a:t>
            </a:r>
            <a:r>
              <a:rPr lang="ru-RU" sz="2400" dirty="0" smtClean="0">
                <a:solidFill>
                  <a:srgbClr val="252525"/>
                </a:solidFill>
              </a:rPr>
              <a:t>.</a:t>
            </a:r>
            <a:endParaRPr lang="ru-RU" sz="2400" dirty="0">
              <a:solidFill>
                <a:srgbClr val="25252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4710780"/>
      </p:ext>
    </p:extLst>
  </p:cSld>
  <p:clrMapOvr>
    <a:masterClrMapping/>
  </p:clrMapOvr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70709" y="751344"/>
            <a:ext cx="10685417" cy="544764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800" smtClean="0"/>
              <a:t>	</a:t>
            </a:r>
            <a:r>
              <a:rPr lang="ru-RU" sz="2800" b="1" smtClean="0"/>
              <a:t>6 </a:t>
            </a:r>
            <a:r>
              <a:rPr lang="ru-RU" sz="2800" b="1"/>
              <a:t>Организация учебной деятельности учащихся на </a:t>
            </a:r>
            <a:r>
              <a:rPr lang="ru-RU" sz="2800" b="1" smtClean="0"/>
              <a:t>уроке</a:t>
            </a:r>
          </a:p>
          <a:p>
            <a:pPr algn="just"/>
            <a:r>
              <a:rPr lang="ru-RU" sz="4000"/>
              <a:t>	</a:t>
            </a:r>
            <a:endParaRPr lang="ru-RU" sz="4000" smtClean="0"/>
          </a:p>
          <a:p>
            <a:pPr algn="just"/>
            <a:r>
              <a:rPr lang="ru-RU" sz="2800" smtClean="0"/>
              <a:t>	В </a:t>
            </a:r>
            <a:r>
              <a:rPr lang="ru-RU" sz="2800"/>
              <a:t>ходе урока учитель обеспечивает активную </a:t>
            </a:r>
            <a:r>
              <a:rPr lang="ru-RU" sz="2800" smtClean="0"/>
              <a:t>познавательную деятельность </a:t>
            </a:r>
            <a:r>
              <a:rPr lang="ru-RU" sz="2800"/>
              <a:t>учащихся, используя различные формы ее </a:t>
            </a:r>
            <a:r>
              <a:rPr lang="ru-RU" sz="2800" smtClean="0"/>
              <a:t>организации: </a:t>
            </a:r>
            <a:r>
              <a:rPr lang="ru-RU" sz="2800" b="1" smtClean="0"/>
              <a:t>фронтальную</a:t>
            </a:r>
            <a:r>
              <a:rPr lang="ru-RU" sz="2800" b="1"/>
              <a:t>, коллективную и </a:t>
            </a:r>
            <a:r>
              <a:rPr lang="ru-RU" sz="2800" b="1" smtClean="0"/>
              <a:t>индивидуальную.</a:t>
            </a:r>
          </a:p>
          <a:p>
            <a:pPr algn="just"/>
            <a:r>
              <a:rPr lang="ru-RU" sz="2800" smtClean="0"/>
              <a:t>	</a:t>
            </a:r>
            <a:r>
              <a:rPr lang="ru-RU" sz="2800" b="1" smtClean="0"/>
              <a:t>Групповая </a:t>
            </a:r>
            <a:r>
              <a:rPr lang="ru-RU" sz="2800" b="1"/>
              <a:t>работа </a:t>
            </a:r>
            <a:r>
              <a:rPr lang="ru-RU" sz="2800" b="1" smtClean="0"/>
              <a:t>учащихся</a:t>
            </a:r>
            <a:r>
              <a:rPr lang="ru-RU" sz="2800"/>
              <a:t>, </a:t>
            </a:r>
            <a:r>
              <a:rPr lang="ru-RU" sz="2800" smtClean="0"/>
              <a:t>это работа при</a:t>
            </a:r>
            <a:r>
              <a:rPr lang="ru-RU" sz="2800"/>
              <a:t> </a:t>
            </a:r>
            <a:r>
              <a:rPr lang="ru-RU" sz="2800" smtClean="0"/>
              <a:t>которой </a:t>
            </a:r>
            <a:r>
              <a:rPr lang="ru-RU" sz="2800"/>
              <a:t>класс делится на несколько групп, выполняющих </a:t>
            </a:r>
            <a:r>
              <a:rPr lang="ru-RU" sz="2800" smtClean="0"/>
              <a:t>одинаковые или </a:t>
            </a:r>
            <a:r>
              <a:rPr lang="ru-RU" sz="2800"/>
              <a:t>различные задания. В зависимости от этого различают единую </a:t>
            </a:r>
            <a:r>
              <a:rPr lang="ru-RU" sz="2800" smtClean="0"/>
              <a:t>и дифференцированную </a:t>
            </a:r>
            <a:r>
              <a:rPr lang="ru-RU" sz="2800"/>
              <a:t>групповую работу, причем и в этом и в </a:t>
            </a:r>
            <a:r>
              <a:rPr lang="ru-RU" sz="2800" smtClean="0"/>
              <a:t>другом случае </a:t>
            </a:r>
            <a:r>
              <a:rPr lang="ru-RU" sz="2800"/>
              <a:t>она тесно и неразрывно связана с фронтально й </a:t>
            </a:r>
            <a:r>
              <a:rPr lang="ru-RU" sz="2800" smtClean="0"/>
              <a:t>и индивидуальной </a:t>
            </a:r>
            <a:r>
              <a:rPr lang="ru-RU" sz="2800"/>
              <a:t>работой учащихся. </a:t>
            </a:r>
            <a:r>
              <a:rPr lang="ru-RU" sz="2800" b="1"/>
              <a:t>Исследования показали, </a:t>
            </a:r>
            <a:r>
              <a:rPr lang="ru-RU" sz="2800" b="1" smtClean="0"/>
              <a:t>что оптимальный </a:t>
            </a:r>
            <a:r>
              <a:rPr lang="ru-RU" sz="2800" b="1"/>
              <a:t>состав групп — 5—7 человек</a:t>
            </a:r>
            <a:r>
              <a:rPr lang="ru-RU" sz="2800"/>
              <a:t>.</a:t>
            </a:r>
            <a:endParaRPr lang="ru-RU" sz="4000" b="1" i="1"/>
          </a:p>
        </p:txBody>
      </p:sp>
    </p:spTree>
    <p:extLst>
      <p:ext uri="{BB962C8B-B14F-4D97-AF65-F5344CB8AC3E}">
        <p14:creationId xmlns:p14="http://schemas.microsoft.com/office/powerpoint/2010/main" val="4050976110"/>
      </p:ext>
    </p:extLst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194627" y="699706"/>
            <a:ext cx="3323772" cy="491976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smtClean="0">
              <a:solidFill>
                <a:schemeClr val="tx1"/>
              </a:solidFill>
            </a:endParaRPr>
          </a:p>
          <a:p>
            <a:pPr algn="ctr"/>
            <a:r>
              <a:rPr lang="ru-RU" sz="2800" b="1" smtClean="0">
                <a:solidFill>
                  <a:schemeClr val="tx1"/>
                </a:solidFill>
              </a:rPr>
              <a:t>Резюме </a:t>
            </a:r>
            <a:r>
              <a:rPr lang="ru-RU" sz="2800" b="1">
                <a:solidFill>
                  <a:schemeClr val="tx1"/>
                </a:solidFill>
              </a:rPr>
              <a:t>по теме: </a:t>
            </a:r>
          </a:p>
          <a:p>
            <a:pPr algn="ctr"/>
            <a:endParaRPr lang="ru-RU" sz="2800" b="1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18027" y="1336825"/>
            <a:ext cx="10330544" cy="44935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indent="360000" algn="just"/>
            <a:r>
              <a:rPr lang="ru-RU" sz="2200" b="1"/>
              <a:t>Урок – </a:t>
            </a:r>
            <a:r>
              <a:rPr lang="ru-RU" sz="2200"/>
              <a:t>основное звено процесса обучения, на котором осуществляется решение конкретных практических, обрaзовательных, воспитательных и рaзвивающих задач, oбеспечивающих достижение конечных целей</a:t>
            </a:r>
            <a:r>
              <a:rPr lang="ru-RU" sz="2200"/>
              <a:t>.</a:t>
            </a:r>
            <a:r>
              <a:rPr lang="ru-RU" sz="2200" b="1"/>
              <a:t> </a:t>
            </a:r>
            <a:endParaRPr lang="ru-RU" sz="2200" b="1" smtClean="0"/>
          </a:p>
          <a:p>
            <a:pPr indent="360000" algn="just"/>
            <a:r>
              <a:rPr lang="ru-RU" sz="2200" b="1" smtClean="0"/>
              <a:t>Каждый </a:t>
            </a:r>
            <a:r>
              <a:rPr lang="ru-RU" sz="2200" b="1"/>
              <a:t>урок должен обеспечивать достижение </a:t>
            </a:r>
            <a:r>
              <a:rPr lang="ru-RU" sz="2200" b="1" i="1">
                <a:solidFill>
                  <a:srgbClr val="002060"/>
                </a:solidFill>
              </a:rPr>
              <a:t>практической, образовательной, воспитательной и развивающей целей </a:t>
            </a:r>
            <a:r>
              <a:rPr lang="ru-RU" sz="2200" b="1"/>
              <a:t>через решение конкретных задач</a:t>
            </a:r>
            <a:r>
              <a:rPr lang="ru-RU" sz="2200" b="1"/>
              <a:t>. </a:t>
            </a:r>
            <a:r>
              <a:rPr lang="ru-RU" sz="2200" b="1"/>
              <a:t>В методической практике известны следующие виды планов:</a:t>
            </a:r>
          </a:p>
          <a:p>
            <a:pPr indent="360000" algn="just"/>
            <a:r>
              <a:rPr lang="ru-RU" sz="2200"/>
              <a:t>1</a:t>
            </a:r>
            <a:r>
              <a:rPr lang="ru-RU" sz="2200" b="1">
                <a:solidFill>
                  <a:srgbClr val="002060"/>
                </a:solidFill>
              </a:rPr>
              <a:t>) календарный (годовой);</a:t>
            </a:r>
          </a:p>
          <a:p>
            <a:pPr indent="360000" algn="just"/>
            <a:r>
              <a:rPr lang="ru-RU" sz="2200" b="1">
                <a:solidFill>
                  <a:srgbClr val="002060"/>
                </a:solidFill>
              </a:rPr>
              <a:t>2) тематический (перспективный);</a:t>
            </a:r>
          </a:p>
          <a:p>
            <a:pPr indent="360000" algn="just"/>
            <a:r>
              <a:rPr lang="ru-RU" sz="2200" b="1">
                <a:solidFill>
                  <a:srgbClr val="002060"/>
                </a:solidFill>
              </a:rPr>
              <a:t>3) поурочный (текущий).</a:t>
            </a:r>
          </a:p>
          <a:p>
            <a:pPr indent="360000" algn="just"/>
            <a:r>
              <a:rPr lang="ru-RU" sz="2200" b="1" smtClean="0"/>
              <a:t>Поурочный </a:t>
            </a:r>
            <a:r>
              <a:rPr lang="ru-RU" sz="2200" b="1"/>
              <a:t>план </a:t>
            </a:r>
            <a:r>
              <a:rPr lang="ru-RU" sz="2200"/>
              <a:t>составляется для каждого урока и является рабочим документом учителя. </a:t>
            </a:r>
          </a:p>
          <a:p>
            <a:pPr indent="360000" algn="just"/>
            <a:r>
              <a:rPr lang="ru-RU" sz="2200" smtClean="0"/>
              <a:t>В </a:t>
            </a:r>
            <a:r>
              <a:rPr lang="ru-RU" sz="2200"/>
              <a:t>подготовке учителя к уроку различают два этапа: </a:t>
            </a:r>
            <a:r>
              <a:rPr lang="ru-RU" sz="2200" b="1"/>
              <a:t>предварительный и непосредственный. </a:t>
            </a:r>
          </a:p>
        </p:txBody>
      </p:sp>
    </p:spTree>
    <p:extLst>
      <p:ext uri="{BB962C8B-B14F-4D97-AF65-F5344CB8AC3E}">
        <p14:creationId xmlns:p14="http://schemas.microsoft.com/office/powerpoint/2010/main" val="24489761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/>
          </p:nvPr>
        </p:nvGraphicFramePr>
        <p:xfrm>
          <a:off x="914400" y="673484"/>
          <a:ext cx="10276114" cy="55092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38057">
                  <a:extLst>
                    <a:ext uri="{9D8B030D-6E8A-4147-A177-3AD203B41FA5}">
                      <a16:colId xmlns:a16="http://schemas.microsoft.com/office/drawing/2014/main" val="943677200"/>
                    </a:ext>
                  </a:extLst>
                </a:gridCol>
                <a:gridCol w="5138057">
                  <a:extLst>
                    <a:ext uri="{9D8B030D-6E8A-4147-A177-3AD203B41FA5}">
                      <a16:colId xmlns:a16="http://schemas.microsoft.com/office/drawing/2014/main" val="3929636000"/>
                    </a:ext>
                  </a:extLst>
                </a:gridCol>
              </a:tblGrid>
              <a:tr h="785219">
                <a:tc rowSpan="2">
                  <a:txBody>
                    <a:bodyPr/>
                    <a:lstStyle/>
                    <a:p>
                      <a:pPr algn="l" fontAlgn="t"/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</a:rPr>
                        <a:t>А</a:t>
                      </a:r>
                    </a:p>
                    <a:p>
                      <a:pPr algn="l" fontAlgn="t"/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/>
                      </a:r>
                      <a:b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Элементарное</a:t>
                      </a:r>
                      <a:b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владение</a:t>
                      </a:r>
                      <a:b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(</a:t>
                      </a:r>
                      <a:r>
                        <a:rPr lang="ru-RU" sz="1800" b="1" dirty="0" err="1">
                          <a:solidFill>
                            <a:schemeClr val="tx1"/>
                          </a:solidFill>
                          <a:effectLst/>
                        </a:rPr>
                        <a:t>Basic</a:t>
                      </a: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800" b="1" dirty="0" err="1">
                          <a:solidFill>
                            <a:schemeClr val="tx1"/>
                          </a:solidFill>
                          <a:effectLst/>
                        </a:rPr>
                        <a:t>User</a:t>
                      </a: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</a:p>
                  </a:txBody>
                  <a:tcPr marL="76200" marR="76200" marT="47625" marB="4762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А1</a:t>
                      </a:r>
                      <a:b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Уровень </a:t>
                      </a:r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</a:rPr>
                        <a:t>выживания</a:t>
                      </a:r>
                      <a:b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</a:rPr>
                        <a:t>(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</a:rPr>
                        <a:t>Breakthrough)</a:t>
                      </a:r>
                    </a:p>
                  </a:txBody>
                  <a:tcPr marL="76200" marR="76200" marT="47625" marB="47625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7182273"/>
                  </a:ext>
                </a:extLst>
              </a:tr>
              <a:tr h="78521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dirty="0">
                          <a:effectLst/>
                        </a:rPr>
                        <a:t>А2</a:t>
                      </a:r>
                      <a:br>
                        <a:rPr lang="ru-RU" sz="1800" b="1" dirty="0">
                          <a:effectLst/>
                        </a:rPr>
                      </a:br>
                      <a:r>
                        <a:rPr lang="ru-RU" sz="1800" b="1" dirty="0" err="1">
                          <a:effectLst/>
                        </a:rPr>
                        <a:t>Предпороговый</a:t>
                      </a:r>
                      <a:r>
                        <a:rPr lang="ru-RU" sz="1800" b="1" dirty="0">
                          <a:effectLst/>
                        </a:rPr>
                        <a:t> </a:t>
                      </a:r>
                      <a:r>
                        <a:rPr lang="ru-RU" sz="1800" b="1" dirty="0" smtClean="0">
                          <a:effectLst/>
                        </a:rPr>
                        <a:t>уровень</a:t>
                      </a:r>
                      <a:br>
                        <a:rPr lang="ru-RU" sz="1800" b="1" dirty="0" smtClean="0">
                          <a:effectLst/>
                        </a:rPr>
                      </a:br>
                      <a:r>
                        <a:rPr lang="ru-RU" sz="1800" b="1" dirty="0" smtClean="0">
                          <a:effectLst/>
                        </a:rPr>
                        <a:t>(</a:t>
                      </a:r>
                      <a:r>
                        <a:rPr lang="en-US" sz="1800" b="1" dirty="0" err="1">
                          <a:effectLst/>
                        </a:rPr>
                        <a:t>Waystage</a:t>
                      </a:r>
                      <a:r>
                        <a:rPr lang="en-US" sz="1800" b="1" dirty="0">
                          <a:effectLst/>
                        </a:rPr>
                        <a:t>)</a:t>
                      </a:r>
                    </a:p>
                  </a:txBody>
                  <a:tcPr marL="76200" marR="76200" marT="47625" marB="47625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7342942"/>
                  </a:ext>
                </a:extLst>
              </a:tr>
              <a:tr h="785219">
                <a:tc rowSpan="2">
                  <a:txBody>
                    <a:bodyPr/>
                    <a:lstStyle/>
                    <a:p>
                      <a:pPr algn="l" fontAlgn="t"/>
                      <a:r>
                        <a:rPr lang="ru-RU" sz="1800" b="1" dirty="0" smtClean="0">
                          <a:effectLst/>
                        </a:rPr>
                        <a:t>В</a:t>
                      </a:r>
                    </a:p>
                    <a:p>
                      <a:pPr algn="l" fontAlgn="t"/>
                      <a:r>
                        <a:rPr lang="ru-RU" sz="1800" b="1" dirty="0">
                          <a:effectLst/>
                        </a:rPr>
                        <a:t/>
                      </a:r>
                      <a:br>
                        <a:rPr lang="ru-RU" sz="1800" b="1" dirty="0">
                          <a:effectLst/>
                        </a:rPr>
                      </a:br>
                      <a:r>
                        <a:rPr lang="ru-RU" sz="1800" b="1" dirty="0">
                          <a:effectLst/>
                        </a:rPr>
                        <a:t>Самостоятельное владение</a:t>
                      </a:r>
                      <a:br>
                        <a:rPr lang="ru-RU" sz="1800" b="1" dirty="0">
                          <a:effectLst/>
                        </a:rPr>
                      </a:br>
                      <a:r>
                        <a:rPr lang="ru-RU" sz="1800" b="1" dirty="0">
                          <a:effectLst/>
                        </a:rPr>
                        <a:t>(</a:t>
                      </a:r>
                      <a:r>
                        <a:rPr lang="ru-RU" sz="1800" b="1" dirty="0" err="1">
                          <a:effectLst/>
                        </a:rPr>
                        <a:t>Independent</a:t>
                      </a:r>
                      <a:r>
                        <a:rPr lang="ru-RU" sz="1800" b="1" dirty="0">
                          <a:effectLst/>
                        </a:rPr>
                        <a:t> </a:t>
                      </a:r>
                      <a:r>
                        <a:rPr lang="ru-RU" sz="1800" b="1" dirty="0" err="1">
                          <a:effectLst/>
                        </a:rPr>
                        <a:t>User</a:t>
                      </a:r>
                      <a:r>
                        <a:rPr lang="ru-RU" sz="1800" b="1" dirty="0">
                          <a:effectLst/>
                        </a:rPr>
                        <a:t>)</a:t>
                      </a:r>
                    </a:p>
                  </a:txBody>
                  <a:tcPr marL="76200" marR="76200" marT="47625" marB="476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dirty="0">
                          <a:effectLst/>
                        </a:rPr>
                        <a:t>В1</a:t>
                      </a:r>
                      <a:br>
                        <a:rPr lang="ru-RU" sz="1800" b="1" dirty="0">
                          <a:effectLst/>
                        </a:rPr>
                      </a:br>
                      <a:r>
                        <a:rPr lang="ru-RU" sz="1800" b="1" dirty="0">
                          <a:effectLst/>
                        </a:rPr>
                        <a:t>Пороговый </a:t>
                      </a:r>
                      <a:r>
                        <a:rPr lang="ru-RU" sz="1800" b="1" dirty="0" smtClean="0">
                          <a:effectLst/>
                        </a:rPr>
                        <a:t>уровень</a:t>
                      </a:r>
                      <a:br>
                        <a:rPr lang="ru-RU" sz="1800" b="1" dirty="0" smtClean="0">
                          <a:effectLst/>
                        </a:rPr>
                      </a:br>
                      <a:r>
                        <a:rPr lang="ru-RU" sz="1800" b="1" dirty="0" smtClean="0">
                          <a:effectLst/>
                        </a:rPr>
                        <a:t>(</a:t>
                      </a:r>
                      <a:r>
                        <a:rPr lang="en-US" sz="1800" b="1" dirty="0">
                          <a:effectLst/>
                        </a:rPr>
                        <a:t>Threshold)</a:t>
                      </a:r>
                    </a:p>
                  </a:txBody>
                  <a:tcPr marL="76200" marR="76200" marT="47625" marB="47625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0438932"/>
                  </a:ext>
                </a:extLst>
              </a:tr>
              <a:tr h="78521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dirty="0">
                          <a:effectLst/>
                        </a:rPr>
                        <a:t>В2</a:t>
                      </a:r>
                      <a:br>
                        <a:rPr lang="ru-RU" sz="1800" b="1" dirty="0">
                          <a:effectLst/>
                        </a:rPr>
                      </a:br>
                      <a:r>
                        <a:rPr lang="ru-RU" sz="1800" b="1" dirty="0">
                          <a:effectLst/>
                        </a:rPr>
                        <a:t>Пороговый продвинутый </a:t>
                      </a:r>
                      <a:r>
                        <a:rPr lang="ru-RU" sz="1800" b="1" dirty="0" smtClean="0">
                          <a:effectLst/>
                        </a:rPr>
                        <a:t>уровень</a:t>
                      </a:r>
                      <a:br>
                        <a:rPr lang="ru-RU" sz="1800" b="1" dirty="0" smtClean="0">
                          <a:effectLst/>
                        </a:rPr>
                      </a:br>
                      <a:r>
                        <a:rPr lang="ru-RU" sz="1800" b="1" dirty="0" smtClean="0">
                          <a:effectLst/>
                        </a:rPr>
                        <a:t>(</a:t>
                      </a:r>
                      <a:r>
                        <a:rPr lang="ru-RU" sz="1800" b="1" dirty="0" err="1" smtClean="0">
                          <a:effectLst/>
                        </a:rPr>
                        <a:t>Vantage</a:t>
                      </a:r>
                      <a:r>
                        <a:rPr lang="ru-RU" sz="1800" b="1" dirty="0">
                          <a:effectLst/>
                        </a:rPr>
                        <a:t>)</a:t>
                      </a:r>
                    </a:p>
                  </a:txBody>
                  <a:tcPr marL="76200" marR="76200" marT="47625" marB="47625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106564"/>
                  </a:ext>
                </a:extLst>
              </a:tr>
              <a:tr h="785219">
                <a:tc rowSpan="2">
                  <a:txBody>
                    <a:bodyPr/>
                    <a:lstStyle/>
                    <a:p>
                      <a:pPr algn="l" fontAlgn="t"/>
                      <a:r>
                        <a:rPr lang="ru-RU" sz="1800" b="1" dirty="0" smtClean="0">
                          <a:effectLst/>
                        </a:rPr>
                        <a:t>C</a:t>
                      </a:r>
                    </a:p>
                    <a:p>
                      <a:pPr algn="l" fontAlgn="t"/>
                      <a:r>
                        <a:rPr lang="ru-RU" sz="1800" b="1" dirty="0">
                          <a:effectLst/>
                        </a:rPr>
                        <a:t/>
                      </a:r>
                      <a:br>
                        <a:rPr lang="ru-RU" sz="1800" b="1" dirty="0">
                          <a:effectLst/>
                        </a:rPr>
                      </a:br>
                      <a:r>
                        <a:rPr lang="ru-RU" sz="1800" b="1" dirty="0">
                          <a:effectLst/>
                        </a:rPr>
                        <a:t>Свободное владение</a:t>
                      </a:r>
                      <a:br>
                        <a:rPr lang="ru-RU" sz="1800" b="1" dirty="0">
                          <a:effectLst/>
                        </a:rPr>
                      </a:br>
                      <a:r>
                        <a:rPr lang="ru-RU" sz="1800" b="1" dirty="0">
                          <a:effectLst/>
                        </a:rPr>
                        <a:t>(</a:t>
                      </a:r>
                      <a:r>
                        <a:rPr lang="ru-RU" sz="1800" b="1" dirty="0" err="1">
                          <a:effectLst/>
                        </a:rPr>
                        <a:t>Proficient</a:t>
                      </a:r>
                      <a:r>
                        <a:rPr lang="ru-RU" sz="1800" b="1" dirty="0">
                          <a:effectLst/>
                        </a:rPr>
                        <a:t> </a:t>
                      </a:r>
                      <a:r>
                        <a:rPr lang="ru-RU" sz="1800" b="1" dirty="0" err="1">
                          <a:effectLst/>
                        </a:rPr>
                        <a:t>User</a:t>
                      </a:r>
                      <a:r>
                        <a:rPr lang="ru-RU" sz="1800" b="1" dirty="0">
                          <a:effectLst/>
                        </a:rPr>
                        <a:t>)</a:t>
                      </a:r>
                    </a:p>
                    <a:p>
                      <a:pPr algn="l" fontAlgn="t"/>
                      <a:r>
                        <a:rPr lang="ru-RU" sz="1800" b="1" dirty="0">
                          <a:effectLst/>
                        </a:rPr>
                        <a:t> </a:t>
                      </a:r>
                    </a:p>
                  </a:txBody>
                  <a:tcPr marL="76200" marR="76200" marT="47625" marB="47625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dirty="0">
                          <a:effectLst/>
                        </a:rPr>
                        <a:t>С1</a:t>
                      </a:r>
                      <a:br>
                        <a:rPr lang="ru-RU" sz="1800" b="1" dirty="0">
                          <a:effectLst/>
                        </a:rPr>
                      </a:br>
                      <a:r>
                        <a:rPr lang="ru-RU" sz="1800" b="1" dirty="0">
                          <a:effectLst/>
                        </a:rPr>
                        <a:t>Уровень профессионального владения</a:t>
                      </a:r>
                      <a:br>
                        <a:rPr lang="ru-RU" sz="1800" b="1" dirty="0">
                          <a:effectLst/>
                        </a:rPr>
                      </a:br>
                      <a:r>
                        <a:rPr lang="ru-RU" sz="1800" b="1" dirty="0">
                          <a:effectLst/>
                        </a:rPr>
                        <a:t>(</a:t>
                      </a:r>
                      <a:r>
                        <a:rPr lang="ru-RU" sz="1800" b="1" dirty="0" err="1">
                          <a:effectLst/>
                        </a:rPr>
                        <a:t>Effective</a:t>
                      </a:r>
                      <a:r>
                        <a:rPr lang="ru-RU" sz="1800" b="1" dirty="0">
                          <a:effectLst/>
                        </a:rPr>
                        <a:t> </a:t>
                      </a:r>
                      <a:r>
                        <a:rPr lang="ru-RU" sz="1800" b="1" dirty="0" err="1">
                          <a:effectLst/>
                        </a:rPr>
                        <a:t>Operational</a:t>
                      </a:r>
                      <a:r>
                        <a:rPr lang="ru-RU" sz="1800" b="1" dirty="0">
                          <a:effectLst/>
                        </a:rPr>
                        <a:t> </a:t>
                      </a:r>
                      <a:r>
                        <a:rPr lang="ru-RU" sz="1800" b="1" dirty="0" err="1">
                          <a:effectLst/>
                        </a:rPr>
                        <a:t>Proficiency</a:t>
                      </a:r>
                      <a:r>
                        <a:rPr lang="ru-RU" sz="1800" b="1" dirty="0">
                          <a:effectLst/>
                        </a:rPr>
                        <a:t>)</a:t>
                      </a:r>
                    </a:p>
                  </a:txBody>
                  <a:tcPr marL="76200" marR="76200" marT="47625" marB="47625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2016157"/>
                  </a:ext>
                </a:extLst>
              </a:tr>
              <a:tr h="78521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dirty="0">
                          <a:effectLst/>
                        </a:rPr>
                        <a:t>С2</a:t>
                      </a:r>
                      <a:br>
                        <a:rPr lang="ru-RU" sz="1800" b="1" dirty="0">
                          <a:effectLst/>
                        </a:rPr>
                      </a:br>
                      <a:r>
                        <a:rPr lang="ru-RU" sz="1800" b="1" dirty="0">
                          <a:effectLst/>
                        </a:rPr>
                        <a:t>Уровень владения в совершенстве</a:t>
                      </a:r>
                      <a:br>
                        <a:rPr lang="ru-RU" sz="1800" b="1" dirty="0">
                          <a:effectLst/>
                        </a:rPr>
                      </a:br>
                      <a:r>
                        <a:rPr lang="ru-RU" sz="1800" b="1" dirty="0">
                          <a:effectLst/>
                        </a:rPr>
                        <a:t>(</a:t>
                      </a:r>
                      <a:r>
                        <a:rPr lang="ru-RU" sz="1800" b="1" dirty="0" err="1">
                          <a:effectLst/>
                        </a:rPr>
                        <a:t>Mastery</a:t>
                      </a:r>
                      <a:r>
                        <a:rPr lang="ru-RU" sz="1800" b="1" dirty="0">
                          <a:effectLst/>
                        </a:rPr>
                        <a:t>)</a:t>
                      </a:r>
                    </a:p>
                  </a:txBody>
                  <a:tcPr marL="76200" marR="76200" marT="47625" marB="47625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58960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5433205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/>
          </p:nvPr>
        </p:nvGraphicFramePr>
        <p:xfrm>
          <a:off x="858981" y="692728"/>
          <a:ext cx="10487891" cy="54171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6134">
                  <a:extLst>
                    <a:ext uri="{9D8B030D-6E8A-4147-A177-3AD203B41FA5}">
                      <a16:colId xmlns:a16="http://schemas.microsoft.com/office/drawing/2014/main" val="3491510658"/>
                    </a:ext>
                  </a:extLst>
                </a:gridCol>
                <a:gridCol w="1047087">
                  <a:extLst>
                    <a:ext uri="{9D8B030D-6E8A-4147-A177-3AD203B41FA5}">
                      <a16:colId xmlns:a16="http://schemas.microsoft.com/office/drawing/2014/main" val="3442245462"/>
                    </a:ext>
                  </a:extLst>
                </a:gridCol>
                <a:gridCol w="7174670">
                  <a:extLst>
                    <a:ext uri="{9D8B030D-6E8A-4147-A177-3AD203B41FA5}">
                      <a16:colId xmlns:a16="http://schemas.microsoft.com/office/drawing/2014/main" val="3402342016"/>
                    </a:ext>
                  </a:extLst>
                </a:gridCol>
              </a:tblGrid>
              <a:tr h="2708564">
                <a:tc rowSpan="2">
                  <a:txBody>
                    <a:bodyPr/>
                    <a:lstStyle/>
                    <a:p>
                      <a:pPr algn="l" fontAlgn="t"/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Элементарное владение</a:t>
                      </a:r>
                    </a:p>
                  </a:txBody>
                  <a:tcPr marL="76200" marR="76200" marT="47625" marB="476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А1</a:t>
                      </a:r>
                    </a:p>
                  </a:txBody>
                  <a:tcPr marL="76200" marR="76200" marT="47625" marB="47625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Понимаю и могу употребить в речи знакомые фразы и выражения, необходимые для выполнения конкретных задач. Могу представиться/ представить других, задавать/ отвечать на вопросы о месте жительства, знакомых, имуществе. Могу участвовать в несложном разговоре, если собеседник говорит медленно и отчетливо и готов оказать помощь.</a:t>
                      </a:r>
                    </a:p>
                  </a:txBody>
                  <a:tcPr marL="76200" marR="76200" marT="47625" marB="476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3378594"/>
                  </a:ext>
                </a:extLst>
              </a:tr>
              <a:tr h="270856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2400" b="1" dirty="0">
                          <a:effectLst/>
                        </a:rPr>
                        <a:t>А2</a:t>
                      </a:r>
                    </a:p>
                  </a:txBody>
                  <a:tcPr marL="76200" marR="76200" marT="47625" marB="47625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b="1" dirty="0">
                          <a:effectLst/>
                        </a:rPr>
                        <a:t>Понимаю отдельные предложения и часто встречающиеся выражения связанные с основными сферами жизни (например, основные сведения о себе и членах своей семьи, покупках, устройстве на работу и т.п.). Могу выполнить задачи, связанные с простым обменом информации на знакомые или бытовые темы. В простых выражениях могу рассказать о себе, своих родных и близких, описать основные аспекты повседневной жизни.</a:t>
                      </a:r>
                    </a:p>
                  </a:txBody>
                  <a:tcPr marL="76200" marR="76200" marT="47625" marB="476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18997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363137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165315" y="5381761"/>
            <a:ext cx="8420767" cy="68505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r">
              <a:lnSpc>
                <a:spcPct val="107000"/>
              </a:lnSpc>
            </a:pPr>
            <a:r>
              <a:rPr lang="ru-RU" b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Составитель: Смагулова </a:t>
            </a:r>
            <a:r>
              <a:rPr lang="ru-RU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Гульнур </a:t>
            </a:r>
            <a:r>
              <a:rPr lang="ru-RU" b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Жумартовна, магистр педагогики, </a:t>
            </a:r>
          </a:p>
          <a:p>
            <a:pPr algn="r">
              <a:lnSpc>
                <a:spcPct val="107000"/>
              </a:lnSpc>
            </a:pPr>
            <a:r>
              <a:rPr lang="ru-RU" b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старший преподаватель кафедры теории и методики иноязычной подготовки</a:t>
            </a:r>
            <a:endParaRPr lang="ru-RU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528458" y="4611508"/>
            <a:ext cx="6923314" cy="685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0"/>
              </a:spcAft>
            </a:pPr>
            <a:r>
              <a:rPr lang="ru-RU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образовательной программы </a:t>
            </a:r>
            <a:r>
              <a:rPr lang="ru-RU" b="1">
                <a:latin typeface="Times New Roman" panose="02020603050405020304" pitchFamily="18" charset="0"/>
                <a:cs typeface="Times New Roman" panose="02020603050405020304" pitchFamily="18" charset="0"/>
              </a:rPr>
              <a:t>«6B01705-Иностранный язык: два иностранных языка</a:t>
            </a:r>
            <a:r>
              <a:rPr lang="ru-RU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1400" b="1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75656" y="3247508"/>
            <a:ext cx="10087429" cy="5847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r>
              <a:rPr lang="ru-RU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Методика </a:t>
            </a:r>
            <a:r>
              <a:rPr lang="ru-RU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обучения основному иностранному </a:t>
            </a:r>
            <a:r>
              <a:rPr lang="ru-RU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языку</a:t>
            </a:r>
            <a:endParaRPr lang="ru-RU" sz="3200"/>
          </a:p>
        </p:txBody>
      </p:sp>
      <p:sp>
        <p:nvSpPr>
          <p:cNvPr id="6" name="Прямоугольник 5"/>
          <p:cNvSpPr/>
          <p:nvPr/>
        </p:nvSpPr>
        <p:spPr>
          <a:xfrm>
            <a:off x="1175657" y="857393"/>
            <a:ext cx="10087429" cy="161089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Министерство образования и науки Республики Казахстан</a:t>
            </a:r>
            <a:endParaRPr lang="ru-RU" sz="140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Карагандинский университет имени академика Е.А. Букетова</a:t>
            </a:r>
            <a:endParaRPr lang="ru-RU" sz="140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Факультет иностранных </a:t>
            </a:r>
            <a:r>
              <a:rPr lang="ru-RU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языков</a:t>
            </a:r>
            <a:endParaRPr lang="ru-RU" sz="140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Кафедра теории и методики иноязычной подготовки</a:t>
            </a:r>
            <a:endParaRPr lang="ru-RU" sz="140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075801" y="4137618"/>
            <a:ext cx="2375971" cy="38869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r">
              <a:lnSpc>
                <a:spcPct val="107000"/>
              </a:lnSpc>
            </a:pPr>
            <a:r>
              <a:rPr lang="ru-RU" b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Вид занятия: лекция</a:t>
            </a:r>
            <a:endParaRPr lang="ru-RU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675077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/>
          </p:nvPr>
        </p:nvGraphicFramePr>
        <p:xfrm>
          <a:off x="845457" y="699634"/>
          <a:ext cx="10487891" cy="55470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6134">
                  <a:extLst>
                    <a:ext uri="{9D8B030D-6E8A-4147-A177-3AD203B41FA5}">
                      <a16:colId xmlns:a16="http://schemas.microsoft.com/office/drawing/2014/main" val="3166625904"/>
                    </a:ext>
                  </a:extLst>
                </a:gridCol>
                <a:gridCol w="1047087">
                  <a:extLst>
                    <a:ext uri="{9D8B030D-6E8A-4147-A177-3AD203B41FA5}">
                      <a16:colId xmlns:a16="http://schemas.microsoft.com/office/drawing/2014/main" val="4032077898"/>
                    </a:ext>
                  </a:extLst>
                </a:gridCol>
                <a:gridCol w="7174670">
                  <a:extLst>
                    <a:ext uri="{9D8B030D-6E8A-4147-A177-3AD203B41FA5}">
                      <a16:colId xmlns:a16="http://schemas.microsoft.com/office/drawing/2014/main" val="912291377"/>
                    </a:ext>
                  </a:extLst>
                </a:gridCol>
              </a:tblGrid>
              <a:tr h="2708564">
                <a:tc rowSpan="2">
                  <a:txBody>
                    <a:bodyPr/>
                    <a:lstStyle/>
                    <a:p>
                      <a:pPr algn="l" fontAlgn="t"/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Самостоятельное владение</a:t>
                      </a:r>
                    </a:p>
                  </a:txBody>
                  <a:tcPr marL="76200" marR="76200" marT="47625" marB="476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В1</a:t>
                      </a:r>
                    </a:p>
                  </a:txBody>
                  <a:tcPr marL="76200" marR="76200" marT="47625" marB="47625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Понимаю основные идеи четких сообщений, сделанных на литературном языке на разные темы, типично возникающие на работе, учебе, досуге и т.д. Умею общаться в большинстве ситуаций, которые могут возникнуть во время пребывания в стране изучаемого языка. Могу составить связное сообщение на известные или особо интересующие меня темы. Могу описать впечатления, события, надежды, стремления, изложить и обосно­вать свое мнение и планы на будущее.</a:t>
                      </a:r>
                    </a:p>
                  </a:txBody>
                  <a:tcPr marL="76200" marR="76200" marT="47625" marB="476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8766103"/>
                  </a:ext>
                </a:extLst>
              </a:tr>
              <a:tr h="270856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2400" b="1" dirty="0">
                          <a:effectLst/>
                        </a:rPr>
                        <a:t> </a:t>
                      </a:r>
                    </a:p>
                    <a:p>
                      <a:pPr algn="l" fontAlgn="t"/>
                      <a:r>
                        <a:rPr lang="ru-RU" sz="2400" b="1" dirty="0">
                          <a:effectLst/>
                        </a:rPr>
                        <a:t>В2</a:t>
                      </a:r>
                    </a:p>
                    <a:p>
                      <a:pPr algn="l" fontAlgn="t"/>
                      <a:r>
                        <a:rPr lang="ru-RU" sz="2400" b="1" dirty="0">
                          <a:effectLst/>
                        </a:rPr>
                        <a:t> </a:t>
                      </a:r>
                    </a:p>
                  </a:txBody>
                  <a:tcPr marL="76200" marR="76200" marT="47625" marB="47625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b="1" dirty="0">
                          <a:effectLst/>
                        </a:rPr>
                        <a:t>Понимаю общее содержание сложных текстов на абстрактные и конкретные темы, в том числе узкоспециальные тексты. Говорю достаточно быстро и спонтанно, чтобы постоянно общаться с носителями языка без особых затруднений для любой из сторон. Я умею делать четкие, подробные сообщения на различные темы и изложить свой взгляд на основную проблему, показать преимущество и недостатки разных мнений.</a:t>
                      </a:r>
                    </a:p>
                  </a:txBody>
                  <a:tcPr marL="76200" marR="76200" marT="47625" marB="476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62633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4826171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/>
          </p:nvPr>
        </p:nvGraphicFramePr>
        <p:xfrm>
          <a:off x="830943" y="685120"/>
          <a:ext cx="10487891" cy="55470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6134">
                  <a:extLst>
                    <a:ext uri="{9D8B030D-6E8A-4147-A177-3AD203B41FA5}">
                      <a16:colId xmlns:a16="http://schemas.microsoft.com/office/drawing/2014/main" val="2004547274"/>
                    </a:ext>
                  </a:extLst>
                </a:gridCol>
                <a:gridCol w="1047087">
                  <a:extLst>
                    <a:ext uri="{9D8B030D-6E8A-4147-A177-3AD203B41FA5}">
                      <a16:colId xmlns:a16="http://schemas.microsoft.com/office/drawing/2014/main" val="315567845"/>
                    </a:ext>
                  </a:extLst>
                </a:gridCol>
                <a:gridCol w="7174670">
                  <a:extLst>
                    <a:ext uri="{9D8B030D-6E8A-4147-A177-3AD203B41FA5}">
                      <a16:colId xmlns:a16="http://schemas.microsoft.com/office/drawing/2014/main" val="721136694"/>
                    </a:ext>
                  </a:extLst>
                </a:gridCol>
              </a:tblGrid>
              <a:tr h="2708564">
                <a:tc rowSpan="2">
                  <a:txBody>
                    <a:bodyPr/>
                    <a:lstStyle/>
                    <a:p>
                      <a:pPr algn="l" fontAlgn="t"/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</a:rPr>
                        <a:t>Свободное </a:t>
                      </a: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владение</a:t>
                      </a:r>
                    </a:p>
                    <a:p>
                      <a:pPr algn="l" fontAlgn="t"/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algn="l" fontAlgn="t"/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</a:txBody>
                  <a:tcPr marL="76200" marR="76200" marT="47625" marB="476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algn="l" fontAlgn="t"/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С1</a:t>
                      </a:r>
                    </a:p>
                    <a:p>
                      <a:pPr algn="l" fontAlgn="t"/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</a:txBody>
                  <a:tcPr marL="76200" marR="76200" marT="47625" marB="47625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Понимаю объемные сложные тексты на различную тематику, распознаю скрытое значение. Говорю спонтанно в быстром темпе, не испытывая затруднений с подбором слов и выражений. Гибко и эффективно использую язык для общения в научной и профессиональной деятельности. Могу создать точное , детальное, хорошо выстроенное сообщение на сложные темы, демонстрируя владение моделями организации текста, средствами связи и объединением его элементов.</a:t>
                      </a:r>
                    </a:p>
                  </a:txBody>
                  <a:tcPr marL="76200" marR="76200" marT="47625" marB="476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701925"/>
                  </a:ext>
                </a:extLst>
              </a:tr>
              <a:tr h="270856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2400" b="1" dirty="0">
                          <a:effectLst/>
                        </a:rPr>
                        <a:t>С2</a:t>
                      </a:r>
                    </a:p>
                    <a:p>
                      <a:pPr algn="l" fontAlgn="t"/>
                      <a:r>
                        <a:rPr lang="ru-RU" sz="2400" b="1" dirty="0">
                          <a:effectLst/>
                        </a:rPr>
                        <a:t> </a:t>
                      </a:r>
                    </a:p>
                  </a:txBody>
                  <a:tcPr marL="76200" marR="76200" marT="47625" marB="47625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b="1" dirty="0">
                          <a:effectLst/>
                        </a:rPr>
                        <a:t>Понимаю практически любое устное или письменное сообщение, могу составить связный текст, опираясь на несколько устных и письменных источников. Говорю спонтанно с высоким темпом и высокой степенью точности, подчеркивая оттенки значений даже в самых сложных случаях.</a:t>
                      </a:r>
                    </a:p>
                  </a:txBody>
                  <a:tcPr marL="76200" marR="76200" marT="47625" marB="476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49496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5240527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310742" y="799796"/>
            <a:ext cx="3323772" cy="491976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smtClean="0">
              <a:solidFill>
                <a:schemeClr val="tx1"/>
              </a:solidFill>
            </a:endParaRPr>
          </a:p>
          <a:p>
            <a:pPr algn="ctr"/>
            <a:r>
              <a:rPr lang="ru-RU" sz="2800" b="1" smtClean="0">
                <a:solidFill>
                  <a:schemeClr val="tx1"/>
                </a:solidFill>
              </a:rPr>
              <a:t>Резюме </a:t>
            </a:r>
            <a:r>
              <a:rPr lang="ru-RU" sz="2800" b="1">
                <a:solidFill>
                  <a:schemeClr val="tx1"/>
                </a:solidFill>
              </a:rPr>
              <a:t>по теме: </a:t>
            </a:r>
          </a:p>
          <a:p>
            <a:pPr algn="ctr"/>
            <a:endParaRPr lang="ru-RU" sz="2800" b="1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66799" y="1608409"/>
            <a:ext cx="10254344" cy="4247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indent="360000" algn="just"/>
            <a:r>
              <a:rPr lang="ru-RU" b="1" smtClean="0"/>
              <a:t>Исходным </a:t>
            </a:r>
            <a:r>
              <a:rPr lang="ru-RU" b="1"/>
              <a:t>пунктом </a:t>
            </a:r>
            <a:r>
              <a:rPr lang="ru-RU"/>
              <a:t>в определении стратегической цели обучения является </a:t>
            </a:r>
            <a:r>
              <a:rPr lang="ru-RU" b="1"/>
              <a:t>социальный заказ общества </a:t>
            </a:r>
            <a:r>
              <a:rPr lang="ru-RU"/>
              <a:t>по отношению к подрастающему поколению. </a:t>
            </a:r>
          </a:p>
          <a:p>
            <a:pPr indent="360000" algn="just"/>
            <a:r>
              <a:rPr lang="ru-RU" b="1"/>
              <a:t>Содержание обучения иностранным языкам понимается как категория, педагогически интерпретирующая цель обучения иностранным языкам</a:t>
            </a:r>
            <a:r>
              <a:rPr lang="ru-RU" b="1"/>
              <a:t>. </a:t>
            </a:r>
            <a:r>
              <a:rPr lang="ru-RU" smtClean="0"/>
              <a:t>Поскольку </a:t>
            </a:r>
            <a:r>
              <a:rPr lang="ru-RU"/>
              <a:t>цель представляет собой, многоаспектное образование, то и содержание не может быть однокомпонентным</a:t>
            </a:r>
            <a:r>
              <a:rPr lang="ru-RU"/>
              <a:t>. </a:t>
            </a:r>
            <a:endParaRPr lang="ru-RU" smtClean="0"/>
          </a:p>
          <a:p>
            <a:pPr indent="360000" algn="just"/>
            <a:r>
              <a:rPr lang="ru-RU"/>
              <a:t>В методике обучения иностранным языкам под методом принято считать путь достижения поставленной цели, однако используется оно для обозначения разных по масштабу путей</a:t>
            </a:r>
            <a:r>
              <a:rPr lang="ru-RU"/>
              <a:t>. </a:t>
            </a:r>
            <a:endParaRPr lang="ru-RU"/>
          </a:p>
          <a:p>
            <a:pPr indent="360000" algn="just"/>
            <a:r>
              <a:rPr lang="ru-RU" b="1" smtClean="0"/>
              <a:t>Методом</a:t>
            </a:r>
            <a:r>
              <a:rPr lang="ru-RU" smtClean="0"/>
              <a:t> </a:t>
            </a:r>
            <a:r>
              <a:rPr lang="ru-RU" b="1" i="1"/>
              <a:t>называют принципиальное направление в обучении иностранным языкам, характеризующееся определенными целями, содержанием и принципами обучения </a:t>
            </a:r>
            <a:r>
              <a:rPr lang="ru-RU"/>
              <a:t>(грамматико–переводной метод, прямой метод и </a:t>
            </a:r>
            <a:r>
              <a:rPr lang="ru-RU"/>
              <a:t>др</a:t>
            </a:r>
            <a:r>
              <a:rPr lang="ru-RU" smtClean="0"/>
              <a:t>.).</a:t>
            </a:r>
          </a:p>
          <a:p>
            <a:pPr indent="360000" algn="just"/>
            <a:r>
              <a:rPr lang="ru-RU" smtClean="0">
                <a:solidFill>
                  <a:srgbClr val="252525"/>
                </a:solidFill>
              </a:rPr>
              <a:t>Существует </a:t>
            </a:r>
            <a:r>
              <a:rPr lang="ru-RU" b="1" i="1" u="sng">
                <a:solidFill>
                  <a:srgbClr val="252525"/>
                </a:solidFill>
              </a:rPr>
              <a:t>6 крупных уровней</a:t>
            </a:r>
            <a:r>
              <a:rPr lang="ru-RU">
                <a:solidFill>
                  <a:srgbClr val="252525"/>
                </a:solidFill>
              </a:rPr>
              <a:t>, которые представляют собой более низкие и более высокие подуровни в классической трехуровневой системе, включающей в себя базовый, средний и продвинутые уровни</a:t>
            </a:r>
            <a:r>
              <a:rPr lang="ru-RU">
                <a:solidFill>
                  <a:srgbClr val="252525"/>
                </a:solidFill>
              </a:rPr>
              <a:t>. </a:t>
            </a:r>
            <a:endParaRPr lang="ru-RU">
              <a:solidFill>
                <a:srgbClr val="252525"/>
              </a:solidFill>
            </a:endParaRPr>
          </a:p>
          <a:p>
            <a:pPr indent="360000" algn="just"/>
            <a:r>
              <a:rPr lang="ru-RU" smtClean="0">
                <a:solidFill>
                  <a:srgbClr val="252525"/>
                </a:solidFill>
              </a:rPr>
              <a:t>Схема </a:t>
            </a:r>
            <a:r>
              <a:rPr lang="ru-RU">
                <a:solidFill>
                  <a:srgbClr val="252525"/>
                </a:solidFill>
              </a:rPr>
              <a:t>уровней построена по принципу последовательного разветвления. Она начинается с разделения системы уровней на три крупных уровня - А, В и С.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017047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/>
              <a:t>Тема</a:t>
            </a:r>
            <a:r>
              <a:rPr lang="ru-RU" b="1" smtClean="0"/>
              <a:t> </a:t>
            </a:r>
            <a:r>
              <a:rPr lang="ru-RU" b="1" smtClean="0"/>
              <a:t>2. Теоретико-методологические </a:t>
            </a:r>
            <a:r>
              <a:rPr lang="ru-RU" b="1" dirty="0"/>
              <a:t>основы иноязычного </a:t>
            </a:r>
            <a:r>
              <a:rPr lang="ru-RU" b="1" dirty="0" smtClean="0"/>
              <a:t>образования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b="1" dirty="0" smtClean="0"/>
              <a:t>	1</a:t>
            </a:r>
            <a:r>
              <a:rPr lang="ru-RU" b="1" dirty="0"/>
              <a:t>)	Методология иноязычного образования</a:t>
            </a:r>
          </a:p>
          <a:p>
            <a:pPr marL="0" indent="0" algn="just">
              <a:buNone/>
            </a:pPr>
            <a:r>
              <a:rPr lang="ru-RU" b="1" dirty="0" smtClean="0"/>
              <a:t>	2</a:t>
            </a:r>
            <a:r>
              <a:rPr lang="ru-RU" b="1" dirty="0"/>
              <a:t>)	Методика иноязычного образования как теоретико-прикладная наука</a:t>
            </a:r>
          </a:p>
          <a:p>
            <a:pPr marL="0" indent="0" algn="just">
              <a:buNone/>
            </a:pPr>
            <a:r>
              <a:rPr lang="ru-RU" b="1" dirty="0" smtClean="0"/>
              <a:t>	3</a:t>
            </a:r>
            <a:r>
              <a:rPr lang="ru-RU" b="1" dirty="0"/>
              <a:t>)	Связь методики иноязычного образования с другими науками</a:t>
            </a:r>
          </a:p>
          <a:p>
            <a:pPr marL="0" indent="0" algn="just">
              <a:buNone/>
            </a:pPr>
            <a:r>
              <a:rPr lang="ru-RU" b="1" dirty="0"/>
              <a:t>	</a:t>
            </a:r>
            <a:r>
              <a:rPr lang="ru-RU" b="1" dirty="0" smtClean="0"/>
              <a:t>4</a:t>
            </a:r>
            <a:r>
              <a:rPr lang="ru-RU" b="1" dirty="0"/>
              <a:t>)	Методы научного исследования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4063502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57941" y="634321"/>
            <a:ext cx="10551885" cy="410708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mtClean="0"/>
              <a:t/>
            </a:r>
            <a:br>
              <a:rPr lang="ru-RU" smtClean="0"/>
            </a:br>
            <a:r>
              <a:rPr lang="ru-RU" sz="3600" b="1" smtClean="0"/>
              <a:t>Литература:</a:t>
            </a:r>
            <a:br>
              <a:rPr lang="ru-RU" sz="3600" b="1" smtClean="0"/>
            </a:br>
            <a:endParaRPr lang="ru-RU" b="1"/>
          </a:p>
        </p:txBody>
      </p:sp>
      <p:sp>
        <p:nvSpPr>
          <p:cNvPr id="3" name="Прямоугольник 2"/>
          <p:cNvSpPr/>
          <p:nvPr/>
        </p:nvSpPr>
        <p:spPr>
          <a:xfrm>
            <a:off x="957942" y="1146629"/>
            <a:ext cx="10551885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 typeface="+mj-lt"/>
              <a:buAutoNum type="arabicPeriod"/>
            </a:pPr>
            <a:r>
              <a:rPr lang="ru-RU" sz="2000"/>
              <a:t>Гальскова Н.Д. Современная методика обучения иностранным </a:t>
            </a:r>
            <a:r>
              <a:rPr lang="ru-RU" sz="2000" smtClean="0"/>
              <a:t>языкам. - </a:t>
            </a:r>
            <a:r>
              <a:rPr lang="ru-RU" sz="2000"/>
              <a:t>М., </a:t>
            </a:r>
            <a:r>
              <a:rPr lang="ru-RU" sz="2000" smtClean="0"/>
              <a:t>2000.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000" smtClean="0"/>
              <a:t>Бабинская П.К. Практический </a:t>
            </a:r>
            <a:r>
              <a:rPr lang="ru-RU" sz="2000"/>
              <a:t>курс методики преподавания иностранных языков М.:Просвещение</a:t>
            </a:r>
            <a:r>
              <a:rPr lang="ru-RU" sz="2000" smtClean="0"/>
              <a:t>, 2003. 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000"/>
              <a:t>Колкер Я.М., Устинова Е.С., Еналиева Г.М. Практическая методика обучения иностранному </a:t>
            </a:r>
            <a:r>
              <a:rPr lang="ru-RU" sz="2000" smtClean="0"/>
              <a:t>языку. -  </a:t>
            </a:r>
            <a:r>
              <a:rPr lang="ru-RU" sz="2000"/>
              <a:t>М</a:t>
            </a:r>
            <a:r>
              <a:rPr lang="ru-RU" sz="2000" smtClean="0"/>
              <a:t>., 2000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000"/>
              <a:t>Кунанбаева С.С. Теория и практика современного иноязычного образования. – Алматы, 2010</a:t>
            </a:r>
            <a:r>
              <a:rPr lang="ru-RU" sz="2000" smtClean="0"/>
              <a:t>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000"/>
              <a:t>Бордовская Н.В. Современные образовательные технологии. Учебное пособие. – М., 2010. </a:t>
            </a:r>
            <a:endParaRPr lang="ru-RU" sz="2000" smtClean="0"/>
          </a:p>
          <a:p>
            <a:pPr marL="457200" indent="-457200" algn="just">
              <a:buFont typeface="+mj-lt"/>
              <a:buAutoNum type="arabicPeriod"/>
            </a:pPr>
            <a:r>
              <a:rPr lang="ru-RU" sz="2000" smtClean="0"/>
              <a:t>Солонцова Л.П. </a:t>
            </a:r>
            <a:r>
              <a:rPr lang="ru-RU" sz="2000"/>
              <a:t>Современная методика обучения иностранным </a:t>
            </a:r>
            <a:r>
              <a:rPr lang="ru-RU" sz="2000" smtClean="0"/>
              <a:t>языкам (общие вопросы, базовый курс) Алматы, 2015.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000"/>
              <a:t>Методика обучения иностранным языкам: традиции и современность / Под ред. А. А. Миролюбова.— Обнинск: Титул, 2010.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000"/>
              <a:t>Методика обучения иностранным языкам (учебное пособие для студентов Института математики и механики им. Н.И. Лобачевского по направлению «педагогическое образование (с двумя профилями </a:t>
            </a:r>
            <a:r>
              <a:rPr lang="ru-RU" sz="2000" smtClean="0"/>
              <a:t>подготовки) </a:t>
            </a:r>
            <a:r>
              <a:rPr lang="ru-RU" sz="2000"/>
              <a:t>/ Составители: Л.Р. Сакаева, А.Р. Баранова</a:t>
            </a:r>
            <a:r>
              <a:rPr lang="ru-RU" sz="2000" smtClean="0"/>
              <a:t>. </a:t>
            </a:r>
            <a:r>
              <a:rPr lang="ru-RU" sz="2000"/>
              <a:t>– Казань, КФУ, </a:t>
            </a:r>
            <a:r>
              <a:rPr lang="ru-RU" sz="2000" smtClean="0"/>
              <a:t>2016. 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en-US" sz="2000" smtClean="0"/>
              <a:t>Geremy </a:t>
            </a:r>
            <a:r>
              <a:rPr lang="en-US" sz="2000"/>
              <a:t>Harmer. The Practice of English Language Teaching. London - New-York, 1991. </a:t>
            </a:r>
            <a:endParaRPr lang="ru-RU" sz="2000"/>
          </a:p>
        </p:txBody>
      </p:sp>
    </p:spTree>
    <p:extLst>
      <p:ext uri="{BB962C8B-B14F-4D97-AF65-F5344CB8AC3E}">
        <p14:creationId xmlns:p14="http://schemas.microsoft.com/office/powerpoint/2010/main" val="248909343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52946" y="1374845"/>
            <a:ext cx="10404763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1)	Методология иноязычного образования</a:t>
            </a:r>
          </a:p>
          <a:p>
            <a:pPr algn="just"/>
            <a:r>
              <a:rPr lang="ru-RU" sz="2400" dirty="0" smtClean="0"/>
              <a:t>	Одной из важнейших составляющей модели конкурентоспособной личности, является владение иностранным языком, что позволяет специалисту-профессионалу успешно ориентироваться в потоках информации, устанавливать деловые и межкультурные контакты, отношения. </a:t>
            </a:r>
          </a:p>
          <a:p>
            <a:pPr algn="just"/>
            <a:r>
              <a:rPr lang="ru-RU" sz="2400" dirty="0"/>
              <a:t>	</a:t>
            </a:r>
            <a:r>
              <a:rPr lang="ru-RU" sz="2400" dirty="0" smtClean="0"/>
              <a:t>Новые политические и социально-экономические изменения в Казахстане в последние десятилетия, ее стремление активно и плодотворно сотрудничать с западными странами существенно повлияли на расширение функции иностранного языка как предмета и привели к переосмыслению цели, задач и содержания обучения иностранным языкам.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49596275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62546" y="1374384"/>
            <a:ext cx="885305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Расширение предметной области «иностранный язык» до уровня «иноязычного образования» и смена объекта научного и дидактического изучения «языка» на категорию «</a:t>
            </a:r>
            <a:r>
              <a:rPr lang="ru-RU" sz="2400" dirty="0" err="1" smtClean="0"/>
              <a:t>лингвокультура</a:t>
            </a:r>
            <a:r>
              <a:rPr lang="ru-RU" sz="2400" dirty="0" smtClean="0"/>
              <a:t>» вызвано в первую очередь сменой как целевых установок в обучении иностранным языкам, так и ориентацией на иной конечный результат – формирование межкультурной компетенции и способности к межкультурной коммуникации у личности, которая как полноправный субъект такого взаимодействия определяется как «субъект межкультурной коммуникации».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75204420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08364" y="903882"/>
            <a:ext cx="1000298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 smtClean="0"/>
              <a:t>	Казахстанская идея, выдвигаемая </a:t>
            </a:r>
            <a:r>
              <a:rPr lang="ru-RU" sz="2200" b="1" i="1" u="sng" dirty="0" err="1" smtClean="0"/>
              <a:t>Кунанбаевой</a:t>
            </a:r>
            <a:r>
              <a:rPr lang="ru-RU" sz="2200" b="1" i="1" u="sng" dirty="0" smtClean="0"/>
              <a:t> С.С., </a:t>
            </a:r>
            <a:r>
              <a:rPr lang="ru-RU" sz="2200" dirty="0" smtClean="0"/>
              <a:t>о состоит в выделении такого самостоятельного типа образования </a:t>
            </a:r>
            <a:r>
              <a:rPr lang="ru-RU" sz="2200" smtClean="0"/>
              <a:t>как </a:t>
            </a:r>
            <a:r>
              <a:rPr lang="ru-RU" sz="2200" b="1" smtClean="0"/>
              <a:t>«</a:t>
            </a:r>
            <a:r>
              <a:rPr lang="ru-RU" sz="2200" b="1" dirty="0" smtClean="0"/>
              <a:t>иноязычного образования», которое </a:t>
            </a:r>
            <a:r>
              <a:rPr lang="ru-RU" sz="2200" b="1" smtClean="0"/>
              <a:t>она </a:t>
            </a:r>
            <a:r>
              <a:rPr lang="ru-RU" sz="2200" b="1" smtClean="0"/>
              <a:t>определяет </a:t>
            </a:r>
          </a:p>
          <a:p>
            <a:pPr algn="just"/>
            <a:endParaRPr lang="ru-RU" sz="2200" b="1"/>
          </a:p>
          <a:p>
            <a:pPr algn="just"/>
            <a:r>
              <a:rPr lang="ru-RU" sz="2200" b="1" smtClean="0"/>
              <a:t>как </a:t>
            </a:r>
            <a:r>
              <a:rPr lang="ru-RU" sz="2200" b="1" dirty="0" smtClean="0"/>
              <a:t>отраслевую научно-практическую область с генерирующей способностью и современно актуальной единой </a:t>
            </a:r>
            <a:r>
              <a:rPr lang="ru-RU" sz="2200" b="1" smtClean="0"/>
              <a:t>научно </a:t>
            </a:r>
            <a:r>
              <a:rPr lang="ru-RU" sz="2200" b="1" smtClean="0"/>
              <a:t>- теоретической </a:t>
            </a:r>
            <a:r>
              <a:rPr lang="ru-RU" sz="2200" b="1" dirty="0" smtClean="0"/>
              <a:t>платформой (</a:t>
            </a:r>
            <a:r>
              <a:rPr lang="ru-RU" sz="2200" b="1" dirty="0" err="1" smtClean="0"/>
              <a:t>межкультурно</a:t>
            </a:r>
            <a:r>
              <a:rPr lang="ru-RU" sz="2200" b="1" dirty="0" smtClean="0"/>
              <a:t> коммуникативная теория иноязычного образования</a:t>
            </a:r>
            <a:r>
              <a:rPr lang="ru-RU" sz="2200" b="1" smtClean="0"/>
              <a:t>); </a:t>
            </a:r>
            <a:endParaRPr lang="ru-RU" sz="2200" b="1" smtClean="0"/>
          </a:p>
          <a:p>
            <a:pPr algn="just"/>
            <a:endParaRPr lang="ru-RU" sz="2200" b="1" smtClean="0"/>
          </a:p>
          <a:p>
            <a:pPr algn="just"/>
            <a:r>
              <a:rPr lang="ru-RU" sz="2200" b="1" smtClean="0"/>
              <a:t>имеет </a:t>
            </a:r>
            <a:r>
              <a:rPr lang="ru-RU" sz="2200" b="1" dirty="0" smtClean="0"/>
              <a:t>целостный </a:t>
            </a:r>
            <a:r>
              <a:rPr lang="ru-RU" sz="2200" b="1" dirty="0" err="1" smtClean="0"/>
              <a:t>междисциплинарно</a:t>
            </a:r>
            <a:r>
              <a:rPr lang="ru-RU" sz="2200" b="1" dirty="0" smtClean="0"/>
              <a:t> – комплексный объект исследования, в своей предметно объектной области (</a:t>
            </a:r>
            <a:r>
              <a:rPr lang="ru-RU" sz="2200" b="1" dirty="0" err="1" smtClean="0"/>
              <a:t>иноязык</a:t>
            </a:r>
            <a:r>
              <a:rPr lang="ru-RU" sz="2200" b="1" dirty="0" smtClean="0"/>
              <a:t> – </a:t>
            </a:r>
            <a:r>
              <a:rPr lang="ru-RU" sz="2200" b="1" dirty="0" err="1" smtClean="0"/>
              <a:t>инокультура</a:t>
            </a:r>
            <a:r>
              <a:rPr lang="ru-RU" sz="2200" b="1" dirty="0" smtClean="0"/>
              <a:t> – личность).</a:t>
            </a:r>
          </a:p>
          <a:p>
            <a:pPr algn="just"/>
            <a:r>
              <a:rPr lang="ru-RU" sz="2200" smtClean="0"/>
              <a:t>	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25015882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40874" y="1152712"/>
            <a:ext cx="922712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/>
              <a:t>Обязательные характеристики методологии иноязычного образования</a:t>
            </a:r>
            <a:r>
              <a:rPr lang="ru-RU" sz="2400" b="1" dirty="0" smtClean="0"/>
              <a:t>:</a:t>
            </a:r>
          </a:p>
          <a:p>
            <a:pPr algn="just"/>
            <a:endParaRPr lang="ru-RU" sz="2400" dirty="0"/>
          </a:p>
          <a:p>
            <a:pPr algn="just"/>
            <a:r>
              <a:rPr lang="ru-RU" sz="2400" dirty="0" smtClean="0"/>
              <a:t> </a:t>
            </a:r>
            <a:r>
              <a:rPr lang="ru-RU" sz="2400" dirty="0"/>
              <a:t>1) системность в научном познании и исследовании конкретной научной области; </a:t>
            </a:r>
            <a:endParaRPr lang="ru-RU" sz="2400" dirty="0" smtClean="0"/>
          </a:p>
          <a:p>
            <a:pPr algn="just"/>
            <a:r>
              <a:rPr lang="ru-RU" sz="2400" dirty="0" smtClean="0"/>
              <a:t>2</a:t>
            </a:r>
            <a:r>
              <a:rPr lang="ru-RU" sz="2400" dirty="0"/>
              <a:t>) наличие единой теоретической платформы, обеспечивающее раскрытие целостности объекта, функциональной взаимосвязанности его составляющих; </a:t>
            </a:r>
            <a:endParaRPr lang="ru-RU" sz="2400" dirty="0" smtClean="0"/>
          </a:p>
          <a:p>
            <a:pPr algn="just"/>
            <a:r>
              <a:rPr lang="ru-RU" sz="2400" dirty="0" smtClean="0"/>
              <a:t>3</a:t>
            </a:r>
            <a:r>
              <a:rPr lang="ru-RU" sz="2400" dirty="0"/>
              <a:t>) наличие совокупности методологических принципов, отражающих конкретную методологию этой науки; </a:t>
            </a:r>
            <a:endParaRPr lang="ru-RU" sz="2400" dirty="0" smtClean="0"/>
          </a:p>
          <a:p>
            <a:pPr algn="just"/>
            <a:r>
              <a:rPr lang="ru-RU" sz="2400" dirty="0" smtClean="0"/>
              <a:t>4</a:t>
            </a:r>
            <a:r>
              <a:rPr lang="ru-RU" sz="2400" dirty="0"/>
              <a:t>) наличие системы понятий и категорий, отражающих теоретическую платформу.</a:t>
            </a:r>
          </a:p>
        </p:txBody>
      </p:sp>
    </p:spTree>
    <p:extLst>
      <p:ext uri="{BB962C8B-B14F-4D97-AF65-F5344CB8AC3E}">
        <p14:creationId xmlns:p14="http://schemas.microsoft.com/office/powerpoint/2010/main" val="2158895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93273" y="2136339"/>
            <a:ext cx="94488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Согласно определению, данному </a:t>
            </a:r>
            <a:r>
              <a:rPr lang="ru-RU" sz="2400" b="1" dirty="0" smtClean="0"/>
              <a:t>методологии</a:t>
            </a:r>
            <a:r>
              <a:rPr lang="ru-RU" sz="2400" dirty="0" smtClean="0"/>
              <a:t>, она определяется как </a:t>
            </a:r>
            <a:r>
              <a:rPr lang="ru-RU" sz="2400" b="1" dirty="0" smtClean="0"/>
              <a:t>система принципов и способов организации и построения теоретической и практической деятельности</a:t>
            </a:r>
            <a:r>
              <a:rPr lang="ru-RU" sz="2400" dirty="0" smtClean="0"/>
              <a:t>, тогда как для обоснования </a:t>
            </a:r>
            <a:r>
              <a:rPr lang="ru-RU" sz="2400" b="1" dirty="0" smtClean="0"/>
              <a:t>«</a:t>
            </a:r>
            <a:r>
              <a:rPr lang="ru-RU" sz="2400" b="1" dirty="0" err="1" smtClean="0"/>
              <a:t>когнитивно-лингвокультурологической</a:t>
            </a:r>
            <a:r>
              <a:rPr lang="ru-RU" sz="2400" b="1" dirty="0" smtClean="0"/>
              <a:t> методологии» иноязычного образования</a:t>
            </a:r>
            <a:r>
              <a:rPr lang="ru-RU" sz="2400" dirty="0" smtClean="0"/>
              <a:t>, необходимо выделить </a:t>
            </a:r>
            <a:r>
              <a:rPr lang="ru-RU" sz="2400" b="1" dirty="0" smtClean="0"/>
              <a:t>систему методологических принципов</a:t>
            </a:r>
            <a:r>
              <a:rPr lang="ru-RU" sz="2400" dirty="0" smtClean="0"/>
              <a:t> как системообразующей совокупности способов научного познания «иноязычного образования».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2552345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0930714"/>
              </p:ext>
            </p:extLst>
          </p:nvPr>
        </p:nvGraphicFramePr>
        <p:xfrm>
          <a:off x="812801" y="909769"/>
          <a:ext cx="10638971" cy="5042537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933244">
                  <a:extLst>
                    <a:ext uri="{9D8B030D-6E8A-4147-A177-3AD203B41FA5}">
                      <a16:colId xmlns:a16="http://schemas.microsoft.com/office/drawing/2014/main" val="3055151064"/>
                    </a:ext>
                  </a:extLst>
                </a:gridCol>
                <a:gridCol w="9705727">
                  <a:extLst>
                    <a:ext uri="{9D8B030D-6E8A-4147-A177-3AD203B41FA5}">
                      <a16:colId xmlns:a16="http://schemas.microsoft.com/office/drawing/2014/main" val="791782736"/>
                    </a:ext>
                  </a:extLst>
                </a:gridCol>
              </a:tblGrid>
              <a:tr h="549808"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</a:p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13" marR="43713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Тематический план дисциплины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13" marR="43713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2280905"/>
                  </a:ext>
                </a:extLst>
              </a:tr>
              <a:tr h="465125">
                <a:tc>
                  <a:txBody>
                    <a:bodyPr/>
                    <a:lstStyle/>
                    <a:p>
                      <a:pPr marL="34290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2000" b="1" i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b="1" i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13" marR="43713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smtClean="0">
                          <a:solidFill>
                            <a:schemeClr val="tx1"/>
                          </a:solidFill>
                          <a:hlinkClick r:id="rId2" action="ppaction://hlinksldjump"/>
                        </a:rPr>
                        <a:t>Парадигма иноязычного образования</a:t>
                      </a:r>
                      <a:endParaRPr lang="ru-RU" sz="2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13" marR="43713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5674362"/>
                  </a:ext>
                </a:extLst>
              </a:tr>
              <a:tr h="468488">
                <a:tc>
                  <a:txBody>
                    <a:bodyPr/>
                    <a:lstStyle/>
                    <a:p>
                      <a:pPr marL="34290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000" b="1" i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  <a:r>
                        <a:rPr lang="ru-RU" sz="2000" b="1" i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b="1" i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13" marR="43713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smtClean="0">
                          <a:solidFill>
                            <a:schemeClr val="tx1"/>
                          </a:solidFill>
                          <a:hlinkClick r:id="rId3" action="ppaction://hlinksldjump"/>
                        </a:rPr>
                        <a:t>Теоретико-методологические основы иноязычного образования</a:t>
                      </a:r>
                      <a:endParaRPr lang="ru-RU" sz="2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13" marR="43713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6341243"/>
                  </a:ext>
                </a:extLst>
              </a:tr>
              <a:tr h="456795">
                <a:tc>
                  <a:txBody>
                    <a:bodyPr/>
                    <a:lstStyle/>
                    <a:p>
                      <a:pPr marL="34290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000" b="1" i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</a:t>
                      </a:r>
                      <a:r>
                        <a:rPr lang="ru-RU" sz="2000" b="1" i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b="1" i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13" marR="43713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smtClean="0">
                          <a:solidFill>
                            <a:schemeClr val="tx1"/>
                          </a:solidFill>
                          <a:hlinkClick r:id="rId4" action="ppaction://hlinksldjump"/>
                        </a:rPr>
                        <a:t>Технология формирования иноязычных</a:t>
                      </a:r>
                      <a:r>
                        <a:rPr lang="ru-RU" sz="2000" b="1" baseline="0" smtClean="0">
                          <a:solidFill>
                            <a:schemeClr val="tx1"/>
                          </a:solidFill>
                          <a:hlinkClick r:id="rId4" action="ppaction://hlinksldjump"/>
                        </a:rPr>
                        <a:t> </a:t>
                      </a:r>
                      <a:r>
                        <a:rPr lang="ru-RU" sz="2000" b="1" smtClean="0">
                          <a:solidFill>
                            <a:schemeClr val="tx1"/>
                          </a:solidFill>
                          <a:hlinkClick r:id="rId4" action="ppaction://hlinksldjump"/>
                        </a:rPr>
                        <a:t>фонетических навыков</a:t>
                      </a:r>
                      <a:endParaRPr lang="ru-RU" sz="2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13" marR="43713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23561"/>
                  </a:ext>
                </a:extLst>
              </a:tr>
              <a:tr h="456795">
                <a:tc>
                  <a:txBody>
                    <a:bodyPr/>
                    <a:lstStyle/>
                    <a:p>
                      <a:pPr marL="34290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000" b="1" i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</a:t>
                      </a:r>
                      <a:r>
                        <a:rPr lang="ru-RU" sz="2000" b="1" i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b="1" i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13" marR="43713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smtClean="0">
                          <a:solidFill>
                            <a:schemeClr val="tx1"/>
                          </a:solidFill>
                          <a:hlinkClick r:id="rId5" action="ppaction://hlinksldjump"/>
                        </a:rPr>
                        <a:t>Технология формирования иноязычных лексических навыков</a:t>
                      </a:r>
                      <a:endParaRPr lang="ru-RU" sz="2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13" marR="43713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0861567"/>
                  </a:ext>
                </a:extLst>
              </a:tr>
              <a:tr h="357032">
                <a:tc>
                  <a:txBody>
                    <a:bodyPr/>
                    <a:lstStyle/>
                    <a:p>
                      <a:pPr marL="34290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000" b="1" i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</a:t>
                      </a:r>
                      <a:r>
                        <a:rPr lang="ru-RU" sz="2000" b="1" i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b="1" i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13" marR="43713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smtClean="0">
                          <a:solidFill>
                            <a:schemeClr val="tx1"/>
                          </a:solidFill>
                          <a:hlinkClick r:id="rId6" action="ppaction://hlinksldjump"/>
                        </a:rPr>
                        <a:t>Технология формирования иноязычных грамматических навыков</a:t>
                      </a:r>
                      <a:endParaRPr lang="ru-RU" sz="2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13" marR="43713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4498556"/>
                  </a:ext>
                </a:extLst>
              </a:tr>
              <a:tr h="456510">
                <a:tc>
                  <a:txBody>
                    <a:bodyPr/>
                    <a:lstStyle/>
                    <a:p>
                      <a:pPr marL="34290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000" b="1" i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</a:t>
                      </a:r>
                      <a:r>
                        <a:rPr lang="ru-RU" sz="2000" b="1" i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b="1" i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13" marR="43713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smtClean="0">
                          <a:solidFill>
                            <a:schemeClr val="tx1"/>
                          </a:solidFill>
                          <a:hlinkClick r:id="rId7" action="ppaction://hlinksldjump"/>
                        </a:rPr>
                        <a:t>Технология развития навыков и умений аудирования иноязычной речи</a:t>
                      </a:r>
                      <a:endParaRPr lang="ru-RU" sz="2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13" marR="43713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9611377"/>
                  </a:ext>
                </a:extLst>
              </a:tr>
              <a:tr h="495357">
                <a:tc>
                  <a:txBody>
                    <a:bodyPr/>
                    <a:lstStyle/>
                    <a:p>
                      <a:pPr marL="34290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000" b="1" i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</a:t>
                      </a:r>
                      <a:r>
                        <a:rPr lang="ru-RU" sz="2000" b="1" i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b="1" i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13" marR="43713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smtClean="0">
                          <a:solidFill>
                            <a:schemeClr val="tx1"/>
                          </a:solidFill>
                          <a:hlinkClick r:id="rId8" action="ppaction://hlinksldjump"/>
                        </a:rPr>
                        <a:t>Технология развития навыков и умений чтения на иностранном языке</a:t>
                      </a:r>
                      <a:endParaRPr lang="ru-RU" sz="2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13" marR="43713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1879766"/>
                  </a:ext>
                </a:extLst>
              </a:tr>
              <a:tr h="421540">
                <a:tc>
                  <a:txBody>
                    <a:bodyPr/>
                    <a:lstStyle/>
                    <a:p>
                      <a:pPr marL="34290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000" b="1" i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</a:t>
                      </a:r>
                      <a:r>
                        <a:rPr lang="ru-RU" sz="2000" b="1" i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b="1" i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13" marR="43713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smtClean="0">
                          <a:solidFill>
                            <a:schemeClr val="tx1"/>
                          </a:solidFill>
                          <a:hlinkClick r:id="rId9" action="ppaction://hlinksldjump"/>
                        </a:rPr>
                        <a:t>Технология обучения иноязычному говорению</a:t>
                      </a:r>
                      <a:endParaRPr lang="ru-RU" sz="2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13" marR="43713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4575474"/>
                  </a:ext>
                </a:extLst>
              </a:tr>
              <a:tr h="855295">
                <a:tc>
                  <a:txBody>
                    <a:bodyPr/>
                    <a:lstStyle/>
                    <a:p>
                      <a:pPr marL="34290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000" b="1" i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9.</a:t>
                      </a:r>
                      <a:endParaRPr lang="ru-RU" sz="2000" b="1" i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13" marR="43713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smtClean="0">
                          <a:solidFill>
                            <a:schemeClr val="tx1"/>
                          </a:solidFill>
                          <a:hlinkClick r:id="rId10" action="ppaction://hlinksldjump"/>
                        </a:rPr>
                        <a:t>Технологии и методики построения</a:t>
                      </a:r>
                      <a:r>
                        <a:rPr lang="ru-RU" sz="2000" b="1" baseline="0" smtClean="0">
                          <a:solidFill>
                            <a:schemeClr val="tx1"/>
                          </a:solidFill>
                          <a:hlinkClick r:id="rId10" action="ppaction://hlinksldjump"/>
                        </a:rPr>
                        <a:t> </a:t>
                      </a:r>
                      <a:r>
                        <a:rPr lang="ru-RU" sz="2000" b="1" smtClean="0">
                          <a:solidFill>
                            <a:schemeClr val="tx1"/>
                          </a:solidFill>
                          <a:hlinkClick r:id="rId10" action="ppaction://hlinksldjump"/>
                        </a:rPr>
                        <a:t>современного урока иностранного языка</a:t>
                      </a:r>
                      <a:endParaRPr lang="ru-RU" sz="2000" b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000" b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13" marR="43713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47601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2917080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14945" y="1831401"/>
            <a:ext cx="839585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Системообразующим и выражающим методологию «иноязычного образования» набором методологических принципов является </a:t>
            </a:r>
            <a:r>
              <a:rPr lang="ru-RU" sz="2400" b="1" dirty="0" smtClean="0"/>
              <a:t>коммуникативный, когнитивный, концептуальный, </a:t>
            </a:r>
            <a:r>
              <a:rPr lang="ru-RU" sz="2400" b="1" dirty="0" err="1" smtClean="0"/>
              <a:t>лингвокультурный</a:t>
            </a:r>
            <a:r>
              <a:rPr lang="ru-RU" sz="2400" b="1" dirty="0" smtClean="0"/>
              <a:t>, социокультурный, развивающее рефлексивный (личностно центрированный) принципы.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6833598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91491" y="848188"/>
            <a:ext cx="9892145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/>
              <a:t>2. Методика иноязычного образования как теоретико-прикладная наука</a:t>
            </a:r>
          </a:p>
          <a:p>
            <a:pPr algn="just"/>
            <a:r>
              <a:rPr lang="ru-RU" sz="2200" dirty="0" smtClean="0"/>
              <a:t>Методика </a:t>
            </a:r>
            <a:r>
              <a:rPr lang="ru-RU" sz="2000" b="1" dirty="0" smtClean="0"/>
              <a:t>иноязычного образования </a:t>
            </a:r>
            <a:r>
              <a:rPr lang="ru-RU" sz="2200" dirty="0" smtClean="0"/>
              <a:t>- наука исследующая цели, содержание, методы и средства обучения, а также способы учения и воспитания средствами (ИЯ).</a:t>
            </a:r>
          </a:p>
          <a:p>
            <a:r>
              <a:rPr lang="ru-RU" sz="2000" dirty="0" smtClean="0"/>
              <a:t>Задачи методики </a:t>
            </a:r>
            <a:r>
              <a:rPr lang="ru-RU" sz="2000" b="1" dirty="0" smtClean="0"/>
              <a:t>иноязычного образования</a:t>
            </a:r>
            <a:r>
              <a:rPr lang="ru-RU" sz="2000" dirty="0" smtClean="0"/>
              <a:t>:</a:t>
            </a:r>
          </a:p>
          <a:p>
            <a:r>
              <a:rPr lang="ru-RU" sz="2200" b="1" i="1" dirty="0" smtClean="0"/>
              <a:t>1. Определение учебного предмета (ИЯ)</a:t>
            </a:r>
          </a:p>
          <a:p>
            <a:r>
              <a:rPr lang="ru-RU" sz="2200" b="1" i="1" dirty="0" smtClean="0"/>
              <a:t>2. Определение цели и задачи обучения</a:t>
            </a:r>
          </a:p>
          <a:p>
            <a:r>
              <a:rPr lang="ru-RU" sz="2200" b="1" i="1" dirty="0" smtClean="0"/>
              <a:t>3. Отбор содержания обучения</a:t>
            </a:r>
          </a:p>
          <a:p>
            <a:r>
              <a:rPr lang="ru-RU" sz="2200" b="1" i="1" dirty="0" smtClean="0"/>
              <a:t>4. Изучение деятельности учителя</a:t>
            </a:r>
          </a:p>
          <a:p>
            <a:r>
              <a:rPr lang="ru-RU" sz="2200" b="1" i="1" dirty="0" smtClean="0"/>
              <a:t>5. Разработка методов, приёмов и форм работы, использование различных средств обучения.</a:t>
            </a:r>
          </a:p>
          <a:p>
            <a:r>
              <a:rPr lang="ru-RU" sz="2200" b="1" i="1" dirty="0" smtClean="0"/>
              <a:t>6. Исследование деятельности учащихся.</a:t>
            </a:r>
          </a:p>
          <a:p>
            <a:r>
              <a:rPr lang="ru-RU" sz="2200" dirty="0" smtClean="0"/>
              <a:t>	В переводе с греческого термин методика означает отрасль педагогической науки, которая исследует закономерности обучения определённого предмета (ИЯ).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56559884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16182" y="805981"/>
            <a:ext cx="975360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Исходя </a:t>
            </a:r>
            <a:r>
              <a:rPr lang="ru-RU" sz="2400" dirty="0"/>
              <a:t>из положения о том, что методика относительно самостоятельная педагогическая дисциплина, рассмотрим отношение методики обучения иностранным языкам к другим наукам. </a:t>
            </a:r>
          </a:p>
          <a:p>
            <a:pPr algn="just"/>
            <a:r>
              <a:rPr lang="ru-RU" sz="2400" dirty="0" smtClean="0"/>
              <a:t>	В </a:t>
            </a:r>
            <a:r>
              <a:rPr lang="ru-RU" sz="2400" dirty="0"/>
              <a:t>первую очередь, методика связана с </a:t>
            </a:r>
            <a:r>
              <a:rPr lang="ru-RU" sz="2400" b="1" dirty="0"/>
              <a:t>педагогикой и дидактикой</a:t>
            </a:r>
            <a:r>
              <a:rPr lang="ru-RU" sz="2400" dirty="0"/>
              <a:t>, поскольку они имеют общий объект, рассматривая образование и воспитание в процессе обучения школьников при разных условиях. </a:t>
            </a:r>
            <a:endParaRPr lang="ru-RU" sz="2400" dirty="0" smtClean="0"/>
          </a:p>
          <a:p>
            <a:pPr algn="just"/>
            <a:r>
              <a:rPr lang="ru-RU" sz="2400" dirty="0" smtClean="0"/>
              <a:t>	Связи </a:t>
            </a:r>
            <a:r>
              <a:rPr lang="ru-RU" sz="2400" b="1" dirty="0"/>
              <a:t>методики с лингвистикой</a:t>
            </a:r>
            <a:r>
              <a:rPr lang="ru-RU" sz="2400" dirty="0"/>
              <a:t>, которые были вскрыты первыми в истории методики, определяются тем, что предметом </a:t>
            </a:r>
            <a:r>
              <a:rPr lang="ru-RU" sz="2400" dirty="0" smtClean="0"/>
              <a:t>преподавания </a:t>
            </a:r>
            <a:r>
              <a:rPr lang="ru-RU" sz="2400" dirty="0"/>
              <a:t>является язык — объект лингвистики. Методика не может обойтись без лингвистических данных, характеризующих язык и речь, для решения вопросов, связанных с определением составных частей содержания обучения: при установлении разделов материала языка и его единиц, принципов и критериев отбора материала и т.п.</a:t>
            </a:r>
          </a:p>
        </p:txBody>
      </p:sp>
    </p:spTree>
    <p:extLst>
      <p:ext uri="{BB962C8B-B14F-4D97-AF65-F5344CB8AC3E}">
        <p14:creationId xmlns:p14="http://schemas.microsoft.com/office/powerpoint/2010/main" val="41568658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91491" y="750838"/>
            <a:ext cx="10002982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Проблема </a:t>
            </a:r>
            <a:r>
              <a:rPr lang="ru-RU" sz="2400" b="1" dirty="0"/>
              <a:t>соотношения методики обучения иностранным языкам и психологии </a:t>
            </a:r>
            <a:r>
              <a:rPr lang="ru-RU" sz="2400" dirty="0"/>
              <a:t>является частью более широкой проблемы соотношения педагогики в целом и психологии. Тесная связь педагогики и психологии обусловлена тем обстоятельством, что обе науки, каждая по-своему, изучают разные аспекты человеческой деятельности. Заметим, что психическая </a:t>
            </a:r>
            <a:r>
              <a:rPr lang="ru-RU" sz="2400" dirty="0" smtClean="0"/>
              <a:t>деятельность </a:t>
            </a:r>
            <a:r>
              <a:rPr lang="ru-RU" sz="2400" dirty="0"/>
              <a:t>человека является непременным компонентом педагогической деятельности</a:t>
            </a:r>
            <a:r>
              <a:rPr lang="ru-RU" sz="2400" dirty="0" smtClean="0"/>
              <a:t>.</a:t>
            </a:r>
          </a:p>
          <a:p>
            <a:pPr algn="just"/>
            <a:r>
              <a:rPr lang="ru-RU" sz="2400" dirty="0" smtClean="0"/>
              <a:t>	В </a:t>
            </a:r>
            <a:r>
              <a:rPr lang="ru-RU" sz="2400" dirty="0"/>
              <a:t>последнее время в связи с изменением общей цели обучения иностранному языку — направление на развитие способности и готовности (компетенции) вступать в </a:t>
            </a:r>
            <a:r>
              <a:rPr lang="ru-RU" sz="2400" dirty="0" smtClean="0"/>
              <a:t>межкультурное </a:t>
            </a:r>
            <a:r>
              <a:rPr lang="ru-RU" sz="2400" dirty="0"/>
              <a:t>общение устанавливаются связи с </a:t>
            </a:r>
            <a:r>
              <a:rPr lang="ru-RU" sz="2400" b="1" dirty="0"/>
              <a:t>культуроведением</a:t>
            </a:r>
            <a:r>
              <a:rPr lang="ru-RU" sz="2400" dirty="0"/>
              <a:t>, ибо полноценное общение </a:t>
            </a:r>
            <a:r>
              <a:rPr lang="ru-RU" sz="2400" dirty="0" smtClean="0"/>
              <a:t>невозможно </a:t>
            </a:r>
            <a:r>
              <a:rPr lang="ru-RU" sz="2400" dirty="0"/>
              <a:t>только в результате умений пользоваться языковым материалом, как это </a:t>
            </a:r>
            <a:r>
              <a:rPr lang="ru-RU" sz="2400" dirty="0" smtClean="0"/>
              <a:t>представлялось </a:t>
            </a:r>
            <a:r>
              <a:rPr lang="ru-RU" sz="2400" dirty="0"/>
              <a:t>методистам прошлого. </a:t>
            </a:r>
          </a:p>
        </p:txBody>
      </p:sp>
    </p:spTree>
    <p:extLst>
      <p:ext uri="{BB962C8B-B14F-4D97-AF65-F5344CB8AC3E}">
        <p14:creationId xmlns:p14="http://schemas.microsoft.com/office/powerpoint/2010/main" val="329848486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82436" y="1319058"/>
            <a:ext cx="935181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В </a:t>
            </a:r>
            <a:r>
              <a:rPr lang="ru-RU" sz="2400" dirty="0"/>
              <a:t>настоящее время методика обучения иностранным языкам располагает целой системой методов исследования, от теоретических, названных выше, до эмпирических. Последние можно разделить на основные и дополнительные методы. </a:t>
            </a:r>
            <a:endParaRPr lang="ru-RU" sz="2400" dirty="0" smtClean="0"/>
          </a:p>
          <a:p>
            <a:pPr algn="just"/>
            <a:r>
              <a:rPr lang="ru-RU" sz="2400" dirty="0" smtClean="0"/>
              <a:t>	К </a:t>
            </a:r>
            <a:r>
              <a:rPr lang="ru-RU" sz="2400" dirty="0"/>
              <a:t>основным методам исследования относятся эксперимент и опытное обучение. </a:t>
            </a:r>
            <a:endParaRPr lang="ru-RU" sz="2400" dirty="0" smtClean="0"/>
          </a:p>
          <a:p>
            <a:pPr algn="just"/>
            <a:r>
              <a:rPr lang="ru-RU" sz="2400" dirty="0" smtClean="0"/>
              <a:t>	Промежуточное </a:t>
            </a:r>
            <a:r>
              <a:rPr lang="ru-RU" sz="2400" dirty="0"/>
              <a:t>место занимает </a:t>
            </a:r>
            <a:r>
              <a:rPr lang="ru-RU" sz="2400" dirty="0" smtClean="0"/>
              <a:t>целенаправленное </a:t>
            </a:r>
            <a:r>
              <a:rPr lang="ru-RU" sz="2400" dirty="0"/>
              <a:t>наблюдение, которое сопровождает эксперимент или опытное обучение, но может вы-ступать в качестве самостоятельного метода исследования при определенных условиях. К дополнительным методам исследования относятся педагогические срезы, хронометраж, </a:t>
            </a:r>
            <a:r>
              <a:rPr lang="ru-RU" sz="2400" dirty="0" smtClean="0"/>
              <a:t>интервьюирование</a:t>
            </a:r>
            <a:r>
              <a:rPr lang="ru-RU" sz="2400" dirty="0"/>
              <a:t>, анкетирование.</a:t>
            </a:r>
          </a:p>
        </p:txBody>
      </p:sp>
    </p:spTree>
    <p:extLst>
      <p:ext uri="{BB962C8B-B14F-4D97-AF65-F5344CB8AC3E}">
        <p14:creationId xmlns:p14="http://schemas.microsoft.com/office/powerpoint/2010/main" val="385567598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34837" y="1111103"/>
            <a:ext cx="911629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Еще </a:t>
            </a:r>
            <a:r>
              <a:rPr lang="ru-RU" sz="2400" dirty="0"/>
              <a:t>одним распространенным дополнительным методом исследования можно считать </a:t>
            </a:r>
            <a:r>
              <a:rPr lang="ru-RU" sz="2400" b="1" dirty="0"/>
              <a:t>анкетирование</a:t>
            </a:r>
            <a:r>
              <a:rPr lang="ru-RU" sz="2400" dirty="0"/>
              <a:t>. Этот метод используется для уточнения отдельных вопросов, недостаточно выясненных в ходе эксперимента или опытного преподавания. Правильно поставленные </a:t>
            </a:r>
            <a:r>
              <a:rPr lang="ru-RU" sz="2400" dirty="0" smtClean="0"/>
              <a:t>вопросы </a:t>
            </a:r>
            <a:r>
              <a:rPr lang="ru-RU" sz="2400" dirty="0"/>
              <a:t>могут помочь в выяснении тех мест, которые остались неясными для исследователя. Однако существует правило составления вопросов. Они не должны быть прямыми, </a:t>
            </a:r>
            <a:r>
              <a:rPr lang="ru-RU" sz="2400" dirty="0" smtClean="0"/>
              <a:t>подсказывающими </a:t>
            </a:r>
            <a:r>
              <a:rPr lang="ru-RU" sz="2400" dirty="0"/>
              <a:t>ответ. </a:t>
            </a:r>
            <a:endParaRPr lang="ru-RU" sz="2400" dirty="0" smtClean="0"/>
          </a:p>
          <a:p>
            <a:pPr algn="just"/>
            <a:r>
              <a:rPr lang="ru-RU" sz="2400" b="1" dirty="0" smtClean="0"/>
              <a:t>	Интервьюирование</a:t>
            </a:r>
            <a:r>
              <a:rPr lang="ru-RU" sz="2400" dirty="0" smtClean="0"/>
              <a:t> </a:t>
            </a:r>
            <a:r>
              <a:rPr lang="ru-RU" sz="2400" dirty="0"/>
              <a:t>проводится с теми же целями, что и анкетирование. Основная задача этого метода состоит в том, чтобы вскрыть причину возникших трудностей у обучаемых, </a:t>
            </a:r>
            <a:r>
              <a:rPr lang="ru-RU" sz="2400" dirty="0" err="1"/>
              <a:t>по-казателем</a:t>
            </a:r>
            <a:r>
              <a:rPr lang="ru-RU" sz="2400" dirty="0"/>
              <a:t> которых являются ошибки.</a:t>
            </a:r>
          </a:p>
        </p:txBody>
      </p:sp>
    </p:spTree>
    <p:extLst>
      <p:ext uri="{BB962C8B-B14F-4D97-AF65-F5344CB8AC3E}">
        <p14:creationId xmlns:p14="http://schemas.microsoft.com/office/powerpoint/2010/main" val="274304150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310742" y="799796"/>
            <a:ext cx="3323772" cy="491976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smtClean="0">
              <a:solidFill>
                <a:schemeClr val="tx1"/>
              </a:solidFill>
            </a:endParaRPr>
          </a:p>
          <a:p>
            <a:pPr algn="ctr"/>
            <a:r>
              <a:rPr lang="ru-RU" sz="2800" b="1" smtClean="0">
                <a:solidFill>
                  <a:schemeClr val="tx1"/>
                </a:solidFill>
              </a:rPr>
              <a:t>Резюме </a:t>
            </a:r>
            <a:r>
              <a:rPr lang="ru-RU" sz="2800" b="1">
                <a:solidFill>
                  <a:schemeClr val="tx1"/>
                </a:solidFill>
              </a:rPr>
              <a:t>по теме: </a:t>
            </a:r>
          </a:p>
          <a:p>
            <a:pPr algn="ctr"/>
            <a:endParaRPr lang="ru-RU" sz="2800" b="1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52285" y="1419723"/>
            <a:ext cx="10254344" cy="480131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indent="360000" algn="just"/>
            <a:r>
              <a:rPr lang="ru-RU" b="1"/>
              <a:t>Межкультурно-коммуникативная теория обучения иностранным языкам </a:t>
            </a:r>
            <a:r>
              <a:rPr lang="ru-RU"/>
              <a:t>как </a:t>
            </a:r>
            <a:r>
              <a:rPr lang="ru-RU" b="1">
                <a:solidFill>
                  <a:srgbClr val="C00000"/>
                </a:solidFill>
              </a:rPr>
              <a:t>ведущая современная концепция иноязычного образования </a:t>
            </a:r>
            <a:r>
              <a:rPr lang="ru-RU"/>
              <a:t>отражает ее направленность на интегрированное обучение языку и культуре, обеспечивающей раскрытие языка как транслятора социокультурной специфики национально языковых сообществ при коммуникации, способствующей их взаимопониманию и взаимодействию в условиях открытого мира. Соответственно, это предопределяет смену предмета изучения и овладения понятия «иностранный язык» на сложное и интегрированное понятие «иноязычное </a:t>
            </a:r>
            <a:r>
              <a:rPr lang="ru-RU"/>
              <a:t>образование</a:t>
            </a:r>
            <a:r>
              <a:rPr lang="ru-RU" smtClean="0"/>
              <a:t>».</a:t>
            </a:r>
          </a:p>
          <a:p>
            <a:pPr indent="360000"/>
            <a:r>
              <a:rPr lang="ru-RU"/>
              <a:t>Методика употребляется в </a:t>
            </a:r>
            <a:r>
              <a:rPr lang="ru-RU"/>
              <a:t>3 </a:t>
            </a:r>
            <a:r>
              <a:rPr lang="ru-RU" smtClean="0"/>
              <a:t>значениях:</a:t>
            </a:r>
            <a:endParaRPr lang="ru-RU"/>
          </a:p>
          <a:p>
            <a:pPr indent="360000"/>
            <a:r>
              <a:rPr lang="ru-RU" b="1" smtClean="0"/>
              <a:t>1</a:t>
            </a:r>
            <a:r>
              <a:rPr lang="ru-RU" smtClean="0"/>
              <a:t>.</a:t>
            </a:r>
            <a:r>
              <a:rPr lang="ru-RU" b="1" smtClean="0"/>
              <a:t>У</a:t>
            </a:r>
            <a:r>
              <a:rPr lang="ru-RU" b="1" smtClean="0"/>
              <a:t>чебна</a:t>
            </a:r>
            <a:r>
              <a:rPr lang="ru-RU" smtClean="0"/>
              <a:t>я</a:t>
            </a:r>
            <a:r>
              <a:rPr lang="ru-RU" b="1" smtClean="0"/>
              <a:t> дисциплина </a:t>
            </a:r>
            <a:r>
              <a:rPr lang="ru-RU" smtClean="0"/>
              <a:t>- </a:t>
            </a:r>
            <a:r>
              <a:rPr lang="ru-RU"/>
              <a:t>даёт теоретическую и практическую </a:t>
            </a:r>
            <a:r>
              <a:rPr lang="ru-RU"/>
              <a:t>подготовку </a:t>
            </a:r>
            <a:r>
              <a:rPr lang="ru-RU" smtClean="0"/>
              <a:t>будущим преподавателям</a:t>
            </a:r>
            <a:r>
              <a:rPr lang="ru-RU"/>
              <a:t>, студенты получают представление о том, каковы </a:t>
            </a:r>
            <a:r>
              <a:rPr lang="ru-RU"/>
              <a:t>цели </a:t>
            </a:r>
            <a:r>
              <a:rPr lang="ru-RU" smtClean="0"/>
              <a:t>обучения (результат</a:t>
            </a:r>
            <a:r>
              <a:rPr lang="ru-RU"/>
              <a:t>), каково содержание обучения (чему учить), с помощью </a:t>
            </a:r>
            <a:r>
              <a:rPr lang="ru-RU"/>
              <a:t>каких </a:t>
            </a:r>
            <a:r>
              <a:rPr lang="ru-RU" smtClean="0"/>
              <a:t>приёмов и </a:t>
            </a:r>
            <a:r>
              <a:rPr lang="ru-RU"/>
              <a:t>методов обеспечить овладение языку(как учить), какие </a:t>
            </a:r>
            <a:r>
              <a:rPr lang="ru-RU"/>
              <a:t>средства </a:t>
            </a:r>
            <a:r>
              <a:rPr lang="ru-RU" smtClean="0"/>
              <a:t>следует использовать </a:t>
            </a:r>
            <a:r>
              <a:rPr lang="ru-RU"/>
              <a:t>для достижения поставленной цели ( с помощью чего </a:t>
            </a:r>
            <a:r>
              <a:rPr lang="ru-RU"/>
              <a:t>учить</a:t>
            </a:r>
            <a:r>
              <a:rPr lang="ru-RU" smtClean="0"/>
              <a:t>),;</a:t>
            </a:r>
          </a:p>
          <a:p>
            <a:pPr indent="360000"/>
            <a:r>
              <a:rPr lang="ru-RU" b="1" smtClean="0"/>
              <a:t>2</a:t>
            </a:r>
            <a:r>
              <a:rPr lang="ru-RU" smtClean="0"/>
              <a:t>.</a:t>
            </a:r>
            <a:r>
              <a:rPr lang="ru-RU" b="1"/>
              <a:t> </a:t>
            </a:r>
            <a:r>
              <a:rPr lang="ru-RU" b="1" smtClean="0"/>
              <a:t>Наука</a:t>
            </a:r>
            <a:r>
              <a:rPr lang="ru-RU" b="1"/>
              <a:t>, </a:t>
            </a:r>
            <a:r>
              <a:rPr lang="ru-RU"/>
              <a:t>изучающая цели, содержание ,средства ,методы</a:t>
            </a:r>
            <a:r>
              <a:rPr lang="ru-RU"/>
              <a:t>, </a:t>
            </a:r>
            <a:r>
              <a:rPr lang="ru-RU" smtClean="0"/>
              <a:t>формы обучения </a:t>
            </a:r>
            <a:r>
              <a:rPr lang="ru-RU"/>
              <a:t>(ИЯ), знакомящая с культурой страны изучаемого языка, </a:t>
            </a:r>
            <a:r>
              <a:rPr lang="ru-RU"/>
              <a:t>а </a:t>
            </a:r>
            <a:r>
              <a:rPr lang="ru-RU" smtClean="0"/>
              <a:t>также изучающие </a:t>
            </a:r>
            <a:r>
              <a:rPr lang="ru-RU"/>
              <a:t>способы обучения, воспитания и </a:t>
            </a:r>
            <a:r>
              <a:rPr lang="ru-RU"/>
              <a:t>овладения </a:t>
            </a:r>
            <a:r>
              <a:rPr lang="ru-RU" smtClean="0"/>
              <a:t>языком;</a:t>
            </a:r>
            <a:endParaRPr lang="ru-RU"/>
          </a:p>
          <a:p>
            <a:pPr indent="360000"/>
            <a:r>
              <a:rPr lang="ru-RU" smtClean="0"/>
              <a:t>3. </a:t>
            </a:r>
            <a:r>
              <a:rPr lang="ru-RU" b="1" smtClean="0"/>
              <a:t>Совокупность </a:t>
            </a:r>
            <a:r>
              <a:rPr lang="ru-RU" b="1"/>
              <a:t>приёмов </a:t>
            </a:r>
            <a:r>
              <a:rPr lang="ru-RU" b="1" smtClean="0"/>
              <a:t>работы </a:t>
            </a:r>
            <a:r>
              <a:rPr lang="ru-RU" smtClean="0"/>
              <a:t>учителя</a:t>
            </a:r>
            <a:r>
              <a:rPr lang="ru-RU"/>
              <a:t>, обеспечивающая достижение поставленной цели.</a:t>
            </a: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474604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/>
              <a:t>Тема</a:t>
            </a:r>
            <a:r>
              <a:rPr lang="ru-RU" b="1" smtClean="0"/>
              <a:t> </a:t>
            </a:r>
            <a:r>
              <a:rPr lang="ru-RU" b="1" smtClean="0"/>
              <a:t>3. Технология </a:t>
            </a:r>
            <a:r>
              <a:rPr lang="ru-RU" b="1"/>
              <a:t>формирования </a:t>
            </a:r>
            <a:r>
              <a:rPr lang="ru-RU" b="1" smtClean="0"/>
              <a:t>иноязычных фонетических </a:t>
            </a:r>
            <a:r>
              <a:rPr lang="ru-RU" b="1" dirty="0"/>
              <a:t>навыков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800" b="1" i="1" dirty="0" smtClean="0"/>
              <a:t>Понятие и классификация фонетических навыков</a:t>
            </a:r>
          </a:p>
          <a:p>
            <a:r>
              <a:rPr lang="ru-RU" sz="2800" b="1" i="1" dirty="0" smtClean="0"/>
              <a:t>Подходы </a:t>
            </a:r>
            <a:r>
              <a:rPr lang="ru-RU" sz="2800" b="1" i="1" dirty="0"/>
              <a:t>к формированию фонетических </a:t>
            </a:r>
            <a:r>
              <a:rPr lang="ru-RU" sz="2800" b="1" i="1" dirty="0" smtClean="0"/>
              <a:t>навыков</a:t>
            </a:r>
          </a:p>
          <a:p>
            <a:r>
              <a:rPr lang="ru-RU" sz="2800" b="1" i="1" dirty="0"/>
              <a:t>Особенности </a:t>
            </a:r>
            <a:r>
              <a:rPr lang="ru-RU" sz="2800" b="1" i="1" dirty="0" smtClean="0"/>
              <a:t>формирования фонетических </a:t>
            </a:r>
            <a:r>
              <a:rPr lang="ru-RU" sz="2800" b="1" i="1" dirty="0"/>
              <a:t>навыков на различных этапах обучения</a:t>
            </a:r>
            <a:endParaRPr lang="ru-RU" sz="2800" i="1" dirty="0"/>
          </a:p>
        </p:txBody>
      </p:sp>
    </p:spTree>
    <p:extLst>
      <p:ext uri="{BB962C8B-B14F-4D97-AF65-F5344CB8AC3E}">
        <p14:creationId xmlns:p14="http://schemas.microsoft.com/office/powerpoint/2010/main" val="206951944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57941" y="634321"/>
            <a:ext cx="10551885" cy="410708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mtClean="0"/>
              <a:t/>
            </a:r>
            <a:br>
              <a:rPr lang="ru-RU" smtClean="0"/>
            </a:br>
            <a:r>
              <a:rPr lang="ru-RU" sz="3600" b="1" smtClean="0"/>
              <a:t>Литература:</a:t>
            </a:r>
            <a:br>
              <a:rPr lang="ru-RU" sz="3600" b="1" smtClean="0"/>
            </a:br>
            <a:endParaRPr lang="ru-RU" b="1"/>
          </a:p>
        </p:txBody>
      </p:sp>
      <p:sp>
        <p:nvSpPr>
          <p:cNvPr id="3" name="Прямоугольник 2"/>
          <p:cNvSpPr/>
          <p:nvPr/>
        </p:nvSpPr>
        <p:spPr>
          <a:xfrm>
            <a:off x="957942" y="1146629"/>
            <a:ext cx="10551885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 typeface="+mj-lt"/>
              <a:buAutoNum type="arabicPeriod"/>
            </a:pPr>
            <a:r>
              <a:rPr lang="ru-RU" sz="2000"/>
              <a:t>Гальскова Н.Д. Современная методика обучения иностранным </a:t>
            </a:r>
            <a:r>
              <a:rPr lang="ru-RU" sz="2000" smtClean="0"/>
              <a:t>языкам. - </a:t>
            </a:r>
            <a:r>
              <a:rPr lang="ru-RU" sz="2000"/>
              <a:t>М., </a:t>
            </a:r>
            <a:r>
              <a:rPr lang="ru-RU" sz="2000" smtClean="0"/>
              <a:t>2000.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000" smtClean="0"/>
              <a:t>Бабинская П.К. Практический </a:t>
            </a:r>
            <a:r>
              <a:rPr lang="ru-RU" sz="2000"/>
              <a:t>курс методики преподавания иностранных языков М.:Просвещение</a:t>
            </a:r>
            <a:r>
              <a:rPr lang="ru-RU" sz="2000" smtClean="0"/>
              <a:t>, 2003. 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000"/>
              <a:t>Колкер Я.М., Устинова Е.С., Еналиева Г.М. Практическая методика обучения иностранному </a:t>
            </a:r>
            <a:r>
              <a:rPr lang="ru-RU" sz="2000" smtClean="0"/>
              <a:t>языку. -  </a:t>
            </a:r>
            <a:r>
              <a:rPr lang="ru-RU" sz="2000"/>
              <a:t>М</a:t>
            </a:r>
            <a:r>
              <a:rPr lang="ru-RU" sz="2000" smtClean="0"/>
              <a:t>., 2000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000"/>
              <a:t>Кунанбаева С.С. Теория и практика современного иноязычного образования. – Алматы, 2010</a:t>
            </a:r>
            <a:r>
              <a:rPr lang="ru-RU" sz="2000" smtClean="0"/>
              <a:t>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000"/>
              <a:t>Бордовская Н.В. Современные образовательные технологии. Учебное пособие. – М., 2010. </a:t>
            </a:r>
            <a:endParaRPr lang="ru-RU" sz="2000" smtClean="0"/>
          </a:p>
          <a:p>
            <a:pPr marL="457200" indent="-457200" algn="just">
              <a:buFont typeface="+mj-lt"/>
              <a:buAutoNum type="arabicPeriod"/>
            </a:pPr>
            <a:r>
              <a:rPr lang="ru-RU" sz="2000" smtClean="0"/>
              <a:t>Солонцова Л.П. </a:t>
            </a:r>
            <a:r>
              <a:rPr lang="ru-RU" sz="2000"/>
              <a:t>Современная методика обучения иностранным </a:t>
            </a:r>
            <a:r>
              <a:rPr lang="ru-RU" sz="2000" smtClean="0"/>
              <a:t>языкам (общие вопросы, базовый курс) Алматы, 2015.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000"/>
              <a:t>Методика обучения иностранным языкам: традиции и современность / Под ред. А. А. Миролюбова.— Обнинск: Титул, 2010.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000"/>
              <a:t>Методика обучения иностранным языкам (учебное пособие для студентов Института математики и механики им. Н.И. Лобачевского по направлению «педагогическое образование (с двумя профилями </a:t>
            </a:r>
            <a:r>
              <a:rPr lang="ru-RU" sz="2000" smtClean="0"/>
              <a:t>подготовки) </a:t>
            </a:r>
            <a:r>
              <a:rPr lang="ru-RU" sz="2000"/>
              <a:t>/ Составители: Л.Р. Сакаева, А.Р. Баранова</a:t>
            </a:r>
            <a:r>
              <a:rPr lang="ru-RU" sz="2000" smtClean="0"/>
              <a:t>. </a:t>
            </a:r>
            <a:r>
              <a:rPr lang="ru-RU" sz="2000"/>
              <a:t>– Казань, КФУ, </a:t>
            </a:r>
            <a:r>
              <a:rPr lang="ru-RU" sz="2000" smtClean="0"/>
              <a:t>2016. 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en-US" sz="2000" smtClean="0"/>
              <a:t>Geremy </a:t>
            </a:r>
            <a:r>
              <a:rPr lang="en-US" sz="2000"/>
              <a:t>Harmer. The Practice of English Language Teaching. London - New-York, 1991. </a:t>
            </a:r>
            <a:endParaRPr lang="ru-RU" sz="2000"/>
          </a:p>
        </p:txBody>
      </p:sp>
    </p:spTree>
    <p:extLst>
      <p:ext uri="{BB962C8B-B14F-4D97-AF65-F5344CB8AC3E}">
        <p14:creationId xmlns:p14="http://schemas.microsoft.com/office/powerpoint/2010/main" val="79878854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30233" y="653811"/>
            <a:ext cx="10446327" cy="489364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	Большую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роль в развитии коммуникативной компетенции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учащихся играют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языковые навыки, на сформированности которых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базируется речевая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деятельность. 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К </a:t>
            </a:r>
            <a:r>
              <a:rPr lang="ru-RU" sz="2400" b="1" u="sng" dirty="0">
                <a:latin typeface="Arial" panose="020B0604020202020204" pitchFamily="34" charset="0"/>
                <a:cs typeface="Arial" panose="020B0604020202020204" pitchFamily="34" charset="0"/>
              </a:rPr>
              <a:t>языковым навыкам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мы относим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лексические, грамматические </a:t>
            </a:r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фонетические навыки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40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endParaRPr lang="ru-RU" sz="240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400" i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ru-RU" sz="2400" i="1" u="sng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Сформированность </a:t>
            </a:r>
            <a:r>
              <a:rPr lang="ru-RU" sz="2400" i="1" u="sng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фонетических навыков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является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непременным условием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адекватного понимания речевого сообщения, точности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выражения мысли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и выполнения языком любой коммуникативной функции.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Поэтому 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работа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над произношением учащихся начинается с первых 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уроков начального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этапа и распространяется далее на весь школьный курс 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обучения иностранному языку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ru-RU" sz="2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40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endParaRPr lang="ru-RU" sz="2200" b="1" i="1" dirty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57811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971359"/>
          </a:xfrm>
        </p:spPr>
        <p:txBody>
          <a:bodyPr>
            <a:normAutofit/>
          </a:bodyPr>
          <a:lstStyle/>
          <a:p>
            <a:r>
              <a:rPr lang="ru-RU" sz="3600" b="1" smtClean="0"/>
              <a:t>Тема </a:t>
            </a:r>
            <a:r>
              <a:rPr lang="ru-RU" sz="3600" b="1" smtClean="0"/>
              <a:t>1. Парадигма </a:t>
            </a:r>
            <a:r>
              <a:rPr lang="ru-RU" sz="3600" b="1" dirty="0"/>
              <a:t>иноязычного образования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11381" y="2556932"/>
            <a:ext cx="10280073" cy="3580632"/>
          </a:xfrm>
        </p:spPr>
        <p:txBody>
          <a:bodyPr>
            <a:normAutofit fontScale="70000" lnSpcReduction="20000"/>
          </a:bodyPr>
          <a:lstStyle/>
          <a:p>
            <a:pPr marL="0" indent="0" algn="just">
              <a:buNone/>
            </a:pPr>
            <a:r>
              <a:rPr lang="ru-RU" sz="3100" b="1" dirty="0" smtClean="0"/>
              <a:t>1</a:t>
            </a:r>
            <a:r>
              <a:rPr lang="ru-RU" sz="3100" b="1" dirty="0"/>
              <a:t>.	Сущность современной компетентностно-методологической иноязычно-образовательной парадигмы как системы межкультурно-коммуникативного иноязычного образования</a:t>
            </a:r>
          </a:p>
          <a:p>
            <a:pPr marL="0" indent="0" algn="just">
              <a:buNone/>
            </a:pPr>
            <a:r>
              <a:rPr lang="ru-RU" sz="3100" b="1" dirty="0"/>
              <a:t>2.	</a:t>
            </a:r>
            <a:r>
              <a:rPr lang="ru-RU" sz="3100" b="1" dirty="0" smtClean="0"/>
              <a:t>Методическая система иноязычного образования: цели, подходы, содержание, принципы, методы, технологии иноязычного образования </a:t>
            </a:r>
            <a:r>
              <a:rPr lang="ru-RU" sz="3100" b="1" dirty="0"/>
              <a:t>(методы, средства, приемы, интерактивные и информационные технологии и т.д.)</a:t>
            </a:r>
          </a:p>
          <a:p>
            <a:pPr marL="0" indent="0" algn="just">
              <a:buNone/>
            </a:pPr>
            <a:r>
              <a:rPr lang="ru-RU" sz="3100" b="1" dirty="0"/>
              <a:t>3.	Организационная основа иноязычного образования: типы образовательных программ. Образовательная программ по кредитной форме обучения.</a:t>
            </a:r>
          </a:p>
          <a:p>
            <a:pPr marL="0" indent="0" algn="just">
              <a:buNone/>
            </a:pPr>
            <a:r>
              <a:rPr lang="ru-RU" sz="3100" b="1" dirty="0"/>
              <a:t>4.	Образовательная программа уровнего ранжирования по общеевропейской системе уровневой модели иноязычного образования</a:t>
            </a:r>
          </a:p>
          <a:p>
            <a:pPr marL="0" indent="0" algn="just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7113023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048000" y="2444115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299854" y="803210"/>
            <a:ext cx="7592291" cy="67887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ФОНЕТИЧЕСКИЕ НАВЫКИ</a:t>
            </a:r>
            <a:endParaRPr lang="ru-RU" b="1" i="1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17963" y="1760239"/>
            <a:ext cx="4017818" cy="43520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слухопроизносительные</a:t>
            </a:r>
            <a:endParaRPr lang="ru-RU" sz="24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148945" y="1746205"/>
            <a:ext cx="3990109" cy="43520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ритмико</a:t>
            </a:r>
            <a:r>
              <a:rPr lang="ru-RU" sz="24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–интонационные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717963" y="2353913"/>
            <a:ext cx="4017818" cy="1998637"/>
          </a:xfrm>
          <a:prstGeom prst="roundRect">
            <a:avLst/>
          </a:prstGeom>
          <a:solidFill>
            <a:schemeClr val="tx2">
              <a:lumMod val="10000"/>
              <a:lumOff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 b="1" dirty="0">
                <a:solidFill>
                  <a:schemeClr val="tx1"/>
                </a:solidFill>
              </a:rPr>
              <a:t>навыки </a:t>
            </a:r>
            <a:r>
              <a:rPr lang="ru-RU" sz="2000" b="1" dirty="0" err="1" smtClean="0">
                <a:solidFill>
                  <a:schemeClr val="tx1"/>
                </a:solidFill>
              </a:rPr>
              <a:t>фонемно</a:t>
            </a:r>
            <a:r>
              <a:rPr lang="ru-RU" sz="2000" b="1" dirty="0" smtClean="0">
                <a:solidFill>
                  <a:schemeClr val="tx1"/>
                </a:solidFill>
              </a:rPr>
              <a:t> правильного </a:t>
            </a:r>
            <a:r>
              <a:rPr lang="ru-RU" sz="2000" b="1" dirty="0">
                <a:solidFill>
                  <a:schemeClr val="tx1"/>
                </a:solidFill>
              </a:rPr>
              <a:t>произнесения всех звуков в потоке речи, понимание всех звуков </a:t>
            </a:r>
            <a:r>
              <a:rPr lang="ru-RU" sz="2000" b="1" dirty="0" smtClean="0">
                <a:solidFill>
                  <a:schemeClr val="tx1"/>
                </a:solidFill>
              </a:rPr>
              <a:t>при </a:t>
            </a:r>
            <a:r>
              <a:rPr lang="ru-RU" sz="2000" b="1" dirty="0" err="1" smtClean="0">
                <a:solidFill>
                  <a:schemeClr val="tx1"/>
                </a:solidFill>
              </a:rPr>
              <a:t>аудировании</a:t>
            </a:r>
            <a:r>
              <a:rPr lang="ru-RU" sz="2000" b="1" dirty="0" smtClean="0">
                <a:solidFill>
                  <a:schemeClr val="tx1"/>
                </a:solidFill>
              </a:rPr>
              <a:t> </a:t>
            </a:r>
            <a:r>
              <a:rPr lang="ru-RU" sz="2000" b="1" dirty="0">
                <a:solidFill>
                  <a:schemeClr val="tx1"/>
                </a:solidFill>
              </a:rPr>
              <a:t>речи других. 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7148944" y="2321554"/>
            <a:ext cx="3990109" cy="2063353"/>
          </a:xfrm>
          <a:prstGeom prst="roundRect">
            <a:avLst/>
          </a:prstGeom>
          <a:solidFill>
            <a:schemeClr val="tx2">
              <a:lumMod val="10000"/>
              <a:lumOff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>
                <a:solidFill>
                  <a:schemeClr val="tx1"/>
                </a:solidFill>
              </a:rPr>
              <a:t>Навыки интонационно </a:t>
            </a:r>
            <a:r>
              <a:rPr lang="ru-RU" sz="2000" b="1" dirty="0">
                <a:solidFill>
                  <a:schemeClr val="tx1"/>
                </a:solidFill>
              </a:rPr>
              <a:t>и ритмически </a:t>
            </a:r>
            <a:r>
              <a:rPr lang="ru-RU" sz="2000" b="1" dirty="0" smtClean="0">
                <a:solidFill>
                  <a:schemeClr val="tx1"/>
                </a:solidFill>
              </a:rPr>
              <a:t>правильного оформления </a:t>
            </a:r>
            <a:r>
              <a:rPr lang="ru-RU" sz="2000" b="1" dirty="0">
                <a:solidFill>
                  <a:schemeClr val="tx1"/>
                </a:solidFill>
              </a:rPr>
              <a:t>речи </a:t>
            </a:r>
            <a:r>
              <a:rPr lang="ru-RU" sz="2000" b="1" dirty="0" smtClean="0">
                <a:solidFill>
                  <a:schemeClr val="tx1"/>
                </a:solidFill>
              </a:rPr>
              <a:t>и, соответственно</a:t>
            </a:r>
            <a:r>
              <a:rPr lang="ru-RU" sz="2000" b="1" dirty="0">
                <a:solidFill>
                  <a:schemeClr val="tx1"/>
                </a:solidFill>
              </a:rPr>
              <a:t>, понимания речи </a:t>
            </a:r>
            <a:r>
              <a:rPr lang="ru-RU" sz="2000" b="1" dirty="0" smtClean="0">
                <a:solidFill>
                  <a:schemeClr val="tx1"/>
                </a:solidFill>
              </a:rPr>
              <a:t>других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с двумя скругленными противолежащими углами 9"/>
          <p:cNvSpPr/>
          <p:nvPr/>
        </p:nvSpPr>
        <p:spPr>
          <a:xfrm>
            <a:off x="775855" y="4743700"/>
            <a:ext cx="2840182" cy="1310246"/>
          </a:xfrm>
          <a:prstGeom prst="round2Diag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АУДИТИВНЫЕ НАВЫКИ</a:t>
            </a:r>
            <a:endParaRPr lang="ru-RU" dirty="0"/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3990110" y="4743700"/>
            <a:ext cx="2923308" cy="1246910"/>
          </a:xfrm>
          <a:prstGeom prst="round2Diag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ПРОИЗНОСИТЕЛЬНЫЕ НАВЫКИ</a:t>
            </a:r>
            <a:endParaRPr lang="ru-RU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13" name="Прямая со стрелкой 12"/>
          <p:cNvCxnSpPr>
            <a:endCxn id="6" idx="0"/>
          </p:cNvCxnSpPr>
          <p:nvPr/>
        </p:nvCxnSpPr>
        <p:spPr>
          <a:xfrm>
            <a:off x="3726872" y="1511570"/>
            <a:ext cx="0" cy="24866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9143998" y="1511570"/>
            <a:ext cx="13854" cy="23463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6" idx="2"/>
            <a:endCxn id="8" idx="0"/>
          </p:cNvCxnSpPr>
          <p:nvPr/>
        </p:nvCxnSpPr>
        <p:spPr>
          <a:xfrm>
            <a:off x="3726872" y="2195445"/>
            <a:ext cx="0" cy="15846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7" idx="2"/>
            <a:endCxn id="9" idx="0"/>
          </p:cNvCxnSpPr>
          <p:nvPr/>
        </p:nvCxnSpPr>
        <p:spPr>
          <a:xfrm flipH="1">
            <a:off x="9143999" y="2181411"/>
            <a:ext cx="1" cy="1401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5334000" y="4338516"/>
            <a:ext cx="0" cy="3911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2479964" y="4384907"/>
            <a:ext cx="0" cy="35879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0396124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96292" y="1440874"/>
            <a:ext cx="9045757" cy="366254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Подходы 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к формированию фонетических </a:t>
            </a:r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навыков</a:t>
            </a:r>
          </a:p>
          <a:p>
            <a:pPr algn="just"/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методике известны два основных подхода к обучению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данному аспекту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языка: </a:t>
            </a:r>
            <a:r>
              <a:rPr lang="ru-RU" sz="2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артикуляторный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и </a:t>
            </a:r>
            <a:r>
              <a:rPr lang="ru-RU" sz="2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акустический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. Широкое применение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в различных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учебных заведениях сегодня получил подход, построенный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на грамотном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сочетании обоих подходов, который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называется </a:t>
            </a:r>
            <a:r>
              <a:rPr lang="ru-RU" sz="24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дифференцированный</a:t>
            </a:r>
            <a:r>
              <a:rPr lang="ru-RU" sz="2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462911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78956" y="705254"/>
            <a:ext cx="10016837" cy="538609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	Артикуляторный подход</a:t>
            </a:r>
          </a:p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pPr algn="just"/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	Основные 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теоретические положения данного подхода </a:t>
            </a: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были разработаны 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советскими учеными–лингвистами </a:t>
            </a:r>
            <a:r>
              <a:rPr lang="ru-RU" sz="2200" dirty="0" err="1">
                <a:latin typeface="Arial" panose="020B0604020202020204" pitchFamily="34" charset="0"/>
                <a:cs typeface="Arial" panose="020B0604020202020204" pitchFamily="34" charset="0"/>
              </a:rPr>
              <a:t>И.А.Грузинской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sz="2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К.М.Колосовым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. Согласно их теории, выделяются три </a:t>
            </a: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основные типологические 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группы фонем: </a:t>
            </a:r>
            <a:r>
              <a:rPr lang="ru-RU" sz="2200" b="1" i="1" u="sng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совпадающие в обоих </a:t>
            </a:r>
            <a:r>
              <a:rPr lang="ru-RU" sz="2200" b="1" i="1" u="sng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языках; несовпадающие</a:t>
            </a:r>
            <a:r>
              <a:rPr lang="ru-RU" sz="2200" b="1" i="1" u="sng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частично </a:t>
            </a:r>
            <a:r>
              <a:rPr lang="ru-RU" sz="2200" b="1" i="1" u="sng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совпадающие</a:t>
            </a:r>
            <a:r>
              <a:rPr lang="ru-RU" sz="22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just"/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ru-RU" sz="2200" b="1" i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Основные </a:t>
            </a:r>
            <a:r>
              <a:rPr lang="ru-RU" sz="2200" b="1" i="1" u="sng" dirty="0">
                <a:latin typeface="Arial" panose="020B0604020202020204" pitchFamily="34" charset="0"/>
                <a:cs typeface="Arial" panose="020B0604020202020204" pitchFamily="34" charset="0"/>
              </a:rPr>
              <a:t>положения артикуляторного подхода: </a:t>
            </a:r>
            <a:endParaRPr lang="ru-RU" sz="2200" b="1" i="1" u="sng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ru-RU" sz="2200" b="1" i="1" u="sng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000" b="1" i="1" dirty="0" smtClean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начинать обучение иностранному </a:t>
            </a:r>
            <a:r>
              <a:rPr lang="ru-RU" sz="2000" b="1" i="1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языку следует с постановки звуков, а для этого </a:t>
            </a:r>
            <a:r>
              <a:rPr lang="ru-RU" sz="2000" b="1" i="1" dirty="0" smtClean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необходим вводный </a:t>
            </a:r>
            <a:r>
              <a:rPr lang="ru-RU" sz="2000" b="1" i="1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фонетический курс; </a:t>
            </a:r>
            <a:endParaRPr lang="ru-RU" sz="2000" b="1" i="1" dirty="0" smtClean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000" b="1" i="1" dirty="0" smtClean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каждый </a:t>
            </a:r>
            <a:r>
              <a:rPr lang="ru-RU" sz="2000" b="1" i="1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звук должен быть отработан </a:t>
            </a:r>
            <a:r>
              <a:rPr lang="ru-RU" sz="2000" b="1" i="1" dirty="0" smtClean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отдельности</a:t>
            </a:r>
            <a:r>
              <a:rPr lang="ru-RU" sz="2000" b="1" i="1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endParaRPr lang="ru-RU" sz="2000" b="1" i="1" dirty="0" smtClean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000" b="1" i="1" dirty="0" smtClean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</a:t>
            </a:r>
            <a:r>
              <a:rPr lang="ru-RU" sz="2000" b="1" i="1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обеспечения чистоты произношения необходимо </a:t>
            </a:r>
            <a:r>
              <a:rPr lang="ru-RU" sz="2000" b="1" i="1" dirty="0" smtClean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изучить работу </a:t>
            </a:r>
            <a:r>
              <a:rPr lang="ru-RU" sz="2000" b="1" i="1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органов артикуляции при произношении каждого </a:t>
            </a:r>
            <a:r>
              <a:rPr lang="ru-RU" sz="2000" b="1" i="1" dirty="0" smtClean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звука; формирование </a:t>
            </a:r>
            <a:r>
              <a:rPr lang="ru-RU" sz="2000" b="1" i="1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произносительных и слуховых навыков идет раздельно.</a:t>
            </a:r>
          </a:p>
        </p:txBody>
      </p:sp>
    </p:spTree>
    <p:extLst>
      <p:ext uri="{BB962C8B-B14F-4D97-AF65-F5344CB8AC3E}">
        <p14:creationId xmlns:p14="http://schemas.microsoft.com/office/powerpoint/2010/main" val="30049348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68581" y="751344"/>
            <a:ext cx="9642763" cy="526297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Отсюда были определены и основные этапы работы со звуком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algn="just"/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ru-RU" sz="2400" i="1" dirty="0">
                <a:latin typeface="Arial" panose="020B0604020202020204" pitchFamily="34" charset="0"/>
                <a:cs typeface="Arial" panose="020B0604020202020204" pitchFamily="34" charset="0"/>
              </a:rPr>
              <a:t>Ориентировка.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Учащиеся внимательно знакомятся с тем,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в каком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положении должны быть органы речи при произнесении звука.</a:t>
            </a:r>
          </a:p>
          <a:p>
            <a:pPr algn="just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ru-RU" sz="2400" i="1" dirty="0">
                <a:latin typeface="Arial" panose="020B0604020202020204" pitchFamily="34" charset="0"/>
                <a:cs typeface="Arial" panose="020B0604020202020204" pitchFamily="34" charset="0"/>
              </a:rPr>
              <a:t>Планирование.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Поняв суть инструкции, обучаемые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должны поставить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свои органы речи в нужное положение.</a:t>
            </a:r>
          </a:p>
          <a:p>
            <a:pPr algn="just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3.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Артикулирование</a:t>
            </a:r>
            <a:r>
              <a:rPr lang="ru-RU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или собственно произнесение звука.</a:t>
            </a:r>
          </a:p>
          <a:p>
            <a:pPr algn="just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4. </a:t>
            </a:r>
            <a:r>
              <a:rPr lang="ru-RU" sz="2400" i="1" dirty="0">
                <a:latin typeface="Arial" panose="020B0604020202020204" pitchFamily="34" charset="0"/>
                <a:cs typeface="Arial" panose="020B0604020202020204" pitchFamily="34" charset="0"/>
              </a:rPr>
              <a:t>Фиксирование.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Произнеся звук, надо на некоторое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время сохранить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органы речи в нужном положении, чтобы лучше запомнить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и зафиксировать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это положение.</a:t>
            </a:r>
          </a:p>
          <a:p>
            <a:pPr algn="just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5. </a:t>
            </a:r>
            <a:r>
              <a:rPr lang="ru-RU" sz="2400" i="1" dirty="0">
                <a:latin typeface="Arial" panose="020B0604020202020204" pitchFamily="34" charset="0"/>
                <a:cs typeface="Arial" panose="020B0604020202020204" pitchFamily="34" charset="0"/>
              </a:rPr>
              <a:t>Отработка звука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в системе фонетических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упражнений, построенных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с учетом как межъязыковой, так и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внутриязыковой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интерференции.</a:t>
            </a:r>
          </a:p>
        </p:txBody>
      </p:sp>
    </p:spTree>
    <p:extLst>
      <p:ext uri="{BB962C8B-B14F-4D97-AF65-F5344CB8AC3E}">
        <p14:creationId xmlns:p14="http://schemas.microsoft.com/office/powerpoint/2010/main" val="200081313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45126" y="737075"/>
            <a:ext cx="10390909" cy="55707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	Акустический подход</a:t>
            </a:r>
          </a:p>
          <a:p>
            <a:pPr algn="just"/>
            <a:endParaRPr lang="ru-RU" sz="2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	В 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данном случае </a:t>
            </a:r>
            <a:r>
              <a:rPr lang="ru-RU" sz="2200" b="1" dirty="0">
                <a:latin typeface="Arial" panose="020B0604020202020204" pitchFamily="34" charset="0"/>
                <a:cs typeface="Arial" panose="020B0604020202020204" pitchFamily="34" charset="0"/>
              </a:rPr>
              <a:t>упор делается 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не на сознательное </a:t>
            </a: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усвоение особенностей 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артикуляции, а </a:t>
            </a:r>
            <a:r>
              <a:rPr lang="ru-RU" sz="2200" b="1" dirty="0">
                <a:latin typeface="Arial" panose="020B0604020202020204" pitchFamily="34" charset="0"/>
                <a:cs typeface="Arial" panose="020B0604020202020204" pitchFamily="34" charset="0"/>
              </a:rPr>
              <a:t>на слуховое восприятие речи и ее </a:t>
            </a:r>
            <a:r>
              <a:rPr lang="ru-RU" sz="2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имитацию</a:t>
            </a: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2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Усвоение </a:t>
            </a:r>
            <a:r>
              <a:rPr lang="ru-RU" sz="2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звуков идет не изолированно, а в речевом потоке, в </a:t>
            </a:r>
            <a:r>
              <a:rPr lang="ru-RU" sz="2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речевых структурах </a:t>
            </a:r>
            <a:r>
              <a:rPr lang="ru-RU" sz="2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моделях. </a:t>
            </a:r>
            <a:endParaRPr lang="ru-RU" sz="2200" b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ru-RU" sz="2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 основе упражнений лежит повторение или имитация. </a:t>
            </a: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Чистоте 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фонетического навыка не </a:t>
            </a: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придается 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большого </a:t>
            </a: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значения. В 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условиях краткосрочных курсов обучения иностранному языку </a:t>
            </a: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этот подход 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полностью оправдывает себя. За 1–2 месяца слушатель </a:t>
            </a: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подобных курсов 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должен освоить разговорный язык, чтобы суметь выжить в </a:t>
            </a: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стране изучаемого 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языка. Интенсивный метод отдает предпочтение </a:t>
            </a: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формированию </a:t>
            </a:r>
            <a:r>
              <a:rPr lang="ru-RU" sz="2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аудитивных</a:t>
            </a: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навыков, именно поэтому столь высок процент аудирования </a:t>
            </a: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на этих 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занятиях. </a:t>
            </a:r>
            <a:endParaRPr lang="ru-RU" sz="2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ru-RU" sz="2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</a:t>
            </a:r>
            <a:r>
              <a:rPr lang="ru-RU" sz="2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общеобразовательной школы в чистом виде этот </a:t>
            </a:r>
            <a:r>
              <a:rPr lang="ru-RU" sz="2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подход не </a:t>
            </a:r>
            <a:r>
              <a:rPr lang="ru-RU" sz="2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годится, т.к. слишком велик процент ошибок.</a:t>
            </a:r>
          </a:p>
        </p:txBody>
      </p:sp>
    </p:spTree>
    <p:extLst>
      <p:ext uri="{BB962C8B-B14F-4D97-AF65-F5344CB8AC3E}">
        <p14:creationId xmlns:p14="http://schemas.microsoft.com/office/powerpoint/2010/main" val="386184070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70857" y="744472"/>
            <a:ext cx="10462822" cy="523220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	Дифференцированный подход</a:t>
            </a:r>
          </a:p>
          <a:p>
            <a:pPr algn="just"/>
            <a:endParaRPr lang="ru-RU" sz="24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	Этот 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подход предполагает использование различных анализаторов </a:t>
            </a: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для формирования 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всех сторон фонетического навыка. Здесь, как и </a:t>
            </a: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в акустическом 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подходе, </a:t>
            </a:r>
            <a:r>
              <a:rPr lang="ru-RU" sz="2200" b="1" i="1" dirty="0">
                <a:latin typeface="Arial" panose="020B0604020202020204" pitchFamily="34" charset="0"/>
                <a:cs typeface="Arial" panose="020B0604020202020204" pitchFamily="34" charset="0"/>
              </a:rPr>
              <a:t>большое внимание уделяется аудированию, но </a:t>
            </a:r>
            <a:r>
              <a:rPr lang="ru-RU" sz="22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не только </a:t>
            </a:r>
            <a:r>
              <a:rPr lang="ru-RU" sz="2200" b="1" i="1" dirty="0">
                <a:latin typeface="Arial" panose="020B0604020202020204" pitchFamily="34" charset="0"/>
                <a:cs typeface="Arial" panose="020B0604020202020204" pitchFamily="34" charset="0"/>
              </a:rPr>
              <a:t>аутентичной речи, 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но и специально адаптированной, </a:t>
            </a: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дидактической речи 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учителя и дикторов, фонозаписей. </a:t>
            </a:r>
            <a:r>
              <a:rPr lang="ru-RU" sz="2200" b="1" i="1" dirty="0">
                <a:latin typeface="Arial" panose="020B0604020202020204" pitchFamily="34" charset="0"/>
                <a:cs typeface="Arial" panose="020B0604020202020204" pitchFamily="34" charset="0"/>
              </a:rPr>
              <a:t>Не исключается и </a:t>
            </a:r>
            <a:r>
              <a:rPr lang="ru-RU" sz="22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возможность объяснения </a:t>
            </a:r>
            <a:r>
              <a:rPr lang="ru-RU" sz="2200" b="1" i="1" dirty="0">
                <a:latin typeface="Arial" panose="020B0604020202020204" pitchFamily="34" charset="0"/>
                <a:cs typeface="Arial" panose="020B0604020202020204" pitchFamily="34" charset="0"/>
              </a:rPr>
              <a:t>способов артикуляции звуков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, однако в отличие </a:t>
            </a: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от 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артикуляторного подхода это необязательно происходит с </a:t>
            </a: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помощью специальных 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терминов. </a:t>
            </a:r>
            <a:endParaRPr lang="ru-RU" sz="2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Предпочтение 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в данном случае отдается </a:t>
            </a: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более доступным 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и понятным объяснениям. Например, в книге для учителя </a:t>
            </a: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к учебнику 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английского языка для II класса школ с углубленным </a:t>
            </a: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изучением И.Н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. Верещагиной предлагают объяснять английский </a:t>
            </a: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краткий 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звук [ɔ] – через русский звук [о], поскольку </a:t>
            </a: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положение органов 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речи при артикуляции у них очень сходно.</a:t>
            </a:r>
          </a:p>
        </p:txBody>
      </p:sp>
    </p:spTree>
    <p:extLst>
      <p:ext uri="{BB962C8B-B14F-4D97-AF65-F5344CB8AC3E}">
        <p14:creationId xmlns:p14="http://schemas.microsoft.com/office/powerpoint/2010/main" val="260454850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6343" y="691891"/>
            <a:ext cx="10595429" cy="563231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	Особенности формирования фонетических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навыков на различных этапах 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обучения</a:t>
            </a:r>
          </a:p>
          <a:p>
            <a:pPr algn="just"/>
            <a:endParaRPr lang="ru-RU" sz="2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ru-RU" sz="2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Начальный </a:t>
            </a:r>
            <a:r>
              <a:rPr lang="ru-RU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этап обучения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ИЯ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не означает обучения только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в начальной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школе. </a:t>
            </a:r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Сегодня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существует много разных моделей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школ, и все они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начинают изучение иностранного языка в разное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время. Именно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начальный этап является самым трудным и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ответственным. </a:t>
            </a:r>
          </a:p>
          <a:p>
            <a:pPr algn="just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Здесь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происходит формирование не только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слухо - произносительной базы, но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и всех остальных тесно связанных с ней навыков и умений. </a:t>
            </a:r>
            <a:r>
              <a:rPr lang="ru-RU" sz="2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Становление </a:t>
            </a:r>
            <a:r>
              <a:rPr lang="ru-RU" sz="2400" b="1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слухо</a:t>
            </a:r>
            <a:r>
              <a:rPr lang="ru-RU" sz="2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–произносительных </a:t>
            </a:r>
            <a:r>
              <a:rPr lang="ru-RU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навыков включает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ru-RU" sz="2400" b="1" i="1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ознакомление со </a:t>
            </a:r>
            <a:r>
              <a:rPr lang="ru-RU" sz="2400" b="1" i="1" dirty="0" smtClean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звуками, тренировку </a:t>
            </a:r>
            <a:r>
              <a:rPr lang="ru-RU" sz="2400" b="1" i="1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учащихся в их произнесении для формирования </a:t>
            </a:r>
            <a:r>
              <a:rPr lang="ru-RU" sz="2400" b="1" i="1" dirty="0" smtClean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навыка, применение </a:t>
            </a:r>
            <a:r>
              <a:rPr lang="ru-RU" sz="2400" b="1" i="1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приобретенных навыков в устной речи и при громком чтении.</a:t>
            </a:r>
          </a:p>
        </p:txBody>
      </p:sp>
    </p:spTree>
    <p:extLst>
      <p:ext uri="{BB962C8B-B14F-4D97-AF65-F5344CB8AC3E}">
        <p14:creationId xmlns:p14="http://schemas.microsoft.com/office/powerpoint/2010/main" val="37902023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42109" y="750793"/>
            <a:ext cx="10363200" cy="517064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	При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изучении английского языка учащиеся должны постепенно,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но полностью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освоить графический способ 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фиксации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звука – транскрипцию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так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как в противном случае они не смогут из словарей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получить представление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о звучании слов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	При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ознакомлении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с фонетическими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явлениями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объяснение обязательно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должно перемежаться с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демонстрацией эталонов,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которые учащиеся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слышат от учителя или в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фонозаписи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, чтобы создавать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условия, при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которых учащиеся как бы «купаются» в звуках в тот момент, когда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им объясняют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их артикуляцию. </a:t>
            </a:r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pPr algn="just"/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	Затем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следует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интенсивная 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тренировка учащихся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в произношении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, которая также происходит на основе эталонов.</a:t>
            </a:r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/>
          </a:p>
        </p:txBody>
      </p:sp>
      <p:sp>
        <p:nvSpPr>
          <p:cNvPr id="3" name="Стрелка вниз 2"/>
          <p:cNvSpPr/>
          <p:nvPr/>
        </p:nvSpPr>
        <p:spPr>
          <a:xfrm>
            <a:off x="5895109" y="2299855"/>
            <a:ext cx="360218" cy="346363"/>
          </a:xfrm>
          <a:prstGeom prst="downArrow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трелка вниз 3"/>
          <p:cNvSpPr/>
          <p:nvPr/>
        </p:nvSpPr>
        <p:spPr>
          <a:xfrm>
            <a:off x="5846618" y="4530437"/>
            <a:ext cx="360218" cy="346363"/>
          </a:xfrm>
          <a:prstGeom prst="downArrow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52105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8981" y="893364"/>
            <a:ext cx="10432473" cy="526297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Тренировка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включает два типа упражнений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 b="1" i="1" dirty="0" smtClean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упражнения на активное </a:t>
            </a:r>
            <a:r>
              <a:rPr lang="ru-RU" sz="2400" b="1" i="1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слушание </a:t>
            </a:r>
            <a:r>
              <a:rPr lang="ru-RU" sz="2400" b="1" i="1" dirty="0" smtClean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образца и распознавание </a:t>
            </a:r>
            <a:r>
              <a:rPr lang="ru-RU" sz="2400" b="1" i="1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звуков, их долготы и </a:t>
            </a:r>
            <a:r>
              <a:rPr lang="ru-RU" sz="2400" b="1" i="1" dirty="0" smtClean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краткости;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 b="1" i="1" dirty="0" smtClean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упражнения </a:t>
            </a:r>
            <a:r>
              <a:rPr lang="ru-RU" sz="2400" b="1" i="1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</a:t>
            </a:r>
            <a:r>
              <a:rPr lang="ru-RU" sz="2400" b="1" i="1" dirty="0" smtClean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осознанную имитацию.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endParaRPr lang="ru-RU" sz="2400" b="1" i="1" dirty="0" smtClean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Активное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слушание («вслушивание»)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гарантируется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предваряющими заданиями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, помогающими привлечь внимание к нужному качеству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звука, интонеме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; оно стимулирует выделение из потока слов конкретного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звука, подлежащего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усвоению. Поднятием руки или сигнальной карты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учащийся показывает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учителю, что он узнал звук. Упражнения в активном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слушании являются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обязательной составной частью упражнений в развитии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слухо – произносительных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навыков; они шлифуют слух и готовят почву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для упражнений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в воспроизведении.</a:t>
            </a:r>
          </a:p>
        </p:txBody>
      </p:sp>
    </p:spTree>
    <p:extLst>
      <p:ext uri="{BB962C8B-B14F-4D97-AF65-F5344CB8AC3E}">
        <p14:creationId xmlns:p14="http://schemas.microsoft.com/office/powerpoint/2010/main" val="349992842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4963" y="819681"/>
            <a:ext cx="10280072" cy="526297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Для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осознанной имитации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целесообразно давать учащимся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материал, ценный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в содержательном отношении: </a:t>
            </a:r>
            <a:r>
              <a:rPr lang="ru-RU" sz="2400" b="1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песни, рифмовки, афоризмы, </a:t>
            </a:r>
            <a:r>
              <a:rPr lang="ru-RU" sz="2400" b="1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стихи, пословицы </a:t>
            </a:r>
            <a:r>
              <a:rPr lang="ru-RU" sz="2400" b="1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поговорки. </a:t>
            </a:r>
            <a:endParaRPr lang="ru-RU" sz="2400" b="1" i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На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начальном этапе – это считалочки и 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рифмовки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, на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последующих этапах – истинные образцы поэтического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слова. 	</a:t>
            </a:r>
          </a:p>
          <a:p>
            <a:pPr algn="just"/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	Фонетическая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сторона этого материала должна быть тщательно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отработана; 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побуждать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к заучиванию наизусть следует лишь тогда, когда 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достигнута правильность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произношения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endParaRPr lang="ru-RU" sz="2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При становлении произносительных навыков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широко используются 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следующие организационные формы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ru-RU" sz="2400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хоровая, индивидуальная и парная.</a:t>
            </a: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60094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57941" y="634321"/>
            <a:ext cx="10551885" cy="410708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mtClean="0"/>
              <a:t/>
            </a:r>
            <a:br>
              <a:rPr lang="ru-RU" smtClean="0"/>
            </a:br>
            <a:r>
              <a:rPr lang="ru-RU" sz="3600" b="1" smtClean="0"/>
              <a:t>Литература:</a:t>
            </a:r>
            <a:br>
              <a:rPr lang="ru-RU" sz="3600" b="1" smtClean="0"/>
            </a:br>
            <a:endParaRPr lang="ru-RU" b="1"/>
          </a:p>
        </p:txBody>
      </p:sp>
      <p:sp>
        <p:nvSpPr>
          <p:cNvPr id="3" name="Прямоугольник 2"/>
          <p:cNvSpPr/>
          <p:nvPr/>
        </p:nvSpPr>
        <p:spPr>
          <a:xfrm>
            <a:off x="957942" y="1146629"/>
            <a:ext cx="10551885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 typeface="+mj-lt"/>
              <a:buAutoNum type="arabicPeriod"/>
            </a:pPr>
            <a:r>
              <a:rPr lang="ru-RU" sz="2000"/>
              <a:t>Гальскова Н.Д. Современная методика обучения иностранным </a:t>
            </a:r>
            <a:r>
              <a:rPr lang="ru-RU" sz="2000" smtClean="0"/>
              <a:t>языкам. - </a:t>
            </a:r>
            <a:r>
              <a:rPr lang="ru-RU" sz="2000"/>
              <a:t>М., </a:t>
            </a:r>
            <a:r>
              <a:rPr lang="ru-RU" sz="2000" smtClean="0"/>
              <a:t>2000.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000" smtClean="0"/>
              <a:t>Бабинская П.К. Практический </a:t>
            </a:r>
            <a:r>
              <a:rPr lang="ru-RU" sz="2000"/>
              <a:t>курс методики преподавания иностранных языков М.:Просвещение</a:t>
            </a:r>
            <a:r>
              <a:rPr lang="ru-RU" sz="2000" smtClean="0"/>
              <a:t>, 2003. 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000"/>
              <a:t>Колкер Я.М., Устинова Е.С., Еналиева Г.М. Практическая методика обучения иностранному </a:t>
            </a:r>
            <a:r>
              <a:rPr lang="ru-RU" sz="2000" smtClean="0"/>
              <a:t>языку. -  </a:t>
            </a:r>
            <a:r>
              <a:rPr lang="ru-RU" sz="2000"/>
              <a:t>М</a:t>
            </a:r>
            <a:r>
              <a:rPr lang="ru-RU" sz="2000" smtClean="0"/>
              <a:t>., 2000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000"/>
              <a:t>Кунанбаева С.С. Теория и практика современного иноязычного образования. – Алматы, 2010</a:t>
            </a:r>
            <a:r>
              <a:rPr lang="ru-RU" sz="2000" smtClean="0"/>
              <a:t>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000"/>
              <a:t>Бордовская Н.В. Современные образовательные технологии. Учебное пособие. – М., 2010. </a:t>
            </a:r>
            <a:endParaRPr lang="ru-RU" sz="2000" smtClean="0"/>
          </a:p>
          <a:p>
            <a:pPr marL="457200" indent="-457200" algn="just">
              <a:buFont typeface="+mj-lt"/>
              <a:buAutoNum type="arabicPeriod"/>
            </a:pPr>
            <a:r>
              <a:rPr lang="ru-RU" sz="2000" smtClean="0"/>
              <a:t>Солонцова Л.П. </a:t>
            </a:r>
            <a:r>
              <a:rPr lang="ru-RU" sz="2000"/>
              <a:t>Современная методика обучения иностранным </a:t>
            </a:r>
            <a:r>
              <a:rPr lang="ru-RU" sz="2000" smtClean="0"/>
              <a:t>языкам (общие вопросы, базовый курс) Алматы, 2015.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000"/>
              <a:t>Методика обучения иностранным языкам: традиции и современность / Под ред. А. А. Миролюбова.— Обнинск: Титул, 2010.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000"/>
              <a:t>Методика обучения иностранным языкам (учебное пособие для студентов Института математики и механики им. Н.И. Лобачевского по направлению «педагогическое образование (с двумя профилями </a:t>
            </a:r>
            <a:r>
              <a:rPr lang="ru-RU" sz="2000" smtClean="0"/>
              <a:t>подготовки) </a:t>
            </a:r>
            <a:r>
              <a:rPr lang="ru-RU" sz="2000"/>
              <a:t>/ Составители: Л.Р. Сакаева, А.Р. Баранова</a:t>
            </a:r>
            <a:r>
              <a:rPr lang="ru-RU" sz="2000" smtClean="0"/>
              <a:t>. </a:t>
            </a:r>
            <a:r>
              <a:rPr lang="ru-RU" sz="2000"/>
              <a:t>– Казань, КФУ, </a:t>
            </a:r>
            <a:r>
              <a:rPr lang="ru-RU" sz="2000" smtClean="0"/>
              <a:t>2016. 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en-US" sz="2000" smtClean="0"/>
              <a:t>Geremy </a:t>
            </a:r>
            <a:r>
              <a:rPr lang="en-US" sz="2000"/>
              <a:t>Harmer. The Practice of English Language Teaching. London - New-York, 1991. </a:t>
            </a:r>
            <a:endParaRPr lang="ru-RU" sz="2000"/>
          </a:p>
        </p:txBody>
      </p:sp>
    </p:spTree>
    <p:extLst>
      <p:ext uri="{BB962C8B-B14F-4D97-AF65-F5344CB8AC3E}">
        <p14:creationId xmlns:p14="http://schemas.microsoft.com/office/powerpoint/2010/main" val="222186978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55584" y="906813"/>
            <a:ext cx="10099964" cy="489364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pPr algn="just"/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На </a:t>
            </a:r>
            <a:r>
              <a:rPr lang="ru-RU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среднем и старшем этапах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обучения важно не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только </a:t>
            </a:r>
            <a:r>
              <a:rPr lang="ru-RU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поддерживать </a:t>
            </a:r>
            <a:r>
              <a:rPr lang="ru-RU" sz="2400" i="1" dirty="0">
                <a:latin typeface="Arial" panose="020B0604020202020204" pitchFamily="34" charset="0"/>
                <a:cs typeface="Arial" panose="020B0604020202020204" pitchFamily="34" charset="0"/>
              </a:rPr>
              <a:t>сформированные навыки в рабочем состоянии, но </a:t>
            </a:r>
            <a:r>
              <a:rPr lang="ru-RU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и продолжать </a:t>
            </a:r>
            <a:r>
              <a:rPr lang="ru-RU" sz="2400" i="1" dirty="0">
                <a:latin typeface="Arial" panose="020B0604020202020204" pitchFamily="34" charset="0"/>
                <a:cs typeface="Arial" panose="020B0604020202020204" pitchFamily="34" charset="0"/>
              </a:rPr>
              <a:t>их совершенствование. </a:t>
            </a:r>
            <a:endParaRPr lang="ru-RU" sz="2400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	При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отсутствии языковой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среды происходит </a:t>
            </a:r>
            <a:r>
              <a:rPr lang="ru-RU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подавление иноязычных навыков </a:t>
            </a:r>
            <a:r>
              <a:rPr lang="ru-RU" sz="24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родноязычными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, и они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легко разрушаются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. Произношение «сползает»,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происходит </a:t>
            </a:r>
            <a:r>
              <a:rPr lang="ru-RU" sz="2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деавтоматизация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произносительных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навыков. </a:t>
            </a:r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Таким образом, 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основная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задача 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продвинутого этапа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– сохранение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и совершенствование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произносительных навыков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943555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6629" y="799091"/>
            <a:ext cx="10392228" cy="489364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Точки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приложения усилий учителей 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и учащихся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для упрочения произносительных навыков на продвинутом 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этапе:</a:t>
            </a:r>
          </a:p>
          <a:p>
            <a:pPr algn="just"/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 b="1" i="1" dirty="0" smtClean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выполнение </a:t>
            </a:r>
            <a:r>
              <a:rPr lang="ru-RU" sz="2400" b="1" i="1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фонетической зарядки; </a:t>
            </a:r>
            <a:endParaRPr lang="ru-RU" sz="2400" b="1" i="1" dirty="0" smtClean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 b="1" i="1" dirty="0" smtClean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отработка </a:t>
            </a:r>
            <a:r>
              <a:rPr lang="ru-RU" sz="2400" b="1" i="1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фонетической </a:t>
            </a:r>
            <a:r>
              <a:rPr lang="ru-RU" sz="2400" b="1" i="1" dirty="0" smtClean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стороны</a:t>
            </a:r>
            <a:r>
              <a:rPr lang="ru-RU" sz="2400" b="1" i="1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i="1" dirty="0" smtClean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нового лексико- грамматического </a:t>
            </a:r>
            <a:r>
              <a:rPr lang="ru-RU" sz="2400" b="1" i="1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материала; </a:t>
            </a:r>
            <a:endParaRPr lang="ru-RU" sz="2400" b="1" i="1" dirty="0" smtClean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 b="1" i="1" dirty="0" smtClean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работа </a:t>
            </a:r>
            <a:r>
              <a:rPr lang="ru-RU" sz="2400" b="1" i="1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над </a:t>
            </a:r>
            <a:r>
              <a:rPr lang="ru-RU" sz="2400" b="1" i="1" dirty="0" smtClean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произношением путем </a:t>
            </a:r>
            <a:r>
              <a:rPr lang="ru-RU" sz="2400" b="1" i="1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чтения вслух. </a:t>
            </a:r>
            <a:endParaRPr lang="ru-RU" sz="2400" b="1" i="1" dirty="0" smtClean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ru-RU" sz="24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ru-RU" sz="2400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Особое </a:t>
            </a:r>
            <a:r>
              <a:rPr lang="ru-RU" sz="2400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внимание нужно уделить новым </a:t>
            </a:r>
            <a:r>
              <a:rPr lang="ru-RU" sz="2400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ритмико - интонационным </a:t>
            </a:r>
            <a:r>
              <a:rPr lang="ru-RU" sz="2400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моделям,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аудированию не только учебных аудиозаписей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с академической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, слегка утрированной речью, но и живой аутентичной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речи, различных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акцентов, диалектов.</a:t>
            </a:r>
          </a:p>
        </p:txBody>
      </p:sp>
    </p:spTree>
    <p:extLst>
      <p:ext uri="{BB962C8B-B14F-4D97-AF65-F5344CB8AC3E}">
        <p14:creationId xmlns:p14="http://schemas.microsoft.com/office/powerpoint/2010/main" val="101708024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310742" y="799796"/>
            <a:ext cx="3323772" cy="491976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smtClean="0">
              <a:solidFill>
                <a:schemeClr val="tx1"/>
              </a:solidFill>
            </a:endParaRPr>
          </a:p>
          <a:p>
            <a:pPr algn="ctr"/>
            <a:r>
              <a:rPr lang="ru-RU" sz="2800" b="1" smtClean="0">
                <a:solidFill>
                  <a:schemeClr val="tx1"/>
                </a:solidFill>
              </a:rPr>
              <a:t>Резюме </a:t>
            </a:r>
            <a:r>
              <a:rPr lang="ru-RU" sz="2800" b="1">
                <a:solidFill>
                  <a:schemeClr val="tx1"/>
                </a:solidFill>
              </a:rPr>
              <a:t>по теме: </a:t>
            </a:r>
          </a:p>
          <a:p>
            <a:pPr algn="ctr"/>
            <a:endParaRPr lang="ru-RU" sz="2800" b="1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90171" y="1550351"/>
            <a:ext cx="9811657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00" algn="just"/>
            <a:r>
              <a:rPr lang="ru-RU" sz="2400" smtClean="0">
                <a:cs typeface="Arial" panose="020B0604020202020204" pitchFamily="34" charset="0"/>
              </a:rPr>
              <a:t>Фонетические навыки подразделяются на: слухопроизносительные и ритмико – интонационные.</a:t>
            </a:r>
          </a:p>
          <a:p>
            <a:pPr indent="360000" algn="just"/>
            <a:r>
              <a:rPr lang="ru-RU" sz="2400" smtClean="0">
                <a:cs typeface="Arial" panose="020B0604020202020204" pitchFamily="34" charset="0"/>
              </a:rPr>
              <a:t>Для </a:t>
            </a:r>
            <a:r>
              <a:rPr lang="ru-RU" sz="2400">
                <a:cs typeface="Arial" panose="020B0604020202020204" pitchFamily="34" charset="0"/>
              </a:rPr>
              <a:t>формирования навыков устной речи, аудирования, письма и чтения надо не только уметь произносить соответствующие звуки, но и знать, как они соединяются в словах, а затем как эти слова соединяются в предложении.</a:t>
            </a:r>
          </a:p>
          <a:p>
            <a:pPr indent="360000" algn="just"/>
            <a:r>
              <a:rPr lang="ru-RU" sz="2400" smtClean="0">
                <a:cs typeface="Arial" panose="020B0604020202020204" pitchFamily="34" charset="0"/>
              </a:rPr>
              <a:t>В </a:t>
            </a:r>
            <a:r>
              <a:rPr lang="ru-RU" sz="2400">
                <a:cs typeface="Arial" panose="020B0604020202020204" pitchFamily="34" charset="0"/>
              </a:rPr>
              <a:t>методике известны два основных подхода к обучению данному аспекту языка: артикуляторный и акустический. Широкое применение в различных учебных заведениях сегодня получил подход, построенный на грамотном сочетании обоих подходов, который </a:t>
            </a:r>
            <a:r>
              <a:rPr lang="ru-RU" sz="2400">
                <a:cs typeface="Arial" panose="020B0604020202020204" pitchFamily="34" charset="0"/>
              </a:rPr>
              <a:t>называется </a:t>
            </a:r>
            <a:r>
              <a:rPr lang="ru-RU" sz="2400" smtClean="0">
                <a:cs typeface="Arial" panose="020B0604020202020204" pitchFamily="34" charset="0"/>
              </a:rPr>
              <a:t>дифференцированный.</a:t>
            </a:r>
          </a:p>
          <a:p>
            <a:pPr indent="360000" algn="just"/>
            <a:r>
              <a:rPr lang="ru-RU" sz="2400"/>
              <a:t>Особым источником потенциального словаря является </a:t>
            </a:r>
            <a:r>
              <a:rPr lang="ru-RU" sz="2400" u="sng"/>
              <a:t>языковая догадка</a:t>
            </a:r>
            <a:r>
              <a:rPr lang="ru-RU" sz="2400"/>
              <a:t>, очень важная составляющая самостоятельной семантизации слов</a:t>
            </a:r>
          </a:p>
        </p:txBody>
      </p:sp>
    </p:spTree>
    <p:extLst>
      <p:ext uri="{BB962C8B-B14F-4D97-AF65-F5344CB8AC3E}">
        <p14:creationId xmlns:p14="http://schemas.microsoft.com/office/powerpoint/2010/main" val="45406700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ru-RU" b="1"/>
              <a:t>Тема</a:t>
            </a:r>
            <a:r>
              <a:rPr lang="ru-RU" b="1" smtClean="0"/>
              <a:t> </a:t>
            </a:r>
            <a:r>
              <a:rPr lang="ru-RU" b="1" smtClean="0"/>
              <a:t>4. Технология </a:t>
            </a:r>
            <a:r>
              <a:rPr lang="ru-RU" b="1"/>
              <a:t>формирования </a:t>
            </a:r>
            <a:r>
              <a:rPr lang="ru-RU" b="1" smtClean="0"/>
              <a:t>иноязычных лексических </a:t>
            </a:r>
            <a:r>
              <a:rPr lang="ru-RU" b="1" dirty="0"/>
              <a:t>навыков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2800" b="1" dirty="0">
                <a:solidFill>
                  <a:schemeClr val="tx1"/>
                </a:solidFill>
                <a:latin typeface="+mj-lt"/>
              </a:rPr>
              <a:t>Компоненты содержания обучения лексике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2800" b="1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Активный, пассивный и потенциальный </a:t>
            </a:r>
            <a:r>
              <a:rPr lang="ru-RU" sz="2800" b="1" dirty="0" smtClean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словарь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2800" b="1" dirty="0" smtClean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Способы семантизации лексических единиц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2800" b="1" dirty="0" smtClean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Типы лексических упражнений</a:t>
            </a:r>
            <a:endParaRPr lang="ru-RU" sz="2800" b="1" dirty="0">
              <a:solidFill>
                <a:schemeClr val="tx1"/>
              </a:solidFill>
              <a:latin typeface="+mj-lt"/>
              <a:cs typeface="Arial" panose="020B0604020202020204" pitchFamily="34" charset="0"/>
            </a:endParaRPr>
          </a:p>
          <a:p>
            <a:pPr marL="514350" indent="-514350" algn="just">
              <a:buFont typeface="+mj-lt"/>
              <a:buAutoNum type="arabicPeriod"/>
            </a:pPr>
            <a:endParaRPr lang="ru-RU" sz="2800" b="1" dirty="0">
              <a:solidFill>
                <a:schemeClr val="tx1"/>
              </a:solidFill>
              <a:latin typeface="+mj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2181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57941" y="634321"/>
            <a:ext cx="10551885" cy="410708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mtClean="0"/>
              <a:t/>
            </a:r>
            <a:br>
              <a:rPr lang="ru-RU" smtClean="0"/>
            </a:br>
            <a:r>
              <a:rPr lang="ru-RU" sz="3600" b="1" smtClean="0"/>
              <a:t>Литература:</a:t>
            </a:r>
            <a:br>
              <a:rPr lang="ru-RU" sz="3600" b="1" smtClean="0"/>
            </a:br>
            <a:endParaRPr lang="ru-RU" b="1"/>
          </a:p>
        </p:txBody>
      </p:sp>
      <p:sp>
        <p:nvSpPr>
          <p:cNvPr id="3" name="Прямоугольник 2"/>
          <p:cNvSpPr/>
          <p:nvPr/>
        </p:nvSpPr>
        <p:spPr>
          <a:xfrm>
            <a:off x="957942" y="1146629"/>
            <a:ext cx="10551885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 typeface="+mj-lt"/>
              <a:buAutoNum type="arabicPeriod"/>
            </a:pPr>
            <a:r>
              <a:rPr lang="ru-RU" sz="2000"/>
              <a:t>Гальскова Н.Д. Современная методика обучения иностранным </a:t>
            </a:r>
            <a:r>
              <a:rPr lang="ru-RU" sz="2000" smtClean="0"/>
              <a:t>языкам. - </a:t>
            </a:r>
            <a:r>
              <a:rPr lang="ru-RU" sz="2000"/>
              <a:t>М., </a:t>
            </a:r>
            <a:r>
              <a:rPr lang="ru-RU" sz="2000" smtClean="0"/>
              <a:t>2000.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000" smtClean="0"/>
              <a:t>Бабинская П.К. Практический </a:t>
            </a:r>
            <a:r>
              <a:rPr lang="ru-RU" sz="2000"/>
              <a:t>курс методики преподавания иностранных языков М.:Просвещение</a:t>
            </a:r>
            <a:r>
              <a:rPr lang="ru-RU" sz="2000" smtClean="0"/>
              <a:t>, 2003. 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000"/>
              <a:t>Колкер Я.М., Устинова Е.С., Еналиева Г.М. Практическая методика обучения иностранному </a:t>
            </a:r>
            <a:r>
              <a:rPr lang="ru-RU" sz="2000" smtClean="0"/>
              <a:t>языку. -  </a:t>
            </a:r>
            <a:r>
              <a:rPr lang="ru-RU" sz="2000"/>
              <a:t>М</a:t>
            </a:r>
            <a:r>
              <a:rPr lang="ru-RU" sz="2000" smtClean="0"/>
              <a:t>., 2000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000"/>
              <a:t>Кунанбаева С.С. Теория и практика современного иноязычного образования. – Алматы, 2010</a:t>
            </a:r>
            <a:r>
              <a:rPr lang="ru-RU" sz="2000" smtClean="0"/>
              <a:t>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000"/>
              <a:t>Бордовская Н.В. Современные образовательные технологии. Учебное пособие. – М., 2010. </a:t>
            </a:r>
            <a:endParaRPr lang="ru-RU" sz="2000" smtClean="0"/>
          </a:p>
          <a:p>
            <a:pPr marL="457200" indent="-457200" algn="just">
              <a:buFont typeface="+mj-lt"/>
              <a:buAutoNum type="arabicPeriod"/>
            </a:pPr>
            <a:r>
              <a:rPr lang="ru-RU" sz="2000" smtClean="0"/>
              <a:t>Солонцова Л.П. </a:t>
            </a:r>
            <a:r>
              <a:rPr lang="ru-RU" sz="2000"/>
              <a:t>Современная методика обучения иностранным </a:t>
            </a:r>
            <a:r>
              <a:rPr lang="ru-RU" sz="2000" smtClean="0"/>
              <a:t>языкам (общие вопросы, базовый курс) Алматы, 2015.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000"/>
              <a:t>Методика обучения иностранным языкам: традиции и современность / Под ред. А. А. Миролюбова.— Обнинск: Титул, 2010.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000"/>
              <a:t>Методика обучения иностранным языкам (учебное пособие для студентов Института математики и механики им. Н.И. Лобачевского по направлению «педагогическое образование (с двумя профилями </a:t>
            </a:r>
            <a:r>
              <a:rPr lang="ru-RU" sz="2000" smtClean="0"/>
              <a:t>подготовки) </a:t>
            </a:r>
            <a:r>
              <a:rPr lang="ru-RU" sz="2000"/>
              <a:t>/ Составители: Л.Р. Сакаева, А.Р. Баранова</a:t>
            </a:r>
            <a:r>
              <a:rPr lang="ru-RU" sz="2000" smtClean="0"/>
              <a:t>. </a:t>
            </a:r>
            <a:r>
              <a:rPr lang="ru-RU" sz="2000"/>
              <a:t>– Казань, КФУ, </a:t>
            </a:r>
            <a:r>
              <a:rPr lang="ru-RU" sz="2000" smtClean="0"/>
              <a:t>2016. 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en-US" sz="2000" smtClean="0"/>
              <a:t>Geremy </a:t>
            </a:r>
            <a:r>
              <a:rPr lang="en-US" sz="2000"/>
              <a:t>Harmer. The Practice of English Language Teaching. London - New-York, 1991. </a:t>
            </a:r>
            <a:endParaRPr lang="ru-RU" sz="2000"/>
          </a:p>
        </p:txBody>
      </p:sp>
    </p:spTree>
    <p:extLst>
      <p:ext uri="{BB962C8B-B14F-4D97-AF65-F5344CB8AC3E}">
        <p14:creationId xmlns:p14="http://schemas.microsoft.com/office/powerpoint/2010/main" val="265344926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41829" y="812801"/>
            <a:ext cx="10537372" cy="529375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anose="02020603050405020304" pitchFamily="18" charset="0"/>
              </a:rPr>
              <a:t>	</a:t>
            </a:r>
            <a:r>
              <a:rPr lang="ru-RU" sz="2600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Лексика </a:t>
            </a:r>
            <a:r>
              <a:rPr lang="ru-RU" sz="2600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это основной строительный материал нашей </a:t>
            </a:r>
            <a:r>
              <a:rPr lang="ru-RU" sz="2600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речи</a:t>
            </a:r>
            <a:r>
              <a:rPr lang="ru-RU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, поэтому </a:t>
            </a:r>
            <a:r>
              <a:rPr lang="ru-RU" sz="2600" dirty="0">
                <a:latin typeface="Arial" panose="020B0604020202020204" pitchFamily="34" charset="0"/>
                <a:cs typeface="Arial" panose="020B0604020202020204" pitchFamily="34" charset="0"/>
              </a:rPr>
              <a:t>роль лексики для овладения иностранным языком настолько </a:t>
            </a:r>
            <a:r>
              <a:rPr lang="ru-RU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же важна</a:t>
            </a:r>
            <a:r>
              <a:rPr lang="ru-RU" sz="2600" dirty="0">
                <a:latin typeface="Arial" panose="020B0604020202020204" pitchFamily="34" charset="0"/>
                <a:cs typeface="Arial" panose="020B0604020202020204" pitchFamily="34" charset="0"/>
              </a:rPr>
              <a:t>, как и роль фонетики и грамматики. </a:t>
            </a:r>
            <a:endParaRPr lang="ru-RU" sz="2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6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endParaRPr lang="ru-RU" sz="2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6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ru-RU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Именно </a:t>
            </a:r>
            <a:r>
              <a:rPr lang="ru-RU" sz="26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лексика передает </a:t>
            </a:r>
            <a:r>
              <a:rPr lang="ru-RU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непосредственный </a:t>
            </a:r>
            <a:r>
              <a:rPr lang="ru-RU" sz="26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предмет мысли</a:t>
            </a:r>
            <a:r>
              <a:rPr lang="ru-RU" sz="2600" dirty="0">
                <a:latin typeface="Arial" panose="020B0604020202020204" pitchFamily="34" charset="0"/>
                <a:cs typeface="Arial" panose="020B0604020202020204" pitchFamily="34" charset="0"/>
              </a:rPr>
              <a:t> в силу своей </a:t>
            </a:r>
            <a:r>
              <a:rPr lang="ru-RU" sz="26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номинативной функции</a:t>
            </a:r>
            <a:r>
              <a:rPr lang="ru-RU" sz="26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т.к. проникает </a:t>
            </a:r>
            <a:r>
              <a:rPr lang="ru-RU" sz="2600" dirty="0">
                <a:latin typeface="Arial" panose="020B0604020202020204" pitchFamily="34" charset="0"/>
                <a:cs typeface="Arial" panose="020B0604020202020204" pitchFamily="34" charset="0"/>
              </a:rPr>
              <a:t>во все сферы жизни, помогая отразить не только </a:t>
            </a:r>
            <a:r>
              <a:rPr lang="ru-RU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реальную действительность</a:t>
            </a:r>
            <a:r>
              <a:rPr lang="ru-RU" sz="2600" dirty="0">
                <a:latin typeface="Arial" panose="020B0604020202020204" pitchFamily="34" charset="0"/>
                <a:cs typeface="Arial" panose="020B0604020202020204" pitchFamily="34" charset="0"/>
              </a:rPr>
              <a:t>, но и воображаемую. </a:t>
            </a:r>
            <a:endParaRPr lang="ru-RU" sz="2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ru-RU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	В </a:t>
            </a:r>
            <a:r>
              <a:rPr lang="ru-RU" sz="2600" dirty="0">
                <a:latin typeface="Arial" panose="020B0604020202020204" pitchFamily="34" charset="0"/>
                <a:cs typeface="Arial" panose="020B0604020202020204" pitchFamily="34" charset="0"/>
              </a:rPr>
              <a:t>живом акте речи </a:t>
            </a:r>
            <a:r>
              <a:rPr lang="ru-RU" sz="2600" u="sng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лексическое </a:t>
            </a:r>
            <a:r>
              <a:rPr lang="ru-RU" sz="2600" u="sng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грамматическое </a:t>
            </a:r>
            <a:r>
              <a:rPr lang="ru-RU" sz="2600" u="sng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нерасторжимы</a:t>
            </a:r>
            <a:r>
              <a:rPr lang="ru-RU" sz="2600" dirty="0">
                <a:latin typeface="Arial" panose="020B0604020202020204" pitchFamily="34" charset="0"/>
                <a:cs typeface="Arial" panose="020B0604020202020204" pitchFamily="34" charset="0"/>
              </a:rPr>
              <a:t>: грамматика организует словарь, </a:t>
            </a:r>
            <a:r>
              <a:rPr lang="ru-RU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в результате </a:t>
            </a:r>
            <a:r>
              <a:rPr lang="ru-RU" sz="2600" dirty="0">
                <a:latin typeface="Arial" panose="020B0604020202020204" pitchFamily="34" charset="0"/>
                <a:cs typeface="Arial" panose="020B0604020202020204" pitchFamily="34" charset="0"/>
              </a:rPr>
              <a:t>чего образуются единицы смысла – основа всякой </a:t>
            </a:r>
            <a:r>
              <a:rPr lang="ru-RU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речевой деятельности</a:t>
            </a:r>
            <a:r>
              <a:rPr lang="ru-RU" sz="26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16335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81892" y="684573"/>
            <a:ext cx="11014364" cy="569386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	Основная </a:t>
            </a:r>
            <a:r>
              <a:rPr lang="ru-RU" sz="28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цель работы над лексикой 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в школе состоит </a:t>
            </a:r>
            <a:r>
              <a:rPr lang="ru-RU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28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формировании лексических </a:t>
            </a:r>
            <a:r>
              <a:rPr lang="ru-RU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навыков.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ru-RU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Госстандарте и программах 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для общеобразовательных 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учреждений </a:t>
            </a:r>
            <a:r>
              <a:rPr lang="ru-RU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определены конечные и </a:t>
            </a:r>
            <a:r>
              <a:rPr lang="ru-RU" sz="28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промежуточные требования </a:t>
            </a:r>
            <a:r>
              <a:rPr lang="ru-RU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к владению лексическим минимумом. </a:t>
            </a:r>
            <a:endParaRPr lang="ru-RU" sz="2800" b="1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ru-RU" sz="2800" b="1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800" b="1" i="1" smtClean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ru-RU" sz="2800" smtClean="0">
                <a:latin typeface="Arial" panose="020B0604020202020204" pitchFamily="34" charset="0"/>
                <a:cs typeface="Arial" panose="020B0604020202020204" pitchFamily="34" charset="0"/>
              </a:rPr>
              <a:t>За курс обучения в средней школе учащиеся должны </a:t>
            </a:r>
            <a:r>
              <a:rPr lang="ru-RU" sz="2800" u="sng" smtClean="0">
                <a:latin typeface="Arial" panose="020B0604020202020204" pitchFamily="34" charset="0"/>
                <a:cs typeface="Arial" panose="020B0604020202020204" pitchFamily="34" charset="0"/>
              </a:rPr>
              <a:t>усвоить значение и формы лексических единиц </a:t>
            </a:r>
            <a:r>
              <a:rPr lang="ru-RU" sz="2800" smtClean="0">
                <a:latin typeface="Arial" panose="020B0604020202020204" pitchFamily="34" charset="0"/>
                <a:cs typeface="Arial" panose="020B0604020202020204" pitchFamily="34" charset="0"/>
              </a:rPr>
              <a:t>(ЛЕ) и </a:t>
            </a:r>
            <a:r>
              <a:rPr lang="ru-RU" sz="2800" u="sng" smtClean="0">
                <a:latin typeface="Arial" panose="020B0604020202020204" pitchFamily="34" charset="0"/>
                <a:cs typeface="Arial" panose="020B0604020202020204" pitchFamily="34" charset="0"/>
              </a:rPr>
              <a:t>уметь их использовать в различных ситуациях устного и письменного общения</a:t>
            </a:r>
            <a:r>
              <a:rPr lang="ru-RU" sz="2800" smtClean="0">
                <a:latin typeface="Arial" panose="020B0604020202020204" pitchFamily="34" charset="0"/>
                <a:cs typeface="Arial" panose="020B0604020202020204" pitchFamily="34" charset="0"/>
              </a:rPr>
              <a:t>, т.е. овладеть навыками лексического оформления порождаемого текста при говорении и письме и научиться понимать лексические единицы на слух и при чтении.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1443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/>
          </p:nvPr>
        </p:nvGraphicFramePr>
        <p:xfrm>
          <a:off x="2032000" y="1465943"/>
          <a:ext cx="7736114" cy="40785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98367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/>
          </p:nvPr>
        </p:nvGraphicFramePr>
        <p:xfrm>
          <a:off x="624115" y="777916"/>
          <a:ext cx="10929256" cy="54196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44126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14738" y="584262"/>
            <a:ext cx="72410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latin typeface="+mj-lt"/>
              </a:rPr>
              <a:t>Компоненты </a:t>
            </a:r>
            <a:r>
              <a:rPr lang="ru-RU" sz="2800" b="1" i="1" dirty="0">
                <a:latin typeface="+mj-lt"/>
              </a:rPr>
              <a:t>содержания обучения лексике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/>
          </p:nvPr>
        </p:nvGraphicFramePr>
        <p:xfrm>
          <a:off x="623455" y="1107482"/>
          <a:ext cx="11083636" cy="52322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37923">
                  <a:extLst>
                    <a:ext uri="{9D8B030D-6E8A-4147-A177-3AD203B41FA5}">
                      <a16:colId xmlns:a16="http://schemas.microsoft.com/office/drawing/2014/main" val="1763280666"/>
                    </a:ext>
                  </a:extLst>
                </a:gridCol>
                <a:gridCol w="4359847">
                  <a:extLst>
                    <a:ext uri="{9D8B030D-6E8A-4147-A177-3AD203B41FA5}">
                      <a16:colId xmlns:a16="http://schemas.microsoft.com/office/drawing/2014/main" val="3833874946"/>
                    </a:ext>
                  </a:extLst>
                </a:gridCol>
                <a:gridCol w="3085866">
                  <a:extLst>
                    <a:ext uri="{9D8B030D-6E8A-4147-A177-3AD203B41FA5}">
                      <a16:colId xmlns:a16="http://schemas.microsoft.com/office/drawing/2014/main" val="20456138"/>
                    </a:ext>
                  </a:extLst>
                </a:gridCol>
              </a:tblGrid>
              <a:tr h="568809">
                <a:tc>
                  <a:txBody>
                    <a:bodyPr/>
                    <a:lstStyle/>
                    <a:p>
                      <a:pPr algn="ctr"/>
                      <a:r>
                        <a:rPr lang="ru-RU" sz="2000" b="1" i="1" u="none" strike="noStrike" kern="1200" cap="all" baseline="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лингвистический</a:t>
                      </a:r>
                      <a:endParaRPr lang="ru-RU" sz="2000" b="1" cap="all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i="1" u="none" strike="noStrike" kern="1200" cap="all" baseline="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методологический</a:t>
                      </a:r>
                      <a:endParaRPr lang="ru-RU" sz="2000" b="1" cap="all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i="1" u="none" strike="noStrike" kern="1200" cap="all" baseline="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психологический</a:t>
                      </a:r>
                      <a:endParaRPr lang="ru-RU" sz="2000" b="1" cap="all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6387966"/>
                  </a:ext>
                </a:extLst>
              </a:tr>
              <a:tr h="637695">
                <a:tc>
                  <a:txBody>
                    <a:bodyPr/>
                    <a:lstStyle/>
                    <a:p>
                      <a:r>
                        <a:rPr lang="ru-RU" sz="20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Под лексической</a:t>
                      </a:r>
                    </a:p>
                    <a:p>
                      <a:r>
                        <a:rPr lang="ru-RU" sz="20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единицей </a:t>
                      </a:r>
                      <a:r>
                        <a:rPr lang="ru-RU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подразумевается отдельное слово, устойчивое словосочетание,</a:t>
                      </a:r>
                    </a:p>
                    <a:p>
                      <a:r>
                        <a:rPr lang="ru-RU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идиома. Их необходимый набор для решения речевых задач, обусловленных контекстом деятельности данной возрастной группы</a:t>
                      </a:r>
                    </a:p>
                    <a:p>
                      <a:r>
                        <a:rPr lang="ru-RU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обучаемых, и составляет </a:t>
                      </a:r>
                      <a:r>
                        <a:rPr lang="ru-RU" sz="2000" b="1" i="1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лингвистический</a:t>
                      </a:r>
                      <a:r>
                        <a:rPr lang="ru-RU" sz="2000" b="0" i="1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компонент содержания обучения</a:t>
                      </a:r>
                    </a:p>
                    <a:p>
                      <a:r>
                        <a:rPr lang="ru-RU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лексике на конкретном этапе обучения.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включает необходимые разъяснения, памятки</a:t>
                      </a:r>
                    </a:p>
                    <a:p>
                      <a:r>
                        <a:rPr lang="ru-RU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и инструкции по использованию словарей, форме ведения индивидуальных словарей и карточек с новой лексикой, о способах реорганизации и систематизации изученной лексики. </a:t>
                      </a:r>
                      <a:r>
                        <a:rPr lang="ru-RU" sz="20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Это те знания и умения</a:t>
                      </a:r>
                      <a:r>
                        <a:rPr lang="ru-RU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которые позволяют ученику </a:t>
                      </a:r>
                      <a:r>
                        <a:rPr lang="ru-RU" sz="20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работать над лексикой самостоятельно </a:t>
                      </a:r>
                      <a:r>
                        <a:rPr lang="ru-RU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и независимо от</a:t>
                      </a:r>
                    </a:p>
                    <a:p>
                      <a:r>
                        <a:rPr lang="ru-RU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внешних условий.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компонент содержания обучения лексике связан с проблемой лексических навыков и умений.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015840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00500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92727" y="623456"/>
            <a:ext cx="1070956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/>
              <a:t>	</a:t>
            </a:r>
            <a:r>
              <a:rPr lang="ru-RU" sz="2400" b="1" dirty="0" smtClean="0"/>
              <a:t>1. Сущность современной компетентностно  - методологической иноязычно-образовательной парадигмы </a:t>
            </a:r>
          </a:p>
          <a:p>
            <a:pPr algn="just"/>
            <a:r>
              <a:rPr lang="ru-RU" sz="2400" dirty="0" smtClean="0"/>
              <a:t>	В последнее десятилетие в связи с переходом на новую парадигму образования и воспитания применительно к образованию в целом большое распространение получил компетентностный подход.</a:t>
            </a:r>
          </a:p>
          <a:p>
            <a:pPr algn="just"/>
            <a:r>
              <a:rPr lang="ru-RU" sz="2400" dirty="0" smtClean="0"/>
              <a:t>	В </a:t>
            </a:r>
            <a:r>
              <a:rPr lang="ru-RU" sz="2400" dirty="0"/>
              <a:t>нашей стране этот подход долгое время рассматривался </a:t>
            </a:r>
            <a:r>
              <a:rPr lang="ru-RU" sz="2400" dirty="0" smtClean="0"/>
              <a:t>главным </a:t>
            </a:r>
            <a:r>
              <a:rPr lang="ru-RU" sz="2400" dirty="0"/>
              <a:t>образом применительно к профессиональному образованию (Н.В. Кузьмина, А.К. </a:t>
            </a:r>
            <a:r>
              <a:rPr lang="ru-RU" sz="2400" dirty="0" smtClean="0"/>
              <a:t>Маркова </a:t>
            </a:r>
            <a:r>
              <a:rPr lang="ru-RU" sz="2400" dirty="0"/>
              <a:t>и др.). </a:t>
            </a:r>
            <a:r>
              <a:rPr lang="ru-RU" sz="2400" dirty="0" smtClean="0"/>
              <a:t>В данный момент происходит переориентация </a:t>
            </a:r>
            <a:r>
              <a:rPr lang="ru-RU" sz="2400" dirty="0"/>
              <a:t>оценки результата образования с понятий „подготовленность”, „образованность”, „общая культура”, „</a:t>
            </a:r>
            <a:r>
              <a:rPr lang="ru-RU" sz="2400" dirty="0" smtClean="0"/>
              <a:t>воспитанность</a:t>
            </a:r>
            <a:r>
              <a:rPr lang="ru-RU" sz="2400" dirty="0"/>
              <a:t>” на понятия </a:t>
            </a:r>
            <a:r>
              <a:rPr lang="ru-RU" sz="2400" b="1" i="1" dirty="0"/>
              <a:t>„компетенция”, „компетентность”</a:t>
            </a:r>
            <a:r>
              <a:rPr lang="ru-RU" sz="2400" dirty="0"/>
              <a:t> обучающихся. </a:t>
            </a:r>
            <a:endParaRPr lang="ru-RU" sz="2400" dirty="0" smtClean="0"/>
          </a:p>
          <a:p>
            <a:pPr algn="just"/>
            <a:r>
              <a:rPr lang="ru-RU" sz="2400" dirty="0"/>
              <a:t>	</a:t>
            </a:r>
            <a:r>
              <a:rPr lang="ru-RU" sz="2400" dirty="0" smtClean="0"/>
              <a:t>Соответственно</a:t>
            </a:r>
            <a:r>
              <a:rPr lang="ru-RU" sz="2400" dirty="0"/>
              <a:t>, фиксируется компетентностный подход в </a:t>
            </a:r>
            <a:r>
              <a:rPr lang="ru-RU" sz="2400" dirty="0" smtClean="0"/>
              <a:t>образовании </a:t>
            </a:r>
            <a:r>
              <a:rPr lang="ru-RU" sz="2400" dirty="0"/>
              <a:t>(Зимняя И.А</a:t>
            </a:r>
            <a:r>
              <a:rPr lang="ru-RU" sz="2400" dirty="0" smtClean="0"/>
              <a:t>.). </a:t>
            </a:r>
            <a:r>
              <a:rPr lang="ru-RU" sz="2400" b="1" dirty="0" smtClean="0"/>
              <a:t>Этот подход </a:t>
            </a:r>
            <a:r>
              <a:rPr lang="ru-RU" sz="2400" b="1" dirty="0"/>
              <a:t>предполагает значительное усиление практической направленности образования, </a:t>
            </a:r>
            <a:r>
              <a:rPr lang="ru-RU" sz="2400" b="1" dirty="0" smtClean="0"/>
              <a:t>нацелен </a:t>
            </a:r>
            <a:r>
              <a:rPr lang="ru-RU" sz="2400" b="1" dirty="0"/>
              <a:t>на развитие личностных качеств обучаемых, а также соотносится с гуманистическими ценностями образования</a:t>
            </a:r>
            <a:r>
              <a:rPr lang="ru-RU" sz="2400" b="1" dirty="0" smtClean="0"/>
              <a:t>. 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414575838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/>
          </p:nvPr>
        </p:nvGraphicFramePr>
        <p:xfrm>
          <a:off x="872835" y="1510147"/>
          <a:ext cx="10377055" cy="45165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840999" y="708952"/>
            <a:ext cx="77895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Активный, пассивный и потенциальный словарь</a:t>
            </a:r>
          </a:p>
        </p:txBody>
      </p:sp>
    </p:spTree>
    <p:extLst>
      <p:ext uri="{BB962C8B-B14F-4D97-AF65-F5344CB8AC3E}">
        <p14:creationId xmlns:p14="http://schemas.microsoft.com/office/powerpoint/2010/main" val="4003756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/>
          </p:nvPr>
        </p:nvGraphicFramePr>
        <p:xfrm>
          <a:off x="845128" y="623455"/>
          <a:ext cx="10584872" cy="53894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07736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4057" y="1281776"/>
            <a:ext cx="10189029" cy="452431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3200" dirty="0" smtClean="0">
                <a:latin typeface="Times New Roman" panose="02020603050405020304" pitchFamily="18" charset="0"/>
              </a:rPr>
              <a:t>	Особым источником потенциального словаря является </a:t>
            </a:r>
            <a:r>
              <a:rPr lang="ru-RU" sz="3200" i="1" u="sng" dirty="0" smtClean="0">
                <a:solidFill>
                  <a:srgbClr val="C00000"/>
                </a:solidFill>
                <a:latin typeface="Times New Roman,Italic"/>
              </a:rPr>
              <a:t>языковая догадка</a:t>
            </a:r>
            <a:r>
              <a:rPr lang="ru-RU" sz="3200" dirty="0" smtClean="0">
                <a:latin typeface="Times New Roman" panose="02020603050405020304" pitchFamily="18" charset="0"/>
              </a:rPr>
              <a:t>, очень важная составляющая самостоятельной семантизации слов. </a:t>
            </a:r>
          </a:p>
          <a:p>
            <a:pPr algn="just"/>
            <a:r>
              <a:rPr lang="ru-RU" sz="3200" dirty="0">
                <a:latin typeface="Times New Roman" panose="02020603050405020304" pitchFamily="18" charset="0"/>
              </a:rPr>
              <a:t>	</a:t>
            </a:r>
            <a:r>
              <a:rPr lang="ru-RU" sz="3200" dirty="0" smtClean="0">
                <a:latin typeface="Times New Roman" panose="02020603050405020304" pitchFamily="18" charset="0"/>
              </a:rPr>
              <a:t>В ней много случайного и неосознанного.</a:t>
            </a:r>
          </a:p>
          <a:p>
            <a:pPr algn="just"/>
            <a:r>
              <a:rPr lang="ru-RU" sz="3200" dirty="0">
                <a:latin typeface="Times New Roman" panose="02020603050405020304" pitchFamily="18" charset="0"/>
              </a:rPr>
              <a:t>	</a:t>
            </a:r>
            <a:r>
              <a:rPr lang="ru-RU" sz="3200" dirty="0" smtClean="0">
                <a:latin typeface="Times New Roman" panose="02020603050405020304" pitchFamily="18" charset="0"/>
              </a:rPr>
              <a:t>Исследователи вывели три группы подсказок языковой догадки: </a:t>
            </a:r>
          </a:p>
          <a:p>
            <a:pPr marL="1371600" lvl="2" indent="-457200" algn="just">
              <a:buFont typeface="Wingdings" panose="05000000000000000000" pitchFamily="2" charset="2"/>
              <a:buChar char="Ø"/>
            </a:pPr>
            <a:r>
              <a:rPr lang="ru-RU" sz="3200" i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внутриязыковые; </a:t>
            </a:r>
          </a:p>
          <a:p>
            <a:pPr marL="1371600" lvl="2" indent="-457200" algn="just">
              <a:buFont typeface="Wingdings" panose="05000000000000000000" pitchFamily="2" charset="2"/>
              <a:buChar char="Ø"/>
            </a:pPr>
            <a:r>
              <a:rPr lang="ru-RU" sz="3200" i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межъязыковые;</a:t>
            </a:r>
          </a:p>
          <a:p>
            <a:pPr marL="1371600" lvl="2" indent="-457200" algn="just">
              <a:buFont typeface="Wingdings" panose="05000000000000000000" pitchFamily="2" charset="2"/>
              <a:buChar char="Ø"/>
            </a:pPr>
            <a:r>
              <a:rPr lang="ru-RU" sz="3200" i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внеязыковые</a:t>
            </a:r>
            <a:r>
              <a:rPr lang="ru-RU" sz="3200" dirty="0" smtClean="0">
                <a:latin typeface="Times New Roman" panose="02020603050405020304" pitchFamily="18" charset="0"/>
              </a:rPr>
              <a:t>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505212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/>
          </p:nvPr>
        </p:nvGraphicFramePr>
        <p:xfrm>
          <a:off x="1219199" y="858211"/>
          <a:ext cx="9884229" cy="512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884229">
                  <a:extLst>
                    <a:ext uri="{9D8B030D-6E8A-4147-A177-3AD203B41FA5}">
                      <a16:colId xmlns:a16="http://schemas.microsoft.com/office/drawing/2014/main" val="20611893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ru-RU" sz="3600" b="1" i="0" u="none" strike="noStrike" kern="1200" baseline="0" dirty="0" smtClean="0">
                        <a:solidFill>
                          <a:srgbClr val="C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ru-RU" sz="3600" b="1" i="0" u="none" strike="noStrike" kern="1200" baseline="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Внутриязыковая подсказка</a:t>
                      </a:r>
                    </a:p>
                    <a:p>
                      <a:pPr algn="ctr"/>
                      <a:r>
                        <a:rPr lang="ru-RU" sz="3600" b="1" i="0" u="none" strike="noStrike" kern="1200" baseline="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ru-RU" sz="36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26314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sz="3600" b="0" i="0" u="none" strike="noStrik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just"/>
                      <a:r>
                        <a:rPr lang="ru-RU" sz="36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вытекает из отнесения слова к определенной грамматической категории, выявления его функции в предложении. Большую роль выполняют и словообразовательные элементы.</a:t>
                      </a:r>
                    </a:p>
                    <a:p>
                      <a:endParaRPr lang="ru-RU" sz="3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22250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6572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/>
          </p:nvPr>
        </p:nvGraphicFramePr>
        <p:xfrm>
          <a:off x="901207" y="773105"/>
          <a:ext cx="10335489" cy="5303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335489">
                  <a:extLst>
                    <a:ext uri="{9D8B030D-6E8A-4147-A177-3AD203B41FA5}">
                      <a16:colId xmlns:a16="http://schemas.microsoft.com/office/drawing/2014/main" val="25530851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800" b="1" i="1" u="none" strike="noStrike" kern="1200" baseline="0" dirty="0" smtClean="0">
                          <a:solidFill>
                            <a:srgbClr val="C00000"/>
                          </a:solidFill>
                          <a:latin typeface="+mj-lt"/>
                          <a:ea typeface="+mn-ea"/>
                          <a:cs typeface="+mn-cs"/>
                        </a:rPr>
                        <a:t>Межъязыковая подсказка </a:t>
                      </a:r>
                    </a:p>
                    <a:p>
                      <a:pPr algn="just"/>
                      <a:r>
                        <a:rPr lang="ru-RU" sz="2800" b="1" i="0" u="none" strike="noStrike" kern="1200" baseline="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содержится в словах, образованных в результате заимствования из языка в язык, в интернационализмах, советизмах, а также в полных и в частичных кальках, т.е. в словах и словосочетаниях, образованных по общей словообразовательной, синтаксической и смысловой модели.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85075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ru-RU" sz="2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Например, иметь возможность – </a:t>
                      </a:r>
                      <a:r>
                        <a:rPr lang="en-US" sz="2800" b="0" i="0" u="none" strike="noStrike" kern="1200" baseline="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to</a:t>
                      </a:r>
                      <a:r>
                        <a:rPr lang="ru-RU" sz="2800" b="0" i="0" u="none" strike="noStrike" kern="1200" baseline="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have</a:t>
                      </a:r>
                      <a:r>
                        <a:rPr lang="ru-RU" sz="2800" b="0" i="0" u="none" strike="noStrike" kern="1200" baseline="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an</a:t>
                      </a:r>
                      <a:r>
                        <a:rPr lang="ru-RU" sz="2800" b="0" i="0" u="none" strike="noStrike" kern="1200" baseline="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opportunity</a:t>
                      </a:r>
                      <a:r>
                        <a:rPr lang="ru-RU" sz="2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(англ.). Иногда межъязыковая подсказка происходит от совпадения отдельных семантических долей слов, например, английское </a:t>
                      </a:r>
                      <a:r>
                        <a:rPr lang="ru-RU" sz="2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to</a:t>
                      </a:r>
                      <a:r>
                        <a:rPr lang="ru-RU" sz="2800" b="0" i="0" u="none" strike="noStrike" kern="1200" baseline="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arrest</a:t>
                      </a:r>
                      <a:r>
                        <a:rPr lang="ru-RU" sz="2800" b="0" i="0" u="none" strike="noStrike" kern="1200" baseline="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ru-RU" sz="2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означающее «задержать, арестовать, захватить», а также переносно «приковать внимание», с русским языком совпадает лишь в первом значении.</a:t>
                      </a:r>
                      <a:endParaRPr lang="ru-RU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78547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9017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/>
          </p:nvPr>
        </p:nvGraphicFramePr>
        <p:xfrm>
          <a:off x="1153885" y="885371"/>
          <a:ext cx="10002982" cy="50227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02982">
                  <a:extLst>
                    <a:ext uri="{9D8B030D-6E8A-4147-A177-3AD203B41FA5}">
                      <a16:colId xmlns:a16="http://schemas.microsoft.com/office/drawing/2014/main" val="945815542"/>
                    </a:ext>
                  </a:extLst>
                </a:gridCol>
              </a:tblGrid>
              <a:tr h="2736702">
                <a:tc>
                  <a:txBody>
                    <a:bodyPr/>
                    <a:lstStyle/>
                    <a:p>
                      <a:pPr algn="ctr"/>
                      <a:r>
                        <a:rPr lang="ru-RU" sz="3600" b="1" i="1" u="none" strike="noStrike" kern="1200" baseline="0" dirty="0" smtClean="0">
                          <a:solidFill>
                            <a:srgbClr val="C00000"/>
                          </a:solidFill>
                          <a:latin typeface="+mj-lt"/>
                          <a:ea typeface="+mn-ea"/>
                          <a:cs typeface="+mn-cs"/>
                        </a:rPr>
                        <a:t>Внеязыковая подсказка </a:t>
                      </a:r>
                    </a:p>
                    <a:p>
                      <a:pPr algn="just"/>
                      <a:r>
                        <a:rPr lang="ru-RU" sz="3600" b="0" i="0" u="none" strike="noStrike" kern="1200" baseline="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вытекает из знания фактов и явлений действительности, отраженных в тексте и придающих ему указательный характер.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0765951"/>
                  </a:ext>
                </a:extLst>
              </a:tr>
              <a:tr h="2207018">
                <a:tc>
                  <a:txBody>
                    <a:bodyPr/>
                    <a:lstStyle/>
                    <a:p>
                      <a:pPr algn="just"/>
                      <a:r>
                        <a:rPr lang="ru-RU" sz="36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Так, приметы времени, места, упоминание собственных имен бросает свет на значение незнакомых слов.</a:t>
                      </a:r>
                    </a:p>
                    <a:p>
                      <a:endParaRPr lang="ru-RU" sz="3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24827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73688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97528" y="709412"/>
            <a:ext cx="10224654" cy="544764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pPr algn="just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ru-RU" sz="2400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Соловова </a:t>
            </a:r>
            <a:r>
              <a:rPr lang="ru-RU" sz="2400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Е.Н.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выделяет шесть наиболее распространенных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способов </a:t>
            </a:r>
            <a:r>
              <a:rPr lang="ru-RU" sz="2400" b="1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семантизации </a:t>
            </a:r>
            <a:r>
              <a:rPr lang="ru-RU" sz="24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лексических единиц</a:t>
            </a:r>
            <a:r>
              <a:rPr lang="ru-RU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endParaRPr lang="ru-RU" sz="24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-457200" algn="just">
              <a:lnSpc>
                <a:spcPct val="150000"/>
              </a:lnSpc>
              <a:buFont typeface="+mj-lt"/>
              <a:buAutoNum type="arabicParenR"/>
            </a:pP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использование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наглядности, </a:t>
            </a:r>
            <a:endParaRPr lang="ru-RU" sz="2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-457200" algn="just">
              <a:lnSpc>
                <a:spcPct val="150000"/>
              </a:lnSpc>
              <a:buFont typeface="+mj-lt"/>
              <a:buAutoNum type="arabicParenR"/>
            </a:pP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семантизация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с помощью синонимов/антонимов, </a:t>
            </a:r>
            <a:endParaRPr lang="ru-RU" sz="2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-457200" algn="just">
              <a:lnSpc>
                <a:spcPct val="150000"/>
              </a:lnSpc>
              <a:buFont typeface="+mj-lt"/>
              <a:buAutoNum type="arabicParenR"/>
            </a:pP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семантизация с использованием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известных способов словообразования, </a:t>
            </a:r>
            <a:endParaRPr lang="ru-RU" sz="2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-457200" algn="just">
              <a:lnSpc>
                <a:spcPct val="150000"/>
              </a:lnSpc>
              <a:buFont typeface="+mj-lt"/>
              <a:buAutoNum type="arabicParenR"/>
            </a:pP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перевод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на 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родной язык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учителем, </a:t>
            </a:r>
            <a:endParaRPr lang="ru-RU" sz="2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-457200" algn="just">
              <a:lnSpc>
                <a:spcPct val="150000"/>
              </a:lnSpc>
              <a:buFont typeface="+mj-lt"/>
              <a:buAutoNum type="arabicParenR"/>
            </a:pP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поиск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слова в различных словарях учащимися, </a:t>
            </a:r>
            <a:endParaRPr lang="ru-RU" sz="2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-457200" algn="just">
              <a:lnSpc>
                <a:spcPct val="150000"/>
              </a:lnSpc>
              <a:buFont typeface="+mj-lt"/>
              <a:buAutoNum type="arabicParenR"/>
            </a:pP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догадка по контексту.</a:t>
            </a: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479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4092370" y="2894940"/>
            <a:ext cx="4017818" cy="1260764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НАГЛЯДНОСТЬ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918690" y="1852220"/>
            <a:ext cx="2749137" cy="1596572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предметная</a:t>
            </a:r>
          </a:p>
        </p:txBody>
      </p:sp>
      <p:sp>
        <p:nvSpPr>
          <p:cNvPr id="4" name="Овал 3"/>
          <p:cNvSpPr/>
          <p:nvPr/>
        </p:nvSpPr>
        <p:spPr>
          <a:xfrm>
            <a:off x="4549570" y="805541"/>
            <a:ext cx="3103418" cy="150223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Изобрази-тельная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8534731" y="1852220"/>
            <a:ext cx="2819070" cy="1625601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наглядность действием</a:t>
            </a:r>
          </a:p>
        </p:txBody>
      </p:sp>
      <p:sp>
        <p:nvSpPr>
          <p:cNvPr id="6" name="Овал 5"/>
          <p:cNvSpPr/>
          <p:nvPr/>
        </p:nvSpPr>
        <p:spPr>
          <a:xfrm>
            <a:off x="1678379" y="4031673"/>
            <a:ext cx="3024250" cy="168695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звуковая</a:t>
            </a:r>
          </a:p>
        </p:txBody>
      </p:sp>
      <p:sp>
        <p:nvSpPr>
          <p:cNvPr id="7" name="Овал 6"/>
          <p:cNvSpPr/>
          <p:nvPr/>
        </p:nvSpPr>
        <p:spPr>
          <a:xfrm>
            <a:off x="7652988" y="4031674"/>
            <a:ext cx="3087582" cy="1686955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контекстуальная</a:t>
            </a:r>
          </a:p>
        </p:txBody>
      </p:sp>
      <p:cxnSp>
        <p:nvCxnSpPr>
          <p:cNvPr id="9" name="Прямая со стрелкой 8"/>
          <p:cNvCxnSpPr>
            <a:stCxn id="2" idx="0"/>
            <a:endCxn id="4" idx="4"/>
          </p:cNvCxnSpPr>
          <p:nvPr/>
        </p:nvCxnSpPr>
        <p:spPr>
          <a:xfrm flipV="1">
            <a:off x="6101279" y="2307771"/>
            <a:ext cx="0" cy="58716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stCxn id="2" idx="7"/>
            <a:endCxn id="5" idx="2"/>
          </p:cNvCxnSpPr>
          <p:nvPr/>
        </p:nvCxnSpPr>
        <p:spPr>
          <a:xfrm flipV="1">
            <a:off x="7521792" y="2665021"/>
            <a:ext cx="1012939" cy="41455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2" idx="1"/>
            <a:endCxn id="3" idx="6"/>
          </p:cNvCxnSpPr>
          <p:nvPr/>
        </p:nvCxnSpPr>
        <p:spPr>
          <a:xfrm flipH="1" flipV="1">
            <a:off x="3667827" y="2650506"/>
            <a:ext cx="1012939" cy="42906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2" idx="5"/>
            <a:endCxn id="7" idx="1"/>
          </p:cNvCxnSpPr>
          <p:nvPr/>
        </p:nvCxnSpPr>
        <p:spPr>
          <a:xfrm>
            <a:off x="7521792" y="3971069"/>
            <a:ext cx="583362" cy="30765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2" idx="3"/>
            <a:endCxn id="6" idx="7"/>
          </p:cNvCxnSpPr>
          <p:nvPr/>
        </p:nvCxnSpPr>
        <p:spPr>
          <a:xfrm flipH="1">
            <a:off x="4259738" y="3971069"/>
            <a:ext cx="421028" cy="30765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3116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51428" y="1480457"/>
            <a:ext cx="9289143" cy="14224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>
                <a:solidFill>
                  <a:srgbClr val="C00000"/>
                </a:solidFill>
              </a:rPr>
              <a:t>Выбор приема семантизации </a:t>
            </a:r>
            <a:r>
              <a:rPr lang="ru-RU" sz="2800" b="1" dirty="0">
                <a:solidFill>
                  <a:schemeClr val="tx1"/>
                </a:solidFill>
              </a:rPr>
              <a:t>в каждом отдельном случае </a:t>
            </a:r>
            <a:r>
              <a:rPr lang="ru-RU" sz="2800" b="1" dirty="0" smtClean="0">
                <a:solidFill>
                  <a:schemeClr val="tx1"/>
                </a:solidFill>
              </a:rPr>
              <a:t>определяется </a:t>
            </a:r>
            <a:r>
              <a:rPr lang="ru-RU" sz="2800" b="1" u="sng" dirty="0" smtClean="0">
                <a:solidFill>
                  <a:schemeClr val="tx1"/>
                </a:solidFill>
              </a:rPr>
              <a:t>характером </a:t>
            </a:r>
            <a:r>
              <a:rPr lang="ru-RU" sz="2800" b="1" u="sng" dirty="0">
                <a:solidFill>
                  <a:schemeClr val="tx1"/>
                </a:solidFill>
              </a:rPr>
              <a:t>слова</a:t>
            </a:r>
            <a:r>
              <a:rPr lang="ru-RU" sz="2800" b="1" dirty="0">
                <a:solidFill>
                  <a:schemeClr val="tx1"/>
                </a:solidFill>
              </a:rPr>
              <a:t>, </a:t>
            </a:r>
            <a:r>
              <a:rPr lang="ru-RU" sz="2800" b="1" u="sng" dirty="0">
                <a:solidFill>
                  <a:schemeClr val="tx1"/>
                </a:solidFill>
              </a:rPr>
              <a:t>этапом обучения </a:t>
            </a:r>
            <a:r>
              <a:rPr lang="ru-RU" sz="2800" b="1" dirty="0">
                <a:solidFill>
                  <a:schemeClr val="tx1"/>
                </a:solidFill>
              </a:rPr>
              <a:t>и </a:t>
            </a:r>
            <a:r>
              <a:rPr lang="ru-RU" sz="2800" b="1" u="sng" dirty="0">
                <a:solidFill>
                  <a:schemeClr val="tx1"/>
                </a:solidFill>
              </a:rPr>
              <a:t>уровнем обученности учащихся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451428" y="3265714"/>
            <a:ext cx="9289143" cy="226422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600" b="1" dirty="0" smtClean="0">
                <a:solidFill>
                  <a:srgbClr val="C00000"/>
                </a:solidFill>
              </a:rPr>
              <a:t>Тренировка учащихся </a:t>
            </a:r>
            <a:r>
              <a:rPr lang="ru-RU" sz="2600" b="1" dirty="0" smtClean="0">
                <a:solidFill>
                  <a:schemeClr val="tx1"/>
                </a:solidFill>
              </a:rPr>
              <a:t>в усвоении слов реализуется </a:t>
            </a:r>
            <a:r>
              <a:rPr lang="ru-RU" sz="2600" b="1" dirty="0" smtClean="0">
                <a:solidFill>
                  <a:srgbClr val="C00000"/>
                </a:solidFill>
              </a:rPr>
              <a:t>при помощи упражнений</a:t>
            </a:r>
            <a:r>
              <a:rPr lang="ru-RU" sz="2600" b="1" dirty="0" smtClean="0">
                <a:solidFill>
                  <a:schemeClr val="tx1"/>
                </a:solidFill>
              </a:rPr>
              <a:t>, упрочивающих семантику новых слов и словосочетаний, образованных на основе смысловой совместимости.</a:t>
            </a:r>
            <a:endParaRPr lang="ru-RU" sz="2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5198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08365" y="1263457"/>
            <a:ext cx="10072254" cy="440120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endParaRPr lang="ru-RU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ru-RU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Рогова </a:t>
            </a:r>
            <a:r>
              <a:rPr lang="ru-RU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Г.В. 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делит </a:t>
            </a:r>
            <a:r>
              <a:rPr lang="ru-RU" sz="28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все </a:t>
            </a:r>
            <a:r>
              <a:rPr lang="ru-RU" sz="2800" b="1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лексические </a:t>
            </a:r>
            <a:r>
              <a:rPr lang="ru-RU" sz="2800" b="1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упражнения </a:t>
            </a:r>
            <a:r>
              <a:rPr lang="ru-RU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на </a:t>
            </a:r>
            <a:r>
              <a:rPr lang="ru-RU" sz="2800" b="1" i="1" u="sng" dirty="0">
                <a:latin typeface="Arial" panose="020B0604020202020204" pitchFamily="34" charset="0"/>
                <a:cs typeface="Arial" panose="020B0604020202020204" pitchFamily="34" charset="0"/>
              </a:rPr>
              <a:t>две категории</a:t>
            </a:r>
            <a:r>
              <a:rPr lang="ru-RU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, направленные на: </a:t>
            </a:r>
            <a:endParaRPr lang="ru-RU" sz="2800" b="1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ru-RU" sz="2800" b="1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AutoNum type="arabicParenR"/>
            </a:pPr>
            <a:r>
              <a:rPr lang="ru-RU" sz="28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    запоминание </a:t>
            </a:r>
            <a:r>
              <a:rPr lang="ru-RU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слова, его семантики в единстве </a:t>
            </a:r>
            <a:endParaRPr lang="ru-RU" sz="2800" b="1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8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с </a:t>
            </a:r>
            <a:r>
              <a:rPr lang="ru-RU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произносительной </a:t>
            </a:r>
            <a:r>
              <a:rPr lang="ru-RU" sz="28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и грамматической </a:t>
            </a:r>
            <a:r>
              <a:rPr lang="ru-RU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формами; </a:t>
            </a:r>
          </a:p>
          <a:p>
            <a:pPr algn="just"/>
            <a:endParaRPr lang="ru-RU" sz="2800" b="1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8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2) формирование </a:t>
            </a:r>
            <a:r>
              <a:rPr lang="ru-RU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сочетаний слов </a:t>
            </a:r>
            <a:r>
              <a:rPr lang="ru-RU" sz="28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смыслового характера.</a:t>
            </a:r>
          </a:p>
          <a:p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4255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36171" y="677975"/>
            <a:ext cx="1039948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/>
              <a:t>	2. Методическая система иноязычного образования: цели, подходы, содержание, принципы, методы, технологии иноязычного образования (методы, средства, приемы, интерактивные и информационные технологии и т.д.)</a:t>
            </a:r>
          </a:p>
          <a:p>
            <a:pPr algn="just"/>
            <a:r>
              <a:rPr lang="ru-RU" sz="2400" smtClean="0"/>
              <a:t>	</a:t>
            </a:r>
            <a:r>
              <a:rPr lang="ru-RU" sz="2400" b="1" i="1" smtClean="0"/>
              <a:t>К основным понятиям, составляющим фундамент методики, можно отнести: </a:t>
            </a:r>
            <a:r>
              <a:rPr lang="ru-RU" sz="2400" smtClean="0"/>
              <a:t>	</a:t>
            </a:r>
          </a:p>
          <a:p>
            <a:pPr algn="just"/>
            <a:r>
              <a:rPr lang="ru-RU" sz="2400" b="1" i="1" smtClean="0"/>
              <a:t>Метод</a:t>
            </a:r>
            <a:r>
              <a:rPr lang="ru-RU" sz="2400" smtClean="0"/>
              <a:t> </a:t>
            </a:r>
            <a:r>
              <a:rPr lang="ru-RU" sz="2400" dirty="0" smtClean="0"/>
              <a:t>как систему целенаправленных действий учителя, с одной стороны, и учебных действий учащихся </a:t>
            </a:r>
            <a:r>
              <a:rPr lang="ru-RU" sz="2400" smtClean="0"/>
              <a:t>с </a:t>
            </a:r>
            <a:r>
              <a:rPr lang="ru-RU" sz="2400" smtClean="0"/>
              <a:t>другой. </a:t>
            </a:r>
          </a:p>
          <a:p>
            <a:pPr algn="just"/>
            <a:r>
              <a:rPr lang="ru-RU" sz="2400" b="1" i="1" smtClean="0"/>
              <a:t>Прием</a:t>
            </a:r>
            <a:r>
              <a:rPr lang="ru-RU" sz="2400" smtClean="0"/>
              <a:t> – элементарный методический поступок, направленный на решение конкретных задач на определенном этапе урока. </a:t>
            </a:r>
          </a:p>
          <a:p>
            <a:pPr algn="just"/>
            <a:r>
              <a:rPr lang="ru-RU" sz="2400" b="1" smtClean="0"/>
              <a:t>Цель обучения </a:t>
            </a:r>
            <a:r>
              <a:rPr lang="ru-RU" sz="2400" smtClean="0"/>
              <a:t>– это то, к чему мы стремимся в процессе обучения ИЯ, это идеально планируемый результат. </a:t>
            </a:r>
          </a:p>
          <a:p>
            <a:pPr algn="just"/>
            <a:r>
              <a:rPr lang="ru-RU" sz="2400" b="1" smtClean="0"/>
              <a:t>Условия обучения </a:t>
            </a:r>
            <a:r>
              <a:rPr lang="ru-RU" sz="2400" smtClean="0"/>
              <a:t>– это обстоятельства, при которых происходит обучение. </a:t>
            </a:r>
            <a:r>
              <a:rPr lang="ru-RU" sz="2400" b="1" smtClean="0"/>
              <a:t>Средствами обучения </a:t>
            </a:r>
            <a:r>
              <a:rPr lang="ru-RU" sz="2400" smtClean="0"/>
              <a:t>являются орудия учебного процесса, с помощью которых более успешно и за короткое время достигаются поставленные цели.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788999395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/>
          </p:nvPr>
        </p:nvGraphicFramePr>
        <p:xfrm>
          <a:off x="754743" y="711200"/>
          <a:ext cx="10653486" cy="54899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72249">
                  <a:extLst>
                    <a:ext uri="{9D8B030D-6E8A-4147-A177-3AD203B41FA5}">
                      <a16:colId xmlns:a16="http://schemas.microsoft.com/office/drawing/2014/main" val="749492282"/>
                    </a:ext>
                  </a:extLst>
                </a:gridCol>
                <a:gridCol w="7381237">
                  <a:extLst>
                    <a:ext uri="{9D8B030D-6E8A-4147-A177-3AD203B41FA5}">
                      <a16:colId xmlns:a16="http://schemas.microsoft.com/office/drawing/2014/main" val="695114072"/>
                    </a:ext>
                  </a:extLst>
                </a:gridCol>
              </a:tblGrid>
              <a:tr h="5489917">
                <a:tc>
                  <a:txBody>
                    <a:bodyPr/>
                    <a:lstStyle/>
                    <a:p>
                      <a:r>
                        <a:rPr lang="ru-RU" sz="2200" b="1" i="1" dirty="0" smtClean="0">
                          <a:solidFill>
                            <a:schemeClr val="tx1"/>
                          </a:solidFill>
                          <a:latin typeface="Times New Roman,Italic"/>
                        </a:rPr>
                        <a:t>Упражнения на запоминание слова, его семантики в единстве с произносительной и</a:t>
                      </a:r>
                    </a:p>
                    <a:p>
                      <a:r>
                        <a:rPr lang="ru-RU" sz="2200" b="1" i="1" dirty="0" smtClean="0">
                          <a:solidFill>
                            <a:schemeClr val="tx1"/>
                          </a:solidFill>
                          <a:latin typeface="Times New Roman,Italic"/>
                        </a:rPr>
                        <a:t>грамматической формами</a:t>
                      </a:r>
                      <a:endParaRPr lang="ru-RU" sz="2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 algn="just">
                        <a:buFont typeface="Wingdings" panose="05000000000000000000" pitchFamily="2" charset="2"/>
                        <a:buChar char="Ø"/>
                      </a:pPr>
                      <a:r>
                        <a:rPr lang="ru-RU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назвать изображенные на картинке предметы; </a:t>
                      </a:r>
                    </a:p>
                    <a:p>
                      <a:pPr marL="342900" indent="-342900" algn="just">
                        <a:buFont typeface="Wingdings" panose="05000000000000000000" pitchFamily="2" charset="2"/>
                        <a:buChar char="Ø"/>
                      </a:pPr>
                      <a:r>
                        <a:rPr lang="ru-RU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выбрать из ряда слов слово, (не) соответствующее данной ситуации; </a:t>
                      </a:r>
                    </a:p>
                    <a:p>
                      <a:pPr marL="342900" indent="-342900" algn="just">
                        <a:buFont typeface="Wingdings" panose="05000000000000000000" pitchFamily="2" charset="2"/>
                        <a:buChar char="Ø"/>
                      </a:pPr>
                      <a:r>
                        <a:rPr lang="ru-RU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образовать с выделенным словом другие предложения по образцу; </a:t>
                      </a:r>
                    </a:p>
                    <a:p>
                      <a:pPr marL="342900" indent="-342900" algn="just">
                        <a:buFont typeface="Wingdings" panose="05000000000000000000" pitchFamily="2" charset="2"/>
                        <a:buChar char="Ø"/>
                      </a:pPr>
                      <a:r>
                        <a:rPr lang="ru-RU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дополнить предложение (или заполнить пропуски в предложении) подходящими словами (слова даны под чертой или приводятся по памяти); </a:t>
                      </a:r>
                    </a:p>
                    <a:p>
                      <a:pPr marL="342900" indent="-342900" algn="just">
                        <a:buFont typeface="Wingdings" panose="05000000000000000000" pitchFamily="2" charset="2"/>
                        <a:buChar char="Ø"/>
                      </a:pPr>
                      <a:r>
                        <a:rPr lang="ru-RU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употребить в данном предложении синоним к выделенному слову; </a:t>
                      </a:r>
                    </a:p>
                    <a:p>
                      <a:pPr marL="342900" indent="-342900" algn="just">
                        <a:buFont typeface="Wingdings" panose="05000000000000000000" pitchFamily="2" charset="2"/>
                        <a:buChar char="Ø"/>
                      </a:pPr>
                      <a:r>
                        <a:rPr lang="ru-RU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придать предложению противоположный смысл, употребив вместо выделенного слова антоним; </a:t>
                      </a:r>
                    </a:p>
                    <a:p>
                      <a:pPr marL="342900" indent="-342900" algn="just">
                        <a:buFont typeface="Wingdings" panose="05000000000000000000" pitchFamily="2" charset="2"/>
                        <a:buChar char="Ø"/>
                      </a:pPr>
                      <a:r>
                        <a:rPr lang="ru-RU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поставить вопрос к высказыванию, выяснив … (в вопросе предполагается употребление нового слова). </a:t>
                      </a:r>
                    </a:p>
                    <a:p>
                      <a:pPr algn="just"/>
                      <a:r>
                        <a:rPr lang="ru-RU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К этим упражнениям примыкают разнообразные «игры в слова»: игры с элементами кроссворда, приведение дефиниций и т.п.</a:t>
                      </a:r>
                      <a:endParaRPr lang="ru-RU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64900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59956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/>
          </p:nvPr>
        </p:nvGraphicFramePr>
        <p:xfrm>
          <a:off x="754743" y="711200"/>
          <a:ext cx="10653486" cy="54899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72249">
                  <a:extLst>
                    <a:ext uri="{9D8B030D-6E8A-4147-A177-3AD203B41FA5}">
                      <a16:colId xmlns:a16="http://schemas.microsoft.com/office/drawing/2014/main" val="749492282"/>
                    </a:ext>
                  </a:extLst>
                </a:gridCol>
                <a:gridCol w="7381237">
                  <a:extLst>
                    <a:ext uri="{9D8B030D-6E8A-4147-A177-3AD203B41FA5}">
                      <a16:colId xmlns:a16="http://schemas.microsoft.com/office/drawing/2014/main" val="695114072"/>
                    </a:ext>
                  </a:extLst>
                </a:gridCol>
              </a:tblGrid>
              <a:tr h="5489917">
                <a:tc>
                  <a:txBody>
                    <a:bodyPr/>
                    <a:lstStyle/>
                    <a:p>
                      <a:r>
                        <a:rPr lang="ru-RU" sz="2800" b="1" i="1" dirty="0" smtClean="0">
                          <a:solidFill>
                            <a:schemeClr val="tx1"/>
                          </a:solidFill>
                          <a:latin typeface="Times New Roman,Italic"/>
                        </a:rPr>
                        <a:t>Упражнения в построении сочетаний</a:t>
                      </a:r>
                      <a:endParaRPr lang="ru-RU" sz="2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just">
                        <a:buFont typeface="Wingdings" panose="05000000000000000000" pitchFamily="2" charset="2"/>
                        <a:buNone/>
                      </a:pPr>
                      <a:r>
                        <a:rPr lang="ru-RU" sz="24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Сочетания выстраиваются по законам смысловой совместимости в тесном взаимодействии с грамматическими нормами:</a:t>
                      </a:r>
                    </a:p>
                    <a:p>
                      <a:pPr marL="0" indent="0" algn="just">
                        <a:buFont typeface="Wingdings" panose="05000000000000000000" pitchFamily="2" charset="2"/>
                        <a:buNone/>
                      </a:pPr>
                      <a:endParaRPr lang="ru-RU" sz="2400" b="0" i="0" u="none" strike="noStrike" kern="1200" baseline="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342900" indent="-342900" algn="just">
                        <a:buFont typeface="Wingdings" panose="05000000000000000000" pitchFamily="2" charset="2"/>
                        <a:buChar char="Ø"/>
                      </a:pPr>
                      <a:r>
                        <a:rPr lang="ru-RU" sz="24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соотнесите слова в колонках, чтобы получились правильные сочетания (глагольного или атрибутивного характера); </a:t>
                      </a:r>
                    </a:p>
                    <a:p>
                      <a:pPr marL="342900" indent="-342900" algn="just">
                        <a:buFont typeface="Wingdings" panose="05000000000000000000" pitchFamily="2" charset="2"/>
                        <a:buChar char="Ø"/>
                      </a:pPr>
                      <a:r>
                        <a:rPr lang="ru-RU" sz="24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подберите из «разбросанных» слов сочетания; </a:t>
                      </a:r>
                    </a:p>
                    <a:p>
                      <a:pPr marL="342900" indent="-342900" algn="just">
                        <a:buFont typeface="Wingdings" panose="05000000000000000000" pitchFamily="2" charset="2"/>
                        <a:buChar char="Ø"/>
                      </a:pPr>
                      <a:r>
                        <a:rPr lang="ru-RU" sz="24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составьте распространенные предложения за счет определений к выделенным существительным, дополнений к глаголам–сказуемым (из данных под чертой, по памяти).</a:t>
                      </a:r>
                      <a:endParaRPr lang="ru-RU" sz="2400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64900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0480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310741" y="699706"/>
            <a:ext cx="3323772" cy="491976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smtClean="0">
              <a:solidFill>
                <a:schemeClr val="tx1"/>
              </a:solidFill>
            </a:endParaRPr>
          </a:p>
          <a:p>
            <a:pPr algn="ctr"/>
            <a:r>
              <a:rPr lang="ru-RU" sz="2800" b="1" smtClean="0">
                <a:solidFill>
                  <a:schemeClr val="tx1"/>
                </a:solidFill>
              </a:rPr>
              <a:t>Резюме </a:t>
            </a:r>
            <a:r>
              <a:rPr lang="ru-RU" sz="2800" b="1">
                <a:solidFill>
                  <a:schemeClr val="tx1"/>
                </a:solidFill>
              </a:rPr>
              <a:t>по теме: </a:t>
            </a:r>
          </a:p>
          <a:p>
            <a:pPr algn="ctr"/>
            <a:endParaRPr lang="ru-RU" sz="2800" b="1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85371" y="1291772"/>
            <a:ext cx="10421258" cy="483209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indent="360000" algn="just"/>
            <a:r>
              <a:rPr lang="ru-RU" sz="2200">
                <a:cs typeface="Arial" panose="020B0604020202020204" pitchFamily="34" charset="0"/>
              </a:rPr>
              <a:t>В живом акте речи </a:t>
            </a:r>
            <a:r>
              <a:rPr lang="ru-RU" sz="2200" u="sng">
                <a:solidFill>
                  <a:srgbClr val="C00000"/>
                </a:solidFill>
                <a:cs typeface="Arial" panose="020B0604020202020204" pitchFamily="34" charset="0"/>
              </a:rPr>
              <a:t>лексическое и грамматическое нерасторжимы</a:t>
            </a:r>
            <a:r>
              <a:rPr lang="ru-RU" sz="2200">
                <a:cs typeface="Arial" panose="020B0604020202020204" pitchFamily="34" charset="0"/>
              </a:rPr>
              <a:t>: грамматика организует словарь, в результате чего образуются единицы смысла – основа всякой речевой </a:t>
            </a:r>
            <a:r>
              <a:rPr lang="ru-RU" sz="2200">
                <a:cs typeface="Arial" panose="020B0604020202020204" pitchFamily="34" charset="0"/>
              </a:rPr>
              <a:t>деятельности</a:t>
            </a:r>
            <a:r>
              <a:rPr lang="ru-RU" sz="2200" smtClean="0">
                <a:cs typeface="Arial" panose="020B0604020202020204" pitchFamily="34" charset="0"/>
              </a:rPr>
              <a:t>.</a:t>
            </a:r>
          </a:p>
          <a:p>
            <a:pPr indent="360000" algn="just"/>
            <a:endParaRPr lang="ru-RU" sz="2200">
              <a:cs typeface="Arial" panose="020B0604020202020204" pitchFamily="34" charset="0"/>
            </a:endParaRPr>
          </a:p>
          <a:p>
            <a:pPr indent="360000" algn="just"/>
            <a:r>
              <a:rPr lang="ru-RU" sz="2200">
                <a:cs typeface="Arial" panose="020B0604020202020204" pitchFamily="34" charset="0"/>
              </a:rPr>
              <a:t>За курс обучения в средней школе учащиеся должны </a:t>
            </a:r>
            <a:r>
              <a:rPr lang="ru-RU" sz="2200" u="sng">
                <a:cs typeface="Arial" panose="020B0604020202020204" pitchFamily="34" charset="0"/>
              </a:rPr>
              <a:t>усвоить значение и формы лексических единиц </a:t>
            </a:r>
            <a:r>
              <a:rPr lang="ru-RU" sz="2200">
                <a:cs typeface="Arial" panose="020B0604020202020204" pitchFamily="34" charset="0"/>
              </a:rPr>
              <a:t>(ЛЕ) и </a:t>
            </a:r>
            <a:r>
              <a:rPr lang="ru-RU" sz="2200" u="sng">
                <a:cs typeface="Arial" panose="020B0604020202020204" pitchFamily="34" charset="0"/>
              </a:rPr>
              <a:t>уметь их использовать в различных ситуациях устного и письменного общения</a:t>
            </a:r>
            <a:r>
              <a:rPr lang="ru-RU" sz="2200">
                <a:cs typeface="Arial" panose="020B0604020202020204" pitchFamily="34" charset="0"/>
              </a:rPr>
              <a:t>, т.е. овладеть навыками лексического оформления порождаемого текста при говорении и письме и научиться понимать лексические единицы на слух и при </a:t>
            </a:r>
            <a:r>
              <a:rPr lang="ru-RU" sz="2200">
                <a:cs typeface="Arial" panose="020B0604020202020204" pitchFamily="34" charset="0"/>
              </a:rPr>
              <a:t>чтении</a:t>
            </a:r>
            <a:r>
              <a:rPr lang="ru-RU" sz="2200" smtClean="0">
                <a:cs typeface="Arial" panose="020B0604020202020204" pitchFamily="34" charset="0"/>
              </a:rPr>
              <a:t>.</a:t>
            </a:r>
            <a:r>
              <a:rPr lang="ru-RU" sz="2200" b="1">
                <a:solidFill>
                  <a:srgbClr val="002060"/>
                </a:solidFill>
                <a:cs typeface="Arial" panose="020B0604020202020204" pitchFamily="34" charset="0"/>
              </a:rPr>
              <a:t> </a:t>
            </a:r>
            <a:endParaRPr lang="ru-RU" sz="2200" b="1" smtClean="0">
              <a:solidFill>
                <a:srgbClr val="002060"/>
              </a:solidFill>
              <a:cs typeface="Arial" panose="020B0604020202020204" pitchFamily="34" charset="0"/>
            </a:endParaRPr>
          </a:p>
          <a:p>
            <a:pPr indent="360000" algn="just"/>
            <a:endParaRPr lang="ru-RU" sz="2200" smtClean="0">
              <a:solidFill>
                <a:srgbClr val="002060"/>
              </a:solidFill>
              <a:cs typeface="Arial" panose="020B0604020202020204" pitchFamily="34" charset="0"/>
            </a:endParaRPr>
          </a:p>
          <a:p>
            <a:pPr indent="360000" algn="just"/>
            <a:r>
              <a:rPr lang="ru-RU" sz="2200">
                <a:cs typeface="Arial" panose="020B0604020202020204" pitchFamily="34" charset="0"/>
              </a:rPr>
              <a:t>Л</a:t>
            </a:r>
            <a:r>
              <a:rPr lang="ru-RU" sz="2200" smtClean="0">
                <a:cs typeface="Arial" panose="020B0604020202020204" pitchFamily="34" charset="0"/>
              </a:rPr>
              <a:t>ексические </a:t>
            </a:r>
            <a:r>
              <a:rPr lang="ru-RU" sz="2200">
                <a:cs typeface="Arial" panose="020B0604020202020204" pitchFamily="34" charset="0"/>
              </a:rPr>
              <a:t>упражнения </a:t>
            </a:r>
            <a:r>
              <a:rPr lang="ru-RU" sz="2200" smtClean="0">
                <a:cs typeface="Arial" panose="020B0604020202020204" pitchFamily="34" charset="0"/>
              </a:rPr>
              <a:t>делятся на </a:t>
            </a:r>
            <a:r>
              <a:rPr lang="ru-RU" sz="2200" u="sng">
                <a:cs typeface="Arial" panose="020B0604020202020204" pitchFamily="34" charset="0"/>
              </a:rPr>
              <a:t>две категории</a:t>
            </a:r>
            <a:r>
              <a:rPr lang="ru-RU" sz="2200">
                <a:cs typeface="Arial" panose="020B0604020202020204" pitchFamily="34" charset="0"/>
              </a:rPr>
              <a:t>, направленные на</a:t>
            </a:r>
            <a:r>
              <a:rPr lang="ru-RU" sz="2200">
                <a:cs typeface="Arial" panose="020B0604020202020204" pitchFamily="34" charset="0"/>
              </a:rPr>
              <a:t>: </a:t>
            </a:r>
            <a:endParaRPr lang="ru-RU" sz="2200">
              <a:cs typeface="Arial" panose="020B0604020202020204" pitchFamily="34" charset="0"/>
            </a:endParaRPr>
          </a:p>
          <a:p>
            <a:pPr marL="342900" indent="360000" algn="just">
              <a:buAutoNum type="arabicParenR"/>
            </a:pPr>
            <a:r>
              <a:rPr lang="ru-RU" sz="2200" b="1" i="1">
                <a:cs typeface="Arial" panose="020B0604020202020204" pitchFamily="34" charset="0"/>
              </a:rPr>
              <a:t>    запоминание слова, его семантики в </a:t>
            </a:r>
            <a:r>
              <a:rPr lang="ru-RU" sz="2200" b="1" i="1">
                <a:cs typeface="Arial" panose="020B0604020202020204" pitchFamily="34" charset="0"/>
              </a:rPr>
              <a:t>единстве </a:t>
            </a:r>
            <a:r>
              <a:rPr lang="ru-RU" sz="2200" b="1" i="1" smtClean="0">
                <a:cs typeface="Arial" panose="020B0604020202020204" pitchFamily="34" charset="0"/>
              </a:rPr>
              <a:t>с </a:t>
            </a:r>
            <a:r>
              <a:rPr lang="ru-RU" sz="2200" b="1" i="1">
                <a:cs typeface="Arial" panose="020B0604020202020204" pitchFamily="34" charset="0"/>
              </a:rPr>
              <a:t>произносительной и грамматической формами</a:t>
            </a:r>
            <a:r>
              <a:rPr lang="ru-RU" sz="2200" b="1" i="1">
                <a:cs typeface="Arial" panose="020B0604020202020204" pitchFamily="34" charset="0"/>
              </a:rPr>
              <a:t>; </a:t>
            </a:r>
            <a:endParaRPr lang="ru-RU" sz="2200" b="1" i="1">
              <a:cs typeface="Arial" panose="020B0604020202020204" pitchFamily="34" charset="0"/>
            </a:endParaRPr>
          </a:p>
          <a:p>
            <a:pPr indent="360000" algn="just"/>
            <a:r>
              <a:rPr lang="ru-RU" sz="2200" b="1" i="1">
                <a:cs typeface="Arial" panose="020B0604020202020204" pitchFamily="34" charset="0"/>
              </a:rPr>
              <a:t>2) формирование сочетаний слов смыслового </a:t>
            </a:r>
            <a:r>
              <a:rPr lang="ru-RU" sz="2200" b="1" i="1">
                <a:cs typeface="Arial" panose="020B0604020202020204" pitchFamily="34" charset="0"/>
              </a:rPr>
              <a:t>характера</a:t>
            </a:r>
            <a:r>
              <a:rPr lang="ru-RU" sz="2200" b="1" i="1" smtClean="0">
                <a:cs typeface="Arial" panose="020B0604020202020204" pitchFamily="34" charset="0"/>
              </a:rPr>
              <a:t>.</a:t>
            </a:r>
            <a:endParaRPr lang="ru-RU" sz="2200" b="1" i="1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2407442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ru-RU" b="1"/>
              <a:t>Тема</a:t>
            </a:r>
            <a:r>
              <a:rPr lang="ru-RU" b="1" smtClean="0"/>
              <a:t> </a:t>
            </a:r>
            <a:r>
              <a:rPr lang="ru-RU" b="1" smtClean="0"/>
              <a:t>5. Технология </a:t>
            </a:r>
            <a:r>
              <a:rPr lang="ru-RU" b="1"/>
              <a:t>формирования </a:t>
            </a:r>
            <a:r>
              <a:rPr lang="ru-RU" b="1" smtClean="0"/>
              <a:t>иноязычных</a:t>
            </a:r>
            <a:r>
              <a:rPr lang="ru-RU" b="1"/>
              <a:t> </a:t>
            </a:r>
            <a:r>
              <a:rPr lang="ru-RU" b="1" smtClean="0"/>
              <a:t>грамматических  </a:t>
            </a:r>
            <a:r>
              <a:rPr lang="ru-RU" b="1" dirty="0"/>
              <a:t>навыков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514350" indent="-514350" algn="just">
              <a:buFont typeface="+mj-lt"/>
              <a:buAutoNum type="arabicPeriod"/>
            </a:pPr>
            <a:r>
              <a:rPr lang="ru-RU" sz="2800" b="1"/>
              <a:t>Цели и содержание обучения грамматике иностранного </a:t>
            </a:r>
            <a:r>
              <a:rPr lang="ru-RU" sz="2800" b="1" smtClean="0"/>
              <a:t>языка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2800" b="1"/>
              <a:t>Продуктивные и рецептивные грамматические навыки. Система грамматических </a:t>
            </a:r>
            <a:r>
              <a:rPr lang="ru-RU" sz="2800" b="1" smtClean="0"/>
              <a:t>упражнений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2800" b="1"/>
              <a:t>Контроль сформированности грамматических </a:t>
            </a:r>
            <a:r>
              <a:rPr lang="ru-RU" sz="2800" b="1" smtClean="0"/>
              <a:t>навыков</a:t>
            </a:r>
          </a:p>
        </p:txBody>
      </p:sp>
    </p:spTree>
    <p:extLst>
      <p:ext uri="{BB962C8B-B14F-4D97-AF65-F5344CB8AC3E}">
        <p14:creationId xmlns:p14="http://schemas.microsoft.com/office/powerpoint/2010/main" val="1923284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57941" y="634321"/>
            <a:ext cx="10551885" cy="410708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mtClean="0"/>
              <a:t/>
            </a:r>
            <a:br>
              <a:rPr lang="ru-RU" smtClean="0"/>
            </a:br>
            <a:r>
              <a:rPr lang="ru-RU" sz="3600" b="1" smtClean="0"/>
              <a:t>Литература:</a:t>
            </a:r>
            <a:br>
              <a:rPr lang="ru-RU" sz="3600" b="1" smtClean="0"/>
            </a:br>
            <a:endParaRPr lang="ru-RU" b="1"/>
          </a:p>
        </p:txBody>
      </p:sp>
      <p:sp>
        <p:nvSpPr>
          <p:cNvPr id="3" name="Прямоугольник 2"/>
          <p:cNvSpPr/>
          <p:nvPr/>
        </p:nvSpPr>
        <p:spPr>
          <a:xfrm>
            <a:off x="957942" y="1146629"/>
            <a:ext cx="10551885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 typeface="+mj-lt"/>
              <a:buAutoNum type="arabicPeriod"/>
            </a:pPr>
            <a:r>
              <a:rPr lang="ru-RU" sz="2000"/>
              <a:t>Гальскова Н.Д. Современная методика обучения иностранным </a:t>
            </a:r>
            <a:r>
              <a:rPr lang="ru-RU" sz="2000" smtClean="0"/>
              <a:t>языкам. - </a:t>
            </a:r>
            <a:r>
              <a:rPr lang="ru-RU" sz="2000"/>
              <a:t>М., </a:t>
            </a:r>
            <a:r>
              <a:rPr lang="ru-RU" sz="2000" smtClean="0"/>
              <a:t>2000.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000" smtClean="0"/>
              <a:t>Бабинская П.К. Практический </a:t>
            </a:r>
            <a:r>
              <a:rPr lang="ru-RU" sz="2000"/>
              <a:t>курс методики преподавания иностранных языков М.:Просвещение</a:t>
            </a:r>
            <a:r>
              <a:rPr lang="ru-RU" sz="2000" smtClean="0"/>
              <a:t>, 2003. 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000"/>
              <a:t>Колкер Я.М., Устинова Е.С., Еналиева Г.М. Практическая методика обучения иностранному </a:t>
            </a:r>
            <a:r>
              <a:rPr lang="ru-RU" sz="2000" smtClean="0"/>
              <a:t>языку. -  </a:t>
            </a:r>
            <a:r>
              <a:rPr lang="ru-RU" sz="2000"/>
              <a:t>М</a:t>
            </a:r>
            <a:r>
              <a:rPr lang="ru-RU" sz="2000" smtClean="0"/>
              <a:t>., 2000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000"/>
              <a:t>Кунанбаева С.С. Теория и практика современного иноязычного образования. – Алматы, 2010</a:t>
            </a:r>
            <a:r>
              <a:rPr lang="ru-RU" sz="2000" smtClean="0"/>
              <a:t>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000"/>
              <a:t>Бордовская Н.В. Современные образовательные технологии. Учебное пособие. – М., 2010. </a:t>
            </a:r>
            <a:endParaRPr lang="ru-RU" sz="2000" smtClean="0"/>
          </a:p>
          <a:p>
            <a:pPr marL="457200" indent="-457200" algn="just">
              <a:buFont typeface="+mj-lt"/>
              <a:buAutoNum type="arabicPeriod"/>
            </a:pPr>
            <a:r>
              <a:rPr lang="ru-RU" sz="2000" smtClean="0"/>
              <a:t>Солонцова Л.П. </a:t>
            </a:r>
            <a:r>
              <a:rPr lang="ru-RU" sz="2000"/>
              <a:t>Современная методика обучения иностранным </a:t>
            </a:r>
            <a:r>
              <a:rPr lang="ru-RU" sz="2000" smtClean="0"/>
              <a:t>языкам (общие вопросы, базовый курс) Алматы, 2015.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000"/>
              <a:t>Методика обучения иностранным языкам: традиции и современность / Под ред. А. А. Миролюбова.— Обнинск: Титул, 2010.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000"/>
              <a:t>Методика обучения иностранным языкам (учебное пособие для студентов Института математики и механики им. Н.И. Лобачевского по направлению «педагогическое образование (с двумя профилями </a:t>
            </a:r>
            <a:r>
              <a:rPr lang="ru-RU" sz="2000" smtClean="0"/>
              <a:t>подготовки) </a:t>
            </a:r>
            <a:r>
              <a:rPr lang="ru-RU" sz="2000"/>
              <a:t>/ Составители: Л.Р. Сакаева, А.Р. Баранова</a:t>
            </a:r>
            <a:r>
              <a:rPr lang="ru-RU" sz="2000" smtClean="0"/>
              <a:t>. </a:t>
            </a:r>
            <a:r>
              <a:rPr lang="ru-RU" sz="2000"/>
              <a:t>– Казань, КФУ, </a:t>
            </a:r>
            <a:r>
              <a:rPr lang="ru-RU" sz="2000" smtClean="0"/>
              <a:t>2016. 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en-US" sz="2000" smtClean="0"/>
              <a:t>Geremy </a:t>
            </a:r>
            <a:r>
              <a:rPr lang="en-US" sz="2000"/>
              <a:t>Harmer. The Practice of English Language Teaching. London - New-York, 1991. </a:t>
            </a:r>
            <a:endParaRPr lang="ru-RU" sz="2000"/>
          </a:p>
        </p:txBody>
      </p:sp>
    </p:spTree>
    <p:extLst>
      <p:ext uri="{BB962C8B-B14F-4D97-AF65-F5344CB8AC3E}">
        <p14:creationId xmlns:p14="http://schemas.microsoft.com/office/powerpoint/2010/main" val="3128383062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800" b="1" smtClean="0"/>
              <a:t>1. Цели </a:t>
            </a:r>
            <a:r>
              <a:rPr lang="ru-RU" sz="2800" b="1"/>
              <a:t>и содержание обучения грамматике иностранного языка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>
            <a:normAutofit fontScale="92500"/>
          </a:bodyPr>
          <a:lstStyle/>
          <a:p>
            <a:r>
              <a:rPr lang="ru-RU"/>
              <a:t>При помощи набора лексических единиц нельзя точно передать мысль, поскольку лексические единицы лишь называют предмет или явления. Отношения же между ними отражаются в грамматических значениях. Грамматике принадлежит организующая роль. Грамматически выражаются отношения между подлежащим и сказуемым (субъектом и предикатом), определяемым и определяющим действием и объектом, временные, пространственные, причинные связи явлений, отношения говорящего к высказываемой мысли и собеседнику. Таким образом, грамматика выполняет функцию строительного материала речи (устной и письменной). </a:t>
            </a:r>
          </a:p>
        </p:txBody>
      </p:sp>
    </p:spTree>
    <p:extLst>
      <p:ext uri="{BB962C8B-B14F-4D97-AF65-F5344CB8AC3E}">
        <p14:creationId xmlns:p14="http://schemas.microsoft.com/office/powerpoint/2010/main" val="3098314595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103086" y="814388"/>
            <a:ext cx="9601200" cy="2524125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/>
              <a:t>Под </a:t>
            </a:r>
            <a:r>
              <a:rPr lang="ru-RU" sz="2400" b="1"/>
              <a:t>продуктивным грамматическим навыком </a:t>
            </a:r>
            <a:r>
              <a:rPr lang="ru-RU" sz="2400"/>
              <a:t>понимается способность говорящего выбрать модель, адекватную речевой задаче, и оформить ее соответственно нормам данного </a:t>
            </a:r>
            <a:r>
              <a:rPr lang="ru-RU" sz="2400" smtClean="0"/>
              <a:t>языка. </a:t>
            </a:r>
            <a:r>
              <a:rPr lang="ru-RU" sz="2400"/>
              <a:t>Речевой задачей всегда является коммуникативное намерение </a:t>
            </a:r>
            <a:r>
              <a:rPr lang="ru-RU" sz="2400" smtClean="0"/>
              <a:t>что-то </a:t>
            </a:r>
            <a:r>
              <a:rPr lang="ru-RU" sz="2400"/>
              <a:t>сообщить, в чем–то убедить, выразить </a:t>
            </a:r>
            <a:r>
              <a:rPr lang="ru-RU" sz="2400" smtClean="0"/>
              <a:t>мнение.</a:t>
            </a:r>
            <a:endParaRPr lang="ru-RU" sz="2400"/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103086" y="3904798"/>
            <a:ext cx="9601200" cy="1625145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just"/>
            <a:r>
              <a:rPr lang="ru-RU"/>
              <a:t>Под </a:t>
            </a:r>
            <a:r>
              <a:rPr lang="ru-RU" b="1"/>
              <a:t>рецептивным грамматическим навыком </a:t>
            </a:r>
            <a:r>
              <a:rPr lang="ru-RU"/>
              <a:t>следует понимать способность читающего (слушающего) узнавать грамматические формы изучаемого языка и соотносить с их значением. </a:t>
            </a:r>
          </a:p>
        </p:txBody>
      </p:sp>
    </p:spTree>
    <p:extLst>
      <p:ext uri="{BB962C8B-B14F-4D97-AF65-F5344CB8AC3E}">
        <p14:creationId xmlns:p14="http://schemas.microsoft.com/office/powerpoint/2010/main" val="2743209623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52035" y="783771"/>
            <a:ext cx="9296398" cy="3367314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b="1"/>
              <a:t>Грамматический навык </a:t>
            </a:r>
            <a:r>
              <a:rPr lang="ru-RU"/>
              <a:t>– это автоматизированное использование грамматического материала в продуктивной и рецептивной речевой деятельности. </a:t>
            </a:r>
            <a:r>
              <a:rPr lang="ru-RU" b="1"/>
              <a:t>Грамматическое умение </a:t>
            </a:r>
            <a:r>
              <a:rPr lang="ru-RU"/>
              <a:t>– это гибкие коммуникативные способности учащихся использовать усвоенный грамматический материал при решении более сложных коммуникативных задач в различных видах речевой деятельности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1295401" y="4978400"/>
            <a:ext cx="9609666" cy="897466"/>
          </a:xfrm>
        </p:spPr>
        <p:txBody>
          <a:bodyPr>
            <a:normAutofit/>
          </a:bodyPr>
          <a:lstStyle/>
          <a:p>
            <a:pPr algn="r"/>
            <a:r>
              <a:rPr lang="ru-RU" sz="2400"/>
              <a:t>В.М. Филатов</a:t>
            </a:r>
          </a:p>
        </p:txBody>
      </p:sp>
    </p:spTree>
    <p:extLst>
      <p:ext uri="{BB962C8B-B14F-4D97-AF65-F5344CB8AC3E}">
        <p14:creationId xmlns:p14="http://schemas.microsoft.com/office/powerpoint/2010/main" val="4029442254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769257"/>
            <a:ext cx="9601196" cy="1611085"/>
          </a:xfrm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>
            <a:normAutofit fontScale="90000"/>
          </a:bodyPr>
          <a:lstStyle/>
          <a:p>
            <a:pPr algn="just"/>
            <a:r>
              <a:rPr lang="ru-RU" sz="2700" b="1" smtClean="0"/>
              <a:t>Основной </a:t>
            </a:r>
            <a:r>
              <a:rPr lang="ru-RU" sz="2700" b="1"/>
              <a:t>целью обучения грамматике в средней школе является формирование у учащихся грамматических навыков как одного из важнейших компонентов речевых умений говорения, аудирования, чтения и </a:t>
            </a:r>
            <a:r>
              <a:rPr lang="ru-RU" sz="2700" b="1" smtClean="0"/>
              <a:t>письма</a:t>
            </a:r>
            <a:endParaRPr lang="ru-RU" b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algn="just"/>
            <a:r>
              <a:rPr lang="ru-RU"/>
              <a:t>Следуя И.Л. </a:t>
            </a:r>
            <a:r>
              <a:rPr lang="ru-RU" smtClean="0"/>
              <a:t>Бим, </a:t>
            </a:r>
            <a:r>
              <a:rPr lang="ru-RU"/>
              <a:t>можно выделить в обучении грамматике две основные цели: </a:t>
            </a:r>
            <a:r>
              <a:rPr lang="ru-RU" i="1"/>
              <a:t>во–первых,</a:t>
            </a:r>
            <a:r>
              <a:rPr lang="ru-RU" b="1" i="1"/>
              <a:t> научить учащихся грамматически правильно оформлять свои устно–речевые высказывания, концентрируя при этом основное внимание на содержании</a:t>
            </a:r>
            <a:r>
              <a:rPr lang="ru-RU"/>
              <a:t>; </a:t>
            </a:r>
            <a:endParaRPr lang="ru-RU" smtClean="0"/>
          </a:p>
          <a:p>
            <a:pPr algn="just"/>
            <a:r>
              <a:rPr lang="ru-RU" smtClean="0"/>
              <a:t>во–вторых</a:t>
            </a:r>
            <a:r>
              <a:rPr lang="ru-RU"/>
              <a:t>, </a:t>
            </a:r>
            <a:r>
              <a:rPr lang="ru-RU" b="1" i="1"/>
              <a:t>научить учащихся распознавать грамматические явления при чтении и аудировании, направляя основное внимание на извлечение содержательной информации.</a:t>
            </a:r>
          </a:p>
        </p:txBody>
      </p:sp>
    </p:spTree>
    <p:extLst>
      <p:ext uri="{BB962C8B-B14F-4D97-AF65-F5344CB8AC3E}">
        <p14:creationId xmlns:p14="http://schemas.microsoft.com/office/powerpoint/2010/main" val="559876178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>
            <a:noAutofit/>
          </a:bodyPr>
          <a:lstStyle/>
          <a:p>
            <a:pPr algn="just"/>
            <a:r>
              <a:rPr lang="ru-RU" sz="2000" b="1" cap="all"/>
              <a:t>Грамматический минимум </a:t>
            </a:r>
            <a:r>
              <a:rPr lang="ru-RU" sz="2000" b="1"/>
              <a:t>представляет собой набор структур, отобранный в соответствии с определенными принципами, необходимый и достаточный для использования языка как средства общения в заданных программой пределах и реальных для его усвоения условиях.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2" y="2673046"/>
            <a:ext cx="9601196" cy="3318936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algn="just"/>
            <a:r>
              <a:rPr lang="ru-RU" b="1"/>
              <a:t>Активный материал </a:t>
            </a:r>
            <a:r>
              <a:rPr lang="ru-RU"/>
              <a:t>предполагает отработку для использования во всех видах речевой деятельности, а пассивный служит для узнавания при чтении и аудировании. Как правило, активный грамматический материал изучается в начальной и основной школе, а более сложные грамматические явления, отнесенные к пассивному минимуму, – в старшей школе. </a:t>
            </a:r>
          </a:p>
        </p:txBody>
      </p:sp>
    </p:spTree>
    <p:extLst>
      <p:ext uri="{BB962C8B-B14F-4D97-AF65-F5344CB8AC3E}">
        <p14:creationId xmlns:p14="http://schemas.microsoft.com/office/powerpoint/2010/main" val="12041172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9241" y="732596"/>
            <a:ext cx="1022747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/>
              <a:t>2.1 Цели обучения </a:t>
            </a:r>
            <a:r>
              <a:rPr lang="ru-RU" sz="2400" b="1"/>
              <a:t>ИЯ </a:t>
            </a:r>
            <a:endParaRPr lang="ru-RU" sz="2400" b="1" smtClean="0"/>
          </a:p>
          <a:p>
            <a:pPr algn="ctr"/>
            <a:r>
              <a:rPr lang="ru-RU" sz="2400" b="1" smtClean="0"/>
              <a:t>Комплексный </a:t>
            </a:r>
            <a:r>
              <a:rPr lang="ru-RU" sz="2400" b="1"/>
              <a:t>подход к реализации целей обучения </a:t>
            </a:r>
            <a:r>
              <a:rPr lang="ru-RU" sz="2400" b="1"/>
              <a:t>иностранному </a:t>
            </a:r>
            <a:r>
              <a:rPr lang="ru-RU" sz="2400" b="1" smtClean="0"/>
              <a:t>языку</a:t>
            </a:r>
            <a:endParaRPr lang="ru-RU" sz="2400" b="1"/>
          </a:p>
        </p:txBody>
      </p:sp>
      <p:sp>
        <p:nvSpPr>
          <p:cNvPr id="3" name="Прямоугольник 2"/>
          <p:cNvSpPr/>
          <p:nvPr/>
        </p:nvSpPr>
        <p:spPr>
          <a:xfrm>
            <a:off x="2930236" y="1801214"/>
            <a:ext cx="6525491" cy="73219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Практическая цель: формирование коммуникативной компетенции</a:t>
            </a:r>
            <a:endParaRPr lang="ru-RU" sz="20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336813" y="3172690"/>
            <a:ext cx="3962400" cy="117763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Стратегическая цель:</a:t>
            </a:r>
          </a:p>
          <a:p>
            <a:pPr algn="ctr"/>
            <a:r>
              <a:rPr lang="ru-RU" sz="2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формирование вторичной языковой личности</a:t>
            </a:r>
            <a:endParaRPr lang="ru-RU" sz="20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756073" y="3297381"/>
            <a:ext cx="2507673" cy="92825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ru-RU" sz="2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Образовательная  цель</a:t>
            </a:r>
          </a:p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067480" y="3210191"/>
            <a:ext cx="2812473" cy="10668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Воспитательная цель</a:t>
            </a:r>
            <a:endParaRPr lang="ru-RU" sz="20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74473" y="4973782"/>
            <a:ext cx="5237018" cy="96981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Развивающая цель</a:t>
            </a:r>
            <a:endParaRPr lang="ru-RU" sz="20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11" name="Прямая со стрелкой 10"/>
          <p:cNvCxnSpPr>
            <a:stCxn id="8" idx="0"/>
          </p:cNvCxnSpPr>
          <p:nvPr/>
        </p:nvCxnSpPr>
        <p:spPr>
          <a:xfrm flipV="1">
            <a:off x="6192982" y="4358300"/>
            <a:ext cx="0" cy="61548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7" idx="3"/>
            <a:endCxn id="4" idx="1"/>
          </p:cNvCxnSpPr>
          <p:nvPr/>
        </p:nvCxnSpPr>
        <p:spPr>
          <a:xfrm>
            <a:off x="3879953" y="3743591"/>
            <a:ext cx="456860" cy="1791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3" idx="2"/>
          </p:cNvCxnSpPr>
          <p:nvPr/>
        </p:nvCxnSpPr>
        <p:spPr>
          <a:xfrm flipH="1">
            <a:off x="6192981" y="2533411"/>
            <a:ext cx="1" cy="62345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6" idx="1"/>
            <a:endCxn id="4" idx="3"/>
          </p:cNvCxnSpPr>
          <p:nvPr/>
        </p:nvCxnSpPr>
        <p:spPr>
          <a:xfrm flipH="1" flipV="1">
            <a:off x="8299213" y="3761508"/>
            <a:ext cx="456860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68543936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just"/>
            <a:r>
              <a:rPr lang="ru-RU" sz="2800" b="1" smtClean="0"/>
              <a:t>Принципами </a:t>
            </a:r>
            <a:r>
              <a:rPr lang="ru-RU" sz="2800" b="1"/>
              <a:t>отбора в активный грамматический минимум </a:t>
            </a:r>
            <a:r>
              <a:rPr lang="ru-RU" sz="2800" b="1" smtClean="0"/>
              <a:t>считаются:</a:t>
            </a:r>
            <a:endParaRPr lang="ru-RU" sz="2800" b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algn="just"/>
            <a:r>
              <a:rPr lang="ru-RU"/>
              <a:t>1) принцип распространенности в устной и письменной речи; </a:t>
            </a:r>
            <a:endParaRPr lang="ru-RU" smtClean="0"/>
          </a:p>
          <a:p>
            <a:pPr algn="just"/>
            <a:r>
              <a:rPr lang="ru-RU" smtClean="0"/>
              <a:t>2</a:t>
            </a:r>
            <a:r>
              <a:rPr lang="ru-RU"/>
              <a:t>) принцип образцовости (материал должен служить эталоном для построения по аналогии); </a:t>
            </a:r>
            <a:endParaRPr lang="ru-RU" smtClean="0"/>
          </a:p>
          <a:p>
            <a:pPr algn="just"/>
            <a:r>
              <a:rPr lang="ru-RU" smtClean="0"/>
              <a:t>3</a:t>
            </a:r>
            <a:r>
              <a:rPr lang="ru-RU"/>
              <a:t>) принцип исключения синонимических грамматических явлений (нейтральное в стилистическом отношении).</a:t>
            </a:r>
          </a:p>
        </p:txBody>
      </p:sp>
    </p:spTree>
    <p:extLst>
      <p:ext uri="{BB962C8B-B14F-4D97-AF65-F5344CB8AC3E}">
        <p14:creationId xmlns:p14="http://schemas.microsoft.com/office/powerpoint/2010/main" val="2015269403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69257" y="600786"/>
            <a:ext cx="10624457" cy="563231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2400"/>
              <a:t>К </a:t>
            </a:r>
            <a:r>
              <a:rPr lang="ru-RU" sz="2400" b="1"/>
              <a:t>пассивному грамматическому минимуму </a:t>
            </a:r>
            <a:r>
              <a:rPr lang="ru-RU" sz="2400"/>
              <a:t>относятся грамматические явления, наиболее употребительные в письменной речи, которые ученики должны понять на слух и при чтении. Объем пассивного минимума может быть больше объема активного минимума. </a:t>
            </a:r>
            <a:endParaRPr lang="ru-RU" sz="2400" smtClean="0"/>
          </a:p>
          <a:p>
            <a:pPr algn="just"/>
            <a:endParaRPr lang="ru-RU" sz="2400"/>
          </a:p>
          <a:p>
            <a:pPr algn="just"/>
            <a:r>
              <a:rPr lang="ru-RU" sz="2400" b="1" smtClean="0"/>
              <a:t>К </a:t>
            </a:r>
            <a:r>
              <a:rPr lang="ru-RU" sz="2400" b="1"/>
              <a:t>главным принципам отбора грамматических явлений в пассивный минимум относятся</a:t>
            </a:r>
            <a:r>
              <a:rPr lang="ru-RU" sz="2400"/>
              <a:t>: </a:t>
            </a:r>
            <a:endParaRPr lang="ru-RU" sz="2400" smtClean="0"/>
          </a:p>
          <a:p>
            <a:pPr marL="457200" indent="-457200" algn="just">
              <a:buAutoNum type="arabicParenR"/>
            </a:pPr>
            <a:r>
              <a:rPr lang="ru-RU" sz="2400" smtClean="0"/>
              <a:t>принцип </a:t>
            </a:r>
            <a:r>
              <a:rPr lang="ru-RU" sz="2400"/>
              <a:t>распространенности в книжно-письменном стиле речи; </a:t>
            </a:r>
            <a:endParaRPr lang="ru-RU" sz="2400" smtClean="0"/>
          </a:p>
          <a:p>
            <a:pPr marL="457200" indent="-457200" algn="just">
              <a:buAutoNum type="arabicParenR"/>
            </a:pPr>
            <a:r>
              <a:rPr lang="ru-RU" sz="2400" smtClean="0"/>
              <a:t>принцип </a:t>
            </a:r>
            <a:r>
              <a:rPr lang="ru-RU" sz="2400"/>
              <a:t>многозначности. Отобранный грамматический материал должен быть организован функционально, т.е. так, чтобы грамматические явления сочетались с лексическими в предложениях и более крупных коммуникативных единицах. </a:t>
            </a:r>
            <a:endParaRPr lang="ru-RU" sz="2400" smtClean="0"/>
          </a:p>
          <a:p>
            <a:pPr algn="just"/>
            <a:r>
              <a:rPr lang="ru-RU" sz="2400" smtClean="0"/>
              <a:t>В </a:t>
            </a:r>
            <a:r>
              <a:rPr lang="ru-RU" sz="2400"/>
              <a:t>грамматический минимум включаются как единичные, так и общие грамматические понятия, которые обычно в виде списка приводятся в учебных программах по ИЯ для начальной, основной и полной средней школы.</a:t>
            </a:r>
          </a:p>
        </p:txBody>
      </p:sp>
    </p:spTree>
    <p:extLst>
      <p:ext uri="{BB962C8B-B14F-4D97-AF65-F5344CB8AC3E}">
        <p14:creationId xmlns:p14="http://schemas.microsoft.com/office/powerpoint/2010/main" val="3115512500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61143" y="992671"/>
            <a:ext cx="9652000" cy="452431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2400" b="1"/>
              <a:t>В компонентный состав содержания обучения грамматической стороне речи</a:t>
            </a:r>
            <a:r>
              <a:rPr lang="ru-RU" sz="2400"/>
              <a:t> входят, </a:t>
            </a:r>
            <a:endParaRPr lang="ru-RU" sz="2400" smtClean="0"/>
          </a:p>
          <a:p>
            <a:pPr algn="just"/>
            <a:endParaRPr lang="ru-RU" sz="2400" smtClean="0"/>
          </a:p>
          <a:p>
            <a:pPr algn="just"/>
            <a:r>
              <a:rPr lang="ru-RU" sz="2400" b="1" i="1" smtClean="0"/>
              <a:t>во–первых</a:t>
            </a:r>
            <a:r>
              <a:rPr lang="ru-RU" sz="2400" b="1" i="1"/>
              <a:t>, материальные формы ИЯ в виде суффиксов, префиксов, целостных словоформ, </a:t>
            </a:r>
            <a:endParaRPr lang="ru-RU" sz="2400" b="1" i="1" smtClean="0"/>
          </a:p>
          <a:p>
            <a:pPr algn="just"/>
            <a:endParaRPr lang="ru-RU" sz="2400" smtClean="0"/>
          </a:p>
          <a:p>
            <a:pPr algn="just"/>
            <a:r>
              <a:rPr lang="ru-RU" sz="2400" b="1" i="1" smtClean="0"/>
              <a:t>во–вторых</a:t>
            </a:r>
            <a:r>
              <a:rPr lang="ru-RU" sz="2400" b="1" i="1"/>
              <a:t>, знания о грамматических формах ИЯ, зафиксированных в грамматических категориях (роде, числе, падеже и т.п.), в правилах образования и употребления этих форм, </a:t>
            </a:r>
            <a:endParaRPr lang="ru-RU" sz="2400" b="1" i="1" smtClean="0"/>
          </a:p>
          <a:p>
            <a:pPr algn="just"/>
            <a:endParaRPr lang="ru-RU" sz="2400" b="1" i="1"/>
          </a:p>
          <a:p>
            <a:pPr algn="just"/>
            <a:r>
              <a:rPr lang="ru-RU" sz="2400" b="1" i="1" smtClean="0"/>
              <a:t>и</a:t>
            </a:r>
            <a:r>
              <a:rPr lang="ru-RU" sz="2400" b="1" i="1"/>
              <a:t>, в–третьих, действия по грамматическому оформлению речи (продуктивные и рецептивные грамматические навыки) </a:t>
            </a:r>
          </a:p>
        </p:txBody>
      </p:sp>
    </p:spTree>
    <p:extLst>
      <p:ext uri="{BB962C8B-B14F-4D97-AF65-F5344CB8AC3E}">
        <p14:creationId xmlns:p14="http://schemas.microsoft.com/office/powerpoint/2010/main" val="1972871741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2457" y="740229"/>
            <a:ext cx="10290629" cy="1882951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algn="just"/>
            <a:r>
              <a:rPr lang="ru-RU" sz="2400" b="1"/>
              <a:t>В грамматических явлениях различают, как известно, форму и значение. Каждое грамматическое явление характеризуется также особенностями его употребления. По соотношению значения и употребления в родном и изучаемом языках можно выделить три типа грамматических явлений: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972457" y="2811867"/>
            <a:ext cx="10290629" cy="3416320"/>
          </a:xfrm>
          <a:prstGeom prst="rect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400" smtClean="0"/>
              <a:t>1</a:t>
            </a:r>
            <a:r>
              <a:rPr lang="ru-RU" sz="2400" b="1" smtClean="0"/>
              <a:t>. Значение </a:t>
            </a:r>
            <a:r>
              <a:rPr lang="ru-RU" sz="2400" b="1"/>
              <a:t>и употребление грамматического явления совпадают в двух языках</a:t>
            </a:r>
            <a:r>
              <a:rPr lang="ru-RU" sz="2400"/>
              <a:t> (единственное и множественное число, степени сравнения прилагательных и наречий, англ. яз. – конструкция модальных глаголов с неопределенной формой смыслового глагола). </a:t>
            </a:r>
            <a:endParaRPr lang="ru-RU" sz="2400" smtClean="0"/>
          </a:p>
          <a:p>
            <a:pPr algn="just"/>
            <a:r>
              <a:rPr lang="ru-RU" sz="2400" smtClean="0"/>
              <a:t>2</a:t>
            </a:r>
            <a:r>
              <a:rPr lang="ru-RU" sz="2400"/>
              <a:t>. </a:t>
            </a:r>
            <a:r>
              <a:rPr lang="ru-RU" sz="2400" b="1"/>
              <a:t>Объем значения и границы употребления данного явления в родном и иностранном языках не совпадают</a:t>
            </a:r>
            <a:r>
              <a:rPr lang="ru-RU" sz="2400"/>
              <a:t>; они могут быть уже или шире грамматических соответствий родного языка </a:t>
            </a:r>
            <a:endParaRPr lang="ru-RU" sz="2400" smtClean="0"/>
          </a:p>
          <a:p>
            <a:pPr algn="just"/>
            <a:r>
              <a:rPr lang="ru-RU" sz="2400" smtClean="0"/>
              <a:t>3. </a:t>
            </a:r>
            <a:r>
              <a:rPr lang="ru-RU" sz="2400" b="1" smtClean="0"/>
              <a:t>Грамматические </a:t>
            </a:r>
            <a:r>
              <a:rPr lang="ru-RU" sz="2400" b="1"/>
              <a:t>явления наличествуют в одном из языков (иностранном или родном) и отсутствуют в другом.</a:t>
            </a:r>
            <a:r>
              <a:rPr lang="ru-RU" sz="240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47025780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59544" y="1058093"/>
            <a:ext cx="10232570" cy="464742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3600" b="1" smtClean="0"/>
              <a:t>2. </a:t>
            </a:r>
            <a:r>
              <a:rPr lang="ru-RU" sz="2800" b="1" smtClean="0"/>
              <a:t>Продуктивные </a:t>
            </a:r>
            <a:r>
              <a:rPr lang="ru-RU" sz="2800" b="1"/>
              <a:t>и рецептивные грамматические навыки. Система грамматических упражнений</a:t>
            </a:r>
            <a:r>
              <a:rPr lang="ru-RU" sz="2800" b="1" smtClean="0"/>
              <a:t>.</a:t>
            </a:r>
          </a:p>
          <a:p>
            <a:pPr algn="just"/>
            <a:endParaRPr lang="ru-RU" sz="2800" b="1"/>
          </a:p>
          <a:p>
            <a:pPr algn="just"/>
            <a:r>
              <a:rPr lang="ru-RU" sz="2800" smtClean="0"/>
              <a:t>В </a:t>
            </a:r>
            <a:r>
              <a:rPr lang="ru-RU" sz="2800"/>
              <a:t>методической литературе выделяются следующие три этапа формирования грамматического навыка в продуктивной речи: </a:t>
            </a:r>
            <a:endParaRPr lang="ru-RU" sz="2800" smtClean="0"/>
          </a:p>
          <a:p>
            <a:pPr algn="just"/>
            <a:endParaRPr lang="ru-RU" sz="2800" smtClean="0"/>
          </a:p>
          <a:p>
            <a:pPr marL="742950" indent="-742950" algn="just">
              <a:buAutoNum type="arabicParenR"/>
            </a:pPr>
            <a:r>
              <a:rPr lang="ru-RU" sz="2800" b="1" i="1" smtClean="0"/>
              <a:t>ознакомление </a:t>
            </a:r>
            <a:r>
              <a:rPr lang="ru-RU" sz="2800" b="1" i="1"/>
              <a:t>и первичное закрепление; </a:t>
            </a:r>
            <a:endParaRPr lang="ru-RU" sz="2800" b="1" i="1" smtClean="0"/>
          </a:p>
          <a:p>
            <a:pPr marL="742950" indent="-742950" algn="just">
              <a:buAutoNum type="arabicParenR"/>
            </a:pPr>
            <a:r>
              <a:rPr lang="ru-RU" sz="2800" b="1" i="1" smtClean="0"/>
              <a:t>тренировка</a:t>
            </a:r>
            <a:r>
              <a:rPr lang="ru-RU" sz="2800" b="1" i="1"/>
              <a:t>; </a:t>
            </a:r>
            <a:endParaRPr lang="ru-RU" sz="2800" b="1" i="1" smtClean="0"/>
          </a:p>
          <a:p>
            <a:pPr marL="742950" indent="-742950" algn="just">
              <a:buAutoNum type="arabicParenR"/>
            </a:pPr>
            <a:r>
              <a:rPr lang="ru-RU" sz="2800" b="1" i="1" smtClean="0"/>
              <a:t>применение.</a:t>
            </a:r>
          </a:p>
          <a:p>
            <a:pPr algn="just"/>
            <a:endParaRPr lang="ru-RU" sz="3600" b="1" i="1"/>
          </a:p>
        </p:txBody>
      </p:sp>
    </p:spTree>
    <p:extLst>
      <p:ext uri="{BB962C8B-B14F-4D97-AF65-F5344CB8AC3E}">
        <p14:creationId xmlns:p14="http://schemas.microsoft.com/office/powerpoint/2010/main" val="2622372672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9701" y="836989"/>
            <a:ext cx="9601196" cy="1303867"/>
          </a:xfrm>
          <a:ln>
            <a:solidFill>
              <a:schemeClr val="tx2"/>
            </a:solidFill>
          </a:ln>
        </p:spPr>
        <p:txBody>
          <a:bodyPr>
            <a:normAutofit/>
          </a:bodyPr>
          <a:lstStyle/>
          <a:p>
            <a:r>
              <a:rPr lang="ru-RU" sz="3200" b="1"/>
              <a:t>Ознакомление включает в себя введение грамматического материала и его объяснение.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161143" y="2513710"/>
            <a:ext cx="9971313" cy="35394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2800"/>
              <a:t>При введении используется либо доска с записью несложного контекста, либо демонстрация грамматического явления в тексте, а также таблицы, схемы, рисунки. Чаще всего эти средства применяются не изолированно, а в различных сочетаниях друг с другом. Объяснить грамматическое явление значит: раскрыть его формальные признаки; объяснить его значение, т. е. семантические особенности; пояснить функцию в речевом контексте; провести первичное закрепление. </a:t>
            </a:r>
          </a:p>
        </p:txBody>
      </p:sp>
    </p:spTree>
    <p:extLst>
      <p:ext uri="{BB962C8B-B14F-4D97-AF65-F5344CB8AC3E}">
        <p14:creationId xmlns:p14="http://schemas.microsoft.com/office/powerpoint/2010/main" val="3415600155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9701" y="836989"/>
            <a:ext cx="9601196" cy="1303867"/>
          </a:xfrm>
          <a:ln>
            <a:solidFill>
              <a:schemeClr val="tx2"/>
            </a:solidFill>
          </a:ln>
        </p:spPr>
        <p:txBody>
          <a:bodyPr>
            <a:normAutofit fontScale="90000"/>
          </a:bodyPr>
          <a:lstStyle/>
          <a:p>
            <a:r>
              <a:rPr lang="ru-RU" sz="3200" b="1"/>
              <a:t>Второй этап заключается в тренировке практического использования грамматического </a:t>
            </a:r>
            <a:r>
              <a:rPr lang="ru-RU" sz="3200" b="1" smtClean="0"/>
              <a:t>материала </a:t>
            </a:r>
            <a:endParaRPr lang="ru-RU" sz="3200" b="1"/>
          </a:p>
        </p:txBody>
      </p:sp>
      <p:sp>
        <p:nvSpPr>
          <p:cNvPr id="3" name="Прямоугольник 2"/>
          <p:cNvSpPr/>
          <p:nvPr/>
        </p:nvSpPr>
        <p:spPr>
          <a:xfrm>
            <a:off x="1161143" y="2513710"/>
            <a:ext cx="9971313" cy="35394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2800"/>
              <a:t>Задача этого этапа состоит в том, чтобы придать тренировке грамматических явлений речевой характер. Это должна быть особая, учебная речь, имитирующая основные свойства естественной, но отличающаяся от нее рядом качеств: определенной методической организацией речевого материала и последовательностью его введения в речь, а также ее обучающим характером. Эту задачу можно решить с помощью условно–речевых </a:t>
            </a:r>
            <a:r>
              <a:rPr lang="ru-RU" sz="2800" smtClean="0"/>
              <a:t>упражнений</a:t>
            </a:r>
            <a:r>
              <a:rPr lang="ru-RU" sz="28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89684583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85370" y="847528"/>
            <a:ext cx="10406743" cy="526297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2400" b="1"/>
              <a:t>Имитативные</a:t>
            </a:r>
            <a:r>
              <a:rPr lang="ru-RU" sz="2400"/>
              <a:t> принято считать упражнения, в которых учащийся для выполнения речевой задачи находит языковые формы, лексические единицы в реплике учителя (в речевом образце) и использует их, не изменяя (скажите, что Вы будете делать то же самое:I shall go to the museum on Sunday. I shall go to the museum on Sunday too). </a:t>
            </a:r>
            <a:endParaRPr lang="ru-RU" sz="2400" smtClean="0"/>
          </a:p>
          <a:p>
            <a:pPr algn="just"/>
            <a:r>
              <a:rPr lang="ru-RU" sz="2400" b="1" smtClean="0"/>
              <a:t>Подстановочные </a:t>
            </a:r>
            <a:r>
              <a:rPr lang="ru-RU" sz="2400" b="1"/>
              <a:t>упражнения </a:t>
            </a:r>
            <a:r>
              <a:rPr lang="ru-RU" sz="2400"/>
              <a:t>характеризуются тем, что в них происходит подстановка лексических единиц в структуру какой–либо грамматической формы (Поделитесь с товарищем, если у Вас есть другие намерения: I am going to write a letter to my pen–friend tonight. And I am going to help mother about the house tonight). </a:t>
            </a:r>
            <a:endParaRPr lang="ru-RU" sz="2400" smtClean="0"/>
          </a:p>
          <a:p>
            <a:pPr algn="just"/>
            <a:r>
              <a:rPr lang="ru-RU" sz="2400" b="1" smtClean="0"/>
              <a:t>Трансформационные </a:t>
            </a:r>
            <a:r>
              <a:rPr lang="ru-RU" sz="2400" b="1"/>
              <a:t>упражнения </a:t>
            </a:r>
            <a:r>
              <a:rPr lang="ru-RU" sz="2400"/>
              <a:t>предполагают определенную трансформацию реплики (или части реплики) учителя, собеседника, что выражается в изменении порядка слов, лица или времени глагола, числа существительного и т.п</a:t>
            </a:r>
          </a:p>
        </p:txBody>
      </p:sp>
    </p:spTree>
    <p:extLst>
      <p:ext uri="{BB962C8B-B14F-4D97-AF65-F5344CB8AC3E}">
        <p14:creationId xmlns:p14="http://schemas.microsoft.com/office/powerpoint/2010/main" val="2713329496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59542" y="979384"/>
            <a:ext cx="10014857" cy="489364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2400" b="1"/>
              <a:t>Упражнения в комбинировании </a:t>
            </a:r>
            <a:r>
              <a:rPr lang="ru-RU" sz="2400"/>
              <a:t>ставят учащихся перед необходимостью соединять активизируемые речевые образцы с усвоенными ранее. Упражнения этой стадии следует специально организовать так, чтобы данная модель поочередно комбинировалась с различными другими моделями. </a:t>
            </a:r>
            <a:endParaRPr lang="ru-RU" sz="2400" smtClean="0"/>
          </a:p>
          <a:p>
            <a:pPr algn="just"/>
            <a:endParaRPr lang="ru-RU" sz="2400"/>
          </a:p>
          <a:p>
            <a:pPr algn="just"/>
            <a:r>
              <a:rPr lang="ru-RU" sz="2400" smtClean="0"/>
              <a:t>Сама </a:t>
            </a:r>
            <a:r>
              <a:rPr lang="ru-RU" sz="2400"/>
              <a:t>установка нацеливает учащихся на совмещение разных речевых образцов. Например: «Скажите, что вы обычно делаете в выходные дни и что вы будите делать в ближайшие выходные дни» или «Расскажите о том, что вы не сделали вчера, но сделали сегодня». </a:t>
            </a:r>
            <a:endParaRPr lang="ru-RU" sz="2400" smtClean="0"/>
          </a:p>
          <a:p>
            <a:pPr algn="just"/>
            <a:endParaRPr lang="ru-RU" sz="2400"/>
          </a:p>
          <a:p>
            <a:pPr algn="just"/>
            <a:r>
              <a:rPr lang="ru-RU" sz="2400" smtClean="0"/>
              <a:t>Установки </a:t>
            </a:r>
            <a:r>
              <a:rPr lang="ru-RU" sz="2400"/>
              <a:t>вначале даются на русском языке, но постепенно вводятся английские эквиваленты. Упражнения строятся на усвоенной лексике и не должны содержать дополнительных грамматических трудностей.</a:t>
            </a:r>
          </a:p>
        </p:txBody>
      </p:sp>
    </p:spTree>
    <p:extLst>
      <p:ext uri="{BB962C8B-B14F-4D97-AF65-F5344CB8AC3E}">
        <p14:creationId xmlns:p14="http://schemas.microsoft.com/office/powerpoint/2010/main" val="1085673258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9701" y="836989"/>
            <a:ext cx="9601196" cy="1303867"/>
          </a:xfrm>
          <a:ln>
            <a:solidFill>
              <a:schemeClr val="tx2"/>
            </a:solidFill>
          </a:ln>
        </p:spPr>
        <p:txBody>
          <a:bodyPr>
            <a:normAutofit/>
          </a:bodyPr>
          <a:lstStyle/>
          <a:p>
            <a:r>
              <a:rPr lang="ru-RU" sz="3200" b="1"/>
              <a:t>Третий этап – применение грамматического материала в речи.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161143" y="2513710"/>
            <a:ext cx="9971313" cy="267765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2800"/>
              <a:t>Переход навыков к умениям обеспечивается упражнениями, в которых активизируемое грамматическое явление надо употреблять без языковой подготовки в соответствии с речевыми обстоятельствами. Упражнения этого этапа могут проводиться на материале устных тем, домашнего чтения, диафильмов, кинофрагментов. </a:t>
            </a:r>
          </a:p>
        </p:txBody>
      </p:sp>
    </p:spTree>
    <p:extLst>
      <p:ext uri="{BB962C8B-B14F-4D97-AF65-F5344CB8AC3E}">
        <p14:creationId xmlns:p14="http://schemas.microsoft.com/office/powerpoint/2010/main" val="38090534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25235" y="778271"/>
            <a:ext cx="99198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Иноязычная коммуникативная компетенция (ИКК) в виде схемы</a:t>
            </a:r>
          </a:p>
          <a:p>
            <a:endParaRPr lang="ru-RU" sz="2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3782" y="1547250"/>
            <a:ext cx="8853054" cy="4507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983003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14401" y="930426"/>
            <a:ext cx="10203542" cy="483209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2800"/>
              <a:t>Примеры упражнений на применение грамматического материала в речи: докажите своему товарищу, что...; выскажите ваше мнение о...; прослушайте диалог и скажите, почему...; приведите примеры из вашей жизни, доказывающие, что...; сформулируйте советы (рекомендации) тем, кто собирается в туристический поход (на экскурсию, каникулы, в отпуск и т.д.). </a:t>
            </a:r>
            <a:endParaRPr lang="ru-RU" sz="2800" smtClean="0"/>
          </a:p>
          <a:p>
            <a:pPr algn="just"/>
            <a:endParaRPr lang="ru-RU" sz="2800"/>
          </a:p>
          <a:p>
            <a:pPr algn="just"/>
            <a:r>
              <a:rPr lang="ru-RU" sz="2800" smtClean="0"/>
              <a:t>Методическая </a:t>
            </a:r>
            <a:r>
              <a:rPr lang="ru-RU" sz="2800"/>
              <a:t>ценность приведенных выше упражнений заключается в том, что они развивают речевую активность и самостоятельность учащихся, а также способствуют мотивированному участию в общении. </a:t>
            </a:r>
          </a:p>
        </p:txBody>
      </p:sp>
    </p:spTree>
    <p:extLst>
      <p:ext uri="{BB962C8B-B14F-4D97-AF65-F5344CB8AC3E}">
        <p14:creationId xmlns:p14="http://schemas.microsoft.com/office/powerpoint/2010/main" val="2700519402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56344" y="631041"/>
            <a:ext cx="10435770" cy="569386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2800" b="1" smtClean="0"/>
              <a:t>3. Контроль </a:t>
            </a:r>
            <a:r>
              <a:rPr lang="ru-RU" sz="2800" b="1"/>
              <a:t>сформированности грамматических навыков </a:t>
            </a:r>
            <a:endParaRPr lang="ru-RU" sz="2800" b="1" smtClean="0"/>
          </a:p>
          <a:p>
            <a:pPr algn="just"/>
            <a:endParaRPr lang="ru-RU" sz="2800"/>
          </a:p>
          <a:p>
            <a:pPr algn="just"/>
            <a:r>
              <a:rPr lang="ru-RU" sz="2800" smtClean="0"/>
              <a:t>осуществляется </a:t>
            </a:r>
            <a:r>
              <a:rPr lang="ru-RU" sz="2800"/>
              <a:t>в процессе прослушивания устных высказываний, т.е. в самой деятельности (текущий контроль). В соответствии с принципом аппроксимации, не всякое отклонение от нормы следует считать ошибкой, снижающей качество высказывания. Не следует исправлять в процессе высказывания грамматическую ошибку, которая не мешает пониманию речи. Существуют различные способы исправления грамматических ошибок. Выбор способа исправления зависит от многих причин, а именно от того, идет ли речь об исправлении грамматических ошибок в устной речи или на письме, в тренировочных или творческих заданиях, при индивидуальной или фронтальной работе и т.д.</a:t>
            </a:r>
          </a:p>
        </p:txBody>
      </p:sp>
    </p:spTree>
    <p:extLst>
      <p:ext uri="{BB962C8B-B14F-4D97-AF65-F5344CB8AC3E}">
        <p14:creationId xmlns:p14="http://schemas.microsoft.com/office/powerpoint/2010/main" val="1306315837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14399" y="1394883"/>
            <a:ext cx="10551886" cy="480131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/>
            <a:endParaRPr lang="ru-RU" smtClean="0"/>
          </a:p>
          <a:p>
            <a:pPr indent="360000" algn="just"/>
            <a:r>
              <a:rPr lang="ru-RU" smtClean="0"/>
              <a:t>В </a:t>
            </a:r>
            <a:r>
              <a:rPr lang="ru-RU"/>
              <a:t>методической литературе выделяются следующие три этапа формирования грамматического навыка в продуктивной речи: </a:t>
            </a:r>
          </a:p>
          <a:p>
            <a:pPr marL="742950" indent="360000" algn="just">
              <a:buAutoNum type="arabicParenR"/>
            </a:pPr>
            <a:r>
              <a:rPr lang="ru-RU" b="1" i="1" smtClean="0"/>
              <a:t>ознакомление </a:t>
            </a:r>
            <a:r>
              <a:rPr lang="ru-RU" b="1" i="1"/>
              <a:t>и первичное закрепление; </a:t>
            </a:r>
          </a:p>
          <a:p>
            <a:pPr marL="742950" indent="360000" algn="just">
              <a:buAutoNum type="arabicParenR"/>
            </a:pPr>
            <a:r>
              <a:rPr lang="ru-RU" b="1" i="1"/>
              <a:t>тренировка; </a:t>
            </a:r>
          </a:p>
          <a:p>
            <a:pPr marL="742950" indent="360000" algn="just">
              <a:buAutoNum type="arabicParenR"/>
            </a:pPr>
            <a:r>
              <a:rPr lang="ru-RU" b="1" i="1"/>
              <a:t>применение.</a:t>
            </a:r>
          </a:p>
          <a:p>
            <a:pPr indent="360000" algn="just"/>
            <a:r>
              <a:rPr lang="ru-RU" b="1" smtClean="0"/>
              <a:t>Для </a:t>
            </a:r>
            <a:r>
              <a:rPr lang="ru-RU" b="1"/>
              <a:t>контроля </a:t>
            </a:r>
            <a:r>
              <a:rPr lang="ru-RU" b="1" smtClean="0"/>
              <a:t>иноязчных грамматичсеких навыков можно </a:t>
            </a:r>
            <a:r>
              <a:rPr lang="ru-RU" b="1"/>
              <a:t>использовать и специальные упражнения, например, </a:t>
            </a:r>
            <a:endParaRPr lang="ru-RU" b="1" smtClean="0"/>
          </a:p>
          <a:p>
            <a:pPr indent="360000" algn="just"/>
            <a:r>
              <a:rPr lang="ru-RU" b="1" i="1" smtClean="0"/>
              <a:t>на </a:t>
            </a:r>
            <a:r>
              <a:rPr lang="ru-RU" b="1" i="1"/>
              <a:t>заполнение пропусков, </a:t>
            </a:r>
            <a:endParaRPr lang="ru-RU" b="1" i="1" smtClean="0"/>
          </a:p>
          <a:p>
            <a:pPr indent="360000" algn="just"/>
            <a:r>
              <a:rPr lang="ru-RU" b="1" i="1" smtClean="0"/>
              <a:t>выбор </a:t>
            </a:r>
            <a:r>
              <a:rPr lang="ru-RU" b="1" i="1"/>
              <a:t>из ряда форм нужной, </a:t>
            </a:r>
            <a:endParaRPr lang="ru-RU" b="1" i="1" smtClean="0"/>
          </a:p>
          <a:p>
            <a:pPr indent="360000" algn="just"/>
            <a:r>
              <a:rPr lang="ru-RU" b="1" i="1" smtClean="0"/>
              <a:t>на </a:t>
            </a:r>
            <a:r>
              <a:rPr lang="ru-RU" b="1" i="1"/>
              <a:t>коррекцию, </a:t>
            </a:r>
            <a:endParaRPr lang="ru-RU" b="1" i="1" smtClean="0"/>
          </a:p>
          <a:p>
            <a:pPr indent="360000" algn="just"/>
            <a:r>
              <a:rPr lang="ru-RU" b="1" i="1" smtClean="0"/>
              <a:t>на </a:t>
            </a:r>
            <a:r>
              <a:rPr lang="ru-RU" b="1" i="1"/>
              <a:t>преобразование одной формы в другую. </a:t>
            </a:r>
            <a:endParaRPr lang="ru-RU" b="1" i="1" smtClean="0"/>
          </a:p>
          <a:p>
            <a:pPr indent="360000" algn="just"/>
            <a:r>
              <a:rPr lang="ru-RU" b="1" i="1" smtClean="0"/>
              <a:t>Правильность </a:t>
            </a:r>
            <a:r>
              <a:rPr lang="ru-RU" b="1" i="1"/>
              <a:t>и быстрота </a:t>
            </a:r>
            <a:r>
              <a:rPr lang="ru-RU"/>
              <a:t>реакции учащихся при выполнении задания свидетельствует о сформированности грамматических навыков. Большинство упражнений должно носить тестовый характер, поскольку они экономичны по времени, объективны в оценке и имеют массовый характер. </a:t>
            </a:r>
            <a:endParaRPr lang="ru-RU" smtClean="0"/>
          </a:p>
          <a:p>
            <a:pPr indent="360000" algn="just"/>
            <a:r>
              <a:rPr lang="ru-RU" smtClean="0"/>
              <a:t>Естественным </a:t>
            </a:r>
            <a:r>
              <a:rPr lang="ru-RU"/>
              <a:t>средством контроля сформированности иноязычных грамматических навыков являются </a:t>
            </a:r>
            <a:r>
              <a:rPr lang="ru-RU" b="1"/>
              <a:t>ролевые </a:t>
            </a:r>
            <a:r>
              <a:rPr lang="ru-RU" b="1" smtClean="0"/>
              <a:t>игры.</a:t>
            </a:r>
            <a:endParaRPr lang="ru-RU" b="1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310742" y="799796"/>
            <a:ext cx="3323772" cy="491976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smtClean="0">
              <a:solidFill>
                <a:schemeClr val="tx1"/>
              </a:solidFill>
            </a:endParaRPr>
          </a:p>
          <a:p>
            <a:pPr algn="ctr"/>
            <a:r>
              <a:rPr lang="ru-RU" sz="2800" b="1" smtClean="0">
                <a:solidFill>
                  <a:schemeClr val="tx1"/>
                </a:solidFill>
              </a:rPr>
              <a:t>Резюме </a:t>
            </a:r>
            <a:r>
              <a:rPr lang="ru-RU" sz="2800" b="1">
                <a:solidFill>
                  <a:schemeClr val="tx1"/>
                </a:solidFill>
              </a:rPr>
              <a:t>по теме: </a:t>
            </a:r>
          </a:p>
          <a:p>
            <a:pPr algn="ctr"/>
            <a:endParaRPr lang="ru-RU" sz="2800" b="1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8348693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/>
              <a:t>Тема</a:t>
            </a:r>
            <a:r>
              <a:rPr lang="ru-RU" b="1" smtClean="0"/>
              <a:t> </a:t>
            </a:r>
            <a:r>
              <a:rPr lang="ru-RU" b="1" smtClean="0"/>
              <a:t>6. Технология </a:t>
            </a:r>
            <a:r>
              <a:rPr lang="ru-RU" b="1"/>
              <a:t>развития навыков и </a:t>
            </a:r>
            <a:r>
              <a:rPr lang="ru-RU" b="1" smtClean="0"/>
              <a:t>умений аудирования </a:t>
            </a:r>
            <a:r>
              <a:rPr lang="ru-RU" b="1"/>
              <a:t>иноязычной речи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457200" indent="-4572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b="1" i="1"/>
              <a:t>Аудирование как цель и средство </a:t>
            </a:r>
            <a:r>
              <a:rPr lang="ru-RU" b="1" i="1" smtClean="0"/>
              <a:t>обучения</a:t>
            </a:r>
          </a:p>
          <a:p>
            <a:pPr marL="457200" indent="-4572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b="1" i="1"/>
              <a:t>Трудности понимания иноязычной речи на слух и </a:t>
            </a:r>
            <a:r>
              <a:rPr lang="ru-RU" b="1" i="1" smtClean="0"/>
              <a:t>пути их преодоления</a:t>
            </a:r>
          </a:p>
          <a:p>
            <a:pPr marL="457200" indent="-4572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b="1" i="1"/>
              <a:t>Механизмы </a:t>
            </a:r>
            <a:r>
              <a:rPr lang="ru-RU" b="1" i="1" smtClean="0"/>
              <a:t>аудирования</a:t>
            </a:r>
          </a:p>
          <a:p>
            <a:pPr marL="457200" indent="-4572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b="1" i="1"/>
              <a:t>Цели и содержание обучения </a:t>
            </a:r>
            <a:r>
              <a:rPr lang="ru-RU" b="1" i="1" smtClean="0"/>
              <a:t>аудированию</a:t>
            </a:r>
          </a:p>
          <a:p>
            <a:pPr marL="457200" indent="-4572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b="1" i="1"/>
              <a:t>Система упражнений на развитие навыков и </a:t>
            </a:r>
            <a:r>
              <a:rPr lang="ru-RU" b="1" i="1" smtClean="0"/>
              <a:t>умений аудирования</a:t>
            </a:r>
          </a:p>
          <a:p>
            <a:pPr marL="457200" indent="-4572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b="1" i="1"/>
              <a:t>Методика работы с аудиотекстом</a:t>
            </a:r>
            <a:endParaRPr lang="ru-RU" sz="2800" b="1" i="1" dirty="0"/>
          </a:p>
        </p:txBody>
      </p:sp>
    </p:spTree>
    <p:extLst>
      <p:ext uri="{BB962C8B-B14F-4D97-AF65-F5344CB8AC3E}">
        <p14:creationId xmlns:p14="http://schemas.microsoft.com/office/powerpoint/2010/main" val="1716291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57941" y="634321"/>
            <a:ext cx="10551885" cy="410708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mtClean="0"/>
              <a:t/>
            </a:r>
            <a:br>
              <a:rPr lang="ru-RU" smtClean="0"/>
            </a:br>
            <a:r>
              <a:rPr lang="ru-RU" sz="3600" b="1" smtClean="0"/>
              <a:t>Литература:</a:t>
            </a:r>
            <a:br>
              <a:rPr lang="ru-RU" sz="3600" b="1" smtClean="0"/>
            </a:br>
            <a:endParaRPr lang="ru-RU" b="1"/>
          </a:p>
        </p:txBody>
      </p:sp>
      <p:sp>
        <p:nvSpPr>
          <p:cNvPr id="3" name="Прямоугольник 2"/>
          <p:cNvSpPr/>
          <p:nvPr/>
        </p:nvSpPr>
        <p:spPr>
          <a:xfrm>
            <a:off x="957942" y="1146629"/>
            <a:ext cx="10551885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 typeface="+mj-lt"/>
              <a:buAutoNum type="arabicPeriod"/>
            </a:pPr>
            <a:r>
              <a:rPr lang="ru-RU" sz="2000"/>
              <a:t>Гальскова Н.Д. Современная методика обучения иностранным </a:t>
            </a:r>
            <a:r>
              <a:rPr lang="ru-RU" sz="2000" smtClean="0"/>
              <a:t>языкам. - </a:t>
            </a:r>
            <a:r>
              <a:rPr lang="ru-RU" sz="2000"/>
              <a:t>М., </a:t>
            </a:r>
            <a:r>
              <a:rPr lang="ru-RU" sz="2000" smtClean="0"/>
              <a:t>2000.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000" smtClean="0"/>
              <a:t>Бабинская П.К. Практический </a:t>
            </a:r>
            <a:r>
              <a:rPr lang="ru-RU" sz="2000"/>
              <a:t>курс методики преподавания иностранных языков М.:Просвещение</a:t>
            </a:r>
            <a:r>
              <a:rPr lang="ru-RU" sz="2000" smtClean="0"/>
              <a:t>, 2003. 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000"/>
              <a:t>Колкер Я.М., Устинова Е.С., Еналиева Г.М. Практическая методика обучения иностранному </a:t>
            </a:r>
            <a:r>
              <a:rPr lang="ru-RU" sz="2000" smtClean="0"/>
              <a:t>языку. -  </a:t>
            </a:r>
            <a:r>
              <a:rPr lang="ru-RU" sz="2000"/>
              <a:t>М</a:t>
            </a:r>
            <a:r>
              <a:rPr lang="ru-RU" sz="2000" smtClean="0"/>
              <a:t>., 2000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000"/>
              <a:t>Кунанбаева С.С. Теория и практика современного иноязычного образования. – Алматы, 2010</a:t>
            </a:r>
            <a:r>
              <a:rPr lang="ru-RU" sz="2000" smtClean="0"/>
              <a:t>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000"/>
              <a:t>Бордовская Н.В. Современные образовательные технологии. Учебное пособие. – М., 2010. </a:t>
            </a:r>
            <a:endParaRPr lang="ru-RU" sz="2000" smtClean="0"/>
          </a:p>
          <a:p>
            <a:pPr marL="457200" indent="-457200" algn="just">
              <a:buFont typeface="+mj-lt"/>
              <a:buAutoNum type="arabicPeriod"/>
            </a:pPr>
            <a:r>
              <a:rPr lang="ru-RU" sz="2000" smtClean="0"/>
              <a:t>Солонцова Л.П. </a:t>
            </a:r>
            <a:r>
              <a:rPr lang="ru-RU" sz="2000"/>
              <a:t>Современная методика обучения иностранным </a:t>
            </a:r>
            <a:r>
              <a:rPr lang="ru-RU" sz="2000" smtClean="0"/>
              <a:t>языкам (общие вопросы, базовый курс) Алматы, 2015.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000"/>
              <a:t>Методика обучения иностранным языкам: традиции и современность / Под ред. А. А. Миролюбова.— Обнинск: Титул, 2010.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000"/>
              <a:t>Методика обучения иностранным языкам (учебное пособие для студентов Института математики и механики им. Н.И. Лобачевского по направлению «педагогическое образование (с двумя профилями </a:t>
            </a:r>
            <a:r>
              <a:rPr lang="ru-RU" sz="2000" smtClean="0"/>
              <a:t>подготовки) </a:t>
            </a:r>
            <a:r>
              <a:rPr lang="ru-RU" sz="2000"/>
              <a:t>/ Составители: Л.Р. Сакаева, А.Р. Баранова</a:t>
            </a:r>
            <a:r>
              <a:rPr lang="ru-RU" sz="2000" smtClean="0"/>
              <a:t>. </a:t>
            </a:r>
            <a:r>
              <a:rPr lang="ru-RU" sz="2000"/>
              <a:t>– Казань, КФУ, </a:t>
            </a:r>
            <a:r>
              <a:rPr lang="ru-RU" sz="2000" smtClean="0"/>
              <a:t>2016. 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en-US" sz="2000" smtClean="0"/>
              <a:t>Geremy </a:t>
            </a:r>
            <a:r>
              <a:rPr lang="en-US" sz="2000"/>
              <a:t>Harmer. The Practice of English Language Teaching. London - New-York, 1991. </a:t>
            </a:r>
            <a:endParaRPr lang="ru-RU" sz="2000"/>
          </a:p>
        </p:txBody>
      </p:sp>
    </p:spTree>
    <p:extLst>
      <p:ext uri="{BB962C8B-B14F-4D97-AF65-F5344CB8AC3E}">
        <p14:creationId xmlns:p14="http://schemas.microsoft.com/office/powerpoint/2010/main" val="2809424981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02524" y="612247"/>
            <a:ext cx="10446327" cy="563231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i="1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ru-RU" sz="2400" b="1" i="1" u="sng" smtClean="0">
                <a:solidFill>
                  <a:schemeClr val="accent5">
                    <a:lumMod val="50000"/>
                  </a:schemeClr>
                </a:solidFill>
                <a:cs typeface="Arial" panose="020B0604020202020204" pitchFamily="34" charset="0"/>
              </a:rPr>
              <a:t>1. </a:t>
            </a:r>
            <a:r>
              <a:rPr lang="ru-RU" sz="2400" b="1" i="1" u="sng" smtClean="0">
                <a:solidFill>
                  <a:schemeClr val="accent5">
                    <a:lumMod val="50000"/>
                  </a:schemeClr>
                </a:solidFill>
              </a:rPr>
              <a:t>Аудирование </a:t>
            </a:r>
            <a:r>
              <a:rPr lang="ru-RU" sz="2400" b="1" i="1" u="sng">
                <a:solidFill>
                  <a:schemeClr val="accent5">
                    <a:lumMod val="50000"/>
                  </a:schemeClr>
                </a:solidFill>
              </a:rPr>
              <a:t>как цель и средство </a:t>
            </a:r>
            <a:r>
              <a:rPr lang="ru-RU" sz="2400" b="1" i="1" u="sng" smtClean="0">
                <a:solidFill>
                  <a:schemeClr val="accent5">
                    <a:lumMod val="50000"/>
                  </a:schemeClr>
                </a:solidFill>
              </a:rPr>
              <a:t>обучения</a:t>
            </a:r>
          </a:p>
          <a:p>
            <a:pPr algn="just"/>
            <a:r>
              <a:rPr lang="ru-RU" sz="2400" b="1" smtClean="0">
                <a:solidFill>
                  <a:srgbClr val="C00000"/>
                </a:solidFill>
              </a:rPr>
              <a:t>	Аудирование</a:t>
            </a:r>
            <a:r>
              <a:rPr lang="ru-RU" sz="2400" b="1" smtClean="0">
                <a:solidFill>
                  <a:srgbClr val="002060"/>
                </a:solidFill>
              </a:rPr>
              <a:t> </a:t>
            </a:r>
            <a:r>
              <a:rPr lang="ru-RU" sz="2400" b="1">
                <a:solidFill>
                  <a:srgbClr val="002060"/>
                </a:solidFill>
              </a:rPr>
              <a:t>– рецептивный вид речевой деятельности, представляет собой одновременное восприятие и понимание речи на </a:t>
            </a:r>
            <a:r>
              <a:rPr lang="ru-RU" sz="2400" b="1" smtClean="0">
                <a:solidFill>
                  <a:srgbClr val="002060"/>
                </a:solidFill>
              </a:rPr>
              <a:t>слух.</a:t>
            </a:r>
          </a:p>
          <a:p>
            <a:pPr algn="just"/>
            <a:r>
              <a:rPr lang="ru-RU" sz="2400" b="1"/>
              <a:t>	</a:t>
            </a:r>
          </a:p>
          <a:p>
            <a:pPr algn="just"/>
            <a:r>
              <a:rPr lang="ru-RU" sz="2400" b="1" smtClean="0"/>
              <a:t>	Аудирование</a:t>
            </a:r>
            <a:r>
              <a:rPr lang="ru-RU" sz="2400" b="1"/>
              <a:t>, наряду с говорением, обеспечивает возможность общения на иностранном языке. В отличие от говорения, </a:t>
            </a:r>
            <a:r>
              <a:rPr lang="ru-RU" sz="2400" b="1" u="sng">
                <a:solidFill>
                  <a:srgbClr val="002060"/>
                </a:solidFill>
              </a:rPr>
              <a:t>аудирование</a:t>
            </a:r>
            <a:r>
              <a:rPr lang="ru-RU" sz="2400" b="1"/>
              <a:t> – </a:t>
            </a:r>
            <a:r>
              <a:rPr lang="ru-RU" sz="2400" b="1" u="sng">
                <a:solidFill>
                  <a:srgbClr val="002060"/>
                </a:solidFill>
              </a:rPr>
              <a:t>рецептивный вид речевой деятельности</a:t>
            </a:r>
            <a:r>
              <a:rPr lang="ru-RU" sz="2400" b="1"/>
              <a:t>. Основная форма его протекания – внутренняя, невыраженная. </a:t>
            </a:r>
            <a:endParaRPr lang="ru-RU" sz="2400" b="1" smtClean="0"/>
          </a:p>
          <a:p>
            <a:pPr algn="just"/>
            <a:endParaRPr lang="ru-RU" sz="2400" b="1" smtClean="0"/>
          </a:p>
          <a:p>
            <a:pPr algn="just"/>
            <a:r>
              <a:rPr lang="ru-RU" sz="2400" b="1"/>
              <a:t>	</a:t>
            </a:r>
            <a:r>
              <a:rPr lang="ru-RU" sz="2400" b="1" smtClean="0"/>
              <a:t>Реакция слушателя </a:t>
            </a:r>
            <a:r>
              <a:rPr lang="ru-RU" sz="2400" b="1"/>
              <a:t>(мимика, жесты, смех, реплики) оказывают на речь говорящего немедленное влияние. </a:t>
            </a:r>
            <a:r>
              <a:rPr lang="ru-RU" sz="2400" b="1">
                <a:solidFill>
                  <a:srgbClr val="002060"/>
                </a:solidFill>
              </a:rPr>
              <a:t>Аудирование является, таким образом, </a:t>
            </a:r>
            <a:r>
              <a:rPr lang="ru-RU" sz="2400" b="1" u="sng">
                <a:solidFill>
                  <a:srgbClr val="002060"/>
                </a:solidFill>
              </a:rPr>
              <a:t>реактивным видом речевой деятельности</a:t>
            </a:r>
            <a:r>
              <a:rPr lang="ru-RU" sz="2400" b="1">
                <a:solidFill>
                  <a:srgbClr val="002060"/>
                </a:solidFill>
              </a:rPr>
              <a:t>. </a:t>
            </a:r>
            <a:r>
              <a:rPr lang="ru-RU" sz="2400" b="1"/>
              <a:t>Оно может быть </a:t>
            </a:r>
            <a:r>
              <a:rPr lang="ru-RU" sz="2400" b="1">
                <a:solidFill>
                  <a:srgbClr val="C00000"/>
                </a:solidFill>
              </a:rPr>
              <a:t>непосредственным</a:t>
            </a:r>
            <a:r>
              <a:rPr lang="ru-RU" sz="2400" b="1"/>
              <a:t> (</a:t>
            </a:r>
            <a:r>
              <a:rPr lang="ru-RU" sz="2400" b="1" u="sng"/>
              <a:t>диалогическое общение, слушание устных высказываний выступающих в аудитории</a:t>
            </a:r>
            <a:r>
              <a:rPr lang="ru-RU" sz="2400" b="1"/>
              <a:t>) и </a:t>
            </a:r>
            <a:r>
              <a:rPr lang="ru-RU" sz="2400" b="1">
                <a:solidFill>
                  <a:srgbClr val="C00000"/>
                </a:solidFill>
              </a:rPr>
              <a:t>опосредованным</a:t>
            </a:r>
            <a:r>
              <a:rPr lang="ru-RU" sz="2400" b="1"/>
              <a:t> (</a:t>
            </a:r>
            <a:r>
              <a:rPr lang="ru-RU" sz="2400" b="1" u="sng"/>
              <a:t>аудирование радио– и телепередач</a:t>
            </a:r>
            <a:r>
              <a:rPr lang="ru-RU" sz="2400" b="1"/>
              <a:t>).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546243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19396" y="598392"/>
            <a:ext cx="10446327" cy="563231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smtClean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ru-RU" sz="2400" b="1" i="1" u="sng" smtClean="0">
                <a:solidFill>
                  <a:schemeClr val="accent5">
                    <a:lumMod val="50000"/>
                  </a:schemeClr>
                </a:solidFill>
                <a:cs typeface="Arial" panose="020B0604020202020204" pitchFamily="34" charset="0"/>
              </a:rPr>
              <a:t>2. </a:t>
            </a:r>
            <a:r>
              <a:rPr lang="ru-RU" sz="2400" b="1" i="1" u="sng" smtClean="0">
                <a:solidFill>
                  <a:schemeClr val="accent5">
                    <a:lumMod val="50000"/>
                  </a:schemeClr>
                </a:solidFill>
              </a:rPr>
              <a:t>Трудности </a:t>
            </a:r>
            <a:r>
              <a:rPr lang="ru-RU" sz="2400" b="1" i="1" u="sng">
                <a:solidFill>
                  <a:schemeClr val="accent5">
                    <a:lumMod val="50000"/>
                  </a:schemeClr>
                </a:solidFill>
              </a:rPr>
              <a:t>понимания иноязычной речи на слух</a:t>
            </a:r>
          </a:p>
          <a:p>
            <a:pPr algn="ctr"/>
            <a:r>
              <a:rPr lang="ru-RU" sz="2400" b="1" i="1" u="sng">
                <a:solidFill>
                  <a:schemeClr val="accent5">
                    <a:lumMod val="50000"/>
                  </a:schemeClr>
                </a:solidFill>
              </a:rPr>
              <a:t>и пути их </a:t>
            </a:r>
            <a:r>
              <a:rPr lang="ru-RU" sz="2400" b="1" i="1" u="sng" smtClean="0">
                <a:solidFill>
                  <a:schemeClr val="accent5">
                    <a:lumMod val="50000"/>
                  </a:schemeClr>
                </a:solidFill>
              </a:rPr>
              <a:t>преодоления</a:t>
            </a:r>
          </a:p>
          <a:p>
            <a:pPr algn="ctr"/>
            <a:endParaRPr lang="ru-RU" sz="2400" b="1" i="1">
              <a:solidFill>
                <a:schemeClr val="accent5">
                  <a:lumMod val="50000"/>
                </a:schemeClr>
              </a:solidFill>
            </a:endParaRPr>
          </a:p>
          <a:p>
            <a:pPr algn="just"/>
            <a:r>
              <a:rPr lang="ru-RU" sz="2400" b="1" smtClean="0"/>
              <a:t>	Аудирование </a:t>
            </a:r>
            <a:r>
              <a:rPr lang="ru-RU" sz="2400" b="1"/>
              <a:t>является одним из самых сложных видов </a:t>
            </a:r>
            <a:r>
              <a:rPr lang="ru-RU" sz="2400" b="1" smtClean="0"/>
              <a:t>речевой деятельности</a:t>
            </a:r>
            <a:r>
              <a:rPr lang="ru-RU" sz="2400" b="1"/>
              <a:t>: оно характеризуется одноразовостью </a:t>
            </a:r>
            <a:r>
              <a:rPr lang="ru-RU" sz="2400" b="1" smtClean="0"/>
              <a:t>предъявления; слушающий </a:t>
            </a:r>
            <a:r>
              <a:rPr lang="ru-RU" sz="2400" b="1"/>
              <a:t>не в состоянии что-либо изменить, не может </a:t>
            </a:r>
            <a:r>
              <a:rPr lang="ru-RU" sz="2400" b="1" smtClean="0"/>
              <a:t>приспособить речь </a:t>
            </a:r>
            <a:r>
              <a:rPr lang="ru-RU" sz="2400" b="1"/>
              <a:t>говорящего к своему уровню понимания; </a:t>
            </a:r>
            <a:r>
              <a:rPr lang="ru-RU" sz="2400" b="1">
                <a:solidFill>
                  <a:srgbClr val="C00000"/>
                </a:solidFill>
              </a:rPr>
              <a:t>существует целый </a:t>
            </a:r>
            <a:r>
              <a:rPr lang="ru-RU" sz="2400" b="1" smtClean="0">
                <a:solidFill>
                  <a:srgbClr val="C00000"/>
                </a:solidFill>
              </a:rPr>
              <a:t>ряд объективных </a:t>
            </a:r>
            <a:r>
              <a:rPr lang="ru-RU" sz="2400" b="1">
                <a:solidFill>
                  <a:srgbClr val="C00000"/>
                </a:solidFill>
              </a:rPr>
              <a:t>трудностей</a:t>
            </a:r>
            <a:r>
              <a:rPr lang="ru-RU" sz="2400" b="1"/>
              <a:t>, препятствующих пониманию речи </a:t>
            </a:r>
            <a:r>
              <a:rPr lang="ru-RU" sz="2400" b="1" smtClean="0"/>
              <a:t>с первого раза</a:t>
            </a:r>
            <a:r>
              <a:rPr lang="ru-RU" sz="2400" b="1"/>
              <a:t>: </a:t>
            </a:r>
            <a:endParaRPr lang="ru-RU" sz="2400" b="1" smtClean="0"/>
          </a:p>
          <a:p>
            <a:pPr algn="just"/>
            <a:endParaRPr lang="ru-RU" sz="2400" b="1" smtClean="0"/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400" b="1" smtClean="0">
                <a:solidFill>
                  <a:schemeClr val="accent3">
                    <a:lumMod val="50000"/>
                  </a:schemeClr>
                </a:solidFill>
              </a:rPr>
              <a:t>трудности</a:t>
            </a:r>
            <a:r>
              <a:rPr lang="ru-RU" sz="2400" b="1">
                <a:solidFill>
                  <a:schemeClr val="accent3">
                    <a:lumMod val="50000"/>
                  </a:schemeClr>
                </a:solidFill>
              </a:rPr>
              <a:t>, обусловленные условиями аудирования</a:t>
            </a:r>
            <a:r>
              <a:rPr lang="ru-RU" sz="2400" b="1"/>
              <a:t>; </a:t>
            </a:r>
            <a:endParaRPr lang="ru-RU" sz="2400" b="1" smtClean="0"/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400" b="1" smtClean="0">
                <a:solidFill>
                  <a:schemeClr val="accent3">
                    <a:lumMod val="50000"/>
                  </a:schemeClr>
                </a:solidFill>
              </a:rPr>
              <a:t>трудности, обусловленные индивидуальными особенностями источника речи; 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400" b="1" smtClean="0">
                <a:solidFill>
                  <a:schemeClr val="accent3">
                    <a:lumMod val="50000"/>
                  </a:schemeClr>
                </a:solidFill>
              </a:rPr>
              <a:t>трудности</a:t>
            </a:r>
            <a:r>
              <a:rPr lang="ru-RU" sz="2400" b="1">
                <a:solidFill>
                  <a:schemeClr val="accent3">
                    <a:lumMod val="50000"/>
                  </a:schemeClr>
                </a:solidFill>
              </a:rPr>
              <a:t>, обусловленные языковыми особенностями </a:t>
            </a:r>
            <a:r>
              <a:rPr lang="ru-RU" sz="2400" b="1" smtClean="0">
                <a:solidFill>
                  <a:schemeClr val="accent3">
                    <a:lumMod val="50000"/>
                  </a:schemeClr>
                </a:solidFill>
              </a:rPr>
              <a:t>воспринимаемого материала</a:t>
            </a:r>
            <a:r>
              <a:rPr lang="ru-RU" sz="2400" b="1">
                <a:solidFill>
                  <a:schemeClr val="accent3">
                    <a:lumMod val="50000"/>
                  </a:schemeClr>
                </a:solidFill>
              </a:rPr>
              <a:t>.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0187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28255" y="903193"/>
            <a:ext cx="10351323" cy="489364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i="1" u="sng" smtClean="0">
                <a:solidFill>
                  <a:schemeClr val="accent5">
                    <a:lumMod val="50000"/>
                  </a:schemeClr>
                </a:solidFill>
              </a:rPr>
              <a:t>3. Механизмы аудирования</a:t>
            </a:r>
          </a:p>
          <a:p>
            <a:pPr algn="ctr"/>
            <a:endParaRPr lang="ru-RU" sz="2400" b="1" i="1">
              <a:solidFill>
                <a:schemeClr val="accent5">
                  <a:lumMod val="50000"/>
                </a:schemeClr>
              </a:solidFill>
            </a:endParaRPr>
          </a:p>
          <a:p>
            <a:pPr algn="just"/>
            <a:r>
              <a:rPr lang="ru-RU" sz="2400" b="1" smtClean="0"/>
              <a:t>	В отечественной </a:t>
            </a:r>
            <a:r>
              <a:rPr lang="ru-RU" sz="2400" b="1"/>
              <a:t>методике выделяют четыре </a:t>
            </a:r>
            <a:r>
              <a:rPr lang="ru-RU" sz="2400" b="1" smtClean="0"/>
              <a:t>основных механизма </a:t>
            </a:r>
            <a:r>
              <a:rPr lang="ru-RU" sz="2400" b="1"/>
              <a:t>аудирования: </a:t>
            </a:r>
            <a:r>
              <a:rPr lang="ru-RU" sz="2400" b="1">
                <a:solidFill>
                  <a:srgbClr val="C00000"/>
                </a:solidFill>
              </a:rPr>
              <a:t>речевой слух, память, </a:t>
            </a:r>
            <a:r>
              <a:rPr lang="ru-RU" sz="2400" b="1" smtClean="0">
                <a:solidFill>
                  <a:srgbClr val="C00000"/>
                </a:solidFill>
              </a:rPr>
              <a:t>вероятностное прогнозирование</a:t>
            </a:r>
            <a:r>
              <a:rPr lang="ru-RU" sz="2400" b="1">
                <a:solidFill>
                  <a:srgbClr val="C00000"/>
                </a:solidFill>
              </a:rPr>
              <a:t>, механизм артикулирования. </a:t>
            </a:r>
            <a:endParaRPr lang="ru-RU" sz="2400" b="1" smtClean="0">
              <a:solidFill>
                <a:srgbClr val="C00000"/>
              </a:solidFill>
            </a:endParaRPr>
          </a:p>
          <a:p>
            <a:pPr algn="just"/>
            <a:r>
              <a:rPr lang="ru-RU" sz="2400" b="1">
                <a:solidFill>
                  <a:srgbClr val="C00000"/>
                </a:solidFill>
              </a:rPr>
              <a:t>	</a:t>
            </a:r>
            <a:r>
              <a:rPr lang="ru-RU" sz="2400" b="1" smtClean="0">
                <a:solidFill>
                  <a:srgbClr val="C00000"/>
                </a:solidFill>
              </a:rPr>
              <a:t>Речевой </a:t>
            </a:r>
            <a:r>
              <a:rPr lang="ru-RU" sz="2400" b="1">
                <a:solidFill>
                  <a:srgbClr val="C00000"/>
                </a:solidFill>
              </a:rPr>
              <a:t>слух </a:t>
            </a:r>
            <a:r>
              <a:rPr lang="ru-RU" sz="2400" b="1"/>
              <a:t>– один </a:t>
            </a:r>
            <a:r>
              <a:rPr lang="ru-RU" sz="2400" b="1" smtClean="0"/>
              <a:t>из важнейших </a:t>
            </a:r>
            <a:r>
              <a:rPr lang="ru-RU" sz="2400" b="1"/>
              <a:t>среди </a:t>
            </a:r>
            <a:r>
              <a:rPr lang="ru-RU" sz="2400" b="1" smtClean="0"/>
              <a:t>них и </a:t>
            </a:r>
            <a:r>
              <a:rPr lang="ru-RU" sz="2400" b="1"/>
              <a:t>относится к одному из основных условий </a:t>
            </a:r>
            <a:r>
              <a:rPr lang="ru-RU" sz="2400" b="1" smtClean="0"/>
              <a:t>успешного обучения иностранным </a:t>
            </a:r>
            <a:r>
              <a:rPr lang="ru-RU" sz="2400" b="1"/>
              <a:t>языкам. Он обеспечивает восприятие устной </a:t>
            </a:r>
            <a:r>
              <a:rPr lang="ru-RU" sz="2400" b="1" smtClean="0"/>
              <a:t>речи, деление </a:t>
            </a:r>
            <a:r>
              <a:rPr lang="ru-RU" sz="2400" b="1"/>
              <a:t>ее на смысловые синтагмы, словосочетания, слова. </a:t>
            </a:r>
            <a:r>
              <a:rPr lang="ru-RU" sz="2400" b="1" smtClean="0"/>
              <a:t>Благодаря этому</a:t>
            </a:r>
            <a:r>
              <a:rPr lang="ru-RU" sz="2400" b="1"/>
              <a:t> </a:t>
            </a:r>
            <a:r>
              <a:rPr lang="ru-RU" sz="2400" b="1" smtClean="0"/>
              <a:t>механизму </a:t>
            </a:r>
            <a:r>
              <a:rPr lang="ru-RU" sz="2400" b="1"/>
              <a:t>происходит узнавание знакомых образов в потоке </a:t>
            </a:r>
            <a:r>
              <a:rPr lang="ru-RU" sz="2400" b="1" smtClean="0"/>
              <a:t>речи. Наиболее</a:t>
            </a:r>
            <a:r>
              <a:rPr lang="ru-RU" sz="2400" b="1"/>
              <a:t> </a:t>
            </a:r>
            <a:r>
              <a:rPr lang="ru-RU" sz="2400" b="1" smtClean="0"/>
              <a:t>интенсивное </a:t>
            </a:r>
            <a:r>
              <a:rPr lang="ru-RU" sz="2400" b="1"/>
              <a:t>развитие речевого слуха происходит до 8 лет. В более </a:t>
            </a:r>
            <a:r>
              <a:rPr lang="ru-RU" sz="2400" b="1" smtClean="0"/>
              <a:t>старшем возрасте </a:t>
            </a:r>
            <a:r>
              <a:rPr lang="ru-RU" sz="2400" b="1"/>
              <a:t>речевой слух продолжает совершенствоваться, однако резкого </a:t>
            </a:r>
            <a:r>
              <a:rPr lang="ru-RU" sz="2400" b="1" smtClean="0"/>
              <a:t>скачка в </a:t>
            </a:r>
            <a:r>
              <a:rPr lang="ru-RU" sz="2400" b="1"/>
              <a:t>развитии уже не наблюдается.</a:t>
            </a:r>
          </a:p>
        </p:txBody>
      </p:sp>
    </p:spTree>
    <p:extLst>
      <p:ext uri="{BB962C8B-B14F-4D97-AF65-F5344CB8AC3E}">
        <p14:creationId xmlns:p14="http://schemas.microsoft.com/office/powerpoint/2010/main" val="4199847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30233" y="653811"/>
            <a:ext cx="10446327" cy="563231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400" smtClean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ru-RU" sz="2400" b="1" smtClean="0"/>
              <a:t>Для </a:t>
            </a:r>
            <a:r>
              <a:rPr lang="ru-RU" sz="2400" b="1"/>
              <a:t>понимания устной речи хорошего речевого слуха </a:t>
            </a:r>
            <a:r>
              <a:rPr lang="ru-RU" sz="2400" b="1" smtClean="0"/>
              <a:t>недостаточно. Узнанную </a:t>
            </a:r>
            <a:r>
              <a:rPr lang="ru-RU" sz="2400" b="1"/>
              <a:t>единицу необходимо удержать в голове, сопоставить с </a:t>
            </a:r>
            <a:r>
              <a:rPr lang="ru-RU" sz="2400" b="1" smtClean="0"/>
              <a:t>эталоном значения</a:t>
            </a:r>
            <a:r>
              <a:rPr lang="ru-RU" sz="2400" b="1"/>
              <a:t>, запомнить для дальнейших операций с ней. </a:t>
            </a:r>
            <a:r>
              <a:rPr lang="ru-RU" sz="2400" b="1" smtClean="0"/>
              <a:t>Следовательно, </a:t>
            </a:r>
            <a:r>
              <a:rPr lang="ru-RU" sz="2400" b="1" smtClean="0">
                <a:solidFill>
                  <a:srgbClr val="C00000"/>
                </a:solidFill>
              </a:rPr>
              <a:t>память </a:t>
            </a:r>
            <a:r>
              <a:rPr lang="ru-RU" sz="2400" b="1">
                <a:solidFill>
                  <a:srgbClr val="C00000"/>
                </a:solidFill>
              </a:rPr>
              <a:t>является следующим важным </a:t>
            </a:r>
            <a:r>
              <a:rPr lang="ru-RU" sz="2400" b="1" smtClean="0">
                <a:solidFill>
                  <a:srgbClr val="C00000"/>
                </a:solidFill>
              </a:rPr>
              <a:t>механизмом аудирования</a:t>
            </a:r>
            <a:r>
              <a:rPr lang="ru-RU" sz="2400" b="1">
                <a:solidFill>
                  <a:srgbClr val="C00000"/>
                </a:solidFill>
              </a:rPr>
              <a:t>. </a:t>
            </a:r>
            <a:endParaRPr lang="ru-RU" sz="2400" b="1" smtClean="0">
              <a:solidFill>
                <a:srgbClr val="C00000"/>
              </a:solidFill>
            </a:endParaRPr>
          </a:p>
          <a:p>
            <a:pPr algn="just"/>
            <a:r>
              <a:rPr lang="ru-RU" sz="2400" b="1">
                <a:solidFill>
                  <a:srgbClr val="C00000"/>
                </a:solidFill>
              </a:rPr>
              <a:t>	</a:t>
            </a:r>
            <a:r>
              <a:rPr lang="ru-RU" sz="2400" b="1" smtClean="0"/>
              <a:t>В психологии </a:t>
            </a:r>
            <a:r>
              <a:rPr lang="ru-RU" sz="2400" b="1"/>
              <a:t>выделяют </a:t>
            </a:r>
            <a:r>
              <a:rPr lang="ru-RU" sz="2400" b="1">
                <a:solidFill>
                  <a:srgbClr val="C00000"/>
                </a:solidFill>
              </a:rPr>
              <a:t>два основных вида памяти: долговременную </a:t>
            </a:r>
            <a:r>
              <a:rPr lang="ru-RU" sz="2400" b="1" smtClean="0">
                <a:solidFill>
                  <a:srgbClr val="C00000"/>
                </a:solidFill>
              </a:rPr>
              <a:t>и кратковременную</a:t>
            </a:r>
            <a:r>
              <a:rPr lang="ru-RU" sz="2400" b="1">
                <a:solidFill>
                  <a:srgbClr val="C00000"/>
                </a:solidFill>
              </a:rPr>
              <a:t>. </a:t>
            </a:r>
            <a:r>
              <a:rPr lang="ru-RU" sz="2400" b="1">
                <a:solidFill>
                  <a:srgbClr val="002060"/>
                </a:solidFill>
              </a:rPr>
              <a:t>Последняя удерживает </a:t>
            </a:r>
            <a:r>
              <a:rPr lang="ru-RU" sz="2400" b="1" smtClean="0">
                <a:solidFill>
                  <a:srgbClr val="002060"/>
                </a:solidFill>
              </a:rPr>
              <a:t>воспринятое в </a:t>
            </a:r>
            <a:r>
              <a:rPr lang="ru-RU" sz="2400" b="1">
                <a:solidFill>
                  <a:srgbClr val="002060"/>
                </a:solidFill>
              </a:rPr>
              <a:t>течение 10 </a:t>
            </a:r>
            <a:r>
              <a:rPr lang="ru-RU" sz="2400" b="1" smtClean="0">
                <a:solidFill>
                  <a:srgbClr val="002060"/>
                </a:solidFill>
              </a:rPr>
              <a:t>секунд. </a:t>
            </a:r>
            <a:r>
              <a:rPr lang="ru-RU" sz="2400" b="1" smtClean="0"/>
              <a:t>За </a:t>
            </a:r>
            <a:r>
              <a:rPr lang="ru-RU" sz="2400" b="1"/>
              <a:t>это время происходит отбор того, что существенно для человека </a:t>
            </a:r>
            <a:r>
              <a:rPr lang="ru-RU" sz="2400" b="1" smtClean="0"/>
              <a:t>в данный </a:t>
            </a:r>
            <a:r>
              <a:rPr lang="ru-RU" sz="2400" b="1"/>
              <a:t>момент. </a:t>
            </a:r>
            <a:r>
              <a:rPr lang="ru-RU" sz="2400" b="1">
                <a:solidFill>
                  <a:srgbClr val="C00000"/>
                </a:solidFill>
              </a:rPr>
              <a:t>Оперативная память </a:t>
            </a:r>
            <a:r>
              <a:rPr lang="ru-RU" sz="2400" b="1"/>
              <a:t>– </a:t>
            </a:r>
            <a:r>
              <a:rPr lang="ru-RU" sz="2400" b="1">
                <a:solidFill>
                  <a:srgbClr val="C00000"/>
                </a:solidFill>
              </a:rPr>
              <a:t>это кратковременная </a:t>
            </a:r>
            <a:r>
              <a:rPr lang="ru-RU" sz="2400" b="1" smtClean="0">
                <a:solidFill>
                  <a:srgbClr val="C00000"/>
                </a:solidFill>
              </a:rPr>
              <a:t>память, которая </a:t>
            </a:r>
            <a:r>
              <a:rPr lang="ru-RU" sz="2400" b="1">
                <a:solidFill>
                  <a:srgbClr val="C00000"/>
                </a:solidFill>
              </a:rPr>
              <a:t>способна удерживать информацию значительно дольше, чем  </a:t>
            </a:r>
            <a:r>
              <a:rPr lang="ru-RU" sz="2400" b="1" smtClean="0">
                <a:solidFill>
                  <a:srgbClr val="C00000"/>
                </a:solidFill>
              </a:rPr>
              <a:t>течение </a:t>
            </a:r>
            <a:r>
              <a:rPr lang="ru-RU" sz="2400" b="1">
                <a:solidFill>
                  <a:srgbClr val="C00000"/>
                </a:solidFill>
              </a:rPr>
              <a:t>10 секунд</a:t>
            </a:r>
            <a:r>
              <a:rPr lang="ru-RU" sz="2400" b="1"/>
              <a:t>. Оперативная память работает наиболее эффективно </a:t>
            </a:r>
            <a:r>
              <a:rPr lang="ru-RU" sz="2400" b="1" smtClean="0"/>
              <a:t>при наличии </a:t>
            </a:r>
            <a:r>
              <a:rPr lang="ru-RU" sz="2400" b="1"/>
              <a:t>установки на запоминание. Знание определенного </a:t>
            </a:r>
            <a:r>
              <a:rPr lang="ru-RU" sz="2400" b="1" smtClean="0"/>
              <a:t>контекста способно </a:t>
            </a:r>
            <a:r>
              <a:rPr lang="ru-RU" sz="2400" b="1"/>
              <a:t>значительно облегчить процесс восприятия речи со слуха, </a:t>
            </a:r>
            <a:r>
              <a:rPr lang="ru-RU" sz="2400" b="1" smtClean="0"/>
              <a:t>а наличие </a:t>
            </a:r>
            <a:r>
              <a:rPr lang="ru-RU" sz="2400" b="1"/>
              <a:t>речевой задачи – обеспечить лучшее запоминание информации.</a:t>
            </a:r>
          </a:p>
        </p:txBody>
      </p:sp>
    </p:spTree>
    <p:extLst>
      <p:ext uri="{BB962C8B-B14F-4D97-AF65-F5344CB8AC3E}">
        <p14:creationId xmlns:p14="http://schemas.microsoft.com/office/powerpoint/2010/main" val="3351268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19397" y="626103"/>
            <a:ext cx="10446327" cy="563231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400" smtClean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pPr algn="just"/>
            <a:r>
              <a:rPr lang="ru-RU" sz="2400" b="1" smtClean="0">
                <a:solidFill>
                  <a:srgbClr val="C00000"/>
                </a:solidFill>
              </a:rPr>
              <a:t>	Вероятностное </a:t>
            </a:r>
            <a:r>
              <a:rPr lang="ru-RU" sz="2400" b="1">
                <a:solidFill>
                  <a:srgbClr val="C00000"/>
                </a:solidFill>
              </a:rPr>
              <a:t>прогнозирование </a:t>
            </a:r>
            <a:r>
              <a:rPr lang="ru-RU" sz="2400" b="1"/>
              <a:t>– это порождение </a:t>
            </a:r>
            <a:r>
              <a:rPr lang="ru-RU" sz="2400" b="1" smtClean="0"/>
              <a:t>гипотез, предвосхищение </a:t>
            </a:r>
            <a:r>
              <a:rPr lang="ru-RU" sz="2400" b="1"/>
              <a:t>хода событий. </a:t>
            </a:r>
            <a:r>
              <a:rPr lang="ru-RU" sz="2400" b="1">
                <a:solidFill>
                  <a:srgbClr val="002060"/>
                </a:solidFill>
              </a:rPr>
              <a:t>Контекст, компенсаторные умения, </a:t>
            </a:r>
            <a:r>
              <a:rPr lang="ru-RU" sz="2400" b="1" smtClean="0">
                <a:solidFill>
                  <a:srgbClr val="002060"/>
                </a:solidFill>
              </a:rPr>
              <a:t>которые позволяют </a:t>
            </a:r>
            <a:r>
              <a:rPr lang="ru-RU" sz="2400" b="1">
                <a:solidFill>
                  <a:srgbClr val="002060"/>
                </a:solidFill>
              </a:rPr>
              <a:t>понимать речь в условиях помех, недоговоренностей, </a:t>
            </a:r>
            <a:r>
              <a:rPr lang="ru-RU" sz="2400" b="1" smtClean="0">
                <a:solidFill>
                  <a:srgbClr val="002060"/>
                </a:solidFill>
              </a:rPr>
              <a:t>недостатка внимания </a:t>
            </a:r>
            <a:r>
              <a:rPr lang="ru-RU" sz="2400" b="1">
                <a:solidFill>
                  <a:srgbClr val="002060"/>
                </a:solidFill>
              </a:rPr>
              <a:t>– все это тесно связано с механизмом </a:t>
            </a:r>
            <a:r>
              <a:rPr lang="ru-RU" sz="2400" b="1" smtClean="0">
                <a:solidFill>
                  <a:srgbClr val="002060"/>
                </a:solidFill>
              </a:rPr>
              <a:t>вероятностного прогнозирования</a:t>
            </a:r>
            <a:r>
              <a:rPr lang="ru-RU" sz="2400" b="1">
                <a:solidFill>
                  <a:srgbClr val="002060"/>
                </a:solidFill>
              </a:rPr>
              <a:t>. </a:t>
            </a:r>
            <a:endParaRPr lang="ru-RU" sz="2400" b="1" smtClean="0">
              <a:solidFill>
                <a:srgbClr val="002060"/>
              </a:solidFill>
            </a:endParaRPr>
          </a:p>
          <a:p>
            <a:pPr algn="just"/>
            <a:r>
              <a:rPr lang="ru-RU" sz="2400" b="1">
                <a:solidFill>
                  <a:srgbClr val="002060"/>
                </a:solidFill>
              </a:rPr>
              <a:t>	</a:t>
            </a:r>
            <a:r>
              <a:rPr lang="ru-RU" sz="2400" b="1" smtClean="0"/>
              <a:t>В </a:t>
            </a:r>
            <a:r>
              <a:rPr lang="ru-RU" sz="2400" b="1"/>
              <a:t>методике выделяют </a:t>
            </a:r>
            <a:r>
              <a:rPr lang="ru-RU" sz="2400" b="1">
                <a:solidFill>
                  <a:srgbClr val="C00000"/>
                </a:solidFill>
              </a:rPr>
              <a:t>структурное и </a:t>
            </a:r>
            <a:r>
              <a:rPr lang="ru-RU" sz="2400" b="1" smtClean="0">
                <a:solidFill>
                  <a:srgbClr val="C00000"/>
                </a:solidFill>
              </a:rPr>
              <a:t>смысловое прогнозирование</a:t>
            </a:r>
            <a:r>
              <a:rPr lang="ru-RU" sz="2400" b="1">
                <a:solidFill>
                  <a:srgbClr val="C00000"/>
                </a:solidFill>
              </a:rPr>
              <a:t>.</a:t>
            </a:r>
            <a:r>
              <a:rPr lang="ru-RU" sz="2400" b="1"/>
              <a:t> </a:t>
            </a:r>
            <a:r>
              <a:rPr lang="ru-RU" sz="2400" b="1">
                <a:solidFill>
                  <a:srgbClr val="002060"/>
                </a:solidFill>
              </a:rPr>
              <a:t>Слова существуют в памяти не изолированно, </a:t>
            </a:r>
            <a:r>
              <a:rPr lang="ru-RU" sz="2400" b="1" smtClean="0">
                <a:solidFill>
                  <a:srgbClr val="002060"/>
                </a:solidFill>
              </a:rPr>
              <a:t>а включены </a:t>
            </a:r>
            <a:r>
              <a:rPr lang="ru-RU" sz="2400" b="1">
                <a:solidFill>
                  <a:srgbClr val="002060"/>
                </a:solidFill>
              </a:rPr>
              <a:t>в сложную систему лексико–семантических отношений. </a:t>
            </a:r>
            <a:r>
              <a:rPr lang="ru-RU" sz="2400" b="1" smtClean="0">
                <a:solidFill>
                  <a:srgbClr val="002060"/>
                </a:solidFill>
              </a:rPr>
              <a:t>Именно эти </a:t>
            </a:r>
            <a:r>
              <a:rPr lang="ru-RU" sz="2400" b="1">
                <a:solidFill>
                  <a:srgbClr val="002060"/>
                </a:solidFill>
              </a:rPr>
              <a:t>отношения и определяют характер прогнозирования. </a:t>
            </a:r>
            <a:r>
              <a:rPr lang="ru-RU" sz="2400" b="1" smtClean="0">
                <a:solidFill>
                  <a:srgbClr val="C00000"/>
                </a:solidFill>
              </a:rPr>
              <a:t>Смысловое прогнозирование </a:t>
            </a:r>
            <a:r>
              <a:rPr lang="ru-RU" sz="2400" b="1"/>
              <a:t>определяется знанием контекста и возможных </a:t>
            </a:r>
            <a:r>
              <a:rPr lang="ru-RU" sz="2400" b="1" smtClean="0"/>
              <a:t>ситуаций, которые </a:t>
            </a:r>
            <a:r>
              <a:rPr lang="ru-RU" sz="2400" b="1"/>
              <a:t>в свою очередь, предполагают использование </a:t>
            </a:r>
            <a:r>
              <a:rPr lang="ru-RU" sz="2400" b="1" smtClean="0"/>
              <a:t>определенных структур</a:t>
            </a:r>
            <a:r>
              <a:rPr lang="ru-RU" sz="2400" b="1"/>
              <a:t>, клише, речевых формул. </a:t>
            </a:r>
            <a:r>
              <a:rPr lang="ru-RU" sz="2400" b="1" smtClean="0">
                <a:solidFill>
                  <a:srgbClr val="C00000"/>
                </a:solidFill>
              </a:rPr>
              <a:t>Лингвистическое (структурное) прогнозирование </a:t>
            </a:r>
            <a:r>
              <a:rPr lang="ru-RU" sz="2400" b="1" smtClean="0"/>
              <a:t>определяется </a:t>
            </a:r>
            <a:r>
              <a:rPr lang="ru-RU" sz="2400" b="1"/>
              <a:t>тем, что каждое слово имеет определенный </a:t>
            </a:r>
            <a:r>
              <a:rPr lang="ru-RU" sz="2400" b="1" smtClean="0"/>
              <a:t>спектр сочетаемости</a:t>
            </a:r>
            <a:r>
              <a:rPr lang="ru-RU" sz="2400" b="1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95311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367</TotalTime>
  <Words>6979</Words>
  <Application>Microsoft Office PowerPoint</Application>
  <PresentationFormat>Широкоэкранный</PresentationFormat>
  <Paragraphs>1112</Paragraphs>
  <Slides>171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171</vt:i4>
      </vt:variant>
    </vt:vector>
  </HeadingPairs>
  <TitlesOfParts>
    <vt:vector size="180" baseType="lpstr">
      <vt:lpstr>Arial</vt:lpstr>
      <vt:lpstr>Arial Black</vt:lpstr>
      <vt:lpstr>Bad Script</vt:lpstr>
      <vt:lpstr>Calibri</vt:lpstr>
      <vt:lpstr>Garamond</vt:lpstr>
      <vt:lpstr>Times New Roman</vt:lpstr>
      <vt:lpstr>Times New Roman,Italic</vt:lpstr>
      <vt:lpstr>Wingdings</vt:lpstr>
      <vt:lpstr>Натуральные материалы</vt:lpstr>
      <vt:lpstr>Презентация PowerPoint</vt:lpstr>
      <vt:lpstr>Презентация PowerPoint</vt:lpstr>
      <vt:lpstr>Презентация PowerPoint</vt:lpstr>
      <vt:lpstr>Тема 1. Парадигма иноязычного образования</vt:lpstr>
      <vt:lpstr> Литература: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Тема 2. Теоретико-методологические основы иноязычного образования</vt:lpstr>
      <vt:lpstr> Литература: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Тема 3. Технология формирования иноязычных фонетических навыков</vt:lpstr>
      <vt:lpstr> Литература: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Тема 4. Технология формирования иноязычных лексических навыков</vt:lpstr>
      <vt:lpstr> Литература: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Тема 5. Технология формирования иноязычных грамматических  навыков</vt:lpstr>
      <vt:lpstr> Литература: </vt:lpstr>
      <vt:lpstr>1. Цели и содержание обучения грамматике иностранного языка</vt:lpstr>
      <vt:lpstr>Под продуктивным грамматическим навыком понимается способность говорящего выбрать модель, адекватную речевой задаче, и оформить ее соответственно нормам данного языка. Речевой задачей всегда является коммуникативное намерение что-то сообщить, в чем–то убедить, выразить мнение.</vt:lpstr>
      <vt:lpstr>Грамматический навык – это автоматизированное использование грамматического материала в продуктивной и рецептивной речевой деятельности. Грамматическое умение – это гибкие коммуникативные способности учащихся использовать усвоенный грамматический материал при решении более сложных коммуникативных задач в различных видах речевой деятельности</vt:lpstr>
      <vt:lpstr>Основной целью обучения грамматике в средней школе является формирование у учащихся грамматических навыков как одного из важнейших компонентов речевых умений говорения, аудирования, чтения и письма</vt:lpstr>
      <vt:lpstr>Грамматический минимум представляет собой набор структур, отобранный в соответствии с определенными принципами, необходимый и достаточный для использования языка как средства общения в заданных программой пределах и реальных для его усвоения условиях.</vt:lpstr>
      <vt:lpstr>Принципами отбора в активный грамматический минимум считаются:</vt:lpstr>
      <vt:lpstr>Презентация PowerPoint</vt:lpstr>
      <vt:lpstr>Презентация PowerPoint</vt:lpstr>
      <vt:lpstr>В грамматических явлениях различают, как известно, форму и значение. Каждое грамматическое явление характеризуется также особенностями его употребления. По соотношению значения и употребления в родном и изучаемом языках можно выделить три типа грамматических явлений:</vt:lpstr>
      <vt:lpstr>Презентация PowerPoint</vt:lpstr>
      <vt:lpstr>Ознакомление включает в себя введение грамматического материала и его объяснение. </vt:lpstr>
      <vt:lpstr>Второй этап заключается в тренировке практического использования грамматического материала </vt:lpstr>
      <vt:lpstr>Презентация PowerPoint</vt:lpstr>
      <vt:lpstr>Презентация PowerPoint</vt:lpstr>
      <vt:lpstr>Третий этап – применение грамматического материала в речи.</vt:lpstr>
      <vt:lpstr>Презентация PowerPoint</vt:lpstr>
      <vt:lpstr>Презентация PowerPoint</vt:lpstr>
      <vt:lpstr>Презентация PowerPoint</vt:lpstr>
      <vt:lpstr>Тема 6. Технология развития навыков и умений аудирования иноязычной речи</vt:lpstr>
      <vt:lpstr> Литература: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4. Система упражнений на развитие навыков и умений аудирования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Тема 7. Технология развития навыков и умений чтения на иностранном языке</vt:lpstr>
      <vt:lpstr> Литература: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Тема 8. Технология обучения иноязычному говорению</vt:lpstr>
      <vt:lpstr> Литература: </vt:lpstr>
      <vt:lpstr> 1 Говорение как вид речевой деятельности   Говорение – продуктивный (экспрессивный) вид речевой деятельности (РД), посредством которого совместно с аудированием осуществляется устно-речевое общение.   Содержанием говорения является выражение мыслей, передача информации в устной форме.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Тема 9. Технологии и методики построения современного урока иностранного языка</vt:lpstr>
      <vt:lpstr> Литература: </vt:lpstr>
      <vt:lpstr> 1 Основные черты и технология урока иностранного языка   Урок является основной организационной формой обучения, наименьшей единицей процесса обучения. Урок – основное звено процесса обучения, на котором осуществляется решение конкретных практических, обрaзовательных, воспитательных и рaзвивающих задач, oбеспечивающих достижение конечных целей.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Теоретико-методологические основы иноязычного образования</dc:title>
  <dc:creator>Пользователь</dc:creator>
  <cp:lastModifiedBy>Пользователь</cp:lastModifiedBy>
  <cp:revision>44</cp:revision>
  <dcterms:created xsi:type="dcterms:W3CDTF">2021-01-26T16:26:17Z</dcterms:created>
  <dcterms:modified xsi:type="dcterms:W3CDTF">2022-06-27T11:02:55Z</dcterms:modified>
</cp:coreProperties>
</file>