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9"/>
  </p:notesMasterIdLst>
  <p:sldIdLst>
    <p:sldId id="312" r:id="rId2"/>
    <p:sldId id="313" r:id="rId3"/>
    <p:sldId id="314" r:id="rId4"/>
    <p:sldId id="315" r:id="rId5"/>
    <p:sldId id="316" r:id="rId6"/>
    <p:sldId id="261" r:id="rId7"/>
    <p:sldId id="279" r:id="rId8"/>
    <p:sldId id="307" r:id="rId9"/>
    <p:sldId id="292" r:id="rId10"/>
    <p:sldId id="305" r:id="rId11"/>
    <p:sldId id="281" r:id="rId12"/>
    <p:sldId id="283" r:id="rId13"/>
    <p:sldId id="308" r:id="rId14"/>
    <p:sldId id="309" r:id="rId15"/>
    <p:sldId id="291" r:id="rId16"/>
    <p:sldId id="310" r:id="rId17"/>
    <p:sldId id="311" r:id="rId18"/>
    <p:sldId id="317" r:id="rId19"/>
    <p:sldId id="318" r:id="rId20"/>
    <p:sldId id="319" r:id="rId21"/>
    <p:sldId id="320" r:id="rId22"/>
    <p:sldId id="321" r:id="rId23"/>
    <p:sldId id="322" r:id="rId24"/>
    <p:sldId id="323" r:id="rId25"/>
    <p:sldId id="324" r:id="rId26"/>
    <p:sldId id="325" r:id="rId27"/>
    <p:sldId id="326" r:id="rId28"/>
    <p:sldId id="327"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353" r:id="rId55"/>
    <p:sldId id="354" r:id="rId56"/>
    <p:sldId id="355" r:id="rId57"/>
    <p:sldId id="356" r:id="rId58"/>
    <p:sldId id="357" r:id="rId59"/>
    <p:sldId id="358" r:id="rId60"/>
    <p:sldId id="359" r:id="rId61"/>
    <p:sldId id="360" r:id="rId62"/>
    <p:sldId id="361" r:id="rId63"/>
    <p:sldId id="362" r:id="rId64"/>
    <p:sldId id="363" r:id="rId65"/>
    <p:sldId id="364" r:id="rId66"/>
    <p:sldId id="365" r:id="rId67"/>
    <p:sldId id="366" r:id="rId68"/>
    <p:sldId id="367" r:id="rId69"/>
    <p:sldId id="368" r:id="rId70"/>
    <p:sldId id="369" r:id="rId71"/>
    <p:sldId id="370" r:id="rId72"/>
    <p:sldId id="371" r:id="rId73"/>
    <p:sldId id="372" r:id="rId74"/>
    <p:sldId id="373" r:id="rId75"/>
    <p:sldId id="374" r:id="rId76"/>
    <p:sldId id="375" r:id="rId77"/>
    <p:sldId id="376" r:id="rId78"/>
    <p:sldId id="377" r:id="rId79"/>
    <p:sldId id="378" r:id="rId80"/>
    <p:sldId id="379" r:id="rId81"/>
    <p:sldId id="380" r:id="rId82"/>
    <p:sldId id="381" r:id="rId83"/>
    <p:sldId id="382" r:id="rId84"/>
    <p:sldId id="383" r:id="rId85"/>
    <p:sldId id="384" r:id="rId86"/>
    <p:sldId id="385" r:id="rId87"/>
    <p:sldId id="386" r:id="rId88"/>
    <p:sldId id="387" r:id="rId89"/>
    <p:sldId id="388" r:id="rId90"/>
    <p:sldId id="389" r:id="rId91"/>
    <p:sldId id="390" r:id="rId92"/>
    <p:sldId id="391" r:id="rId93"/>
    <p:sldId id="392" r:id="rId94"/>
    <p:sldId id="393" r:id="rId95"/>
    <p:sldId id="394" r:id="rId96"/>
    <p:sldId id="395" r:id="rId97"/>
    <p:sldId id="396" r:id="rId98"/>
    <p:sldId id="397" r:id="rId99"/>
    <p:sldId id="398" r:id="rId100"/>
    <p:sldId id="399" r:id="rId101"/>
    <p:sldId id="400" r:id="rId102"/>
    <p:sldId id="401" r:id="rId103"/>
    <p:sldId id="402" r:id="rId104"/>
    <p:sldId id="403" r:id="rId105"/>
    <p:sldId id="404" r:id="rId106"/>
    <p:sldId id="405" r:id="rId107"/>
    <p:sldId id="406" r:id="rId108"/>
    <p:sldId id="407" r:id="rId109"/>
    <p:sldId id="408" r:id="rId110"/>
    <p:sldId id="409" r:id="rId111"/>
    <p:sldId id="410" r:id="rId112"/>
    <p:sldId id="411" r:id="rId113"/>
    <p:sldId id="412" r:id="rId114"/>
    <p:sldId id="413" r:id="rId115"/>
    <p:sldId id="414" r:id="rId116"/>
    <p:sldId id="415" r:id="rId117"/>
    <p:sldId id="416" r:id="rId118"/>
    <p:sldId id="417" r:id="rId119"/>
    <p:sldId id="418" r:id="rId120"/>
    <p:sldId id="419" r:id="rId121"/>
    <p:sldId id="420" r:id="rId122"/>
    <p:sldId id="421" r:id="rId123"/>
    <p:sldId id="422" r:id="rId124"/>
    <p:sldId id="423" r:id="rId125"/>
    <p:sldId id="424" r:id="rId126"/>
    <p:sldId id="425" r:id="rId127"/>
    <p:sldId id="426" r:id="rId128"/>
    <p:sldId id="427" r:id="rId129"/>
    <p:sldId id="428" r:id="rId130"/>
    <p:sldId id="429" r:id="rId131"/>
    <p:sldId id="430" r:id="rId132"/>
    <p:sldId id="431" r:id="rId133"/>
    <p:sldId id="432" r:id="rId134"/>
    <p:sldId id="433" r:id="rId135"/>
    <p:sldId id="434" r:id="rId136"/>
    <p:sldId id="435" r:id="rId137"/>
    <p:sldId id="436" r:id="rId1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9" autoAdjust="0"/>
    <p:restoredTop sz="94660"/>
  </p:normalViewPr>
  <p:slideViewPr>
    <p:cSldViewPr>
      <p:cViewPr varScale="1">
        <p:scale>
          <a:sx n="103" d="100"/>
          <a:sy n="103" d="100"/>
        </p:scale>
        <p:origin x="-11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C36E72-0113-4A58-AF3B-14E23348FD2A}" type="datetimeFigureOut">
              <a:rPr lang="ru-RU" smtClean="0"/>
              <a:t>02.07.2022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DE72DC-5BD3-4F45-9118-45D6E2027D3A}"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ADE72DC-5BD3-4F45-9118-45D6E2027D3A}" type="slidenum">
              <a:rPr lang="ru-RU" smtClean="0"/>
              <a:t>34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300FABA-5147-45D8-BDC0-2486F0C4F6D5}" type="datetimeFigureOut">
              <a:rPr lang="ru-RU" smtClean="0"/>
              <a:pPr/>
              <a:t>02.07.2022</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4CA01E34-6018-4606-8D1C-323DC6B696FF}"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4CA01E34-6018-4606-8D1C-323DC6B696FF}"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4CA01E34-6018-4606-8D1C-323DC6B696FF}" type="slidenum">
              <a:rPr lang="ru-RU" smtClean="0"/>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214313"/>
            <a:ext cx="7793037" cy="1462087"/>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82688" y="2017713"/>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1182688" y="4151313"/>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1162050" y="6243638"/>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657600" y="6243638"/>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7042150" y="6243638"/>
            <a:ext cx="1905000" cy="457200"/>
          </a:xfrm>
        </p:spPr>
        <p:txBody>
          <a:bodyPr/>
          <a:lstStyle>
            <a:lvl1pPr>
              <a:defRPr/>
            </a:lvl1pPr>
          </a:lstStyle>
          <a:p>
            <a:fld id="{7E21D280-7CE7-4DEE-A1D2-8A1D50831679}"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4CA01E34-6018-4606-8D1C-323DC6B696FF}"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4CA01E34-6018-4606-8D1C-323DC6B696FF}"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4CA01E34-6018-4606-8D1C-323DC6B696FF}"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4CA01E34-6018-4606-8D1C-323DC6B696FF}"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4CA01E34-6018-4606-8D1C-323DC6B696FF}"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300FABA-5147-45D8-BDC0-2486F0C4F6D5}" type="datetimeFigureOut">
              <a:rPr lang="ru-RU" smtClean="0"/>
              <a:pPr/>
              <a:t>02.07.2022</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4CA01E34-6018-4606-8D1C-323DC6B696FF}"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300FABA-5147-45D8-BDC0-2486F0C4F6D5}" type="datetimeFigureOut">
              <a:rPr lang="ru-RU" smtClean="0"/>
              <a:pPr/>
              <a:t>02.07.2022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4CA01E34-6018-4606-8D1C-323DC6B696FF}"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300FABA-5147-45D8-BDC0-2486F0C4F6D5}" type="datetimeFigureOut">
              <a:rPr lang="ru-RU" smtClean="0"/>
              <a:pPr/>
              <a:t>02.07.2022</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4CA01E34-6018-4606-8D1C-323DC6B696FF}"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00FABA-5147-45D8-BDC0-2486F0C4F6D5}" type="datetimeFigureOut">
              <a:rPr lang="ru-RU" smtClean="0"/>
              <a:pPr/>
              <a:t>02.07.2022</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CA01E34-6018-4606-8D1C-323DC6B696FF}"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marL="609600" indent="-609600" algn="ctr" fontAlgn="auto">
              <a:spcBef>
                <a:spcPts val="580"/>
              </a:spcBef>
              <a:spcAft>
                <a:spcPts val="0"/>
              </a:spcAft>
              <a:buFont typeface="Wingdings 2"/>
              <a:buNone/>
              <a:defRPr/>
            </a:pPr>
            <a:r>
              <a:rPr lang="kk-KZ" sz="6000" dirty="0" smtClean="0">
                <a:solidFill>
                  <a:srgbClr val="002060"/>
                </a:solidFill>
                <a:latin typeface="Times New Roman" pitchFamily="18" charset="0"/>
                <a:cs typeface="Times New Roman" pitchFamily="18" charset="0"/>
              </a:rPr>
              <a:t>Қаржы менеджменті </a:t>
            </a:r>
            <a:endParaRPr lang="kk-KZ" sz="6000" dirty="0" smtClean="0">
              <a:solidFill>
                <a:srgbClr val="002060"/>
              </a:solidFill>
              <a:latin typeface="Times New Roman" pitchFamily="18" charset="0"/>
              <a:cs typeface="Times New Roman" pitchFamily="18" charset="0"/>
            </a:endParaRPr>
          </a:p>
          <a:p>
            <a:pPr marL="609600" indent="-609600" algn="ctr" fontAlgn="auto">
              <a:spcBef>
                <a:spcPts val="580"/>
              </a:spcBef>
              <a:spcAft>
                <a:spcPts val="0"/>
              </a:spcAft>
              <a:buFont typeface="Wingdings 2"/>
              <a:buNone/>
              <a:defRPr/>
            </a:pPr>
            <a:endParaRPr lang="kk-KZ" sz="6000" dirty="0" smtClean="0">
              <a:solidFill>
                <a:srgbClr val="0070C0"/>
              </a:solidFill>
              <a:latin typeface="Times New Roman" pitchFamily="18" charset="0"/>
              <a:cs typeface="Times New Roman" pitchFamily="18" charset="0"/>
            </a:endParaRPr>
          </a:p>
          <a:p>
            <a:pPr marL="0" indent="0" algn="r" fontAlgn="auto">
              <a:spcBef>
                <a:spcPts val="600"/>
              </a:spcBef>
              <a:spcAft>
                <a:spcPts val="0"/>
              </a:spcAft>
              <a:buFont typeface="Wingdings 3" charset="2"/>
              <a:buNone/>
              <a:defRPr/>
            </a:pPr>
            <a:r>
              <a:rPr lang="kk-KZ" dirty="0" smtClean="0">
                <a:latin typeface="Times New Roman" pitchFamily="18" charset="0"/>
                <a:cs typeface="Times New Roman" pitchFamily="18" charset="0"/>
              </a:rPr>
              <a:t>Мамандық: </a:t>
            </a:r>
            <a:r>
              <a:rPr lang="kk-KZ" dirty="0" smtClean="0">
                <a:latin typeface="Times New Roman" pitchFamily="18" charset="0"/>
                <a:ea typeface="Calibri" panose="020F0502020204030204" pitchFamily="34" charset="0"/>
                <a:cs typeface="Times New Roman" pitchFamily="18" charset="0"/>
              </a:rPr>
              <a:t>6В04109 – Қаржы</a:t>
            </a:r>
            <a:endParaRPr lang="kk-KZ" dirty="0" smtClean="0">
              <a:latin typeface="Times New Roman" pitchFamily="18" charset="0"/>
              <a:cs typeface="Times New Roman" pitchFamily="18" charset="0"/>
            </a:endParaRPr>
          </a:p>
          <a:p>
            <a:pPr marL="0" indent="0" algn="r" fontAlgn="auto">
              <a:spcBef>
                <a:spcPts val="600"/>
              </a:spcBef>
              <a:spcAft>
                <a:spcPts val="0"/>
              </a:spcAft>
              <a:buFont typeface="Wingdings 3" charset="2"/>
              <a:buNone/>
              <a:defRPr/>
            </a:pPr>
            <a:r>
              <a:rPr lang="kk-KZ" dirty="0" smtClean="0">
                <a:latin typeface="Times New Roman" pitchFamily="18" charset="0"/>
                <a:cs typeface="Times New Roman" pitchFamily="18" charset="0"/>
              </a:rPr>
              <a:t>Автор: </a:t>
            </a:r>
            <a:r>
              <a:rPr lang="kk-KZ" b="1" dirty="0" smtClean="0">
                <a:latin typeface="Times New Roman" pitchFamily="18" charset="0"/>
                <a:cs typeface="Times New Roman" pitchFamily="18" charset="0"/>
              </a:rPr>
              <a:t>Акбаев Е.Т.</a:t>
            </a:r>
          </a:p>
          <a:p>
            <a:pPr marL="0" indent="0" algn="r" fontAlgn="auto">
              <a:spcBef>
                <a:spcPts val="600"/>
              </a:spcBef>
              <a:spcAft>
                <a:spcPts val="0"/>
              </a:spcAft>
              <a:buFont typeface="Wingdings 3" charset="2"/>
              <a:buNone/>
              <a:defRPr/>
            </a:pPr>
            <a:r>
              <a:rPr lang="ru-RU" dirty="0" smtClean="0">
                <a:latin typeface="Times New Roman" pitchFamily="18" charset="0"/>
                <a:cs typeface="Times New Roman" pitchFamily="18" charset="0"/>
              </a:rPr>
              <a:t>«</a:t>
            </a:r>
            <a:r>
              <a:rPr lang="kk-KZ" dirty="0" smtClean="0">
                <a:latin typeface="Times New Roman" pitchFamily="18" charset="0"/>
                <a:cs typeface="Times New Roman" pitchFamily="18" charset="0"/>
              </a:rPr>
              <a:t>Қаржы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кафедрасының</a:t>
            </a:r>
            <a:r>
              <a:rPr lang="ru-RU"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профессоры, э.ғ.к.</a:t>
            </a:r>
          </a:p>
          <a:p>
            <a:pPr marL="0" indent="0" algn="r" fontAlgn="auto">
              <a:spcBef>
                <a:spcPts val="600"/>
              </a:spcBef>
              <a:spcAft>
                <a:spcPts val="0"/>
              </a:spcAft>
              <a:buFont typeface="Wingdings 3" charset="2"/>
              <a:buNone/>
              <a:defRPr/>
            </a:pPr>
            <a:r>
              <a:rPr lang="kk-KZ" dirty="0" smtClean="0">
                <a:latin typeface="Times New Roman" pitchFamily="18" charset="0"/>
                <a:cs typeface="Times New Roman" pitchFamily="18" charset="0"/>
              </a:rPr>
              <a:t>Сабақ түрі: </a:t>
            </a:r>
            <a:r>
              <a:rPr lang="kk-KZ" b="1" dirty="0" smtClean="0">
                <a:latin typeface="Times New Roman" pitchFamily="18" charset="0"/>
                <a:cs typeface="Times New Roman" pitchFamily="18" charset="0"/>
              </a:rPr>
              <a:t>Дәріс</a:t>
            </a:r>
          </a:p>
          <a:p>
            <a:pPr marL="0" indent="0" algn="ctr" fontAlgn="auto">
              <a:spcBef>
                <a:spcPts val="600"/>
              </a:spcBef>
              <a:spcAft>
                <a:spcPts val="0"/>
              </a:spcAft>
              <a:buFont typeface="Wingdings 3" charset="2"/>
              <a:buNone/>
              <a:defRPr/>
            </a:pPr>
            <a:r>
              <a:rPr lang="kk-KZ" b="1" dirty="0" smtClean="0">
                <a:solidFill>
                  <a:srgbClr val="0070C0"/>
                </a:solidFill>
                <a:latin typeface="Times New Roman" panose="02020603050405020304" pitchFamily="18" charset="0"/>
                <a:cs typeface="Times New Roman" panose="02020603050405020304" pitchFamily="18" charset="0"/>
              </a:rPr>
              <a:t>Қ</a:t>
            </a:r>
            <a:r>
              <a:rPr lang="ru-RU" b="1" dirty="0" err="1" smtClean="0">
                <a:solidFill>
                  <a:srgbClr val="0070C0"/>
                </a:solidFill>
                <a:latin typeface="Times New Roman" panose="02020603050405020304" pitchFamily="18" charset="0"/>
                <a:cs typeface="Times New Roman" panose="02020603050405020304" pitchFamily="18" charset="0"/>
              </a:rPr>
              <a:t>арағанды </a:t>
            </a:r>
            <a:r>
              <a:rPr lang="ru-RU" b="1" dirty="0" smtClean="0">
                <a:solidFill>
                  <a:srgbClr val="0070C0"/>
                </a:solidFill>
                <a:latin typeface="Times New Roman" panose="02020603050405020304" pitchFamily="18" charset="0"/>
                <a:cs typeface="Times New Roman" panose="02020603050405020304" pitchFamily="18" charset="0"/>
              </a:rPr>
              <a:t>2022</a:t>
            </a:r>
            <a:endParaRPr lang="ru-RU" dirty="0" smtClean="0"/>
          </a:p>
          <a:p>
            <a:endParaRPr lang="ru-RU" dirty="0"/>
          </a:p>
        </p:txBody>
      </p:sp>
      <p:sp>
        <p:nvSpPr>
          <p:cNvPr id="2" name="Заголовок 1"/>
          <p:cNvSpPr>
            <a:spLocks noGrp="1"/>
          </p:cNvSpPr>
          <p:nvPr>
            <p:ph type="title"/>
          </p:nvPr>
        </p:nvSpPr>
        <p:spPr>
          <a:xfrm>
            <a:off x="457200" y="274638"/>
            <a:ext cx="8229600" cy="1282154"/>
          </a:xfrm>
        </p:spPr>
        <p:txBody>
          <a:bodyPr>
            <a:noAutofit/>
          </a:bodyPr>
          <a:lstStyle/>
          <a:p>
            <a:pPr algn="ctr"/>
            <a:r>
              <a:rPr lang="ru-RU" sz="2000" b="1" dirty="0" err="1" smtClean="0">
                <a:solidFill>
                  <a:srgbClr val="0070C0"/>
                </a:solidFill>
                <a:latin typeface="Times New Roman" pitchFamily="18" charset="0"/>
                <a:cs typeface="Times New Roman" pitchFamily="18" charset="0"/>
              </a:rPr>
              <a:t>Қазақстан Республикасының Білім</a:t>
            </a:r>
            <a:r>
              <a:rPr lang="ru-RU" sz="2000" b="1" dirty="0" smtClean="0">
                <a:solidFill>
                  <a:srgbClr val="0070C0"/>
                </a:solidFill>
                <a:latin typeface="Times New Roman" pitchFamily="18" charset="0"/>
                <a:cs typeface="Times New Roman" pitchFamily="18" charset="0"/>
              </a:rPr>
              <a:t> </a:t>
            </a:r>
            <a:r>
              <a:rPr lang="ru-RU" sz="2000" b="1" dirty="0" err="1" smtClean="0">
                <a:solidFill>
                  <a:srgbClr val="0070C0"/>
                </a:solidFill>
                <a:latin typeface="Times New Roman" pitchFamily="18" charset="0"/>
                <a:cs typeface="Times New Roman" pitchFamily="18" charset="0"/>
              </a:rPr>
              <a:t>және ғылым министрлігі</a:t>
            </a:r>
            <a:r>
              <a:rPr lang="ru-RU" sz="2000" b="1" dirty="0" smtClean="0">
                <a:solidFill>
                  <a:srgbClr val="0070C0"/>
                </a:solidFill>
                <a:latin typeface="Times New Roman" pitchFamily="18" charset="0"/>
                <a:cs typeface="Times New Roman" pitchFamily="18" charset="0"/>
              </a:rPr>
              <a:t> </a:t>
            </a:r>
            <a:br>
              <a:rPr lang="ru-RU" sz="2000" b="1" dirty="0" smtClean="0">
                <a:solidFill>
                  <a:srgbClr val="0070C0"/>
                </a:solidFill>
                <a:latin typeface="Times New Roman" pitchFamily="18" charset="0"/>
                <a:cs typeface="Times New Roman" pitchFamily="18" charset="0"/>
              </a:rPr>
            </a:br>
            <a:r>
              <a:rPr lang="kk-KZ" sz="2000" b="1" dirty="0" smtClean="0">
                <a:solidFill>
                  <a:srgbClr val="0070C0"/>
                </a:solidFill>
                <a:latin typeface="Times New Roman" pitchFamily="18" charset="0"/>
                <a:cs typeface="Times New Roman" pitchFamily="18" charset="0"/>
              </a:rPr>
              <a:t>А</a:t>
            </a:r>
            <a:r>
              <a:rPr lang="ru-RU" sz="2000" b="1" dirty="0" err="1" smtClean="0">
                <a:solidFill>
                  <a:srgbClr val="0070C0"/>
                </a:solidFill>
                <a:latin typeface="Times New Roman" pitchFamily="18" charset="0"/>
                <a:cs typeface="Times New Roman" pitchFamily="18" charset="0"/>
              </a:rPr>
              <a:t>кадемик</a:t>
            </a:r>
            <a:r>
              <a:rPr lang="ru-RU" sz="2000" b="1" dirty="0" smtClean="0">
                <a:solidFill>
                  <a:srgbClr val="0070C0"/>
                </a:solidFill>
                <a:latin typeface="Times New Roman" pitchFamily="18" charset="0"/>
                <a:cs typeface="Times New Roman" pitchFamily="18" charset="0"/>
              </a:rPr>
              <a:t> Е. А. Букетов </a:t>
            </a:r>
            <a:r>
              <a:rPr lang="ru-RU" sz="2000" b="1" dirty="0" err="1" smtClean="0">
                <a:solidFill>
                  <a:srgbClr val="0070C0"/>
                </a:solidFill>
                <a:latin typeface="Times New Roman" pitchFamily="18" charset="0"/>
                <a:cs typeface="Times New Roman" pitchFamily="18" charset="0"/>
              </a:rPr>
              <a:t>атындағы Қарағанды университеті</a:t>
            </a:r>
            <a:endParaRPr lang="ru-RU"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Rectangle 4"/>
          <p:cNvSpPr>
            <a:spLocks noChangeArrowheads="1"/>
          </p:cNvSpPr>
          <p:nvPr/>
        </p:nvSpPr>
        <p:spPr bwMode="gray">
          <a:xfrm>
            <a:off x="0" y="54868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8" name="Rectangle 4"/>
          <p:cNvSpPr>
            <a:spLocks noChangeArrowheads="1"/>
          </p:cNvSpPr>
          <p:nvPr/>
        </p:nvSpPr>
        <p:spPr bwMode="gray">
          <a:xfrm>
            <a:off x="0" y="404664"/>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260648"/>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25" name="Rectangle 1"/>
          <p:cNvSpPr>
            <a:spLocks noChangeArrowheads="1"/>
          </p:cNvSpPr>
          <p:nvPr/>
        </p:nvSpPr>
        <p:spPr bwMode="auto">
          <a:xfrm>
            <a:off x="323528" y="1071409"/>
            <a:ext cx="8496944" cy="7078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EVA тұжырымдамасының негізгі ережесі – инвестор үшін құнды құру.</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10" name="Прямоугольник 9"/>
          <p:cNvSpPr/>
          <p:nvPr/>
        </p:nvSpPr>
        <p:spPr>
          <a:xfrm>
            <a:off x="2915816" y="2308810"/>
            <a:ext cx="3330784" cy="400110"/>
          </a:xfrm>
          <a:prstGeom prst="rect">
            <a:avLst/>
          </a:prstGeom>
        </p:spPr>
        <p:txBody>
          <a:bodyPr wrap="none">
            <a:spAutoFit/>
          </a:bodyPr>
          <a:lstStyle/>
          <a:p>
            <a:r>
              <a:rPr lang="de-DE" sz="2000" b="1" dirty="0" smtClean="0">
                <a:latin typeface="Times New Roman" pitchFamily="18" charset="0"/>
                <a:cs typeface="Times New Roman" pitchFamily="18" charset="0"/>
              </a:rPr>
              <a:t>EVA = EBIT (1-T) – </a:t>
            </a:r>
            <a:r>
              <a:rPr lang="de-DE" sz="2000" b="1" dirty="0" err="1" smtClean="0">
                <a:latin typeface="Times New Roman" pitchFamily="18" charset="0"/>
                <a:cs typeface="Times New Roman" pitchFamily="18" charset="0"/>
              </a:rPr>
              <a:t>Kw</a:t>
            </a:r>
            <a:r>
              <a:rPr lang="de-DE" sz="2000" b="1" dirty="0" smtClean="0">
                <a:latin typeface="Times New Roman" pitchFamily="18" charset="0"/>
                <a:cs typeface="Times New Roman" pitchFamily="18" charset="0"/>
              </a:rPr>
              <a:t> * C </a:t>
            </a:r>
            <a:endParaRPr lang="ru-RU" sz="2000" b="1" dirty="0">
              <a:latin typeface="Times New Roman" pitchFamily="18" charset="0"/>
              <a:cs typeface="Times New Roman" pitchFamily="18" charset="0"/>
            </a:endParaRPr>
          </a:p>
        </p:txBody>
      </p:sp>
      <p:sp>
        <p:nvSpPr>
          <p:cNvPr id="1026" name="Rectangle 2"/>
          <p:cNvSpPr>
            <a:spLocks noChangeArrowheads="1"/>
          </p:cNvSpPr>
          <p:nvPr/>
        </p:nvSpPr>
        <p:spPr bwMode="auto">
          <a:xfrm>
            <a:off x="467544" y="3270463"/>
            <a:ext cx="8280920" cy="22467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Мұндағы:</a:t>
            </a:r>
          </a:p>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EVA</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экономикалық қосылған құн;</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EBIT</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салықтар мен пайыздарды төлеу алдындағы табыс мөлшері;</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салық салынатын табыс мөлшерлемесі;</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капитал мөлшері;</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Kw</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фирма капиталының орташа өлшенген құны.</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p:txBody>
          <a:bodyPr/>
          <a:lstStyle/>
          <a:p>
            <a:pPr eaLnBrk="1" hangingPunct="1"/>
            <a:r>
              <a:rPr lang="kk-KZ" smtClean="0"/>
              <a:t>Нарықтық ортаға және фирманың табысты қызмет етуіне байланысты </a:t>
            </a:r>
            <a:r>
              <a:rPr lang="kk-KZ" i="1" u="sng" smtClean="0"/>
              <a:t>бөлінбеген пайда</a:t>
            </a:r>
            <a:r>
              <a:rPr lang="kk-KZ" smtClean="0"/>
              <a:t> және </a:t>
            </a:r>
            <a:r>
              <a:rPr lang="kk-KZ" i="1" u="sng" smtClean="0"/>
              <a:t>жай акциялар</a:t>
            </a:r>
            <a:r>
              <a:rPr lang="kk-KZ" smtClean="0"/>
              <a:t> бойынша олардың құрылымы ауыспалы болады.</a:t>
            </a:r>
          </a:p>
          <a:p>
            <a:pPr eaLnBrk="1" hangingPunct="1"/>
            <a:r>
              <a:rPr lang="kk-KZ" smtClean="0"/>
              <a:t>Банктік несие бойынша </a:t>
            </a:r>
            <a:r>
              <a:rPr lang="kk-KZ" i="1" u="sng" smtClean="0"/>
              <a:t>проценттік ставканың</a:t>
            </a:r>
            <a:r>
              <a:rPr lang="kk-KZ" smtClean="0"/>
              <a:t> құрылуы (қарыз алушының несие төлеу қабілеттілігі, банк саясаты)</a:t>
            </a:r>
            <a:endParaRPr lang="ru-RU" smtClean="0"/>
          </a:p>
        </p:txBody>
      </p:sp>
      <p:sp>
        <p:nvSpPr>
          <p:cNvPr id="22530"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Кіріс көздері бойынша шығындар құрылымы</a:t>
            </a:r>
            <a:endParaRPr lang="ru-RU" sz="400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p:txBody>
          <a:bodyPr/>
          <a:lstStyle/>
          <a:p>
            <a:pPr eaLnBrk="1" hangingPunct="1"/>
            <a:r>
              <a:rPr lang="kk-KZ" i="1" u="sng" smtClean="0"/>
              <a:t>Фирманың капитал құны</a:t>
            </a:r>
            <a:r>
              <a:rPr lang="kk-KZ" smtClean="0"/>
              <a:t> – қарыз берушілер, инвесторлар  алдындағы жылдық берешекті </a:t>
            </a:r>
            <a:r>
              <a:rPr lang="kk-KZ" i="1" u="sng" smtClean="0"/>
              <a:t>процент</a:t>
            </a:r>
            <a:r>
              <a:rPr lang="kk-KZ" smtClean="0"/>
              <a:t> есебінде сипаттайтын салыстырмалы көрсеткіш.</a:t>
            </a:r>
          </a:p>
          <a:p>
            <a:pPr eaLnBrk="1" hangingPunct="1">
              <a:buFontTx/>
              <a:buNone/>
            </a:pPr>
            <a:r>
              <a:rPr lang="kk-KZ" smtClean="0"/>
              <a:t>   </a:t>
            </a:r>
          </a:p>
          <a:p>
            <a:pPr eaLnBrk="1" hangingPunct="1">
              <a:buFontTx/>
              <a:buNone/>
            </a:pPr>
            <a:r>
              <a:rPr lang="kk-KZ" smtClean="0"/>
              <a:t>Капиталдың пайда болу көздері бойынша. </a:t>
            </a:r>
          </a:p>
          <a:p>
            <a:pPr eaLnBrk="1" hangingPunct="1">
              <a:buFontTx/>
              <a:buNone/>
            </a:pPr>
            <a:endParaRPr lang="kk-KZ" smtClean="0"/>
          </a:p>
          <a:p>
            <a:pPr eaLnBrk="1" hangingPunct="1">
              <a:buFontTx/>
              <a:buNone/>
            </a:pPr>
            <a:endParaRPr lang="ru-RU" smtClean="0"/>
          </a:p>
        </p:txBody>
      </p:sp>
      <p:sp>
        <p:nvSpPr>
          <p:cNvPr id="23554"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 құны 2 түрде қарастырылады</a:t>
            </a:r>
            <a:endParaRPr lang="ru-RU" sz="400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p:txBody>
          <a:bodyPr/>
          <a:lstStyle/>
          <a:p>
            <a:pPr eaLnBrk="1" hangingPunct="1"/>
            <a:r>
              <a:rPr lang="kk-KZ" i="1" u="sng" smtClean="0"/>
              <a:t>Капиталды бағалау</a:t>
            </a:r>
            <a:r>
              <a:rPr lang="kk-KZ" smtClean="0"/>
              <a:t> – әр түрлі абсалютті құндық көрсеткіштер сипатталады. </a:t>
            </a:r>
          </a:p>
          <a:p>
            <a:pPr eaLnBrk="1" hangingPunct="1"/>
            <a:r>
              <a:rPr lang="kk-KZ" smtClean="0"/>
              <a:t>1. меншік капиталдың мөлшері</a:t>
            </a:r>
          </a:p>
          <a:p>
            <a:pPr eaLnBrk="1" hangingPunct="1"/>
            <a:r>
              <a:rPr lang="kk-KZ" smtClean="0"/>
              <a:t>2. тартылған қарыз қаражаттарының мөлшері.</a:t>
            </a:r>
          </a:p>
          <a:p>
            <a:pPr eaLnBrk="1" hangingPunct="1"/>
            <a:r>
              <a:rPr lang="kk-KZ" smtClean="0"/>
              <a:t>3. сандық және сапалы байланысқан</a:t>
            </a:r>
          </a:p>
          <a:p>
            <a:pPr eaLnBrk="1" hangingPunct="1"/>
            <a:endParaRPr lang="ru-RU" smtClean="0"/>
          </a:p>
        </p:txBody>
      </p:sp>
      <p:sp>
        <p:nvSpPr>
          <p:cNvPr id="24578"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 құны 2 түрде қарастырылады</a:t>
            </a:r>
            <a:endParaRPr lang="ru-RU" sz="400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p:txBody>
          <a:bodyPr/>
          <a:lstStyle/>
          <a:p>
            <a:pPr eaLnBrk="1" hangingPunct="1"/>
            <a:r>
              <a:rPr lang="kk-KZ" smtClean="0"/>
              <a:t>Компанияның келешектегі дамуын сипаттайтын көрсеткіш </a:t>
            </a:r>
          </a:p>
          <a:p>
            <a:pPr eaLnBrk="1" hangingPunct="1"/>
            <a:r>
              <a:rPr lang="kk-KZ" smtClean="0"/>
              <a:t>Меншік капитал құны әлуетті инвесторлардың компанияға деген қызығушылығын көрсетеді</a:t>
            </a:r>
          </a:p>
          <a:p>
            <a:pPr eaLnBrk="1" hangingPunct="1"/>
            <a:r>
              <a:rPr lang="kk-KZ" smtClean="0"/>
              <a:t>Тартылған қаражаттардың құны коммерциялық компания үшін қосымша капиталдың тартылуын көрсетеді</a:t>
            </a:r>
            <a:endParaRPr lang="ru-RU" smtClean="0"/>
          </a:p>
        </p:txBody>
      </p:sp>
      <p:sp>
        <p:nvSpPr>
          <p:cNvPr id="25602" name="Rectangle 2"/>
          <p:cNvSpPr>
            <a:spLocks noGrp="1" noChangeArrowheads="1"/>
          </p:cNvSpPr>
          <p:nvPr>
            <p:ph type="title"/>
          </p:nvPr>
        </p:nvSpPr>
        <p:spPr/>
        <p:txBody>
          <a:bodyPr/>
          <a:lstStyle/>
          <a:p>
            <a:pPr eaLnBrk="1" fontAlgn="auto" hangingPunct="1">
              <a:spcAft>
                <a:spcPts val="0"/>
              </a:spcAft>
              <a:defRPr/>
            </a:pPr>
            <a:r>
              <a:rPr lang="kk-KZ"/>
              <a:t>Капитал құны компания үшін</a:t>
            </a:r>
            <a:endParaRPr lang="ru-RU"/>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p:txBody>
          <a:bodyPr/>
          <a:lstStyle/>
          <a:p>
            <a:pPr eaLnBrk="1" hangingPunct="1"/>
            <a:r>
              <a:rPr lang="kk-KZ" smtClean="0"/>
              <a:t>Фирма капиталының орташа өлшенген құны – күрделі қаржы жұмсалымының бюджетін құрған кезде қолданылады.</a:t>
            </a:r>
          </a:p>
          <a:p>
            <a:pPr eaLnBrk="1" hangingPunct="1"/>
            <a:r>
              <a:rPr lang="kk-KZ" smtClean="0"/>
              <a:t>Алынған қарыздар бойынша олардың көздері </a:t>
            </a:r>
            <a:r>
              <a:rPr lang="kk-KZ" i="1" u="sng" smtClean="0"/>
              <a:t>процент</a:t>
            </a:r>
            <a:r>
              <a:rPr lang="kk-KZ" smtClean="0"/>
              <a:t> бойынша есептеледі. (жылдық есеп бойынша) </a:t>
            </a:r>
            <a:endParaRPr lang="ru-RU" smtClean="0"/>
          </a:p>
        </p:txBody>
      </p:sp>
      <p:sp>
        <p:nvSpPr>
          <p:cNvPr id="26626" name="Rectangle 2"/>
          <p:cNvSpPr>
            <a:spLocks noGrp="1" noChangeArrowheads="1"/>
          </p:cNvSpPr>
          <p:nvPr>
            <p:ph type="title"/>
          </p:nvPr>
        </p:nvSpPr>
        <p:spPr/>
        <p:txBody>
          <a:bodyPr/>
          <a:lstStyle/>
          <a:p>
            <a:pPr eaLnBrk="1" fontAlgn="auto" hangingPunct="1">
              <a:spcAft>
                <a:spcPts val="0"/>
              </a:spcAft>
              <a:defRPr/>
            </a:pPr>
            <a:r>
              <a:rPr lang="kk-KZ"/>
              <a:t>Капитал құны компания үшін</a:t>
            </a:r>
            <a:endParaRPr lang="ru-RU"/>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p:txBody>
          <a:bodyPr/>
          <a:lstStyle/>
          <a:p>
            <a:pPr eaLnBrk="1" hangingPunct="1"/>
            <a:r>
              <a:rPr lang="kk-KZ" smtClean="0"/>
              <a:t>Меншік капиталдың құны бойынша</a:t>
            </a:r>
          </a:p>
          <a:p>
            <a:pPr eaLnBrk="1" hangingPunct="1"/>
            <a:r>
              <a:rPr lang="kk-KZ" smtClean="0"/>
              <a:t>Тартылған капиталдың тиімділігі бойынша</a:t>
            </a:r>
          </a:p>
          <a:p>
            <a:pPr eaLnBrk="1" hangingPunct="1"/>
            <a:r>
              <a:rPr lang="kk-KZ" smtClean="0"/>
              <a:t>Фирманың нарықтық құнын ең жоғары деңгейде қалыптастыру кезінде</a:t>
            </a:r>
          </a:p>
          <a:p>
            <a:pPr eaLnBrk="1" hangingPunct="1"/>
            <a:r>
              <a:rPr lang="kk-KZ" smtClean="0"/>
              <a:t>Инвестициялық жобаларды талдау кезінде капитал құны негізгі фактор болып табылады.  </a:t>
            </a:r>
            <a:endParaRPr lang="ru-RU" smtClean="0"/>
          </a:p>
        </p:txBody>
      </p:sp>
      <p:sp>
        <p:nvSpPr>
          <p:cNvPr id="27650"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 құнын әр түрлі себептер бойынша білу қажет; </a:t>
            </a:r>
            <a:endParaRPr lang="ru-RU" sz="400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p:txBody>
          <a:bodyPr/>
          <a:lstStyle/>
          <a:p>
            <a:pPr eaLnBrk="1" hangingPunct="1"/>
            <a:r>
              <a:rPr lang="kk-KZ" smtClean="0"/>
              <a:t>Капитал құны – күрделі қаржы жұмсалымын әкелетін табыс</a:t>
            </a:r>
          </a:p>
          <a:p>
            <a:pPr eaLnBrk="1" hangingPunct="1"/>
            <a:r>
              <a:rPr lang="kk-KZ" smtClean="0"/>
              <a:t>Капитал құны – алынған капитал бойынша </a:t>
            </a:r>
            <a:r>
              <a:rPr lang="kk-KZ" i="1" u="sng" smtClean="0"/>
              <a:t>проценттік ставка</a:t>
            </a:r>
            <a:r>
              <a:rPr lang="kk-KZ" smtClean="0"/>
              <a:t> түрінде сипатталады. </a:t>
            </a:r>
          </a:p>
          <a:p>
            <a:pPr eaLnBrk="1" hangingPunct="1"/>
            <a:r>
              <a:rPr lang="kk-KZ" smtClean="0"/>
              <a:t>Алынған және қолданған капитал бойынша </a:t>
            </a:r>
            <a:r>
              <a:rPr lang="kk-KZ" i="1" u="sng" smtClean="0"/>
              <a:t>төлем төлеу</a:t>
            </a:r>
            <a:r>
              <a:rPr lang="kk-KZ" smtClean="0"/>
              <a:t> міндетті болып саналады</a:t>
            </a:r>
            <a:endParaRPr lang="ru-RU" smtClean="0"/>
          </a:p>
        </p:txBody>
      </p:sp>
      <p:sp>
        <p:nvSpPr>
          <p:cNvPr id="28674" name="Rectangle 2"/>
          <p:cNvSpPr>
            <a:spLocks noGrp="1" noChangeArrowheads="1"/>
          </p:cNvSpPr>
          <p:nvPr>
            <p:ph type="title"/>
          </p:nvPr>
        </p:nvSpPr>
        <p:spPr/>
        <p:txBody>
          <a:bodyPr/>
          <a:lstStyle/>
          <a:p>
            <a:pPr eaLnBrk="1" fontAlgn="auto" hangingPunct="1">
              <a:spcAft>
                <a:spcPts val="0"/>
              </a:spcAft>
              <a:defRPr/>
            </a:pPr>
            <a:r>
              <a:rPr lang="kk-KZ"/>
              <a:t>Қорытынды</a:t>
            </a:r>
            <a:endParaRPr lang="ru-RU"/>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p:txBody>
          <a:bodyPr/>
          <a:lstStyle/>
          <a:p>
            <a:pPr marL="609600" indent="-609600" eaLnBrk="1" hangingPunct="1"/>
            <a:r>
              <a:rPr lang="kk-KZ" smtClean="0"/>
              <a:t>Капитал құнын және оның жеке элементтерін бағалау капитал иелерінің </a:t>
            </a:r>
            <a:r>
              <a:rPr lang="kk-KZ" i="1" u="sng" smtClean="0"/>
              <a:t>салық салу</a:t>
            </a:r>
            <a:r>
              <a:rPr lang="kk-KZ" smtClean="0"/>
              <a:t> есебі бойынша жүргізіледі</a:t>
            </a:r>
          </a:p>
          <a:p>
            <a:pPr marL="609600" indent="-609600" eaLnBrk="1" hangingPunct="1"/>
            <a:r>
              <a:rPr lang="kk-KZ" smtClean="0"/>
              <a:t>Капитал элементтерінің салмағы 2 түрде жүргізіледі;</a:t>
            </a:r>
          </a:p>
          <a:p>
            <a:pPr marL="609600" indent="-609600" eaLnBrk="1" hangingPunct="1">
              <a:buFontTx/>
              <a:buAutoNum type="arabicPeriod"/>
            </a:pPr>
            <a:r>
              <a:rPr lang="kk-KZ" smtClean="0"/>
              <a:t>Ақшалай сипат</a:t>
            </a:r>
          </a:p>
          <a:p>
            <a:pPr marL="609600" indent="-609600" eaLnBrk="1" hangingPunct="1">
              <a:buFontTx/>
              <a:buNone/>
            </a:pPr>
            <a:r>
              <a:rPr lang="kk-KZ" smtClean="0"/>
              <a:t>2.  Капитал құрылымы</a:t>
            </a:r>
            <a:endParaRPr lang="ru-RU" smtClean="0"/>
          </a:p>
        </p:txBody>
      </p:sp>
      <p:sp>
        <p:nvSpPr>
          <p:cNvPr id="29698" name="Rectangle 2"/>
          <p:cNvSpPr>
            <a:spLocks noGrp="1" noChangeArrowheads="1"/>
          </p:cNvSpPr>
          <p:nvPr>
            <p:ph type="title"/>
          </p:nvPr>
        </p:nvSpPr>
        <p:spPr/>
        <p:txBody>
          <a:bodyPr/>
          <a:lstStyle/>
          <a:p>
            <a:pPr eaLnBrk="1" fontAlgn="auto" hangingPunct="1">
              <a:spcAft>
                <a:spcPts val="0"/>
              </a:spcAft>
              <a:defRPr/>
            </a:pPr>
            <a:r>
              <a:rPr lang="kk-KZ"/>
              <a:t>Капитал құнын бағалау </a:t>
            </a:r>
            <a:endParaRPr lang="ru-RU"/>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lstStyle/>
          <a:p>
            <a:pPr eaLnBrk="1" hangingPunct="1"/>
            <a:r>
              <a:rPr lang="kk-KZ" smtClean="0"/>
              <a:t>Меншік және тартылған капиталдың </a:t>
            </a:r>
            <a:r>
              <a:rPr lang="kk-KZ" b="1" smtClean="0"/>
              <a:t>баланстық бағалануы</a:t>
            </a:r>
            <a:r>
              <a:rPr lang="kk-KZ" smtClean="0"/>
              <a:t> қолданылады</a:t>
            </a:r>
          </a:p>
          <a:p>
            <a:pPr eaLnBrk="1" hangingPunct="1"/>
            <a:r>
              <a:rPr lang="kk-KZ" b="1" u="sng" smtClean="0"/>
              <a:t>Нарықтық бағалау</a:t>
            </a:r>
            <a:r>
              <a:rPr lang="kk-KZ" smtClean="0"/>
              <a:t> – капитал элементінің нарықтық бағалу үлесі капитал элементінің нарықтық бағалануын капиталдың жалпы нарықтық бағалануын бөлген кезде анықталады  </a:t>
            </a:r>
            <a:endParaRPr lang="ru-RU" smtClean="0"/>
          </a:p>
        </p:txBody>
      </p:sp>
      <p:sp>
        <p:nvSpPr>
          <p:cNvPr id="30722" name="Rectangle 2"/>
          <p:cNvSpPr>
            <a:spLocks noGrp="1" noChangeArrowheads="1"/>
          </p:cNvSpPr>
          <p:nvPr>
            <p:ph type="title"/>
          </p:nvPr>
        </p:nvSpPr>
        <p:spPr/>
        <p:txBody>
          <a:bodyPr/>
          <a:lstStyle/>
          <a:p>
            <a:pPr eaLnBrk="1" fontAlgn="auto" hangingPunct="1">
              <a:spcAft>
                <a:spcPts val="0"/>
              </a:spcAft>
              <a:defRPr/>
            </a:pPr>
            <a:r>
              <a:rPr lang="kk-KZ"/>
              <a:t>Ақшалай сипат бойынша</a:t>
            </a:r>
            <a:endParaRPr lang="ru-RU"/>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p:txBody>
          <a:bodyPr/>
          <a:lstStyle/>
          <a:p>
            <a:pPr eaLnBrk="1" hangingPunct="1"/>
            <a:r>
              <a:rPr lang="kk-KZ" smtClean="0"/>
              <a:t>Капитал элементтерінің баланстық және нарықтық мәнділігі бойынша сипатталады</a:t>
            </a:r>
          </a:p>
          <a:p>
            <a:pPr eaLnBrk="1" hangingPunct="1"/>
            <a:r>
              <a:rPr lang="kk-KZ" smtClean="0"/>
              <a:t>Тұтас негізде қарастыру – болашақ дамудағы жобалау немесе компанияның қабылдаған шешімдері бойынша</a:t>
            </a:r>
            <a:endParaRPr lang="ru-RU" smtClean="0"/>
          </a:p>
        </p:txBody>
      </p:sp>
      <p:sp>
        <p:nvSpPr>
          <p:cNvPr id="31746" name="Rectangle 2"/>
          <p:cNvSpPr>
            <a:spLocks noGrp="1" noChangeArrowheads="1"/>
          </p:cNvSpPr>
          <p:nvPr>
            <p:ph type="title"/>
          </p:nvPr>
        </p:nvSpPr>
        <p:spPr/>
        <p:txBody>
          <a:bodyPr/>
          <a:lstStyle/>
          <a:p>
            <a:pPr eaLnBrk="1" fontAlgn="auto" hangingPunct="1">
              <a:spcAft>
                <a:spcPts val="0"/>
              </a:spcAft>
              <a:defRPr/>
            </a:pPr>
            <a:r>
              <a:rPr lang="kk-KZ"/>
              <a:t>Капитал құрылымы</a:t>
            </a: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6" name="Rectangle 4"/>
          <p:cNvSpPr>
            <a:spLocks noChangeArrowheads="1"/>
          </p:cNvSpPr>
          <p:nvPr/>
        </p:nvSpPr>
        <p:spPr bwMode="gray">
          <a:xfrm>
            <a:off x="5868144" y="548680"/>
            <a:ext cx="3275856"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580112"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580112"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79613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0481" name="Rectangle 1"/>
          <p:cNvSpPr>
            <a:spLocks noChangeArrowheads="1"/>
          </p:cNvSpPr>
          <p:nvPr/>
        </p:nvSpPr>
        <p:spPr bwMode="auto">
          <a:xfrm>
            <a:off x="1532445" y="-66293"/>
            <a:ext cx="4263691"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1" u="sng"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Активтерді басқару тиімділігінің көрсеткіштері.</a:t>
            </a:r>
            <a:endParaRPr kumimoji="0" lang="kk-KZ" sz="4000" b="1" u="sng"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21" name="Rectangle 4"/>
          <p:cNvSpPr>
            <a:spLocks noChangeArrowheads="1"/>
          </p:cNvSpPr>
          <p:nvPr/>
        </p:nvSpPr>
        <p:spPr bwMode="gray">
          <a:xfrm>
            <a:off x="5868144" y="404664"/>
            <a:ext cx="3275856"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2" name="Rectangle 4"/>
          <p:cNvSpPr>
            <a:spLocks noChangeArrowheads="1"/>
          </p:cNvSpPr>
          <p:nvPr/>
        </p:nvSpPr>
        <p:spPr bwMode="gray">
          <a:xfrm>
            <a:off x="5868144" y="260648"/>
            <a:ext cx="3275856"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0482" name="Rectangle 2"/>
          <p:cNvSpPr>
            <a:spLocks noChangeArrowheads="1"/>
          </p:cNvSpPr>
          <p:nvPr/>
        </p:nvSpPr>
        <p:spPr bwMode="auto">
          <a:xfrm>
            <a:off x="323528" y="1484784"/>
            <a:ext cx="8496944" cy="163121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Меншік капиталы тиімділігінің коэффициенті </a:t>
            </a:r>
            <a:r>
              <a:rPr kumimoji="0" lang="kk-KZ" sz="20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(Return On Equity, ROE)</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компанияның таза табысының акционерлік капиталдың орташа жылдық шамасына қатысты. Бұл көрсеткіш бизнестің оның иегері үшін табыстылығын сипаттайды (несие бойынша пайыздарды алғаннан кейін).</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20483" name="Rectangle 3"/>
          <p:cNvSpPr>
            <a:spLocks noChangeArrowheads="1"/>
          </p:cNvSpPr>
          <p:nvPr/>
        </p:nvSpPr>
        <p:spPr bwMode="auto">
          <a:xfrm>
            <a:off x="1331640" y="3717032"/>
            <a:ext cx="688194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ROE</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_____</a:t>
            </a:r>
            <a:r>
              <a:rPr kumimoji="0" lang="kk-KZ"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Таза табыс</a:t>
            </a:r>
            <a:r>
              <a:rPr kumimoji="0" lang="ru-RU"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_______________</a:t>
            </a:r>
            <a:r>
              <a:rPr kumimoji="0" lang="kk-KZ"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100%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Орташа жылдық акционерлік капитал</a:t>
            </a:r>
            <a:endParaRPr kumimoji="0" lang="kk-KZ"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5" name="Прямоугольник 24"/>
          <p:cNvSpPr/>
          <p:nvPr/>
        </p:nvSpPr>
        <p:spPr>
          <a:xfrm>
            <a:off x="323528" y="5085184"/>
            <a:ext cx="8424936"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2">
                    <a:lumMod val="75000"/>
                  </a:schemeClr>
                </a:solidFill>
                <a:latin typeface="Times New Roman" pitchFamily="18" charset="0"/>
                <a:cs typeface="Times New Roman" pitchFamily="18" charset="0"/>
              </a:rPr>
              <a:t>Осы көрсеткішті есептеудің басқа да нұсқалары бар, мысалы, есепте таза пайданың орнына салық алдындағы пайда алынады. </a:t>
            </a:r>
            <a:endParaRPr lang="ru-RU" sz="2000"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p:txBody>
          <a:bodyPr/>
          <a:lstStyle/>
          <a:p>
            <a:pPr eaLnBrk="1" hangingPunct="1"/>
            <a:r>
              <a:rPr lang="kk-KZ" smtClean="0"/>
              <a:t>Л.Пачоли және А. Ди Пиетро – бухгальтерлік есеп негізін салушылар</a:t>
            </a:r>
          </a:p>
          <a:p>
            <a:pPr eaLnBrk="1" hangingPunct="1"/>
            <a:r>
              <a:rPr lang="kk-KZ" smtClean="0"/>
              <a:t>Г. Лейбниц – неміс математигі 18 ғасыр – кәсіпорынды сатудағы нарықтық  тексеріс құнды қарастырды.</a:t>
            </a:r>
          </a:p>
          <a:p>
            <a:pPr eaLnBrk="1" hangingPunct="1"/>
            <a:r>
              <a:rPr lang="kk-KZ" smtClean="0"/>
              <a:t>В.Григорьев,И.Островкин - </a:t>
            </a:r>
            <a:r>
              <a:rPr lang="kk-KZ" b="1" u="sng" smtClean="0"/>
              <a:t>бағалау</a:t>
            </a:r>
            <a:r>
              <a:rPr lang="kk-KZ" smtClean="0"/>
              <a:t> – объектінің құнын анықтаудағы процесс деп атады.</a:t>
            </a:r>
          </a:p>
          <a:p>
            <a:pPr eaLnBrk="1" hangingPunct="1"/>
            <a:endParaRPr lang="kk-KZ" smtClean="0"/>
          </a:p>
          <a:p>
            <a:pPr eaLnBrk="1" hangingPunct="1">
              <a:buFontTx/>
              <a:buNone/>
            </a:pPr>
            <a:endParaRPr lang="kk-KZ" smtClean="0"/>
          </a:p>
          <a:p>
            <a:pPr eaLnBrk="1" hangingPunct="1"/>
            <a:endParaRPr lang="ru-RU" smtClean="0"/>
          </a:p>
        </p:txBody>
      </p:sp>
      <p:sp>
        <p:nvSpPr>
          <p:cNvPr id="32770"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 құнын бағалудағы теориялар</a:t>
            </a:r>
            <a:endParaRPr lang="ru-RU" sz="400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idx="1"/>
          </p:nvPr>
        </p:nvSpPr>
        <p:spPr/>
        <p:txBody>
          <a:bodyPr/>
          <a:lstStyle/>
          <a:p>
            <a:pPr eaLnBrk="1" hangingPunct="1"/>
            <a:r>
              <a:rPr lang="kk-KZ" smtClean="0"/>
              <a:t>С.Хадсон-Уильсон – мүлікті бағалау бойынша үш әдісті ұсынды; </a:t>
            </a:r>
            <a:r>
              <a:rPr lang="kk-KZ" b="1" smtClean="0"/>
              <a:t>нарықтық</a:t>
            </a:r>
            <a:r>
              <a:rPr lang="kk-KZ" smtClean="0"/>
              <a:t>, </a:t>
            </a:r>
            <a:r>
              <a:rPr lang="kk-KZ" b="1" smtClean="0"/>
              <a:t>салыстырмалы</a:t>
            </a:r>
            <a:r>
              <a:rPr lang="kk-KZ" smtClean="0"/>
              <a:t> және </a:t>
            </a:r>
            <a:r>
              <a:rPr lang="kk-KZ" b="1" smtClean="0"/>
              <a:t>болашақ табысты бағалау</a:t>
            </a:r>
          </a:p>
          <a:p>
            <a:pPr eaLnBrk="1" hangingPunct="1"/>
            <a:r>
              <a:rPr lang="kk-KZ" smtClean="0"/>
              <a:t>В.Григорьев,И.Островкин - әдістердің үш тобын ұсынды: </a:t>
            </a:r>
            <a:r>
              <a:rPr lang="kk-KZ" b="1" smtClean="0"/>
              <a:t>мүліктік, табыс</a:t>
            </a:r>
            <a:r>
              <a:rPr lang="kk-KZ" smtClean="0"/>
              <a:t> және </a:t>
            </a:r>
            <a:r>
              <a:rPr lang="kk-KZ" b="1" smtClean="0"/>
              <a:t>салыстырмалы</a:t>
            </a:r>
          </a:p>
          <a:p>
            <a:pPr eaLnBrk="1" hangingPunct="1"/>
            <a:endParaRPr lang="ru-RU" b="1" smtClean="0"/>
          </a:p>
        </p:txBody>
      </p:sp>
      <p:sp>
        <p:nvSpPr>
          <p:cNvPr id="33794"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 құнын бағалудағы теориялар</a:t>
            </a:r>
            <a:endParaRPr lang="ru-RU" sz="400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p:txBody>
          <a:bodyPr/>
          <a:lstStyle/>
          <a:p>
            <a:pPr eaLnBrk="1" hangingPunct="1"/>
            <a:r>
              <a:rPr lang="kk-KZ" smtClean="0"/>
              <a:t>Капиталдың тарихи және ағымдағы құны ескеріледі және бұл әдіс өзіндік құн, қалдық әдіс, жойылу әдісі, қайта қалпына келтіру құны, ағымдағы нарықтық құн әдістері бойынша есептеледі.</a:t>
            </a:r>
            <a:endParaRPr lang="ru-RU" smtClean="0"/>
          </a:p>
        </p:txBody>
      </p:sp>
      <p:sp>
        <p:nvSpPr>
          <p:cNvPr id="34818" name="Rectangle 2"/>
          <p:cNvSpPr>
            <a:spLocks noGrp="1" noChangeArrowheads="1"/>
          </p:cNvSpPr>
          <p:nvPr>
            <p:ph type="title"/>
          </p:nvPr>
        </p:nvSpPr>
        <p:spPr/>
        <p:txBody>
          <a:bodyPr/>
          <a:lstStyle/>
          <a:p>
            <a:pPr eaLnBrk="1" fontAlgn="auto" hangingPunct="1">
              <a:spcAft>
                <a:spcPts val="0"/>
              </a:spcAft>
              <a:defRPr/>
            </a:pPr>
            <a:r>
              <a:rPr lang="kk-KZ"/>
              <a:t>Есептік әдіс бойынша</a:t>
            </a:r>
            <a:endParaRPr lang="ru-RU"/>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p:txBody>
          <a:bodyPr/>
          <a:lstStyle/>
          <a:p>
            <a:pPr eaLnBrk="1" hangingPunct="1"/>
            <a:r>
              <a:rPr lang="kk-KZ" smtClean="0"/>
              <a:t>Объектінің болашақ және ағымдағы құны ескеріледі. </a:t>
            </a:r>
          </a:p>
          <a:p>
            <a:pPr eaLnBrk="1" hangingPunct="1"/>
            <a:r>
              <a:rPr lang="kk-KZ" smtClean="0"/>
              <a:t>Олардың қатарына: капитал нарығын талдау, сату-сатылуды талдау әдістер, сала бойынша коэффиенттер жатқызылады.</a:t>
            </a:r>
            <a:endParaRPr lang="ru-RU" smtClean="0"/>
          </a:p>
        </p:txBody>
      </p:sp>
      <p:sp>
        <p:nvSpPr>
          <p:cNvPr id="35842"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Құнды бағалаудағы маркетингтік (нарықтық ) әдіс</a:t>
            </a:r>
            <a:endParaRPr lang="ru-RU" sz="400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p:txBody>
          <a:bodyPr/>
          <a:lstStyle/>
          <a:p>
            <a:pPr eaLnBrk="1" hangingPunct="1"/>
            <a:r>
              <a:rPr lang="kk-KZ" smtClean="0"/>
              <a:t>Мүліктің болашақ құнын анықтауда қолданылады.</a:t>
            </a:r>
          </a:p>
          <a:p>
            <a:pPr eaLnBrk="1" hangingPunct="1"/>
            <a:r>
              <a:rPr lang="kk-KZ" smtClean="0"/>
              <a:t>Табыстарды капиталға айналдыру әдісі</a:t>
            </a:r>
          </a:p>
          <a:p>
            <a:pPr eaLnBrk="1" hangingPunct="1"/>
            <a:r>
              <a:rPr lang="kk-KZ" smtClean="0"/>
              <a:t>Ақшалай ағымдарды дисконттау әдісі </a:t>
            </a:r>
            <a:endParaRPr lang="ru-RU" smtClean="0"/>
          </a:p>
        </p:txBody>
      </p:sp>
      <p:sp>
        <p:nvSpPr>
          <p:cNvPr id="36866" name="Rectangle 2"/>
          <p:cNvSpPr>
            <a:spLocks noGrp="1" noChangeArrowheads="1"/>
          </p:cNvSpPr>
          <p:nvPr>
            <p:ph type="title"/>
          </p:nvPr>
        </p:nvSpPr>
        <p:spPr/>
        <p:txBody>
          <a:bodyPr/>
          <a:lstStyle/>
          <a:p>
            <a:pPr eaLnBrk="1" fontAlgn="auto" hangingPunct="1">
              <a:spcAft>
                <a:spcPts val="0"/>
              </a:spcAft>
              <a:defRPr/>
            </a:pPr>
            <a:r>
              <a:rPr lang="kk-KZ" sz="4000"/>
              <a:t>Бағалаудың қаржылық әдістері</a:t>
            </a:r>
            <a:endParaRPr lang="ru-RU" sz="400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endParaRPr lang="kk-KZ" sz="2800" dirty="0" smtClean="0"/>
          </a:p>
          <a:p>
            <a:pPr>
              <a:buNone/>
            </a:pPr>
            <a:endParaRPr lang="kk-KZ" sz="2800" dirty="0" smtClean="0"/>
          </a:p>
          <a:p>
            <a:pPr algn="ctr">
              <a:buNone/>
            </a:pPr>
            <a:r>
              <a:rPr lang="kk-KZ" sz="2800" dirty="0" smtClean="0">
                <a:solidFill>
                  <a:srgbClr val="FF0000"/>
                </a:solidFill>
                <a:latin typeface="Times New Roman" pitchFamily="18" charset="0"/>
                <a:cs typeface="Times New Roman" pitchFamily="18" charset="0"/>
              </a:rPr>
              <a:t>Фирманың </a:t>
            </a:r>
            <a:r>
              <a:rPr lang="kk-KZ" sz="2800" dirty="0" smtClean="0">
                <a:solidFill>
                  <a:srgbClr val="FF0000"/>
                </a:solidFill>
                <a:latin typeface="Times New Roman" pitchFamily="18" charset="0"/>
                <a:cs typeface="Times New Roman" pitchFamily="18" charset="0"/>
              </a:rPr>
              <a:t>ағымдық </a:t>
            </a:r>
            <a:r>
              <a:rPr lang="kk-KZ" sz="2800" dirty="0" smtClean="0">
                <a:solidFill>
                  <a:srgbClr val="FF0000"/>
                </a:solidFill>
                <a:latin typeface="Times New Roman" pitchFamily="18" charset="0"/>
                <a:cs typeface="Times New Roman" pitchFamily="18" charset="0"/>
              </a:rPr>
              <a:t>шығындарын басқару</a:t>
            </a:r>
          </a:p>
          <a:p>
            <a:pPr>
              <a:buNone/>
            </a:pPr>
            <a:endParaRPr lang="kk-KZ" sz="2800" dirty="0" smtClean="0">
              <a:solidFill>
                <a:srgbClr val="FF0000"/>
              </a:solidFill>
            </a:endParaRPr>
          </a:p>
          <a:p>
            <a:pPr>
              <a:buNone/>
            </a:pPr>
            <a:endParaRPr lang="kk-KZ" sz="2800" dirty="0" smtClean="0">
              <a:solidFill>
                <a:srgbClr val="FF0000"/>
              </a:solidFill>
            </a:endParaRPr>
          </a:p>
          <a:p>
            <a:pPr algn="r">
              <a:buNone/>
            </a:pPr>
            <a:r>
              <a:rPr lang="kk-KZ" sz="2800" dirty="0" smtClean="0"/>
              <a:t>Тақырып 8</a:t>
            </a:r>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Қаржы менеджменті</a:t>
            </a:r>
            <a:endParaRPr lang="ru-RU" dirty="0">
              <a:latin typeface="Times New Roman" pitchFamily="18" charset="0"/>
              <a:cs typeface="Times New Roman" pitchFamily="18" charset="0"/>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buFontTx/>
              <a:buAutoNum type="arabicPeriod"/>
            </a:pPr>
            <a:r>
              <a:rPr lang="kk-KZ" dirty="0" smtClean="0">
                <a:latin typeface="Times New Roman" pitchFamily="18" charset="0"/>
                <a:cs typeface="Times New Roman" pitchFamily="18" charset="0"/>
              </a:rPr>
              <a:t>Шығындар сыныптамасы</a:t>
            </a:r>
          </a:p>
          <a:p>
            <a:pPr marL="609600" indent="-609600">
              <a:buFontTx/>
              <a:buAutoNum type="arabicPeriod"/>
            </a:pPr>
            <a:r>
              <a:rPr lang="kk-KZ" dirty="0" smtClean="0">
                <a:latin typeface="Times New Roman" pitchFamily="18" charset="0"/>
                <a:cs typeface="Times New Roman" pitchFamily="18" charset="0"/>
              </a:rPr>
              <a:t>Өндірістік тұтқаның түсінігі және оны есептеу әдісі</a:t>
            </a:r>
          </a:p>
          <a:p>
            <a:pPr marL="609600" indent="-609600">
              <a:buFontTx/>
              <a:buAutoNum type="arabicPeriod"/>
            </a:pPr>
            <a:r>
              <a:rPr lang="kk-KZ" dirty="0" smtClean="0">
                <a:latin typeface="Times New Roman" pitchFamily="18" charset="0"/>
                <a:cs typeface="Times New Roman" pitchFamily="18" charset="0"/>
              </a:rPr>
              <a:t>“Табыстылық табалдырығын” есептеу. “Қаржы беріктілік запасын” анықтау.</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latin typeface="Times New Roman" pitchFamily="18" charset="0"/>
              <a:cs typeface="Times New Roman" pitchFamily="18" charset="0"/>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3" name="Заголовок 2"/>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buFontTx/>
              <a:buAutoNum type="arabicPeriod"/>
            </a:pPr>
            <a:r>
              <a:rPr lang="kk-KZ" dirty="0" smtClean="0">
                <a:latin typeface="Times New Roman" pitchFamily="18" charset="0"/>
                <a:cs typeface="Times New Roman" pitchFamily="18" charset="0"/>
              </a:rPr>
              <a:t>Шығындар </a:t>
            </a:r>
            <a:r>
              <a:rPr lang="kk-KZ" dirty="0" smtClean="0">
                <a:latin typeface="Times New Roman" pitchFamily="18" charset="0"/>
                <a:cs typeface="Times New Roman" pitchFamily="18" charset="0"/>
              </a:rPr>
              <a:t>сыныптамасын топтастыру және түрлерін анықтау.</a:t>
            </a:r>
            <a:endParaRPr lang="kk-KZ" dirty="0" smtClean="0">
              <a:latin typeface="Times New Roman" pitchFamily="18" charset="0"/>
              <a:cs typeface="Times New Roman" pitchFamily="18" charset="0"/>
            </a:endParaRPr>
          </a:p>
          <a:p>
            <a:pPr marL="609600" indent="-609600">
              <a:buFontTx/>
              <a:buAutoNum type="arabicPeriod"/>
            </a:pPr>
            <a:r>
              <a:rPr lang="kk-KZ" dirty="0" smtClean="0">
                <a:latin typeface="Times New Roman" pitchFamily="18" charset="0"/>
                <a:cs typeface="Times New Roman" pitchFamily="18" charset="0"/>
              </a:rPr>
              <a:t>Өндірістік тұтқаның түсінігі және оны есептеу </a:t>
            </a:r>
            <a:r>
              <a:rPr lang="kk-KZ" dirty="0" smtClean="0">
                <a:latin typeface="Times New Roman" pitchFamily="18" charset="0"/>
                <a:cs typeface="Times New Roman" pitchFamily="18" charset="0"/>
              </a:rPr>
              <a:t>әдістерін талдау.</a:t>
            </a:r>
            <a:endParaRPr lang="kk-KZ" dirty="0" smtClean="0">
              <a:latin typeface="Times New Roman" pitchFamily="18" charset="0"/>
              <a:cs typeface="Times New Roman" pitchFamily="18" charset="0"/>
            </a:endParaRPr>
          </a:p>
          <a:p>
            <a:pPr marL="609600" indent="-609600">
              <a:buFontTx/>
              <a:buAutoNum type="arabicPeriod"/>
            </a:pPr>
            <a:r>
              <a:rPr lang="kk-KZ" dirty="0" smtClean="0">
                <a:latin typeface="Times New Roman" pitchFamily="18" charset="0"/>
                <a:cs typeface="Times New Roman" pitchFamily="18" charset="0"/>
              </a:rPr>
              <a:t>“Табыстылық табалдырығын” есептеу. “Қаржы беріктілік запасын” анықтау.</a:t>
            </a:r>
            <a:endParaRPr lang="ru-RU"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6BB0EF75-9B55-445F-81F8-2D255562867B}" type="slidenum">
              <a:rPr lang="ru-RU"/>
              <a:pPr/>
              <a:t>119</a:t>
            </a:fld>
            <a:endParaRPr lang="ru-RU"/>
          </a:p>
        </p:txBody>
      </p:sp>
      <p:sp>
        <p:nvSpPr>
          <p:cNvPr id="7170" name="Rectangle 2"/>
          <p:cNvSpPr>
            <a:spLocks noGrp="1" noChangeArrowheads="1"/>
          </p:cNvSpPr>
          <p:nvPr>
            <p:ph type="title"/>
          </p:nvPr>
        </p:nvSpPr>
        <p:spPr/>
        <p:txBody>
          <a:bodyPr/>
          <a:lstStyle/>
          <a:p>
            <a:pPr marL="838200" indent="-838200"/>
            <a:r>
              <a:rPr lang="ru-RU"/>
              <a:t>1. </a:t>
            </a:r>
            <a:r>
              <a:rPr lang="kk-KZ"/>
              <a:t>Шығындар сыныптамасы</a:t>
            </a:r>
            <a:endParaRPr lang="ru-RU"/>
          </a:p>
        </p:txBody>
      </p:sp>
      <p:sp>
        <p:nvSpPr>
          <p:cNvPr id="7171" name="Rectangle 3"/>
          <p:cNvSpPr>
            <a:spLocks noGrp="1" noChangeArrowheads="1"/>
          </p:cNvSpPr>
          <p:nvPr>
            <p:ph type="body" idx="1"/>
          </p:nvPr>
        </p:nvSpPr>
        <p:spPr/>
        <p:txBody>
          <a:bodyPr/>
          <a:lstStyle/>
          <a:p>
            <a:r>
              <a:rPr lang="sr-Cyrl-CS" sz="2800"/>
              <a:t>Алынатын пайда өткізілген өнімнің санына ғана емес, сонымен қатар кәсіпорын шығындарының үлесіне тәуелді. </a:t>
            </a:r>
          </a:p>
          <a:p>
            <a:pPr>
              <a:buFont typeface="Wingdings" pitchFamily="2" charset="2"/>
              <a:buNone/>
            </a:pPr>
            <a:endParaRPr lang="sr-Cyrl-CS" sz="2800"/>
          </a:p>
          <a:p>
            <a:r>
              <a:rPr lang="sr-Cyrl-CS" sz="2800"/>
              <a:t>Қаржылық талдауда ерекше орын алатын өндірістік талдау, оның басқаша атауы «Шығындар – Өнім көлемі – Пайда».  </a:t>
            </a:r>
          </a:p>
          <a:p>
            <a:pPr>
              <a:buFont typeface="Wingdings" pitchFamily="2" charset="2"/>
              <a:buNone/>
            </a:pPr>
            <a:r>
              <a:rPr lang="sr-Cyrl-CS" sz="2800"/>
              <a:t> </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717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animEffect transition="in" filter="fade">
                                      <p:cBhvr>
                                        <p:cTn id="11" dur="1000">
                                          <p:stCondLst>
                                            <p:cond delay="0"/>
                                          </p:stCondLst>
                                        </p:cTn>
                                        <p:tgtEl>
                                          <p:spTgt spid="717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171">
                                            <p:txEl>
                                              <p:pRg st="2" end="2"/>
                                            </p:txEl>
                                          </p:spTgt>
                                        </p:tgtEl>
                                        <p:attrNameLst>
                                          <p:attrName>style.visibility</p:attrName>
                                        </p:attrNameLst>
                                      </p:cBhvr>
                                      <p:to>
                                        <p:strVal val="visible"/>
                                      </p:to>
                                    </p:set>
                                    <p:animEffect transition="in" filter="fade">
                                      <p:cBhvr>
                                        <p:cTn id="16" dur="1000">
                                          <p:stCondLst>
                                            <p:cond delay="0"/>
                                          </p:stCondLst>
                                        </p:cTn>
                                        <p:tgtEl>
                                          <p:spTgt spid="7171">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stCondLst>
                                            <p:cond delay="0"/>
                                          </p:stCondLst>
                                        </p:cTn>
                                        <p:tgtEl>
                                          <p:spTgt spid="71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395536" y="1340768"/>
            <a:ext cx="835292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2">
                    <a:lumMod val="75000"/>
                  </a:schemeClr>
                </a:solidFill>
                <a:latin typeface="Times New Roman" pitchFamily="18" charset="0"/>
                <a:cs typeface="Times New Roman" pitchFamily="18" charset="0"/>
              </a:rPr>
              <a:t>Сонымен бірге, ROE орнына қарапайым акционерлік капитал тиімділігінің көрсеткіші пайдаланылады. (</a:t>
            </a:r>
            <a:r>
              <a:rPr lang="en-US" sz="2000" b="1" dirty="0" smtClean="0">
                <a:solidFill>
                  <a:schemeClr val="tx2">
                    <a:lumMod val="75000"/>
                  </a:schemeClr>
                </a:solidFill>
                <a:latin typeface="Times New Roman" pitchFamily="18" charset="0"/>
                <a:cs typeface="Times New Roman" pitchFamily="18" charset="0"/>
              </a:rPr>
              <a:t>Return On Cotton </a:t>
            </a:r>
            <a:r>
              <a:rPr lang="en-US" sz="2000" b="1" dirty="0" err="1" smtClean="0">
                <a:solidFill>
                  <a:schemeClr val="tx2">
                    <a:lumMod val="75000"/>
                  </a:schemeClr>
                </a:solidFill>
                <a:latin typeface="Times New Roman" pitchFamily="18" charset="0"/>
                <a:cs typeface="Times New Roman" pitchFamily="18" charset="0"/>
              </a:rPr>
              <a:t>Ecuity</a:t>
            </a:r>
            <a:r>
              <a:rPr lang="en-US" sz="2000" b="1" dirty="0" smtClean="0">
                <a:solidFill>
                  <a:schemeClr val="tx2">
                    <a:lumMod val="75000"/>
                  </a:schemeClr>
                </a:solidFill>
                <a:latin typeface="Times New Roman" pitchFamily="18" charset="0"/>
                <a:cs typeface="Times New Roman" pitchFamily="18" charset="0"/>
              </a:rPr>
              <a:t> ROCE</a:t>
            </a:r>
            <a:r>
              <a:rPr lang="kk-KZ" sz="2000" b="1" dirty="0" smtClean="0">
                <a:solidFill>
                  <a:schemeClr val="tx2">
                    <a:lumMod val="75000"/>
                  </a:schemeClr>
                </a:solidFill>
                <a:latin typeface="Times New Roman" pitchFamily="18" charset="0"/>
                <a:cs typeface="Times New Roman" pitchFamily="18" charset="0"/>
              </a:rPr>
              <a:t>).</a:t>
            </a:r>
            <a:endParaRPr lang="ru-RU" sz="2000" b="1" dirty="0">
              <a:solidFill>
                <a:schemeClr val="tx2">
                  <a:lumMod val="75000"/>
                </a:schemeClr>
              </a:solidFill>
              <a:latin typeface="Times New Roman" pitchFamily="18" charset="0"/>
              <a:cs typeface="Times New Roman" pitchFamily="18" charset="0"/>
            </a:endParaRPr>
          </a:p>
        </p:txBody>
      </p:sp>
      <p:sp>
        <p:nvSpPr>
          <p:cNvPr id="16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6387" name="Rectangle 3"/>
          <p:cNvSpPr>
            <a:spLocks noChangeArrowheads="1"/>
          </p:cNvSpPr>
          <p:nvPr/>
        </p:nvSpPr>
        <p:spPr bwMode="auto">
          <a:xfrm>
            <a:off x="539552" y="2780928"/>
            <a:ext cx="8027582"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effectLst/>
                <a:latin typeface="Times New Roman" pitchFamily="18" charset="0"/>
                <a:ea typeface="Times New Roman" pitchFamily="18" charset="0"/>
                <a:cs typeface="Times New Roman" pitchFamily="18" charset="0"/>
              </a:rPr>
              <a:t>ROCE= Таза пайда – Артықшылық берілген дивидендтер *100%</a:t>
            </a:r>
          </a:p>
          <a:p>
            <a:pPr marL="0" marR="0" lvl="0" indent="0" algn="l"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effectLst/>
                <a:latin typeface="Times New Roman" pitchFamily="18" charset="0"/>
                <a:ea typeface="Times New Roman" pitchFamily="18" charset="0"/>
                <a:cs typeface="Times New Roman" pitchFamily="18" charset="0"/>
              </a:rPr>
              <a:t>                Орташа жылдық қарапайым акционерлік капитал       </a:t>
            </a:r>
            <a:endParaRPr kumimoji="0" lang="kk-KZ" sz="2000" b="1" i="0" u="none" strike="noStrike" cap="none" normalizeH="0" baseline="0" dirty="0" smtClean="0">
              <a:ln>
                <a:noFill/>
              </a:ln>
              <a:effectLst/>
              <a:latin typeface="Times New Roman" pitchFamily="18" charset="0"/>
              <a:cs typeface="Times New Roman" pitchFamily="18" charset="0"/>
            </a:endParaRPr>
          </a:p>
        </p:txBody>
      </p:sp>
      <p:sp>
        <p:nvSpPr>
          <p:cNvPr id="16388" name="Rectangle 4"/>
          <p:cNvSpPr>
            <a:spLocks noChangeArrowheads="1"/>
          </p:cNvSpPr>
          <p:nvPr/>
        </p:nvSpPr>
        <p:spPr bwMode="auto">
          <a:xfrm>
            <a:off x="395536" y="4005064"/>
            <a:ext cx="8352928" cy="13234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Осы коэффициентті есептеу барысында жылдық есеп берулерден пайдалар мен залалдар жөніндегі деректердің пайдалануы ұйғарылады. Егер есептеу барысында басқа есептілік пайдаланса, коэффициент бір жылдағы есеп беру кезеңдер санына көбейтіледі.</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2EA2ED7E-65BA-48D6-95C2-7975F4473548}" type="slidenum">
              <a:rPr lang="ru-RU"/>
              <a:pPr/>
              <a:t>120</a:t>
            </a:fld>
            <a:endParaRPr lang="ru-RU"/>
          </a:p>
        </p:txBody>
      </p:sp>
      <p:sp>
        <p:nvSpPr>
          <p:cNvPr id="8194" name="Rectangle 2"/>
          <p:cNvSpPr>
            <a:spLocks noGrp="1" noChangeArrowheads="1"/>
          </p:cNvSpPr>
          <p:nvPr>
            <p:ph type="title"/>
          </p:nvPr>
        </p:nvSpPr>
        <p:spPr/>
        <p:txBody>
          <a:bodyPr/>
          <a:lstStyle/>
          <a:p>
            <a:r>
              <a:rPr lang="kk-KZ"/>
              <a:t>Шығындарды жіктеу:</a:t>
            </a:r>
            <a:endParaRPr lang="ru-RU"/>
          </a:p>
        </p:txBody>
      </p:sp>
      <p:sp>
        <p:nvSpPr>
          <p:cNvPr id="8195" name="Rectangle 3"/>
          <p:cNvSpPr>
            <a:spLocks noGrp="1" noChangeArrowheads="1"/>
          </p:cNvSpPr>
          <p:nvPr>
            <p:ph type="body" idx="1"/>
          </p:nvPr>
        </p:nvSpPr>
        <p:spPr/>
        <p:txBody>
          <a:bodyPr/>
          <a:lstStyle/>
          <a:p>
            <a:r>
              <a:rPr lang="sr-Cyrl-CS" sz="2800"/>
              <a:t>өзгермелі (немесе пропорционалды);</a:t>
            </a:r>
          </a:p>
          <a:p>
            <a:endParaRPr lang="sr-Cyrl-CS" sz="2800"/>
          </a:p>
          <a:p>
            <a:r>
              <a:rPr lang="sr-Cyrl-CS" sz="2800"/>
              <a:t>тұрақты (пропорционалды емес);</a:t>
            </a:r>
          </a:p>
          <a:p>
            <a:endParaRPr lang="sr-Cyrl-CS" sz="2800"/>
          </a:p>
          <a:p>
            <a:r>
              <a:rPr lang="sr-Cyrl-CS" sz="2800"/>
              <a:t>аралас (комбинирленген).</a:t>
            </a:r>
          </a:p>
          <a:p>
            <a:endParaRPr lang="sr-Cyrl-CS" sz="2800"/>
          </a:p>
          <a:p>
            <a:r>
              <a:rPr lang="sr-Cyrl-CS" sz="2800">
                <a:solidFill>
                  <a:schemeClr val="hlink"/>
                </a:solidFill>
              </a:rPr>
              <a:t>Не доходом наживаются, а расходом.</a:t>
            </a:r>
            <a:endParaRPr lang="ru-RU" sz="280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819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8195">
                                            <p:txEl>
                                              <p:pRg st="0" end="0"/>
                                            </p:txEl>
                                          </p:spTgt>
                                        </p:tgtEl>
                                        <p:attrNameLst>
                                          <p:attrName>style.visibility</p:attrName>
                                        </p:attrNameLst>
                                      </p:cBhvr>
                                      <p:to>
                                        <p:strVal val="visible"/>
                                      </p:to>
                                    </p:set>
                                    <p:animEffect transition="in" filter="fade">
                                      <p:cBhvr>
                                        <p:cTn id="11" dur="1000"/>
                                        <p:tgtEl>
                                          <p:spTgt spid="8195">
                                            <p:txEl>
                                              <p:pRg st="0" end="0"/>
                                            </p:txEl>
                                          </p:spTgt>
                                        </p:tgtEl>
                                      </p:cBhvr>
                                    </p:animEffect>
                                    <p:anim calcmode="lin" valueType="num">
                                      <p:cBhvr>
                                        <p:cTn id="12"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8195">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819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Effect transition="in" filter="fade">
                                      <p:cBhvr>
                                        <p:cTn id="19" dur="1000"/>
                                        <p:tgtEl>
                                          <p:spTgt spid="8195">
                                            <p:txEl>
                                              <p:pRg st="2" end="2"/>
                                            </p:txEl>
                                          </p:spTgt>
                                        </p:tgtEl>
                                      </p:cBhvr>
                                    </p:animEffect>
                                    <p:anim calcmode="lin" valueType="num">
                                      <p:cBhvr>
                                        <p:cTn id="20" dur="1000" fill="hold"/>
                                        <p:tgtEl>
                                          <p:spTgt spid="8195">
                                            <p:txEl>
                                              <p:pRg st="2" end="2"/>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8195">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819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fade">
                                      <p:cBhvr>
                                        <p:cTn id="27" dur="1000"/>
                                        <p:tgtEl>
                                          <p:spTgt spid="8195">
                                            <p:txEl>
                                              <p:pRg st="4" end="4"/>
                                            </p:txEl>
                                          </p:spTgt>
                                        </p:tgtEl>
                                      </p:cBhvr>
                                    </p:animEffect>
                                    <p:anim calcmode="lin" valueType="num">
                                      <p:cBhvr>
                                        <p:cTn id="28" dur="1000" fill="hold"/>
                                        <p:tgtEl>
                                          <p:spTgt spid="8195">
                                            <p:txEl>
                                              <p:pRg st="4" end="4"/>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8195">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8195">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8195">
                                            <p:txEl>
                                              <p:pRg st="6" end="6"/>
                                            </p:txEl>
                                          </p:spTgt>
                                        </p:tgtEl>
                                        <p:attrNameLst>
                                          <p:attrName>style.visibility</p:attrName>
                                        </p:attrNameLst>
                                      </p:cBhvr>
                                      <p:to>
                                        <p:strVal val="visible"/>
                                      </p:to>
                                    </p:set>
                                    <p:animEffect transition="in" filter="fade">
                                      <p:cBhvr>
                                        <p:cTn id="35" dur="1000"/>
                                        <p:tgtEl>
                                          <p:spTgt spid="8195">
                                            <p:txEl>
                                              <p:pRg st="6" end="6"/>
                                            </p:txEl>
                                          </p:spTgt>
                                        </p:tgtEl>
                                      </p:cBhvr>
                                    </p:animEffect>
                                    <p:anim calcmode="lin" valueType="num">
                                      <p:cBhvr>
                                        <p:cTn id="36" dur="1000" fill="hold"/>
                                        <p:tgtEl>
                                          <p:spTgt spid="8195">
                                            <p:txEl>
                                              <p:pRg st="6" end="6"/>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8195">
                                            <p:txEl>
                                              <p:pRg st="6" end="6"/>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8195">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54983FD7-131B-4729-AFE5-22AEA59EC162}" type="slidenum">
              <a:rPr lang="ru-RU"/>
              <a:pPr/>
              <a:t>121</a:t>
            </a:fld>
            <a:endParaRPr lang="ru-RU"/>
          </a:p>
        </p:txBody>
      </p:sp>
      <p:sp>
        <p:nvSpPr>
          <p:cNvPr id="9218" name="Rectangle 2"/>
          <p:cNvSpPr>
            <a:spLocks noGrp="1" noChangeArrowheads="1"/>
          </p:cNvSpPr>
          <p:nvPr>
            <p:ph type="title"/>
          </p:nvPr>
        </p:nvSpPr>
        <p:spPr/>
        <p:txBody>
          <a:bodyPr>
            <a:normAutofit fontScale="90000"/>
          </a:bodyPr>
          <a:lstStyle/>
          <a:p>
            <a:r>
              <a:rPr lang="sr-Cyrl-CS"/>
              <a:t>Өзгермелі (немесе пропорционалды) шығындар</a:t>
            </a:r>
            <a:endParaRPr lang="ru-RU"/>
          </a:p>
        </p:txBody>
      </p:sp>
      <p:sp>
        <p:nvSpPr>
          <p:cNvPr id="9219" name="Rectangle 3"/>
          <p:cNvSpPr>
            <a:spLocks noGrp="1" noChangeArrowheads="1"/>
          </p:cNvSpPr>
          <p:nvPr>
            <p:ph type="body" sz="half" idx="1"/>
          </p:nvPr>
        </p:nvSpPr>
        <p:spPr>
          <a:xfrm>
            <a:off x="1182688" y="2017713"/>
            <a:ext cx="3814762" cy="4114800"/>
          </a:xfrm>
        </p:spPr>
        <p:txBody>
          <a:bodyPr/>
          <a:lstStyle/>
          <a:p>
            <a:r>
              <a:rPr lang="sr-Cyrl-CS" sz="2400"/>
              <a:t>өнімді өндіру және өткізу көлеміне пропорционалды өседі немесе азаяды.</a:t>
            </a:r>
          </a:p>
          <a:p>
            <a:endParaRPr lang="sr-Cyrl-CS" sz="2400"/>
          </a:p>
          <a:p>
            <a:r>
              <a:rPr lang="sr-Cyrl-CS" sz="2400">
                <a:solidFill>
                  <a:schemeClr val="hlink"/>
                </a:solidFill>
              </a:rPr>
              <a:t>“Все сходится кроме баланса”</a:t>
            </a:r>
          </a:p>
        </p:txBody>
      </p:sp>
      <p:sp>
        <p:nvSpPr>
          <p:cNvPr id="9220" name="Rectangle 4"/>
          <p:cNvSpPr>
            <a:spLocks noGrp="1" noChangeArrowheads="1"/>
          </p:cNvSpPr>
          <p:nvPr>
            <p:ph type="body" sz="half" idx="2"/>
          </p:nvPr>
        </p:nvSpPr>
        <p:spPr>
          <a:xfrm>
            <a:off x="5140325" y="2017713"/>
            <a:ext cx="3814763" cy="4114800"/>
          </a:xfrm>
        </p:spPr>
        <p:txBody>
          <a:bodyPr/>
          <a:lstStyle/>
          <a:p>
            <a:r>
              <a:rPr lang="sr-Cyrl-CS" sz="2400"/>
              <a:t>шикізат шығындары;</a:t>
            </a:r>
          </a:p>
          <a:p>
            <a:r>
              <a:rPr lang="sr-Cyrl-CS" sz="2400"/>
              <a:t>Көлік шығындары;</a:t>
            </a:r>
          </a:p>
          <a:p>
            <a:r>
              <a:rPr lang="sr-Cyrl-CS" sz="2400"/>
              <a:t>Еңбек ақы шығыны;</a:t>
            </a:r>
          </a:p>
          <a:p>
            <a:r>
              <a:rPr lang="sr-Cyrl-CS" sz="2400"/>
              <a:t>Отын және газ;</a:t>
            </a:r>
          </a:p>
          <a:p>
            <a:r>
              <a:rPr lang="sr-Cyrl-CS" sz="2400"/>
              <a:t> электроқуатты тұтынушығындары;</a:t>
            </a:r>
          </a:p>
          <a:p>
            <a:r>
              <a:rPr lang="sr-Cyrl-CS" sz="2400"/>
              <a:t>сауда-саттық – комиссиялық және басқа шығындар.</a:t>
            </a:r>
            <a:endParaRPr lang="ru-RU" sz="2400"/>
          </a:p>
          <a:p>
            <a:endParaRPr lang="ru-RU" sz="24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800" decel="100000"/>
                                        <p:tgtEl>
                                          <p:spTgt spid="9218"/>
                                        </p:tgtEl>
                                      </p:cBhvr>
                                    </p:animEffect>
                                    <p:anim calcmode="lin" valueType="num">
                                      <p:cBhvr>
                                        <p:cTn id="8" dur="800" decel="100000" fill="hold"/>
                                        <p:tgtEl>
                                          <p:spTgt spid="9218"/>
                                        </p:tgtEl>
                                        <p:attrNameLst>
                                          <p:attrName>style.rotation</p:attrName>
                                        </p:attrNameLst>
                                      </p:cBhvr>
                                      <p:tavLst>
                                        <p:tav tm="0">
                                          <p:val>
                                            <p:fltVal val="-90"/>
                                          </p:val>
                                        </p:tav>
                                        <p:tav tm="100000">
                                          <p:val>
                                            <p:fltVal val="0"/>
                                          </p:val>
                                        </p:tav>
                                      </p:tavLst>
                                    </p:anim>
                                    <p:anim calcmode="lin" valueType="num">
                                      <p:cBhvr>
                                        <p:cTn id="9" dur="800" decel="100000" fill="hold"/>
                                        <p:tgtEl>
                                          <p:spTgt spid="9218"/>
                                        </p:tgtEl>
                                        <p:attrNameLst>
                                          <p:attrName>ppt_x</p:attrName>
                                        </p:attrNameLst>
                                      </p:cBhvr>
                                      <p:tavLst>
                                        <p:tav tm="0">
                                          <p:val>
                                            <p:strVal val="#ppt_x+0.4"/>
                                          </p:val>
                                        </p:tav>
                                        <p:tav tm="100000">
                                          <p:val>
                                            <p:strVal val="#ppt_x-0.05"/>
                                          </p:val>
                                        </p:tav>
                                      </p:tavLst>
                                    </p:anim>
                                    <p:anim calcmode="lin" valueType="num">
                                      <p:cBhvr>
                                        <p:cTn id="10" dur="800" decel="100000" fill="hold"/>
                                        <p:tgtEl>
                                          <p:spTgt spid="92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2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21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9219">
                                            <p:txEl>
                                              <p:pRg st="0" end="0"/>
                                            </p:txEl>
                                          </p:spTgt>
                                        </p:tgtEl>
                                        <p:attrNameLst>
                                          <p:attrName>style.visibility</p:attrName>
                                        </p:attrNameLst>
                                      </p:cBhvr>
                                      <p:to>
                                        <p:strVal val="visible"/>
                                      </p:to>
                                    </p:set>
                                    <p:animEffect transition="in" filter="fade">
                                      <p:cBhvr>
                                        <p:cTn id="17" dur="1000"/>
                                        <p:tgtEl>
                                          <p:spTgt spid="9219">
                                            <p:txEl>
                                              <p:pRg st="0" end="0"/>
                                            </p:txEl>
                                          </p:spTgt>
                                        </p:tgtEl>
                                      </p:cBhvr>
                                    </p:animEffect>
                                    <p:anim calcmode="lin" valueType="num">
                                      <p:cBhvr>
                                        <p:cTn id="18" dur="1000" fill="hold"/>
                                        <p:tgtEl>
                                          <p:spTgt spid="921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92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9219">
                                            <p:txEl>
                                              <p:pRg st="2" end="2"/>
                                            </p:txEl>
                                          </p:spTgt>
                                        </p:tgtEl>
                                        <p:attrNameLst>
                                          <p:attrName>style.visibility</p:attrName>
                                        </p:attrNameLst>
                                      </p:cBhvr>
                                      <p:to>
                                        <p:strVal val="visible"/>
                                      </p:to>
                                    </p:set>
                                    <p:animEffect transition="in" filter="fade">
                                      <p:cBhvr>
                                        <p:cTn id="24" dur="1000"/>
                                        <p:tgtEl>
                                          <p:spTgt spid="9219">
                                            <p:txEl>
                                              <p:pRg st="2" end="2"/>
                                            </p:txEl>
                                          </p:spTgt>
                                        </p:tgtEl>
                                      </p:cBhvr>
                                    </p:animEffect>
                                    <p:anim calcmode="lin" valueType="num">
                                      <p:cBhvr>
                                        <p:cTn id="25" dur="1000" fill="hold"/>
                                        <p:tgtEl>
                                          <p:spTgt spid="9219">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921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9220">
                                            <p:txEl>
                                              <p:pRg st="0" end="0"/>
                                            </p:txEl>
                                          </p:spTgt>
                                        </p:tgtEl>
                                        <p:attrNameLst>
                                          <p:attrName>style.visibility</p:attrName>
                                        </p:attrNameLst>
                                      </p:cBhvr>
                                      <p:to>
                                        <p:strVal val="visible"/>
                                      </p:to>
                                    </p:set>
                                    <p:animEffect transition="in" filter="fade">
                                      <p:cBhvr>
                                        <p:cTn id="31" dur="1000"/>
                                        <p:tgtEl>
                                          <p:spTgt spid="9220">
                                            <p:txEl>
                                              <p:pRg st="0" end="0"/>
                                            </p:txEl>
                                          </p:spTgt>
                                        </p:tgtEl>
                                      </p:cBhvr>
                                    </p:animEffect>
                                    <p:anim calcmode="lin" valueType="num">
                                      <p:cBhvr>
                                        <p:cTn id="32" dur="1000" fill="hold"/>
                                        <p:tgtEl>
                                          <p:spTgt spid="9220">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922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9220">
                                            <p:txEl>
                                              <p:pRg st="1" end="1"/>
                                            </p:txEl>
                                          </p:spTgt>
                                        </p:tgtEl>
                                        <p:attrNameLst>
                                          <p:attrName>style.visibility</p:attrName>
                                        </p:attrNameLst>
                                      </p:cBhvr>
                                      <p:to>
                                        <p:strVal val="visible"/>
                                      </p:to>
                                    </p:set>
                                    <p:animEffect transition="in" filter="fade">
                                      <p:cBhvr>
                                        <p:cTn id="38" dur="1000"/>
                                        <p:tgtEl>
                                          <p:spTgt spid="9220">
                                            <p:txEl>
                                              <p:pRg st="1" end="1"/>
                                            </p:txEl>
                                          </p:spTgt>
                                        </p:tgtEl>
                                      </p:cBhvr>
                                    </p:animEffect>
                                    <p:anim calcmode="lin" valueType="num">
                                      <p:cBhvr>
                                        <p:cTn id="39" dur="1000" fill="hold"/>
                                        <p:tgtEl>
                                          <p:spTgt spid="9220">
                                            <p:txEl>
                                              <p:pRg st="1" end="1"/>
                                            </p:txEl>
                                          </p:spTgt>
                                        </p:tgtEl>
                                        <p:attrNameLst>
                                          <p:attrName>ppt_x</p:attrName>
                                        </p:attrNameLst>
                                      </p:cBhvr>
                                      <p:tavLst>
                                        <p:tav tm="0">
                                          <p:val>
                                            <p:strVal val="#ppt_x"/>
                                          </p:val>
                                        </p:tav>
                                        <p:tav tm="100000">
                                          <p:val>
                                            <p:strVal val="#ppt_x"/>
                                          </p:val>
                                        </p:tav>
                                      </p:tavLst>
                                    </p:anim>
                                    <p:anim calcmode="lin" valueType="num">
                                      <p:cBhvr>
                                        <p:cTn id="40" dur="1000" fill="hold"/>
                                        <p:tgtEl>
                                          <p:spTgt spid="922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9220">
                                            <p:txEl>
                                              <p:pRg st="2" end="2"/>
                                            </p:txEl>
                                          </p:spTgt>
                                        </p:tgtEl>
                                        <p:attrNameLst>
                                          <p:attrName>style.visibility</p:attrName>
                                        </p:attrNameLst>
                                      </p:cBhvr>
                                      <p:to>
                                        <p:strVal val="visible"/>
                                      </p:to>
                                    </p:set>
                                    <p:animEffect transition="in" filter="fade">
                                      <p:cBhvr>
                                        <p:cTn id="45" dur="1000"/>
                                        <p:tgtEl>
                                          <p:spTgt spid="9220">
                                            <p:txEl>
                                              <p:pRg st="2" end="2"/>
                                            </p:txEl>
                                          </p:spTgt>
                                        </p:tgtEl>
                                      </p:cBhvr>
                                    </p:animEffect>
                                    <p:anim calcmode="lin" valueType="num">
                                      <p:cBhvr>
                                        <p:cTn id="46" dur="1000" fill="hold"/>
                                        <p:tgtEl>
                                          <p:spTgt spid="9220">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922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9220">
                                            <p:txEl>
                                              <p:pRg st="3" end="3"/>
                                            </p:txEl>
                                          </p:spTgt>
                                        </p:tgtEl>
                                        <p:attrNameLst>
                                          <p:attrName>style.visibility</p:attrName>
                                        </p:attrNameLst>
                                      </p:cBhvr>
                                      <p:to>
                                        <p:strVal val="visible"/>
                                      </p:to>
                                    </p:set>
                                    <p:animEffect transition="in" filter="fade">
                                      <p:cBhvr>
                                        <p:cTn id="52" dur="1000"/>
                                        <p:tgtEl>
                                          <p:spTgt spid="9220">
                                            <p:txEl>
                                              <p:pRg st="3" end="3"/>
                                            </p:txEl>
                                          </p:spTgt>
                                        </p:tgtEl>
                                      </p:cBhvr>
                                    </p:animEffect>
                                    <p:anim calcmode="lin" valueType="num">
                                      <p:cBhvr>
                                        <p:cTn id="53" dur="1000" fill="hold"/>
                                        <p:tgtEl>
                                          <p:spTgt spid="9220">
                                            <p:txEl>
                                              <p:pRg st="3" end="3"/>
                                            </p:txEl>
                                          </p:spTgt>
                                        </p:tgtEl>
                                        <p:attrNameLst>
                                          <p:attrName>ppt_x</p:attrName>
                                        </p:attrNameLst>
                                      </p:cBhvr>
                                      <p:tavLst>
                                        <p:tav tm="0">
                                          <p:val>
                                            <p:strVal val="#ppt_x"/>
                                          </p:val>
                                        </p:tav>
                                        <p:tav tm="100000">
                                          <p:val>
                                            <p:strVal val="#ppt_x"/>
                                          </p:val>
                                        </p:tav>
                                      </p:tavLst>
                                    </p:anim>
                                    <p:anim calcmode="lin" valueType="num">
                                      <p:cBhvr>
                                        <p:cTn id="54" dur="1000" fill="hold"/>
                                        <p:tgtEl>
                                          <p:spTgt spid="922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9220">
                                            <p:txEl>
                                              <p:pRg st="4" end="4"/>
                                            </p:txEl>
                                          </p:spTgt>
                                        </p:tgtEl>
                                        <p:attrNameLst>
                                          <p:attrName>style.visibility</p:attrName>
                                        </p:attrNameLst>
                                      </p:cBhvr>
                                      <p:to>
                                        <p:strVal val="visible"/>
                                      </p:to>
                                    </p:set>
                                    <p:animEffect transition="in" filter="fade">
                                      <p:cBhvr>
                                        <p:cTn id="59" dur="1000"/>
                                        <p:tgtEl>
                                          <p:spTgt spid="9220">
                                            <p:txEl>
                                              <p:pRg st="4" end="4"/>
                                            </p:txEl>
                                          </p:spTgt>
                                        </p:tgtEl>
                                      </p:cBhvr>
                                    </p:animEffect>
                                    <p:anim calcmode="lin" valueType="num">
                                      <p:cBhvr>
                                        <p:cTn id="60" dur="1000" fill="hold"/>
                                        <p:tgtEl>
                                          <p:spTgt spid="9220">
                                            <p:txEl>
                                              <p:pRg st="4" end="4"/>
                                            </p:txEl>
                                          </p:spTgt>
                                        </p:tgtEl>
                                        <p:attrNameLst>
                                          <p:attrName>ppt_x</p:attrName>
                                        </p:attrNameLst>
                                      </p:cBhvr>
                                      <p:tavLst>
                                        <p:tav tm="0">
                                          <p:val>
                                            <p:strVal val="#ppt_x"/>
                                          </p:val>
                                        </p:tav>
                                        <p:tav tm="100000">
                                          <p:val>
                                            <p:strVal val="#ppt_x"/>
                                          </p:val>
                                        </p:tav>
                                      </p:tavLst>
                                    </p:anim>
                                    <p:anim calcmode="lin" valueType="num">
                                      <p:cBhvr>
                                        <p:cTn id="61" dur="1000" fill="hold"/>
                                        <p:tgtEl>
                                          <p:spTgt spid="922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9220">
                                            <p:txEl>
                                              <p:pRg st="5" end="5"/>
                                            </p:txEl>
                                          </p:spTgt>
                                        </p:tgtEl>
                                        <p:attrNameLst>
                                          <p:attrName>style.visibility</p:attrName>
                                        </p:attrNameLst>
                                      </p:cBhvr>
                                      <p:to>
                                        <p:strVal val="visible"/>
                                      </p:to>
                                    </p:set>
                                    <p:animEffect transition="in" filter="fade">
                                      <p:cBhvr>
                                        <p:cTn id="66" dur="1000"/>
                                        <p:tgtEl>
                                          <p:spTgt spid="9220">
                                            <p:txEl>
                                              <p:pRg st="5" end="5"/>
                                            </p:txEl>
                                          </p:spTgt>
                                        </p:tgtEl>
                                      </p:cBhvr>
                                    </p:animEffect>
                                    <p:anim calcmode="lin" valueType="num">
                                      <p:cBhvr>
                                        <p:cTn id="67" dur="1000" fill="hold"/>
                                        <p:tgtEl>
                                          <p:spTgt spid="9220">
                                            <p:txEl>
                                              <p:pRg st="5" end="5"/>
                                            </p:txEl>
                                          </p:spTgt>
                                        </p:tgtEl>
                                        <p:attrNameLst>
                                          <p:attrName>ppt_x</p:attrName>
                                        </p:attrNameLst>
                                      </p:cBhvr>
                                      <p:tavLst>
                                        <p:tav tm="0">
                                          <p:val>
                                            <p:strVal val="#ppt_x"/>
                                          </p:val>
                                        </p:tav>
                                        <p:tav tm="100000">
                                          <p:val>
                                            <p:strVal val="#ppt_x"/>
                                          </p:val>
                                        </p:tav>
                                      </p:tavLst>
                                    </p:anim>
                                    <p:anim calcmode="lin" valueType="num">
                                      <p:cBhvr>
                                        <p:cTn id="68" dur="1000" fill="hold"/>
                                        <p:tgtEl>
                                          <p:spTgt spid="922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P spid="9220" grpId="0" build="p"/>
    </p:bld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A5CB1EEB-1B6E-4F36-8A58-D86D85E692E0}" type="slidenum">
              <a:rPr lang="ru-RU"/>
              <a:pPr/>
              <a:t>122</a:t>
            </a:fld>
            <a:endParaRPr lang="ru-RU"/>
          </a:p>
        </p:txBody>
      </p:sp>
      <p:sp>
        <p:nvSpPr>
          <p:cNvPr id="10242" name="Rectangle 2"/>
          <p:cNvSpPr>
            <a:spLocks noGrp="1" noChangeArrowheads="1"/>
          </p:cNvSpPr>
          <p:nvPr>
            <p:ph type="title"/>
          </p:nvPr>
        </p:nvSpPr>
        <p:spPr/>
        <p:txBody>
          <a:bodyPr>
            <a:normAutofit fontScale="90000"/>
          </a:bodyPr>
          <a:lstStyle/>
          <a:p>
            <a:pPr algn="ctr"/>
            <a:r>
              <a:rPr lang="sr-Cyrl-CS"/>
              <a:t>Тұрақты (пропорционалды емес) шығындар</a:t>
            </a:r>
            <a:endParaRPr lang="ru-RU"/>
          </a:p>
        </p:txBody>
      </p:sp>
      <p:sp>
        <p:nvSpPr>
          <p:cNvPr id="10243" name="Rectangle 3"/>
          <p:cNvSpPr>
            <a:spLocks noGrp="1" noChangeArrowheads="1"/>
          </p:cNvSpPr>
          <p:nvPr>
            <p:ph type="body" sz="half" idx="1"/>
          </p:nvPr>
        </p:nvSpPr>
        <p:spPr>
          <a:xfrm>
            <a:off x="1182688" y="2017713"/>
            <a:ext cx="3814762" cy="4114800"/>
          </a:xfrm>
        </p:spPr>
        <p:txBody>
          <a:bodyPr>
            <a:normAutofit lnSpcReduction="10000"/>
          </a:bodyPr>
          <a:lstStyle/>
          <a:p>
            <a:r>
              <a:rPr lang="sr-Cyrl-CS" sz="2400"/>
              <a:t>өнімді өткізуден түсімнің динамикасын көздемейді. </a:t>
            </a:r>
          </a:p>
          <a:p>
            <a:pPr>
              <a:buFont typeface="Wingdings" pitchFamily="2" charset="2"/>
              <a:buNone/>
            </a:pPr>
            <a:endParaRPr lang="sr-Cyrl-CS" sz="2400"/>
          </a:p>
          <a:p>
            <a:r>
              <a:rPr lang="sr-Cyrl-CS" sz="2400"/>
              <a:t>Олар өнімді өткізуден түсімге тәуелді емес.</a:t>
            </a:r>
          </a:p>
          <a:p>
            <a:endParaRPr lang="sr-Cyrl-CS" sz="2400"/>
          </a:p>
          <a:p>
            <a:r>
              <a:rPr lang="sr-Cyrl-CS" sz="2400">
                <a:solidFill>
                  <a:schemeClr val="hlink"/>
                </a:solidFill>
              </a:rPr>
              <a:t>“Мудрый слушает, умный отвечает.”</a:t>
            </a:r>
          </a:p>
        </p:txBody>
      </p:sp>
      <p:sp>
        <p:nvSpPr>
          <p:cNvPr id="10244" name="Rectangle 4"/>
          <p:cNvSpPr>
            <a:spLocks noGrp="1" noChangeArrowheads="1"/>
          </p:cNvSpPr>
          <p:nvPr>
            <p:ph type="body" sz="half" idx="2"/>
          </p:nvPr>
        </p:nvSpPr>
        <p:spPr>
          <a:xfrm>
            <a:off x="5140325" y="2017713"/>
            <a:ext cx="3814763" cy="4114800"/>
          </a:xfrm>
        </p:spPr>
        <p:txBody>
          <a:bodyPr/>
          <a:lstStyle/>
          <a:p>
            <a:r>
              <a:rPr lang="sr-Cyrl-CS" sz="2400"/>
              <a:t>Жалдау шығындары;</a:t>
            </a:r>
          </a:p>
          <a:p>
            <a:r>
              <a:rPr lang="sr-Cyrl-CS" sz="2400"/>
              <a:t>амортизациялық аударымдар;</a:t>
            </a:r>
          </a:p>
          <a:p>
            <a:r>
              <a:rPr lang="sr-Cyrl-CS" sz="2400"/>
              <a:t> несие үшін пайыздар;</a:t>
            </a:r>
          </a:p>
          <a:p>
            <a:r>
              <a:rPr lang="sr-Cyrl-CS" sz="2400"/>
              <a:t>басқарма персоналдың еңбек ақысы;</a:t>
            </a:r>
          </a:p>
          <a:p>
            <a:r>
              <a:rPr lang="sr-Cyrl-CS" sz="2400"/>
              <a:t>басқарушылық шығындар.</a:t>
            </a:r>
            <a:endParaRPr lang="ru-RU" sz="24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800" decel="100000"/>
                                        <p:tgtEl>
                                          <p:spTgt spid="10242"/>
                                        </p:tgtEl>
                                      </p:cBhvr>
                                    </p:animEffect>
                                    <p:anim calcmode="lin" valueType="num">
                                      <p:cBhvr>
                                        <p:cTn id="8" dur="800" decel="100000" fill="hold"/>
                                        <p:tgtEl>
                                          <p:spTgt spid="10242"/>
                                        </p:tgtEl>
                                        <p:attrNameLst>
                                          <p:attrName>style.rotation</p:attrName>
                                        </p:attrNameLst>
                                      </p:cBhvr>
                                      <p:tavLst>
                                        <p:tav tm="0">
                                          <p:val>
                                            <p:fltVal val="-90"/>
                                          </p:val>
                                        </p:tav>
                                        <p:tav tm="100000">
                                          <p:val>
                                            <p:fltVal val="0"/>
                                          </p:val>
                                        </p:tav>
                                      </p:tavLst>
                                    </p:anim>
                                    <p:anim calcmode="lin" valueType="num">
                                      <p:cBhvr>
                                        <p:cTn id="9" dur="800" decel="100000" fill="hold"/>
                                        <p:tgtEl>
                                          <p:spTgt spid="10242"/>
                                        </p:tgtEl>
                                        <p:attrNameLst>
                                          <p:attrName>ppt_x</p:attrName>
                                        </p:attrNameLst>
                                      </p:cBhvr>
                                      <p:tavLst>
                                        <p:tav tm="0">
                                          <p:val>
                                            <p:strVal val="#ppt_x+0.4"/>
                                          </p:val>
                                        </p:tav>
                                        <p:tav tm="100000">
                                          <p:val>
                                            <p:strVal val="#ppt_x-0.05"/>
                                          </p:val>
                                        </p:tav>
                                      </p:tavLst>
                                    </p:anim>
                                    <p:anim calcmode="lin" valueType="num">
                                      <p:cBhvr>
                                        <p:cTn id="10" dur="800" decel="100000" fill="hold"/>
                                        <p:tgtEl>
                                          <p:spTgt spid="1024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4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4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0243">
                                            <p:txEl>
                                              <p:pRg st="0" end="0"/>
                                            </p:txEl>
                                          </p:spTgt>
                                        </p:tgtEl>
                                        <p:attrNameLst>
                                          <p:attrName>style.visibility</p:attrName>
                                        </p:attrNameLst>
                                      </p:cBhvr>
                                      <p:to>
                                        <p:strVal val="visible"/>
                                      </p:to>
                                    </p:set>
                                    <p:animEffect transition="in" filter="fade">
                                      <p:cBhvr>
                                        <p:cTn id="17" dur="1000"/>
                                        <p:tgtEl>
                                          <p:spTgt spid="10243">
                                            <p:txEl>
                                              <p:pRg st="0" end="0"/>
                                            </p:txEl>
                                          </p:spTgt>
                                        </p:tgtEl>
                                      </p:cBhvr>
                                    </p:animEffect>
                                    <p:anim calcmode="lin" valueType="num">
                                      <p:cBhvr>
                                        <p:cTn id="18"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0243">
                                            <p:txEl>
                                              <p:pRg st="2" end="2"/>
                                            </p:txEl>
                                          </p:spTgt>
                                        </p:tgtEl>
                                        <p:attrNameLst>
                                          <p:attrName>style.visibility</p:attrName>
                                        </p:attrNameLst>
                                      </p:cBhvr>
                                      <p:to>
                                        <p:strVal val="visible"/>
                                      </p:to>
                                    </p:set>
                                    <p:animEffect transition="in" filter="fade">
                                      <p:cBhvr>
                                        <p:cTn id="24" dur="1000"/>
                                        <p:tgtEl>
                                          <p:spTgt spid="10243">
                                            <p:txEl>
                                              <p:pRg st="2" end="2"/>
                                            </p:txEl>
                                          </p:spTgt>
                                        </p:tgtEl>
                                      </p:cBhvr>
                                    </p:animEffect>
                                    <p:anim calcmode="lin" valueType="num">
                                      <p:cBhvr>
                                        <p:cTn id="25"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024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Effect transition="in" filter="fade">
                                      <p:cBhvr>
                                        <p:cTn id="31" dur="1000"/>
                                        <p:tgtEl>
                                          <p:spTgt spid="10243">
                                            <p:txEl>
                                              <p:pRg st="4" end="4"/>
                                            </p:txEl>
                                          </p:spTgt>
                                        </p:tgtEl>
                                      </p:cBhvr>
                                    </p:animEffect>
                                    <p:anim calcmode="lin" valueType="num">
                                      <p:cBhvr>
                                        <p:cTn id="32" dur="10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1024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0244">
                                            <p:txEl>
                                              <p:pRg st="0" end="0"/>
                                            </p:txEl>
                                          </p:spTgt>
                                        </p:tgtEl>
                                        <p:attrNameLst>
                                          <p:attrName>style.visibility</p:attrName>
                                        </p:attrNameLst>
                                      </p:cBhvr>
                                      <p:to>
                                        <p:strVal val="visible"/>
                                      </p:to>
                                    </p:set>
                                    <p:animEffect transition="in" filter="fade">
                                      <p:cBhvr>
                                        <p:cTn id="38" dur="1000"/>
                                        <p:tgtEl>
                                          <p:spTgt spid="10244">
                                            <p:txEl>
                                              <p:pRg st="0" end="0"/>
                                            </p:txEl>
                                          </p:spTgt>
                                        </p:tgtEl>
                                      </p:cBhvr>
                                    </p:animEffect>
                                    <p:anim calcmode="lin" valueType="num">
                                      <p:cBhvr>
                                        <p:cTn id="39" dur="10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1024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10244">
                                            <p:txEl>
                                              <p:pRg st="1" end="1"/>
                                            </p:txEl>
                                          </p:spTgt>
                                        </p:tgtEl>
                                        <p:attrNameLst>
                                          <p:attrName>style.visibility</p:attrName>
                                        </p:attrNameLst>
                                      </p:cBhvr>
                                      <p:to>
                                        <p:strVal val="visible"/>
                                      </p:to>
                                    </p:set>
                                    <p:animEffect transition="in" filter="fade">
                                      <p:cBhvr>
                                        <p:cTn id="45" dur="1000"/>
                                        <p:tgtEl>
                                          <p:spTgt spid="10244">
                                            <p:txEl>
                                              <p:pRg st="1" end="1"/>
                                            </p:txEl>
                                          </p:spTgt>
                                        </p:tgtEl>
                                      </p:cBhvr>
                                    </p:animEffect>
                                    <p:anim calcmode="lin" valueType="num">
                                      <p:cBhvr>
                                        <p:cTn id="46" dur="10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p:cTn id="47" dur="1000" fill="hold"/>
                                        <p:tgtEl>
                                          <p:spTgt spid="1024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0244">
                                            <p:txEl>
                                              <p:pRg st="2" end="2"/>
                                            </p:txEl>
                                          </p:spTgt>
                                        </p:tgtEl>
                                        <p:attrNameLst>
                                          <p:attrName>style.visibility</p:attrName>
                                        </p:attrNameLst>
                                      </p:cBhvr>
                                      <p:to>
                                        <p:strVal val="visible"/>
                                      </p:to>
                                    </p:set>
                                    <p:animEffect transition="in" filter="fade">
                                      <p:cBhvr>
                                        <p:cTn id="52" dur="1000"/>
                                        <p:tgtEl>
                                          <p:spTgt spid="10244">
                                            <p:txEl>
                                              <p:pRg st="2" end="2"/>
                                            </p:txEl>
                                          </p:spTgt>
                                        </p:tgtEl>
                                      </p:cBhvr>
                                    </p:animEffect>
                                    <p:anim calcmode="lin" valueType="num">
                                      <p:cBhvr>
                                        <p:cTn id="53" dur="1000" fill="hold"/>
                                        <p:tgtEl>
                                          <p:spTgt spid="10244">
                                            <p:txEl>
                                              <p:pRg st="2" end="2"/>
                                            </p:txEl>
                                          </p:spTgt>
                                        </p:tgtEl>
                                        <p:attrNameLst>
                                          <p:attrName>ppt_x</p:attrName>
                                        </p:attrNameLst>
                                      </p:cBhvr>
                                      <p:tavLst>
                                        <p:tav tm="0">
                                          <p:val>
                                            <p:strVal val="#ppt_x"/>
                                          </p:val>
                                        </p:tav>
                                        <p:tav tm="100000">
                                          <p:val>
                                            <p:strVal val="#ppt_x"/>
                                          </p:val>
                                        </p:tav>
                                      </p:tavLst>
                                    </p:anim>
                                    <p:anim calcmode="lin" valueType="num">
                                      <p:cBhvr>
                                        <p:cTn id="54" dur="1000" fill="hold"/>
                                        <p:tgtEl>
                                          <p:spTgt spid="1024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10244">
                                            <p:txEl>
                                              <p:pRg st="3" end="3"/>
                                            </p:txEl>
                                          </p:spTgt>
                                        </p:tgtEl>
                                        <p:attrNameLst>
                                          <p:attrName>style.visibility</p:attrName>
                                        </p:attrNameLst>
                                      </p:cBhvr>
                                      <p:to>
                                        <p:strVal val="visible"/>
                                      </p:to>
                                    </p:set>
                                    <p:animEffect transition="in" filter="fade">
                                      <p:cBhvr>
                                        <p:cTn id="59" dur="1000"/>
                                        <p:tgtEl>
                                          <p:spTgt spid="10244">
                                            <p:txEl>
                                              <p:pRg st="3" end="3"/>
                                            </p:txEl>
                                          </p:spTgt>
                                        </p:tgtEl>
                                      </p:cBhvr>
                                    </p:animEffect>
                                    <p:anim calcmode="lin" valueType="num">
                                      <p:cBhvr>
                                        <p:cTn id="60" dur="1000" fill="hold"/>
                                        <p:tgtEl>
                                          <p:spTgt spid="10244">
                                            <p:txEl>
                                              <p:pRg st="3" end="3"/>
                                            </p:txEl>
                                          </p:spTgt>
                                        </p:tgtEl>
                                        <p:attrNameLst>
                                          <p:attrName>ppt_x</p:attrName>
                                        </p:attrNameLst>
                                      </p:cBhvr>
                                      <p:tavLst>
                                        <p:tav tm="0">
                                          <p:val>
                                            <p:strVal val="#ppt_x"/>
                                          </p:val>
                                        </p:tav>
                                        <p:tav tm="100000">
                                          <p:val>
                                            <p:strVal val="#ppt_x"/>
                                          </p:val>
                                        </p:tav>
                                      </p:tavLst>
                                    </p:anim>
                                    <p:anim calcmode="lin" valueType="num">
                                      <p:cBhvr>
                                        <p:cTn id="61" dur="1000" fill="hold"/>
                                        <p:tgtEl>
                                          <p:spTgt spid="1024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10244">
                                            <p:txEl>
                                              <p:pRg st="4" end="4"/>
                                            </p:txEl>
                                          </p:spTgt>
                                        </p:tgtEl>
                                        <p:attrNameLst>
                                          <p:attrName>style.visibility</p:attrName>
                                        </p:attrNameLst>
                                      </p:cBhvr>
                                      <p:to>
                                        <p:strVal val="visible"/>
                                      </p:to>
                                    </p:set>
                                    <p:animEffect transition="in" filter="fade">
                                      <p:cBhvr>
                                        <p:cTn id="66" dur="1000"/>
                                        <p:tgtEl>
                                          <p:spTgt spid="10244">
                                            <p:txEl>
                                              <p:pRg st="4" end="4"/>
                                            </p:txEl>
                                          </p:spTgt>
                                        </p:tgtEl>
                                      </p:cBhvr>
                                    </p:animEffect>
                                    <p:anim calcmode="lin" valueType="num">
                                      <p:cBhvr>
                                        <p:cTn id="67" dur="1000" fill="hold"/>
                                        <p:tgtEl>
                                          <p:spTgt spid="10244">
                                            <p:txEl>
                                              <p:pRg st="4" end="4"/>
                                            </p:txEl>
                                          </p:spTgt>
                                        </p:tgtEl>
                                        <p:attrNameLst>
                                          <p:attrName>ppt_x</p:attrName>
                                        </p:attrNameLst>
                                      </p:cBhvr>
                                      <p:tavLst>
                                        <p:tav tm="0">
                                          <p:val>
                                            <p:strVal val="#ppt_x"/>
                                          </p:val>
                                        </p:tav>
                                        <p:tav tm="100000">
                                          <p:val>
                                            <p:strVal val="#ppt_x"/>
                                          </p:val>
                                        </p:tav>
                                      </p:tavLst>
                                    </p:anim>
                                    <p:anim calcmode="lin" valueType="num">
                                      <p:cBhvr>
                                        <p:cTn id="68" dur="1000" fill="hold"/>
                                        <p:tgtEl>
                                          <p:spTgt spid="1024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P spid="10244" grpId="0" build="p"/>
    </p:bld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98FEEA66-4207-4DF5-8749-ADA1C32E1AE8}" type="slidenum">
              <a:rPr lang="ru-RU"/>
              <a:pPr/>
              <a:t>123</a:t>
            </a:fld>
            <a:endParaRPr lang="ru-RU"/>
          </a:p>
        </p:txBody>
      </p:sp>
      <p:sp>
        <p:nvSpPr>
          <p:cNvPr id="11266" name="Rectangle 2"/>
          <p:cNvSpPr>
            <a:spLocks noGrp="1" noChangeArrowheads="1"/>
          </p:cNvSpPr>
          <p:nvPr>
            <p:ph type="title"/>
          </p:nvPr>
        </p:nvSpPr>
        <p:spPr/>
        <p:txBody>
          <a:bodyPr>
            <a:normAutofit fontScale="90000"/>
          </a:bodyPr>
          <a:lstStyle/>
          <a:p>
            <a:pPr algn="ctr"/>
            <a:r>
              <a:rPr lang="sr-Cyrl-CS"/>
              <a:t>Аралас (комбинирленген) шығындар</a:t>
            </a:r>
            <a:endParaRPr lang="ru-RU"/>
          </a:p>
        </p:txBody>
      </p:sp>
      <p:sp>
        <p:nvSpPr>
          <p:cNvPr id="11267" name="Rectangle 3"/>
          <p:cNvSpPr>
            <a:spLocks noGrp="1" noChangeArrowheads="1"/>
          </p:cNvSpPr>
          <p:nvPr>
            <p:ph type="body" sz="half" idx="1"/>
          </p:nvPr>
        </p:nvSpPr>
        <p:spPr>
          <a:xfrm>
            <a:off x="1182688" y="2017713"/>
            <a:ext cx="3814762" cy="4114800"/>
          </a:xfrm>
        </p:spPr>
        <p:txBody>
          <a:bodyPr/>
          <a:lstStyle/>
          <a:p>
            <a:pPr>
              <a:lnSpc>
                <a:spcPct val="90000"/>
              </a:lnSpc>
            </a:pPr>
            <a:r>
              <a:rPr lang="sr-Cyrl-CS"/>
              <a:t>тұрақты және өзгермелі шығындардан құрылады.</a:t>
            </a:r>
            <a:r>
              <a:rPr lang="sr-Cyrl-CS" sz="2400"/>
              <a:t> </a:t>
            </a:r>
          </a:p>
          <a:p>
            <a:pPr>
              <a:lnSpc>
                <a:spcPct val="90000"/>
              </a:lnSpc>
            </a:pPr>
            <a:endParaRPr lang="sr-Cyrl-CS" sz="2400"/>
          </a:p>
          <a:p>
            <a:pPr>
              <a:lnSpc>
                <a:spcPct val="90000"/>
              </a:lnSpc>
            </a:pPr>
            <a:r>
              <a:rPr lang="sr-Cyrl-CS" sz="2400">
                <a:solidFill>
                  <a:schemeClr val="hlink"/>
                </a:solidFill>
              </a:rPr>
              <a:t>“Если ты не вложил ни цента, не рассчитывай на джекпот”</a:t>
            </a:r>
            <a:endParaRPr lang="ru-RU" sz="2400">
              <a:solidFill>
                <a:schemeClr val="hlink"/>
              </a:solidFill>
            </a:endParaRPr>
          </a:p>
        </p:txBody>
      </p:sp>
      <p:sp>
        <p:nvSpPr>
          <p:cNvPr id="11268" name="Rectangle 4"/>
          <p:cNvSpPr>
            <a:spLocks noGrp="1" noChangeArrowheads="1"/>
          </p:cNvSpPr>
          <p:nvPr>
            <p:ph type="body" sz="half" idx="2"/>
          </p:nvPr>
        </p:nvSpPr>
        <p:spPr>
          <a:xfrm>
            <a:off x="5140325" y="2017713"/>
            <a:ext cx="3814763" cy="4114800"/>
          </a:xfrm>
        </p:spPr>
        <p:txBody>
          <a:bodyPr>
            <a:normAutofit lnSpcReduction="10000"/>
          </a:bodyPr>
          <a:lstStyle/>
          <a:p>
            <a:pPr>
              <a:lnSpc>
                <a:spcPct val="90000"/>
              </a:lnSpc>
            </a:pPr>
            <a:r>
              <a:rPr lang="sr-Cyrl-CS" sz="2400"/>
              <a:t>пошталық және телеграфтық шығындар;</a:t>
            </a:r>
          </a:p>
          <a:p>
            <a:pPr>
              <a:lnSpc>
                <a:spcPct val="90000"/>
              </a:lnSpc>
            </a:pPr>
            <a:r>
              <a:rPr lang="sr-Cyrl-CS" sz="2400"/>
              <a:t>құрал-жабдықтардың ағымдық жөндеуіне кеткен шығындар;</a:t>
            </a:r>
          </a:p>
          <a:p>
            <a:pPr>
              <a:lnSpc>
                <a:spcPct val="90000"/>
              </a:lnSpc>
            </a:pPr>
            <a:r>
              <a:rPr lang="sr-Cyrl-CS" sz="2400"/>
              <a:t>Іссапарлық шығындар;</a:t>
            </a:r>
          </a:p>
          <a:p>
            <a:pPr>
              <a:lnSpc>
                <a:spcPct val="90000"/>
              </a:lnSpc>
            </a:pPr>
            <a:r>
              <a:rPr lang="sr-Cyrl-CS" sz="2400"/>
              <a:t>Материалдық-техникалық қамту шығындары және т.б. </a:t>
            </a:r>
            <a:endParaRPr lang="ru-RU" sz="2400"/>
          </a:p>
          <a:p>
            <a:pPr>
              <a:lnSpc>
                <a:spcPct val="90000"/>
              </a:lnSpc>
            </a:pPr>
            <a:endParaRPr lang="ru-RU" sz="24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800" decel="100000"/>
                                        <p:tgtEl>
                                          <p:spTgt spid="11266"/>
                                        </p:tgtEl>
                                      </p:cBhvr>
                                    </p:animEffect>
                                    <p:anim calcmode="lin" valueType="num">
                                      <p:cBhvr>
                                        <p:cTn id="8" dur="800" decel="100000" fill="hold"/>
                                        <p:tgtEl>
                                          <p:spTgt spid="11266"/>
                                        </p:tgtEl>
                                        <p:attrNameLst>
                                          <p:attrName>style.rotation</p:attrName>
                                        </p:attrNameLst>
                                      </p:cBhvr>
                                      <p:tavLst>
                                        <p:tav tm="0">
                                          <p:val>
                                            <p:fltVal val="-90"/>
                                          </p:val>
                                        </p:tav>
                                        <p:tav tm="100000">
                                          <p:val>
                                            <p:fltVal val="0"/>
                                          </p:val>
                                        </p:tav>
                                      </p:tavLst>
                                    </p:anim>
                                    <p:anim calcmode="lin" valueType="num">
                                      <p:cBhvr>
                                        <p:cTn id="9" dur="800" decel="100000" fill="hold"/>
                                        <p:tgtEl>
                                          <p:spTgt spid="11266"/>
                                        </p:tgtEl>
                                        <p:attrNameLst>
                                          <p:attrName>ppt_x</p:attrName>
                                        </p:attrNameLst>
                                      </p:cBhvr>
                                      <p:tavLst>
                                        <p:tav tm="0">
                                          <p:val>
                                            <p:strVal val="#ppt_x+0.4"/>
                                          </p:val>
                                        </p:tav>
                                        <p:tav tm="100000">
                                          <p:val>
                                            <p:strVal val="#ppt_x-0.05"/>
                                          </p:val>
                                        </p:tav>
                                      </p:tavLst>
                                    </p:anim>
                                    <p:anim calcmode="lin" valueType="num">
                                      <p:cBhvr>
                                        <p:cTn id="10" dur="800" decel="100000" fill="hold"/>
                                        <p:tgtEl>
                                          <p:spTgt spid="112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1267">
                                            <p:txEl>
                                              <p:pRg st="0" end="0"/>
                                            </p:txEl>
                                          </p:spTgt>
                                        </p:tgtEl>
                                        <p:attrNameLst>
                                          <p:attrName>style.visibility</p:attrName>
                                        </p:attrNameLst>
                                      </p:cBhvr>
                                      <p:to>
                                        <p:strVal val="visible"/>
                                      </p:to>
                                    </p:set>
                                    <p:animEffect transition="in" filter="fade">
                                      <p:cBhvr>
                                        <p:cTn id="17" dur="1000"/>
                                        <p:tgtEl>
                                          <p:spTgt spid="11267">
                                            <p:txEl>
                                              <p:pRg st="0" end="0"/>
                                            </p:txEl>
                                          </p:spTgt>
                                        </p:tgtEl>
                                      </p:cBhvr>
                                    </p:animEffect>
                                    <p:anim calcmode="lin" valueType="num">
                                      <p:cBhvr>
                                        <p:cTn id="1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126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1267">
                                            <p:txEl>
                                              <p:pRg st="2" end="2"/>
                                            </p:txEl>
                                          </p:spTgt>
                                        </p:tgtEl>
                                        <p:attrNameLst>
                                          <p:attrName>style.visibility</p:attrName>
                                        </p:attrNameLst>
                                      </p:cBhvr>
                                      <p:to>
                                        <p:strVal val="visible"/>
                                      </p:to>
                                    </p:set>
                                    <p:animEffect transition="in" filter="fade">
                                      <p:cBhvr>
                                        <p:cTn id="24" dur="1000"/>
                                        <p:tgtEl>
                                          <p:spTgt spid="11267">
                                            <p:txEl>
                                              <p:pRg st="2" end="2"/>
                                            </p:txEl>
                                          </p:spTgt>
                                        </p:tgtEl>
                                      </p:cBhvr>
                                    </p:animEffect>
                                    <p:anim calcmode="lin" valueType="num">
                                      <p:cBhvr>
                                        <p:cTn id="25"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126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1268">
                                            <p:txEl>
                                              <p:pRg st="0" end="0"/>
                                            </p:txEl>
                                          </p:spTgt>
                                        </p:tgtEl>
                                        <p:attrNameLst>
                                          <p:attrName>style.visibility</p:attrName>
                                        </p:attrNameLst>
                                      </p:cBhvr>
                                      <p:to>
                                        <p:strVal val="visible"/>
                                      </p:to>
                                    </p:set>
                                    <p:animEffect transition="in" filter="fade">
                                      <p:cBhvr>
                                        <p:cTn id="31" dur="1000"/>
                                        <p:tgtEl>
                                          <p:spTgt spid="11268">
                                            <p:txEl>
                                              <p:pRg st="0" end="0"/>
                                            </p:txEl>
                                          </p:spTgt>
                                        </p:tgtEl>
                                      </p:cBhvr>
                                    </p:animEffect>
                                    <p:anim calcmode="lin" valueType="num">
                                      <p:cBhvr>
                                        <p:cTn id="32" dur="1000" fill="hold"/>
                                        <p:tgtEl>
                                          <p:spTgt spid="11268">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1126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1268">
                                            <p:txEl>
                                              <p:pRg st="1" end="1"/>
                                            </p:txEl>
                                          </p:spTgt>
                                        </p:tgtEl>
                                        <p:attrNameLst>
                                          <p:attrName>style.visibility</p:attrName>
                                        </p:attrNameLst>
                                      </p:cBhvr>
                                      <p:to>
                                        <p:strVal val="visible"/>
                                      </p:to>
                                    </p:set>
                                    <p:animEffect transition="in" filter="fade">
                                      <p:cBhvr>
                                        <p:cTn id="38" dur="1000"/>
                                        <p:tgtEl>
                                          <p:spTgt spid="11268">
                                            <p:txEl>
                                              <p:pRg st="1" end="1"/>
                                            </p:txEl>
                                          </p:spTgt>
                                        </p:tgtEl>
                                      </p:cBhvr>
                                    </p:animEffect>
                                    <p:anim calcmode="lin" valueType="num">
                                      <p:cBhvr>
                                        <p:cTn id="39" dur="1000" fill="hold"/>
                                        <p:tgtEl>
                                          <p:spTgt spid="11268">
                                            <p:txEl>
                                              <p:pRg st="1" end="1"/>
                                            </p:txEl>
                                          </p:spTgt>
                                        </p:tgtEl>
                                        <p:attrNameLst>
                                          <p:attrName>ppt_x</p:attrName>
                                        </p:attrNameLst>
                                      </p:cBhvr>
                                      <p:tavLst>
                                        <p:tav tm="0">
                                          <p:val>
                                            <p:strVal val="#ppt_x"/>
                                          </p:val>
                                        </p:tav>
                                        <p:tav tm="100000">
                                          <p:val>
                                            <p:strVal val="#ppt_x"/>
                                          </p:val>
                                        </p:tav>
                                      </p:tavLst>
                                    </p:anim>
                                    <p:anim calcmode="lin" valueType="num">
                                      <p:cBhvr>
                                        <p:cTn id="40" dur="1000" fill="hold"/>
                                        <p:tgtEl>
                                          <p:spTgt spid="1126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11268">
                                            <p:txEl>
                                              <p:pRg st="2" end="2"/>
                                            </p:txEl>
                                          </p:spTgt>
                                        </p:tgtEl>
                                        <p:attrNameLst>
                                          <p:attrName>style.visibility</p:attrName>
                                        </p:attrNameLst>
                                      </p:cBhvr>
                                      <p:to>
                                        <p:strVal val="visible"/>
                                      </p:to>
                                    </p:set>
                                    <p:animEffect transition="in" filter="fade">
                                      <p:cBhvr>
                                        <p:cTn id="45" dur="1000"/>
                                        <p:tgtEl>
                                          <p:spTgt spid="11268">
                                            <p:txEl>
                                              <p:pRg st="2" end="2"/>
                                            </p:txEl>
                                          </p:spTgt>
                                        </p:tgtEl>
                                      </p:cBhvr>
                                    </p:animEffect>
                                    <p:anim calcmode="lin" valueType="num">
                                      <p:cBhvr>
                                        <p:cTn id="46" dur="1000" fill="hold"/>
                                        <p:tgtEl>
                                          <p:spTgt spid="11268">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1126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1268">
                                            <p:txEl>
                                              <p:pRg st="3" end="3"/>
                                            </p:txEl>
                                          </p:spTgt>
                                        </p:tgtEl>
                                        <p:attrNameLst>
                                          <p:attrName>style.visibility</p:attrName>
                                        </p:attrNameLst>
                                      </p:cBhvr>
                                      <p:to>
                                        <p:strVal val="visible"/>
                                      </p:to>
                                    </p:set>
                                    <p:animEffect transition="in" filter="fade">
                                      <p:cBhvr>
                                        <p:cTn id="52" dur="1000"/>
                                        <p:tgtEl>
                                          <p:spTgt spid="11268">
                                            <p:txEl>
                                              <p:pRg st="3" end="3"/>
                                            </p:txEl>
                                          </p:spTgt>
                                        </p:tgtEl>
                                      </p:cBhvr>
                                    </p:animEffect>
                                    <p:anim calcmode="lin" valueType="num">
                                      <p:cBhvr>
                                        <p:cTn id="53" dur="1000" fill="hold"/>
                                        <p:tgtEl>
                                          <p:spTgt spid="11268">
                                            <p:txEl>
                                              <p:pRg st="3" end="3"/>
                                            </p:txEl>
                                          </p:spTgt>
                                        </p:tgtEl>
                                        <p:attrNameLst>
                                          <p:attrName>ppt_x</p:attrName>
                                        </p:attrNameLst>
                                      </p:cBhvr>
                                      <p:tavLst>
                                        <p:tav tm="0">
                                          <p:val>
                                            <p:strVal val="#ppt_x"/>
                                          </p:val>
                                        </p:tav>
                                        <p:tav tm="100000">
                                          <p:val>
                                            <p:strVal val="#ppt_x"/>
                                          </p:val>
                                        </p:tav>
                                      </p:tavLst>
                                    </p:anim>
                                    <p:anim calcmode="lin" valueType="num">
                                      <p:cBhvr>
                                        <p:cTn id="54" dur="1000" fill="hold"/>
                                        <p:tgtEl>
                                          <p:spTgt spid="1126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P spid="11268" grpId="0" build="p"/>
    </p:bld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B7DF0297-3610-476D-9827-B6EDA6EDF3C0}" type="slidenum">
              <a:rPr lang="ru-RU"/>
              <a:pPr/>
              <a:t>124</a:t>
            </a:fld>
            <a:endParaRPr lang="ru-RU"/>
          </a:p>
        </p:txBody>
      </p:sp>
      <p:sp>
        <p:nvSpPr>
          <p:cNvPr id="12290" name="Rectangle 2"/>
          <p:cNvSpPr>
            <a:spLocks noGrp="1" noChangeArrowheads="1"/>
          </p:cNvSpPr>
          <p:nvPr>
            <p:ph type="title"/>
          </p:nvPr>
        </p:nvSpPr>
        <p:spPr/>
        <p:txBody>
          <a:bodyPr/>
          <a:lstStyle/>
          <a:p>
            <a:r>
              <a:rPr lang="kk-KZ"/>
              <a:t>Қорытынды:</a:t>
            </a:r>
            <a:endParaRPr lang="ru-RU"/>
          </a:p>
        </p:txBody>
      </p:sp>
      <p:sp>
        <p:nvSpPr>
          <p:cNvPr id="12291" name="Rectangle 3"/>
          <p:cNvSpPr>
            <a:spLocks noGrp="1" noChangeArrowheads="1"/>
          </p:cNvSpPr>
          <p:nvPr>
            <p:ph type="body" idx="1"/>
          </p:nvPr>
        </p:nvSpPr>
        <p:spPr/>
        <p:txBody>
          <a:bodyPr/>
          <a:lstStyle/>
          <a:p>
            <a:pPr marL="609600" indent="-609600">
              <a:buFontTx/>
              <a:buAutoNum type="arabicPeriod"/>
            </a:pPr>
            <a:r>
              <a:rPr lang="sr-Cyrl-CS"/>
              <a:t>шығындарды қысқарту табыстың таза пайдасының өсу қарқынын максимизациялау міндеттерін шешуге көмектеседі; </a:t>
            </a:r>
          </a:p>
          <a:p>
            <a:pPr marL="609600" indent="-609600">
              <a:buFontTx/>
              <a:buAutoNum type="arabicPeriod"/>
            </a:pPr>
            <a:r>
              <a:rPr lang="sr-Cyrl-CS"/>
              <a:t>Шығындарды жіктеу кәсіпорынның  қиындау жағдайында «қаржылық беріктілік запасын» анықтауға мүмкіндік береді.</a:t>
            </a:r>
            <a:r>
              <a:rPr lang="ru-RU"/>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229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2291">
                                            <p:txEl>
                                              <p:pRg st="0" end="0"/>
                                            </p:txEl>
                                          </p:spTgt>
                                        </p:tgtEl>
                                        <p:attrNameLst>
                                          <p:attrName>style.visibility</p:attrName>
                                        </p:attrNameLst>
                                      </p:cBhvr>
                                      <p:to>
                                        <p:strVal val="visible"/>
                                      </p:to>
                                    </p:set>
                                    <p:animEffect transition="in" filter="fade">
                                      <p:cBhvr>
                                        <p:cTn id="11" dur="1000"/>
                                        <p:tgtEl>
                                          <p:spTgt spid="12291">
                                            <p:txEl>
                                              <p:pRg st="0" end="0"/>
                                            </p:txEl>
                                          </p:spTgt>
                                        </p:tgtEl>
                                      </p:cBhvr>
                                    </p:animEffect>
                                    <p:anim calcmode="lin" valueType="num">
                                      <p:cBhvr>
                                        <p:cTn id="12" dur="10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2291">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229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Effect transition="in" filter="fade">
                                      <p:cBhvr>
                                        <p:cTn id="19" dur="1000"/>
                                        <p:tgtEl>
                                          <p:spTgt spid="12291">
                                            <p:txEl>
                                              <p:pRg st="1" end="1"/>
                                            </p:txEl>
                                          </p:spTgt>
                                        </p:tgtEl>
                                      </p:cBhvr>
                                    </p:animEffect>
                                    <p:anim calcmode="lin" valueType="num">
                                      <p:cBhvr>
                                        <p:cTn id="20" dur="10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12291">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12291">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545EA3C6-9C64-476A-A4CC-55446ABB024D}" type="slidenum">
              <a:rPr lang="ru-RU"/>
              <a:pPr/>
              <a:t>125</a:t>
            </a:fld>
            <a:endParaRPr lang="ru-RU"/>
          </a:p>
        </p:txBody>
      </p:sp>
      <p:sp>
        <p:nvSpPr>
          <p:cNvPr id="13314" name="Rectangle 2"/>
          <p:cNvSpPr>
            <a:spLocks noGrp="1" noChangeArrowheads="1"/>
          </p:cNvSpPr>
          <p:nvPr>
            <p:ph type="title"/>
          </p:nvPr>
        </p:nvSpPr>
        <p:spPr/>
        <p:txBody>
          <a:bodyPr>
            <a:normAutofit fontScale="90000"/>
          </a:bodyPr>
          <a:lstStyle/>
          <a:p>
            <a:r>
              <a:rPr lang="ru-RU" sz="4000"/>
              <a:t>2. </a:t>
            </a:r>
            <a:r>
              <a:rPr lang="kk-KZ" sz="4000"/>
              <a:t>Өндірістік тұтқаның түсінігі және оны есептеу әдісі</a:t>
            </a:r>
            <a:endParaRPr lang="ru-RU" sz="4000"/>
          </a:p>
        </p:txBody>
      </p:sp>
      <p:sp>
        <p:nvSpPr>
          <p:cNvPr id="13315" name="Rectangle 3"/>
          <p:cNvSpPr>
            <a:spLocks noGrp="1" noChangeArrowheads="1"/>
          </p:cNvSpPr>
          <p:nvPr>
            <p:ph type="body" idx="1"/>
          </p:nvPr>
        </p:nvSpPr>
        <p:spPr/>
        <p:txBody>
          <a:bodyPr/>
          <a:lstStyle/>
          <a:p>
            <a:endParaRPr lang="sr-Cyrl-CS"/>
          </a:p>
          <a:p>
            <a:r>
              <a:rPr lang="sr-Cyrl-CS" sz="4400"/>
              <a:t>өнімді өткізу түсімінің кез-келген өзгеруі пайданың өзгеруіне әкеледі. </a:t>
            </a:r>
            <a:endParaRPr lang="ru-RU" sz="4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fade">
                                      <p:cBhvr>
                                        <p:cTn id="12" dur="2000"/>
                                        <p:tgtEl>
                                          <p:spTgt spid="133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BF446E75-941A-4F6C-9D1C-39D91E9FC742}" type="slidenum">
              <a:rPr lang="ru-RU"/>
              <a:pPr/>
              <a:t>126</a:t>
            </a:fld>
            <a:endParaRPr lang="ru-RU"/>
          </a:p>
        </p:txBody>
      </p:sp>
      <p:sp>
        <p:nvSpPr>
          <p:cNvPr id="20482" name="Rectangle 2"/>
          <p:cNvSpPr>
            <a:spLocks noGrp="1" noChangeArrowheads="1"/>
          </p:cNvSpPr>
          <p:nvPr>
            <p:ph type="title"/>
          </p:nvPr>
        </p:nvSpPr>
        <p:spPr/>
        <p:txBody>
          <a:bodyPr>
            <a:normAutofit fontScale="90000"/>
          </a:bodyPr>
          <a:lstStyle/>
          <a:p>
            <a:pPr algn="ctr"/>
            <a:r>
              <a:rPr lang="kk-KZ" sz="4000"/>
              <a:t>Пайданың түрлері:</a:t>
            </a:r>
            <a:br>
              <a:rPr lang="kk-KZ" sz="4000"/>
            </a:br>
            <a:r>
              <a:rPr lang="kk-KZ" sz="2000">
                <a:solidFill>
                  <a:schemeClr val="hlink"/>
                </a:solidFill>
              </a:rPr>
              <a:t>Финансируют лишь то, что дает прибыль еще до финансирования</a:t>
            </a:r>
            <a:r>
              <a:rPr lang="kk-KZ" sz="2000"/>
              <a:t>.</a:t>
            </a:r>
            <a:endParaRPr lang="ru-RU" sz="2000"/>
          </a:p>
        </p:txBody>
      </p:sp>
      <p:sp>
        <p:nvSpPr>
          <p:cNvPr id="20483" name="Rectangle 3"/>
          <p:cNvSpPr>
            <a:spLocks noGrp="1" noChangeArrowheads="1"/>
          </p:cNvSpPr>
          <p:nvPr>
            <p:ph type="body" idx="1"/>
          </p:nvPr>
        </p:nvSpPr>
        <p:spPr/>
        <p:txBody>
          <a:bodyPr/>
          <a:lstStyle/>
          <a:p>
            <a:r>
              <a:rPr lang="kk-KZ"/>
              <a:t>Есеп беру мерзімінің жалпы пайдасы;</a:t>
            </a:r>
          </a:p>
          <a:p>
            <a:r>
              <a:rPr lang="kk-KZ"/>
              <a:t>Баланстық пайда;</a:t>
            </a:r>
          </a:p>
          <a:p>
            <a:r>
              <a:rPr lang="kk-KZ"/>
              <a:t>Өнімді өткізу пайдасы;</a:t>
            </a:r>
          </a:p>
          <a:p>
            <a:r>
              <a:rPr lang="kk-KZ"/>
              <a:t>Өнімді өткізуден тыс пайда;</a:t>
            </a:r>
          </a:p>
          <a:p>
            <a:r>
              <a:rPr lang="kk-KZ"/>
              <a:t>Салық салынатын пайда;</a:t>
            </a:r>
          </a:p>
          <a:p>
            <a:r>
              <a:rPr lang="kk-KZ"/>
              <a:t>Таза пайда. </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dissolve">
                                      <p:cBhvr>
                                        <p:cTn id="12" dur="500"/>
                                        <p:tgtEl>
                                          <p:spTgt spid="204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dissolve">
                                      <p:cBhvr>
                                        <p:cTn id="17" dur="500"/>
                                        <p:tgtEl>
                                          <p:spTgt spid="204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dissolve">
                                      <p:cBhvr>
                                        <p:cTn id="22" dur="500"/>
                                        <p:tgtEl>
                                          <p:spTgt spid="204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3">
                                            <p:txEl>
                                              <p:pRg st="3" end="3"/>
                                            </p:txEl>
                                          </p:spTgt>
                                        </p:tgtEl>
                                        <p:attrNameLst>
                                          <p:attrName>style.visibility</p:attrName>
                                        </p:attrNameLst>
                                      </p:cBhvr>
                                      <p:to>
                                        <p:strVal val="visible"/>
                                      </p:to>
                                    </p:set>
                                    <p:animEffect transition="in" filter="dissolve">
                                      <p:cBhvr>
                                        <p:cTn id="27" dur="500"/>
                                        <p:tgtEl>
                                          <p:spTgt spid="204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0483">
                                            <p:txEl>
                                              <p:pRg st="4" end="4"/>
                                            </p:txEl>
                                          </p:spTgt>
                                        </p:tgtEl>
                                        <p:attrNameLst>
                                          <p:attrName>style.visibility</p:attrName>
                                        </p:attrNameLst>
                                      </p:cBhvr>
                                      <p:to>
                                        <p:strVal val="visible"/>
                                      </p:to>
                                    </p:set>
                                    <p:animEffect transition="in" filter="dissolve">
                                      <p:cBhvr>
                                        <p:cTn id="32" dur="500"/>
                                        <p:tgtEl>
                                          <p:spTgt spid="204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483">
                                            <p:txEl>
                                              <p:pRg st="5" end="5"/>
                                            </p:txEl>
                                          </p:spTgt>
                                        </p:tgtEl>
                                        <p:attrNameLst>
                                          <p:attrName>style.visibility</p:attrName>
                                        </p:attrNameLst>
                                      </p:cBhvr>
                                      <p:to>
                                        <p:strVal val="visible"/>
                                      </p:to>
                                    </p:set>
                                    <p:animEffect transition="in" filter="dissolve">
                                      <p:cBhvr>
                                        <p:cTn id="37" dur="500"/>
                                        <p:tgtEl>
                                          <p:spTgt spid="204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5630E638-6FEB-4822-9289-4BDE3AE6D7F2}" type="slidenum">
              <a:rPr lang="ru-RU"/>
              <a:pPr/>
              <a:t>127</a:t>
            </a:fld>
            <a:endParaRPr lang="ru-RU"/>
          </a:p>
        </p:txBody>
      </p:sp>
      <p:sp>
        <p:nvSpPr>
          <p:cNvPr id="14338" name="Rectangle 2"/>
          <p:cNvSpPr>
            <a:spLocks noGrp="1" noChangeArrowheads="1"/>
          </p:cNvSpPr>
          <p:nvPr>
            <p:ph type="title"/>
          </p:nvPr>
        </p:nvSpPr>
        <p:spPr/>
        <p:txBody>
          <a:bodyPr>
            <a:normAutofit fontScale="90000"/>
          </a:bodyPr>
          <a:lstStyle/>
          <a:p>
            <a:r>
              <a:rPr lang="kk-KZ"/>
              <a:t>Пайданы шарықтату (максимизациялау)</a:t>
            </a:r>
            <a:endParaRPr lang="ru-RU"/>
          </a:p>
        </p:txBody>
      </p:sp>
      <p:sp>
        <p:nvSpPr>
          <p:cNvPr id="14339" name="Rectangle 3"/>
          <p:cNvSpPr>
            <a:spLocks noGrp="1" noChangeArrowheads="1"/>
          </p:cNvSpPr>
          <p:nvPr>
            <p:ph type="body" idx="1"/>
          </p:nvPr>
        </p:nvSpPr>
        <p:spPr/>
        <p:txBody>
          <a:bodyPr/>
          <a:lstStyle/>
          <a:p>
            <a:r>
              <a:rPr lang="sr-Cyrl-CS"/>
              <a:t>Пайданың өсу қарқынын максимизациялау міндеттерін шеше отырып өзгермелі және тұрақты шығындардың жоғарылауын немесе төмендеуін зерттеуге болады және осыған қатысты пайданың қанша пайызға өсетінін айқындауға болады.</a:t>
            </a:r>
          </a:p>
          <a:p>
            <a:pPr algn="ctr"/>
            <a:r>
              <a:rPr lang="ru-RU"/>
              <a:t> </a:t>
            </a:r>
            <a:r>
              <a:rPr lang="ru-RU">
                <a:solidFill>
                  <a:schemeClr val="hlink"/>
                </a:solidFill>
              </a:rPr>
              <a:t>Надо делиться!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1000"/>
                                        <p:tgtEl>
                                          <p:spTgt spid="14339">
                                            <p:txEl>
                                              <p:pRg st="0" end="0"/>
                                            </p:txEl>
                                          </p:spTgt>
                                        </p:tgtEl>
                                      </p:cBhvr>
                                    </p:animEffect>
                                    <p:anim calcmode="lin" valueType="num">
                                      <p:cBhvr>
                                        <p:cTn id="8"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3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4339">
                                            <p:txEl>
                                              <p:pRg st="1" end="1"/>
                                            </p:txEl>
                                          </p:spTgt>
                                        </p:tgtEl>
                                        <p:attrNameLst>
                                          <p:attrName>style.visibility</p:attrName>
                                        </p:attrNameLst>
                                      </p:cBhvr>
                                      <p:to>
                                        <p:strVal val="visible"/>
                                      </p:to>
                                    </p:set>
                                    <p:animEffect transition="in" filter="fade">
                                      <p:cBhvr>
                                        <p:cTn id="14" dur="1000"/>
                                        <p:tgtEl>
                                          <p:spTgt spid="14339">
                                            <p:txEl>
                                              <p:pRg st="1" end="1"/>
                                            </p:txEl>
                                          </p:spTgt>
                                        </p:tgtEl>
                                      </p:cBhvr>
                                    </p:animEffect>
                                    <p:anim calcmode="lin" valueType="num">
                                      <p:cBhvr>
                                        <p:cTn id="15"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33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Номер слайда 6"/>
          <p:cNvSpPr>
            <a:spLocks noGrp="1"/>
          </p:cNvSpPr>
          <p:nvPr>
            <p:ph type="sldNum" sz="quarter" idx="12"/>
          </p:nvPr>
        </p:nvSpPr>
        <p:spPr/>
        <p:txBody>
          <a:bodyPr/>
          <a:lstStyle/>
          <a:p>
            <a:fld id="{3FE64E2B-07FB-40BD-99F6-CB65756B260B}" type="slidenum">
              <a:rPr lang="ru-RU"/>
              <a:pPr/>
              <a:t>128</a:t>
            </a:fld>
            <a:endParaRPr lang="ru-RU"/>
          </a:p>
        </p:txBody>
      </p:sp>
      <p:sp>
        <p:nvSpPr>
          <p:cNvPr id="15362" name="Rectangle 2"/>
          <p:cNvSpPr>
            <a:spLocks noGrp="1" noChangeArrowheads="1"/>
          </p:cNvSpPr>
          <p:nvPr>
            <p:ph type="title"/>
          </p:nvPr>
        </p:nvSpPr>
        <p:spPr>
          <a:xfrm>
            <a:off x="1150938" y="214313"/>
            <a:ext cx="7793037" cy="1111250"/>
          </a:xfrm>
        </p:spPr>
        <p:txBody>
          <a:bodyPr/>
          <a:lstStyle/>
          <a:p>
            <a:pPr algn="ctr"/>
            <a:r>
              <a:rPr lang="kk-KZ"/>
              <a:t>Жиынтық маржа</a:t>
            </a:r>
            <a:endParaRPr lang="ru-RU"/>
          </a:p>
        </p:txBody>
      </p:sp>
      <p:sp>
        <p:nvSpPr>
          <p:cNvPr id="15365" name="Rectangle 5"/>
          <p:cNvSpPr>
            <a:spLocks noGrp="1" noChangeArrowheads="1"/>
          </p:cNvSpPr>
          <p:nvPr>
            <p:ph type="body" sz="half" idx="2"/>
          </p:nvPr>
        </p:nvSpPr>
        <p:spPr>
          <a:xfrm>
            <a:off x="1182688" y="3471863"/>
            <a:ext cx="7772400" cy="2660650"/>
          </a:xfrm>
        </p:spPr>
        <p:txBody>
          <a:bodyPr>
            <a:normAutofit lnSpcReduction="10000"/>
          </a:bodyPr>
          <a:lstStyle/>
          <a:p>
            <a:pPr>
              <a:lnSpc>
                <a:spcPct val="90000"/>
              </a:lnSpc>
            </a:pPr>
            <a:r>
              <a:rPr lang="ru-RU" sz="2400"/>
              <a:t>өзгермелі шығындардың  орнын толтырудан кейінгі өнімді өткізу нәтижесі. </a:t>
            </a:r>
          </a:p>
          <a:p>
            <a:pPr>
              <a:lnSpc>
                <a:spcPct val="90000"/>
              </a:lnSpc>
            </a:pPr>
            <a:r>
              <a:rPr lang="ru-RU" sz="2400"/>
              <a:t>Шығындарды жабу сомасы;</a:t>
            </a:r>
          </a:p>
          <a:p>
            <a:pPr>
              <a:lnSpc>
                <a:spcPct val="90000"/>
              </a:lnSpc>
            </a:pPr>
            <a:r>
              <a:rPr lang="ru-RU" sz="2400"/>
              <a:t>Егер жиынтық маржа тек өзгермелі шығындарды ғана емес, сонымен қоса тұрақты шығындарды жауып пайданың құрылуына да әсер етсе, бұл ең дұрыс нәтиже болып табылады. </a:t>
            </a:r>
          </a:p>
        </p:txBody>
      </p:sp>
      <p:graphicFrame>
        <p:nvGraphicFramePr>
          <p:cNvPr id="15383" name="Group 23"/>
          <p:cNvGraphicFramePr>
            <a:graphicFrameLocks noGrp="1"/>
          </p:cNvGraphicFramePr>
          <p:nvPr>
            <p:ph sz="half" idx="1"/>
          </p:nvPr>
        </p:nvGraphicFramePr>
        <p:xfrm>
          <a:off x="457200" y="1371600"/>
          <a:ext cx="8229600" cy="1615440"/>
        </p:xfrm>
        <a:graphic>
          <a:graphicData uri="http://schemas.openxmlformats.org/drawingml/2006/table">
            <a:tbl>
              <a:tblPr/>
              <a:tblGrid>
                <a:gridCol w="8229600"/>
              </a:tblGrid>
              <a:tr h="12192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kk-KZ" sz="2800" b="0" i="0" u="none" strike="noStrike" cap="none" normalizeH="0" baseline="0" smtClean="0">
                        <a:ln>
                          <a:noFill/>
                        </a:ln>
                        <a:solidFill>
                          <a:schemeClr val="tx1"/>
                        </a:solidFill>
                        <a:effectLst/>
                        <a:latin typeface="Tahoma" pitchFamily="34" charset="0"/>
                        <a:cs typeface="Arial" pitchFamily="34" charset="0"/>
                      </a:endParaRP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kk-KZ" sz="3200" b="0" i="0" u="none" strike="noStrike" cap="none" normalizeH="0" baseline="0" smtClean="0">
                          <a:ln>
                            <a:noFill/>
                          </a:ln>
                          <a:solidFill>
                            <a:schemeClr val="tx1"/>
                          </a:solidFill>
                          <a:effectLst/>
                          <a:latin typeface="Tahoma" pitchFamily="34" charset="0"/>
                          <a:cs typeface="Arial" pitchFamily="34" charset="0"/>
                        </a:rPr>
                        <a:t>Өнімді өткізу түсімі - өзгермелі шығындар</a:t>
                      </a:r>
                      <a:r>
                        <a:rPr kumimoji="0" lang="kk-KZ" sz="2800" b="0" i="0" u="none" strike="noStrike" cap="none" normalizeH="0" baseline="0" smtClean="0">
                          <a:ln>
                            <a:noFill/>
                          </a:ln>
                          <a:solidFill>
                            <a:schemeClr val="tx1"/>
                          </a:solidFill>
                          <a:effectLst/>
                          <a:latin typeface="Tahoma" pitchFamily="34" charset="0"/>
                          <a:cs typeface="Arial" pitchFamily="34" charset="0"/>
                        </a:rPr>
                        <a:t>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ru-RU" sz="2800" b="0" i="0" u="none" strike="noStrike" cap="none" normalizeH="0" baseline="0" smtClean="0">
                        <a:ln>
                          <a:noFill/>
                        </a:ln>
                        <a:solidFill>
                          <a:schemeClr val="tx1"/>
                        </a:solidFill>
                        <a:effectLst/>
                        <a:latin typeface="Tahoma"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500" fill="hold"/>
                                        <p:tgtEl>
                                          <p:spTgt spid="15362"/>
                                        </p:tgtEl>
                                        <p:attrNameLst>
                                          <p:attrName>ppt_w</p:attrName>
                                        </p:attrNameLst>
                                      </p:cBhvr>
                                      <p:tavLst>
                                        <p:tav tm="0">
                                          <p:val>
                                            <p:fltVal val="0"/>
                                          </p:val>
                                        </p:tav>
                                        <p:tav tm="100000">
                                          <p:val>
                                            <p:strVal val="#ppt_w"/>
                                          </p:val>
                                        </p:tav>
                                      </p:tavLst>
                                    </p:anim>
                                    <p:anim calcmode="lin" valueType="num">
                                      <p:cBhvr>
                                        <p:cTn id="8" dur="500" fill="hold"/>
                                        <p:tgtEl>
                                          <p:spTgt spid="15362"/>
                                        </p:tgtEl>
                                        <p:attrNameLst>
                                          <p:attrName>ppt_h</p:attrName>
                                        </p:attrNameLst>
                                      </p:cBhvr>
                                      <p:tavLst>
                                        <p:tav tm="0">
                                          <p:val>
                                            <p:fltVal val="0"/>
                                          </p:val>
                                        </p:tav>
                                        <p:tav tm="100000">
                                          <p:val>
                                            <p:strVal val="#ppt_h"/>
                                          </p:val>
                                        </p:tav>
                                      </p:tavLst>
                                    </p:anim>
                                    <p:anim calcmode="lin" valueType="num">
                                      <p:cBhvr>
                                        <p:cTn id="9" dur="500" fill="hold"/>
                                        <p:tgtEl>
                                          <p:spTgt spid="15362"/>
                                        </p:tgtEl>
                                        <p:attrNameLst>
                                          <p:attrName>style.rotation</p:attrName>
                                        </p:attrNameLst>
                                      </p:cBhvr>
                                      <p:tavLst>
                                        <p:tav tm="0">
                                          <p:val>
                                            <p:fltVal val="360"/>
                                          </p:val>
                                        </p:tav>
                                        <p:tav tm="100000">
                                          <p:val>
                                            <p:fltVal val="0"/>
                                          </p:val>
                                        </p:tav>
                                      </p:tavLst>
                                    </p:anim>
                                    <p:animEffect transition="in" filter="fade">
                                      <p:cBhvr>
                                        <p:cTn id="10" dur="500"/>
                                        <p:tgtEl>
                                          <p:spTgt spid="1536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5365">
                                            <p:txEl>
                                              <p:pRg st="0" end="0"/>
                                            </p:txEl>
                                          </p:spTgt>
                                        </p:tgtEl>
                                        <p:attrNameLst>
                                          <p:attrName>style.visibility</p:attrName>
                                        </p:attrNameLst>
                                      </p:cBhvr>
                                      <p:to>
                                        <p:strVal val="visible"/>
                                      </p:to>
                                    </p:set>
                                    <p:anim calcmode="lin" valueType="num">
                                      <p:cBhvr>
                                        <p:cTn id="15" dur="500" fill="hold"/>
                                        <p:tgtEl>
                                          <p:spTgt spid="15365">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5365">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5365">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536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15365">
                                            <p:txEl>
                                              <p:pRg st="1" end="1"/>
                                            </p:txEl>
                                          </p:spTgt>
                                        </p:tgtEl>
                                        <p:attrNameLst>
                                          <p:attrName>style.visibility</p:attrName>
                                        </p:attrNameLst>
                                      </p:cBhvr>
                                      <p:to>
                                        <p:strVal val="visible"/>
                                      </p:to>
                                    </p:set>
                                    <p:anim calcmode="lin" valueType="num">
                                      <p:cBhvr>
                                        <p:cTn id="23" dur="500" fill="hold"/>
                                        <p:tgtEl>
                                          <p:spTgt spid="15365">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5365">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15365">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15365">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15365">
                                            <p:txEl>
                                              <p:pRg st="2" end="2"/>
                                            </p:txEl>
                                          </p:spTgt>
                                        </p:tgtEl>
                                        <p:attrNameLst>
                                          <p:attrName>style.visibility</p:attrName>
                                        </p:attrNameLst>
                                      </p:cBhvr>
                                      <p:to>
                                        <p:strVal val="visible"/>
                                      </p:to>
                                    </p:set>
                                    <p:anim calcmode="lin" valueType="num">
                                      <p:cBhvr>
                                        <p:cTn id="31" dur="500" fill="hold"/>
                                        <p:tgtEl>
                                          <p:spTgt spid="15365">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15365">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15365">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153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5" grpId="0" build="p"/>
    </p:bld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Номер слайда 6"/>
          <p:cNvSpPr>
            <a:spLocks noGrp="1"/>
          </p:cNvSpPr>
          <p:nvPr>
            <p:ph type="sldNum" sz="quarter" idx="12"/>
          </p:nvPr>
        </p:nvSpPr>
        <p:spPr/>
        <p:txBody>
          <a:bodyPr/>
          <a:lstStyle/>
          <a:p>
            <a:fld id="{6CDA7C73-B99C-4DAA-9244-E88D0C540DE3}" type="slidenum">
              <a:rPr lang="ru-RU"/>
              <a:pPr/>
              <a:t>129</a:t>
            </a:fld>
            <a:endParaRPr lang="ru-RU"/>
          </a:p>
        </p:txBody>
      </p:sp>
      <p:sp>
        <p:nvSpPr>
          <p:cNvPr id="16386" name="Rectangle 2"/>
          <p:cNvSpPr>
            <a:spLocks noGrp="1" noChangeArrowheads="1"/>
          </p:cNvSpPr>
          <p:nvPr>
            <p:ph type="title"/>
          </p:nvPr>
        </p:nvSpPr>
        <p:spPr/>
        <p:txBody>
          <a:bodyPr/>
          <a:lstStyle/>
          <a:p>
            <a:pPr algn="ctr"/>
            <a:r>
              <a:rPr lang="kk-KZ"/>
              <a:t>Өндірістік тұтқаның әсер</a:t>
            </a:r>
            <a:br>
              <a:rPr lang="kk-KZ"/>
            </a:br>
            <a:r>
              <a:rPr lang="kk-KZ"/>
              <a:t> ету күші</a:t>
            </a:r>
            <a:endParaRPr lang="ru-RU"/>
          </a:p>
        </p:txBody>
      </p:sp>
      <p:sp>
        <p:nvSpPr>
          <p:cNvPr id="16387" name="Rectangle 3"/>
          <p:cNvSpPr>
            <a:spLocks noGrp="1" noChangeArrowheads="1"/>
          </p:cNvSpPr>
          <p:nvPr>
            <p:ph type="body" sz="half" idx="2"/>
          </p:nvPr>
        </p:nvSpPr>
        <p:spPr>
          <a:xfrm>
            <a:off x="1182688" y="4143375"/>
            <a:ext cx="7772400" cy="1989138"/>
          </a:xfrm>
        </p:spPr>
        <p:txBody>
          <a:bodyPr/>
          <a:lstStyle/>
          <a:p>
            <a:pPr algn="ctr">
              <a:lnSpc>
                <a:spcPct val="90000"/>
              </a:lnSpc>
              <a:buFont typeface="Wingdings" pitchFamily="2" charset="2"/>
              <a:buNone/>
            </a:pPr>
            <a:r>
              <a:rPr lang="sr-Cyrl-CS" sz="2800"/>
              <a:t>Мысалы: </a:t>
            </a:r>
          </a:p>
          <a:p>
            <a:pPr>
              <a:lnSpc>
                <a:spcPct val="90000"/>
              </a:lnSpc>
              <a:buFont typeface="Wingdings" pitchFamily="2" charset="2"/>
              <a:buNone/>
            </a:pPr>
            <a:r>
              <a:rPr lang="sr-Cyrl-CS" sz="2800"/>
              <a:t>Түсім – 10 000 </a:t>
            </a:r>
            <a:r>
              <a:rPr lang="kk-KZ" sz="2800"/>
              <a:t>мың </a:t>
            </a:r>
            <a:r>
              <a:rPr lang="sr-Cyrl-CS" sz="2800"/>
              <a:t>теңге;</a:t>
            </a:r>
          </a:p>
          <a:p>
            <a:pPr>
              <a:lnSpc>
                <a:spcPct val="90000"/>
              </a:lnSpc>
              <a:buFont typeface="Wingdings" pitchFamily="2" charset="2"/>
              <a:buNone/>
            </a:pPr>
            <a:r>
              <a:rPr lang="sr-Cyrl-CS" sz="2800"/>
              <a:t>Өзгермелі шығындар – 8 600 мың теңге;</a:t>
            </a:r>
          </a:p>
          <a:p>
            <a:pPr>
              <a:lnSpc>
                <a:spcPct val="90000"/>
              </a:lnSpc>
              <a:buFont typeface="Wingdings" pitchFamily="2" charset="2"/>
              <a:buNone/>
            </a:pPr>
            <a:r>
              <a:rPr lang="sr-Cyrl-CS" sz="2800"/>
              <a:t>Тұрақты шығындар –  1 200 мың теңге.</a:t>
            </a:r>
            <a:endParaRPr lang="ru-RU" sz="2800"/>
          </a:p>
        </p:txBody>
      </p:sp>
      <p:graphicFrame>
        <p:nvGraphicFramePr>
          <p:cNvPr id="16395" name="Group 11"/>
          <p:cNvGraphicFramePr>
            <a:graphicFrameLocks noGrp="1"/>
          </p:cNvGraphicFramePr>
          <p:nvPr>
            <p:ph sz="half" idx="1"/>
          </p:nvPr>
        </p:nvGraphicFramePr>
        <p:xfrm>
          <a:off x="1182688" y="2017713"/>
          <a:ext cx="7772400" cy="1563688"/>
        </p:xfrm>
        <a:graphic>
          <a:graphicData uri="http://schemas.openxmlformats.org/drawingml/2006/table">
            <a:tbl>
              <a:tblPr/>
              <a:tblGrid>
                <a:gridCol w="7772400"/>
              </a:tblGrid>
              <a:tr h="15636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sr-Cyrl-CS" sz="2800" b="0" i="0" u="sng" strike="noStrike" cap="none" normalizeH="0" baseline="0" smtClean="0">
                          <a:ln>
                            <a:noFill/>
                          </a:ln>
                          <a:solidFill>
                            <a:schemeClr val="tx1"/>
                          </a:solidFill>
                          <a:effectLst/>
                          <a:latin typeface="Tahoma" pitchFamily="34" charset="0"/>
                          <a:cs typeface="Arial" pitchFamily="34" charset="0"/>
                        </a:rPr>
                        <a:t>Жиынтық       маржа</a:t>
                      </a:r>
                      <a:endParaRPr kumimoji="0" lang="sr-Cyrl-CS" sz="2800" b="0" i="0" u="none" strike="noStrike" cap="none" normalizeH="0" baseline="0" smtClean="0">
                        <a:ln>
                          <a:noFill/>
                        </a:ln>
                        <a:solidFill>
                          <a:schemeClr val="tx1"/>
                        </a:solidFill>
                        <a:effectLst/>
                        <a:latin typeface="Tahoma" pitchFamily="34" charset="0"/>
                        <a:cs typeface="Arial" pitchFamily="34" charset="0"/>
                      </a:endParaRP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sr-Cyrl-CS" sz="2800" b="0" i="0" u="none" strike="noStrike" cap="none" normalizeH="0" baseline="0" smtClean="0">
                          <a:ln>
                            <a:noFill/>
                          </a:ln>
                          <a:solidFill>
                            <a:schemeClr val="tx1"/>
                          </a:solidFill>
                          <a:effectLst/>
                          <a:latin typeface="Tahoma" pitchFamily="34" charset="0"/>
                          <a:cs typeface="Arial" pitchFamily="34" charset="0"/>
                        </a:rPr>
                        <a:t>   Пайда</a:t>
                      </a:r>
                      <a:endParaRPr kumimoji="0" lang="ru-RU" sz="2800" b="0" i="0" u="none" strike="noStrike" cap="none" normalizeH="0" baseline="0" smtClean="0">
                        <a:ln>
                          <a:noFill/>
                        </a:ln>
                        <a:solidFill>
                          <a:schemeClr val="tx1"/>
                        </a:solidFill>
                        <a:effectLst/>
                        <a:latin typeface="Tahoma"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ppt_w</p:attrName>
                                        </p:attrNameLst>
                                      </p:cBhvr>
                                      <p:tavLst>
                                        <p:tav tm="0">
                                          <p:val>
                                            <p:fltVal val="0"/>
                                          </p:val>
                                        </p:tav>
                                        <p:tav tm="100000">
                                          <p:val>
                                            <p:strVal val="#ppt_w"/>
                                          </p:val>
                                        </p:tav>
                                      </p:tavLst>
                                    </p:anim>
                                    <p:anim calcmode="lin" valueType="num">
                                      <p:cBhvr>
                                        <p:cTn id="8" dur="500" fill="hold"/>
                                        <p:tgtEl>
                                          <p:spTgt spid="16386"/>
                                        </p:tgtEl>
                                        <p:attrNameLst>
                                          <p:attrName>ppt_h</p:attrName>
                                        </p:attrNameLst>
                                      </p:cBhvr>
                                      <p:tavLst>
                                        <p:tav tm="0">
                                          <p:val>
                                            <p:fltVal val="0"/>
                                          </p:val>
                                        </p:tav>
                                        <p:tav tm="100000">
                                          <p:val>
                                            <p:strVal val="#ppt_h"/>
                                          </p:val>
                                        </p:tav>
                                      </p:tavLst>
                                    </p:anim>
                                    <p:anim calcmode="lin" valueType="num">
                                      <p:cBhvr>
                                        <p:cTn id="9" dur="500" fill="hold"/>
                                        <p:tgtEl>
                                          <p:spTgt spid="16386"/>
                                        </p:tgtEl>
                                        <p:attrNameLst>
                                          <p:attrName>style.rotation</p:attrName>
                                        </p:attrNameLst>
                                      </p:cBhvr>
                                      <p:tavLst>
                                        <p:tav tm="0">
                                          <p:val>
                                            <p:fltVal val="360"/>
                                          </p:val>
                                        </p:tav>
                                        <p:tav tm="100000">
                                          <p:val>
                                            <p:fltVal val="0"/>
                                          </p:val>
                                        </p:tav>
                                      </p:tavLst>
                                    </p:anim>
                                    <p:animEffect transition="in" filter="fade">
                                      <p:cBhvr>
                                        <p:cTn id="10" dur="500"/>
                                        <p:tgtEl>
                                          <p:spTgt spid="1638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6387">
                                            <p:txEl>
                                              <p:pRg st="0" end="0"/>
                                            </p:txEl>
                                          </p:spTgt>
                                        </p:tgtEl>
                                        <p:attrNameLst>
                                          <p:attrName>style.visibility</p:attrName>
                                        </p:attrNameLst>
                                      </p:cBhvr>
                                      <p:to>
                                        <p:strVal val="visible"/>
                                      </p:to>
                                    </p:set>
                                    <p:anim calcmode="lin" valueType="num">
                                      <p:cBhvr>
                                        <p:cTn id="15" dur="5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6387">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6387">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638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16387">
                                            <p:txEl>
                                              <p:pRg st="1" end="1"/>
                                            </p:txEl>
                                          </p:spTgt>
                                        </p:tgtEl>
                                        <p:attrNameLst>
                                          <p:attrName>style.visibility</p:attrName>
                                        </p:attrNameLst>
                                      </p:cBhvr>
                                      <p:to>
                                        <p:strVal val="visible"/>
                                      </p:to>
                                    </p:set>
                                    <p:anim calcmode="lin" valueType="num">
                                      <p:cBhvr>
                                        <p:cTn id="23" dur="500" fill="hold"/>
                                        <p:tgtEl>
                                          <p:spTgt spid="16387">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6387">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16387">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16387">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16387">
                                            <p:txEl>
                                              <p:pRg st="2" end="2"/>
                                            </p:txEl>
                                          </p:spTgt>
                                        </p:tgtEl>
                                        <p:attrNameLst>
                                          <p:attrName>style.visibility</p:attrName>
                                        </p:attrNameLst>
                                      </p:cBhvr>
                                      <p:to>
                                        <p:strVal val="visible"/>
                                      </p:to>
                                    </p:set>
                                    <p:anim calcmode="lin" valueType="num">
                                      <p:cBhvr>
                                        <p:cTn id="31" dur="500" fill="hold"/>
                                        <p:tgtEl>
                                          <p:spTgt spid="16387">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16387">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16387">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16387">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iterate type="lt">
                                    <p:tmPct val="10000"/>
                                  </p:iterate>
                                  <p:childTnLst>
                                    <p:set>
                                      <p:cBhvr>
                                        <p:cTn id="38" dur="1" fill="hold">
                                          <p:stCondLst>
                                            <p:cond delay="0"/>
                                          </p:stCondLst>
                                        </p:cTn>
                                        <p:tgtEl>
                                          <p:spTgt spid="16387">
                                            <p:txEl>
                                              <p:pRg st="3" end="3"/>
                                            </p:txEl>
                                          </p:spTgt>
                                        </p:tgtEl>
                                        <p:attrNameLst>
                                          <p:attrName>style.visibility</p:attrName>
                                        </p:attrNameLst>
                                      </p:cBhvr>
                                      <p:to>
                                        <p:strVal val="visible"/>
                                      </p:to>
                                    </p:set>
                                    <p:anim calcmode="lin" valueType="num">
                                      <p:cBhvr>
                                        <p:cTn id="39" dur="500" fill="hold"/>
                                        <p:tgtEl>
                                          <p:spTgt spid="16387">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16387">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16387">
                                            <p:txEl>
                                              <p:pRg st="3" end="3"/>
                                            </p:txEl>
                                          </p:spTgt>
                                        </p:tgtEl>
                                        <p:attrNameLst>
                                          <p:attrName>style.rotation</p:attrName>
                                        </p:attrNameLst>
                                      </p:cBhvr>
                                      <p:tavLst>
                                        <p:tav tm="0">
                                          <p:val>
                                            <p:fltVal val="360"/>
                                          </p:val>
                                        </p:tav>
                                        <p:tav tm="100000">
                                          <p:val>
                                            <p:fltVal val="0"/>
                                          </p:val>
                                        </p:tav>
                                      </p:tavLst>
                                    </p:anim>
                                    <p:animEffect transition="in" filter="fade">
                                      <p:cBhvr>
                                        <p:cTn id="42"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323528" y="1124744"/>
            <a:ext cx="835292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i="1" dirty="0" smtClean="0">
                <a:solidFill>
                  <a:schemeClr val="tx1"/>
                </a:solidFill>
                <a:latin typeface="Times New Roman" pitchFamily="18" charset="0"/>
                <a:cs typeface="Times New Roman" pitchFamily="18" charset="0"/>
              </a:rPr>
              <a:t>Активтердің тиімділік коэффициенті</a:t>
            </a:r>
            <a:r>
              <a:rPr lang="kk-KZ" sz="2000" b="1" dirty="0" smtClean="0">
                <a:solidFill>
                  <a:schemeClr val="tx1"/>
                </a:solidFill>
                <a:latin typeface="Times New Roman" pitchFamily="18" charset="0"/>
                <a:cs typeface="Times New Roman" pitchFamily="18" charset="0"/>
              </a:rPr>
              <a:t> </a:t>
            </a:r>
            <a:r>
              <a:rPr lang="kk-KZ" sz="2000" b="1" i="1" dirty="0" smtClean="0">
                <a:solidFill>
                  <a:schemeClr val="tx2">
                    <a:lumMod val="75000"/>
                  </a:schemeClr>
                </a:solidFill>
                <a:latin typeface="Times New Roman" pitchFamily="18" charset="0"/>
                <a:cs typeface="Times New Roman" pitchFamily="18" charset="0"/>
              </a:rPr>
              <a:t>(Return On Assels,ROA)</a:t>
            </a:r>
            <a:r>
              <a:rPr lang="kk-KZ" sz="2000" b="1" dirty="0" smtClean="0">
                <a:solidFill>
                  <a:schemeClr val="tx2">
                    <a:lumMod val="75000"/>
                  </a:schemeClr>
                </a:solidFill>
                <a:latin typeface="Times New Roman" pitchFamily="18" charset="0"/>
                <a:cs typeface="Times New Roman" pitchFamily="18" charset="0"/>
              </a:rPr>
              <a:t> – компанияның (несие бойынша пайыздарынсыз) таза пайдасының жиынтық активтеріне қатысы.</a:t>
            </a:r>
            <a:endParaRPr lang="ru-RU" sz="2000" b="1" dirty="0">
              <a:solidFill>
                <a:schemeClr val="tx2">
                  <a:lumMod val="75000"/>
                </a:schemeClr>
              </a:solidFill>
              <a:latin typeface="Times New Roman" pitchFamily="18" charset="0"/>
              <a:cs typeface="Times New Roman" pitchFamily="18" charset="0"/>
            </a:endParaRPr>
          </a:p>
        </p:txBody>
      </p:sp>
      <p:sp>
        <p:nvSpPr>
          <p:cNvPr id="16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38913" name="Rectangle 1"/>
          <p:cNvSpPr>
            <a:spLocks noChangeArrowheads="1"/>
          </p:cNvSpPr>
          <p:nvPr/>
        </p:nvSpPr>
        <p:spPr bwMode="auto">
          <a:xfrm>
            <a:off x="467544" y="2793122"/>
            <a:ext cx="828092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ROA = </a:t>
            </a:r>
            <a:r>
              <a:rPr kumimoji="0" lang="kk-KZ"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Таза пайда + пайыздар (1- салық мөлшерлемесі)</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100%                                             </a:t>
            </a:r>
          </a:p>
          <a:p>
            <a:pPr marL="0" marR="0" lvl="0" indent="0" algn="ctr"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Орташа жиынтық активтер                                       </a:t>
            </a:r>
            <a:r>
              <a:rPr kumimoji="0" lang="ru-RU" sz="2000" b="1"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38914" name="Rectangle 2"/>
          <p:cNvSpPr>
            <a:spLocks noChangeArrowheads="1"/>
          </p:cNvSpPr>
          <p:nvPr/>
        </p:nvSpPr>
        <p:spPr bwMode="auto">
          <a:xfrm>
            <a:off x="395536" y="4121785"/>
            <a:ext cx="8352928" cy="13234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Бұл коэффициент компания жетекшілігінің пайда алу үшін активтерді тиімді пайдалану қабілетін сипаттайды, сонымен бірге, капиталдың барлық көздеріне алынған орташа табыстылығын көрсетеді.</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F9F7F262-2BAF-4600-879E-03B2E4C66BFF}" type="slidenum">
              <a:rPr lang="ru-RU"/>
              <a:pPr/>
              <a:t>130</a:t>
            </a:fld>
            <a:endParaRPr lang="ru-RU"/>
          </a:p>
        </p:txBody>
      </p:sp>
      <p:sp>
        <p:nvSpPr>
          <p:cNvPr id="24578" name="Rectangle 2"/>
          <p:cNvSpPr>
            <a:spLocks noGrp="1" noChangeArrowheads="1"/>
          </p:cNvSpPr>
          <p:nvPr>
            <p:ph type="title"/>
          </p:nvPr>
        </p:nvSpPr>
        <p:spPr/>
        <p:txBody>
          <a:bodyPr/>
          <a:lstStyle/>
          <a:p>
            <a:r>
              <a:rPr lang="kk-KZ"/>
              <a:t>мысалы: </a:t>
            </a:r>
            <a:endParaRPr lang="ru-RU"/>
          </a:p>
        </p:txBody>
      </p:sp>
      <p:sp>
        <p:nvSpPr>
          <p:cNvPr id="24579" name="Rectangle 3"/>
          <p:cNvSpPr>
            <a:spLocks noGrp="1" noChangeArrowheads="1"/>
          </p:cNvSpPr>
          <p:nvPr>
            <p:ph type="body" idx="1"/>
          </p:nvPr>
        </p:nvSpPr>
        <p:spPr/>
        <p:txBody>
          <a:bodyPr/>
          <a:lstStyle/>
          <a:p>
            <a:pPr>
              <a:lnSpc>
                <a:spcPct val="90000"/>
              </a:lnSpc>
            </a:pPr>
            <a:r>
              <a:rPr lang="kk-KZ" sz="3600"/>
              <a:t>Жиынтық маржа (10000 – 8600 = 1400)</a:t>
            </a:r>
          </a:p>
          <a:p>
            <a:pPr>
              <a:lnSpc>
                <a:spcPct val="90000"/>
              </a:lnSpc>
            </a:pPr>
            <a:r>
              <a:rPr lang="kk-KZ" sz="3600"/>
              <a:t>Пайда (1400 – 1200 = 200)</a:t>
            </a:r>
          </a:p>
          <a:p>
            <a:pPr>
              <a:lnSpc>
                <a:spcPct val="90000"/>
              </a:lnSpc>
            </a:pPr>
            <a:r>
              <a:rPr lang="kk-KZ" sz="3600"/>
              <a:t>ӨТӘ </a:t>
            </a:r>
            <a:r>
              <a:rPr lang="ru-RU" sz="3600"/>
              <a:t>= (1400/200 = 7)</a:t>
            </a:r>
          </a:p>
          <a:p>
            <a:pPr>
              <a:lnSpc>
                <a:spcPct val="90000"/>
              </a:lnSpc>
            </a:pPr>
            <a:r>
              <a:rPr lang="kk-KZ" sz="3600"/>
              <a:t>Егерде түсім </a:t>
            </a:r>
            <a:r>
              <a:rPr lang="ru-RU" sz="3600"/>
              <a:t>10%</a:t>
            </a:r>
            <a:r>
              <a:rPr lang="kk-KZ" sz="3600"/>
              <a:t> өссе, онда пайда </a:t>
            </a:r>
            <a:r>
              <a:rPr lang="ru-RU" sz="3600"/>
              <a:t>70% (7*10%)</a:t>
            </a:r>
            <a:r>
              <a:rPr lang="kk-KZ" sz="3600"/>
              <a:t> өседі.</a:t>
            </a:r>
          </a:p>
          <a:p>
            <a:pPr>
              <a:lnSpc>
                <a:spcPct val="90000"/>
              </a:lnSpc>
            </a:pPr>
            <a:r>
              <a:rPr lang="ru-RU"/>
              <a:t>200 * 1,7 = 340 </a:t>
            </a:r>
            <a:r>
              <a:rPr lang="sr-Cyrl-CS" sz="2800"/>
              <a:t>мың теңге.</a:t>
            </a:r>
            <a:endParaRPr lang="ru-RU"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ssolve">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579">
                                            <p:txEl>
                                              <p:pRg st="0" end="0"/>
                                            </p:txEl>
                                          </p:spTgt>
                                        </p:tgtEl>
                                        <p:attrNameLst>
                                          <p:attrName>style.visibility</p:attrName>
                                        </p:attrNameLst>
                                      </p:cBhvr>
                                      <p:to>
                                        <p:strVal val="visible"/>
                                      </p:to>
                                    </p:set>
                                    <p:animEffect transition="in" filter="dissolve">
                                      <p:cBhvr>
                                        <p:cTn id="12" dur="500"/>
                                        <p:tgtEl>
                                          <p:spTgt spid="245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579">
                                            <p:txEl>
                                              <p:pRg st="1" end="1"/>
                                            </p:txEl>
                                          </p:spTgt>
                                        </p:tgtEl>
                                        <p:attrNameLst>
                                          <p:attrName>style.visibility</p:attrName>
                                        </p:attrNameLst>
                                      </p:cBhvr>
                                      <p:to>
                                        <p:strVal val="visible"/>
                                      </p:to>
                                    </p:set>
                                    <p:animEffect transition="in" filter="dissolve">
                                      <p:cBhvr>
                                        <p:cTn id="17" dur="500"/>
                                        <p:tgtEl>
                                          <p:spTgt spid="245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4579">
                                            <p:txEl>
                                              <p:pRg st="2" end="2"/>
                                            </p:txEl>
                                          </p:spTgt>
                                        </p:tgtEl>
                                        <p:attrNameLst>
                                          <p:attrName>style.visibility</p:attrName>
                                        </p:attrNameLst>
                                      </p:cBhvr>
                                      <p:to>
                                        <p:strVal val="visible"/>
                                      </p:to>
                                    </p:set>
                                    <p:animEffect transition="in" filter="dissolve">
                                      <p:cBhvr>
                                        <p:cTn id="22" dur="500"/>
                                        <p:tgtEl>
                                          <p:spTgt spid="2457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4579">
                                            <p:txEl>
                                              <p:pRg st="3" end="3"/>
                                            </p:txEl>
                                          </p:spTgt>
                                        </p:tgtEl>
                                        <p:attrNameLst>
                                          <p:attrName>style.visibility</p:attrName>
                                        </p:attrNameLst>
                                      </p:cBhvr>
                                      <p:to>
                                        <p:strVal val="visible"/>
                                      </p:to>
                                    </p:set>
                                    <p:animEffect transition="in" filter="dissolve">
                                      <p:cBhvr>
                                        <p:cTn id="27" dur="500"/>
                                        <p:tgtEl>
                                          <p:spTgt spid="2457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4579">
                                            <p:txEl>
                                              <p:pRg st="4" end="4"/>
                                            </p:txEl>
                                          </p:spTgt>
                                        </p:tgtEl>
                                        <p:attrNameLst>
                                          <p:attrName>style.visibility</p:attrName>
                                        </p:attrNameLst>
                                      </p:cBhvr>
                                      <p:to>
                                        <p:strVal val="visible"/>
                                      </p:to>
                                    </p:set>
                                    <p:animEffect transition="in" filter="dissolve">
                                      <p:cBhvr>
                                        <p:cTn id="32"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A890E206-4D3A-4ADD-A2E2-02EA9CBE39DB}" type="slidenum">
              <a:rPr lang="ru-RU"/>
              <a:pPr/>
              <a:t>131</a:t>
            </a:fld>
            <a:endParaRPr lang="ru-RU"/>
          </a:p>
        </p:txBody>
      </p:sp>
      <p:sp>
        <p:nvSpPr>
          <p:cNvPr id="25602" name="Rectangle 2"/>
          <p:cNvSpPr>
            <a:spLocks noGrp="1" noChangeArrowheads="1"/>
          </p:cNvSpPr>
          <p:nvPr>
            <p:ph type="title"/>
          </p:nvPr>
        </p:nvSpPr>
        <p:spPr/>
        <p:txBody>
          <a:bodyPr/>
          <a:lstStyle/>
          <a:p>
            <a:r>
              <a:rPr lang="kk-KZ"/>
              <a:t>Мысалды тексеру:</a:t>
            </a:r>
            <a:endParaRPr lang="ru-RU"/>
          </a:p>
        </p:txBody>
      </p:sp>
      <p:sp>
        <p:nvSpPr>
          <p:cNvPr id="25603" name="Rectangle 3"/>
          <p:cNvSpPr>
            <a:spLocks noGrp="1" noChangeArrowheads="1"/>
          </p:cNvSpPr>
          <p:nvPr>
            <p:ph type="body" idx="1"/>
          </p:nvPr>
        </p:nvSpPr>
        <p:spPr/>
        <p:txBody>
          <a:bodyPr/>
          <a:lstStyle/>
          <a:p>
            <a:r>
              <a:rPr lang="sr-Cyrl-CS" sz="2800"/>
              <a:t>Түсім – 10 000 </a:t>
            </a:r>
            <a:r>
              <a:rPr lang="kk-KZ" sz="2800"/>
              <a:t>мың </a:t>
            </a:r>
            <a:r>
              <a:rPr lang="sr-Cyrl-CS" sz="2800"/>
              <a:t>теңге;</a:t>
            </a:r>
          </a:p>
          <a:p>
            <a:r>
              <a:rPr lang="sr-Cyrl-CS" sz="2800"/>
              <a:t> 11 000 мың теңге</a:t>
            </a:r>
          </a:p>
          <a:p>
            <a:r>
              <a:rPr lang="sr-Cyrl-CS" sz="2800"/>
              <a:t>Өзгермелі шығындар – 8 600 мың теңге;</a:t>
            </a:r>
          </a:p>
          <a:p>
            <a:r>
              <a:rPr lang="sr-Cyrl-CS" sz="2800"/>
              <a:t>9 460 мың теңге</a:t>
            </a:r>
          </a:p>
          <a:p>
            <a:r>
              <a:rPr lang="sr-Cyrl-CS" sz="2800"/>
              <a:t>Тұрақты шығындар –  1 200 мың теңге.</a:t>
            </a:r>
          </a:p>
          <a:p>
            <a:endParaRPr lang="sr-Cyrl-CS" sz="2800"/>
          </a:p>
          <a:p>
            <a:r>
              <a:rPr lang="sr-Cyrl-CS" sz="2800"/>
              <a:t>Пайда 11000 – 9460 – 1200 = 340 мың теңге.</a:t>
            </a:r>
            <a:endParaRPr lang="ru-RU" sz="2800"/>
          </a:p>
          <a:p>
            <a:pPr>
              <a:buFont typeface="Wingdings" pitchFamily="2" charset="2"/>
              <a:buNone/>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20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fade">
                                      <p:cBhvr>
                                        <p:cTn id="12" dur="20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fade">
                                      <p:cBhvr>
                                        <p:cTn id="17" dur="2000"/>
                                        <p:tgtEl>
                                          <p:spTgt spid="2560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fade">
                                      <p:cBhvr>
                                        <p:cTn id="22" dur="2000"/>
                                        <p:tgtEl>
                                          <p:spTgt spid="2560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603">
                                            <p:txEl>
                                              <p:pRg st="3" end="3"/>
                                            </p:txEl>
                                          </p:spTgt>
                                        </p:tgtEl>
                                        <p:attrNameLst>
                                          <p:attrName>style.visibility</p:attrName>
                                        </p:attrNameLst>
                                      </p:cBhvr>
                                      <p:to>
                                        <p:strVal val="visible"/>
                                      </p:to>
                                    </p:set>
                                    <p:animEffect transition="in" filter="fade">
                                      <p:cBhvr>
                                        <p:cTn id="27" dur="2000"/>
                                        <p:tgtEl>
                                          <p:spTgt spid="2560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603">
                                            <p:txEl>
                                              <p:pRg st="4" end="4"/>
                                            </p:txEl>
                                          </p:spTgt>
                                        </p:tgtEl>
                                        <p:attrNameLst>
                                          <p:attrName>style.visibility</p:attrName>
                                        </p:attrNameLst>
                                      </p:cBhvr>
                                      <p:to>
                                        <p:strVal val="visible"/>
                                      </p:to>
                                    </p:set>
                                    <p:animEffect transition="in" filter="fade">
                                      <p:cBhvr>
                                        <p:cTn id="32" dur="2000"/>
                                        <p:tgtEl>
                                          <p:spTgt spid="2560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603">
                                            <p:txEl>
                                              <p:pRg st="6" end="6"/>
                                            </p:txEl>
                                          </p:spTgt>
                                        </p:tgtEl>
                                        <p:attrNameLst>
                                          <p:attrName>style.visibility</p:attrName>
                                        </p:attrNameLst>
                                      </p:cBhvr>
                                      <p:to>
                                        <p:strVal val="visible"/>
                                      </p:to>
                                    </p:set>
                                    <p:animEffect transition="in" filter="fade">
                                      <p:cBhvr>
                                        <p:cTn id="37" dur="2000"/>
                                        <p:tgtEl>
                                          <p:spTgt spid="2560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71C0BCC0-96AE-47C0-997B-3A11B020CF54}" type="slidenum">
              <a:rPr lang="ru-RU"/>
              <a:pPr/>
              <a:t>132</a:t>
            </a:fld>
            <a:endParaRPr lang="ru-RU"/>
          </a:p>
        </p:txBody>
      </p:sp>
      <p:sp>
        <p:nvSpPr>
          <p:cNvPr id="26626" name="Rectangle 2"/>
          <p:cNvSpPr>
            <a:spLocks noGrp="1" noChangeArrowheads="1"/>
          </p:cNvSpPr>
          <p:nvPr>
            <p:ph type="title"/>
          </p:nvPr>
        </p:nvSpPr>
        <p:spPr/>
        <p:txBody>
          <a:bodyPr/>
          <a:lstStyle/>
          <a:p>
            <a:r>
              <a:rPr lang="kk-KZ"/>
              <a:t>Қорытынды:</a:t>
            </a:r>
            <a:endParaRPr lang="ru-RU"/>
          </a:p>
        </p:txBody>
      </p:sp>
      <p:sp>
        <p:nvSpPr>
          <p:cNvPr id="26627" name="Rectangle 3"/>
          <p:cNvSpPr>
            <a:spLocks noGrp="1" noChangeArrowheads="1"/>
          </p:cNvSpPr>
          <p:nvPr>
            <p:ph type="body" idx="1"/>
          </p:nvPr>
        </p:nvSpPr>
        <p:spPr/>
        <p:txBody>
          <a:bodyPr/>
          <a:lstStyle/>
          <a:p>
            <a:pPr marL="609600" indent="-609600">
              <a:buFontTx/>
              <a:buAutoNum type="arabicPeriod"/>
            </a:pPr>
            <a:r>
              <a:rPr lang="kk-KZ" sz="2800"/>
              <a:t>ӨТӘ кәсіпорынның актив құрылымына тәуелді. Негізгі қорлардың құны өскен сайын, тұрақты шығындардың үлесі өсе түседі.</a:t>
            </a:r>
          </a:p>
          <a:p>
            <a:pPr marL="609600" indent="-609600">
              <a:buFontTx/>
              <a:buAutoNum type="arabicPeriod"/>
            </a:pPr>
            <a:r>
              <a:rPr lang="kk-KZ" sz="2800"/>
              <a:t>Тұрақты шығындардың жоғары үлес салмағы ағымдық шығындардың басқару шекарасын төмендетеді.</a:t>
            </a:r>
          </a:p>
          <a:p>
            <a:pPr marL="609600" indent="-609600">
              <a:buFontTx/>
              <a:buAutoNum type="arabicPeriod"/>
            </a:pPr>
            <a:r>
              <a:rPr lang="kk-KZ" sz="2800"/>
              <a:t>ӨТӘ өскен сайын кәсіпкерлік тәуекелдік өсе түседі. </a:t>
            </a:r>
            <a:endParaRPr lang="ru-RU"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dissolve">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dissolve">
                                      <p:cBhvr>
                                        <p:cTn id="12" dur="500"/>
                                        <p:tgtEl>
                                          <p:spTgt spid="26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dissolve">
                                      <p:cBhvr>
                                        <p:cTn id="17" dur="500"/>
                                        <p:tgtEl>
                                          <p:spTgt spid="26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6627">
                                            <p:txEl>
                                              <p:pRg st="2" end="2"/>
                                            </p:txEl>
                                          </p:spTgt>
                                        </p:tgtEl>
                                        <p:attrNameLst>
                                          <p:attrName>style.visibility</p:attrName>
                                        </p:attrNameLst>
                                      </p:cBhvr>
                                      <p:to>
                                        <p:strVal val="visible"/>
                                      </p:to>
                                    </p:set>
                                    <p:animEffect transition="in" filter="dissolve">
                                      <p:cBhvr>
                                        <p:cTn id="22" dur="500"/>
                                        <p:tgtEl>
                                          <p:spTgt spid="266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890F18B5-DC68-4869-9A93-8BF35C5CBDD0}" type="slidenum">
              <a:rPr lang="ru-RU"/>
              <a:pPr/>
              <a:t>133</a:t>
            </a:fld>
            <a:endParaRPr lang="ru-RU"/>
          </a:p>
        </p:txBody>
      </p:sp>
      <p:sp>
        <p:nvSpPr>
          <p:cNvPr id="31746" name="Rectangle 2"/>
          <p:cNvSpPr>
            <a:spLocks noGrp="1" noChangeArrowheads="1"/>
          </p:cNvSpPr>
          <p:nvPr>
            <p:ph type="title"/>
          </p:nvPr>
        </p:nvSpPr>
        <p:spPr/>
        <p:txBody>
          <a:bodyPr/>
          <a:lstStyle/>
          <a:p>
            <a:pPr marL="838200" indent="-838200" algn="ctr"/>
            <a:r>
              <a:rPr lang="kk-KZ"/>
              <a:t>Табыстылық табалдырығы </a:t>
            </a:r>
            <a:endParaRPr lang="ru-RU"/>
          </a:p>
        </p:txBody>
      </p:sp>
      <p:sp>
        <p:nvSpPr>
          <p:cNvPr id="31747" name="Rectangle 3"/>
          <p:cNvSpPr>
            <a:spLocks noGrp="1" noChangeArrowheads="1"/>
          </p:cNvSpPr>
          <p:nvPr>
            <p:ph type="body" idx="1"/>
          </p:nvPr>
        </p:nvSpPr>
        <p:spPr/>
        <p:txBody>
          <a:bodyPr/>
          <a:lstStyle/>
          <a:p>
            <a:pPr>
              <a:lnSpc>
                <a:spcPct val="90000"/>
              </a:lnSpc>
            </a:pPr>
            <a:r>
              <a:rPr lang="kk-KZ"/>
              <a:t>Шығынсыз нүкте;</a:t>
            </a:r>
          </a:p>
          <a:p>
            <a:pPr>
              <a:lnSpc>
                <a:spcPct val="90000"/>
              </a:lnSpc>
            </a:pPr>
            <a:r>
              <a:rPr lang="kk-KZ"/>
              <a:t>Кәсіпорынның шығындары мен пайдасы жоқ түсім;</a:t>
            </a:r>
          </a:p>
          <a:p>
            <a:pPr>
              <a:lnSpc>
                <a:spcPct val="90000"/>
              </a:lnSpc>
            </a:pPr>
            <a:r>
              <a:rPr lang="kk-KZ"/>
              <a:t>Жиынтық маржа тек тұрақты шығындарды жабады, ал пайда нөлге тең.</a:t>
            </a:r>
          </a:p>
          <a:p>
            <a:pPr algn="ctr">
              <a:lnSpc>
                <a:spcPct val="90000"/>
              </a:lnSpc>
            </a:pPr>
            <a:r>
              <a:rPr lang="kk-KZ">
                <a:solidFill>
                  <a:schemeClr val="hlink"/>
                </a:solidFill>
              </a:rPr>
              <a:t>“Лучше уж быть банкротом, чем быть никем”</a:t>
            </a:r>
            <a:endParaRPr lang="ru-RU">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dissolve">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dissolve">
                                      <p:cBhvr>
                                        <p:cTn id="12" dur="5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dissolve">
                                      <p:cBhvr>
                                        <p:cTn id="17" dur="500"/>
                                        <p:tgtEl>
                                          <p:spTgt spid="317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1747">
                                            <p:txEl>
                                              <p:pRg st="2" end="2"/>
                                            </p:txEl>
                                          </p:spTgt>
                                        </p:tgtEl>
                                        <p:attrNameLst>
                                          <p:attrName>style.visibility</p:attrName>
                                        </p:attrNameLst>
                                      </p:cBhvr>
                                      <p:to>
                                        <p:strVal val="visible"/>
                                      </p:to>
                                    </p:set>
                                    <p:animEffect transition="in" filter="dissolve">
                                      <p:cBhvr>
                                        <p:cTn id="22" dur="500"/>
                                        <p:tgtEl>
                                          <p:spTgt spid="3174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1747">
                                            <p:txEl>
                                              <p:pRg st="3" end="3"/>
                                            </p:txEl>
                                          </p:spTgt>
                                        </p:tgtEl>
                                        <p:attrNameLst>
                                          <p:attrName>style.visibility</p:attrName>
                                        </p:attrNameLst>
                                      </p:cBhvr>
                                      <p:to>
                                        <p:strVal val="visible"/>
                                      </p:to>
                                    </p:set>
                                    <p:animEffect transition="in" filter="dissolve">
                                      <p:cBhvr>
                                        <p:cTn id="27" dur="5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1C23A918-97D8-42EC-8DCA-9FF16505B12F}" type="slidenum">
              <a:rPr lang="ru-RU"/>
              <a:pPr/>
              <a:t>134</a:t>
            </a:fld>
            <a:endParaRPr lang="ru-RU"/>
          </a:p>
        </p:txBody>
      </p:sp>
      <p:sp>
        <p:nvSpPr>
          <p:cNvPr id="33794" name="Rectangle 2"/>
          <p:cNvSpPr>
            <a:spLocks noGrp="1" noChangeArrowheads="1"/>
          </p:cNvSpPr>
          <p:nvPr>
            <p:ph type="title"/>
          </p:nvPr>
        </p:nvSpPr>
        <p:spPr/>
        <p:txBody>
          <a:bodyPr/>
          <a:lstStyle/>
          <a:p>
            <a:r>
              <a:rPr lang="kk-KZ"/>
              <a:t>Табыстылық табалдырығы</a:t>
            </a:r>
            <a:endParaRPr lang="ru-RU"/>
          </a:p>
        </p:txBody>
      </p:sp>
      <p:sp>
        <p:nvSpPr>
          <p:cNvPr id="33795" name="Rectangle 3"/>
          <p:cNvSpPr>
            <a:spLocks noGrp="1" noChangeArrowheads="1"/>
          </p:cNvSpPr>
          <p:nvPr>
            <p:ph type="body" idx="1"/>
          </p:nvPr>
        </p:nvSpPr>
        <p:spPr/>
        <p:txBody>
          <a:bodyPr/>
          <a:lstStyle/>
          <a:p>
            <a:pPr algn="ctr">
              <a:buFont typeface="Wingdings" pitchFamily="2" charset="2"/>
              <a:buNone/>
            </a:pPr>
            <a:r>
              <a:rPr lang="kk-KZ" u="sng"/>
              <a:t>Тұрақты                шығындар   </a:t>
            </a:r>
          </a:p>
          <a:p>
            <a:pPr>
              <a:buFont typeface="Wingdings" pitchFamily="2" charset="2"/>
              <a:buNone/>
            </a:pPr>
            <a:r>
              <a:rPr lang="kk-KZ"/>
              <a:t>   Жиынтық маржаның коэффициенті</a:t>
            </a:r>
          </a:p>
          <a:p>
            <a:pPr>
              <a:buFont typeface="Wingdings" pitchFamily="2" charset="2"/>
              <a:buNone/>
            </a:pPr>
            <a:endParaRPr lang="kk-KZ"/>
          </a:p>
          <a:p>
            <a:pPr>
              <a:buFont typeface="Wingdings" pitchFamily="2" charset="2"/>
              <a:buNone/>
            </a:pPr>
            <a:r>
              <a:rPr lang="kk-KZ"/>
              <a:t>К</a:t>
            </a:r>
            <a:r>
              <a:rPr lang="kk-KZ" sz="2800"/>
              <a:t>жм</a:t>
            </a:r>
            <a:r>
              <a:rPr lang="kk-KZ"/>
              <a:t>   </a:t>
            </a:r>
            <a:r>
              <a:rPr lang="ru-RU"/>
              <a:t>=</a:t>
            </a:r>
            <a:r>
              <a:rPr lang="kk-KZ"/>
              <a:t>      </a:t>
            </a:r>
            <a:r>
              <a:rPr lang="kk-KZ" u="sng"/>
              <a:t>жиынтық маржа</a:t>
            </a:r>
          </a:p>
          <a:p>
            <a:pPr algn="ctr">
              <a:buFont typeface="Wingdings" pitchFamily="2" charset="2"/>
              <a:buNone/>
            </a:pPr>
            <a:r>
              <a:rPr lang="kk-KZ"/>
              <a:t>түсім</a:t>
            </a:r>
            <a:endParaRPr lang="ru-RU"/>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800" decel="100000"/>
                                        <p:tgtEl>
                                          <p:spTgt spid="33794"/>
                                        </p:tgtEl>
                                      </p:cBhvr>
                                    </p:animEffect>
                                    <p:anim calcmode="lin" valueType="num">
                                      <p:cBhvr>
                                        <p:cTn id="8" dur="800" decel="100000" fill="hold"/>
                                        <p:tgtEl>
                                          <p:spTgt spid="33794"/>
                                        </p:tgtEl>
                                        <p:attrNameLst>
                                          <p:attrName>style.rotation</p:attrName>
                                        </p:attrNameLst>
                                      </p:cBhvr>
                                      <p:tavLst>
                                        <p:tav tm="0">
                                          <p:val>
                                            <p:fltVal val="-90"/>
                                          </p:val>
                                        </p:tav>
                                        <p:tav tm="100000">
                                          <p:val>
                                            <p:fltVal val="0"/>
                                          </p:val>
                                        </p:tav>
                                      </p:tavLst>
                                    </p:anim>
                                    <p:anim calcmode="lin" valueType="num">
                                      <p:cBhvr>
                                        <p:cTn id="9" dur="800" decel="100000" fill="hold"/>
                                        <p:tgtEl>
                                          <p:spTgt spid="33794"/>
                                        </p:tgtEl>
                                        <p:attrNameLst>
                                          <p:attrName>ppt_x</p:attrName>
                                        </p:attrNameLst>
                                      </p:cBhvr>
                                      <p:tavLst>
                                        <p:tav tm="0">
                                          <p:val>
                                            <p:strVal val="#ppt_x+0.4"/>
                                          </p:val>
                                        </p:tav>
                                        <p:tav tm="100000">
                                          <p:val>
                                            <p:strVal val="#ppt_x-0.05"/>
                                          </p:val>
                                        </p:tav>
                                      </p:tavLst>
                                    </p:anim>
                                    <p:anim calcmode="lin" valueType="num">
                                      <p:cBhvr>
                                        <p:cTn id="10" dur="800" decel="100000" fill="hold"/>
                                        <p:tgtEl>
                                          <p:spTgt spid="3379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379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379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3795">
                                            <p:txEl>
                                              <p:pRg st="0" end="0"/>
                                            </p:txEl>
                                          </p:spTgt>
                                        </p:tgtEl>
                                        <p:attrNameLst>
                                          <p:attrName>style.visibility</p:attrName>
                                        </p:attrNameLst>
                                      </p:cBhvr>
                                      <p:to>
                                        <p:strVal val="visible"/>
                                      </p:to>
                                    </p:set>
                                    <p:animEffect transition="in" filter="fade">
                                      <p:cBhvr>
                                        <p:cTn id="17" dur="1000"/>
                                        <p:tgtEl>
                                          <p:spTgt spid="33795">
                                            <p:txEl>
                                              <p:pRg st="0" end="0"/>
                                            </p:txEl>
                                          </p:spTgt>
                                        </p:tgtEl>
                                      </p:cBhvr>
                                    </p:animEffect>
                                    <p:anim calcmode="lin" valueType="num">
                                      <p:cBhvr>
                                        <p:cTn id="18" dur="1000" fill="hold"/>
                                        <p:tgtEl>
                                          <p:spTgt spid="3379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37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33795">
                                            <p:txEl>
                                              <p:pRg st="1" end="1"/>
                                            </p:txEl>
                                          </p:spTgt>
                                        </p:tgtEl>
                                        <p:attrNameLst>
                                          <p:attrName>style.visibility</p:attrName>
                                        </p:attrNameLst>
                                      </p:cBhvr>
                                      <p:to>
                                        <p:strVal val="visible"/>
                                      </p:to>
                                    </p:set>
                                    <p:animEffect transition="in" filter="fade">
                                      <p:cBhvr>
                                        <p:cTn id="24" dur="1000"/>
                                        <p:tgtEl>
                                          <p:spTgt spid="33795">
                                            <p:txEl>
                                              <p:pRg st="1" end="1"/>
                                            </p:txEl>
                                          </p:spTgt>
                                        </p:tgtEl>
                                      </p:cBhvr>
                                    </p:animEffect>
                                    <p:anim calcmode="lin" valueType="num">
                                      <p:cBhvr>
                                        <p:cTn id="25" dur="1000" fill="hold"/>
                                        <p:tgtEl>
                                          <p:spTgt spid="3379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379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33795">
                                            <p:txEl>
                                              <p:pRg st="3" end="3"/>
                                            </p:txEl>
                                          </p:spTgt>
                                        </p:tgtEl>
                                        <p:attrNameLst>
                                          <p:attrName>style.visibility</p:attrName>
                                        </p:attrNameLst>
                                      </p:cBhvr>
                                      <p:to>
                                        <p:strVal val="visible"/>
                                      </p:to>
                                    </p:set>
                                    <p:animEffect transition="in" filter="fade">
                                      <p:cBhvr>
                                        <p:cTn id="31" dur="1000"/>
                                        <p:tgtEl>
                                          <p:spTgt spid="33795">
                                            <p:txEl>
                                              <p:pRg st="3" end="3"/>
                                            </p:txEl>
                                          </p:spTgt>
                                        </p:tgtEl>
                                      </p:cBhvr>
                                    </p:animEffect>
                                    <p:anim calcmode="lin" valueType="num">
                                      <p:cBhvr>
                                        <p:cTn id="32" dur="1000" fill="hold"/>
                                        <p:tgtEl>
                                          <p:spTgt spid="33795">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379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33795">
                                            <p:txEl>
                                              <p:pRg st="4" end="4"/>
                                            </p:txEl>
                                          </p:spTgt>
                                        </p:tgtEl>
                                        <p:attrNameLst>
                                          <p:attrName>style.visibility</p:attrName>
                                        </p:attrNameLst>
                                      </p:cBhvr>
                                      <p:to>
                                        <p:strVal val="visible"/>
                                      </p:to>
                                    </p:set>
                                    <p:animEffect transition="in" filter="fade">
                                      <p:cBhvr>
                                        <p:cTn id="38" dur="1000"/>
                                        <p:tgtEl>
                                          <p:spTgt spid="33795">
                                            <p:txEl>
                                              <p:pRg st="4" end="4"/>
                                            </p:txEl>
                                          </p:spTgt>
                                        </p:tgtEl>
                                      </p:cBhvr>
                                    </p:animEffect>
                                    <p:anim calcmode="lin" valueType="num">
                                      <p:cBhvr>
                                        <p:cTn id="39" dur="1000" fill="hold"/>
                                        <p:tgtEl>
                                          <p:spTgt spid="33795">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3379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D03F29BF-62CA-48D7-963D-0BF23BE78F1F}" type="slidenum">
              <a:rPr lang="ru-RU"/>
              <a:pPr/>
              <a:t>135</a:t>
            </a:fld>
            <a:endParaRPr lang="ru-RU"/>
          </a:p>
        </p:txBody>
      </p:sp>
      <p:sp>
        <p:nvSpPr>
          <p:cNvPr id="34818" name="Rectangle 2"/>
          <p:cNvSpPr>
            <a:spLocks noGrp="1" noChangeArrowheads="1"/>
          </p:cNvSpPr>
          <p:nvPr>
            <p:ph type="title"/>
          </p:nvPr>
        </p:nvSpPr>
        <p:spPr/>
        <p:txBody>
          <a:bodyPr>
            <a:normAutofit fontScale="90000"/>
          </a:bodyPr>
          <a:lstStyle/>
          <a:p>
            <a:pPr algn="ctr"/>
            <a:r>
              <a:rPr lang="kk-KZ"/>
              <a:t>Табыстылық табалдырығының саны</a:t>
            </a:r>
            <a:endParaRPr lang="ru-RU"/>
          </a:p>
        </p:txBody>
      </p:sp>
      <p:sp>
        <p:nvSpPr>
          <p:cNvPr id="34819" name="Rectangle 3"/>
          <p:cNvSpPr>
            <a:spLocks noGrp="1" noChangeArrowheads="1"/>
          </p:cNvSpPr>
          <p:nvPr>
            <p:ph type="body" idx="1"/>
          </p:nvPr>
        </p:nvSpPr>
        <p:spPr/>
        <p:txBody>
          <a:bodyPr/>
          <a:lstStyle/>
          <a:p>
            <a:pPr algn="ctr">
              <a:buFont typeface="Wingdings" pitchFamily="2" charset="2"/>
              <a:buNone/>
            </a:pPr>
            <a:r>
              <a:rPr lang="kk-KZ" sz="2800" u="sng"/>
              <a:t>Осы тауардың табыстылық табалдырығы</a:t>
            </a:r>
          </a:p>
          <a:p>
            <a:pPr algn="ctr">
              <a:buFont typeface="Wingdings" pitchFamily="2" charset="2"/>
              <a:buNone/>
            </a:pPr>
            <a:r>
              <a:rPr lang="kk-KZ" sz="2800"/>
              <a:t>Өткізу бағасы</a:t>
            </a:r>
          </a:p>
          <a:p>
            <a:pPr algn="ctr">
              <a:buFont typeface="Wingdings" pitchFamily="2" charset="2"/>
              <a:buNone/>
            </a:pPr>
            <a:r>
              <a:rPr lang="kk-KZ" sz="2800">
                <a:solidFill>
                  <a:schemeClr val="hlink"/>
                </a:solidFill>
              </a:rPr>
              <a:t>немесе</a:t>
            </a:r>
          </a:p>
          <a:p>
            <a:pPr algn="ctr">
              <a:buFont typeface="Wingdings" pitchFamily="2" charset="2"/>
              <a:buNone/>
            </a:pPr>
            <a:r>
              <a:rPr lang="kk-KZ" sz="2800" u="sng"/>
              <a:t>Кәсіпорынның тұрақты шығындары</a:t>
            </a:r>
          </a:p>
          <a:p>
            <a:pPr algn="ctr">
              <a:buFont typeface="Wingdings" pitchFamily="2" charset="2"/>
              <a:buNone/>
            </a:pPr>
            <a:r>
              <a:rPr lang="kk-KZ" sz="2800"/>
              <a:t>Тауар бірлігінің     --        Тауар бірлігінің</a:t>
            </a:r>
          </a:p>
          <a:p>
            <a:pPr>
              <a:buFont typeface="Wingdings" pitchFamily="2" charset="2"/>
              <a:buNone/>
            </a:pPr>
            <a:r>
              <a:rPr lang="kk-KZ" sz="2800"/>
              <a:t>             бағасы                  өзгермелі шығ.</a:t>
            </a:r>
          </a:p>
          <a:p>
            <a:pPr>
              <a:buFont typeface="Wingdings" pitchFamily="2" charset="2"/>
              <a:buNone/>
            </a:pPr>
            <a:endParaRPr lang="ru-RU"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 fill="hold"/>
                                        <p:tgtEl>
                                          <p:spTgt spid="34818"/>
                                        </p:tgtEl>
                                        <p:attrNameLst>
                                          <p:attrName>ppt_w</p:attrName>
                                        </p:attrNameLst>
                                      </p:cBhvr>
                                      <p:tavLst>
                                        <p:tav tm="0">
                                          <p:val>
                                            <p:fltVal val="0"/>
                                          </p:val>
                                        </p:tav>
                                        <p:tav tm="100000">
                                          <p:val>
                                            <p:strVal val="#ppt_w"/>
                                          </p:val>
                                        </p:tav>
                                      </p:tavLst>
                                    </p:anim>
                                    <p:anim calcmode="lin" valueType="num">
                                      <p:cBhvr>
                                        <p:cTn id="8" dur="500" fill="hold"/>
                                        <p:tgtEl>
                                          <p:spTgt spid="34818"/>
                                        </p:tgtEl>
                                        <p:attrNameLst>
                                          <p:attrName>ppt_h</p:attrName>
                                        </p:attrNameLst>
                                      </p:cBhvr>
                                      <p:tavLst>
                                        <p:tav tm="0">
                                          <p:val>
                                            <p:fltVal val="0"/>
                                          </p:val>
                                        </p:tav>
                                        <p:tav tm="100000">
                                          <p:val>
                                            <p:strVal val="#ppt_h"/>
                                          </p:val>
                                        </p:tav>
                                      </p:tavLst>
                                    </p:anim>
                                    <p:anim calcmode="lin" valueType="num">
                                      <p:cBhvr>
                                        <p:cTn id="9" dur="500" fill="hold"/>
                                        <p:tgtEl>
                                          <p:spTgt spid="34818"/>
                                        </p:tgtEl>
                                        <p:attrNameLst>
                                          <p:attrName>style.rotation</p:attrName>
                                        </p:attrNameLst>
                                      </p:cBhvr>
                                      <p:tavLst>
                                        <p:tav tm="0">
                                          <p:val>
                                            <p:fltVal val="360"/>
                                          </p:val>
                                        </p:tav>
                                        <p:tav tm="100000">
                                          <p:val>
                                            <p:fltVal val="0"/>
                                          </p:val>
                                        </p:tav>
                                      </p:tavLst>
                                    </p:anim>
                                    <p:animEffect transition="in" filter="fade">
                                      <p:cBhvr>
                                        <p:cTn id="10" dur="500"/>
                                        <p:tgtEl>
                                          <p:spTgt spid="34818"/>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4819">
                                            <p:txEl>
                                              <p:pRg st="0" end="0"/>
                                            </p:txEl>
                                          </p:spTgt>
                                        </p:tgtEl>
                                        <p:attrNameLst>
                                          <p:attrName>style.visibility</p:attrName>
                                        </p:attrNameLst>
                                      </p:cBhvr>
                                      <p:to>
                                        <p:strVal val="visible"/>
                                      </p:to>
                                    </p:set>
                                    <p:anim calcmode="lin" valueType="num">
                                      <p:cBhvr>
                                        <p:cTn id="15" dur="500" fill="hold"/>
                                        <p:tgtEl>
                                          <p:spTgt spid="34819">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4819">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4819">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481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34819">
                                            <p:txEl>
                                              <p:pRg st="1" end="1"/>
                                            </p:txEl>
                                          </p:spTgt>
                                        </p:tgtEl>
                                        <p:attrNameLst>
                                          <p:attrName>style.visibility</p:attrName>
                                        </p:attrNameLst>
                                      </p:cBhvr>
                                      <p:to>
                                        <p:strVal val="visible"/>
                                      </p:to>
                                    </p:set>
                                    <p:anim calcmode="lin" valueType="num">
                                      <p:cBhvr>
                                        <p:cTn id="23" dur="500" fill="hold"/>
                                        <p:tgtEl>
                                          <p:spTgt spid="34819">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4819">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4819">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4819">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34819">
                                            <p:txEl>
                                              <p:pRg st="2" end="2"/>
                                            </p:txEl>
                                          </p:spTgt>
                                        </p:tgtEl>
                                        <p:attrNameLst>
                                          <p:attrName>style.visibility</p:attrName>
                                        </p:attrNameLst>
                                      </p:cBhvr>
                                      <p:to>
                                        <p:strVal val="visible"/>
                                      </p:to>
                                    </p:set>
                                    <p:anim calcmode="lin" valueType="num">
                                      <p:cBhvr>
                                        <p:cTn id="31" dur="500" fill="hold"/>
                                        <p:tgtEl>
                                          <p:spTgt spid="34819">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4819">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4819">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34819">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iterate type="lt">
                                    <p:tmPct val="10000"/>
                                  </p:iterate>
                                  <p:childTnLst>
                                    <p:set>
                                      <p:cBhvr>
                                        <p:cTn id="38" dur="1" fill="hold">
                                          <p:stCondLst>
                                            <p:cond delay="0"/>
                                          </p:stCondLst>
                                        </p:cTn>
                                        <p:tgtEl>
                                          <p:spTgt spid="34819">
                                            <p:txEl>
                                              <p:pRg st="3" end="3"/>
                                            </p:txEl>
                                          </p:spTgt>
                                        </p:tgtEl>
                                        <p:attrNameLst>
                                          <p:attrName>style.visibility</p:attrName>
                                        </p:attrNameLst>
                                      </p:cBhvr>
                                      <p:to>
                                        <p:strVal val="visible"/>
                                      </p:to>
                                    </p:set>
                                    <p:anim calcmode="lin" valueType="num">
                                      <p:cBhvr>
                                        <p:cTn id="39" dur="500" fill="hold"/>
                                        <p:tgtEl>
                                          <p:spTgt spid="34819">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4819">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4819">
                                            <p:txEl>
                                              <p:pRg st="3" end="3"/>
                                            </p:txEl>
                                          </p:spTgt>
                                        </p:tgtEl>
                                        <p:attrNameLst>
                                          <p:attrName>style.rotation</p:attrName>
                                        </p:attrNameLst>
                                      </p:cBhvr>
                                      <p:tavLst>
                                        <p:tav tm="0">
                                          <p:val>
                                            <p:fltVal val="360"/>
                                          </p:val>
                                        </p:tav>
                                        <p:tav tm="100000">
                                          <p:val>
                                            <p:fltVal val="0"/>
                                          </p:val>
                                        </p:tav>
                                      </p:tavLst>
                                    </p:anim>
                                    <p:animEffect transition="in" filter="fade">
                                      <p:cBhvr>
                                        <p:cTn id="42" dur="500"/>
                                        <p:tgtEl>
                                          <p:spTgt spid="34819">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grpId="0" nodeType="clickEffect">
                                  <p:stCondLst>
                                    <p:cond delay="0"/>
                                  </p:stCondLst>
                                  <p:iterate type="lt">
                                    <p:tmPct val="10000"/>
                                  </p:iterate>
                                  <p:childTnLst>
                                    <p:set>
                                      <p:cBhvr>
                                        <p:cTn id="46" dur="1" fill="hold">
                                          <p:stCondLst>
                                            <p:cond delay="0"/>
                                          </p:stCondLst>
                                        </p:cTn>
                                        <p:tgtEl>
                                          <p:spTgt spid="34819">
                                            <p:txEl>
                                              <p:pRg st="4" end="4"/>
                                            </p:txEl>
                                          </p:spTgt>
                                        </p:tgtEl>
                                        <p:attrNameLst>
                                          <p:attrName>style.visibility</p:attrName>
                                        </p:attrNameLst>
                                      </p:cBhvr>
                                      <p:to>
                                        <p:strVal val="visible"/>
                                      </p:to>
                                    </p:set>
                                    <p:anim calcmode="lin" valueType="num">
                                      <p:cBhvr>
                                        <p:cTn id="47" dur="500" fill="hold"/>
                                        <p:tgtEl>
                                          <p:spTgt spid="34819">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34819">
                                            <p:txEl>
                                              <p:pRg st="4" end="4"/>
                                            </p:txEl>
                                          </p:spTgt>
                                        </p:tgtEl>
                                        <p:attrNameLst>
                                          <p:attrName>ppt_h</p:attrName>
                                        </p:attrNameLst>
                                      </p:cBhvr>
                                      <p:tavLst>
                                        <p:tav tm="0">
                                          <p:val>
                                            <p:fltVal val="0"/>
                                          </p:val>
                                        </p:tav>
                                        <p:tav tm="100000">
                                          <p:val>
                                            <p:strVal val="#ppt_h"/>
                                          </p:val>
                                        </p:tav>
                                      </p:tavLst>
                                    </p:anim>
                                    <p:anim calcmode="lin" valueType="num">
                                      <p:cBhvr>
                                        <p:cTn id="49" dur="500" fill="hold"/>
                                        <p:tgtEl>
                                          <p:spTgt spid="34819">
                                            <p:txEl>
                                              <p:pRg st="4" end="4"/>
                                            </p:txEl>
                                          </p:spTgt>
                                        </p:tgtEl>
                                        <p:attrNameLst>
                                          <p:attrName>style.rotation</p:attrName>
                                        </p:attrNameLst>
                                      </p:cBhvr>
                                      <p:tavLst>
                                        <p:tav tm="0">
                                          <p:val>
                                            <p:fltVal val="360"/>
                                          </p:val>
                                        </p:tav>
                                        <p:tav tm="100000">
                                          <p:val>
                                            <p:fltVal val="0"/>
                                          </p:val>
                                        </p:tav>
                                      </p:tavLst>
                                    </p:anim>
                                    <p:animEffect transition="in" filter="fade">
                                      <p:cBhvr>
                                        <p:cTn id="50" dur="500"/>
                                        <p:tgtEl>
                                          <p:spTgt spid="34819">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0" nodeType="clickEffect">
                                  <p:stCondLst>
                                    <p:cond delay="0"/>
                                  </p:stCondLst>
                                  <p:iterate type="lt">
                                    <p:tmPct val="10000"/>
                                  </p:iterate>
                                  <p:childTnLst>
                                    <p:set>
                                      <p:cBhvr>
                                        <p:cTn id="54" dur="1" fill="hold">
                                          <p:stCondLst>
                                            <p:cond delay="0"/>
                                          </p:stCondLst>
                                        </p:cTn>
                                        <p:tgtEl>
                                          <p:spTgt spid="34819">
                                            <p:txEl>
                                              <p:pRg st="5" end="5"/>
                                            </p:txEl>
                                          </p:spTgt>
                                        </p:tgtEl>
                                        <p:attrNameLst>
                                          <p:attrName>style.visibility</p:attrName>
                                        </p:attrNameLst>
                                      </p:cBhvr>
                                      <p:to>
                                        <p:strVal val="visible"/>
                                      </p:to>
                                    </p:set>
                                    <p:anim calcmode="lin" valueType="num">
                                      <p:cBhvr>
                                        <p:cTn id="55" dur="500" fill="hold"/>
                                        <p:tgtEl>
                                          <p:spTgt spid="34819">
                                            <p:txEl>
                                              <p:pRg st="5" end="5"/>
                                            </p:txEl>
                                          </p:spTgt>
                                        </p:tgtEl>
                                        <p:attrNameLst>
                                          <p:attrName>ppt_w</p:attrName>
                                        </p:attrNameLst>
                                      </p:cBhvr>
                                      <p:tavLst>
                                        <p:tav tm="0">
                                          <p:val>
                                            <p:fltVal val="0"/>
                                          </p:val>
                                        </p:tav>
                                        <p:tav tm="100000">
                                          <p:val>
                                            <p:strVal val="#ppt_w"/>
                                          </p:val>
                                        </p:tav>
                                      </p:tavLst>
                                    </p:anim>
                                    <p:anim calcmode="lin" valueType="num">
                                      <p:cBhvr>
                                        <p:cTn id="56" dur="500" fill="hold"/>
                                        <p:tgtEl>
                                          <p:spTgt spid="34819">
                                            <p:txEl>
                                              <p:pRg st="5" end="5"/>
                                            </p:txEl>
                                          </p:spTgt>
                                        </p:tgtEl>
                                        <p:attrNameLst>
                                          <p:attrName>ppt_h</p:attrName>
                                        </p:attrNameLst>
                                      </p:cBhvr>
                                      <p:tavLst>
                                        <p:tav tm="0">
                                          <p:val>
                                            <p:fltVal val="0"/>
                                          </p:val>
                                        </p:tav>
                                        <p:tav tm="100000">
                                          <p:val>
                                            <p:strVal val="#ppt_h"/>
                                          </p:val>
                                        </p:tav>
                                      </p:tavLst>
                                    </p:anim>
                                    <p:anim calcmode="lin" valueType="num">
                                      <p:cBhvr>
                                        <p:cTn id="57" dur="500" fill="hold"/>
                                        <p:tgtEl>
                                          <p:spTgt spid="34819">
                                            <p:txEl>
                                              <p:pRg st="5" end="5"/>
                                            </p:txEl>
                                          </p:spTgt>
                                        </p:tgtEl>
                                        <p:attrNameLst>
                                          <p:attrName>style.rotation</p:attrName>
                                        </p:attrNameLst>
                                      </p:cBhvr>
                                      <p:tavLst>
                                        <p:tav tm="0">
                                          <p:val>
                                            <p:fltVal val="360"/>
                                          </p:val>
                                        </p:tav>
                                        <p:tav tm="100000">
                                          <p:val>
                                            <p:fltVal val="0"/>
                                          </p:val>
                                        </p:tav>
                                      </p:tavLst>
                                    </p:anim>
                                    <p:animEffect transition="in" filter="fade">
                                      <p:cBhvr>
                                        <p:cTn id="58" dur="500"/>
                                        <p:tgtEl>
                                          <p:spTgt spid="348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8DB8D712-5293-42CE-9E68-C25850E77869}" type="slidenum">
              <a:rPr lang="ru-RU"/>
              <a:pPr/>
              <a:t>136</a:t>
            </a:fld>
            <a:endParaRPr lang="ru-RU"/>
          </a:p>
        </p:txBody>
      </p:sp>
      <p:sp>
        <p:nvSpPr>
          <p:cNvPr id="32770" name="Rectangle 2"/>
          <p:cNvSpPr>
            <a:spLocks noGrp="1" noChangeArrowheads="1"/>
          </p:cNvSpPr>
          <p:nvPr>
            <p:ph type="title"/>
          </p:nvPr>
        </p:nvSpPr>
        <p:spPr/>
        <p:txBody>
          <a:bodyPr>
            <a:normAutofit fontScale="90000"/>
          </a:bodyPr>
          <a:lstStyle/>
          <a:p>
            <a:pPr algn="ctr"/>
            <a:r>
              <a:rPr lang="kk-KZ"/>
              <a:t>“Қаржы беріктілік запасын” анықтау.</a:t>
            </a:r>
            <a:endParaRPr lang="ru-RU"/>
          </a:p>
        </p:txBody>
      </p:sp>
      <p:sp>
        <p:nvSpPr>
          <p:cNvPr id="32771" name="Rectangle 3"/>
          <p:cNvSpPr>
            <a:spLocks noGrp="1" noChangeArrowheads="1"/>
          </p:cNvSpPr>
          <p:nvPr>
            <p:ph type="body" idx="1"/>
          </p:nvPr>
        </p:nvSpPr>
        <p:spPr/>
        <p:txBody>
          <a:bodyPr/>
          <a:lstStyle/>
          <a:p>
            <a:pPr>
              <a:buFont typeface="Wingdings" pitchFamily="2" charset="2"/>
              <a:buNone/>
            </a:pPr>
            <a:r>
              <a:rPr lang="kk-KZ"/>
              <a:t>Өнімді өткізу түсімі – табыстылық таб.</a:t>
            </a:r>
          </a:p>
          <a:p>
            <a:pPr>
              <a:buFont typeface="Wingdings" pitchFamily="2" charset="2"/>
              <a:buNone/>
            </a:pPr>
            <a:endParaRPr lang="kk-KZ"/>
          </a:p>
          <a:p>
            <a:pPr algn="ctr">
              <a:buFont typeface="Wingdings" pitchFamily="2" charset="2"/>
              <a:buNone/>
            </a:pPr>
            <a:r>
              <a:rPr lang="kk-KZ">
                <a:solidFill>
                  <a:schemeClr val="hlink"/>
                </a:solidFill>
              </a:rPr>
              <a:t>немесе</a:t>
            </a:r>
          </a:p>
          <a:p>
            <a:pPr>
              <a:buFont typeface="Wingdings" pitchFamily="2" charset="2"/>
              <a:buNone/>
            </a:pPr>
            <a:endParaRPr lang="kk-KZ">
              <a:solidFill>
                <a:schemeClr val="hlink"/>
              </a:solidFill>
            </a:endParaRPr>
          </a:p>
          <a:p>
            <a:pPr>
              <a:buFont typeface="Wingdings" pitchFamily="2" charset="2"/>
              <a:buNone/>
            </a:pPr>
            <a:r>
              <a:rPr lang="kk-KZ" sz="2600" u="sng"/>
              <a:t>Өнімді өткізу түсімі – табыстылық таб</a:t>
            </a:r>
            <a:r>
              <a:rPr lang="kk-KZ" sz="2600"/>
              <a:t>.   </a:t>
            </a:r>
            <a:r>
              <a:rPr lang="ru-RU" sz="2600"/>
              <a:t>*100%</a:t>
            </a:r>
            <a:endParaRPr lang="kk-KZ" sz="2600"/>
          </a:p>
          <a:p>
            <a:pPr algn="ctr">
              <a:buFont typeface="Wingdings" pitchFamily="2" charset="2"/>
              <a:buNone/>
            </a:pPr>
            <a:r>
              <a:rPr lang="kk-KZ" sz="2800"/>
              <a:t>Өнімді өткізу түсімі </a:t>
            </a:r>
          </a:p>
          <a:p>
            <a:pPr>
              <a:buFont typeface="Wingdings" pitchFamily="2" charset="2"/>
              <a:buNone/>
            </a:pPr>
            <a:endParaRPr lang="ru-RU"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500" fill="hold"/>
                                        <p:tgtEl>
                                          <p:spTgt spid="32770"/>
                                        </p:tgtEl>
                                        <p:attrNameLst>
                                          <p:attrName>ppt_w</p:attrName>
                                        </p:attrNameLst>
                                      </p:cBhvr>
                                      <p:tavLst>
                                        <p:tav tm="0">
                                          <p:val>
                                            <p:fltVal val="0"/>
                                          </p:val>
                                        </p:tav>
                                        <p:tav tm="100000">
                                          <p:val>
                                            <p:strVal val="#ppt_w"/>
                                          </p:val>
                                        </p:tav>
                                      </p:tavLst>
                                    </p:anim>
                                    <p:anim calcmode="lin" valueType="num">
                                      <p:cBhvr>
                                        <p:cTn id="8" dur="500" fill="hold"/>
                                        <p:tgtEl>
                                          <p:spTgt spid="32770"/>
                                        </p:tgtEl>
                                        <p:attrNameLst>
                                          <p:attrName>ppt_h</p:attrName>
                                        </p:attrNameLst>
                                      </p:cBhvr>
                                      <p:tavLst>
                                        <p:tav tm="0">
                                          <p:val>
                                            <p:fltVal val="0"/>
                                          </p:val>
                                        </p:tav>
                                        <p:tav tm="100000">
                                          <p:val>
                                            <p:strVal val="#ppt_h"/>
                                          </p:val>
                                        </p:tav>
                                      </p:tavLst>
                                    </p:anim>
                                    <p:anim calcmode="lin" valueType="num">
                                      <p:cBhvr>
                                        <p:cTn id="9" dur="500" fill="hold"/>
                                        <p:tgtEl>
                                          <p:spTgt spid="32770"/>
                                        </p:tgtEl>
                                        <p:attrNameLst>
                                          <p:attrName>style.rotation</p:attrName>
                                        </p:attrNameLst>
                                      </p:cBhvr>
                                      <p:tavLst>
                                        <p:tav tm="0">
                                          <p:val>
                                            <p:fltVal val="360"/>
                                          </p:val>
                                        </p:tav>
                                        <p:tav tm="100000">
                                          <p:val>
                                            <p:fltVal val="0"/>
                                          </p:val>
                                        </p:tav>
                                      </p:tavLst>
                                    </p:anim>
                                    <p:animEffect transition="in" filter="fade">
                                      <p:cBhvr>
                                        <p:cTn id="10" dur="500"/>
                                        <p:tgtEl>
                                          <p:spTgt spid="3277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2771">
                                            <p:txEl>
                                              <p:pRg st="0" end="0"/>
                                            </p:txEl>
                                          </p:spTgt>
                                        </p:tgtEl>
                                        <p:attrNameLst>
                                          <p:attrName>style.visibility</p:attrName>
                                        </p:attrNameLst>
                                      </p:cBhvr>
                                      <p:to>
                                        <p:strVal val="visible"/>
                                      </p:to>
                                    </p:set>
                                    <p:anim calcmode="lin" valueType="num">
                                      <p:cBhvr>
                                        <p:cTn id="15" dur="500" fill="hold"/>
                                        <p:tgtEl>
                                          <p:spTgt spid="32771">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2771">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2771">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277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32771">
                                            <p:txEl>
                                              <p:pRg st="2" end="2"/>
                                            </p:txEl>
                                          </p:spTgt>
                                        </p:tgtEl>
                                        <p:attrNameLst>
                                          <p:attrName>style.visibility</p:attrName>
                                        </p:attrNameLst>
                                      </p:cBhvr>
                                      <p:to>
                                        <p:strVal val="visible"/>
                                      </p:to>
                                    </p:set>
                                    <p:anim calcmode="lin" valueType="num">
                                      <p:cBhvr>
                                        <p:cTn id="23" dur="500" fill="hold"/>
                                        <p:tgtEl>
                                          <p:spTgt spid="32771">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2771">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32771">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3277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32771">
                                            <p:txEl>
                                              <p:pRg st="4" end="4"/>
                                            </p:txEl>
                                          </p:spTgt>
                                        </p:tgtEl>
                                        <p:attrNameLst>
                                          <p:attrName>style.visibility</p:attrName>
                                        </p:attrNameLst>
                                      </p:cBhvr>
                                      <p:to>
                                        <p:strVal val="visible"/>
                                      </p:to>
                                    </p:set>
                                    <p:anim calcmode="lin" valueType="num">
                                      <p:cBhvr>
                                        <p:cTn id="31" dur="500" fill="hold"/>
                                        <p:tgtEl>
                                          <p:spTgt spid="32771">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2771">
                                            <p:txEl>
                                              <p:pRg st="4" end="4"/>
                                            </p:txEl>
                                          </p:spTgt>
                                        </p:tgtEl>
                                        <p:attrNameLst>
                                          <p:attrName>ppt_h</p:attrName>
                                        </p:attrNameLst>
                                      </p:cBhvr>
                                      <p:tavLst>
                                        <p:tav tm="0">
                                          <p:val>
                                            <p:fltVal val="0"/>
                                          </p:val>
                                        </p:tav>
                                        <p:tav tm="100000">
                                          <p:val>
                                            <p:strVal val="#ppt_h"/>
                                          </p:val>
                                        </p:tav>
                                      </p:tavLst>
                                    </p:anim>
                                    <p:anim calcmode="lin" valueType="num">
                                      <p:cBhvr>
                                        <p:cTn id="33" dur="500" fill="hold"/>
                                        <p:tgtEl>
                                          <p:spTgt spid="32771">
                                            <p:txEl>
                                              <p:pRg st="4" end="4"/>
                                            </p:txEl>
                                          </p:spTgt>
                                        </p:tgtEl>
                                        <p:attrNameLst>
                                          <p:attrName>style.rotation</p:attrName>
                                        </p:attrNameLst>
                                      </p:cBhvr>
                                      <p:tavLst>
                                        <p:tav tm="0">
                                          <p:val>
                                            <p:fltVal val="360"/>
                                          </p:val>
                                        </p:tav>
                                        <p:tav tm="100000">
                                          <p:val>
                                            <p:fltVal val="0"/>
                                          </p:val>
                                        </p:tav>
                                      </p:tavLst>
                                    </p:anim>
                                    <p:animEffect transition="in" filter="fade">
                                      <p:cBhvr>
                                        <p:cTn id="34" dur="500"/>
                                        <p:tgtEl>
                                          <p:spTgt spid="32771">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iterate type="lt">
                                    <p:tmPct val="10000"/>
                                  </p:iterate>
                                  <p:childTnLst>
                                    <p:set>
                                      <p:cBhvr>
                                        <p:cTn id="38" dur="1" fill="hold">
                                          <p:stCondLst>
                                            <p:cond delay="0"/>
                                          </p:stCondLst>
                                        </p:cTn>
                                        <p:tgtEl>
                                          <p:spTgt spid="32771">
                                            <p:txEl>
                                              <p:pRg st="5" end="5"/>
                                            </p:txEl>
                                          </p:spTgt>
                                        </p:tgtEl>
                                        <p:attrNameLst>
                                          <p:attrName>style.visibility</p:attrName>
                                        </p:attrNameLst>
                                      </p:cBhvr>
                                      <p:to>
                                        <p:strVal val="visible"/>
                                      </p:to>
                                    </p:set>
                                    <p:anim calcmode="lin" valueType="num">
                                      <p:cBhvr>
                                        <p:cTn id="39" dur="500" fill="hold"/>
                                        <p:tgtEl>
                                          <p:spTgt spid="32771">
                                            <p:txEl>
                                              <p:pRg st="5" end="5"/>
                                            </p:txEl>
                                          </p:spTgt>
                                        </p:tgtEl>
                                        <p:attrNameLst>
                                          <p:attrName>ppt_w</p:attrName>
                                        </p:attrNameLst>
                                      </p:cBhvr>
                                      <p:tavLst>
                                        <p:tav tm="0">
                                          <p:val>
                                            <p:fltVal val="0"/>
                                          </p:val>
                                        </p:tav>
                                        <p:tav tm="100000">
                                          <p:val>
                                            <p:strVal val="#ppt_w"/>
                                          </p:val>
                                        </p:tav>
                                      </p:tavLst>
                                    </p:anim>
                                    <p:anim calcmode="lin" valueType="num">
                                      <p:cBhvr>
                                        <p:cTn id="40" dur="500" fill="hold"/>
                                        <p:tgtEl>
                                          <p:spTgt spid="32771">
                                            <p:txEl>
                                              <p:pRg st="5" end="5"/>
                                            </p:txEl>
                                          </p:spTgt>
                                        </p:tgtEl>
                                        <p:attrNameLst>
                                          <p:attrName>ppt_h</p:attrName>
                                        </p:attrNameLst>
                                      </p:cBhvr>
                                      <p:tavLst>
                                        <p:tav tm="0">
                                          <p:val>
                                            <p:fltVal val="0"/>
                                          </p:val>
                                        </p:tav>
                                        <p:tav tm="100000">
                                          <p:val>
                                            <p:strVal val="#ppt_h"/>
                                          </p:val>
                                        </p:tav>
                                      </p:tavLst>
                                    </p:anim>
                                    <p:anim calcmode="lin" valueType="num">
                                      <p:cBhvr>
                                        <p:cTn id="41" dur="500" fill="hold"/>
                                        <p:tgtEl>
                                          <p:spTgt spid="32771">
                                            <p:txEl>
                                              <p:pRg st="5" end="5"/>
                                            </p:txEl>
                                          </p:spTgt>
                                        </p:tgtEl>
                                        <p:attrNameLst>
                                          <p:attrName>style.rotation</p:attrName>
                                        </p:attrNameLst>
                                      </p:cBhvr>
                                      <p:tavLst>
                                        <p:tav tm="0">
                                          <p:val>
                                            <p:fltVal val="360"/>
                                          </p:val>
                                        </p:tav>
                                        <p:tav tm="100000">
                                          <p:val>
                                            <p:fltVal val="0"/>
                                          </p:val>
                                        </p:tav>
                                      </p:tavLst>
                                    </p:anim>
                                    <p:animEffect transition="in" filter="fade">
                                      <p:cBhvr>
                                        <p:cTn id="42" dur="500"/>
                                        <p:tgtEl>
                                          <p:spTgt spid="32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73E35CDA-CB9E-42F9-BD1E-E36D81972A08}" type="slidenum">
              <a:rPr lang="ru-RU"/>
              <a:pPr/>
              <a:t>137</a:t>
            </a:fld>
            <a:endParaRPr lang="ru-RU"/>
          </a:p>
        </p:txBody>
      </p:sp>
      <p:sp>
        <p:nvSpPr>
          <p:cNvPr id="35842" name="Rectangle 2"/>
          <p:cNvSpPr>
            <a:spLocks noGrp="1" noChangeArrowheads="1"/>
          </p:cNvSpPr>
          <p:nvPr>
            <p:ph type="title"/>
          </p:nvPr>
        </p:nvSpPr>
        <p:spPr/>
        <p:txBody>
          <a:bodyPr/>
          <a:lstStyle/>
          <a:p>
            <a:pPr algn="ctr"/>
            <a:r>
              <a:rPr lang="kk-KZ"/>
              <a:t>Қорытынды</a:t>
            </a:r>
            <a:endParaRPr lang="ru-RU"/>
          </a:p>
        </p:txBody>
      </p:sp>
      <p:sp>
        <p:nvSpPr>
          <p:cNvPr id="35843" name="Rectangle 3"/>
          <p:cNvSpPr>
            <a:spLocks noGrp="1" noChangeArrowheads="1"/>
          </p:cNvSpPr>
          <p:nvPr>
            <p:ph type="body" idx="1"/>
          </p:nvPr>
        </p:nvSpPr>
        <p:spPr/>
        <p:txBody>
          <a:bodyPr/>
          <a:lstStyle/>
          <a:p>
            <a:pPr>
              <a:lnSpc>
                <a:spcPct val="80000"/>
              </a:lnSpc>
            </a:pPr>
            <a:r>
              <a:rPr lang="sr-Cyrl-CS" sz="2800"/>
              <a:t>Кәсіпорын инвесторлары, кредиторлары, сақтандыру қоғамдары, т.б. үшін маңызды қажеттілік, егер кәсіпорында: </a:t>
            </a:r>
          </a:p>
          <a:p>
            <a:pPr>
              <a:lnSpc>
                <a:spcPct val="80000"/>
              </a:lnSpc>
            </a:pPr>
            <a:r>
              <a:rPr lang="sr-Cyrl-CS" sz="2800"/>
              <a:t>а) тұрақты ҚБЗ болса (көптеген кәсіпорындар үшін – 10%-дан астам); </a:t>
            </a:r>
          </a:p>
          <a:p>
            <a:pPr>
              <a:lnSpc>
                <a:spcPct val="80000"/>
              </a:lnSpc>
            </a:pPr>
            <a:r>
              <a:rPr lang="sr-Cyrl-CS" sz="2800"/>
              <a:t>б) жалпы сомадағы тұрақты шығынның үлестік салмағында өндірістік тұтқа әсерінің қуаты тиімді мәнге ие болса; </a:t>
            </a:r>
          </a:p>
          <a:p>
            <a:pPr>
              <a:lnSpc>
                <a:spcPct val="80000"/>
              </a:lnSpc>
            </a:pPr>
            <a:r>
              <a:rPr lang="sr-Cyrl-CS" sz="2800"/>
              <a:t>в) активтің экономикалық табыстылы-ғының жоғары деңгейі, қалыпты дифференциал мәні, ҚБЗ «тыныш» болса.</a:t>
            </a:r>
            <a:endParaRPr lang="ru-RU"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dissolve">
                                      <p:cBhvr>
                                        <p:cTn id="7" dur="5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Effect transition="in" filter="dissolve">
                                      <p:cBhvr>
                                        <p:cTn id="12" dur="500"/>
                                        <p:tgtEl>
                                          <p:spTgt spid="358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5843">
                                            <p:txEl>
                                              <p:pRg st="1" end="1"/>
                                            </p:txEl>
                                          </p:spTgt>
                                        </p:tgtEl>
                                        <p:attrNameLst>
                                          <p:attrName>style.visibility</p:attrName>
                                        </p:attrNameLst>
                                      </p:cBhvr>
                                      <p:to>
                                        <p:strVal val="visible"/>
                                      </p:to>
                                    </p:set>
                                    <p:animEffect transition="in" filter="dissolve">
                                      <p:cBhvr>
                                        <p:cTn id="17" dur="500"/>
                                        <p:tgtEl>
                                          <p:spTgt spid="358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5843">
                                            <p:txEl>
                                              <p:pRg st="2" end="2"/>
                                            </p:txEl>
                                          </p:spTgt>
                                        </p:tgtEl>
                                        <p:attrNameLst>
                                          <p:attrName>style.visibility</p:attrName>
                                        </p:attrNameLst>
                                      </p:cBhvr>
                                      <p:to>
                                        <p:strVal val="visible"/>
                                      </p:to>
                                    </p:set>
                                    <p:animEffect transition="in" filter="dissolve">
                                      <p:cBhvr>
                                        <p:cTn id="22" dur="500"/>
                                        <p:tgtEl>
                                          <p:spTgt spid="358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5843">
                                            <p:txEl>
                                              <p:pRg st="3" end="3"/>
                                            </p:txEl>
                                          </p:spTgt>
                                        </p:tgtEl>
                                        <p:attrNameLst>
                                          <p:attrName>style.visibility</p:attrName>
                                        </p:attrNameLst>
                                      </p:cBhvr>
                                      <p:to>
                                        <p:strVal val="visible"/>
                                      </p:to>
                                    </p:set>
                                    <p:animEffect transition="in" filter="dissolve">
                                      <p:cBhvr>
                                        <p:cTn id="27" dur="500"/>
                                        <p:tgtEl>
                                          <p:spTgt spid="358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323528" y="1124744"/>
            <a:ext cx="835292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i="1" dirty="0" smtClean="0">
                <a:solidFill>
                  <a:schemeClr val="tx1"/>
                </a:solidFill>
                <a:latin typeface="Times New Roman" pitchFamily="18" charset="0"/>
                <a:cs typeface="Times New Roman" pitchFamily="18" charset="0"/>
              </a:rPr>
              <a:t>Инвестициялардың тиімділік коэффициенті</a:t>
            </a:r>
            <a:r>
              <a:rPr lang="kk-KZ" sz="2000" b="1" dirty="0" smtClean="0">
                <a:solidFill>
                  <a:schemeClr val="tx1"/>
                </a:solidFill>
                <a:latin typeface="Times New Roman" pitchFamily="18" charset="0"/>
                <a:cs typeface="Times New Roman" pitchFamily="18" charset="0"/>
              </a:rPr>
              <a:t> </a:t>
            </a:r>
            <a:r>
              <a:rPr lang="kk-KZ" sz="2000" b="1" i="1" dirty="0" smtClean="0">
                <a:solidFill>
                  <a:schemeClr val="tx2">
                    <a:lumMod val="75000"/>
                  </a:schemeClr>
                </a:solidFill>
                <a:latin typeface="Times New Roman" pitchFamily="18" charset="0"/>
                <a:cs typeface="Times New Roman" pitchFamily="18" charset="0"/>
              </a:rPr>
              <a:t>(Return On Investment,ROI)</a:t>
            </a:r>
            <a:r>
              <a:rPr lang="kk-KZ" sz="2000" b="1" dirty="0" smtClean="0">
                <a:solidFill>
                  <a:schemeClr val="tx2">
                    <a:lumMod val="75000"/>
                  </a:schemeClr>
                </a:solidFill>
                <a:latin typeface="Times New Roman" pitchFamily="18" charset="0"/>
                <a:cs typeface="Times New Roman" pitchFamily="18" charset="0"/>
              </a:rPr>
              <a:t> – бұл көрсеткіш инвестициялардың табыстылығын сипаттайды. Ол келесі түрде есептеледі:</a:t>
            </a:r>
            <a:endParaRPr lang="ru-RU" sz="2000" b="1" dirty="0" smtClean="0">
              <a:solidFill>
                <a:schemeClr val="tx2">
                  <a:lumMod val="75000"/>
                </a:schemeClr>
              </a:solidFill>
              <a:latin typeface="Times New Roman" pitchFamily="18" charset="0"/>
              <a:cs typeface="Times New Roman" pitchFamily="18" charset="0"/>
            </a:endParaRPr>
          </a:p>
        </p:txBody>
      </p:sp>
      <p:sp>
        <p:nvSpPr>
          <p:cNvPr id="16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38914" name="Rectangle 2"/>
          <p:cNvSpPr>
            <a:spLocks noChangeArrowheads="1"/>
          </p:cNvSpPr>
          <p:nvPr/>
        </p:nvSpPr>
        <p:spPr bwMode="auto">
          <a:xfrm>
            <a:off x="395536" y="4077072"/>
            <a:ext cx="8352928" cy="13234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lvl="0" indent="342900" algn="ctr" fontAlgn="base">
              <a:spcBef>
                <a:spcPct val="0"/>
              </a:spcBef>
              <a:spcAft>
                <a:spcPct val="0"/>
              </a:spcAft>
            </a:pPr>
            <a:r>
              <a:rPr lang="kk-KZ" sz="2000" b="1" dirty="0" smtClean="0">
                <a:solidFill>
                  <a:schemeClr val="tx2">
                    <a:lumMod val="75000"/>
                  </a:schemeClr>
                </a:solidFill>
                <a:latin typeface="Times New Roman" pitchFamily="18" charset="0"/>
                <a:cs typeface="Times New Roman" pitchFamily="18" charset="0"/>
              </a:rPr>
              <a:t>Қаржылық есептілігін талдау барысында ROI терминімен капиталдың әр түрлі құрастырушыларының тиімділігін сипаттайтын қаржы көрсеткіштер тобын немесе инвестицияланған капиталдың тиімділік көрсеткішін атап айтады. </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39937" name="Rectangle 1"/>
          <p:cNvSpPr>
            <a:spLocks noChangeArrowheads="1"/>
          </p:cNvSpPr>
          <p:nvPr/>
        </p:nvSpPr>
        <p:spPr bwMode="auto">
          <a:xfrm>
            <a:off x="1409406" y="2852936"/>
            <a:ext cx="748307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ROI </a:t>
            </a:r>
            <a:r>
              <a:rPr kumimoji="0" lang="kk-KZ"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Пайда + (Сату бағасы – Сатып алу бағасы</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Сатып алу бағасы                                            </a:t>
            </a:r>
            <a:endParaRPr kumimoji="0" lang="kk-KZ"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6" name="Rectangle 4"/>
          <p:cNvSpPr>
            <a:spLocks noChangeArrowheads="1"/>
          </p:cNvSpPr>
          <p:nvPr/>
        </p:nvSpPr>
        <p:spPr bwMode="gray">
          <a:xfrm>
            <a:off x="4932040" y="692696"/>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1403648" y="0"/>
            <a:ext cx="3528392" cy="1569660"/>
          </a:xfrm>
          <a:prstGeom prst="rect">
            <a:avLst/>
          </a:prstGeom>
        </p:spPr>
        <p:txBody>
          <a:bodyPr wrap="square">
            <a:spAutoFit/>
          </a:bodyPr>
          <a:lstStyle/>
          <a:p>
            <a:pPr algn="ctr"/>
            <a:r>
              <a:rPr lang="kk-KZ" sz="2400" b="1" u="sng" dirty="0" smtClean="0">
                <a:solidFill>
                  <a:schemeClr val="bg1"/>
                </a:solidFill>
                <a:latin typeface="Times New Roman" pitchFamily="18" charset="0"/>
                <a:cs typeface="Times New Roman" pitchFamily="18" charset="0"/>
              </a:rPr>
              <a:t>Шаруашылық қызметі қаржы нәтижелерінің жинақталған көрсеткіштері</a:t>
            </a:r>
            <a:endParaRPr lang="ru-RU" sz="2400" b="1" u="sng" dirty="0">
              <a:solidFill>
                <a:schemeClr val="bg1"/>
              </a:solidFill>
              <a:latin typeface="Times New Roman" pitchFamily="18" charset="0"/>
              <a:cs typeface="Times New Roman" pitchFamily="18" charset="0"/>
            </a:endParaRPr>
          </a:p>
        </p:txBody>
      </p:sp>
      <p:sp>
        <p:nvSpPr>
          <p:cNvPr id="14" name="Rectangle 4"/>
          <p:cNvSpPr>
            <a:spLocks noChangeArrowheads="1"/>
          </p:cNvSpPr>
          <p:nvPr/>
        </p:nvSpPr>
        <p:spPr bwMode="gray">
          <a:xfrm>
            <a:off x="4932040" y="548680"/>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5" name="Rectangle 4"/>
          <p:cNvSpPr>
            <a:spLocks noChangeArrowheads="1"/>
          </p:cNvSpPr>
          <p:nvPr/>
        </p:nvSpPr>
        <p:spPr bwMode="gray">
          <a:xfrm>
            <a:off x="4932040" y="404664"/>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7409" name="Rectangle 1"/>
          <p:cNvSpPr>
            <a:spLocks noChangeArrowheads="1"/>
          </p:cNvSpPr>
          <p:nvPr/>
        </p:nvSpPr>
        <p:spPr bwMode="auto">
          <a:xfrm>
            <a:off x="323528" y="1940495"/>
            <a:ext cx="8568952" cy="13234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Салықтар мен пайыздарды төлемей тұрып алынған пайда </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(Earning Before Interest and Nfx, EBIT) – пайдаға салынған салықты және несиелер бойынша есептелген пайыздарды төлемей тұрғанда компания пайдасының көрсеткіші.</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17" name="Прямоугольник 16"/>
          <p:cNvSpPr/>
          <p:nvPr/>
        </p:nvSpPr>
        <p:spPr>
          <a:xfrm>
            <a:off x="3491880" y="3645024"/>
            <a:ext cx="2056973" cy="400110"/>
          </a:xfrm>
          <a:prstGeom prst="rect">
            <a:avLst/>
          </a:prstGeom>
        </p:spPr>
        <p:txBody>
          <a:bodyPr wrap="none">
            <a:spAutoFit/>
          </a:bodyPr>
          <a:lstStyle/>
          <a:p>
            <a:r>
              <a:rPr lang="en-US" sz="2000" b="1" dirty="0" smtClean="0">
                <a:latin typeface="Times New Roman" pitchFamily="18" charset="0"/>
                <a:cs typeface="Times New Roman" pitchFamily="18" charset="0"/>
              </a:rPr>
              <a:t>EBIT=PN-F-a*N</a:t>
            </a:r>
            <a:endParaRPr lang="ru-RU" sz="2000" b="1" dirty="0">
              <a:latin typeface="Times New Roman" pitchFamily="18" charset="0"/>
              <a:cs typeface="Times New Roman" pitchFamily="18" charset="0"/>
            </a:endParaRPr>
          </a:p>
        </p:txBody>
      </p:sp>
      <p:sp>
        <p:nvSpPr>
          <p:cNvPr id="17410" name="Rectangle 2"/>
          <p:cNvSpPr>
            <a:spLocks noChangeArrowheads="1"/>
          </p:cNvSpPr>
          <p:nvPr/>
        </p:nvSpPr>
        <p:spPr bwMode="auto">
          <a:xfrm>
            <a:off x="323528" y="4390072"/>
            <a:ext cx="8568952" cy="163121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Мұндағы</a:t>
            </a:r>
            <a:r>
              <a:rPr lang="ru-RU" sz="2000" b="1" dirty="0" smtClean="0">
                <a:solidFill>
                  <a:schemeClr val="tx1"/>
                </a:solidFill>
                <a:latin typeface="Times New Roman" pitchFamily="18" charset="0"/>
                <a:ea typeface="Times New Roman" pitchFamily="18" charset="0"/>
                <a:cs typeface="Times New Roman" pitchFamily="18" charset="0"/>
              </a:rPr>
              <a:t>:</a:t>
            </a:r>
            <a:endPar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өнім бірлігінің бағасы;</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өнім бірлігінің саны;</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үнемі шығатын (кететін) шығындар;</a:t>
            </a:r>
            <a:endParaRPr kumimoji="0" lang="ru-RU"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негізгі түсімде  бағадағы ауыспалы шығындар шамасы;</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6" name="Rectangle 4"/>
          <p:cNvSpPr>
            <a:spLocks noChangeArrowheads="1"/>
          </p:cNvSpPr>
          <p:nvPr/>
        </p:nvSpPr>
        <p:spPr bwMode="gray">
          <a:xfrm>
            <a:off x="4932040" y="692696"/>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1403648" y="0"/>
            <a:ext cx="3528392" cy="1569660"/>
          </a:xfrm>
          <a:prstGeom prst="rect">
            <a:avLst/>
          </a:prstGeom>
        </p:spPr>
        <p:txBody>
          <a:bodyPr wrap="square">
            <a:spAutoFit/>
          </a:bodyPr>
          <a:lstStyle/>
          <a:p>
            <a:pPr algn="ctr"/>
            <a:r>
              <a:rPr lang="kk-KZ" sz="2400" b="1" u="sng" dirty="0" smtClean="0">
                <a:solidFill>
                  <a:schemeClr val="bg1"/>
                </a:solidFill>
                <a:latin typeface="Times New Roman" pitchFamily="18" charset="0"/>
                <a:cs typeface="Times New Roman" pitchFamily="18" charset="0"/>
              </a:rPr>
              <a:t>Шаруашылық қызметі қаржы нәтижелерінің жинақталған көрсеткіштері</a:t>
            </a:r>
            <a:endParaRPr lang="ru-RU" sz="2400" b="1" u="sng" dirty="0">
              <a:solidFill>
                <a:schemeClr val="bg1"/>
              </a:solidFill>
              <a:latin typeface="Times New Roman" pitchFamily="18" charset="0"/>
              <a:cs typeface="Times New Roman" pitchFamily="18" charset="0"/>
            </a:endParaRPr>
          </a:p>
        </p:txBody>
      </p:sp>
      <p:sp>
        <p:nvSpPr>
          <p:cNvPr id="14" name="Rectangle 4"/>
          <p:cNvSpPr>
            <a:spLocks noChangeArrowheads="1"/>
          </p:cNvSpPr>
          <p:nvPr/>
        </p:nvSpPr>
        <p:spPr bwMode="gray">
          <a:xfrm>
            <a:off x="4932040" y="548680"/>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5" name="Rectangle 4"/>
          <p:cNvSpPr>
            <a:spLocks noChangeArrowheads="1"/>
          </p:cNvSpPr>
          <p:nvPr/>
        </p:nvSpPr>
        <p:spPr bwMode="gray">
          <a:xfrm>
            <a:off x="4932040" y="404664"/>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0961" name="Rectangle 1"/>
          <p:cNvSpPr>
            <a:spLocks noChangeArrowheads="1"/>
          </p:cNvSpPr>
          <p:nvPr/>
        </p:nvSpPr>
        <p:spPr bwMode="auto">
          <a:xfrm>
            <a:off x="179512" y="1858615"/>
            <a:ext cx="8712968" cy="163121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Акцияға пайда</a:t>
            </a:r>
            <a:r>
              <a:rPr kumimoji="0" lang="kk-KZ" sz="20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(Earning Per Share,EPS)</a:t>
            </a: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компанияның үлестіруге қолжетімді таза пайдасының қарапайым акциялардың орташа жылдық санының қатысына тең көрсеткіші. Акцияға түсетін пайда қор нарығының компанияны бағалау үшін пайдаланатын негізгі қаржы көрсеткіштерінің бірі болып табылады.</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40962" name="Rectangle 2"/>
          <p:cNvSpPr>
            <a:spLocks noChangeArrowheads="1"/>
          </p:cNvSpPr>
          <p:nvPr/>
        </p:nvSpPr>
        <p:spPr bwMode="auto">
          <a:xfrm>
            <a:off x="1224606" y="3657218"/>
            <a:ext cx="730783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EPS =  </a:t>
            </a:r>
            <a:r>
              <a:rPr kumimoji="0" lang="kk-KZ"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Таза пайда –Артықшылық берілген дивидендтер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Қарапайым акциялардың орташа саны                 </a:t>
            </a:r>
            <a:endParaRPr kumimoji="0" lang="kk-KZ"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Rectangle 3"/>
          <p:cNvSpPr>
            <a:spLocks noChangeArrowheads="1"/>
          </p:cNvSpPr>
          <p:nvPr/>
        </p:nvSpPr>
        <p:spPr bwMode="auto">
          <a:xfrm>
            <a:off x="179512" y="4653136"/>
            <a:ext cx="8712968" cy="193899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EPS  дұрыс есептеу үшін құрамында бір жылдың ішінде болған барлық өзгерістерді ескере отыра бөлгіште пайдаланатын акциялар санын анықтау маңызды. Жыл бойы айналымда болған  акциялар толық көлемінде есепке алынады. Ал жылдың бір кезеңінде ғана айналымда мерзіміне шамалас үлесінде есептеледі. Егер қосымша акциялар түрінде дивиденттер төленіп отырса, олар есепке толық енеді.</a:t>
            </a:r>
            <a:endParaRPr kumimoji="0" lang="kk-KZ" sz="2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6" name="Rectangle 4"/>
          <p:cNvSpPr>
            <a:spLocks noChangeArrowheads="1"/>
          </p:cNvSpPr>
          <p:nvPr/>
        </p:nvSpPr>
        <p:spPr bwMode="gray">
          <a:xfrm>
            <a:off x="4932040" y="692696"/>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1403648" y="0"/>
            <a:ext cx="3528392" cy="1569660"/>
          </a:xfrm>
          <a:prstGeom prst="rect">
            <a:avLst/>
          </a:prstGeom>
        </p:spPr>
        <p:txBody>
          <a:bodyPr wrap="square">
            <a:spAutoFit/>
          </a:bodyPr>
          <a:lstStyle/>
          <a:p>
            <a:pPr algn="ctr"/>
            <a:r>
              <a:rPr lang="kk-KZ" sz="2400" b="1" u="sng" dirty="0" smtClean="0">
                <a:solidFill>
                  <a:schemeClr val="bg1"/>
                </a:solidFill>
                <a:latin typeface="Times New Roman" pitchFamily="18" charset="0"/>
                <a:cs typeface="Times New Roman" pitchFamily="18" charset="0"/>
              </a:rPr>
              <a:t>Шаруашылық қызметі қаржы нәтижелерінің жинақталған көрсеткіштері</a:t>
            </a:r>
            <a:endParaRPr lang="ru-RU" sz="2400" b="1" u="sng" dirty="0">
              <a:solidFill>
                <a:schemeClr val="bg1"/>
              </a:solidFill>
              <a:latin typeface="Times New Roman" pitchFamily="18" charset="0"/>
              <a:cs typeface="Times New Roman" pitchFamily="18" charset="0"/>
            </a:endParaRPr>
          </a:p>
        </p:txBody>
      </p:sp>
      <p:sp>
        <p:nvSpPr>
          <p:cNvPr id="14" name="Rectangle 4"/>
          <p:cNvSpPr>
            <a:spLocks noChangeArrowheads="1"/>
          </p:cNvSpPr>
          <p:nvPr/>
        </p:nvSpPr>
        <p:spPr bwMode="gray">
          <a:xfrm>
            <a:off x="4932040" y="548680"/>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5" name="Rectangle 4"/>
          <p:cNvSpPr>
            <a:spLocks noChangeArrowheads="1"/>
          </p:cNvSpPr>
          <p:nvPr/>
        </p:nvSpPr>
        <p:spPr bwMode="gray">
          <a:xfrm>
            <a:off x="4932040" y="404664"/>
            <a:ext cx="421196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0961" name="Rectangle 1"/>
          <p:cNvSpPr>
            <a:spLocks noChangeArrowheads="1"/>
          </p:cNvSpPr>
          <p:nvPr/>
        </p:nvSpPr>
        <p:spPr bwMode="auto">
          <a:xfrm>
            <a:off x="323528" y="2053297"/>
            <a:ext cx="8496944" cy="10156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indent="342900" algn="ctr" fontAlgn="base">
              <a:spcBef>
                <a:spcPct val="0"/>
              </a:spcBef>
              <a:spcAft>
                <a:spcPct val="0"/>
              </a:spcAft>
            </a:pPr>
            <a:r>
              <a:rPr lang="kk-KZ" sz="2000" b="1" i="1" dirty="0" smtClean="0">
                <a:solidFill>
                  <a:schemeClr val="tx1"/>
                </a:solidFill>
                <a:latin typeface="Times New Roman" pitchFamily="18" charset="0"/>
                <a:cs typeface="Times New Roman" pitchFamily="18" charset="0"/>
              </a:rPr>
              <a:t>Акцияға дивидент </a:t>
            </a:r>
            <a:r>
              <a:rPr lang="kk-KZ" sz="2000" b="1" i="1" dirty="0" smtClean="0">
                <a:solidFill>
                  <a:schemeClr val="tx2">
                    <a:lumMod val="75000"/>
                  </a:schemeClr>
                </a:solidFill>
                <a:latin typeface="Times New Roman" pitchFamily="18" charset="0"/>
                <a:cs typeface="Times New Roman" pitchFamily="18" charset="0"/>
              </a:rPr>
              <a:t>(Duvidends Per Share,DPS)</a:t>
            </a:r>
            <a:r>
              <a:rPr lang="kk-KZ" sz="2000" b="1" dirty="0" smtClean="0">
                <a:solidFill>
                  <a:schemeClr val="tx2">
                    <a:lumMod val="75000"/>
                  </a:schemeClr>
                </a:solidFill>
                <a:latin typeface="Times New Roman" pitchFamily="18" charset="0"/>
                <a:cs typeface="Times New Roman" pitchFamily="18" charset="0"/>
              </a:rPr>
              <a:t> – компанияның таза үлестіруге қолжетімді таза пайдасының қарапайым акцияларының орташа санына қатысты тең көрсеткіші.</a:t>
            </a:r>
            <a:endParaRPr lang="ru-RU" sz="2000" b="1" dirty="0" smtClean="0">
              <a:solidFill>
                <a:schemeClr val="tx2">
                  <a:lumMod val="75000"/>
                </a:schemeClr>
              </a:solidFill>
              <a:latin typeface="Times New Roman" pitchFamily="18" charset="0"/>
              <a:cs typeface="Times New Roman" pitchFamily="18" charset="0"/>
            </a:endParaRPr>
          </a:p>
        </p:txBody>
      </p:sp>
      <p:sp>
        <p:nvSpPr>
          <p:cNvPr id="40963" name="Rectangle 3"/>
          <p:cNvSpPr>
            <a:spLocks noChangeArrowheads="1"/>
          </p:cNvSpPr>
          <p:nvPr/>
        </p:nvSpPr>
        <p:spPr bwMode="auto">
          <a:xfrm>
            <a:off x="323528" y="4725144"/>
            <a:ext cx="8496944" cy="13234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indent="342900" algn="ctr" fontAlgn="base">
              <a:spcBef>
                <a:spcPct val="0"/>
              </a:spcBef>
              <a:spcAft>
                <a:spcPct val="0"/>
              </a:spcAft>
            </a:pPr>
            <a:r>
              <a:rPr lang="kk-KZ" sz="2000" b="1" dirty="0" smtClean="0">
                <a:solidFill>
                  <a:schemeClr val="tx2">
                    <a:lumMod val="75000"/>
                  </a:schemeClr>
                </a:solidFill>
                <a:latin typeface="Times New Roman" pitchFamily="18" charset="0"/>
                <a:cs typeface="Times New Roman" pitchFamily="18" charset="0"/>
              </a:rPr>
              <a:t>Есепке алынатын акциялар санын анықтау барысында келесі факторларды ескеру керек: жыл бойы акционерлік капитал құрамының өзгеруі мен капиталда толып кеткен бағалы қағаздардың әсері.</a:t>
            </a:r>
            <a:endParaRPr lang="ru-RU" sz="2000" b="1" dirty="0" smtClean="0">
              <a:solidFill>
                <a:schemeClr val="tx2">
                  <a:lumMod val="75000"/>
                </a:schemeClr>
              </a:solidFill>
              <a:latin typeface="Times New Roman" pitchFamily="18" charset="0"/>
              <a:cs typeface="Times New Roman" pitchFamily="18" charset="0"/>
            </a:endParaRPr>
          </a:p>
        </p:txBody>
      </p:sp>
      <p:sp>
        <p:nvSpPr>
          <p:cNvPr id="41985" name="Rectangle 1"/>
          <p:cNvSpPr>
            <a:spLocks noChangeArrowheads="1"/>
          </p:cNvSpPr>
          <p:nvPr/>
        </p:nvSpPr>
        <p:spPr bwMode="auto">
          <a:xfrm>
            <a:off x="1763688" y="3501008"/>
            <a:ext cx="6256136"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DPS = </a:t>
            </a:r>
            <a:r>
              <a:rPr kumimoji="0" lang="kk-KZ"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Төлемге дивиденттер </a:t>
            </a:r>
            <a:endPar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42900" algn="ctr" defTabSz="914400" rtl="0" eaLnBrk="0" fontAlgn="base" latinLnBrk="0" hangingPunct="0">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Қарапайым акциялардың орташа саны         </a:t>
            </a:r>
            <a:endParaRPr kumimoji="0" lang="kk-KZ"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algn="ctr">
              <a:buNone/>
            </a:pPr>
            <a:endParaRPr lang="kk-KZ" dirty="0" smtClean="0">
              <a:solidFill>
                <a:srgbClr val="FF0000"/>
              </a:solidFill>
              <a:latin typeface="Times New Roman" pitchFamily="18" charset="0"/>
              <a:cs typeface="Times New Roman" pitchFamily="18" charset="0"/>
            </a:endParaRPr>
          </a:p>
          <a:p>
            <a:pPr algn="ctr">
              <a:buNone/>
            </a:pPr>
            <a:endParaRPr lang="kk-KZ" dirty="0" smtClean="0">
              <a:solidFill>
                <a:srgbClr val="FF0000"/>
              </a:solidFill>
              <a:latin typeface="Times New Roman" pitchFamily="18" charset="0"/>
              <a:cs typeface="Times New Roman" pitchFamily="18" charset="0"/>
            </a:endParaRPr>
          </a:p>
          <a:p>
            <a:pPr algn="ctr">
              <a:buNone/>
            </a:pPr>
            <a:endParaRPr lang="kk-KZ" dirty="0" smtClean="0">
              <a:solidFill>
                <a:srgbClr val="FF0000"/>
              </a:solidFill>
              <a:latin typeface="Times New Roman" pitchFamily="18" charset="0"/>
              <a:cs typeface="Times New Roman" pitchFamily="18" charset="0"/>
            </a:endParaRPr>
          </a:p>
          <a:p>
            <a:pPr algn="ctr">
              <a:buNone/>
            </a:pPr>
            <a:r>
              <a:rPr lang="kk-KZ" sz="6700" dirty="0" smtClean="0">
                <a:solidFill>
                  <a:srgbClr val="FF0000"/>
                </a:solidFill>
                <a:latin typeface="Times New Roman" pitchFamily="18" charset="0"/>
                <a:cs typeface="Times New Roman" pitchFamily="18" charset="0"/>
              </a:rPr>
              <a:t>Тәуекел және табыстылық</a:t>
            </a:r>
            <a:endParaRPr lang="kk-KZ" sz="6700" dirty="0" smtClean="0">
              <a:solidFill>
                <a:srgbClr val="FF0000"/>
              </a:solidFill>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r>
              <a:rPr lang="kk-KZ" b="1" dirty="0" smtClean="0">
                <a:solidFill>
                  <a:srgbClr val="0070C0"/>
                </a:solidFill>
                <a:latin typeface="Times New Roman" pitchFamily="18" charset="0"/>
                <a:cs typeface="Times New Roman" pitchFamily="18" charset="0"/>
              </a:rPr>
              <a:t>Тақырып </a:t>
            </a:r>
            <a:r>
              <a:rPr lang="kk-KZ" b="1" dirty="0" smtClean="0">
                <a:solidFill>
                  <a:srgbClr val="0070C0"/>
                </a:solidFill>
                <a:latin typeface="Times New Roman" pitchFamily="18" charset="0"/>
                <a:cs typeface="Times New Roman" pitchFamily="18" charset="0"/>
              </a:rPr>
              <a:t>2.</a:t>
            </a:r>
            <a:endParaRPr lang="ru-RU" dirty="0" smtClean="0">
              <a:solidFill>
                <a:srgbClr val="0070C0"/>
              </a:solidFill>
              <a:latin typeface="Times New Roman" pitchFamily="18" charset="0"/>
              <a:cs typeface="Times New Roman" pitchFamily="18" charset="0"/>
            </a:endParaRPr>
          </a:p>
          <a:p>
            <a:endParaRPr lang="ru-RU" dirty="0"/>
          </a:p>
        </p:txBody>
      </p:sp>
      <p:sp>
        <p:nvSpPr>
          <p:cNvPr id="2" name="Заголовок 1"/>
          <p:cNvSpPr>
            <a:spLocks noGrp="1"/>
          </p:cNvSpPr>
          <p:nvPr>
            <p:ph type="title"/>
          </p:nvPr>
        </p:nvSpPr>
        <p:spPr/>
        <p:txBody>
          <a:bodyPr/>
          <a:lstStyle/>
          <a:p>
            <a:r>
              <a:rPr lang="kk-KZ" dirty="0" smtClean="0">
                <a:solidFill>
                  <a:srgbClr val="002060"/>
                </a:solidFill>
                <a:latin typeface="Times New Roman" pitchFamily="18" charset="0"/>
                <a:cs typeface="Times New Roman" pitchFamily="18" charset="0"/>
              </a:rPr>
              <a:t>Қаржы менеджменті </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kk-KZ" sz="3600" dirty="0" smtClean="0">
                <a:latin typeface="Times New Roman" pitchFamily="18" charset="0"/>
                <a:cs typeface="Times New Roman" pitchFamily="18" charset="0"/>
              </a:rPr>
              <a:t>1. Тәуекелділік және табыстылық.</a:t>
            </a:r>
          </a:p>
          <a:p>
            <a:r>
              <a:rPr lang="kk-KZ" sz="3600" dirty="0" smtClean="0">
                <a:latin typeface="Times New Roman" pitchFamily="18" charset="0"/>
                <a:cs typeface="Times New Roman" pitchFamily="18" charset="0"/>
              </a:rPr>
              <a:t>2. Оңтайлы қоржынды таңдау.</a:t>
            </a:r>
          </a:p>
          <a:p>
            <a:r>
              <a:rPr lang="kk-KZ" sz="3600" dirty="0" smtClean="0">
                <a:latin typeface="Times New Roman" pitchFamily="18" charset="0"/>
                <a:cs typeface="Times New Roman" pitchFamily="18" charset="0"/>
              </a:rPr>
              <a:t>3. Әртараптандыру тәуекелдерді басқару құралы ретінде.</a:t>
            </a:r>
            <a:endParaRPr lang="ru-RU" sz="3600" dirty="0">
              <a:latin typeface="Times New Roman" pitchFamily="18" charset="0"/>
              <a:cs typeface="Times New Roman" pitchFamily="18" charset="0"/>
            </a:endParaRPr>
          </a:p>
        </p:txBody>
      </p:sp>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Жоспар </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a:bodyPr>
          <a:lstStyle/>
          <a:p>
            <a:pPr algn="just"/>
            <a:r>
              <a:rPr lang="kk-KZ" b="1" dirty="0" smtClean="0">
                <a:latin typeface="Times New Roman" pitchFamily="18" charset="0"/>
                <a:cs typeface="Times New Roman" pitchFamily="18" charset="0"/>
              </a:rPr>
              <a:t>Курстың мақсаты</a:t>
            </a:r>
            <a:r>
              <a:rPr lang="kk-KZ" dirty="0" smtClean="0">
                <a:latin typeface="Times New Roman" pitchFamily="18" charset="0"/>
                <a:cs typeface="Times New Roman" pitchFamily="18" charset="0"/>
              </a:rPr>
              <a:t> – кәсіпорын (фирма) қаржысын басқарудың ғылыми және практикалық негізін студенттерге үйрету. «Қаржылық менеджмент» пәнін оқи отырып олар жаңаша ойлауға талпынып, болашақ фирмалардың қаржылық басқару ісін ұтымды жүргізудің жоспарын қарастырады. </a:t>
            </a:r>
            <a:endParaRPr lang="ru-RU" dirty="0" smtClean="0">
              <a:latin typeface="Times New Roman" pitchFamily="18" charset="0"/>
              <a:cs typeface="Times New Roman" pitchFamily="18" charset="0"/>
            </a:endParaRPr>
          </a:p>
          <a:p>
            <a:pPr algn="just"/>
            <a:r>
              <a:rPr lang="kk-KZ" dirty="0" smtClean="0">
                <a:latin typeface="Times New Roman" pitchFamily="18" charset="0"/>
                <a:cs typeface="Times New Roman" pitchFamily="18" charset="0"/>
              </a:rPr>
              <a:t>Бұл оқу пәні студенттерге нарықтық экономикаға  байланысты құрылған әртүрлі формадағы кәсіпорындардың қаржылық басқару ерекшеліктері, шетелдік қаржылық басқару әдістерін кейбір қаржылық күйзеліс кездерінде қолданудың тәсілдерін ұсынады</a:t>
            </a:r>
            <a:endParaRPr lang="ru-RU" dirty="0">
              <a:latin typeface="Times New Roman" pitchFamily="18" charset="0"/>
              <a:cs typeface="Times New Roman" pitchFamily="18" charset="0"/>
            </a:endParaRPr>
          </a:p>
        </p:txBody>
      </p:sp>
      <p:sp>
        <p:nvSpPr>
          <p:cNvPr id="2" name="Заголовок 1"/>
          <p:cNvSpPr>
            <a:spLocks noGrp="1"/>
          </p:cNvSpPr>
          <p:nvPr>
            <p:ph type="title"/>
          </p:nvPr>
        </p:nvSpPr>
        <p:spPr/>
        <p:txBody>
          <a:bodyPr>
            <a:normAutofit fontScale="90000"/>
          </a:bodyPr>
          <a:lstStyle/>
          <a:p>
            <a:r>
              <a:rPr lang="kk-KZ" dirty="0" smtClean="0">
                <a:solidFill>
                  <a:srgbClr val="002060"/>
                </a:solidFill>
                <a:latin typeface="Times New Roman" pitchFamily="18" charset="0"/>
                <a:cs typeface="Times New Roman" pitchFamily="18" charset="0"/>
              </a:rPr>
              <a:t>Қаржы менеджменті </a:t>
            </a:r>
            <a:br>
              <a:rPr lang="kk-KZ" dirty="0" smtClean="0">
                <a:solidFill>
                  <a:srgbClr val="002060"/>
                </a:solidFill>
                <a:latin typeface="Times New Roman" pitchFamily="18" charset="0"/>
                <a:cs typeface="Times New Roman" pitchFamily="18" charset="0"/>
              </a:rPr>
            </a:b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kk-KZ" dirty="0" smtClean="0">
                <a:latin typeface="Times New Roman" pitchFamily="18" charset="0"/>
                <a:cs typeface="Times New Roman" pitchFamily="18" charset="0"/>
              </a:rPr>
              <a:t>Тәуекелділік және </a:t>
            </a:r>
            <a:r>
              <a:rPr lang="kk-KZ" dirty="0" smtClean="0">
                <a:latin typeface="Times New Roman" pitchFamily="18" charset="0"/>
                <a:cs typeface="Times New Roman" pitchFamily="18" charset="0"/>
              </a:rPr>
              <a:t>табыстылықты анықтау.</a:t>
            </a:r>
            <a:endParaRPr lang="kk-KZ"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Оңтайлы </a:t>
            </a:r>
            <a:r>
              <a:rPr lang="kk-KZ" dirty="0" smtClean="0">
                <a:latin typeface="Times New Roman" pitchFamily="18" charset="0"/>
                <a:cs typeface="Times New Roman" pitchFamily="18" charset="0"/>
              </a:rPr>
              <a:t>қоржынды таңдау.</a:t>
            </a:r>
          </a:p>
          <a:p>
            <a:r>
              <a:rPr lang="kk-KZ" dirty="0" smtClean="0">
                <a:latin typeface="Times New Roman" pitchFamily="18" charset="0"/>
                <a:cs typeface="Times New Roman" pitchFamily="18" charset="0"/>
              </a:rPr>
              <a:t>Әртараптандыру </a:t>
            </a:r>
            <a:r>
              <a:rPr lang="kk-KZ" dirty="0" smtClean="0">
                <a:latin typeface="Times New Roman" pitchFamily="18" charset="0"/>
                <a:cs typeface="Times New Roman" pitchFamily="18" charset="0"/>
              </a:rPr>
              <a:t>тәуекелдерді басқару құралы </a:t>
            </a:r>
            <a:r>
              <a:rPr lang="kk-KZ" dirty="0" smtClean="0">
                <a:latin typeface="Times New Roman" pitchFamily="18" charset="0"/>
                <a:cs typeface="Times New Roman" pitchFamily="18" charset="0"/>
              </a:rPr>
              <a:t>ретінде сараптама жүргізу.</a:t>
            </a:r>
            <a:endParaRPr lang="ru-RU" dirty="0" smtClean="0">
              <a:latin typeface="Times New Roman" pitchFamily="18" charset="0"/>
              <a:cs typeface="Times New Roman" pitchFamily="18" charset="0"/>
            </a:endParaRPr>
          </a:p>
          <a:p>
            <a:endParaRPr lang="ru-RU" dirty="0"/>
          </a:p>
        </p:txBody>
      </p:sp>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gray">
          <a:xfrm>
            <a:off x="0" y="54868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8" name="Rectangle 4"/>
          <p:cNvSpPr>
            <a:spLocks noChangeArrowheads="1"/>
          </p:cNvSpPr>
          <p:nvPr/>
        </p:nvSpPr>
        <p:spPr bwMode="gray">
          <a:xfrm>
            <a:off x="0" y="404664"/>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260648"/>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6" name="Прямоугольник 5"/>
          <p:cNvSpPr/>
          <p:nvPr/>
        </p:nvSpPr>
        <p:spPr>
          <a:xfrm>
            <a:off x="323528" y="1052736"/>
            <a:ext cx="8496944" cy="1631216"/>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«Тәуекел» </a:t>
            </a:r>
            <a:r>
              <a:rPr lang="kk-KZ" sz="2000" b="1" dirty="0" smtClean="0">
                <a:solidFill>
                  <a:schemeClr val="tx2"/>
                </a:solidFill>
                <a:latin typeface="Times New Roman" pitchFamily="18" charset="0"/>
                <a:cs typeface="Times New Roman" pitchFamily="18" charset="0"/>
              </a:rPr>
              <a:t>түсінігінің бірнеше мағынасы бар. Тұтастай алғанда, тәуекел – болжамдаған нұсқамен салыстырғанда залалдардың пайда болуы немесе табыстарды кемдеу алу мүмкіндігі. Кең мағынада тәуекелді басқару дегеніміз оларды жоюға немесе азайтуға бағытталған қызмет түрі.</a:t>
            </a:r>
            <a:endParaRPr lang="ru-RU" sz="2000" b="1" dirty="0" smtClean="0">
              <a:solidFill>
                <a:schemeClr val="tx2"/>
              </a:solidFill>
              <a:latin typeface="Times New Roman" pitchFamily="18" charset="0"/>
              <a:cs typeface="Times New Roman" pitchFamily="18" charset="0"/>
            </a:endParaRPr>
          </a:p>
        </p:txBody>
      </p:sp>
      <p:sp>
        <p:nvSpPr>
          <p:cNvPr id="10" name="Прямоугольник 9"/>
          <p:cNvSpPr/>
          <p:nvPr/>
        </p:nvSpPr>
        <p:spPr>
          <a:xfrm>
            <a:off x="323528" y="3068960"/>
            <a:ext cx="8496944"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2"/>
                </a:solidFill>
                <a:latin typeface="Times New Roman" pitchFamily="18" charset="0"/>
                <a:cs typeface="Times New Roman" pitchFamily="18" charset="0"/>
              </a:rPr>
              <a:t>Инвестициялық және қаржылық шешімдерді қабылдау барысында екі негізгі факторлар ескерілуге тиісті: </a:t>
            </a:r>
            <a:r>
              <a:rPr lang="kk-KZ" sz="2000" b="1" dirty="0" smtClean="0">
                <a:solidFill>
                  <a:schemeClr val="tx1"/>
                </a:solidFill>
                <a:latin typeface="Times New Roman" pitchFamily="18" charset="0"/>
                <a:cs typeface="Times New Roman" pitchFamily="18" charset="0"/>
              </a:rPr>
              <a:t>тәуекел және табыстылық</a:t>
            </a:r>
            <a:r>
              <a:rPr lang="kk-KZ" sz="2000" b="1" dirty="0" smtClean="0">
                <a:solidFill>
                  <a:schemeClr val="tx2"/>
                </a:solidFill>
                <a:latin typeface="Times New Roman" pitchFamily="18" charset="0"/>
                <a:cs typeface="Times New Roman" pitchFamily="18" charset="0"/>
              </a:rPr>
              <a:t>. Ешкім де қайсыбір қаржылық немесе инвестициялық операциялардың нәтижесін болжамдай алмайды. Әр шешім тәуекелдің немесе табыстылықтың белгіленген ықтималдығын көрсетеді. </a:t>
            </a:r>
            <a:endParaRPr lang="ru-RU" sz="2000" b="1" dirty="0">
              <a:solidFill>
                <a:schemeClr val="tx2"/>
              </a:solidFill>
              <a:latin typeface="Times New Roman" pitchFamily="18" charset="0"/>
              <a:cs typeface="Times New Roman" pitchFamily="18" charset="0"/>
            </a:endParaRPr>
          </a:p>
        </p:txBody>
      </p:sp>
      <p:sp>
        <p:nvSpPr>
          <p:cNvPr id="17409" name="Rectangle 1"/>
          <p:cNvSpPr>
            <a:spLocks noChangeArrowheads="1"/>
          </p:cNvSpPr>
          <p:nvPr/>
        </p:nvSpPr>
        <p:spPr bwMode="auto">
          <a:xfrm>
            <a:off x="323528" y="5085184"/>
            <a:ext cx="8496944" cy="7078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Қаржы менеджментінде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тәуекел мен табыстылық </a:t>
            </a: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екі өзара байланысты санаттар ретінде қарастырылады.</a:t>
            </a:r>
            <a:endParaRPr kumimoji="0" lang="kk-KZ" sz="2000" b="1"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73" name="TextBox 72"/>
          <p:cNvSpPr txBox="1"/>
          <p:nvPr/>
        </p:nvSpPr>
        <p:spPr>
          <a:xfrm>
            <a:off x="1475656" y="0"/>
            <a:ext cx="2664296" cy="1200329"/>
          </a:xfrm>
          <a:prstGeom prst="rect">
            <a:avLst/>
          </a:prstGeom>
          <a:noFill/>
        </p:spPr>
        <p:txBody>
          <a:bodyPr wrap="square" rtlCol="0">
            <a:spAutoFit/>
          </a:bodyPr>
          <a:lstStyle/>
          <a:p>
            <a:pPr algn="ctr"/>
            <a:r>
              <a:rPr lang="kk-KZ" sz="2400" b="1" u="sng" dirty="0" smtClean="0">
                <a:solidFill>
                  <a:schemeClr val="bg1"/>
                </a:solidFill>
                <a:latin typeface="Times New Roman" pitchFamily="18" charset="0"/>
                <a:cs typeface="Times New Roman" pitchFamily="18" charset="0"/>
              </a:rPr>
              <a:t>Тәуекелді анықтау және өлшеу.</a:t>
            </a:r>
            <a:endParaRPr lang="ru-RU" sz="2400" b="1" u="sng" dirty="0">
              <a:solidFill>
                <a:schemeClr val="bg1"/>
              </a:solidFill>
              <a:latin typeface="Times New Roman" pitchFamily="18" charset="0"/>
              <a:cs typeface="Times New Roman" pitchFamily="18" charset="0"/>
            </a:endParaRPr>
          </a:p>
        </p:txBody>
      </p:sp>
      <p:sp>
        <p:nvSpPr>
          <p:cNvPr id="36" name="Прямоугольник 35"/>
          <p:cNvSpPr/>
          <p:nvPr/>
        </p:nvSpPr>
        <p:spPr>
          <a:xfrm>
            <a:off x="0" y="1196752"/>
            <a:ext cx="9144000" cy="70788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2"/>
                </a:solidFill>
                <a:latin typeface="Times New Roman" pitchFamily="18" charset="0"/>
                <a:cs typeface="Times New Roman" pitchFamily="18" charset="0"/>
              </a:rPr>
              <a:t>Күтілген табысты бағалау үшін келесі өлшемдер пайдаланады: </a:t>
            </a:r>
            <a:r>
              <a:rPr lang="kk-KZ" sz="2000" b="1" dirty="0" smtClean="0">
                <a:solidFill>
                  <a:schemeClr val="tx1"/>
                </a:solidFill>
                <a:latin typeface="Times New Roman" pitchFamily="18" charset="0"/>
                <a:cs typeface="Times New Roman" pitchFamily="18" charset="0"/>
              </a:rPr>
              <a:t>капиталдың қайтымдылығы</a:t>
            </a:r>
            <a:r>
              <a:rPr lang="kk-KZ" sz="2000" b="1" dirty="0" smtClean="0">
                <a:solidFill>
                  <a:schemeClr val="tx2"/>
                </a:solidFill>
                <a:latin typeface="Times New Roman" pitchFamily="18" charset="0"/>
                <a:cs typeface="Times New Roman" pitchFamily="18" charset="0"/>
              </a:rPr>
              <a:t> мен </a:t>
            </a:r>
            <a:r>
              <a:rPr lang="kk-KZ" sz="2000" b="1" dirty="0" smtClean="0">
                <a:solidFill>
                  <a:schemeClr val="tx1"/>
                </a:solidFill>
                <a:latin typeface="Times New Roman" pitchFamily="18" charset="0"/>
                <a:cs typeface="Times New Roman" pitchFamily="18" charset="0"/>
              </a:rPr>
              <a:t>капиталдың тиімділігі</a:t>
            </a:r>
            <a:r>
              <a:rPr lang="kk-KZ" sz="2000" b="1" dirty="0" smtClean="0">
                <a:solidFill>
                  <a:schemeClr val="tx2"/>
                </a:solidFill>
                <a:latin typeface="Times New Roman" pitchFamily="18" charset="0"/>
                <a:cs typeface="Times New Roman" pitchFamily="18" charset="0"/>
              </a:rPr>
              <a:t>.</a:t>
            </a:r>
            <a:endParaRPr lang="ru-RU" sz="2000" b="1" dirty="0" smtClean="0">
              <a:solidFill>
                <a:schemeClr val="tx2"/>
              </a:solidFill>
              <a:latin typeface="Times New Roman" pitchFamily="18" charset="0"/>
              <a:cs typeface="Times New Roman" pitchFamily="18" charset="0"/>
            </a:endParaRPr>
          </a:p>
        </p:txBody>
      </p:sp>
      <p:sp>
        <p:nvSpPr>
          <p:cNvPr id="44" name="Прямоугольник 43"/>
          <p:cNvSpPr/>
          <p:nvPr/>
        </p:nvSpPr>
        <p:spPr>
          <a:xfrm>
            <a:off x="6228184" y="2852936"/>
            <a:ext cx="4572000" cy="646331"/>
          </a:xfrm>
          <a:prstGeom prst="rect">
            <a:avLst/>
          </a:prstGeom>
        </p:spPr>
        <p:txBody>
          <a:bodyPr>
            <a:spAutoFit/>
          </a:bodyPr>
          <a:lstStyle/>
          <a:p>
            <a:r>
              <a:rPr lang="ru-RU" dirty="0" smtClean="0"/>
              <a:t> </a:t>
            </a:r>
          </a:p>
          <a:p>
            <a:r>
              <a:rPr lang="ru-RU" dirty="0" smtClean="0"/>
              <a:t> </a:t>
            </a:r>
            <a:endParaRPr lang="ru-RU" dirty="0"/>
          </a:p>
        </p:txBody>
      </p:sp>
      <p:sp>
        <p:nvSpPr>
          <p:cNvPr id="45" name="Oval 4"/>
          <p:cNvSpPr>
            <a:spLocks noChangeArrowheads="1"/>
          </p:cNvSpPr>
          <p:nvPr/>
        </p:nvSpPr>
        <p:spPr bwMode="gray">
          <a:xfrm>
            <a:off x="2843808" y="2852936"/>
            <a:ext cx="3200400" cy="3200400"/>
          </a:xfrm>
          <a:prstGeom prst="ellipse">
            <a:avLst/>
          </a:prstGeom>
          <a:solidFill>
            <a:schemeClr val="tx2"/>
          </a:solidFill>
          <a:ln w="28575" algn="ctr">
            <a:solidFill>
              <a:srgbClr val="FFFFFF"/>
            </a:solidFill>
            <a:round/>
            <a:headEnd/>
            <a:tailEnd/>
          </a:ln>
          <a:effectLst/>
        </p:spPr>
        <p:txBody>
          <a:bodyPr wrap="none" anchor="ctr"/>
          <a:lstStyle/>
          <a:p>
            <a:pPr>
              <a:defRPr/>
            </a:pPr>
            <a:endParaRPr lang="ru-RU">
              <a:latin typeface="Arial" pitchFamily="34" charset="0"/>
            </a:endParaRPr>
          </a:p>
        </p:txBody>
      </p:sp>
      <p:sp>
        <p:nvSpPr>
          <p:cNvPr id="46" name="AutoShape 3"/>
          <p:cNvSpPr>
            <a:spLocks noChangeArrowheads="1"/>
          </p:cNvSpPr>
          <p:nvPr/>
        </p:nvSpPr>
        <p:spPr bwMode="gray">
          <a:xfrm>
            <a:off x="2483768" y="2547515"/>
            <a:ext cx="3833813" cy="3833813"/>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amma/>
                  <a:tint val="60784"/>
                  <a:invGamma/>
                  <a:alpha val="12000"/>
                </a:schemeClr>
              </a:gs>
              <a:gs pos="50000">
                <a:schemeClr val="tx2"/>
              </a:gs>
              <a:gs pos="100000">
                <a:schemeClr val="tx2">
                  <a:gamma/>
                  <a:tint val="60784"/>
                  <a:invGamma/>
                  <a:alpha val="12000"/>
                </a:schemeClr>
              </a:gs>
            </a:gsLst>
            <a:lin ang="2700000" scaled="1"/>
          </a:gradFill>
          <a:ln w="9525">
            <a:noFill/>
            <a:round/>
            <a:headEnd/>
            <a:tailEnd/>
          </a:ln>
          <a:effectLst/>
        </p:spPr>
        <p:txBody>
          <a:bodyPr wrap="none" anchor="ctr"/>
          <a:lstStyle/>
          <a:p>
            <a:pPr>
              <a:defRPr/>
            </a:pPr>
            <a:endParaRPr lang="ru-RU" dirty="0">
              <a:latin typeface="Arial" pitchFamily="34" charset="0"/>
            </a:endParaRPr>
          </a:p>
        </p:txBody>
      </p:sp>
      <p:sp>
        <p:nvSpPr>
          <p:cNvPr id="48" name="AutoShape 5"/>
          <p:cNvSpPr>
            <a:spLocks noChangeArrowheads="1"/>
          </p:cNvSpPr>
          <p:nvPr/>
        </p:nvSpPr>
        <p:spPr bwMode="gray">
          <a:xfrm>
            <a:off x="4211960" y="2420888"/>
            <a:ext cx="4896544" cy="1368152"/>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p:spPr>
        <p:txBody>
          <a:bodyPr wrap="none" anchor="ctr"/>
          <a:lstStyle/>
          <a:p>
            <a:pPr algn="ctr" eaLnBrk="0" hangingPunct="0">
              <a:defRPr/>
            </a:pPr>
            <a:endParaRPr lang="en-US" sz="2400" b="1" dirty="0">
              <a:solidFill>
                <a:schemeClr val="bg1"/>
              </a:solidFill>
              <a:latin typeface="Arial" pitchFamily="34" charset="0"/>
            </a:endParaRPr>
          </a:p>
        </p:txBody>
      </p:sp>
      <p:sp>
        <p:nvSpPr>
          <p:cNvPr id="49" name="AutoShape 5"/>
          <p:cNvSpPr>
            <a:spLocks noChangeArrowheads="1"/>
          </p:cNvSpPr>
          <p:nvPr/>
        </p:nvSpPr>
        <p:spPr bwMode="gray">
          <a:xfrm>
            <a:off x="683568" y="5085184"/>
            <a:ext cx="5184576" cy="1152128"/>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p:spPr>
        <p:txBody>
          <a:bodyPr wrap="none" anchor="ctr"/>
          <a:lstStyle/>
          <a:p>
            <a:pPr algn="ctr" eaLnBrk="0" hangingPunct="0">
              <a:defRPr/>
            </a:pPr>
            <a:endParaRPr lang="en-US" sz="2000" b="1" dirty="0">
              <a:solidFill>
                <a:schemeClr val="bg1"/>
              </a:solidFill>
              <a:latin typeface="Arial" pitchFamily="34" charset="0"/>
            </a:endParaRPr>
          </a:p>
        </p:txBody>
      </p:sp>
      <p:sp>
        <p:nvSpPr>
          <p:cNvPr id="51" name="Прямоугольник 50"/>
          <p:cNvSpPr/>
          <p:nvPr/>
        </p:nvSpPr>
        <p:spPr>
          <a:xfrm>
            <a:off x="2843808" y="4005064"/>
            <a:ext cx="3312368" cy="584775"/>
          </a:xfrm>
          <a:prstGeom prst="rect">
            <a:avLst/>
          </a:prstGeom>
        </p:spPr>
        <p:txBody>
          <a:bodyPr wrap="square">
            <a:spAutoFit/>
          </a:bodyPr>
          <a:lstStyle/>
          <a:p>
            <a:pPr algn="ctr"/>
            <a:r>
              <a:rPr lang="kk-KZ" sz="3200" b="1" dirty="0" smtClean="0">
                <a:solidFill>
                  <a:schemeClr val="bg1"/>
                </a:solidFill>
              </a:rPr>
              <a:t>Өлшемдер</a:t>
            </a:r>
            <a:endParaRPr lang="ru-RU" sz="3200" b="1" dirty="0">
              <a:solidFill>
                <a:schemeClr val="bg1"/>
              </a:solidFill>
            </a:endParaRPr>
          </a:p>
        </p:txBody>
      </p:sp>
      <p:sp>
        <p:nvSpPr>
          <p:cNvPr id="25" name="TextBox 24"/>
          <p:cNvSpPr txBox="1"/>
          <p:nvPr/>
        </p:nvSpPr>
        <p:spPr>
          <a:xfrm>
            <a:off x="4247456" y="2492896"/>
            <a:ext cx="4896544" cy="1323439"/>
          </a:xfrm>
          <a:prstGeom prst="rect">
            <a:avLst/>
          </a:prstGeom>
          <a:noFill/>
        </p:spPr>
        <p:txBody>
          <a:bodyPr wrap="square" rtlCol="0">
            <a:spAutoFit/>
          </a:bodyPr>
          <a:lstStyle/>
          <a:p>
            <a:pPr algn="ctr"/>
            <a:r>
              <a:rPr lang="kk-KZ" sz="2000" b="1" u="sng" dirty="0" smtClean="0">
                <a:solidFill>
                  <a:schemeClr val="tx2"/>
                </a:solidFill>
                <a:latin typeface="Times New Roman" pitchFamily="18" charset="0"/>
                <a:cs typeface="Times New Roman" pitchFamily="18" charset="0"/>
              </a:rPr>
              <a:t>Капиталдың қайтымдылығы</a:t>
            </a:r>
            <a:r>
              <a:rPr lang="kk-KZ" sz="2000" b="1" u="sng" dirty="0" smtClean="0">
                <a:solidFill>
                  <a:schemeClr val="tx2">
                    <a:lumMod val="75000"/>
                  </a:schemeClr>
                </a:solidFill>
                <a:latin typeface="Times New Roman" pitchFamily="18" charset="0"/>
                <a:cs typeface="Times New Roman" pitchFamily="18" charset="0"/>
              </a:rPr>
              <a:t> </a:t>
            </a:r>
            <a:r>
              <a:rPr lang="kk-KZ" sz="2000" b="1" dirty="0" smtClean="0">
                <a:latin typeface="Times New Roman" pitchFamily="18" charset="0"/>
                <a:cs typeface="Times New Roman" pitchFamily="18" charset="0"/>
              </a:rPr>
              <a:t>пайда көлемінің жұмсалған капиталға қатысы ретінде есептеліп, айналым санын көрсетеді. </a:t>
            </a:r>
            <a:endParaRPr lang="ru-RU" sz="2000" b="1" dirty="0">
              <a:latin typeface="Times New Roman" pitchFamily="18" charset="0"/>
              <a:cs typeface="Times New Roman" pitchFamily="18" charset="0"/>
            </a:endParaRPr>
          </a:p>
        </p:txBody>
      </p:sp>
      <p:sp>
        <p:nvSpPr>
          <p:cNvPr id="29" name="Прямоугольник 28"/>
          <p:cNvSpPr/>
          <p:nvPr/>
        </p:nvSpPr>
        <p:spPr>
          <a:xfrm>
            <a:off x="755576" y="5157192"/>
            <a:ext cx="5040560" cy="1015663"/>
          </a:xfrm>
          <a:prstGeom prst="rect">
            <a:avLst/>
          </a:prstGeom>
        </p:spPr>
        <p:txBody>
          <a:bodyPr wrap="square">
            <a:spAutoFit/>
          </a:bodyPr>
          <a:lstStyle/>
          <a:p>
            <a:pPr algn="ctr"/>
            <a:r>
              <a:rPr lang="kk-KZ" sz="2000" b="1" u="sng" dirty="0" smtClean="0">
                <a:solidFill>
                  <a:schemeClr val="tx2"/>
                </a:solidFill>
                <a:latin typeface="Times New Roman" pitchFamily="18" charset="0"/>
                <a:cs typeface="Times New Roman" pitchFamily="18" charset="0"/>
              </a:rPr>
              <a:t>Капиталдың тиімділігі </a:t>
            </a:r>
            <a:r>
              <a:rPr lang="kk-KZ" sz="2000" b="1" dirty="0" smtClean="0">
                <a:latin typeface="Times New Roman" pitchFamily="18" charset="0"/>
                <a:cs typeface="Times New Roman" pitchFamily="18" charset="0"/>
              </a:rPr>
              <a:t>немесе табыстылығының нормасы пайыздық капиталдың қатысымен анықталады. </a:t>
            </a:r>
            <a:endParaRPr lang="ru-RU" sz="2000" b="1"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5292080" y="548680"/>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5292080" y="260648"/>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5292080" y="404664"/>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004048"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004048"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220072"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6" name="Прямоугольник 45"/>
          <p:cNvSpPr/>
          <p:nvPr/>
        </p:nvSpPr>
        <p:spPr>
          <a:xfrm>
            <a:off x="1259632" y="-45387"/>
            <a:ext cx="4248472" cy="954107"/>
          </a:xfrm>
          <a:prstGeom prst="rect">
            <a:avLst/>
          </a:prstGeom>
        </p:spPr>
        <p:txBody>
          <a:bodyPr wrap="square">
            <a:spAutoFit/>
          </a:bodyPr>
          <a:lstStyle/>
          <a:p>
            <a:pPr algn="ctr"/>
            <a:r>
              <a:rPr lang="kk-KZ" sz="2800" b="1" u="sng" dirty="0" smtClean="0">
                <a:solidFill>
                  <a:schemeClr val="bg1"/>
                </a:solidFill>
              </a:rPr>
              <a:t>Тәуекелдердің </a:t>
            </a:r>
          </a:p>
          <a:p>
            <a:pPr algn="ctr"/>
            <a:r>
              <a:rPr lang="kk-KZ" sz="2800" b="1" u="sng" dirty="0" smtClean="0">
                <a:solidFill>
                  <a:schemeClr val="bg1"/>
                </a:solidFill>
              </a:rPr>
              <a:t>түрлері</a:t>
            </a:r>
            <a:endParaRPr lang="ru-RU" sz="2800" b="1" u="sng" dirty="0">
              <a:solidFill>
                <a:schemeClr val="bg1"/>
              </a:solidFill>
            </a:endParaRPr>
          </a:p>
        </p:txBody>
      </p:sp>
      <p:sp>
        <p:nvSpPr>
          <p:cNvPr id="49" name="Прямоугольник 48"/>
          <p:cNvSpPr/>
          <p:nvPr/>
        </p:nvSpPr>
        <p:spPr>
          <a:xfrm>
            <a:off x="323528" y="1268760"/>
            <a:ext cx="8496944" cy="40011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dirty="0" smtClean="0">
                <a:solidFill>
                  <a:schemeClr val="tx1"/>
                </a:solidFill>
                <a:latin typeface="Times New Roman" pitchFamily="18" charset="0"/>
                <a:cs typeface="Times New Roman" pitchFamily="18" charset="0"/>
              </a:rPr>
              <a:t>Нәтиже алу </a:t>
            </a:r>
            <a:r>
              <a:rPr lang="ru-RU" sz="2000" b="1" dirty="0" err="1" smtClean="0">
                <a:solidFill>
                  <a:schemeClr val="tx1"/>
                </a:solidFill>
                <a:latin typeface="Times New Roman" pitchFamily="18" charset="0"/>
                <a:cs typeface="Times New Roman" pitchFamily="18" charset="0"/>
              </a:rPr>
              <a:t>мүмкіндігіне байланысты</a:t>
            </a:r>
            <a:r>
              <a:rPr lang="ru-RU" sz="2000" b="1" dirty="0" smtClean="0">
                <a:solidFill>
                  <a:schemeClr val="tx1"/>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тәуекелділік екі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топқа бөлінеді:</a:t>
            </a:r>
            <a:endParaRPr lang="ru-RU" sz="2000" b="1" dirty="0">
              <a:solidFill>
                <a:schemeClr val="tx2"/>
              </a:solidFill>
              <a:latin typeface="Times New Roman" pitchFamily="18" charset="0"/>
              <a:cs typeface="Times New Roman" pitchFamily="18" charset="0"/>
            </a:endParaRPr>
          </a:p>
        </p:txBody>
      </p:sp>
      <p:sp>
        <p:nvSpPr>
          <p:cNvPr id="50" name="Freeform 7"/>
          <p:cNvSpPr>
            <a:spLocks/>
          </p:cNvSpPr>
          <p:nvPr/>
        </p:nvSpPr>
        <p:spPr bwMode="gray">
          <a:xfrm>
            <a:off x="3419872" y="1700808"/>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ru-RU">
              <a:latin typeface="Arial" pitchFamily="34" charset="0"/>
            </a:endParaRPr>
          </a:p>
        </p:txBody>
      </p:sp>
      <p:sp>
        <p:nvSpPr>
          <p:cNvPr id="51" name="Freeform 7"/>
          <p:cNvSpPr>
            <a:spLocks/>
          </p:cNvSpPr>
          <p:nvPr/>
        </p:nvSpPr>
        <p:spPr bwMode="gray">
          <a:xfrm flipH="1">
            <a:off x="5220072" y="1700808"/>
            <a:ext cx="896912" cy="1224136"/>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ru-RU">
              <a:latin typeface="Arial" pitchFamily="34" charset="0"/>
            </a:endParaRPr>
          </a:p>
        </p:txBody>
      </p:sp>
      <p:sp>
        <p:nvSpPr>
          <p:cNvPr id="52" name="Прямоугольник 51"/>
          <p:cNvSpPr/>
          <p:nvPr/>
        </p:nvSpPr>
        <p:spPr>
          <a:xfrm>
            <a:off x="1259632" y="2924944"/>
            <a:ext cx="3528392" cy="31700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u="sng" dirty="0" smtClean="0">
                <a:solidFill>
                  <a:schemeClr val="tx1"/>
                </a:solidFill>
                <a:latin typeface="Times New Roman" pitchFamily="18" charset="0"/>
                <a:cs typeface="Times New Roman" pitchFamily="18" charset="0"/>
              </a:rPr>
              <a:t>Таза </a:t>
            </a:r>
            <a:r>
              <a:rPr lang="ru-RU" sz="2000" b="1" u="sng" dirty="0" err="1" smtClean="0">
                <a:solidFill>
                  <a:schemeClr val="tx1"/>
                </a:solidFill>
                <a:latin typeface="Times New Roman" pitchFamily="18" charset="0"/>
                <a:cs typeface="Times New Roman" pitchFamily="18" charset="0"/>
              </a:rPr>
              <a:t>тәуекелділік</a:t>
            </a:r>
            <a:r>
              <a:rPr lang="ru-RU" sz="2000" b="1" dirty="0" err="1" smtClean="0">
                <a:solidFill>
                  <a:schemeClr val="tx1"/>
                </a:solidFill>
                <a:latin typeface="Times New Roman" pitchFamily="18" charset="0"/>
                <a:cs typeface="Times New Roman" pitchFamily="18" charset="0"/>
              </a:rPr>
              <a:t> </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дегеніміз</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теріс</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немесе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нөлдік нәтиже алу</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мүмкіндігі</a:t>
            </a:r>
            <a:r>
              <a:rPr lang="ru-RU" sz="2000" b="1" dirty="0" smtClean="0">
                <a:solidFill>
                  <a:schemeClr val="tx2"/>
                </a:solidFill>
                <a:latin typeface="Times New Roman" pitchFamily="18" charset="0"/>
                <a:cs typeface="Times New Roman" pitchFamily="18" charset="0"/>
              </a:rPr>
              <a:t>. Таза </a:t>
            </a:r>
            <a:r>
              <a:rPr lang="ru-RU" sz="2000" b="1" dirty="0" err="1" smtClean="0">
                <a:solidFill>
                  <a:schemeClr val="tx2"/>
                </a:solidFill>
                <a:latin typeface="Times New Roman" pitchFamily="18" charset="0"/>
                <a:cs typeface="Times New Roman" pitchFamily="18" charset="0"/>
              </a:rPr>
              <a:t>тәуекелділіктің түрлері табиғи тәуекелділіктер</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экологиялық</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саяси</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транспорттық және коммерциялық тәуекелділіктің мүліктік</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өндірістік</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саудалық түрлері</a:t>
            </a:r>
            <a:r>
              <a:rPr lang="ru-RU" sz="2000" b="1" dirty="0" smtClean="0">
                <a:solidFill>
                  <a:schemeClr val="tx2"/>
                </a:solidFill>
                <a:latin typeface="Times New Roman" pitchFamily="18" charset="0"/>
                <a:cs typeface="Times New Roman" pitchFamily="18" charset="0"/>
              </a:rPr>
              <a:t>.</a:t>
            </a:r>
            <a:endParaRPr lang="ru-RU" sz="2000" b="1" dirty="0">
              <a:solidFill>
                <a:schemeClr val="tx2"/>
              </a:solidFill>
              <a:latin typeface="Times New Roman" pitchFamily="18" charset="0"/>
              <a:cs typeface="Times New Roman" pitchFamily="18" charset="0"/>
            </a:endParaRPr>
          </a:p>
        </p:txBody>
      </p:sp>
      <p:sp>
        <p:nvSpPr>
          <p:cNvPr id="53" name="Прямоугольник 52"/>
          <p:cNvSpPr/>
          <p:nvPr/>
        </p:nvSpPr>
        <p:spPr>
          <a:xfrm>
            <a:off x="5148064" y="2924944"/>
            <a:ext cx="2592288" cy="31393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u="sng" dirty="0" err="1" smtClean="0">
                <a:solidFill>
                  <a:schemeClr val="tx1"/>
                </a:solidFill>
                <a:latin typeface="Times New Roman" pitchFamily="18" charset="0"/>
                <a:cs typeface="Times New Roman" pitchFamily="18" charset="0"/>
              </a:rPr>
              <a:t>Алып</a:t>
            </a:r>
            <a:r>
              <a:rPr lang="ru-RU" b="1" u="sng" dirty="0" smtClean="0">
                <a:solidFill>
                  <a:schemeClr val="tx1"/>
                </a:solidFill>
                <a:latin typeface="Times New Roman" pitchFamily="18" charset="0"/>
                <a:cs typeface="Times New Roman" pitchFamily="18" charset="0"/>
              </a:rPr>
              <a:t> </a:t>
            </a:r>
            <a:r>
              <a:rPr lang="ru-RU" b="1" u="sng" dirty="0" err="1" smtClean="0">
                <a:solidFill>
                  <a:schemeClr val="tx1"/>
                </a:solidFill>
                <a:latin typeface="Times New Roman" pitchFamily="18" charset="0"/>
                <a:cs typeface="Times New Roman" pitchFamily="18" charset="0"/>
              </a:rPr>
              <a:t>сатарлық тәуекелділік </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дегеніміз</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теріс</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немесе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оң нәтиже алу</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ықтималдылығы.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Алып</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сатарлық тәуекелділікке коммерциялық тәуекелділіктің негізгі</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бөлігі қаржылық тәуекелділік жатады</a:t>
            </a:r>
            <a:r>
              <a:rPr lang="ru-RU" b="1" dirty="0" smtClean="0">
                <a:solidFill>
                  <a:schemeClr val="tx2"/>
                </a:solidFill>
                <a:latin typeface="Times New Roman" pitchFamily="18" charset="0"/>
                <a:cs typeface="Times New Roman" pitchFamily="18" charset="0"/>
              </a:rPr>
              <a:t>.</a:t>
            </a:r>
            <a:endParaRPr lang="ru-RU"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5292080" y="548680"/>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5292080" y="260648"/>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5292080" y="404664"/>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004048"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004048"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220072"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6" name="Прямоугольник 45"/>
          <p:cNvSpPr/>
          <p:nvPr/>
        </p:nvSpPr>
        <p:spPr>
          <a:xfrm>
            <a:off x="1259632" y="-45387"/>
            <a:ext cx="4248472" cy="954107"/>
          </a:xfrm>
          <a:prstGeom prst="rect">
            <a:avLst/>
          </a:prstGeom>
        </p:spPr>
        <p:txBody>
          <a:bodyPr wrap="square">
            <a:spAutoFit/>
          </a:bodyPr>
          <a:lstStyle/>
          <a:p>
            <a:pPr algn="ctr"/>
            <a:r>
              <a:rPr lang="kk-KZ" sz="2800" b="1" u="sng" dirty="0" smtClean="0">
                <a:solidFill>
                  <a:schemeClr val="bg1"/>
                </a:solidFill>
              </a:rPr>
              <a:t>Тәуекелдердің </a:t>
            </a:r>
          </a:p>
          <a:p>
            <a:pPr algn="ctr"/>
            <a:r>
              <a:rPr lang="kk-KZ" sz="2800" b="1" u="sng" dirty="0" smtClean="0">
                <a:solidFill>
                  <a:schemeClr val="bg1"/>
                </a:solidFill>
              </a:rPr>
              <a:t>түрлері</a:t>
            </a:r>
            <a:endParaRPr lang="ru-RU" sz="2800" b="1" u="sng" dirty="0">
              <a:solidFill>
                <a:schemeClr val="bg1"/>
              </a:solidFill>
            </a:endParaRPr>
          </a:p>
        </p:txBody>
      </p:sp>
      <p:sp>
        <p:nvSpPr>
          <p:cNvPr id="25" name="Прямоугольник с двумя скругленными противолежащими углами 24"/>
          <p:cNvSpPr/>
          <p:nvPr/>
        </p:nvSpPr>
        <p:spPr>
          <a:xfrm>
            <a:off x="1691680" y="1268760"/>
            <a:ext cx="2592288" cy="1224136"/>
          </a:xfrm>
          <a:prstGeom prst="round2DiagRect">
            <a:avLst/>
          </a:prstGeom>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Табиғи тәуекел</a:t>
            </a:r>
            <a:endParaRPr lang="ru-RU" sz="2400" b="1" dirty="0">
              <a:solidFill>
                <a:schemeClr val="tx2"/>
              </a:solidFill>
            </a:endParaRPr>
          </a:p>
        </p:txBody>
      </p:sp>
      <p:sp>
        <p:nvSpPr>
          <p:cNvPr id="29" name="Прямоугольник с двумя скругленными противолежащими углами 28"/>
          <p:cNvSpPr/>
          <p:nvPr/>
        </p:nvSpPr>
        <p:spPr>
          <a:xfrm>
            <a:off x="4860032" y="1268760"/>
            <a:ext cx="2592288" cy="1224136"/>
          </a:xfrm>
          <a:prstGeom prst="round2Diag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Транспорттық тәуекел</a:t>
            </a:r>
            <a:endParaRPr lang="ru-RU" sz="2400" b="1" dirty="0">
              <a:solidFill>
                <a:schemeClr val="tx2"/>
              </a:solidFill>
            </a:endParaRPr>
          </a:p>
        </p:txBody>
      </p:sp>
      <p:cxnSp>
        <p:nvCxnSpPr>
          <p:cNvPr id="30" name="Прямая со стрелкой 29"/>
          <p:cNvCxnSpPr>
            <a:stCxn id="45" idx="1"/>
          </p:cNvCxnSpPr>
          <p:nvPr/>
        </p:nvCxnSpPr>
        <p:spPr>
          <a:xfrm>
            <a:off x="4572000" y="3861048"/>
            <a:ext cx="0" cy="1584176"/>
          </a:xfrm>
          <a:prstGeom prst="straightConnector1">
            <a:avLst/>
          </a:prstGeom>
          <a:ln>
            <a:solidFill>
              <a:schemeClr val="bg1"/>
            </a:solidFill>
            <a:tailEnd type="arrow"/>
          </a:ln>
        </p:spPr>
        <p:style>
          <a:lnRef idx="3">
            <a:schemeClr val="accent1"/>
          </a:lnRef>
          <a:fillRef idx="0">
            <a:schemeClr val="accent1"/>
          </a:fillRef>
          <a:effectRef idx="2">
            <a:schemeClr val="accent1"/>
          </a:effectRef>
          <a:fontRef idx="minor">
            <a:schemeClr val="tx1"/>
          </a:fontRef>
        </p:style>
      </p:cxnSp>
      <p:cxnSp>
        <p:nvCxnSpPr>
          <p:cNvPr id="31" name="Прямая со стрелкой 30"/>
          <p:cNvCxnSpPr>
            <a:stCxn id="25" idx="0"/>
            <a:endCxn id="29" idx="2"/>
          </p:cNvCxnSpPr>
          <p:nvPr/>
        </p:nvCxnSpPr>
        <p:spPr>
          <a:xfrm>
            <a:off x="4283968" y="1880828"/>
            <a:ext cx="576064" cy="0"/>
          </a:xfrm>
          <a:prstGeom prst="straightConnector1">
            <a:avLst/>
          </a:prstGeom>
          <a:ln>
            <a:solidFill>
              <a:schemeClr val="bg1"/>
            </a:solidFill>
            <a:headEnd type="arrow"/>
            <a:tailEnd type="arrow"/>
          </a:ln>
        </p:spPr>
        <p:style>
          <a:lnRef idx="3">
            <a:schemeClr val="accent1"/>
          </a:lnRef>
          <a:fillRef idx="0">
            <a:schemeClr val="accent1"/>
          </a:fillRef>
          <a:effectRef idx="2">
            <a:schemeClr val="accent1"/>
          </a:effectRef>
          <a:fontRef idx="minor">
            <a:schemeClr val="tx1"/>
          </a:fontRef>
        </p:style>
      </p:cxnSp>
      <p:cxnSp>
        <p:nvCxnSpPr>
          <p:cNvPr id="32" name="Прямая соединительная линия 31"/>
          <p:cNvCxnSpPr>
            <a:stCxn id="45" idx="3"/>
          </p:cNvCxnSpPr>
          <p:nvPr/>
        </p:nvCxnSpPr>
        <p:spPr>
          <a:xfrm flipV="1">
            <a:off x="4572000" y="1916832"/>
            <a:ext cx="0" cy="72008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3" name="Прямая со стрелкой 32"/>
          <p:cNvCxnSpPr>
            <a:stCxn id="44" idx="0"/>
            <a:endCxn id="36" idx="2"/>
          </p:cNvCxnSpPr>
          <p:nvPr/>
        </p:nvCxnSpPr>
        <p:spPr>
          <a:xfrm>
            <a:off x="4283968" y="4689140"/>
            <a:ext cx="576064" cy="0"/>
          </a:xfrm>
          <a:prstGeom prst="straightConnector1">
            <a:avLst/>
          </a:prstGeom>
          <a:ln>
            <a:solidFill>
              <a:schemeClr val="bg1"/>
            </a:solidFill>
            <a:headEnd type="arrow"/>
            <a:tailEnd type="arrow"/>
          </a:ln>
        </p:spPr>
        <p:style>
          <a:lnRef idx="3">
            <a:schemeClr val="accent1"/>
          </a:lnRef>
          <a:fillRef idx="0">
            <a:schemeClr val="accent1"/>
          </a:fillRef>
          <a:effectRef idx="2">
            <a:schemeClr val="accent1"/>
          </a:effectRef>
          <a:fontRef idx="minor">
            <a:schemeClr val="tx1"/>
          </a:fontRef>
        </p:style>
      </p:cxnSp>
      <p:sp>
        <p:nvSpPr>
          <p:cNvPr id="36" name="Прямоугольник с двумя скругленными противолежащими углами 35"/>
          <p:cNvSpPr/>
          <p:nvPr/>
        </p:nvSpPr>
        <p:spPr>
          <a:xfrm>
            <a:off x="4860032" y="4077072"/>
            <a:ext cx="2592288" cy="1224136"/>
          </a:xfrm>
          <a:prstGeom prst="round2DiagRect">
            <a:avLst/>
          </a:prstGeom>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Саяси тәуекел</a:t>
            </a:r>
            <a:endParaRPr lang="ru-RU" sz="2400" b="1" dirty="0">
              <a:solidFill>
                <a:schemeClr val="tx2"/>
              </a:solidFill>
            </a:endParaRPr>
          </a:p>
        </p:txBody>
      </p:sp>
      <p:sp>
        <p:nvSpPr>
          <p:cNvPr id="44" name="Прямоугольник с двумя скругленными противолежащими углами 43"/>
          <p:cNvSpPr/>
          <p:nvPr/>
        </p:nvSpPr>
        <p:spPr>
          <a:xfrm>
            <a:off x="1691680" y="4077072"/>
            <a:ext cx="2592288" cy="1224136"/>
          </a:xfrm>
          <a:prstGeom prst="round2DiagRect">
            <a:avLst/>
          </a:prstGeom>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Экологиялық тәуекел</a:t>
            </a:r>
            <a:endParaRPr lang="ru-RU" sz="2400" b="1" dirty="0">
              <a:solidFill>
                <a:schemeClr val="tx2"/>
              </a:solidFill>
            </a:endParaRPr>
          </a:p>
        </p:txBody>
      </p:sp>
      <p:sp>
        <p:nvSpPr>
          <p:cNvPr id="45" name="Прямоугольник с двумя скругленными противолежащими углами 44"/>
          <p:cNvSpPr/>
          <p:nvPr/>
        </p:nvSpPr>
        <p:spPr>
          <a:xfrm>
            <a:off x="3275856" y="2636912"/>
            <a:ext cx="2592288" cy="1224136"/>
          </a:xfrm>
          <a:prstGeom prst="round2DiagRect">
            <a:avLst/>
          </a:prstGeom>
          <a:solidFill>
            <a:schemeClr val="accent1">
              <a:lumMod val="50000"/>
            </a:schemeClr>
          </a:solidFill>
          <a:ln>
            <a:noFill/>
          </a:ln>
          <a:effectLst>
            <a:glow rad="228600">
              <a:srgbClr val="FFFFFF">
                <a:alpha val="40000"/>
              </a:srgb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2400" b="1" u="sng" dirty="0">
              <a:solidFill>
                <a:schemeClr val="bg1"/>
              </a:solidFill>
            </a:endParaRPr>
          </a:p>
        </p:txBody>
      </p:sp>
      <p:sp>
        <p:nvSpPr>
          <p:cNvPr id="47" name="Прямоугольник с двумя скругленными противолежащими углами 46"/>
          <p:cNvSpPr/>
          <p:nvPr/>
        </p:nvSpPr>
        <p:spPr>
          <a:xfrm>
            <a:off x="3275856" y="5445224"/>
            <a:ext cx="2592288" cy="1224136"/>
          </a:xfrm>
          <a:prstGeom prst="round2Diag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Коммерциялық тәуекел</a:t>
            </a:r>
            <a:endParaRPr lang="ru-RU" sz="2400" b="1" dirty="0">
              <a:solidFill>
                <a:schemeClr val="tx2"/>
              </a:solidFill>
            </a:endParaRPr>
          </a:p>
        </p:txBody>
      </p:sp>
      <p:sp>
        <p:nvSpPr>
          <p:cNvPr id="48" name="Прямоугольник 47"/>
          <p:cNvSpPr/>
          <p:nvPr/>
        </p:nvSpPr>
        <p:spPr>
          <a:xfrm>
            <a:off x="3059832" y="2636912"/>
            <a:ext cx="3024336" cy="1200329"/>
          </a:xfrm>
          <a:prstGeom prst="rect">
            <a:avLst/>
          </a:prstGeom>
        </p:spPr>
        <p:txBody>
          <a:bodyPr wrap="square">
            <a:spAutoFit/>
          </a:bodyPr>
          <a:lstStyle/>
          <a:p>
            <a:pPr algn="ctr"/>
            <a:r>
              <a:rPr lang="ru-RU" sz="2400" b="1" dirty="0" smtClean="0">
                <a:solidFill>
                  <a:schemeClr val="bg1"/>
                </a:solidFill>
                <a:latin typeface="Times New Roman" pitchFamily="18" charset="0"/>
                <a:cs typeface="Times New Roman" pitchFamily="18" charset="0"/>
              </a:rPr>
              <a:t>Пайда болу </a:t>
            </a:r>
            <a:r>
              <a:rPr lang="ru-RU" sz="2400" b="1" dirty="0" err="1" smtClean="0">
                <a:solidFill>
                  <a:schemeClr val="bg1"/>
                </a:solidFill>
                <a:latin typeface="Times New Roman" pitchFamily="18" charset="0"/>
                <a:cs typeface="Times New Roman" pitchFamily="18" charset="0"/>
              </a:rPr>
              <a:t>себебі</a:t>
            </a:r>
            <a:r>
              <a:rPr lang="ru-RU" sz="2400" b="1" dirty="0" smtClean="0">
                <a:solidFill>
                  <a:schemeClr val="bg1"/>
                </a:solidFill>
                <a:latin typeface="Times New Roman" pitchFamily="18" charset="0"/>
                <a:cs typeface="Times New Roman" pitchFamily="18" charset="0"/>
              </a:rPr>
              <a:t>-</a:t>
            </a:r>
          </a:p>
          <a:p>
            <a:pPr algn="ctr"/>
            <a:r>
              <a:rPr lang="ru-RU" sz="2400" b="1" dirty="0" smtClean="0">
                <a:solidFill>
                  <a:schemeClr val="bg1"/>
                </a:solidFill>
                <a:latin typeface="Times New Roman" pitchFamily="18" charset="0"/>
                <a:cs typeface="Times New Roman" pitchFamily="18" charset="0"/>
              </a:rPr>
              <a:t>не байланысты тәуекелділік</a:t>
            </a:r>
            <a:endParaRPr lang="ru-RU" sz="24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edge">
                                      <p:cBhvr>
                                        <p:cTn id="7" dur="2000"/>
                                        <p:tgtEl>
                                          <p:spTgt spid="29"/>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edge">
                                      <p:cBhvr>
                                        <p:cTn id="10" dur="2000"/>
                                        <p:tgtEl>
                                          <p:spTgt spid="25"/>
                                        </p:tgtEl>
                                      </p:cBhvr>
                                    </p:animEffect>
                                  </p:childTnLst>
                                </p:cTn>
                              </p:par>
                              <p:par>
                                <p:cTn id="11" presetID="20" presetClass="entr" presetSubtype="0" fill="hold" grpId="1"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edge">
                                      <p:cBhvr>
                                        <p:cTn id="13" dur="2000"/>
                                        <p:tgtEl>
                                          <p:spTgt spid="25"/>
                                        </p:tgtEl>
                                      </p:cBhvr>
                                    </p:animEffect>
                                  </p:childTnLst>
                                </p:cTn>
                              </p:par>
                              <p:par>
                                <p:cTn id="14" presetID="2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edge">
                                      <p:cBhvr>
                                        <p:cTn id="16" dur="2000"/>
                                        <p:tgtEl>
                                          <p:spTgt spid="36"/>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edge">
                                      <p:cBhvr>
                                        <p:cTn id="19" dur="2000"/>
                                        <p:tgtEl>
                                          <p:spTgt spid="44"/>
                                        </p:tgtEl>
                                      </p:cBhvr>
                                    </p:animEffect>
                                  </p:childTnLst>
                                </p:cTn>
                              </p:par>
                              <p:par>
                                <p:cTn id="20" presetID="2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edge">
                                      <p:cBhvr>
                                        <p:cTn id="22"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36" grpId="0" animBg="1"/>
      <p:bldP spid="44" grpId="0" animBg="1"/>
      <p:bldP spid="4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5292080" y="548680"/>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5292080" y="260648"/>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5292080" y="404664"/>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004048"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004048"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220072"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6" name="Прямоугольник 45"/>
          <p:cNvSpPr/>
          <p:nvPr/>
        </p:nvSpPr>
        <p:spPr>
          <a:xfrm>
            <a:off x="1259632" y="-45387"/>
            <a:ext cx="4248472" cy="954107"/>
          </a:xfrm>
          <a:prstGeom prst="rect">
            <a:avLst/>
          </a:prstGeom>
        </p:spPr>
        <p:txBody>
          <a:bodyPr wrap="square">
            <a:spAutoFit/>
          </a:bodyPr>
          <a:lstStyle/>
          <a:p>
            <a:pPr algn="ctr"/>
            <a:r>
              <a:rPr lang="kk-KZ" sz="2800" b="1" u="sng" dirty="0" smtClean="0">
                <a:solidFill>
                  <a:schemeClr val="bg1"/>
                </a:solidFill>
              </a:rPr>
              <a:t>Тәуекелдердің </a:t>
            </a:r>
          </a:p>
          <a:p>
            <a:pPr algn="ctr"/>
            <a:r>
              <a:rPr lang="kk-KZ" sz="2800" b="1" u="sng" dirty="0" smtClean="0">
                <a:solidFill>
                  <a:schemeClr val="bg1"/>
                </a:solidFill>
              </a:rPr>
              <a:t>түрлері</a:t>
            </a:r>
            <a:endParaRPr lang="ru-RU" sz="2800" b="1" u="sng" dirty="0">
              <a:solidFill>
                <a:schemeClr val="bg1"/>
              </a:solidFill>
            </a:endParaRPr>
          </a:p>
        </p:txBody>
      </p:sp>
      <p:sp>
        <p:nvSpPr>
          <p:cNvPr id="20" name="Прямоугольник 19"/>
          <p:cNvSpPr/>
          <p:nvPr/>
        </p:nvSpPr>
        <p:spPr>
          <a:xfrm>
            <a:off x="179512" y="4953942"/>
            <a:ext cx="885698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u="sng" dirty="0" err="1" smtClean="0">
                <a:solidFill>
                  <a:schemeClr val="tx1"/>
                </a:solidFill>
                <a:latin typeface="Times New Roman" pitchFamily="18" charset="0"/>
                <a:cs typeface="Times New Roman" pitchFamily="18" charset="0"/>
              </a:rPr>
              <a:t>Коммерциялық тәуекелділік </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дегеніміз</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қаржы шаруашылық қызметін жүргізу процесінде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ақша қаражаттарын, қаржы ресурстарын</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жоғалту немесе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төмендету ықтималдылығы.</a:t>
            </a:r>
            <a:r>
              <a:rPr lang="ru-RU" b="1" dirty="0" smtClean="0">
                <a:solidFill>
                  <a:schemeClr val="tx2"/>
                </a:solidFill>
                <a:latin typeface="Times New Roman" pitchFamily="18" charset="0"/>
                <a:cs typeface="Times New Roman" pitchFamily="18" charset="0"/>
              </a:rPr>
              <a:t> </a:t>
            </a:r>
            <a:endParaRPr lang="ru-RU" b="1" dirty="0">
              <a:solidFill>
                <a:schemeClr val="tx2"/>
              </a:solidFill>
              <a:latin typeface="Times New Roman" pitchFamily="18" charset="0"/>
              <a:cs typeface="Times New Roman" pitchFamily="18" charset="0"/>
            </a:endParaRPr>
          </a:p>
        </p:txBody>
      </p:sp>
      <p:sp>
        <p:nvSpPr>
          <p:cNvPr id="21" name="Прямоугольник 20"/>
          <p:cNvSpPr/>
          <p:nvPr/>
        </p:nvSpPr>
        <p:spPr>
          <a:xfrm>
            <a:off x="179512" y="1124744"/>
            <a:ext cx="88569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Табиғи тәуекелділікке </a:t>
            </a:r>
            <a:r>
              <a:rPr lang="ru-RU" b="1" dirty="0" err="1" smtClean="0">
                <a:solidFill>
                  <a:schemeClr val="tx2"/>
                </a:solidFill>
                <a:latin typeface="Times New Roman" pitchFamily="18" charset="0"/>
                <a:cs typeface="Times New Roman" pitchFamily="18" charset="0"/>
              </a:rPr>
              <a:t>табиғи апатқа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ықтималдылықтар жатады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Мысалы</a:t>
            </a:r>
            <a:r>
              <a:rPr lang="ru-RU" b="1" dirty="0" smtClean="0">
                <a:solidFill>
                  <a:schemeClr val="tx2"/>
                </a:solidFill>
                <a:latin typeface="Times New Roman" pitchFamily="18" charset="0"/>
                <a:cs typeface="Times New Roman" pitchFamily="18" charset="0"/>
              </a:rPr>
              <a:t>, эпидемия, </a:t>
            </a:r>
            <a:r>
              <a:rPr lang="ru-RU" b="1" dirty="0" err="1" smtClean="0">
                <a:solidFill>
                  <a:schemeClr val="tx2"/>
                </a:solidFill>
                <a:latin typeface="Times New Roman" pitchFamily="18" charset="0"/>
                <a:cs typeface="Times New Roman" pitchFamily="18" charset="0"/>
              </a:rPr>
              <a:t>өрт, </a:t>
            </a:r>
            <a:r>
              <a:rPr lang="ru-RU" b="1" dirty="0" smtClean="0">
                <a:solidFill>
                  <a:schemeClr val="tx2"/>
                </a:solidFill>
                <a:latin typeface="Times New Roman" pitchFamily="18" charset="0"/>
                <a:cs typeface="Times New Roman" pitchFamily="18" charset="0"/>
              </a:rPr>
              <a:t>су </a:t>
            </a:r>
            <a:r>
              <a:rPr lang="ru-RU" b="1" dirty="0" err="1" smtClean="0">
                <a:solidFill>
                  <a:schemeClr val="tx2"/>
                </a:solidFill>
                <a:latin typeface="Times New Roman" pitchFamily="18" charset="0"/>
                <a:cs typeface="Times New Roman" pitchFamily="18" charset="0"/>
              </a:rPr>
              <a:t>тасқыны және тағы басқа</a:t>
            </a:r>
            <a:r>
              <a:rPr lang="ru-RU" b="1" dirty="0" smtClean="0">
                <a:solidFill>
                  <a:schemeClr val="tx2"/>
                </a:solidFill>
                <a:latin typeface="Times New Roman" pitchFamily="18" charset="0"/>
                <a:cs typeface="Times New Roman" pitchFamily="18" charset="0"/>
              </a:rPr>
              <a:t>.</a:t>
            </a:r>
          </a:p>
        </p:txBody>
      </p:sp>
      <p:sp>
        <p:nvSpPr>
          <p:cNvPr id="22" name="Прямоугольник 21"/>
          <p:cNvSpPr/>
          <p:nvPr/>
        </p:nvSpPr>
        <p:spPr>
          <a:xfrm>
            <a:off x="179512" y="1916832"/>
            <a:ext cx="88569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Экологиялық тәуекелділікке </a:t>
            </a:r>
            <a:r>
              <a:rPr lang="ru-RU" b="1" dirty="0" err="1" smtClean="0">
                <a:solidFill>
                  <a:schemeClr val="tx2"/>
                </a:solidFill>
                <a:latin typeface="Times New Roman" pitchFamily="18" charset="0"/>
                <a:cs typeface="Times New Roman" pitchFamily="18" charset="0"/>
              </a:rPr>
              <a:t>қоршаған ортаны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ластаумен</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тәуекелділіктер жатады</a:t>
            </a:r>
            <a:r>
              <a:rPr lang="ru-RU" b="1" dirty="0" smtClean="0">
                <a:solidFill>
                  <a:schemeClr val="tx2"/>
                </a:solidFill>
                <a:latin typeface="Times New Roman" pitchFamily="18" charset="0"/>
                <a:cs typeface="Times New Roman" pitchFamily="18" charset="0"/>
              </a:rPr>
              <a:t>.</a:t>
            </a:r>
          </a:p>
        </p:txBody>
      </p:sp>
      <p:sp>
        <p:nvSpPr>
          <p:cNvPr id="23" name="Прямоугольник 22"/>
          <p:cNvSpPr/>
          <p:nvPr/>
        </p:nvSpPr>
        <p:spPr>
          <a:xfrm>
            <a:off x="179512" y="2765827"/>
            <a:ext cx="8856984" cy="203132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Саяси</a:t>
            </a:r>
            <a:r>
              <a:rPr lang="ru-RU" b="1" u="sng" dirty="0" smtClean="0">
                <a:solidFill>
                  <a:schemeClr val="tx1"/>
                </a:solidFill>
                <a:latin typeface="Times New Roman" pitchFamily="18" charset="0"/>
                <a:cs typeface="Times New Roman" pitchFamily="18" charset="0"/>
              </a:rPr>
              <a:t> </a:t>
            </a:r>
            <a:r>
              <a:rPr lang="ru-RU" b="1" u="sng" dirty="0" err="1" smtClean="0">
                <a:solidFill>
                  <a:schemeClr val="tx1"/>
                </a:solidFill>
                <a:latin typeface="Times New Roman" pitchFamily="18" charset="0"/>
                <a:cs typeface="Times New Roman" pitchFamily="18" charset="0"/>
              </a:rPr>
              <a:t>тәуекелділік</a:t>
            </a:r>
            <a:r>
              <a:rPr lang="ru-RU" b="1" dirty="0" err="1" smtClean="0">
                <a:solidFill>
                  <a:schemeClr val="tx2"/>
                </a:solidFill>
                <a:latin typeface="Times New Roman" pitchFamily="18" charset="0"/>
                <a:cs typeface="Times New Roman" pitchFamily="18" charset="0"/>
              </a:rPr>
              <a:t>― мемлекеттің қызметі нәтижесінде және мемлекет</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ішінде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болып</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жатқан саяси</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жағдайларға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тәуекелділіктер.</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Бұл тәуекел ШЖС-ге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байланыссыз</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өндірістік процестің бұзылуына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болады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Саяси</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тәуекелділікке </a:t>
            </a:r>
            <a:r>
              <a:rPr lang="ru-RU" b="1" dirty="0" smtClean="0">
                <a:solidFill>
                  <a:schemeClr val="tx2"/>
                </a:solidFill>
                <a:latin typeface="Times New Roman" pitchFamily="18" charset="0"/>
                <a:cs typeface="Times New Roman" pitchFamily="18" charset="0"/>
              </a:rPr>
              <a:t>революция </a:t>
            </a:r>
            <a:r>
              <a:rPr lang="ru-RU" b="1" dirty="0" err="1" smtClean="0">
                <a:solidFill>
                  <a:schemeClr val="tx2"/>
                </a:solidFill>
                <a:latin typeface="Times New Roman" pitchFamily="18" charset="0"/>
                <a:cs typeface="Times New Roman" pitchFamily="18" charset="0"/>
              </a:rPr>
              <a:t>және әр түрлі мемлекет</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ішіндегі</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әскери қақтығыстар</a:t>
            </a:r>
            <a:r>
              <a:rPr lang="ru-RU" b="1" dirty="0" smtClean="0">
                <a:solidFill>
                  <a:schemeClr val="tx2"/>
                </a:solidFill>
                <a:latin typeface="Times New Roman" pitchFamily="18" charset="0"/>
                <a:cs typeface="Times New Roman" pitchFamily="18" charset="0"/>
              </a:rPr>
              <a:t>, национализация </a:t>
            </a:r>
            <a:r>
              <a:rPr lang="ru-RU" b="1" dirty="0" err="1" smtClean="0">
                <a:solidFill>
                  <a:schemeClr val="tx2"/>
                </a:solidFill>
                <a:latin typeface="Times New Roman" pitchFamily="18" charset="0"/>
                <a:cs typeface="Times New Roman" pitchFamily="18" charset="0"/>
              </a:rPr>
              <a:t>нәтижесінде шаруашылық қызметтің жүргізілмеу мүмкіндігі</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төтенше жағдайларға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мемлекет</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ішінде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жүргізілетін төлемдерге моноторий</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жүргізу</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салық заңдылығының өзгерістері жатады</a:t>
            </a:r>
            <a:r>
              <a:rPr lang="ru-RU" b="1" dirty="0" smtClean="0">
                <a:solidFill>
                  <a:schemeClr val="tx2"/>
                </a:solidFill>
                <a:latin typeface="Times New Roman" pitchFamily="18" charset="0"/>
                <a:cs typeface="Times New Roman" pitchFamily="18" charset="0"/>
              </a:rPr>
              <a:t>.</a:t>
            </a:r>
          </a:p>
        </p:txBody>
      </p:sp>
      <p:sp>
        <p:nvSpPr>
          <p:cNvPr id="24" name="Прямоугольник 23"/>
          <p:cNvSpPr/>
          <p:nvPr/>
        </p:nvSpPr>
        <p:spPr>
          <a:xfrm>
            <a:off x="179512" y="6023029"/>
            <a:ext cx="88569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Транспорттық тәуекелділіктерге </a:t>
            </a:r>
            <a:r>
              <a:rPr lang="ru-RU" b="1" dirty="0" err="1" smtClean="0">
                <a:solidFill>
                  <a:srgbClr val="1F497D"/>
                </a:solidFill>
                <a:latin typeface="Times New Roman" pitchFamily="18" charset="0"/>
                <a:cs typeface="Times New Roman" pitchFamily="18" charset="0"/>
              </a:rPr>
              <a:t>тауарларды</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тасылмалдаумен</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байланысты</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туындайтын</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тәуекелділіктер жатады</a:t>
            </a:r>
            <a:r>
              <a:rPr lang="ru-RU" b="1" dirty="0" smtClean="0">
                <a:solidFill>
                  <a:srgbClr val="1F497D"/>
                </a:solidFill>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683568"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6" name="Rectangle 2"/>
          <p:cNvSpPr>
            <a:spLocks noChangeArrowheads="1"/>
          </p:cNvSpPr>
          <p:nvPr/>
        </p:nvSpPr>
        <p:spPr bwMode="gray">
          <a:xfrm>
            <a:off x="1641525" y="1676400"/>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17" name="Rectangle 3"/>
          <p:cNvSpPr>
            <a:spLocks noChangeArrowheads="1"/>
          </p:cNvSpPr>
          <p:nvPr/>
        </p:nvSpPr>
        <p:spPr bwMode="gray">
          <a:xfrm>
            <a:off x="3968131" y="1670050"/>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18" name="Rectangle 4"/>
          <p:cNvSpPr>
            <a:spLocks noChangeArrowheads="1"/>
          </p:cNvSpPr>
          <p:nvPr/>
        </p:nvSpPr>
        <p:spPr bwMode="gray">
          <a:xfrm>
            <a:off x="6264101" y="1700808"/>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19" name="AutoShape 5"/>
          <p:cNvSpPr>
            <a:spLocks noChangeArrowheads="1"/>
          </p:cNvSpPr>
          <p:nvPr/>
        </p:nvSpPr>
        <p:spPr bwMode="gray">
          <a:xfrm>
            <a:off x="1077888" y="5373216"/>
            <a:ext cx="685800" cy="466725"/>
          </a:xfrm>
          <a:prstGeom prst="parallelogram">
            <a:avLst>
              <a:gd name="adj" fmla="val 111905"/>
            </a:avLst>
          </a:prstGeom>
          <a:solidFill>
            <a:srgbClr val="000000"/>
          </a:solidFill>
          <a:ln w="9525">
            <a:noFill/>
            <a:miter lim="800000"/>
            <a:headEnd/>
            <a:tailEnd/>
          </a:ln>
        </p:spPr>
        <p:txBody>
          <a:bodyPr wrap="none" anchor="ctr"/>
          <a:lstStyle/>
          <a:p>
            <a:endParaRPr lang="ru-RU" dirty="0"/>
          </a:p>
        </p:txBody>
      </p:sp>
      <p:sp>
        <p:nvSpPr>
          <p:cNvPr id="20" name="AutoShape 7"/>
          <p:cNvSpPr>
            <a:spLocks noChangeArrowheads="1"/>
          </p:cNvSpPr>
          <p:nvPr/>
        </p:nvSpPr>
        <p:spPr bwMode="gray">
          <a:xfrm>
            <a:off x="179512" y="2492896"/>
            <a:ext cx="2133600" cy="860425"/>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ru-RU" sz="2000" b="1" dirty="0" smtClean="0">
              <a:latin typeface="Times New Roman" pitchFamily="18" charset="0"/>
              <a:cs typeface="Times New Roman" pitchFamily="18" charset="0"/>
            </a:endParaRPr>
          </a:p>
          <a:p>
            <a:pPr algn="ctr" eaLnBrk="0" hangingPunct="0"/>
            <a:r>
              <a:rPr lang="ru-RU" sz="2000" b="1" dirty="0" err="1" smtClean="0">
                <a:solidFill>
                  <a:schemeClr val="tx2"/>
                </a:solidFill>
                <a:latin typeface="Times New Roman" pitchFamily="18" charset="0"/>
                <a:cs typeface="Times New Roman" pitchFamily="18" charset="0"/>
              </a:rPr>
              <a:t>Мүліктік</a:t>
            </a:r>
            <a:endParaRPr lang="ru-RU" sz="2000" b="1" dirty="0" smtClean="0">
              <a:solidFill>
                <a:schemeClr val="tx2"/>
              </a:solidFill>
              <a:latin typeface="Times New Roman" pitchFamily="18" charset="0"/>
              <a:cs typeface="Times New Roman" pitchFamily="18" charset="0"/>
            </a:endParaRPr>
          </a:p>
          <a:p>
            <a:pPr algn="ctr" eaLnBrk="0" hangingPunct="0"/>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тәуекелділік</a:t>
            </a:r>
            <a:r>
              <a:rPr lang="ru-RU" sz="2000" i="1" dirty="0" smtClean="0">
                <a:solidFill>
                  <a:schemeClr val="tx2"/>
                </a:solidFill>
              </a:rPr>
              <a:t> </a:t>
            </a:r>
          </a:p>
          <a:p>
            <a:pPr algn="ctr" eaLnBrk="0" hangingPunct="0"/>
            <a:endParaRPr lang="en-US" sz="2000" b="1" dirty="0">
              <a:solidFill>
                <a:schemeClr val="tx2"/>
              </a:solidFill>
            </a:endParaRPr>
          </a:p>
        </p:txBody>
      </p:sp>
      <p:grpSp>
        <p:nvGrpSpPr>
          <p:cNvPr id="2" name="Group 8"/>
          <p:cNvGrpSpPr>
            <a:grpSpLocks/>
          </p:cNvGrpSpPr>
          <p:nvPr/>
        </p:nvGrpSpPr>
        <p:grpSpPr bwMode="auto">
          <a:xfrm>
            <a:off x="971600" y="1676400"/>
            <a:ext cx="822325" cy="762000"/>
            <a:chOff x="1101" y="1056"/>
            <a:chExt cx="517" cy="480"/>
          </a:xfrm>
          <a:solidFill>
            <a:schemeClr val="tx2">
              <a:lumMod val="40000"/>
              <a:lumOff val="60000"/>
            </a:schemeClr>
          </a:solidFill>
        </p:grpSpPr>
        <p:sp>
          <p:nvSpPr>
            <p:cNvPr id="22" name="AutoShape 9"/>
            <p:cNvSpPr>
              <a:spLocks noChangeArrowheads="1"/>
            </p:cNvSpPr>
            <p:nvPr/>
          </p:nvSpPr>
          <p:spPr bwMode="gray">
            <a:xfrm>
              <a:off x="1186" y="1056"/>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23" name="AutoShape 10"/>
            <p:cNvSpPr>
              <a:spLocks noChangeArrowheads="1"/>
            </p:cNvSpPr>
            <p:nvPr/>
          </p:nvSpPr>
          <p:spPr bwMode="gray">
            <a:xfrm>
              <a:off x="1101" y="134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30" name="AutoShape 16"/>
          <p:cNvSpPr>
            <a:spLocks noChangeArrowheads="1"/>
          </p:cNvSpPr>
          <p:nvPr/>
        </p:nvSpPr>
        <p:spPr bwMode="gray">
          <a:xfrm>
            <a:off x="5758408" y="5400675"/>
            <a:ext cx="685800" cy="466725"/>
          </a:xfrm>
          <a:prstGeom prst="parallelogram">
            <a:avLst>
              <a:gd name="adj" fmla="val 111905"/>
            </a:avLst>
          </a:prstGeom>
          <a:gradFill rotWithShape="1">
            <a:gsLst>
              <a:gs pos="0">
                <a:srgbClr val="000000"/>
              </a:gs>
              <a:gs pos="50000">
                <a:srgbClr val="000000"/>
              </a:gs>
              <a:gs pos="100000">
                <a:srgbClr val="000000"/>
              </a:gs>
            </a:gsLst>
            <a:lin ang="0" scaled="1"/>
          </a:gradFill>
          <a:ln w="9525">
            <a:noFill/>
            <a:miter lim="800000"/>
            <a:headEnd/>
            <a:tailEnd/>
          </a:ln>
        </p:spPr>
        <p:txBody>
          <a:bodyPr wrap="none" anchor="ctr"/>
          <a:lstStyle/>
          <a:p>
            <a:endParaRPr lang="ru-RU" dirty="0"/>
          </a:p>
        </p:txBody>
      </p:sp>
      <p:sp>
        <p:nvSpPr>
          <p:cNvPr id="31" name="AutoShape 17"/>
          <p:cNvSpPr>
            <a:spLocks noChangeArrowheads="1"/>
          </p:cNvSpPr>
          <p:nvPr/>
        </p:nvSpPr>
        <p:spPr bwMode="gray">
          <a:xfrm>
            <a:off x="4714429" y="2355850"/>
            <a:ext cx="2133600" cy="860425"/>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eaLnBrk="0" hangingPunct="0"/>
            <a:endParaRPr lang="kk-KZ" sz="2000" b="1" dirty="0" smtClean="0">
              <a:solidFill>
                <a:schemeClr val="tx2"/>
              </a:solidFill>
            </a:endParaRPr>
          </a:p>
          <a:p>
            <a:pPr algn="ctr" eaLnBrk="0" hangingPunct="0"/>
            <a:r>
              <a:rPr lang="ru-RU" sz="2000" b="1" dirty="0" err="1" smtClean="0">
                <a:solidFill>
                  <a:schemeClr val="tx2"/>
                </a:solidFill>
                <a:latin typeface="Times New Roman" pitchFamily="18" charset="0"/>
                <a:cs typeface="Times New Roman" pitchFamily="18" charset="0"/>
              </a:rPr>
              <a:t>Саудалық</a:t>
            </a:r>
            <a:endParaRPr lang="ru-RU" sz="2000" b="1" dirty="0" smtClean="0">
              <a:solidFill>
                <a:schemeClr val="tx2"/>
              </a:solidFill>
              <a:latin typeface="Times New Roman" pitchFamily="18" charset="0"/>
              <a:cs typeface="Times New Roman" pitchFamily="18" charset="0"/>
            </a:endParaRPr>
          </a:p>
          <a:p>
            <a:pPr algn="ctr" eaLnBrk="0" hangingPunct="0"/>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тәукелділік</a:t>
            </a:r>
            <a:endParaRPr lang="ru-RU" sz="2000" b="1" dirty="0" smtClean="0">
              <a:solidFill>
                <a:schemeClr val="tx2"/>
              </a:solidFill>
              <a:latin typeface="Times New Roman" pitchFamily="18" charset="0"/>
              <a:cs typeface="Times New Roman" pitchFamily="18" charset="0"/>
            </a:endParaRPr>
          </a:p>
          <a:p>
            <a:pPr algn="ctr" eaLnBrk="0" hangingPunct="0"/>
            <a:endParaRPr lang="en-US" sz="2000" b="1" dirty="0">
              <a:solidFill>
                <a:schemeClr val="tx2"/>
              </a:solidFill>
            </a:endParaRPr>
          </a:p>
        </p:txBody>
      </p:sp>
      <p:grpSp>
        <p:nvGrpSpPr>
          <p:cNvPr id="3" name="Group 18"/>
          <p:cNvGrpSpPr>
            <a:grpSpLocks/>
          </p:cNvGrpSpPr>
          <p:nvPr/>
        </p:nvGrpSpPr>
        <p:grpSpPr bwMode="auto">
          <a:xfrm>
            <a:off x="5621462" y="1665288"/>
            <a:ext cx="819150" cy="757237"/>
            <a:chOff x="4470" y="1049"/>
            <a:chExt cx="517" cy="477"/>
          </a:xfrm>
          <a:solidFill>
            <a:schemeClr val="tx2">
              <a:lumMod val="75000"/>
            </a:schemeClr>
          </a:solidFill>
        </p:grpSpPr>
        <p:sp>
          <p:nvSpPr>
            <p:cNvPr id="33" name="AutoShape 19"/>
            <p:cNvSpPr>
              <a:spLocks noChangeArrowheads="1"/>
            </p:cNvSpPr>
            <p:nvPr/>
          </p:nvSpPr>
          <p:spPr bwMode="gray">
            <a:xfrm>
              <a:off x="4555" y="1049"/>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36" name="AutoShape 20"/>
            <p:cNvSpPr>
              <a:spLocks noChangeArrowheads="1"/>
            </p:cNvSpPr>
            <p:nvPr/>
          </p:nvSpPr>
          <p:spPr bwMode="gray">
            <a:xfrm>
              <a:off x="4470" y="133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47" name="AutoShape 26"/>
          <p:cNvSpPr>
            <a:spLocks noChangeArrowheads="1"/>
          </p:cNvSpPr>
          <p:nvPr/>
        </p:nvSpPr>
        <p:spPr bwMode="gray">
          <a:xfrm>
            <a:off x="3362723" y="5410200"/>
            <a:ext cx="685800" cy="466725"/>
          </a:xfrm>
          <a:prstGeom prst="parallelogram">
            <a:avLst>
              <a:gd name="adj" fmla="val 111905"/>
            </a:avLst>
          </a:prstGeom>
          <a:solidFill>
            <a:srgbClr val="000000"/>
          </a:solidFill>
          <a:ln w="9525">
            <a:noFill/>
            <a:miter lim="800000"/>
            <a:headEnd/>
            <a:tailEnd/>
          </a:ln>
        </p:spPr>
        <p:txBody>
          <a:bodyPr wrap="none" anchor="ctr"/>
          <a:lstStyle/>
          <a:p>
            <a:endParaRPr lang="ru-RU" dirty="0"/>
          </a:p>
        </p:txBody>
      </p:sp>
      <p:sp>
        <p:nvSpPr>
          <p:cNvPr id="48" name="AutoShape 27"/>
          <p:cNvSpPr>
            <a:spLocks noChangeArrowheads="1"/>
          </p:cNvSpPr>
          <p:nvPr/>
        </p:nvSpPr>
        <p:spPr bwMode="gray">
          <a:xfrm>
            <a:off x="2339752" y="2348880"/>
            <a:ext cx="2232248" cy="3960440"/>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eaLnBrk="0" hangingPunct="0"/>
            <a:r>
              <a:rPr lang="kk-KZ" dirty="0" smtClean="0">
                <a:solidFill>
                  <a:srgbClr val="000000"/>
                </a:solidFill>
                <a:latin typeface="Times New Roman"/>
                <a:ea typeface="Times New Roman"/>
              </a:rPr>
              <a:t>                                                                              </a:t>
            </a: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p:txBody>
      </p:sp>
      <p:grpSp>
        <p:nvGrpSpPr>
          <p:cNvPr id="4" name="Group 28"/>
          <p:cNvGrpSpPr>
            <a:grpSpLocks/>
          </p:cNvGrpSpPr>
          <p:nvPr/>
        </p:nvGrpSpPr>
        <p:grpSpPr bwMode="auto">
          <a:xfrm>
            <a:off x="3298206" y="1665288"/>
            <a:ext cx="822325" cy="757237"/>
            <a:chOff x="2781" y="1049"/>
            <a:chExt cx="517" cy="477"/>
          </a:xfrm>
          <a:solidFill>
            <a:schemeClr val="bg1">
              <a:lumMod val="75000"/>
            </a:schemeClr>
          </a:solidFill>
        </p:grpSpPr>
        <p:sp>
          <p:nvSpPr>
            <p:cNvPr id="50" name="AutoShape 29"/>
            <p:cNvSpPr>
              <a:spLocks noChangeArrowheads="1"/>
            </p:cNvSpPr>
            <p:nvPr/>
          </p:nvSpPr>
          <p:spPr bwMode="gray">
            <a:xfrm>
              <a:off x="2866" y="1049"/>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51" name="AutoShape 30"/>
            <p:cNvSpPr>
              <a:spLocks noChangeArrowheads="1"/>
            </p:cNvSpPr>
            <p:nvPr/>
          </p:nvSpPr>
          <p:spPr bwMode="gray">
            <a:xfrm>
              <a:off x="2781" y="133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54" name="TextBox 53"/>
          <p:cNvSpPr txBox="1"/>
          <p:nvPr/>
        </p:nvSpPr>
        <p:spPr>
          <a:xfrm>
            <a:off x="2339752" y="2422043"/>
            <a:ext cx="2304256" cy="4247317"/>
          </a:xfrm>
          <a:prstGeom prst="rect">
            <a:avLst/>
          </a:prstGeom>
          <a:noFill/>
        </p:spPr>
        <p:txBody>
          <a:bodyPr wrap="square" rtlCol="0">
            <a:spAutoFit/>
          </a:bodyPr>
          <a:lstStyle/>
          <a:p>
            <a:pPr algn="ctr"/>
            <a:r>
              <a:rPr lang="ru-RU" b="1" dirty="0" err="1" smtClean="0">
                <a:solidFill>
                  <a:schemeClr val="tx2"/>
                </a:solidFill>
              </a:rPr>
              <a:t>Өндірістік тәуекелділік </a:t>
            </a:r>
            <a:r>
              <a:rPr lang="ru-RU" b="1" dirty="0" smtClean="0"/>
              <a:t>― </a:t>
            </a:r>
            <a:r>
              <a:rPr lang="ru-RU" b="1" dirty="0" err="1" smtClean="0"/>
              <a:t>негізгі</a:t>
            </a:r>
            <a:r>
              <a:rPr lang="ru-RU" b="1" dirty="0" smtClean="0"/>
              <a:t> </a:t>
            </a:r>
            <a:r>
              <a:rPr lang="ru-RU" b="1" dirty="0" err="1" smtClean="0"/>
              <a:t>және айналым</a:t>
            </a:r>
            <a:r>
              <a:rPr lang="ru-RU" b="1" dirty="0" smtClean="0"/>
              <a:t> </a:t>
            </a:r>
            <a:r>
              <a:rPr lang="ru-RU" b="1" dirty="0" err="1" smtClean="0"/>
              <a:t>қорлардың дұрыс жұмыс істемеу</a:t>
            </a:r>
            <a:r>
              <a:rPr lang="ru-RU" b="1" dirty="0" smtClean="0"/>
              <a:t> </a:t>
            </a:r>
            <a:r>
              <a:rPr lang="ru-RU" b="1" dirty="0" err="1" smtClean="0"/>
              <a:t>немесе</a:t>
            </a:r>
            <a:r>
              <a:rPr lang="ru-RU" b="1" dirty="0" smtClean="0"/>
              <a:t> </a:t>
            </a:r>
            <a:r>
              <a:rPr lang="ru-RU" b="1" dirty="0" err="1" smtClean="0"/>
              <a:t>бұзылу нәтижесінде өндірістік қызметтің тоқтатылуы және жаңа </a:t>
            </a:r>
            <a:r>
              <a:rPr lang="ru-RU" b="1" dirty="0" smtClean="0"/>
              <a:t>техника, </a:t>
            </a:r>
            <a:r>
              <a:rPr lang="ru-RU" b="1" dirty="0" err="1" smtClean="0"/>
              <a:t>технологияларды</a:t>
            </a:r>
            <a:r>
              <a:rPr lang="ru-RU" b="1" dirty="0" smtClean="0"/>
              <a:t> </a:t>
            </a:r>
            <a:r>
              <a:rPr lang="ru-RU" b="1" dirty="0" err="1" smtClean="0"/>
              <a:t>негізуге</a:t>
            </a:r>
            <a:r>
              <a:rPr lang="ru-RU" b="1" dirty="0" smtClean="0"/>
              <a:t> </a:t>
            </a:r>
            <a:r>
              <a:rPr lang="ru-RU" b="1" dirty="0" err="1" smtClean="0"/>
              <a:t>байланысты</a:t>
            </a:r>
            <a:r>
              <a:rPr lang="ru-RU" b="1" dirty="0" smtClean="0"/>
              <a:t> </a:t>
            </a:r>
            <a:r>
              <a:rPr lang="ru-RU" b="1" dirty="0" err="1" smtClean="0"/>
              <a:t>кәсіпкерлердің зиян</a:t>
            </a:r>
            <a:r>
              <a:rPr lang="ru-RU" b="1" dirty="0" smtClean="0"/>
              <a:t> </a:t>
            </a:r>
            <a:r>
              <a:rPr lang="ru-RU" b="1" dirty="0" err="1" smtClean="0"/>
              <a:t>шегуі</a:t>
            </a:r>
            <a:r>
              <a:rPr lang="ru-RU" b="1" dirty="0" smtClean="0"/>
              <a:t>.</a:t>
            </a:r>
          </a:p>
          <a:p>
            <a:pPr algn="ctr"/>
            <a:endParaRPr lang="ru-RU" b="1" dirty="0">
              <a:solidFill>
                <a:schemeClr val="tx1">
                  <a:lumMod val="75000"/>
                  <a:lumOff val="25000"/>
                </a:schemeClr>
              </a:solidFill>
            </a:endParaRPr>
          </a:p>
        </p:txBody>
      </p:sp>
      <p:sp>
        <p:nvSpPr>
          <p:cNvPr id="46" name="Прямоугольник 45"/>
          <p:cNvSpPr/>
          <p:nvPr/>
        </p:nvSpPr>
        <p:spPr>
          <a:xfrm>
            <a:off x="395536" y="188640"/>
            <a:ext cx="8424936"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dirty="0" err="1" smtClean="0">
                <a:solidFill>
                  <a:schemeClr val="tx2"/>
                </a:solidFill>
                <a:latin typeface="Times New Roman" pitchFamily="18" charset="0"/>
                <a:cs typeface="Times New Roman" pitchFamily="18" charset="0"/>
              </a:rPr>
              <a:t>Құрылымдық белгісіне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байланысты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коммерциялық белгісіне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байланысты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коммерциялық тәуекелділік </a:t>
            </a:r>
            <a:r>
              <a:rPr lang="ru-RU" sz="2000" b="1" u="sng" dirty="0" err="1" smtClean="0">
                <a:solidFill>
                  <a:schemeClr val="tx1"/>
                </a:solidFill>
                <a:latin typeface="Times New Roman" pitchFamily="18" charset="0"/>
                <a:cs typeface="Times New Roman" pitchFamily="18" charset="0"/>
              </a:rPr>
              <a:t>мүліктік, өндірістік, саудалық </a:t>
            </a:r>
            <a:r>
              <a:rPr lang="ru-RU" sz="2000" b="1" dirty="0" err="1" smtClean="0">
                <a:solidFill>
                  <a:schemeClr val="tx2"/>
                </a:solidFill>
                <a:latin typeface="Times New Roman" pitchFamily="18" charset="0"/>
                <a:cs typeface="Times New Roman" pitchFamily="18" charset="0"/>
              </a:rPr>
              <a:t>және </a:t>
            </a:r>
            <a:r>
              <a:rPr lang="ru-RU" sz="2000" b="1" u="sng" dirty="0" err="1" smtClean="0">
                <a:solidFill>
                  <a:schemeClr val="tx1"/>
                </a:solidFill>
                <a:latin typeface="Times New Roman" pitchFamily="18" charset="0"/>
                <a:cs typeface="Times New Roman" pitchFamily="18" charset="0"/>
              </a:rPr>
              <a:t>қаржылық </a:t>
            </a:r>
            <a:r>
              <a:rPr lang="ru-RU" sz="2000" b="1" dirty="0" err="1" smtClean="0">
                <a:solidFill>
                  <a:schemeClr val="tx2"/>
                </a:solidFill>
                <a:latin typeface="Times New Roman" pitchFamily="18" charset="0"/>
                <a:cs typeface="Times New Roman" pitchFamily="18" charset="0"/>
              </a:rPr>
              <a:t>тәуекелдіктерге бөлінеді.</a:t>
            </a:r>
            <a:endParaRPr lang="ru-RU" sz="2000" b="1" dirty="0">
              <a:solidFill>
                <a:schemeClr val="tx2"/>
              </a:solidFill>
              <a:latin typeface="Times New Roman" pitchFamily="18" charset="0"/>
              <a:cs typeface="Times New Roman" pitchFamily="18" charset="0"/>
            </a:endParaRPr>
          </a:p>
        </p:txBody>
      </p:sp>
      <p:sp>
        <p:nvSpPr>
          <p:cNvPr id="55" name="Rectangle 3"/>
          <p:cNvSpPr>
            <a:spLocks noChangeArrowheads="1"/>
          </p:cNvSpPr>
          <p:nvPr/>
        </p:nvSpPr>
        <p:spPr bwMode="gray">
          <a:xfrm>
            <a:off x="8532440" y="1598042"/>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56" name="AutoShape 26"/>
          <p:cNvSpPr>
            <a:spLocks noChangeArrowheads="1"/>
          </p:cNvSpPr>
          <p:nvPr/>
        </p:nvSpPr>
        <p:spPr bwMode="gray">
          <a:xfrm>
            <a:off x="7952855" y="5338192"/>
            <a:ext cx="685800" cy="466725"/>
          </a:xfrm>
          <a:prstGeom prst="parallelogram">
            <a:avLst>
              <a:gd name="adj" fmla="val 111905"/>
            </a:avLst>
          </a:prstGeom>
          <a:solidFill>
            <a:srgbClr val="000000"/>
          </a:solidFill>
          <a:ln w="9525">
            <a:noFill/>
            <a:miter lim="800000"/>
            <a:headEnd/>
            <a:tailEnd/>
          </a:ln>
        </p:spPr>
        <p:txBody>
          <a:bodyPr wrap="none" anchor="ctr"/>
          <a:lstStyle/>
          <a:p>
            <a:endParaRPr lang="ru-RU" dirty="0"/>
          </a:p>
        </p:txBody>
      </p:sp>
      <p:sp>
        <p:nvSpPr>
          <p:cNvPr id="57" name="AutoShape 27"/>
          <p:cNvSpPr>
            <a:spLocks noChangeArrowheads="1"/>
          </p:cNvSpPr>
          <p:nvPr/>
        </p:nvSpPr>
        <p:spPr bwMode="gray">
          <a:xfrm>
            <a:off x="6965380" y="2276872"/>
            <a:ext cx="2070100" cy="1936750"/>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eaLnBrk="0" hangingPunct="0"/>
            <a:r>
              <a:rPr lang="kk-KZ" dirty="0" smtClean="0">
                <a:solidFill>
                  <a:srgbClr val="000000"/>
                </a:solidFill>
                <a:latin typeface="Times New Roman"/>
                <a:ea typeface="Times New Roman"/>
              </a:rPr>
              <a:t>                                                                              </a:t>
            </a: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p:txBody>
      </p:sp>
      <p:grpSp>
        <p:nvGrpSpPr>
          <p:cNvPr id="5" name="Group 28"/>
          <p:cNvGrpSpPr>
            <a:grpSpLocks/>
          </p:cNvGrpSpPr>
          <p:nvPr/>
        </p:nvGrpSpPr>
        <p:grpSpPr bwMode="auto">
          <a:xfrm>
            <a:off x="7884368" y="1593280"/>
            <a:ext cx="822325" cy="757237"/>
            <a:chOff x="2781" y="1049"/>
            <a:chExt cx="517" cy="477"/>
          </a:xfrm>
          <a:solidFill>
            <a:schemeClr val="bg1">
              <a:lumMod val="75000"/>
            </a:schemeClr>
          </a:solidFill>
        </p:grpSpPr>
        <p:sp>
          <p:nvSpPr>
            <p:cNvPr id="59" name="AutoShape 29"/>
            <p:cNvSpPr>
              <a:spLocks noChangeArrowheads="1"/>
            </p:cNvSpPr>
            <p:nvPr/>
          </p:nvSpPr>
          <p:spPr bwMode="gray">
            <a:xfrm>
              <a:off x="2866" y="1049"/>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60" name="AutoShape 30"/>
            <p:cNvSpPr>
              <a:spLocks noChangeArrowheads="1"/>
            </p:cNvSpPr>
            <p:nvPr/>
          </p:nvSpPr>
          <p:spPr bwMode="gray">
            <a:xfrm>
              <a:off x="2781" y="133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61" name="AutoShape 34"/>
          <p:cNvSpPr>
            <a:spLocks noChangeArrowheads="1"/>
          </p:cNvSpPr>
          <p:nvPr/>
        </p:nvSpPr>
        <p:spPr bwMode="gray">
          <a:xfrm>
            <a:off x="7821092" y="4217417"/>
            <a:ext cx="457200" cy="304800"/>
          </a:xfrm>
          <a:prstGeom prst="downArrow">
            <a:avLst>
              <a:gd name="adj1" fmla="val 38889"/>
              <a:gd name="adj2" fmla="val 50519"/>
            </a:avLst>
          </a:prstGeom>
          <a:solidFill>
            <a:schemeClr val="bg1">
              <a:lumMod val="75000"/>
            </a:schemeClr>
          </a:solidFill>
          <a:ln w="9525">
            <a:noFill/>
            <a:miter lim="800000"/>
            <a:headEnd/>
            <a:tailEnd/>
          </a:ln>
        </p:spPr>
        <p:txBody>
          <a:bodyPr wrap="none" anchor="ctr"/>
          <a:lstStyle/>
          <a:p>
            <a:endParaRPr lang="ru-RU" dirty="0"/>
          </a:p>
        </p:txBody>
      </p:sp>
      <p:sp>
        <p:nvSpPr>
          <p:cNvPr id="62" name="AutoShape 32"/>
          <p:cNvSpPr>
            <a:spLocks noChangeArrowheads="1"/>
          </p:cNvSpPr>
          <p:nvPr/>
        </p:nvSpPr>
        <p:spPr bwMode="gray">
          <a:xfrm>
            <a:off x="6803455" y="4365104"/>
            <a:ext cx="2340545" cy="1008112"/>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eaLnBrk="0" hangingPunct="0"/>
            <a:endParaRPr lang="en-US" dirty="0">
              <a:solidFill>
                <a:schemeClr val="tx1"/>
              </a:solidFill>
              <a:latin typeface="Times New Roman" pitchFamily="18" charset="0"/>
              <a:cs typeface="Times New Roman" pitchFamily="18" charset="0"/>
            </a:endParaRPr>
          </a:p>
        </p:txBody>
      </p:sp>
      <p:sp>
        <p:nvSpPr>
          <p:cNvPr id="63" name="Прямоугольник 62"/>
          <p:cNvSpPr/>
          <p:nvPr/>
        </p:nvSpPr>
        <p:spPr>
          <a:xfrm>
            <a:off x="7045146" y="2629361"/>
            <a:ext cx="1991350" cy="923330"/>
          </a:xfrm>
          <a:prstGeom prst="rect">
            <a:avLst/>
          </a:prstGeom>
        </p:spPr>
        <p:txBody>
          <a:bodyPr wrap="square">
            <a:spAutoFit/>
          </a:bodyPr>
          <a:lstStyle/>
          <a:p>
            <a:pPr algn="ctr"/>
            <a:r>
              <a:rPr lang="ru-RU" b="1" dirty="0" err="1" smtClean="0">
                <a:solidFill>
                  <a:schemeClr val="tx2"/>
                </a:solidFill>
                <a:latin typeface="Times New Roman" pitchFamily="18" charset="0"/>
                <a:cs typeface="Times New Roman" pitchFamily="18" charset="0"/>
              </a:rPr>
              <a:t>Қаржылық тәуекелділіктің </a:t>
            </a:r>
            <a:r>
              <a:rPr lang="ru-RU" b="1" dirty="0" err="1" smtClean="0">
                <a:latin typeface="Times New Roman" pitchFamily="18" charset="0"/>
                <a:cs typeface="Times New Roman" pitchFamily="18" charset="0"/>
              </a:rPr>
              <a:t>екі</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түрі</a:t>
            </a:r>
            <a:r>
              <a:rPr lang="ru-RU" b="1" dirty="0" smtClean="0">
                <a:latin typeface="Times New Roman" pitchFamily="18" charset="0"/>
                <a:cs typeface="Times New Roman" pitchFamily="18" charset="0"/>
              </a:rPr>
              <a:t> </a:t>
            </a:r>
            <a:endParaRPr lang="ru-RU" b="1" dirty="0">
              <a:latin typeface="Times New Roman" pitchFamily="18" charset="0"/>
              <a:cs typeface="Times New Roman" pitchFamily="18" charset="0"/>
            </a:endParaRPr>
          </a:p>
        </p:txBody>
      </p:sp>
      <p:sp>
        <p:nvSpPr>
          <p:cNvPr id="65" name="Прямоугольник 64"/>
          <p:cNvSpPr/>
          <p:nvPr/>
        </p:nvSpPr>
        <p:spPr>
          <a:xfrm>
            <a:off x="6858000" y="4437112"/>
            <a:ext cx="2286000" cy="923330"/>
          </a:xfrm>
          <a:prstGeom prst="rect">
            <a:avLst/>
          </a:prstGeom>
        </p:spPr>
        <p:txBody>
          <a:bodyPr wrap="square">
            <a:spAutoFit/>
          </a:bodyPr>
          <a:lstStyle/>
          <a:p>
            <a:pPr lvl="0" algn="ctr"/>
            <a:r>
              <a:rPr lang="ru-RU" b="1" dirty="0" err="1" smtClean="0">
                <a:solidFill>
                  <a:prstClr val="black"/>
                </a:solidFill>
                <a:latin typeface="Times New Roman" pitchFamily="18" charset="0"/>
                <a:cs typeface="Times New Roman" pitchFamily="18" charset="0"/>
              </a:rPr>
              <a:t>Ақшаның сатып</a:t>
            </a:r>
            <a:r>
              <a:rPr lang="ru-RU" b="1" dirty="0" smtClean="0">
                <a:solidFill>
                  <a:prstClr val="black"/>
                </a:solidFill>
                <a:latin typeface="Times New Roman" pitchFamily="18" charset="0"/>
                <a:cs typeface="Times New Roman" pitchFamily="18" charset="0"/>
              </a:rPr>
              <a:t> </a:t>
            </a:r>
            <a:r>
              <a:rPr lang="ru-RU" b="1" dirty="0" err="1" smtClean="0">
                <a:solidFill>
                  <a:prstClr val="black"/>
                </a:solidFill>
                <a:latin typeface="Times New Roman" pitchFamily="18" charset="0"/>
                <a:cs typeface="Times New Roman" pitchFamily="18" charset="0"/>
              </a:rPr>
              <a:t>алу</a:t>
            </a:r>
            <a:r>
              <a:rPr lang="ru-RU" b="1" dirty="0" smtClean="0">
                <a:solidFill>
                  <a:prstClr val="black"/>
                </a:solidFill>
                <a:latin typeface="Times New Roman" pitchFamily="18" charset="0"/>
                <a:cs typeface="Times New Roman" pitchFamily="18" charset="0"/>
              </a:rPr>
              <a:t> </a:t>
            </a:r>
            <a:r>
              <a:rPr lang="ru-RU" b="1" dirty="0" err="1" smtClean="0">
                <a:solidFill>
                  <a:prstClr val="black"/>
                </a:solidFill>
                <a:latin typeface="Times New Roman" pitchFamily="18" charset="0"/>
                <a:cs typeface="Times New Roman" pitchFamily="18" charset="0"/>
              </a:rPr>
              <a:t>қабілетімен байланысты</a:t>
            </a:r>
            <a:endParaRPr lang="ru-RU" b="1" dirty="0" smtClean="0">
              <a:solidFill>
                <a:prstClr val="black"/>
              </a:solidFill>
              <a:latin typeface="Times New Roman" pitchFamily="18" charset="0"/>
              <a:cs typeface="Times New Roman" pitchFamily="18" charset="0"/>
            </a:endParaRPr>
          </a:p>
        </p:txBody>
      </p:sp>
      <p:sp>
        <p:nvSpPr>
          <p:cNvPr id="66" name="AutoShape 32"/>
          <p:cNvSpPr>
            <a:spLocks noChangeArrowheads="1"/>
          </p:cNvSpPr>
          <p:nvPr/>
        </p:nvSpPr>
        <p:spPr bwMode="gray">
          <a:xfrm>
            <a:off x="6803455" y="5445224"/>
            <a:ext cx="2340545" cy="1008112"/>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eaLnBrk="0" hangingPunct="0"/>
            <a:endParaRPr lang="en-US" dirty="0">
              <a:solidFill>
                <a:schemeClr val="tx1"/>
              </a:solidFill>
            </a:endParaRPr>
          </a:p>
        </p:txBody>
      </p:sp>
      <p:sp>
        <p:nvSpPr>
          <p:cNvPr id="67" name="Прямоугольник 66"/>
          <p:cNvSpPr/>
          <p:nvPr/>
        </p:nvSpPr>
        <p:spPr>
          <a:xfrm>
            <a:off x="6858000" y="5517232"/>
            <a:ext cx="2286000" cy="646331"/>
          </a:xfrm>
          <a:prstGeom prst="rect">
            <a:avLst/>
          </a:prstGeom>
        </p:spPr>
        <p:txBody>
          <a:bodyPr wrap="square">
            <a:spAutoFit/>
          </a:bodyPr>
          <a:lstStyle/>
          <a:p>
            <a:pPr lvl="0" algn="ctr"/>
            <a:r>
              <a:rPr lang="kk-KZ" b="1" dirty="0" smtClean="0">
                <a:solidFill>
                  <a:prstClr val="black"/>
                </a:solidFill>
                <a:latin typeface="Times New Roman" pitchFamily="18" charset="0"/>
                <a:cs typeface="Times New Roman" pitchFamily="18" charset="0"/>
              </a:rPr>
              <a:t>Инвестициялық тәуекелдер</a:t>
            </a:r>
            <a:endParaRPr lang="ru-RU" b="1" dirty="0" smtClean="0">
              <a:solidFill>
                <a:prstClr val="black"/>
              </a:solidFill>
              <a:latin typeface="Times New Roman" pitchFamily="18" charset="0"/>
              <a:cs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grpSp>
        <p:nvGrpSpPr>
          <p:cNvPr id="2" name="Group 3"/>
          <p:cNvGrpSpPr>
            <a:grpSpLocks/>
          </p:cNvGrpSpPr>
          <p:nvPr/>
        </p:nvGrpSpPr>
        <p:grpSpPr bwMode="auto">
          <a:xfrm>
            <a:off x="467544" y="1412776"/>
            <a:ext cx="8496944" cy="4752527"/>
            <a:chOff x="1017" y="1152"/>
            <a:chExt cx="3735" cy="2486"/>
          </a:xfrm>
        </p:grpSpPr>
        <p:grpSp>
          <p:nvGrpSpPr>
            <p:cNvPr id="3" name="Group 4"/>
            <p:cNvGrpSpPr>
              <a:grpSpLocks/>
            </p:cNvGrpSpPr>
            <p:nvPr/>
          </p:nvGrpSpPr>
          <p:grpSpPr bwMode="auto">
            <a:xfrm>
              <a:off x="2124" y="1152"/>
              <a:ext cx="1497" cy="1247"/>
              <a:chOff x="2047" y="862"/>
              <a:chExt cx="1559" cy="1351"/>
            </a:xfrm>
          </p:grpSpPr>
          <p:sp>
            <p:nvSpPr>
              <p:cNvPr id="46"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47" name="AutoShape 6"/>
              <p:cNvSpPr>
                <a:spLocks noChangeArrowheads="1"/>
              </p:cNvSpPr>
              <p:nvPr/>
            </p:nvSpPr>
            <p:spPr bwMode="gray">
              <a:xfrm>
                <a:off x="2047" y="862"/>
                <a:ext cx="1535"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48" name="AutoShape 7"/>
              <p:cNvSpPr>
                <a:spLocks noChangeArrowheads="1"/>
              </p:cNvSpPr>
              <p:nvPr/>
            </p:nvSpPr>
            <p:spPr bwMode="gray">
              <a:xfrm>
                <a:off x="2147" y="942"/>
                <a:ext cx="1350" cy="1168"/>
              </a:xfrm>
              <a:prstGeom prst="hexagon">
                <a:avLst>
                  <a:gd name="adj" fmla="val 28896"/>
                  <a:gd name="vf" fmla="val 115470"/>
                </a:avLst>
              </a:prstGeom>
              <a:solidFill>
                <a:schemeClr val="accent1">
                  <a:lumMod val="60000"/>
                  <a:lumOff val="40000"/>
                </a:schemeClr>
              </a:solidFill>
              <a:ln w="9525">
                <a:solidFill>
                  <a:schemeClr val="tx1"/>
                </a:solidFill>
                <a:miter lim="800000"/>
                <a:headEnd/>
                <a:tailEnd/>
              </a:ln>
            </p:spPr>
            <p:txBody>
              <a:bodyPr wrap="none" anchor="ctr"/>
              <a:lstStyle/>
              <a:p>
                <a:endParaRPr lang="ru-RU" sz="2800" dirty="0"/>
              </a:p>
            </p:txBody>
          </p:sp>
        </p:grpSp>
        <p:grpSp>
          <p:nvGrpSpPr>
            <p:cNvPr id="4" name="Group 8"/>
            <p:cNvGrpSpPr>
              <a:grpSpLocks/>
            </p:cNvGrpSpPr>
            <p:nvPr/>
          </p:nvGrpSpPr>
          <p:grpSpPr bwMode="auto">
            <a:xfrm>
              <a:off x="1017" y="1773"/>
              <a:ext cx="1488" cy="1247"/>
              <a:chOff x="1110" y="2656"/>
              <a:chExt cx="1549" cy="1351"/>
            </a:xfrm>
          </p:grpSpPr>
          <p:sp>
            <p:nvSpPr>
              <p:cNvPr id="36"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44" name="AutoShape 1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45" name="AutoShape 11"/>
              <p:cNvSpPr>
                <a:spLocks noChangeArrowheads="1"/>
              </p:cNvSpPr>
              <p:nvPr/>
            </p:nvSpPr>
            <p:spPr bwMode="gray">
              <a:xfrm>
                <a:off x="1200" y="2736"/>
                <a:ext cx="1350" cy="1168"/>
              </a:xfrm>
              <a:prstGeom prst="hexagon">
                <a:avLst>
                  <a:gd name="adj" fmla="val 28896"/>
                  <a:gd name="vf" fmla="val 115470"/>
                </a:avLst>
              </a:prstGeom>
              <a:solidFill>
                <a:schemeClr val="tx2">
                  <a:lumMod val="75000"/>
                </a:schemeClr>
              </a:solidFill>
              <a:ln w="9525">
                <a:solidFill>
                  <a:schemeClr val="tx1"/>
                </a:solidFill>
                <a:miter lim="800000"/>
                <a:headEnd/>
                <a:tailEnd/>
              </a:ln>
            </p:spPr>
            <p:txBody>
              <a:bodyPr wrap="none" anchor="ctr"/>
              <a:lstStyle/>
              <a:p>
                <a:endParaRPr lang="ru-RU" sz="2800" dirty="0"/>
              </a:p>
            </p:txBody>
          </p:sp>
        </p:grpSp>
        <p:sp>
          <p:nvSpPr>
            <p:cNvPr id="20" name="Text Box 13"/>
            <p:cNvSpPr txBox="1">
              <a:spLocks noChangeArrowheads="1"/>
            </p:cNvSpPr>
            <p:nvPr/>
          </p:nvSpPr>
          <p:spPr bwMode="gray">
            <a:xfrm>
              <a:off x="1737" y="2170"/>
              <a:ext cx="90" cy="274"/>
            </a:xfrm>
            <a:prstGeom prst="rect">
              <a:avLst/>
            </a:prstGeom>
            <a:noFill/>
            <a:ln w="9525" algn="ctr">
              <a:noFill/>
              <a:miter lim="800000"/>
              <a:headEnd/>
              <a:tailEnd/>
            </a:ln>
          </p:spPr>
          <p:txBody>
            <a:bodyPr wrap="none">
              <a:spAutoFit/>
            </a:bodyPr>
            <a:lstStyle/>
            <a:p>
              <a:pPr algn="ctr" eaLnBrk="0" hangingPunct="0"/>
              <a:endParaRPr lang="en-US" sz="2800" dirty="0">
                <a:solidFill>
                  <a:srgbClr val="FFFFFF"/>
                </a:solidFill>
              </a:endParaRPr>
            </a:p>
          </p:txBody>
        </p:sp>
        <p:grpSp>
          <p:nvGrpSpPr>
            <p:cNvPr id="5" name="Group 14"/>
            <p:cNvGrpSpPr>
              <a:grpSpLocks/>
            </p:cNvGrpSpPr>
            <p:nvPr/>
          </p:nvGrpSpPr>
          <p:grpSpPr bwMode="auto">
            <a:xfrm>
              <a:off x="3264" y="1776"/>
              <a:ext cx="1488" cy="1247"/>
              <a:chOff x="3174" y="2656"/>
              <a:chExt cx="1549" cy="1351"/>
            </a:xfrm>
          </p:grpSpPr>
          <p:sp>
            <p:nvSpPr>
              <p:cNvPr id="31"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32" name="AutoShape 16"/>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33" name="AutoShape 17"/>
              <p:cNvSpPr>
                <a:spLocks noChangeArrowheads="1"/>
              </p:cNvSpPr>
              <p:nvPr/>
            </p:nvSpPr>
            <p:spPr bwMode="gray">
              <a:xfrm>
                <a:off x="3264" y="2736"/>
                <a:ext cx="1350" cy="1168"/>
              </a:xfrm>
              <a:prstGeom prst="hexagon">
                <a:avLst>
                  <a:gd name="adj" fmla="val 28896"/>
                  <a:gd name="vf" fmla="val 115470"/>
                </a:avLst>
              </a:prstGeom>
              <a:solidFill>
                <a:schemeClr val="tx1">
                  <a:lumMod val="65000"/>
                  <a:lumOff val="35000"/>
                </a:schemeClr>
              </a:solidFill>
              <a:ln w="9525">
                <a:solidFill>
                  <a:schemeClr val="tx1"/>
                </a:solidFill>
                <a:miter lim="800000"/>
                <a:headEnd/>
                <a:tailEnd/>
              </a:ln>
            </p:spPr>
            <p:txBody>
              <a:bodyPr wrap="none" anchor="ctr"/>
              <a:lstStyle/>
              <a:p>
                <a:endParaRPr lang="ru-RU" sz="2800" dirty="0"/>
              </a:p>
            </p:txBody>
          </p:sp>
        </p:grpSp>
        <p:grpSp>
          <p:nvGrpSpPr>
            <p:cNvPr id="6" name="Group 19"/>
            <p:cNvGrpSpPr>
              <a:grpSpLocks/>
            </p:cNvGrpSpPr>
            <p:nvPr/>
          </p:nvGrpSpPr>
          <p:grpSpPr bwMode="auto">
            <a:xfrm>
              <a:off x="2142" y="2391"/>
              <a:ext cx="1488" cy="1247"/>
              <a:chOff x="3174" y="2656"/>
              <a:chExt cx="1549" cy="1351"/>
            </a:xfrm>
          </p:grpSpPr>
          <p:sp>
            <p:nvSpPr>
              <p:cNvPr id="25"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29" name="AutoShape 21"/>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30" name="AutoShape 22"/>
              <p:cNvSpPr>
                <a:spLocks noChangeArrowheads="1"/>
              </p:cNvSpPr>
              <p:nvPr/>
            </p:nvSpPr>
            <p:spPr bwMode="gray">
              <a:xfrm>
                <a:off x="3264" y="2736"/>
                <a:ext cx="1350" cy="1168"/>
              </a:xfrm>
              <a:prstGeom prst="hexagon">
                <a:avLst>
                  <a:gd name="adj" fmla="val 28896"/>
                  <a:gd name="vf" fmla="val 115470"/>
                </a:avLst>
              </a:prstGeom>
              <a:gradFill rotWithShape="1">
                <a:gsLst>
                  <a:gs pos="0">
                    <a:srgbClr val="0066CC"/>
                  </a:gs>
                  <a:gs pos="100000">
                    <a:srgbClr val="002F5E"/>
                  </a:gs>
                </a:gsLst>
                <a:lin ang="5400000" scaled="1"/>
              </a:gradFill>
              <a:ln w="9525">
                <a:solidFill>
                  <a:schemeClr val="tx1"/>
                </a:solidFill>
                <a:miter lim="800000"/>
                <a:headEnd/>
                <a:tailEnd/>
              </a:ln>
            </p:spPr>
            <p:txBody>
              <a:bodyPr wrap="none" anchor="ctr"/>
              <a:lstStyle/>
              <a:p>
                <a:endParaRPr lang="ru-RU" sz="2800" dirty="0"/>
              </a:p>
            </p:txBody>
          </p:sp>
        </p:grpSp>
      </p:grpSp>
      <p:sp>
        <p:nvSpPr>
          <p:cNvPr id="51" name="Прямоугольник 50"/>
          <p:cNvSpPr/>
          <p:nvPr/>
        </p:nvSpPr>
        <p:spPr>
          <a:xfrm>
            <a:off x="5868144" y="3042826"/>
            <a:ext cx="2736304" cy="1754326"/>
          </a:xfrm>
          <a:prstGeom prst="rect">
            <a:avLst/>
          </a:prstGeom>
        </p:spPr>
        <p:txBody>
          <a:bodyPr wrap="square">
            <a:spAutoFit/>
          </a:bodyPr>
          <a:lstStyle/>
          <a:p>
            <a:pPr algn="ctr"/>
            <a:r>
              <a:rPr lang="ru-RU" b="1" dirty="0" err="1" smtClean="0">
                <a:solidFill>
                  <a:schemeClr val="bg1"/>
                </a:solidFill>
                <a:latin typeface="Times New Roman" pitchFamily="18" charset="0"/>
                <a:cs typeface="Times New Roman" pitchFamily="18" charset="0"/>
              </a:rPr>
              <a:t>Дефляциялық</a:t>
            </a:r>
            <a:r>
              <a:rPr lang="ru-RU" b="1" dirty="0" smtClean="0">
                <a:solidFill>
                  <a:schemeClr val="bg1"/>
                </a:solidFill>
                <a:latin typeface="Times New Roman" pitchFamily="18" charset="0"/>
                <a:cs typeface="Times New Roman" pitchFamily="18" charset="0"/>
              </a:rPr>
              <a:t> </a:t>
            </a:r>
          </a:p>
          <a:p>
            <a:pPr algn="ctr"/>
            <a:r>
              <a:rPr lang="ru-RU" b="1" dirty="0" err="1" smtClean="0">
                <a:solidFill>
                  <a:schemeClr val="bg1"/>
                </a:solidFill>
                <a:latin typeface="Times New Roman" pitchFamily="18" charset="0"/>
                <a:cs typeface="Times New Roman" pitchFamily="18" charset="0"/>
              </a:rPr>
              <a:t>тәуекел ақшаны сатып</a:t>
            </a:r>
            <a:r>
              <a:rPr lang="ru-RU" b="1" dirty="0" smtClean="0">
                <a:solidFill>
                  <a:schemeClr val="bg1"/>
                </a:solidFill>
                <a:latin typeface="Times New Roman" pitchFamily="18" charset="0"/>
                <a:cs typeface="Times New Roman" pitchFamily="18" charset="0"/>
              </a:rPr>
              <a:t> </a:t>
            </a:r>
            <a:r>
              <a:rPr lang="ru-RU" b="1" dirty="0" err="1" smtClean="0">
                <a:solidFill>
                  <a:schemeClr val="bg1"/>
                </a:solidFill>
                <a:latin typeface="Times New Roman" pitchFamily="18" charset="0"/>
                <a:cs typeface="Times New Roman" pitchFamily="18" charset="0"/>
              </a:rPr>
              <a:t>алу</a:t>
            </a:r>
            <a:r>
              <a:rPr lang="ru-RU" b="1" dirty="0" smtClean="0">
                <a:solidFill>
                  <a:schemeClr val="bg1"/>
                </a:solidFill>
                <a:latin typeface="Times New Roman" pitchFamily="18" charset="0"/>
                <a:cs typeface="Times New Roman" pitchFamily="18" charset="0"/>
              </a:rPr>
              <a:t> </a:t>
            </a:r>
            <a:r>
              <a:rPr lang="ru-RU" b="1" dirty="0" err="1" smtClean="0">
                <a:solidFill>
                  <a:schemeClr val="bg1"/>
                </a:solidFill>
                <a:latin typeface="Times New Roman" pitchFamily="18" charset="0"/>
                <a:cs typeface="Times New Roman" pitchFamily="18" charset="0"/>
              </a:rPr>
              <a:t>қабілеттілігінің жоғарлауы, бағаның төмендеуі.</a:t>
            </a:r>
            <a:endParaRPr lang="ru-RU" b="1" dirty="0" smtClean="0">
              <a:solidFill>
                <a:schemeClr val="bg1"/>
              </a:solidFill>
              <a:latin typeface="Times New Roman" pitchFamily="18" charset="0"/>
              <a:cs typeface="Times New Roman" pitchFamily="18" charset="0"/>
            </a:endParaRPr>
          </a:p>
          <a:p>
            <a:pPr algn="ctr"/>
            <a:endParaRPr lang="ru-RU" b="1" dirty="0">
              <a:solidFill>
                <a:schemeClr val="bg1"/>
              </a:solidFill>
              <a:latin typeface="Times New Roman" pitchFamily="18" charset="0"/>
              <a:cs typeface="Times New Roman" pitchFamily="18" charset="0"/>
            </a:endParaRPr>
          </a:p>
        </p:txBody>
      </p:sp>
      <p:sp>
        <p:nvSpPr>
          <p:cNvPr id="52" name="Прямоугольник 51"/>
          <p:cNvSpPr/>
          <p:nvPr/>
        </p:nvSpPr>
        <p:spPr>
          <a:xfrm>
            <a:off x="3419872" y="1807656"/>
            <a:ext cx="2520280" cy="1477328"/>
          </a:xfrm>
          <a:prstGeom prst="rect">
            <a:avLst/>
          </a:prstGeom>
        </p:spPr>
        <p:txBody>
          <a:bodyPr wrap="square">
            <a:spAutoFit/>
          </a:bodyPr>
          <a:lstStyle/>
          <a:p>
            <a:pPr algn="ctr"/>
            <a:r>
              <a:rPr lang="ru-RU" b="1" dirty="0" smtClean="0">
                <a:solidFill>
                  <a:schemeClr val="tx2"/>
                </a:solidFill>
                <a:latin typeface="Times New Roman" pitchFamily="18" charset="0"/>
                <a:cs typeface="Times New Roman" pitchFamily="18" charset="0"/>
              </a:rPr>
              <a:t>Инфляциялық тәуекел―ақшаның құнсыздануына байланысты бағаның өсуін көрсетеді. </a:t>
            </a:r>
          </a:p>
        </p:txBody>
      </p:sp>
      <p:sp>
        <p:nvSpPr>
          <p:cNvPr id="53" name="Прямоугольник 52"/>
          <p:cNvSpPr/>
          <p:nvPr/>
        </p:nvSpPr>
        <p:spPr>
          <a:xfrm>
            <a:off x="1691680" y="17329"/>
            <a:ext cx="2232248" cy="1323439"/>
          </a:xfrm>
          <a:prstGeom prst="rect">
            <a:avLst/>
          </a:prstGeom>
        </p:spPr>
        <p:txBody>
          <a:bodyPr wrap="square">
            <a:spAutoFit/>
          </a:bodyPr>
          <a:lstStyle/>
          <a:p>
            <a:pPr lvl="0" algn="ctr"/>
            <a:r>
              <a:rPr lang="ru-RU" sz="2000" b="1" dirty="0" smtClean="0">
                <a:solidFill>
                  <a:schemeClr val="bg1"/>
                </a:solidFill>
                <a:latin typeface="Times New Roman" pitchFamily="18" charset="0"/>
                <a:cs typeface="Times New Roman" pitchFamily="18" charset="0"/>
              </a:rPr>
              <a:t>Ақшаның сатып алу қабілетімен байланысты тәуекелдер</a:t>
            </a:r>
          </a:p>
        </p:txBody>
      </p:sp>
      <p:sp>
        <p:nvSpPr>
          <p:cNvPr id="57" name="Прямоугольник 56"/>
          <p:cNvSpPr/>
          <p:nvPr/>
        </p:nvSpPr>
        <p:spPr>
          <a:xfrm>
            <a:off x="683568" y="2780928"/>
            <a:ext cx="2880320" cy="1754326"/>
          </a:xfrm>
          <a:prstGeom prst="rect">
            <a:avLst/>
          </a:prstGeom>
        </p:spPr>
        <p:txBody>
          <a:bodyPr wrap="square">
            <a:spAutoFit/>
          </a:bodyPr>
          <a:lstStyle/>
          <a:p>
            <a:pPr algn="ctr"/>
            <a:r>
              <a:rPr lang="ru-RU" b="1" dirty="0" smtClean="0">
                <a:solidFill>
                  <a:schemeClr val="bg1"/>
                </a:solidFill>
                <a:latin typeface="Times New Roman" pitchFamily="18" charset="0"/>
                <a:cs typeface="Times New Roman" pitchFamily="18" charset="0"/>
              </a:rPr>
              <a:t>Валюталық </a:t>
            </a:r>
          </a:p>
          <a:p>
            <a:pPr algn="ctr"/>
            <a:r>
              <a:rPr lang="ru-RU" b="1" dirty="0" smtClean="0">
                <a:solidFill>
                  <a:schemeClr val="bg1"/>
                </a:solidFill>
                <a:latin typeface="Times New Roman" pitchFamily="18" charset="0"/>
                <a:cs typeface="Times New Roman" pitchFamily="18" charset="0"/>
              </a:rPr>
              <a:t>тәуекелділік сыртқы экономикалық, несиелік және валюталық операцияларды жүргізу нәтижесінде п.б.</a:t>
            </a:r>
            <a:endParaRPr lang="ru-RU" b="1" dirty="0">
              <a:solidFill>
                <a:schemeClr val="bg1"/>
              </a:solidFill>
              <a:latin typeface="Times New Roman" pitchFamily="18" charset="0"/>
              <a:cs typeface="Times New Roman" pitchFamily="18" charset="0"/>
            </a:endParaRPr>
          </a:p>
        </p:txBody>
      </p:sp>
      <p:sp>
        <p:nvSpPr>
          <p:cNvPr id="58" name="Прямоугольник 57"/>
          <p:cNvSpPr/>
          <p:nvPr/>
        </p:nvSpPr>
        <p:spPr>
          <a:xfrm>
            <a:off x="3347864" y="4005064"/>
            <a:ext cx="2664296" cy="2031325"/>
          </a:xfrm>
          <a:prstGeom prst="rect">
            <a:avLst/>
          </a:prstGeom>
        </p:spPr>
        <p:txBody>
          <a:bodyPr wrap="square">
            <a:spAutoFit/>
          </a:bodyPr>
          <a:lstStyle/>
          <a:p>
            <a:pPr algn="ctr"/>
            <a:r>
              <a:rPr lang="ru-RU" b="1" dirty="0" smtClean="0">
                <a:solidFill>
                  <a:schemeClr val="bg1"/>
                </a:solidFill>
                <a:latin typeface="Times New Roman" pitchFamily="18" charset="0"/>
                <a:cs typeface="Times New Roman" pitchFamily="18" charset="0"/>
              </a:rPr>
              <a:t>Өтімділік  тәуекелі тауарларды, қызқметтерді, жұмыстарды және әр түрлі бағалы қағаздарды өткізу процесінде п.б.</a:t>
            </a:r>
            <a:endParaRPr lang="ru-RU" b="1" dirty="0">
              <a:solidFill>
                <a:schemeClr val="bg1"/>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467544" y="3966155"/>
            <a:ext cx="8352928" cy="830997"/>
          </a:xfrm>
          <a:prstGeom prst="rect">
            <a:avLst/>
          </a:prstGeom>
        </p:spPr>
        <p:txBody>
          <a:bodyPr wrap="square">
            <a:spAutoFit/>
          </a:bodyPr>
          <a:lstStyle/>
          <a:p>
            <a:pPr algn="ctr"/>
            <a:r>
              <a:rPr lang="ru-RU" sz="2400" b="1" dirty="0" err="1" smtClean="0">
                <a:solidFill>
                  <a:schemeClr val="bg1"/>
                </a:solidFill>
                <a:latin typeface="Times New Roman" pitchFamily="18" charset="0"/>
                <a:cs typeface="Times New Roman" pitchFamily="18" charset="0"/>
              </a:rPr>
              <a:t>Тікелей</a:t>
            </a:r>
            <a:r>
              <a:rPr lang="ru-RU" sz="2400" b="1" dirty="0" smtClean="0">
                <a:solidFill>
                  <a:schemeClr val="bg1"/>
                </a:solidFill>
                <a:latin typeface="Times New Roman" pitchFamily="18" charset="0"/>
                <a:cs typeface="Times New Roman" pitchFamily="18" charset="0"/>
              </a:rPr>
              <a:t> </a:t>
            </a:r>
            <a:r>
              <a:rPr lang="ru-RU" sz="2400" b="1" dirty="0" err="1" smtClean="0">
                <a:solidFill>
                  <a:schemeClr val="bg1"/>
                </a:solidFill>
                <a:latin typeface="Times New Roman" pitchFamily="18" charset="0"/>
                <a:cs typeface="Times New Roman" pitchFamily="18" charset="0"/>
              </a:rPr>
              <a:t>қаржылық жоғалту тәуекелдіктің төрт түрі анықталған:</a:t>
            </a:r>
            <a:endParaRPr lang="ru-RU" sz="2400" b="1" dirty="0">
              <a:solidFill>
                <a:schemeClr val="bg1"/>
              </a:solidFill>
              <a:latin typeface="Times New Roman" pitchFamily="18" charset="0"/>
              <a:cs typeface="Times New Roman" pitchFamily="18" charset="0"/>
            </a:endParaRPr>
          </a:p>
        </p:txBody>
      </p:sp>
      <p:sp>
        <p:nvSpPr>
          <p:cNvPr id="14" name="Прямоугольник 13"/>
          <p:cNvSpPr/>
          <p:nvPr/>
        </p:nvSpPr>
        <p:spPr>
          <a:xfrm>
            <a:off x="974155" y="37073"/>
            <a:ext cx="7126237"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sz="2000" b="1" dirty="0" err="1" smtClean="0">
                <a:solidFill>
                  <a:schemeClr val="tx2"/>
                </a:solidFill>
                <a:latin typeface="Times New Roman" pitchFamily="18" charset="0"/>
                <a:cs typeface="Times New Roman" pitchFamily="18" charset="0"/>
              </a:rPr>
              <a:t>Табыстың төмендеуінің екі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түрі </a:t>
            </a:r>
            <a:r>
              <a:rPr lang="ru-RU" sz="2000" b="1" dirty="0" smtClean="0">
                <a:solidFill>
                  <a:schemeClr val="tx2"/>
                </a:solidFill>
                <a:latin typeface="Times New Roman" pitchFamily="18" charset="0"/>
                <a:cs typeface="Times New Roman" pitchFamily="18" charset="0"/>
              </a:rPr>
              <a:t>бар:</a:t>
            </a:r>
          </a:p>
          <a:p>
            <a:pPr lvl="0" algn="ctr"/>
            <a:r>
              <a:rPr lang="ru-RU" sz="2000" b="1" dirty="0" err="1" smtClean="0">
                <a:solidFill>
                  <a:prstClr val="black"/>
                </a:solidFill>
                <a:latin typeface="Times New Roman" pitchFamily="18" charset="0"/>
                <a:cs typeface="Times New Roman" pitchFamily="18" charset="0"/>
              </a:rPr>
              <a:t>Проценттік</a:t>
            </a:r>
            <a:r>
              <a:rPr lang="ru-RU" sz="2000" b="1" dirty="0" smtClean="0">
                <a:solidFill>
                  <a:prstClr val="black"/>
                </a:solidFill>
                <a:latin typeface="Times New Roman" pitchFamily="18" charset="0"/>
                <a:cs typeface="Times New Roman" pitchFamily="18" charset="0"/>
              </a:rPr>
              <a:t> </a:t>
            </a:r>
            <a:r>
              <a:rPr lang="ru-RU" sz="2000" b="1" dirty="0" err="1" smtClean="0">
                <a:solidFill>
                  <a:prstClr val="black"/>
                </a:solidFill>
                <a:latin typeface="Times New Roman" pitchFamily="18" charset="0"/>
                <a:cs typeface="Times New Roman" pitchFamily="18" charset="0"/>
              </a:rPr>
              <a:t>тәуекел</a:t>
            </a:r>
            <a:endParaRPr lang="ru-RU" sz="2000" b="1" dirty="0" smtClean="0">
              <a:solidFill>
                <a:prstClr val="black"/>
              </a:solidFill>
              <a:latin typeface="Times New Roman" pitchFamily="18" charset="0"/>
              <a:cs typeface="Times New Roman" pitchFamily="18" charset="0"/>
            </a:endParaRPr>
          </a:p>
          <a:p>
            <a:pPr lvl="0" algn="ctr"/>
            <a:r>
              <a:rPr lang="ru-RU" sz="2000" b="1" dirty="0" err="1" smtClean="0">
                <a:solidFill>
                  <a:prstClr val="black"/>
                </a:solidFill>
                <a:latin typeface="Times New Roman" pitchFamily="18" charset="0"/>
                <a:cs typeface="Times New Roman" pitchFamily="18" charset="0"/>
              </a:rPr>
              <a:t>Несиелік</a:t>
            </a:r>
            <a:r>
              <a:rPr lang="ru-RU" sz="2000" b="1" dirty="0" smtClean="0">
                <a:solidFill>
                  <a:prstClr val="black"/>
                </a:solidFill>
                <a:latin typeface="Times New Roman" pitchFamily="18" charset="0"/>
                <a:cs typeface="Times New Roman" pitchFamily="18" charset="0"/>
              </a:rPr>
              <a:t> </a:t>
            </a:r>
            <a:r>
              <a:rPr lang="ru-RU" sz="2000" b="1" dirty="0" err="1" smtClean="0">
                <a:solidFill>
                  <a:prstClr val="black"/>
                </a:solidFill>
                <a:latin typeface="Times New Roman" pitchFamily="18" charset="0"/>
                <a:cs typeface="Times New Roman" pitchFamily="18" charset="0"/>
              </a:rPr>
              <a:t>тәуекел.</a:t>
            </a:r>
            <a:endParaRPr lang="ru-RU" sz="2000" b="1" dirty="0" smtClean="0">
              <a:solidFill>
                <a:prstClr val="black"/>
              </a:solidFill>
              <a:latin typeface="Times New Roman" pitchFamily="18" charset="0"/>
              <a:cs typeface="Times New Roman" pitchFamily="18" charset="0"/>
            </a:endParaRPr>
          </a:p>
        </p:txBody>
      </p:sp>
      <p:sp>
        <p:nvSpPr>
          <p:cNvPr id="15" name="Прямоугольник 14"/>
          <p:cNvSpPr/>
          <p:nvPr/>
        </p:nvSpPr>
        <p:spPr>
          <a:xfrm>
            <a:off x="237356" y="1196752"/>
            <a:ext cx="8727132"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sz="2000" b="1" u="sng" dirty="0" err="1" smtClean="0">
                <a:solidFill>
                  <a:schemeClr val="tx1"/>
                </a:solidFill>
                <a:latin typeface="Times New Roman" pitchFamily="18" charset="0"/>
                <a:cs typeface="Times New Roman" pitchFamily="18" charset="0"/>
              </a:rPr>
              <a:t>Проценттік</a:t>
            </a:r>
            <a:r>
              <a:rPr lang="ru-RU" sz="2000" b="1" u="sng" dirty="0" smtClean="0">
                <a:solidFill>
                  <a:schemeClr val="tx1"/>
                </a:solidFill>
                <a:latin typeface="Times New Roman" pitchFamily="18" charset="0"/>
                <a:cs typeface="Times New Roman" pitchFamily="18" charset="0"/>
              </a:rPr>
              <a:t> </a:t>
            </a:r>
            <a:r>
              <a:rPr lang="ru-RU" sz="2000" b="1" u="sng" dirty="0" err="1" smtClean="0">
                <a:solidFill>
                  <a:schemeClr val="tx1"/>
                </a:solidFill>
                <a:latin typeface="Times New Roman" pitchFamily="18" charset="0"/>
                <a:cs typeface="Times New Roman" pitchFamily="18" charset="0"/>
              </a:rPr>
              <a:t>тәукелділік</a:t>
            </a:r>
            <a:r>
              <a:rPr lang="ru-RU" sz="2000" b="1" dirty="0" err="1" smtClean="0">
                <a:solidFill>
                  <a:schemeClr val="tx2"/>
                </a:solidFill>
                <a:latin typeface="Times New Roman" pitchFamily="18" charset="0"/>
                <a:cs typeface="Times New Roman" pitchFamily="18" charset="0"/>
              </a:rPr>
              <a:t> әр түрлі инвестициялық институттарда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коммерциялық банктерде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және несиелік</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мекемелерде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несиелер</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бойынша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ставкаларды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әр түрлі салымдар</a:t>
            </a:r>
            <a:r>
              <a:rPr lang="ru-RU" sz="2000" b="1" dirty="0" smtClean="0">
                <a:solidFill>
                  <a:schemeClr val="tx2"/>
                </a:solidFill>
                <a:latin typeface="Times New Roman" pitchFamily="18" charset="0"/>
                <a:cs typeface="Times New Roman" pitchFamily="18" charset="0"/>
              </a:rPr>
              <a:t> мен </a:t>
            </a:r>
            <a:r>
              <a:rPr lang="ru-RU" sz="2000" b="1" dirty="0" err="1" smtClean="0">
                <a:solidFill>
                  <a:schemeClr val="tx2"/>
                </a:solidFill>
                <a:latin typeface="Times New Roman" pitchFamily="18" charset="0"/>
                <a:cs typeface="Times New Roman" pitchFamily="18" charset="0"/>
              </a:rPr>
              <a:t>депозиттер</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бойынша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ставкалармен</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салыстырғанда төмендеп кетуіне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байланысты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табысты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жоғалту ықтималдылығы</a:t>
            </a:r>
            <a:r>
              <a:rPr lang="ru-RU" sz="2000" b="1" dirty="0" smtClean="0">
                <a:solidFill>
                  <a:schemeClr val="tx2"/>
                </a:solidFill>
                <a:latin typeface="Times New Roman" pitchFamily="18" charset="0"/>
                <a:cs typeface="Times New Roman" pitchFamily="18" charset="0"/>
              </a:rPr>
              <a:t>.</a:t>
            </a:r>
          </a:p>
        </p:txBody>
      </p:sp>
      <p:sp>
        <p:nvSpPr>
          <p:cNvPr id="16" name="Прямоугольник 15"/>
          <p:cNvSpPr/>
          <p:nvPr/>
        </p:nvSpPr>
        <p:spPr>
          <a:xfrm>
            <a:off x="251520" y="2924944"/>
            <a:ext cx="871296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sz="2000" b="1" dirty="0" err="1" smtClean="0">
                <a:solidFill>
                  <a:schemeClr val="tx1"/>
                </a:solidFill>
                <a:latin typeface="Times New Roman" pitchFamily="18" charset="0"/>
                <a:cs typeface="Times New Roman" pitchFamily="18" charset="0"/>
              </a:rPr>
              <a:t>Несиелік</a:t>
            </a:r>
            <a:r>
              <a:rPr lang="ru-RU" sz="2000" b="1" dirty="0" smtClean="0">
                <a:solidFill>
                  <a:schemeClr val="tx1"/>
                </a:solidFill>
                <a:latin typeface="Times New Roman" pitchFamily="18" charset="0"/>
                <a:cs typeface="Times New Roman" pitchFamily="18" charset="0"/>
              </a:rPr>
              <a:t> </a:t>
            </a:r>
            <a:r>
              <a:rPr lang="ru-RU" sz="2000" b="1" dirty="0" err="1" smtClean="0">
                <a:solidFill>
                  <a:schemeClr val="tx1"/>
                </a:solidFill>
                <a:latin typeface="Times New Roman" pitchFamily="18" charset="0"/>
                <a:cs typeface="Times New Roman" pitchFamily="18" charset="0"/>
              </a:rPr>
              <a:t>тәуекелділік</a:t>
            </a:r>
            <a:r>
              <a:rPr lang="ru-RU" sz="2000" b="1" dirty="0" err="1" smtClean="0">
                <a:solidFill>
                  <a:schemeClr val="tx2"/>
                </a:solidFill>
                <a:latin typeface="Times New Roman" pitchFamily="18" charset="0"/>
                <a:cs typeface="Times New Roman" pitchFamily="18" charset="0"/>
              </a:rPr>
              <a:t> несие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алушының негізгі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қарызы және проценттері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бойынша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төлем қабілетінің төмендеуі нәтижесінде кредиторлармен</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есеп</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айырысу</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мүмкіншілігін жоғалту ықтималдылығы.</a:t>
            </a:r>
            <a:endParaRPr lang="ru-RU" sz="2000" b="1" dirty="0" smtClean="0">
              <a:solidFill>
                <a:schemeClr val="tx2"/>
              </a:solidFill>
              <a:latin typeface="Times New Roman" pitchFamily="18" charset="0"/>
              <a:cs typeface="Times New Roman" pitchFamily="18" charset="0"/>
            </a:endParaRPr>
          </a:p>
        </p:txBody>
      </p:sp>
      <p:grpSp>
        <p:nvGrpSpPr>
          <p:cNvPr id="2" name="Group 4"/>
          <p:cNvGrpSpPr>
            <a:grpSpLocks/>
          </p:cNvGrpSpPr>
          <p:nvPr/>
        </p:nvGrpSpPr>
        <p:grpSpPr bwMode="auto">
          <a:xfrm>
            <a:off x="3203848" y="4797152"/>
            <a:ext cx="2880320" cy="1872208"/>
            <a:chOff x="1824" y="633"/>
            <a:chExt cx="2834" cy="2849"/>
          </a:xfrm>
        </p:grpSpPr>
        <p:sp>
          <p:nvSpPr>
            <p:cNvPr id="18"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sp>
          <p:nvSpPr>
            <p:cNvPr id="21" name="Puzzle2"/>
            <p:cNvSpPr>
              <a:spLocks noEditPoints="1" noChangeArrowheads="1"/>
            </p:cNvSpPr>
            <p:nvPr/>
          </p:nvSpPr>
          <p:spPr bwMode="gray">
            <a:xfrm>
              <a:off x="2880" y="1736"/>
              <a:ext cx="1778" cy="1380"/>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sp>
          <p:nvSpPr>
            <p:cNvPr id="25" name="Puzzle4"/>
            <p:cNvSpPr>
              <a:spLocks noEditPoints="1" noChangeArrowheads="1"/>
            </p:cNvSpPr>
            <p:nvPr/>
          </p:nvSpPr>
          <p:spPr bwMode="gray">
            <a:xfrm>
              <a:off x="2193"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sp>
          <p:nvSpPr>
            <p:cNvPr id="2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grpSp>
      <p:sp>
        <p:nvSpPr>
          <p:cNvPr id="30" name="TextBox 29"/>
          <p:cNvSpPr txBox="1"/>
          <p:nvPr/>
        </p:nvSpPr>
        <p:spPr>
          <a:xfrm>
            <a:off x="1547664" y="5085184"/>
            <a:ext cx="1453283"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Биржалық</a:t>
            </a:r>
            <a:endParaRPr lang="ru-RU" sz="2000" b="1" dirty="0">
              <a:solidFill>
                <a:schemeClr val="bg1"/>
              </a:solidFill>
              <a:latin typeface="Times New Roman" pitchFamily="18" charset="0"/>
              <a:cs typeface="Times New Roman" pitchFamily="18" charset="0"/>
            </a:endParaRPr>
          </a:p>
        </p:txBody>
      </p:sp>
      <p:sp>
        <p:nvSpPr>
          <p:cNvPr id="31" name="TextBox 30"/>
          <p:cNvSpPr txBox="1"/>
          <p:nvPr/>
        </p:nvSpPr>
        <p:spPr>
          <a:xfrm>
            <a:off x="1907704" y="5877272"/>
            <a:ext cx="1495859"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Селективті</a:t>
            </a:r>
            <a:endParaRPr lang="ru-RU" sz="2000" b="1" dirty="0">
              <a:solidFill>
                <a:schemeClr val="bg1"/>
              </a:solidFill>
              <a:latin typeface="Times New Roman" pitchFamily="18" charset="0"/>
              <a:cs typeface="Times New Roman" pitchFamily="18" charset="0"/>
            </a:endParaRPr>
          </a:p>
        </p:txBody>
      </p:sp>
      <p:sp>
        <p:nvSpPr>
          <p:cNvPr id="32" name="TextBox 31"/>
          <p:cNvSpPr txBox="1"/>
          <p:nvPr/>
        </p:nvSpPr>
        <p:spPr>
          <a:xfrm>
            <a:off x="5868144" y="5157192"/>
            <a:ext cx="1646413"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Банкроттық</a:t>
            </a:r>
            <a:endParaRPr lang="ru-RU" sz="2000" b="1" dirty="0">
              <a:solidFill>
                <a:schemeClr val="bg1"/>
              </a:solidFill>
              <a:latin typeface="Times New Roman" pitchFamily="18" charset="0"/>
              <a:cs typeface="Times New Roman" pitchFamily="18" charset="0"/>
            </a:endParaRPr>
          </a:p>
        </p:txBody>
      </p:sp>
      <p:sp>
        <p:nvSpPr>
          <p:cNvPr id="33" name="TextBox 32"/>
          <p:cNvSpPr txBox="1"/>
          <p:nvPr/>
        </p:nvSpPr>
        <p:spPr>
          <a:xfrm>
            <a:off x="6156176" y="5877272"/>
            <a:ext cx="1237775"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Несиелік</a:t>
            </a:r>
            <a:endParaRPr lang="ru-RU" sz="2000" b="1" dirty="0">
              <a:solidFill>
                <a:schemeClr val="bg1"/>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r>
              <a:rPr lang="kk-KZ" sz="2600" dirty="0" smtClean="0">
                <a:latin typeface="Times New Roman" pitchFamily="18" charset="0"/>
                <a:cs typeface="Times New Roman" pitchFamily="18" charset="0"/>
              </a:rPr>
              <a:t>Мадиярова, Э. С. Қаржылық менеджмент</a:t>
            </a:r>
            <a:r>
              <a:rPr lang="kk-KZ" sz="2600" b="1" dirty="0" smtClean="0">
                <a:latin typeface="Times New Roman" pitchFamily="18" charset="0"/>
                <a:cs typeface="Times New Roman" pitchFamily="18" charset="0"/>
              </a:rPr>
              <a:t>: </a:t>
            </a:r>
            <a:r>
              <a:rPr lang="kk-KZ" sz="2600" dirty="0" smtClean="0">
                <a:latin typeface="Times New Roman" pitchFamily="18" charset="0"/>
                <a:cs typeface="Times New Roman" pitchFamily="18" charset="0"/>
              </a:rPr>
              <a:t>оқу құралы / Э. С. Мадиярова, С.Н.Сүйеубаева.-Алматы: Экономика, 2009.-261 б</a:t>
            </a:r>
            <a:r>
              <a:rPr lang="kk-KZ" sz="2600" dirty="0" smtClean="0">
                <a:latin typeface="Times New Roman" pitchFamily="18" charset="0"/>
                <a:cs typeface="Times New Roman" pitchFamily="18" charset="0"/>
              </a:rPr>
              <a:t>.</a:t>
            </a:r>
          </a:p>
          <a:p>
            <a:pPr algn="just"/>
            <a:r>
              <a:rPr lang="kk-KZ" sz="2600"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endParaRPr lang="kk-KZ" sz="2600" dirty="0" smtClean="0">
              <a:latin typeface="Times New Roman" pitchFamily="18" charset="0"/>
              <a:cs typeface="Times New Roman" pitchFamily="18" charset="0"/>
            </a:endParaRPr>
          </a:p>
          <a:p>
            <a:pPr algn="just"/>
            <a:r>
              <a:rPr lang="kk-KZ" sz="2600" dirty="0" smtClean="0">
                <a:latin typeface="Times New Roman" pitchFamily="18" charset="0"/>
                <a:cs typeface="Times New Roman" pitchFamily="18" charset="0"/>
              </a:rPr>
              <a:t>Исатаева Р.С. Финансовый менеджмент – учебно-практическое пособие – Караганда, 1999. – 200 </a:t>
            </a:r>
            <a:r>
              <a:rPr lang="kk-KZ" sz="2600" dirty="0" smtClean="0">
                <a:latin typeface="Times New Roman" pitchFamily="18" charset="0"/>
                <a:cs typeface="Times New Roman" pitchFamily="18" charset="0"/>
              </a:rPr>
              <a:t>с</a:t>
            </a:r>
          </a:p>
          <a:p>
            <a:pPr algn="just"/>
            <a:r>
              <a:rPr lang="kk-KZ" sz="2600" dirty="0" smtClean="0">
                <a:latin typeface="Times New Roman" pitchFamily="18" charset="0"/>
                <a:cs typeface="Times New Roman" pitchFamily="18" charset="0"/>
              </a:rPr>
              <a:t>Сапарова Б. Финансовый менеджмент. Алматы.: Экономика. 2008 год. – 848 с</a:t>
            </a:r>
            <a:endParaRPr lang="kk-KZ" sz="2600" dirty="0" smtClean="0">
              <a:latin typeface="Times New Roman" pitchFamily="18" charset="0"/>
              <a:cs typeface="Times New Roman" pitchFamily="18" charset="0"/>
            </a:endParaRPr>
          </a:p>
          <a:p>
            <a:endParaRPr lang="ru-RU" dirty="0"/>
          </a:p>
        </p:txBody>
      </p:sp>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097" name="Rectangle 1"/>
          <p:cNvSpPr>
            <a:spLocks noChangeArrowheads="1"/>
          </p:cNvSpPr>
          <p:nvPr/>
        </p:nvSpPr>
        <p:spPr bwMode="auto">
          <a:xfrm>
            <a:off x="395536" y="928464"/>
            <a:ext cx="8424936" cy="22467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Қазіргі заманғы қоржындық теорияның негізінде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«тиімді қоржын» </a:t>
            </a: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тұжырымдамасы жатыр, оның қалыптасуы тәуекелдің берілген деңгейінде табыстылығы деңгейінің ең жоғары деңгейін қамтамасыз етуге немесе табыстылықтың берілген деңгейінде тәуекелдің ең төмен деңгейін қамтамасыз етуге тиісті өзара байланыстардың өзгеру статистикалық әдістерін пайдаланудың ең маңыздысы – тиімді қоржындарды таңдау. </a:t>
            </a:r>
          </a:p>
        </p:txBody>
      </p:sp>
      <p:sp>
        <p:nvSpPr>
          <p:cNvPr id="25" name="Прямоугольник 24"/>
          <p:cNvSpPr/>
          <p:nvPr/>
        </p:nvSpPr>
        <p:spPr>
          <a:xfrm>
            <a:off x="395536" y="4437112"/>
            <a:ext cx="8424936"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indent="342900" algn="just" eaLnBrk="0" fontAlgn="base" hangingPunct="0">
              <a:spcBef>
                <a:spcPct val="0"/>
              </a:spcBef>
              <a:spcAft>
                <a:spcPct val="0"/>
              </a:spcAft>
            </a:pPr>
            <a:r>
              <a:rPr lang="kk-KZ" sz="2000" b="1" dirty="0" smtClean="0">
                <a:solidFill>
                  <a:srgbClr val="1F497D"/>
                </a:solidFill>
                <a:latin typeface="Times New Roman" pitchFamily="18" charset="0"/>
                <a:ea typeface="Times New Roman" pitchFamily="18" charset="0"/>
                <a:cs typeface="Times New Roman" pitchFamily="18" charset="0"/>
              </a:rPr>
              <a:t>Оңтайлы қоржынды таңдау барысында екі тәуелсіз міндеттер шешіледі:</a:t>
            </a:r>
            <a:endParaRPr lang="ru-RU" sz="2000" b="1" dirty="0" smtClean="0">
              <a:solidFill>
                <a:srgbClr val="1F497D"/>
              </a:solidFill>
              <a:latin typeface="Times New Roman" pitchFamily="18" charset="0"/>
              <a:cs typeface="Times New Roman" pitchFamily="18" charset="0"/>
            </a:endParaRPr>
          </a:p>
          <a:p>
            <a:pPr lvl="0" indent="342900" algn="just" eaLnBrk="0" fontAlgn="base" hangingPunct="0">
              <a:spcBef>
                <a:spcPct val="0"/>
              </a:spcBef>
              <a:spcAft>
                <a:spcPct val="0"/>
              </a:spcAft>
            </a:pPr>
            <a:r>
              <a:rPr lang="kk-KZ" sz="2000" b="1" dirty="0" smtClean="0">
                <a:solidFill>
                  <a:srgbClr val="1F497D"/>
                </a:solidFill>
                <a:latin typeface="Times New Roman" pitchFamily="18" charset="0"/>
                <a:ea typeface="Times New Roman" pitchFamily="18" charset="0"/>
                <a:cs typeface="Times New Roman" pitchFamily="18" charset="0"/>
              </a:rPr>
              <a:t>1) қоржындардың тиімді көпшілігін таңдау;</a:t>
            </a:r>
            <a:endParaRPr lang="ru-RU" sz="2000" b="1" dirty="0" smtClean="0">
              <a:solidFill>
                <a:srgbClr val="1F497D"/>
              </a:solidFill>
              <a:latin typeface="Times New Roman" pitchFamily="18" charset="0"/>
              <a:cs typeface="Times New Roman" pitchFamily="18" charset="0"/>
            </a:endParaRPr>
          </a:p>
          <a:p>
            <a:pPr lvl="0" indent="342900" algn="just" eaLnBrk="0" fontAlgn="base" hangingPunct="0">
              <a:spcBef>
                <a:spcPct val="0"/>
              </a:spcBef>
              <a:spcAft>
                <a:spcPct val="0"/>
              </a:spcAft>
            </a:pPr>
            <a:r>
              <a:rPr lang="kk-KZ" sz="2000" b="1" dirty="0" smtClean="0">
                <a:solidFill>
                  <a:srgbClr val="1F497D"/>
                </a:solidFill>
                <a:latin typeface="Times New Roman" pitchFamily="18" charset="0"/>
                <a:ea typeface="Times New Roman" pitchFamily="18" charset="0"/>
                <a:cs typeface="Times New Roman" pitchFamily="18" charset="0"/>
              </a:rPr>
              <a:t>2) осы тиімді қоржындар жиынынан инвестор үшін ең тәуір жалғызын таңдау.</a:t>
            </a:r>
            <a:endParaRPr lang="kk-KZ" sz="2000" b="1" dirty="0" smtClean="0">
              <a:solidFill>
                <a:srgbClr val="1F497D"/>
              </a:solidFill>
              <a:latin typeface="Times New Roman" pitchFamily="18" charset="0"/>
              <a:cs typeface="Times New Roman" pitchFamily="18" charset="0"/>
            </a:endParaRPr>
          </a:p>
        </p:txBody>
      </p:sp>
      <p:sp>
        <p:nvSpPr>
          <p:cNvPr id="26" name="Прямоугольник 25"/>
          <p:cNvSpPr/>
          <p:nvPr/>
        </p:nvSpPr>
        <p:spPr>
          <a:xfrm>
            <a:off x="395536" y="3429000"/>
            <a:ext cx="8424936"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indent="342900" algn="just" fontAlgn="base">
              <a:spcBef>
                <a:spcPct val="0"/>
              </a:spcBef>
              <a:spcAft>
                <a:spcPct val="0"/>
              </a:spcAft>
            </a:pPr>
            <a:r>
              <a:rPr lang="kk-KZ" sz="2000" b="1" dirty="0" smtClean="0">
                <a:solidFill>
                  <a:schemeClr val="tx1"/>
                </a:solidFill>
                <a:latin typeface="Times New Roman" pitchFamily="18" charset="0"/>
                <a:ea typeface="Times New Roman" pitchFamily="18" charset="0"/>
                <a:cs typeface="Times New Roman" pitchFamily="18" charset="0"/>
              </a:rPr>
              <a:t>Оңтайлы қоржын </a:t>
            </a:r>
            <a:r>
              <a:rPr lang="kk-KZ" sz="2000" b="1" dirty="0" smtClean="0">
                <a:solidFill>
                  <a:srgbClr val="1F497D"/>
                </a:solidFill>
                <a:latin typeface="Times New Roman" pitchFamily="18" charset="0"/>
                <a:ea typeface="Times New Roman" pitchFamily="18" charset="0"/>
                <a:cs typeface="Times New Roman" pitchFamily="18" charset="0"/>
              </a:rPr>
              <a:t>деп  нақты инвестор үшін ең тәуір болып келетін тиімді қоржындардың бірі болып саналады. </a:t>
            </a:r>
            <a:endParaRPr lang="ru-RU" sz="2000" b="1" dirty="0" smtClean="0">
              <a:solidFill>
                <a:srgbClr val="1F497D"/>
              </a:solidFill>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grpSp>
        <p:nvGrpSpPr>
          <p:cNvPr id="2" name="Group 1"/>
          <p:cNvGrpSpPr>
            <a:grpSpLocks noChangeAspect="1"/>
          </p:cNvGrpSpPr>
          <p:nvPr/>
        </p:nvGrpSpPr>
        <p:grpSpPr bwMode="auto">
          <a:xfrm>
            <a:off x="1259632" y="-71363"/>
            <a:ext cx="7560840" cy="5012531"/>
            <a:chOff x="4610" y="10290"/>
            <a:chExt cx="9856" cy="7176"/>
          </a:xfrm>
        </p:grpSpPr>
        <p:sp>
          <p:nvSpPr>
            <p:cNvPr id="2050" name="AutoShape 2"/>
            <p:cNvSpPr>
              <a:spLocks noChangeAspect="1" noChangeArrowheads="1"/>
            </p:cNvSpPr>
            <p:nvPr/>
          </p:nvSpPr>
          <p:spPr bwMode="auto">
            <a:xfrm>
              <a:off x="4610" y="10290"/>
              <a:ext cx="9856" cy="71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3" name="Group 3"/>
            <p:cNvGrpSpPr>
              <a:grpSpLocks/>
            </p:cNvGrpSpPr>
            <p:nvPr/>
          </p:nvGrpSpPr>
          <p:grpSpPr bwMode="auto">
            <a:xfrm>
              <a:off x="4988" y="11892"/>
              <a:ext cx="4312" cy="4903"/>
              <a:chOff x="2449" y="7200"/>
              <a:chExt cx="4608" cy="4176"/>
            </a:xfrm>
          </p:grpSpPr>
          <p:grpSp>
            <p:nvGrpSpPr>
              <p:cNvPr id="4" name="Group 4"/>
              <p:cNvGrpSpPr>
                <a:grpSpLocks/>
              </p:cNvGrpSpPr>
              <p:nvPr/>
            </p:nvGrpSpPr>
            <p:grpSpPr bwMode="auto">
              <a:xfrm>
                <a:off x="3169" y="7200"/>
                <a:ext cx="3888" cy="2592"/>
                <a:chOff x="3169" y="7200"/>
                <a:chExt cx="3888" cy="2592"/>
              </a:xfrm>
            </p:grpSpPr>
            <p:sp>
              <p:nvSpPr>
                <p:cNvPr id="2053" name="Oval 5"/>
                <p:cNvSpPr>
                  <a:spLocks noChangeArrowheads="1"/>
                </p:cNvSpPr>
                <p:nvPr/>
              </p:nvSpPr>
              <p:spPr bwMode="auto">
                <a:xfrm rot="-2042906">
                  <a:off x="3169" y="7776"/>
                  <a:ext cx="3888" cy="2016"/>
                </a:xfrm>
                <a:prstGeom prst="ellipse">
                  <a:avLst/>
                </a:prstGeom>
                <a:pattFill prst="pct10">
                  <a:fgClr>
                    <a:srgbClr val="000000"/>
                  </a:fgClr>
                  <a:bgClr>
                    <a:srgbClr val="FFFFFF"/>
                  </a:bgClr>
                </a:patt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nvGrpSpPr>
                <p:cNvPr id="5" name="Group 6"/>
                <p:cNvGrpSpPr>
                  <a:grpSpLocks/>
                </p:cNvGrpSpPr>
                <p:nvPr/>
              </p:nvGrpSpPr>
              <p:grpSpPr bwMode="auto">
                <a:xfrm>
                  <a:off x="3204" y="7200"/>
                  <a:ext cx="2763" cy="2160"/>
                  <a:chOff x="3204" y="7200"/>
                  <a:chExt cx="2763" cy="2160"/>
                </a:xfrm>
              </p:grpSpPr>
              <p:sp>
                <p:nvSpPr>
                  <p:cNvPr id="2055" name="Freeform 7"/>
                  <p:cNvSpPr>
                    <a:spLocks/>
                  </p:cNvSpPr>
                  <p:nvPr/>
                </p:nvSpPr>
                <p:spPr bwMode="auto">
                  <a:xfrm rot="200608">
                    <a:off x="4032" y="7725"/>
                    <a:ext cx="864" cy="720"/>
                  </a:xfrm>
                  <a:custGeom>
                    <a:avLst/>
                    <a:gdLst/>
                    <a:ahLst/>
                    <a:cxnLst>
                      <a:cxn ang="0">
                        <a:pos x="0" y="720"/>
                      </a:cxn>
                      <a:cxn ang="0">
                        <a:pos x="432" y="288"/>
                      </a:cxn>
                      <a:cxn ang="0">
                        <a:pos x="864" y="0"/>
                      </a:cxn>
                    </a:cxnLst>
                    <a:rect l="0" t="0" r="r" b="b"/>
                    <a:pathLst>
                      <a:path w="864" h="720">
                        <a:moveTo>
                          <a:pt x="0" y="720"/>
                        </a:moveTo>
                        <a:cubicBezTo>
                          <a:pt x="144" y="564"/>
                          <a:pt x="288" y="408"/>
                          <a:pt x="432" y="288"/>
                        </a:cubicBezTo>
                        <a:cubicBezTo>
                          <a:pt x="576" y="168"/>
                          <a:pt x="792" y="48"/>
                          <a:pt x="864" y="0"/>
                        </a:cubicBezTo>
                      </a:path>
                    </a:pathLst>
                  </a:custGeom>
                  <a:noFill/>
                  <a:ln w="28575"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56" name="Freeform 8"/>
                  <p:cNvSpPr>
                    <a:spLocks/>
                  </p:cNvSpPr>
                  <p:nvPr/>
                </p:nvSpPr>
                <p:spPr bwMode="auto">
                  <a:xfrm rot="1533112">
                    <a:off x="5103" y="7200"/>
                    <a:ext cx="864" cy="720"/>
                  </a:xfrm>
                  <a:custGeom>
                    <a:avLst/>
                    <a:gdLst/>
                    <a:ahLst/>
                    <a:cxnLst>
                      <a:cxn ang="0">
                        <a:pos x="0" y="720"/>
                      </a:cxn>
                      <a:cxn ang="0">
                        <a:pos x="432" y="288"/>
                      </a:cxn>
                      <a:cxn ang="0">
                        <a:pos x="864" y="0"/>
                      </a:cxn>
                    </a:cxnLst>
                    <a:rect l="0" t="0" r="r" b="b"/>
                    <a:pathLst>
                      <a:path w="864" h="720">
                        <a:moveTo>
                          <a:pt x="0" y="720"/>
                        </a:moveTo>
                        <a:cubicBezTo>
                          <a:pt x="144" y="564"/>
                          <a:pt x="288" y="408"/>
                          <a:pt x="432" y="288"/>
                        </a:cubicBezTo>
                        <a:cubicBezTo>
                          <a:pt x="576" y="168"/>
                          <a:pt x="792" y="48"/>
                          <a:pt x="864" y="0"/>
                        </a:cubicBezTo>
                      </a:path>
                    </a:pathLst>
                  </a:custGeom>
                  <a:noFill/>
                  <a:ln w="28575"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57" name="Freeform 9"/>
                  <p:cNvSpPr>
                    <a:spLocks/>
                  </p:cNvSpPr>
                  <p:nvPr/>
                </p:nvSpPr>
                <p:spPr bwMode="auto">
                  <a:xfrm rot="-1301367">
                    <a:off x="3204" y="8640"/>
                    <a:ext cx="864" cy="720"/>
                  </a:xfrm>
                  <a:custGeom>
                    <a:avLst/>
                    <a:gdLst/>
                    <a:ahLst/>
                    <a:cxnLst>
                      <a:cxn ang="0">
                        <a:pos x="0" y="720"/>
                      </a:cxn>
                      <a:cxn ang="0">
                        <a:pos x="432" y="288"/>
                      </a:cxn>
                      <a:cxn ang="0">
                        <a:pos x="864" y="0"/>
                      </a:cxn>
                    </a:cxnLst>
                    <a:rect l="0" t="0" r="r" b="b"/>
                    <a:pathLst>
                      <a:path w="864" h="720">
                        <a:moveTo>
                          <a:pt x="0" y="720"/>
                        </a:moveTo>
                        <a:cubicBezTo>
                          <a:pt x="144" y="564"/>
                          <a:pt x="288" y="408"/>
                          <a:pt x="432" y="288"/>
                        </a:cubicBezTo>
                        <a:cubicBezTo>
                          <a:pt x="576" y="168"/>
                          <a:pt x="792" y="48"/>
                          <a:pt x="864" y="0"/>
                        </a:cubicBezTo>
                      </a:path>
                    </a:pathLst>
                  </a:custGeom>
                  <a:noFill/>
                  <a:ln w="28575"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6" name="Group 10"/>
              <p:cNvGrpSpPr>
                <a:grpSpLocks/>
              </p:cNvGrpSpPr>
              <p:nvPr/>
            </p:nvGrpSpPr>
            <p:grpSpPr bwMode="auto">
              <a:xfrm>
                <a:off x="2449" y="7344"/>
                <a:ext cx="4320" cy="4032"/>
                <a:chOff x="2304" y="2016"/>
                <a:chExt cx="4320" cy="4032"/>
              </a:xfrm>
            </p:grpSpPr>
            <p:sp>
              <p:nvSpPr>
                <p:cNvPr id="2059" name="Line 11"/>
                <p:cNvSpPr>
                  <a:spLocks noChangeShapeType="1"/>
                </p:cNvSpPr>
                <p:nvPr/>
              </p:nvSpPr>
              <p:spPr bwMode="auto">
                <a:xfrm>
                  <a:off x="3827" y="3168"/>
                  <a:ext cx="0" cy="288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0" name="Oval 12"/>
                <p:cNvSpPr>
                  <a:spLocks noChangeArrowheads="1"/>
                </p:cNvSpPr>
                <p:nvPr/>
              </p:nvSpPr>
              <p:spPr bwMode="auto">
                <a:xfrm>
                  <a:off x="5904" y="2016"/>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1" name="Oval 13"/>
                <p:cNvSpPr>
                  <a:spLocks noChangeArrowheads="1"/>
                </p:cNvSpPr>
                <p:nvPr/>
              </p:nvSpPr>
              <p:spPr bwMode="auto">
                <a:xfrm>
                  <a:off x="4752" y="2304"/>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2" name="Oval 14"/>
                <p:cNvSpPr>
                  <a:spLocks noChangeArrowheads="1"/>
                </p:cNvSpPr>
                <p:nvPr/>
              </p:nvSpPr>
              <p:spPr bwMode="auto">
                <a:xfrm>
                  <a:off x="3744" y="3067"/>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3" name="Oval 15"/>
                <p:cNvSpPr>
                  <a:spLocks noChangeArrowheads="1"/>
                </p:cNvSpPr>
                <p:nvPr/>
              </p:nvSpPr>
              <p:spPr bwMode="auto">
                <a:xfrm>
                  <a:off x="3204" y="4118"/>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4" name="Line 16"/>
                <p:cNvSpPr>
                  <a:spLocks noChangeShapeType="1"/>
                </p:cNvSpPr>
                <p:nvPr/>
              </p:nvSpPr>
              <p:spPr bwMode="auto">
                <a:xfrm>
                  <a:off x="4820" y="2448"/>
                  <a:ext cx="0" cy="360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5" name="Oval 17"/>
                <p:cNvSpPr>
                  <a:spLocks noChangeArrowheads="1"/>
                </p:cNvSpPr>
                <p:nvPr/>
              </p:nvSpPr>
              <p:spPr bwMode="auto">
                <a:xfrm>
                  <a:off x="4752" y="4608"/>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6" name="Oval 18"/>
                <p:cNvSpPr>
                  <a:spLocks noChangeArrowheads="1"/>
                </p:cNvSpPr>
                <p:nvPr/>
              </p:nvSpPr>
              <p:spPr bwMode="auto">
                <a:xfrm>
                  <a:off x="3742" y="4743"/>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7" name="Line 19"/>
                <p:cNvSpPr>
                  <a:spLocks noChangeShapeType="1"/>
                </p:cNvSpPr>
                <p:nvPr/>
              </p:nvSpPr>
              <p:spPr bwMode="auto">
                <a:xfrm>
                  <a:off x="5982" y="2160"/>
                  <a:ext cx="0" cy="3888"/>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8" name="Oval 20"/>
                <p:cNvSpPr>
                  <a:spLocks noChangeArrowheads="1"/>
                </p:cNvSpPr>
                <p:nvPr/>
              </p:nvSpPr>
              <p:spPr bwMode="auto">
                <a:xfrm>
                  <a:off x="5904" y="3888"/>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9" name="Line 21"/>
                <p:cNvSpPr>
                  <a:spLocks noChangeShapeType="1"/>
                </p:cNvSpPr>
                <p:nvPr/>
              </p:nvSpPr>
              <p:spPr bwMode="auto">
                <a:xfrm>
                  <a:off x="2304" y="3168"/>
                  <a:ext cx="4263"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0" name="Oval 22"/>
                <p:cNvSpPr>
                  <a:spLocks noChangeArrowheads="1"/>
                </p:cNvSpPr>
                <p:nvPr/>
              </p:nvSpPr>
              <p:spPr bwMode="auto">
                <a:xfrm>
                  <a:off x="6480" y="309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1" name="Oval 23"/>
                <p:cNvSpPr>
                  <a:spLocks noChangeArrowheads="1"/>
                </p:cNvSpPr>
                <p:nvPr/>
              </p:nvSpPr>
              <p:spPr bwMode="auto">
                <a:xfrm>
                  <a:off x="5914" y="309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2" name="Oval 24"/>
                <p:cNvSpPr>
                  <a:spLocks noChangeArrowheads="1"/>
                </p:cNvSpPr>
                <p:nvPr/>
              </p:nvSpPr>
              <p:spPr bwMode="auto">
                <a:xfrm>
                  <a:off x="4734" y="309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3" name="Line 25"/>
                <p:cNvSpPr>
                  <a:spLocks noChangeShapeType="1"/>
                </p:cNvSpPr>
                <p:nvPr/>
              </p:nvSpPr>
              <p:spPr bwMode="auto">
                <a:xfrm flipH="1">
                  <a:off x="2304" y="2385"/>
                  <a:ext cx="2448"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4" name="Line 26"/>
                <p:cNvSpPr>
                  <a:spLocks noChangeShapeType="1"/>
                </p:cNvSpPr>
                <p:nvPr/>
              </p:nvSpPr>
              <p:spPr bwMode="auto">
                <a:xfrm flipH="1">
                  <a:off x="2304" y="2073"/>
                  <a:ext cx="3600"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5" name="Line 27"/>
                <p:cNvSpPr>
                  <a:spLocks noChangeShapeType="1"/>
                </p:cNvSpPr>
                <p:nvPr/>
              </p:nvSpPr>
              <p:spPr bwMode="auto">
                <a:xfrm flipH="1">
                  <a:off x="2304" y="4176"/>
                  <a:ext cx="1008"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6" name="Line 28"/>
                <p:cNvSpPr>
                  <a:spLocks noChangeShapeType="1"/>
                </p:cNvSpPr>
                <p:nvPr/>
              </p:nvSpPr>
              <p:spPr bwMode="auto">
                <a:xfrm>
                  <a:off x="3289" y="4176"/>
                  <a:ext cx="0" cy="1872"/>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7" name="AutoShape 29"/>
                <p:cNvSpPr>
                  <a:spLocks noChangeAspect="1" noChangeArrowheads="1"/>
                </p:cNvSpPr>
                <p:nvPr/>
              </p:nvSpPr>
              <p:spPr bwMode="auto">
                <a:xfrm>
                  <a:off x="5904" y="5040"/>
                  <a:ext cx="176" cy="176"/>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8" name="AutoShape 30"/>
                <p:cNvSpPr>
                  <a:spLocks noChangeAspect="1" noChangeArrowheads="1"/>
                </p:cNvSpPr>
                <p:nvPr/>
              </p:nvSpPr>
              <p:spPr bwMode="auto">
                <a:xfrm>
                  <a:off x="4706" y="5472"/>
                  <a:ext cx="176" cy="176"/>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7" name="Group 31"/>
            <p:cNvGrpSpPr>
              <a:grpSpLocks/>
            </p:cNvGrpSpPr>
            <p:nvPr/>
          </p:nvGrpSpPr>
          <p:grpSpPr bwMode="auto">
            <a:xfrm>
              <a:off x="4610" y="10984"/>
              <a:ext cx="7378" cy="6158"/>
              <a:chOff x="4610" y="10984"/>
              <a:chExt cx="7378" cy="6158"/>
            </a:xfrm>
          </p:grpSpPr>
          <p:sp>
            <p:nvSpPr>
              <p:cNvPr id="2080" name="Text Box 32"/>
              <p:cNvSpPr txBox="1">
                <a:spLocks noChangeArrowheads="1"/>
              </p:cNvSpPr>
              <p:nvPr/>
            </p:nvSpPr>
            <p:spPr bwMode="auto">
              <a:xfrm>
                <a:off x="4709" y="12105"/>
                <a:ext cx="370" cy="438"/>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1" u="none" strike="noStrike" cap="none" normalizeH="0" baseline="0" smtClean="0">
                    <a:ln>
                      <a:noFill/>
                    </a:ln>
                    <a:solidFill>
                      <a:srgbClr val="000000"/>
                    </a:solidFill>
                    <a:effectLst/>
                    <a:latin typeface="Verdana" pitchFamily="34" charset="0"/>
                    <a:cs typeface="Arial" pitchFamily="34" charset="0"/>
                  </a:rPr>
                  <a:t>R</a:t>
                </a:r>
                <a:r>
                  <a:rPr kumimoji="0" lang="ru-RU" sz="900" b="1" i="0" u="none" strike="noStrike" cap="none" normalizeH="0" baseline="-25000" smtClean="0">
                    <a:ln>
                      <a:noFill/>
                    </a:ln>
                    <a:solidFill>
                      <a:srgbClr val="000000"/>
                    </a:solidFill>
                    <a:effectLst/>
                    <a:latin typeface="Verdana" pitchFamily="34" charset="0"/>
                    <a:cs typeface="Arial" pitchFamily="34" charset="0"/>
                  </a:rPr>
                  <a:t>2</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1" name="Text Box 33"/>
              <p:cNvSpPr txBox="1">
                <a:spLocks noChangeArrowheads="1"/>
              </p:cNvSpPr>
              <p:nvPr/>
            </p:nvSpPr>
            <p:spPr bwMode="auto">
              <a:xfrm>
                <a:off x="4709" y="13013"/>
                <a:ext cx="370" cy="438"/>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1" u="none" strike="noStrike" cap="none" normalizeH="0" baseline="0" smtClean="0">
                    <a:ln>
                      <a:noFill/>
                    </a:ln>
                    <a:solidFill>
                      <a:srgbClr val="000000"/>
                    </a:solidFill>
                    <a:effectLst/>
                    <a:latin typeface="Verdana" pitchFamily="34" charset="0"/>
                    <a:cs typeface="Arial" pitchFamily="34" charset="0"/>
                  </a:rPr>
                  <a:t>R</a:t>
                </a:r>
                <a:r>
                  <a:rPr kumimoji="0" lang="ru-RU" sz="800" b="0" i="0" u="none" strike="noStrike" cap="none" normalizeH="0" baseline="-25000" smtClean="0">
                    <a:ln>
                      <a:noFill/>
                    </a:ln>
                    <a:solidFill>
                      <a:srgbClr val="000000"/>
                    </a:solidFill>
                    <a:effectLst/>
                    <a:latin typeface="Verdana" pitchFamily="34" charset="0"/>
                    <a:cs typeface="Arial" pitchFamily="34" charset="0"/>
                  </a:rPr>
                  <a:t>1</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2" name="Text Box 34"/>
              <p:cNvSpPr txBox="1">
                <a:spLocks noChangeArrowheads="1"/>
              </p:cNvSpPr>
              <p:nvPr/>
            </p:nvSpPr>
            <p:spPr bwMode="auto">
              <a:xfrm>
                <a:off x="6196" y="16566"/>
                <a:ext cx="368" cy="437"/>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900" b="0" i="0" u="none" strike="noStrike" cap="none" normalizeH="0" baseline="0" smtClean="0">
                    <a:ln>
                      <a:noFill/>
                    </a:ln>
                    <a:solidFill>
                      <a:srgbClr val="000000"/>
                    </a:solidFill>
                    <a:effectLst/>
                    <a:latin typeface="Verdana" pitchFamily="34" charset="0"/>
                    <a:cs typeface="Arial" pitchFamily="34" charset="0"/>
                    <a:sym typeface="Symbol" pitchFamily="18" charset="2"/>
                  </a:rPr>
                  <a:t></a:t>
                </a:r>
                <a:r>
                  <a:rPr kumimoji="0" lang="ru-RU" sz="900" b="0" i="0" u="none" strike="noStrike" cap="none" normalizeH="0" baseline="-25000" smtClean="0">
                    <a:ln>
                      <a:noFill/>
                    </a:ln>
                    <a:solidFill>
                      <a:srgbClr val="000000"/>
                    </a:solidFill>
                    <a:effectLst/>
                    <a:latin typeface="Verdana" pitchFamily="34" charset="0"/>
                    <a:cs typeface="Arial" pitchFamily="34" charset="0"/>
                  </a:rPr>
                  <a:t>1</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3" name="Text Box 35"/>
              <p:cNvSpPr txBox="1">
                <a:spLocks noChangeArrowheads="1"/>
              </p:cNvSpPr>
              <p:nvPr/>
            </p:nvSpPr>
            <p:spPr bwMode="auto">
              <a:xfrm>
                <a:off x="7037" y="16566"/>
                <a:ext cx="369" cy="437"/>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900" b="0" i="0" u="none" strike="noStrike" cap="none" normalizeH="0" baseline="0" smtClean="0">
                    <a:ln>
                      <a:noFill/>
                    </a:ln>
                    <a:solidFill>
                      <a:srgbClr val="000000"/>
                    </a:solidFill>
                    <a:effectLst/>
                    <a:latin typeface="Verdana" pitchFamily="34" charset="0"/>
                    <a:cs typeface="Arial" pitchFamily="34" charset="0"/>
                    <a:sym typeface="Symbol" pitchFamily="18" charset="2"/>
                  </a:rPr>
                  <a:t></a:t>
                </a:r>
                <a:r>
                  <a:rPr kumimoji="0" lang="ru-RU" sz="1100" b="0" i="0" u="none" strike="noStrike" cap="none" normalizeH="0" baseline="-25000" smtClean="0">
                    <a:ln>
                      <a:noFill/>
                    </a:ln>
                    <a:solidFill>
                      <a:srgbClr val="000000"/>
                    </a:solidFill>
                    <a:effectLst/>
                    <a:latin typeface="Verdana" pitchFamily="34" charset="0"/>
                    <a:cs typeface="Arial" pitchFamily="34" charset="0"/>
                  </a:rPr>
                  <a:t>2</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4" name="Text Box 36"/>
              <p:cNvSpPr txBox="1">
                <a:spLocks noChangeArrowheads="1"/>
              </p:cNvSpPr>
              <p:nvPr/>
            </p:nvSpPr>
            <p:spPr bwMode="auto">
              <a:xfrm>
                <a:off x="4610" y="10984"/>
                <a:ext cx="469" cy="1015"/>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kk-KZ" sz="1600" b="1" i="0" u="none" strike="noStrike" cap="none" normalizeH="0" baseline="0" dirty="0" smtClean="0">
                    <a:ln>
                      <a:noFill/>
                    </a:ln>
                    <a:solidFill>
                      <a:schemeClr val="tx1"/>
                    </a:solidFill>
                    <a:effectLst/>
                    <a:latin typeface="Times New Roman" pitchFamily="18" charset="0"/>
                    <a:cs typeface="Times New Roman" pitchFamily="18" charset="0"/>
                  </a:rPr>
                  <a:t>Табыс</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85" name="Line 37"/>
              <p:cNvSpPr>
                <a:spLocks noChangeShapeType="1"/>
              </p:cNvSpPr>
              <p:nvPr/>
            </p:nvSpPr>
            <p:spPr bwMode="auto">
              <a:xfrm>
                <a:off x="4988" y="10984"/>
                <a:ext cx="0" cy="5579"/>
              </a:xfrm>
              <a:prstGeom prst="line">
                <a:avLst/>
              </a:prstGeom>
              <a:noFill/>
              <a:ln w="9525">
                <a:solidFill>
                  <a:srgbClr val="000000"/>
                </a:solidFill>
                <a:round/>
                <a:headEnd type="stealth" w="sm" len="lg"/>
                <a:tailEnd/>
              </a:ln>
            </p:spPr>
            <p:txBody>
              <a:bodyPr vert="horz" wrap="square" lIns="91440" tIns="45720" rIns="91440" bIns="45720" numCol="1" anchor="t" anchorCtr="0" compatLnSpc="1">
                <a:prstTxWarp prst="textNoShape">
                  <a:avLst/>
                </a:prstTxWarp>
              </a:bodyPr>
              <a:lstStyle/>
              <a:p>
                <a:endParaRPr lang="ru-RU"/>
              </a:p>
            </p:txBody>
          </p:sp>
          <p:sp>
            <p:nvSpPr>
              <p:cNvPr id="2086" name="Line 38"/>
              <p:cNvSpPr>
                <a:spLocks noChangeShapeType="1"/>
              </p:cNvSpPr>
              <p:nvPr/>
            </p:nvSpPr>
            <p:spPr bwMode="auto">
              <a:xfrm>
                <a:off x="4988" y="16563"/>
                <a:ext cx="7000" cy="1"/>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ru-RU"/>
              </a:p>
            </p:txBody>
          </p:sp>
          <p:sp>
            <p:nvSpPr>
              <p:cNvPr id="2087" name="Text Box 39"/>
              <p:cNvSpPr txBox="1">
                <a:spLocks noChangeArrowheads="1"/>
              </p:cNvSpPr>
              <p:nvPr/>
            </p:nvSpPr>
            <p:spPr bwMode="auto">
              <a:xfrm>
                <a:off x="9300" y="16772"/>
                <a:ext cx="938" cy="370"/>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200" b="0" i="0" u="none" strike="noStrike" cap="none" normalizeH="0" baseline="0" smtClean="0">
                    <a:ln>
                      <a:noFill/>
                    </a:ln>
                    <a:solidFill>
                      <a:schemeClr val="tx1"/>
                    </a:solidFill>
                    <a:effectLst/>
                    <a:latin typeface="Times New Roman" pitchFamily="18" charset="0"/>
                    <a:cs typeface="Times New Roman" pitchFamily="18" charset="0"/>
                  </a:rPr>
                  <a:t>Тәуекел</a:t>
                </a:r>
                <a:endParaRPr kumimoji="0" lang="ru-RU" sz="3600" b="0" i="0" u="none" strike="noStrike" cap="none" normalizeH="0" baseline="0" smtClean="0">
                  <a:ln>
                    <a:noFill/>
                  </a:ln>
                  <a:solidFill>
                    <a:schemeClr val="tx1"/>
                  </a:solidFill>
                  <a:effectLst/>
                  <a:latin typeface="Times New Roman" pitchFamily="18" charset="0"/>
                  <a:cs typeface="Times New Roman" pitchFamily="18" charset="0"/>
                </a:endParaRPr>
              </a:p>
            </p:txBody>
          </p:sp>
        </p:grpSp>
        <p:sp>
          <p:nvSpPr>
            <p:cNvPr id="2088" name="AutoShape 40"/>
            <p:cNvSpPr>
              <a:spLocks noChangeAspect="1" noChangeArrowheads="1"/>
            </p:cNvSpPr>
            <p:nvPr/>
          </p:nvSpPr>
          <p:spPr bwMode="auto">
            <a:xfrm>
              <a:off x="5548" y="12373"/>
              <a:ext cx="244" cy="290"/>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89" name="AutoShape 41"/>
            <p:cNvSpPr>
              <a:spLocks/>
            </p:cNvSpPr>
            <p:nvPr/>
          </p:nvSpPr>
          <p:spPr bwMode="auto">
            <a:xfrm>
              <a:off x="10027" y="13136"/>
              <a:ext cx="2345" cy="926"/>
            </a:xfrm>
            <a:prstGeom prst="callout2">
              <a:avLst>
                <a:gd name="adj1" fmla="val 25972"/>
                <a:gd name="adj2" fmla="val -10611"/>
                <a:gd name="adj3" fmla="val 24722"/>
                <a:gd name="adj4" fmla="val -32111"/>
                <a:gd name="adj5" fmla="val -16389"/>
                <a:gd name="adj6" fmla="val -79611"/>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400" b="1" i="0" u="none" strike="noStrike" cap="none" normalizeH="0" baseline="0" dirty="0" smtClean="0">
                  <a:ln>
                    <a:noFill/>
                  </a:ln>
                  <a:solidFill>
                    <a:schemeClr val="tx1"/>
                  </a:solidFill>
                  <a:effectLst/>
                  <a:latin typeface="Calibri" pitchFamily="34" charset="0"/>
                  <a:cs typeface="Arial" pitchFamily="34" charset="0"/>
                </a:rPr>
                <a:t>Мүмкін болатын қоржындар саласы</a:t>
              </a:r>
              <a:endParaRPr kumimoji="0" lang="ru-RU" sz="32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 name="Group 42"/>
            <p:cNvGrpSpPr>
              <a:grpSpLocks/>
            </p:cNvGrpSpPr>
            <p:nvPr/>
          </p:nvGrpSpPr>
          <p:grpSpPr bwMode="auto">
            <a:xfrm>
              <a:off x="10004" y="15846"/>
              <a:ext cx="3283" cy="694"/>
              <a:chOff x="7633" y="10512"/>
              <a:chExt cx="3200" cy="396"/>
            </a:xfrm>
          </p:grpSpPr>
          <p:sp>
            <p:nvSpPr>
              <p:cNvPr id="2091" name="AutoShape 43"/>
              <p:cNvSpPr>
                <a:spLocks/>
              </p:cNvSpPr>
              <p:nvPr/>
            </p:nvSpPr>
            <p:spPr bwMode="auto">
              <a:xfrm>
                <a:off x="7633" y="10512"/>
                <a:ext cx="2724" cy="396"/>
              </a:xfrm>
              <a:prstGeom prst="callout2">
                <a:avLst>
                  <a:gd name="adj1" fmla="val 45454"/>
                  <a:gd name="adj2" fmla="val -4407"/>
                  <a:gd name="adj3" fmla="val 45454"/>
                  <a:gd name="adj4" fmla="val -12958"/>
                  <a:gd name="adj5" fmla="val -17426"/>
                  <a:gd name="adj6" fmla="val -53523"/>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400" b="1" i="0" u="none" strike="noStrike" cap="none" normalizeH="0" baseline="0" dirty="0" smtClean="0">
                    <a:ln>
                      <a:noFill/>
                    </a:ln>
                    <a:solidFill>
                      <a:schemeClr val="tx1"/>
                    </a:solidFill>
                    <a:effectLst/>
                    <a:latin typeface="Calibri" pitchFamily="34" charset="0"/>
                    <a:cs typeface="Arial" pitchFamily="34" charset="0"/>
                  </a:rPr>
                  <a:t>Болуы мүмкін емес қоржындар</a:t>
                </a:r>
                <a:endParaRPr kumimoji="0" lang="ru-RU"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92" name="Line 44"/>
              <p:cNvSpPr>
                <a:spLocks noChangeShapeType="1"/>
              </p:cNvSpPr>
              <p:nvPr/>
            </p:nvSpPr>
            <p:spPr bwMode="auto">
              <a:xfrm>
                <a:off x="10294" y="10725"/>
                <a:ext cx="28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93" name="AutoShape 45"/>
              <p:cNvSpPr>
                <a:spLocks noChangeAspect="1" noChangeArrowheads="1"/>
              </p:cNvSpPr>
              <p:nvPr/>
            </p:nvSpPr>
            <p:spPr bwMode="auto">
              <a:xfrm>
                <a:off x="10657" y="10656"/>
                <a:ext cx="176" cy="176"/>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nvGrpSpPr>
            <p:cNvPr id="13" name="Group 46"/>
            <p:cNvGrpSpPr>
              <a:grpSpLocks/>
            </p:cNvGrpSpPr>
            <p:nvPr/>
          </p:nvGrpSpPr>
          <p:grpSpPr bwMode="auto">
            <a:xfrm>
              <a:off x="10004" y="11216"/>
              <a:ext cx="3048" cy="694"/>
              <a:chOff x="10004" y="11216"/>
              <a:chExt cx="3048" cy="694"/>
            </a:xfrm>
          </p:grpSpPr>
          <p:sp>
            <p:nvSpPr>
              <p:cNvPr id="2095" name="AutoShape 47"/>
              <p:cNvSpPr>
                <a:spLocks/>
              </p:cNvSpPr>
              <p:nvPr/>
            </p:nvSpPr>
            <p:spPr bwMode="auto">
              <a:xfrm>
                <a:off x="10004" y="11216"/>
                <a:ext cx="2579" cy="694"/>
              </a:xfrm>
              <a:prstGeom prst="callout2">
                <a:avLst>
                  <a:gd name="adj1" fmla="val 49259"/>
                  <a:gd name="adj2" fmla="val -7625"/>
                  <a:gd name="adj3" fmla="val 47593"/>
                  <a:gd name="adj4" fmla="val -20352"/>
                  <a:gd name="adj5" fmla="val 125000"/>
                  <a:gd name="adj6" fmla="val -58588"/>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kk-KZ" sz="1600" b="1" i="0" u="none" strike="noStrike" cap="none" normalizeH="0" baseline="0" dirty="0" smtClean="0">
                    <a:ln>
                      <a:noFill/>
                    </a:ln>
                    <a:solidFill>
                      <a:schemeClr val="tx1"/>
                    </a:solidFill>
                    <a:effectLst/>
                    <a:latin typeface="Calibri" pitchFamily="34" charset="0"/>
                    <a:cs typeface="Arial" pitchFamily="34" charset="0"/>
                  </a:rPr>
                  <a:t>Тиімді қоржындар</a:t>
                </a:r>
                <a:endParaRPr kumimoji="0" lang="ru-RU" sz="3600" b="1" i="0" u="none" strike="noStrike" cap="none" normalizeH="0" baseline="0" dirty="0" smtClean="0">
                  <a:ln>
                    <a:noFill/>
                  </a:ln>
                  <a:solidFill>
                    <a:schemeClr val="tx1"/>
                  </a:solidFill>
                  <a:effectLst/>
                  <a:latin typeface="Arial" pitchFamily="34" charset="0"/>
                  <a:cs typeface="Arial" pitchFamily="34" charset="0"/>
                </a:endParaRPr>
              </a:p>
            </p:txBody>
          </p:sp>
          <p:sp>
            <p:nvSpPr>
              <p:cNvPr id="2096" name="Line 48"/>
              <p:cNvSpPr>
                <a:spLocks noChangeShapeType="1"/>
              </p:cNvSpPr>
              <p:nvPr/>
            </p:nvSpPr>
            <p:spPr bwMode="auto">
              <a:xfrm>
                <a:off x="12583" y="11447"/>
                <a:ext cx="398"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97" name="Oval 49"/>
              <p:cNvSpPr>
                <a:spLocks noChangeArrowheads="1"/>
              </p:cNvSpPr>
              <p:nvPr/>
            </p:nvSpPr>
            <p:spPr bwMode="auto">
              <a:xfrm>
                <a:off x="12818" y="11216"/>
                <a:ext cx="234" cy="4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sp>
          <p:nvSpPr>
            <p:cNvPr id="2098" name="AutoShape 50"/>
            <p:cNvSpPr>
              <a:spLocks/>
            </p:cNvSpPr>
            <p:nvPr/>
          </p:nvSpPr>
          <p:spPr bwMode="auto">
            <a:xfrm>
              <a:off x="10004" y="14476"/>
              <a:ext cx="2191" cy="1138"/>
            </a:xfrm>
            <a:prstGeom prst="callout2">
              <a:avLst>
                <a:gd name="adj1" fmla="val 22917"/>
                <a:gd name="adj2" fmla="val -13472"/>
                <a:gd name="adj3" fmla="val 22917"/>
                <a:gd name="adj4" fmla="val -51736"/>
                <a:gd name="adj5" fmla="val -39861"/>
                <a:gd name="adj6" fmla="val -86875"/>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200" b="1" i="0" u="none" strike="noStrike" cap="none" normalizeH="0" baseline="0" dirty="0" smtClean="0">
                  <a:ln>
                    <a:noFill/>
                  </a:ln>
                  <a:solidFill>
                    <a:schemeClr val="tx1"/>
                  </a:solidFill>
                  <a:effectLst/>
                  <a:latin typeface="Calibri" pitchFamily="34" charset="0"/>
                  <a:cs typeface="Arial" pitchFamily="34" charset="0"/>
                </a:rPr>
                <a:t>Мүмкін болатын, бірақ тиімді</a:t>
              </a:r>
              <a:r>
                <a:rPr kumimoji="0" lang="kk-KZ" b="1" i="0" u="none" strike="noStrike" cap="none" normalizeH="0" baseline="0" dirty="0" smtClean="0">
                  <a:ln>
                    <a:noFill/>
                  </a:ln>
                  <a:solidFill>
                    <a:schemeClr val="tx1"/>
                  </a:solidFill>
                  <a:effectLst/>
                  <a:latin typeface="Calibri" pitchFamily="34" charset="0"/>
                  <a:cs typeface="Arial" pitchFamily="34" charset="0"/>
                </a:rPr>
                <a:t> </a:t>
              </a:r>
              <a:r>
                <a:rPr kumimoji="0" lang="kk-KZ" sz="1200" b="1" i="0" u="none" strike="noStrike" cap="none" normalizeH="0" baseline="0" dirty="0" smtClean="0">
                  <a:ln>
                    <a:noFill/>
                  </a:ln>
                  <a:solidFill>
                    <a:schemeClr val="tx1"/>
                  </a:solidFill>
                  <a:effectLst/>
                  <a:latin typeface="Calibri" pitchFamily="34" charset="0"/>
                  <a:cs typeface="Arial" pitchFamily="34" charset="0"/>
                </a:rPr>
                <a:t>емес қоржындар</a:t>
              </a:r>
              <a:endParaRPr kumimoji="0" lang="ru-RU"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99" name="Line 51"/>
            <p:cNvSpPr>
              <a:spLocks noChangeShapeType="1"/>
            </p:cNvSpPr>
            <p:nvPr/>
          </p:nvSpPr>
          <p:spPr bwMode="auto">
            <a:xfrm>
              <a:off x="11880" y="14920"/>
              <a:ext cx="468"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100" name="Oval 52"/>
            <p:cNvSpPr>
              <a:spLocks noChangeArrowheads="1"/>
            </p:cNvSpPr>
            <p:nvPr/>
          </p:nvSpPr>
          <p:spPr bwMode="auto">
            <a:xfrm>
              <a:off x="12349" y="14920"/>
              <a:ext cx="234" cy="23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sp>
        <p:nvSpPr>
          <p:cNvPr id="64" name="Прямоугольник 63"/>
          <p:cNvSpPr/>
          <p:nvPr/>
        </p:nvSpPr>
        <p:spPr>
          <a:xfrm>
            <a:off x="2267744" y="35332"/>
            <a:ext cx="4314194"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kk-KZ" b="1" dirty="0" smtClean="0">
                <a:solidFill>
                  <a:schemeClr val="tx2"/>
                </a:solidFill>
                <a:latin typeface="Times New Roman" pitchFamily="18" charset="0"/>
                <a:cs typeface="Times New Roman" pitchFamily="18" charset="0"/>
              </a:rPr>
              <a:t>Қоржындардың тиімді жиыны сызығы</a:t>
            </a:r>
            <a:endParaRPr lang="ru-RU" b="1" dirty="0">
              <a:solidFill>
                <a:schemeClr val="tx2"/>
              </a:solidFill>
              <a:latin typeface="Times New Roman" pitchFamily="18" charset="0"/>
              <a:cs typeface="Times New Roman" pitchFamily="18" charset="0"/>
            </a:endParaRPr>
          </a:p>
        </p:txBody>
      </p:sp>
      <p:sp>
        <p:nvSpPr>
          <p:cNvPr id="2103" name="Rectangle 55"/>
          <p:cNvSpPr>
            <a:spLocks noChangeArrowheads="1"/>
          </p:cNvSpPr>
          <p:nvPr/>
        </p:nvSpPr>
        <p:spPr bwMode="auto">
          <a:xfrm>
            <a:off x="251520" y="4787280"/>
            <a:ext cx="8640960" cy="175432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Тиімді қоржын </a:t>
            </a:r>
            <a:r>
              <a:rPr kumimoji="0" lang="kk-KZ"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 тәуекелдің берілген деңгейінде ең жоғары табыстылықты немесе берілген табыстылық барысында ең аз тәуекелді қамтамасыз ететін қоржын. Өзара байланыстардың статистикалық өлшеу әдістерінің маңызды қолдануларының бірі – тиімді қоржындарды таңдау яғни тәуекелдің кез келген деңгейінде ең жоғары күтілген табыстылықты немесе кез келген күтілген табыстылық үшін тәуекелдің ең аз деңгейін қамтамасыз ететін қоржындарды.</a:t>
            </a:r>
            <a:endParaRPr kumimoji="0" lang="kk-KZ" b="1"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34817" name="Rectangle 1"/>
          <p:cNvSpPr>
            <a:spLocks noChangeArrowheads="1"/>
          </p:cNvSpPr>
          <p:nvPr/>
        </p:nvSpPr>
        <p:spPr bwMode="auto">
          <a:xfrm>
            <a:off x="683568" y="469559"/>
            <a:ext cx="7812360" cy="7078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Қаржы тәуекелдерді жоюдың ішкі механизмдер жүйесі келесі негізгі әдістердің пайдалануын қарастырады:</a:t>
            </a:r>
            <a:endParaRPr kumimoji="0" lang="kk-KZ" sz="2000" b="1" i="0" u="none" strike="noStrike" cap="none" normalizeH="0" baseline="0" dirty="0" smtClean="0">
              <a:ln>
                <a:noFill/>
              </a:ln>
              <a:solidFill>
                <a:schemeClr val="tx2"/>
              </a:solidFill>
              <a:effectLst/>
              <a:latin typeface="Times New Roman" pitchFamily="18" charset="0"/>
              <a:cs typeface="Times New Roman" pitchFamily="18" charset="0"/>
            </a:endParaRPr>
          </a:p>
        </p:txBody>
      </p:sp>
      <p:sp>
        <p:nvSpPr>
          <p:cNvPr id="12" name="Прямоугольник 11"/>
          <p:cNvSpPr/>
          <p:nvPr/>
        </p:nvSpPr>
        <p:spPr>
          <a:xfrm>
            <a:off x="395536" y="1640994"/>
            <a:ext cx="835292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Тәуекелден қашу </a:t>
            </a:r>
            <a:r>
              <a:rPr lang="kk-KZ" sz="2000" b="1" dirty="0" smtClean="0">
                <a:solidFill>
                  <a:schemeClr val="tx2"/>
                </a:solidFill>
                <a:latin typeface="Times New Roman" pitchFamily="18" charset="0"/>
                <a:cs typeface="Times New Roman" pitchFamily="18" charset="0"/>
              </a:rPr>
              <a:t>– қаржы тәуекелінің нақты түрін толық болдырмайтын ішкі сипатты шараларды әзірлеу болып келеді. </a:t>
            </a:r>
            <a:endParaRPr lang="ru-RU" sz="2000" b="1" dirty="0">
              <a:solidFill>
                <a:schemeClr val="tx2"/>
              </a:solidFill>
              <a:latin typeface="Times New Roman" pitchFamily="18" charset="0"/>
              <a:cs typeface="Times New Roman" pitchFamily="18" charset="0"/>
            </a:endParaRPr>
          </a:p>
        </p:txBody>
      </p:sp>
      <p:sp>
        <p:nvSpPr>
          <p:cNvPr id="13" name="Прямоугольник 12"/>
          <p:cNvSpPr/>
          <p:nvPr/>
        </p:nvSpPr>
        <p:spPr>
          <a:xfrm>
            <a:off x="395536" y="2708920"/>
            <a:ext cx="835292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Хеджирлеу</a:t>
            </a:r>
            <a:r>
              <a:rPr lang="kk-KZ" sz="2000" b="1" dirty="0" smtClean="0">
                <a:solidFill>
                  <a:schemeClr val="tx2"/>
                </a:solidFill>
                <a:latin typeface="Times New Roman" pitchFamily="18" charset="0"/>
                <a:cs typeface="Times New Roman" pitchFamily="18" charset="0"/>
              </a:rPr>
              <a:t> – (бағалар мен пайданы сақтандырудың түрі). Хеджирлеу тәуекелді, мүмкін болатын қаржы шығындарды азайтудың кез келген механизмдерін пайдалану үдерісін сипаттайды.</a:t>
            </a:r>
            <a:endParaRPr lang="ru-RU" sz="2000" b="1" dirty="0">
              <a:solidFill>
                <a:schemeClr val="tx2"/>
              </a:solidFill>
              <a:latin typeface="Times New Roman" pitchFamily="18" charset="0"/>
              <a:cs typeface="Times New Roman" pitchFamily="18" charset="0"/>
            </a:endParaRPr>
          </a:p>
        </p:txBody>
      </p:sp>
      <p:sp>
        <p:nvSpPr>
          <p:cNvPr id="34818" name="Rectangle 2"/>
          <p:cNvSpPr>
            <a:spLocks noChangeArrowheads="1"/>
          </p:cNvSpPr>
          <p:nvPr/>
        </p:nvSpPr>
        <p:spPr bwMode="auto">
          <a:xfrm>
            <a:off x="395536" y="4077072"/>
            <a:ext cx="8352928" cy="163121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810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Қаржы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тәуекелдердің шоғырлануын кесімді шектеу, </a:t>
            </a: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яғни  шиеленіскен немесе апатты тәуекелдер аймағында іске асырылатын қаржы операциялар бойынша. Бұндай кесімді шектеу (лимитирование) кәсіпорындарда тиісті ішкі қаржы нормативтерді қою жолымен іске асырылады. </a:t>
            </a:r>
            <a:endParaRPr kumimoji="0" lang="kk-KZ" sz="2000" b="1"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7" name="Прямоугольник 6"/>
          <p:cNvSpPr/>
          <p:nvPr/>
        </p:nvSpPr>
        <p:spPr>
          <a:xfrm>
            <a:off x="251520" y="4581128"/>
            <a:ext cx="8640960"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kk-KZ" sz="2000" b="1" dirty="0" smtClean="0">
                <a:solidFill>
                  <a:schemeClr val="tx2"/>
                </a:solidFill>
                <a:latin typeface="Times New Roman" pitchFamily="18" charset="0"/>
                <a:cs typeface="Times New Roman" pitchFamily="18" charset="0"/>
              </a:rPr>
              <a:t>Тәуекелдерді басқарудың ең тиімді тәсілі - </a:t>
            </a:r>
            <a:r>
              <a:rPr lang="kk-KZ" sz="2000" b="1" dirty="0" smtClean="0">
                <a:solidFill>
                  <a:schemeClr val="tx1"/>
                </a:solidFill>
                <a:latin typeface="Times New Roman" pitchFamily="18" charset="0"/>
                <a:cs typeface="Times New Roman" pitchFamily="18" charset="0"/>
              </a:rPr>
              <a:t>әртараптандыру </a:t>
            </a:r>
            <a:r>
              <a:rPr lang="kk-KZ" sz="2000" b="1" dirty="0" smtClean="0">
                <a:solidFill>
                  <a:schemeClr val="tx2"/>
                </a:solidFill>
                <a:latin typeface="Times New Roman" pitchFamily="18" charset="0"/>
                <a:cs typeface="Times New Roman" pitchFamily="18" charset="0"/>
              </a:rPr>
              <a:t>болып келеді. Ол капиталды жоғалту тәуекелін төмендету мақсатымен әр түрлі объектілер арасында инвестицияланған қаражаттарды үлестіру үдерісі. Әртараптандыру механизмі тәуекелдердің қолайсыз қаржылық салдарын жою үшін пайдаланады.</a:t>
            </a:r>
            <a:endParaRPr lang="ru-RU" sz="2000" b="1" dirty="0">
              <a:solidFill>
                <a:schemeClr val="tx2"/>
              </a:solidFill>
              <a:latin typeface="Times New Roman" pitchFamily="18" charset="0"/>
              <a:cs typeface="Times New Roman" pitchFamily="18" charset="0"/>
            </a:endParaRPr>
          </a:p>
        </p:txBody>
      </p:sp>
      <p:sp>
        <p:nvSpPr>
          <p:cNvPr id="12" name="Прямоугольник 11"/>
          <p:cNvSpPr/>
          <p:nvPr/>
        </p:nvSpPr>
        <p:spPr>
          <a:xfrm>
            <a:off x="251520" y="476672"/>
            <a:ext cx="8640960" cy="224676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Тәуекелдерді үлестіру </a:t>
            </a:r>
            <a:r>
              <a:rPr lang="kk-KZ" sz="2000" b="1" dirty="0" smtClean="0">
                <a:solidFill>
                  <a:srgbClr val="1F497D"/>
                </a:solidFill>
                <a:latin typeface="Times New Roman" pitchFamily="18" charset="0"/>
                <a:cs typeface="Times New Roman" pitchFamily="18" charset="0"/>
              </a:rPr>
              <a:t>оларды жеке қаржы операциялар бойынша әріптестерге жартылай тапсыруда негізделген. Өзін-өзі сақтандыру (ішкі сақтандыру) қаржы ресурстардың бөлігін резервте сақтауда негізделген. Бұның барысында шаруашылық әріптестерге қаржылық тәуекелдердің жағымсыз салдарын жоюға мүмкіндіктері көптеу және ішкі сақтандырудың ең нәтижелі тәсілдері бар тәуекелдер бөлігі тапсырылады. </a:t>
            </a:r>
            <a:endParaRPr lang="ru-RU" b="1" dirty="0"/>
          </a:p>
        </p:txBody>
      </p:sp>
      <p:sp>
        <p:nvSpPr>
          <p:cNvPr id="13" name="Прямоугольник 12"/>
          <p:cNvSpPr/>
          <p:nvPr/>
        </p:nvSpPr>
        <p:spPr>
          <a:xfrm>
            <a:off x="251520" y="2969657"/>
            <a:ext cx="86409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Өзін-өзі сақтандыру </a:t>
            </a:r>
            <a:r>
              <a:rPr lang="kk-KZ" sz="2000" b="1" dirty="0" smtClean="0">
                <a:solidFill>
                  <a:srgbClr val="1F497D"/>
                </a:solidFill>
                <a:latin typeface="Times New Roman" pitchFamily="18" charset="0"/>
                <a:cs typeface="Times New Roman" pitchFamily="18" charset="0"/>
              </a:rPr>
              <a:t>(ішкі сақтандыру) – ол  контрагенттердің әрекеттерімен тәуекелдер байланысты емес қаржы операциялар бойынша жағымсыз қаржы салдарын жоюға мүмкіндік беретін қаржы ресурстарын сақтауда негізделген. </a:t>
            </a:r>
            <a:endParaRPr lang="ru-RU" b="1" dirty="0"/>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5" y="620688"/>
            <a:ext cx="8136904" cy="707886"/>
          </a:xfrm>
          <a:prstGeom prst="rect">
            <a:avLst/>
          </a:prstGeom>
        </p:spPr>
        <p:txBody>
          <a:bodyPr wrap="square">
            <a:spAutoFit/>
          </a:bodyPr>
          <a:lstStyle/>
          <a:p>
            <a:pPr algn="ctr"/>
            <a:r>
              <a:rPr lang="kk-KZ" sz="4000" dirty="0" smtClean="0">
                <a:solidFill>
                  <a:srgbClr val="002060"/>
                </a:solidFill>
                <a:latin typeface="Times New Roman" pitchFamily="18" charset="0"/>
                <a:cs typeface="Times New Roman" pitchFamily="18" charset="0"/>
              </a:rPr>
              <a:t>Қаржы менеджменті </a:t>
            </a:r>
            <a:endParaRPr lang="ru-RU" sz="4000" dirty="0"/>
          </a:p>
        </p:txBody>
      </p:sp>
      <p:sp>
        <p:nvSpPr>
          <p:cNvPr id="3" name="Прямоугольник 2"/>
          <p:cNvSpPr/>
          <p:nvPr/>
        </p:nvSpPr>
        <p:spPr>
          <a:xfrm>
            <a:off x="467544" y="1916832"/>
            <a:ext cx="8478688" cy="3539430"/>
          </a:xfrm>
          <a:prstGeom prst="rect">
            <a:avLst/>
          </a:prstGeom>
        </p:spPr>
        <p:txBody>
          <a:bodyPr wrap="square">
            <a:spAutoFit/>
          </a:bodyPr>
          <a:lstStyle/>
          <a:p>
            <a:pPr algn="ctr">
              <a:buNone/>
            </a:pPr>
            <a:r>
              <a:rPr lang="kk-KZ" sz="4000" dirty="0" smtClean="0">
                <a:solidFill>
                  <a:srgbClr val="FF0000"/>
                </a:solidFill>
                <a:latin typeface="Times New Roman" pitchFamily="18" charset="0"/>
                <a:cs typeface="Times New Roman" pitchFamily="18" charset="0"/>
              </a:rPr>
              <a:t>Қаржылық менеджменттің категориялары</a:t>
            </a:r>
            <a:endParaRPr lang="ru-RU" sz="4000" dirty="0" smtClean="0">
              <a:solidFill>
                <a:srgbClr val="FF0000"/>
              </a:solidFill>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r>
              <a:rPr lang="kk-KZ" b="1" dirty="0" smtClean="0">
                <a:solidFill>
                  <a:srgbClr val="0070C0"/>
                </a:solidFill>
                <a:latin typeface="Times New Roman" pitchFamily="18" charset="0"/>
                <a:cs typeface="Times New Roman" pitchFamily="18" charset="0"/>
              </a:rPr>
              <a:t>Тақырып </a:t>
            </a:r>
            <a:r>
              <a:rPr lang="kk-KZ" b="1" dirty="0" smtClean="0">
                <a:solidFill>
                  <a:srgbClr val="0070C0"/>
                </a:solidFill>
                <a:latin typeface="Times New Roman" pitchFamily="18" charset="0"/>
                <a:cs typeface="Times New Roman" pitchFamily="18" charset="0"/>
              </a:rPr>
              <a:t>3.</a:t>
            </a:r>
            <a:endParaRPr lang="ru-RU" dirty="0" smtClean="0">
              <a:solidFill>
                <a:srgbClr val="0070C0"/>
              </a:solidFill>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buFontTx/>
              <a:buNone/>
            </a:pPr>
            <a:r>
              <a:rPr lang="kk-KZ" sz="2800" dirty="0" smtClean="0">
                <a:latin typeface="Times New Roman" pitchFamily="18" charset="0"/>
                <a:cs typeface="Times New Roman" pitchFamily="18" charset="0"/>
              </a:rPr>
              <a:t>1. Қаржылық </a:t>
            </a:r>
            <a:r>
              <a:rPr lang="kk-KZ" sz="2800" dirty="0" smtClean="0">
                <a:latin typeface="Times New Roman" pitchFamily="18" charset="0"/>
                <a:cs typeface="Times New Roman" pitchFamily="18" charset="0"/>
              </a:rPr>
              <a:t>менеджменттің ақпараттық негізі</a:t>
            </a:r>
          </a:p>
          <a:p>
            <a:pPr marL="609600" indent="-609600">
              <a:buFontTx/>
              <a:buNone/>
            </a:pPr>
            <a:r>
              <a:rPr lang="kk-KZ" sz="2800" dirty="0" smtClean="0">
                <a:latin typeface="Times New Roman" pitchFamily="18" charset="0"/>
                <a:cs typeface="Times New Roman" pitchFamily="18" charset="0"/>
              </a:rPr>
              <a:t>2. Қаржылық менеджменттің негізгі көрсеткіштері</a:t>
            </a:r>
          </a:p>
          <a:p>
            <a:pPr marL="609600" indent="-609600">
              <a:buFontTx/>
              <a:buNone/>
            </a:pPr>
            <a:r>
              <a:rPr lang="kk-KZ" sz="2800" dirty="0" smtClean="0">
                <a:latin typeface="Times New Roman" pitchFamily="18" charset="0"/>
                <a:cs typeface="Times New Roman" pitchFamily="18" charset="0"/>
              </a:rPr>
              <a:t>3.  Қосымша құнның жалпы түсінігі</a:t>
            </a:r>
            <a:endParaRPr lang="ru-RU" sz="2800"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3" name="Заголовок 2"/>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buFontTx/>
              <a:buNone/>
            </a:pPr>
            <a:r>
              <a:rPr lang="kk-KZ" sz="2400" dirty="0" smtClean="0">
                <a:latin typeface="Times New Roman" pitchFamily="18" charset="0"/>
                <a:cs typeface="Times New Roman" pitchFamily="18" charset="0"/>
              </a:rPr>
              <a:t>  Қаржылық </a:t>
            </a:r>
            <a:r>
              <a:rPr lang="kk-KZ" sz="2400" dirty="0" smtClean="0">
                <a:latin typeface="Times New Roman" pitchFamily="18" charset="0"/>
                <a:cs typeface="Times New Roman" pitchFamily="18" charset="0"/>
              </a:rPr>
              <a:t>менеджменттің ақпараттық </a:t>
            </a:r>
            <a:r>
              <a:rPr lang="kk-KZ" sz="2400" dirty="0" smtClean="0">
                <a:latin typeface="Times New Roman" pitchFamily="18" charset="0"/>
                <a:cs typeface="Times New Roman" pitchFamily="18" charset="0"/>
              </a:rPr>
              <a:t>негізін талдау. Қаржылық </a:t>
            </a:r>
            <a:r>
              <a:rPr lang="kk-KZ" sz="2400" dirty="0" smtClean="0">
                <a:latin typeface="Times New Roman" pitchFamily="18" charset="0"/>
                <a:cs typeface="Times New Roman" pitchFamily="18" charset="0"/>
              </a:rPr>
              <a:t>менеджменттің негізгі </a:t>
            </a:r>
            <a:r>
              <a:rPr lang="kk-KZ" sz="2400" dirty="0" smtClean="0">
                <a:latin typeface="Times New Roman" pitchFamily="18" charset="0"/>
                <a:cs typeface="Times New Roman" pitchFamily="18" charset="0"/>
              </a:rPr>
              <a:t>көрсеткіштеріне сараптама жасау. Қосымша </a:t>
            </a:r>
            <a:r>
              <a:rPr lang="kk-KZ" sz="2400" dirty="0" smtClean="0">
                <a:latin typeface="Times New Roman" pitchFamily="18" charset="0"/>
                <a:cs typeface="Times New Roman" pitchFamily="18" charset="0"/>
              </a:rPr>
              <a:t>құнның жалпы </a:t>
            </a:r>
            <a:r>
              <a:rPr lang="kk-KZ" sz="2400" dirty="0" smtClean="0">
                <a:latin typeface="Times New Roman" pitchFamily="18" charset="0"/>
                <a:cs typeface="Times New Roman" pitchFamily="18" charset="0"/>
              </a:rPr>
              <a:t>түсінігін анықтау.</a:t>
            </a:r>
            <a:endParaRPr lang="ru-RU" sz="2400"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kk-KZ" dirty="0" smtClean="0">
                <a:latin typeface="Times New Roman" pitchFamily="18" charset="0"/>
                <a:cs typeface="Times New Roman" pitchFamily="18" charset="0"/>
              </a:rPr>
              <a:t>Қаржылық менеджменттің ақпараттық негізі</a:t>
            </a:r>
            <a:endParaRPr lang="ru-RU" dirty="0"/>
          </a:p>
        </p:txBody>
      </p:sp>
      <p:sp>
        <p:nvSpPr>
          <p:cNvPr id="6147" name="Содержимое 2"/>
          <p:cNvSpPr>
            <a:spLocks noGrp="1"/>
          </p:cNvSpPr>
          <p:nvPr>
            <p:ph idx="1"/>
          </p:nvPr>
        </p:nvSpPr>
        <p:spPr/>
        <p:txBody>
          <a:bodyPr/>
          <a:lstStyle/>
          <a:p>
            <a:pPr algn="just"/>
            <a:r>
              <a:rPr lang="kk-KZ" smtClean="0">
                <a:latin typeface="Times New Roman" pitchFamily="18" charset="0"/>
                <a:cs typeface="Times New Roman" pitchFamily="18" charset="0"/>
              </a:rPr>
              <a:t>Әрбір басқару жүйесінің тиімділігі оның ақпараттық қамтамасыз етілуіне байланысты.</a:t>
            </a:r>
          </a:p>
          <a:p>
            <a:pPr algn="just"/>
            <a:r>
              <a:rPr lang="ru-RU" smtClean="0">
                <a:latin typeface="Times New Roman" pitchFamily="18" charset="0"/>
                <a:cs typeface="Times New Roman" pitchFamily="18" charset="0"/>
              </a:rPr>
              <a:t>Нарықтық экономикаға көшу жағдайында белгілі </a:t>
            </a:r>
            <a:r>
              <a:rPr lang="ru-RU" smtClean="0">
                <a:solidFill>
                  <a:srgbClr val="FF0000"/>
                </a:solidFill>
                <a:latin typeface="Times New Roman" pitchFamily="18" charset="0"/>
                <a:cs typeface="Times New Roman" pitchFamily="18" charset="0"/>
              </a:rPr>
              <a:t>"уақыт-ақша" </a:t>
            </a:r>
            <a:r>
              <a:rPr lang="ru-RU" smtClean="0">
                <a:latin typeface="Times New Roman" pitchFamily="18" charset="0"/>
                <a:cs typeface="Times New Roman" pitchFamily="18" charset="0"/>
              </a:rPr>
              <a:t>формуласы </a:t>
            </a:r>
            <a:r>
              <a:rPr lang="ru-RU" smtClean="0">
                <a:solidFill>
                  <a:srgbClr val="00B050"/>
                </a:solidFill>
                <a:latin typeface="Times New Roman" pitchFamily="18" charset="0"/>
                <a:cs typeface="Times New Roman" pitchFamily="18" charset="0"/>
              </a:rPr>
              <a:t>"ақпарат-ақша"</a:t>
            </a:r>
            <a:r>
              <a:rPr lang="ru-RU" smtClean="0">
                <a:latin typeface="Times New Roman" pitchFamily="18" charset="0"/>
                <a:cs typeface="Times New Roman" pitchFamily="18" charset="0"/>
              </a:rPr>
              <a:t>формуласымен толықтырылады.</a:t>
            </a:r>
          </a:p>
          <a:p>
            <a:pPr algn="just"/>
            <a:r>
              <a:rPr lang="ru-RU" smtClean="0">
                <a:latin typeface="Times New Roman" pitchFamily="18" charset="0"/>
                <a:cs typeface="Times New Roman" pitchFamily="18" charset="0"/>
              </a:rPr>
              <a:t>Сыртқы көздерден қалыптастырылатын қаржы менеджментін ақпараттық қамтамасыз ету көрсеткіштерінің жүйесі </a:t>
            </a:r>
            <a:r>
              <a:rPr lang="ru-RU" b="1" smtClean="0">
                <a:solidFill>
                  <a:srgbClr val="FF0000"/>
                </a:solidFill>
                <a:latin typeface="Times New Roman" pitchFamily="18" charset="0"/>
                <a:cs typeface="Times New Roman" pitchFamily="18" charset="0"/>
              </a:rPr>
              <a:t>4 негізгі топқа бөлінеді</a:t>
            </a:r>
            <a:r>
              <a:rPr lang="ru-RU" smtClean="0">
                <a:latin typeface="Times New Roman" pitchFamily="18" charset="0"/>
                <a:cs typeface="Times New Roman" pitchFamily="18" charset="0"/>
              </a:rPr>
              <a:t>:</a:t>
            </a:r>
          </a:p>
        </p:txBody>
      </p:sp>
      <p:sp>
        <p:nvSpPr>
          <p:cNvPr id="6148"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D058285F-07D3-458B-A9C3-D348EB92EB66}" type="slidenum">
              <a:rPr lang="ru-RU">
                <a:cs typeface="Arial" pitchFamily="34" charset="0"/>
              </a:rPr>
              <a:pPr/>
              <a:t>38</a:t>
            </a:fld>
            <a:endParaRPr lang="ru-RU">
              <a:cs typeface="Arial" pitchFamily="34" charset="0"/>
            </a:endParaRPr>
          </a:p>
        </p:txBody>
      </p:sp>
      <p:sp>
        <p:nvSpPr>
          <p:cNvPr id="6149"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descr="5%"/>
          <p:cNvSpPr>
            <a:spLocks noGrp="1" noChangeArrowheads="1"/>
          </p:cNvSpPr>
          <p:nvPr>
            <p:ph type="title"/>
          </p:nvPr>
        </p:nvSpPr>
        <p:spPr>
          <a:pattFill prst="pct5">
            <a:fgClr>
              <a:srgbClr val="CC0066"/>
            </a:fgClr>
            <a:bgClr>
              <a:schemeClr val="bg1"/>
            </a:bgClr>
          </a:pattFill>
        </p:spPr>
        <p:txBody>
          <a:bodyPr>
            <a:normAutofit fontScale="90000"/>
          </a:bodyPr>
          <a:lstStyle/>
          <a:p>
            <a:pPr algn="ctr" fontAlgn="auto">
              <a:spcAft>
                <a:spcPts val="0"/>
              </a:spcAft>
              <a:defRPr/>
            </a:pPr>
            <a:r>
              <a:rPr lang="kk-KZ" dirty="0" smtClean="0"/>
              <a:t> </a:t>
            </a:r>
            <a:r>
              <a:rPr lang="kk-KZ" dirty="0" smtClean="0">
                <a:latin typeface="Times New Roman" pitchFamily="18" charset="0"/>
                <a:cs typeface="Times New Roman" pitchFamily="18" charset="0"/>
              </a:rPr>
              <a:t>1.Қаржылық менеджменттің ақпараттық негізі</a:t>
            </a:r>
            <a:endParaRPr lang="ru-RU" dirty="0" smtClean="0">
              <a:latin typeface="Times New Roman" pitchFamily="18" charset="0"/>
              <a:cs typeface="Times New Roman" pitchFamily="18" charset="0"/>
            </a:endParaRPr>
          </a:p>
        </p:txBody>
      </p:sp>
      <p:sp>
        <p:nvSpPr>
          <p:cNvPr id="12291" name="Rectangle 3"/>
          <p:cNvSpPr>
            <a:spLocks noGrp="1" noChangeArrowheads="1"/>
          </p:cNvSpPr>
          <p:nvPr>
            <p:ph idx="1"/>
          </p:nvPr>
        </p:nvSpPr>
        <p:spPr>
          <a:xfrm>
            <a:off x="457200" y="2249424"/>
            <a:ext cx="8229600" cy="4325112"/>
          </a:xfrm>
          <a:gradFill rotWithShape="1">
            <a:gsLst>
              <a:gs pos="0">
                <a:srgbClr val="FF3399">
                  <a:alpha val="25999"/>
                </a:srgbClr>
              </a:gs>
              <a:gs pos="25000">
                <a:srgbClr val="FF6633">
                  <a:alpha val="44500"/>
                </a:srgbClr>
              </a:gs>
              <a:gs pos="50000">
                <a:srgbClr val="FFFF00">
                  <a:alpha val="63000"/>
                </a:srgbClr>
              </a:gs>
              <a:gs pos="75000">
                <a:srgbClr val="01A78F">
                  <a:alpha val="81500"/>
                </a:srgbClr>
              </a:gs>
              <a:gs pos="100000">
                <a:srgbClr val="3366FF"/>
              </a:gs>
            </a:gsLst>
            <a:lin ang="5400000" scaled="1"/>
          </a:gradFill>
          <a:ln/>
        </p:spPr>
        <p:txBody>
          <a:bodyPr>
            <a:normAutofit/>
          </a:bodyPr>
          <a:lstStyle/>
          <a:p>
            <a:pPr marL="609600" indent="-609600" fontAlgn="auto">
              <a:spcAft>
                <a:spcPts val="0"/>
              </a:spcAft>
              <a:buClr>
                <a:schemeClr val="accent3"/>
              </a:buClr>
              <a:buFontTx/>
              <a:buAutoNum type="arabicPeriod"/>
              <a:defRPr/>
            </a:pPr>
            <a:r>
              <a:rPr lang="kk-KZ" dirty="0" smtClean="0">
                <a:latin typeface="Times New Roman" pitchFamily="18" charset="0"/>
                <a:cs typeface="Times New Roman" pitchFamily="18" charset="0"/>
              </a:rPr>
              <a:t>Елдің жалпы экономикалық дамуын сипаттайтын көрсеткіштер:</a:t>
            </a:r>
          </a:p>
          <a:p>
            <a:pPr marL="609600" indent="-609600" fontAlgn="auto">
              <a:spcAft>
                <a:spcPts val="0"/>
              </a:spcAft>
              <a:buClr>
                <a:schemeClr val="accent3"/>
              </a:buClr>
              <a:buFont typeface="Georgia"/>
              <a:buChar char="•"/>
              <a:defRPr/>
            </a:pPr>
            <a:r>
              <a:rPr lang="kk-KZ" dirty="0" smtClean="0">
                <a:latin typeface="Times New Roman" pitchFamily="18" charset="0"/>
                <a:cs typeface="Times New Roman" pitchFamily="18" charset="0"/>
              </a:rPr>
              <a:t>Мемлекеттік бюджеттің табыстар мен шығыстар көлемі</a:t>
            </a:r>
          </a:p>
          <a:p>
            <a:pPr marL="609600" indent="-609600" fontAlgn="auto">
              <a:spcAft>
                <a:spcPts val="0"/>
              </a:spcAft>
              <a:buClr>
                <a:schemeClr val="accent3"/>
              </a:buClr>
              <a:buFont typeface="Georgia"/>
              <a:buChar char="•"/>
              <a:defRPr/>
            </a:pPr>
            <a:r>
              <a:rPr lang="kk-KZ" dirty="0" smtClean="0">
                <a:latin typeface="Times New Roman" pitchFamily="18" charset="0"/>
                <a:cs typeface="Times New Roman" pitchFamily="18" charset="0"/>
              </a:rPr>
              <a:t>Бюджет тапшылығының мөлшері</a:t>
            </a:r>
          </a:p>
          <a:p>
            <a:pPr marL="609600" indent="-609600" fontAlgn="auto">
              <a:spcAft>
                <a:spcPts val="0"/>
              </a:spcAft>
              <a:buClr>
                <a:schemeClr val="accent3"/>
              </a:buClr>
              <a:buFont typeface="Georgia"/>
              <a:buChar char="•"/>
              <a:defRPr/>
            </a:pPr>
            <a:r>
              <a:rPr lang="kk-KZ" dirty="0" smtClean="0">
                <a:latin typeface="Times New Roman" pitchFamily="18" charset="0"/>
                <a:cs typeface="Times New Roman" pitchFamily="18" charset="0"/>
              </a:rPr>
              <a:t>Ақша эмиссиясы көлемі</a:t>
            </a:r>
          </a:p>
          <a:p>
            <a:pPr marL="609600" indent="-609600" fontAlgn="auto">
              <a:spcAft>
                <a:spcPts val="0"/>
              </a:spcAft>
              <a:buClr>
                <a:schemeClr val="accent3"/>
              </a:buClr>
              <a:buFont typeface="Georgia"/>
              <a:buChar char="•"/>
              <a:defRPr/>
            </a:pPr>
            <a:r>
              <a:rPr lang="kk-KZ" dirty="0" smtClean="0">
                <a:latin typeface="Times New Roman" pitchFamily="18" charset="0"/>
                <a:cs typeface="Times New Roman" pitchFamily="18" charset="0"/>
              </a:rPr>
              <a:t>Инфляция индексі</a:t>
            </a:r>
          </a:p>
          <a:p>
            <a:pPr marL="609600" indent="-609600" fontAlgn="auto">
              <a:spcAft>
                <a:spcPts val="0"/>
              </a:spcAft>
              <a:buClr>
                <a:schemeClr val="accent3"/>
              </a:buClr>
              <a:buFont typeface="Georgia"/>
              <a:buChar char="•"/>
              <a:defRPr/>
            </a:pPr>
            <a:r>
              <a:rPr lang="kk-KZ" dirty="0" smtClean="0">
                <a:latin typeface="Times New Roman" pitchFamily="18" charset="0"/>
                <a:cs typeface="Times New Roman" pitchFamily="18" charset="0"/>
              </a:rPr>
              <a:t>Елдің ақшалай табыстары.</a:t>
            </a:r>
          </a:p>
          <a:p>
            <a:pPr marL="609600" indent="-609600" fontAlgn="auto">
              <a:spcAft>
                <a:spcPts val="0"/>
              </a:spcAft>
              <a:buClr>
                <a:schemeClr val="accent3"/>
              </a:buClr>
              <a:buFont typeface="Georgia"/>
              <a:buChar char="•"/>
              <a:defRPr/>
            </a:pPr>
            <a:r>
              <a:rPr lang="kk-KZ" dirty="0" smtClean="0">
                <a:latin typeface="Times New Roman" pitchFamily="18" charset="0"/>
                <a:cs typeface="Times New Roman" pitchFamily="18" charset="0"/>
              </a:rPr>
              <a:t>Ұлттық Банктің қайта қаржыландыру ставкасы</a:t>
            </a:r>
            <a:endParaRPr lang="ru-RU" dirty="0" smtClean="0">
              <a:latin typeface="Times New Roman" pitchFamily="18" charset="0"/>
              <a:cs typeface="Times New Roman" pitchFamily="18" charset="0"/>
            </a:endParaRPr>
          </a:p>
        </p:txBody>
      </p:sp>
      <p:sp>
        <p:nvSpPr>
          <p:cNvPr id="7174"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8E09FBE-3B4A-46B1-856C-816934A87A3D}" type="slidenum">
              <a:rPr lang="ru-RU">
                <a:cs typeface="Arial" pitchFamily="34" charset="0"/>
              </a:rPr>
              <a:pPr/>
              <a:t>39</a:t>
            </a:fld>
            <a:endParaRPr lang="ru-RU">
              <a:cs typeface="Arial" pitchFamily="34" charset="0"/>
            </a:endParaRPr>
          </a:p>
        </p:txBody>
      </p:sp>
      <p:sp>
        <p:nvSpPr>
          <p:cNvPr id="7175"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2290">
                                            <p:txEl>
                                              <p:charRg st="4294967295" end="4294967295"/>
                                            </p:txEl>
                                          </p:spTgt>
                                        </p:tgtEl>
                                        <p:attrNameLst>
                                          <p:attrName>style.visibility</p:attrName>
                                        </p:attrNameLst>
                                      </p:cBhvr>
                                      <p:to>
                                        <p:strVal val="visible"/>
                                      </p:to>
                                    </p:set>
                                    <p:anim calcmode="lin" valueType="num">
                                      <p:cBhvr>
                                        <p:cTn id="7" dur="1000" fill="hold"/>
                                        <p:tgtEl>
                                          <p:spTgt spid="12290">
                                            <p:txEl>
                                              <p:charRg st="4294967295" end="4294967295"/>
                                            </p:txEl>
                                          </p:spTgt>
                                        </p:tgtEl>
                                        <p:attrNameLst>
                                          <p:attrName>ppt_w</p:attrName>
                                        </p:attrNameLst>
                                      </p:cBhvr>
                                      <p:tavLst>
                                        <p:tav tm="0">
                                          <p:val>
                                            <p:strVal val="#ppt_w+.3"/>
                                          </p:val>
                                        </p:tav>
                                        <p:tav tm="100000">
                                          <p:val>
                                            <p:strVal val="#ppt_w"/>
                                          </p:val>
                                        </p:tav>
                                      </p:tavLst>
                                    </p:anim>
                                    <p:anim calcmode="lin" valueType="num">
                                      <p:cBhvr>
                                        <p:cTn id="8" dur="1000" fill="hold"/>
                                        <p:tgtEl>
                                          <p:spTgt spid="12290">
                                            <p:txEl>
                                              <p:charRg st="4294967295" end="4294967295"/>
                                            </p:txEl>
                                          </p:spTgt>
                                        </p:tgtEl>
                                        <p:attrNameLst>
                                          <p:attrName>ppt_h</p:attrName>
                                        </p:attrNameLst>
                                      </p:cBhvr>
                                      <p:tavLst>
                                        <p:tav tm="0">
                                          <p:val>
                                            <p:strVal val="#ppt_h"/>
                                          </p:val>
                                        </p:tav>
                                        <p:tav tm="100000">
                                          <p:val>
                                            <p:strVal val="#ppt_h"/>
                                          </p:val>
                                        </p:tav>
                                      </p:tavLst>
                                    </p:anim>
                                    <p:animEffect transition="in" filter="fade">
                                      <p:cBhvr>
                                        <p:cTn id="9" dur="1000"/>
                                        <p:tgtEl>
                                          <p:spTgt spid="12290">
                                            <p:txEl>
                                              <p:charRg st="4294967295" end="4294967295"/>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1000" fill="hold"/>
                                        <p:tgtEl>
                                          <p:spTgt spid="1229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1229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229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p:cTn id="21" dur="1000" fill="hold"/>
                                        <p:tgtEl>
                                          <p:spTgt spid="1229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1229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1229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 calcmode="lin" valueType="num">
                                      <p:cBhvr>
                                        <p:cTn id="28" dur="1000" fill="hold"/>
                                        <p:tgtEl>
                                          <p:spTgt spid="1229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1229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12291">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12291">
                                            <p:txEl>
                                              <p:pRg st="3" end="3"/>
                                            </p:txEl>
                                          </p:spTgt>
                                        </p:tgtEl>
                                        <p:attrNameLst>
                                          <p:attrName>style.visibility</p:attrName>
                                        </p:attrNameLst>
                                      </p:cBhvr>
                                      <p:to>
                                        <p:strVal val="visible"/>
                                      </p:to>
                                    </p:set>
                                    <p:anim calcmode="lin" valueType="num">
                                      <p:cBhvr>
                                        <p:cTn id="35" dur="1000" fill="hold"/>
                                        <p:tgtEl>
                                          <p:spTgt spid="12291">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12291">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12291">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12291">
                                            <p:txEl>
                                              <p:pRg st="4" end="4"/>
                                            </p:txEl>
                                          </p:spTgt>
                                        </p:tgtEl>
                                        <p:attrNameLst>
                                          <p:attrName>style.visibility</p:attrName>
                                        </p:attrNameLst>
                                      </p:cBhvr>
                                      <p:to>
                                        <p:strVal val="visible"/>
                                      </p:to>
                                    </p:set>
                                    <p:anim calcmode="lin" valueType="num">
                                      <p:cBhvr>
                                        <p:cTn id="42" dur="1000" fill="hold"/>
                                        <p:tgtEl>
                                          <p:spTgt spid="12291">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12291">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12291">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12291">
                                            <p:txEl>
                                              <p:pRg st="5" end="5"/>
                                            </p:txEl>
                                          </p:spTgt>
                                        </p:tgtEl>
                                        <p:attrNameLst>
                                          <p:attrName>style.visibility</p:attrName>
                                        </p:attrNameLst>
                                      </p:cBhvr>
                                      <p:to>
                                        <p:strVal val="visible"/>
                                      </p:to>
                                    </p:set>
                                    <p:anim calcmode="lin" valueType="num">
                                      <p:cBhvr>
                                        <p:cTn id="49" dur="1000" fill="hold"/>
                                        <p:tgtEl>
                                          <p:spTgt spid="12291">
                                            <p:txEl>
                                              <p:pRg st="5" end="5"/>
                                            </p:txEl>
                                          </p:spTgt>
                                        </p:tgtEl>
                                        <p:attrNameLst>
                                          <p:attrName>ppt_w</p:attrName>
                                        </p:attrNameLst>
                                      </p:cBhvr>
                                      <p:tavLst>
                                        <p:tav tm="0">
                                          <p:val>
                                            <p:strVal val="#ppt_w+.3"/>
                                          </p:val>
                                        </p:tav>
                                        <p:tav tm="100000">
                                          <p:val>
                                            <p:strVal val="#ppt_w"/>
                                          </p:val>
                                        </p:tav>
                                      </p:tavLst>
                                    </p:anim>
                                    <p:anim calcmode="lin" valueType="num">
                                      <p:cBhvr>
                                        <p:cTn id="50" dur="1000" fill="hold"/>
                                        <p:tgtEl>
                                          <p:spTgt spid="12291">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12291">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12291">
                                            <p:txEl>
                                              <p:pRg st="6" end="6"/>
                                            </p:txEl>
                                          </p:spTgt>
                                        </p:tgtEl>
                                        <p:attrNameLst>
                                          <p:attrName>style.visibility</p:attrName>
                                        </p:attrNameLst>
                                      </p:cBhvr>
                                      <p:to>
                                        <p:strVal val="visible"/>
                                      </p:to>
                                    </p:set>
                                    <p:anim calcmode="lin" valueType="num">
                                      <p:cBhvr>
                                        <p:cTn id="56" dur="1000" fill="hold"/>
                                        <p:tgtEl>
                                          <p:spTgt spid="12291">
                                            <p:txEl>
                                              <p:pRg st="6" end="6"/>
                                            </p:txEl>
                                          </p:spTgt>
                                        </p:tgtEl>
                                        <p:attrNameLst>
                                          <p:attrName>ppt_w</p:attrName>
                                        </p:attrNameLst>
                                      </p:cBhvr>
                                      <p:tavLst>
                                        <p:tav tm="0">
                                          <p:val>
                                            <p:strVal val="#ppt_w+.3"/>
                                          </p:val>
                                        </p:tav>
                                        <p:tav tm="100000">
                                          <p:val>
                                            <p:strVal val="#ppt_w"/>
                                          </p:val>
                                        </p:tav>
                                      </p:tavLst>
                                    </p:anim>
                                    <p:anim calcmode="lin" valueType="num">
                                      <p:cBhvr>
                                        <p:cTn id="57" dur="1000" fill="hold"/>
                                        <p:tgtEl>
                                          <p:spTgt spid="12291">
                                            <p:txEl>
                                              <p:pRg st="6" end="6"/>
                                            </p:txEl>
                                          </p:spTgt>
                                        </p:tgtEl>
                                        <p:attrNameLst>
                                          <p:attrName>ppt_h</p:attrName>
                                        </p:attrNameLst>
                                      </p:cBhvr>
                                      <p:tavLst>
                                        <p:tav tm="0">
                                          <p:val>
                                            <p:strVal val="#ppt_h"/>
                                          </p:val>
                                        </p:tav>
                                        <p:tav tm="100000">
                                          <p:val>
                                            <p:strVal val="#ppt_h"/>
                                          </p:val>
                                        </p:tav>
                                      </p:tavLst>
                                    </p:anim>
                                    <p:animEffect transition="in" filter="fade">
                                      <p:cBhvr>
                                        <p:cTn id="58" dur="1000"/>
                                        <p:tgtEl>
                                          <p:spTgt spid="122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kk-KZ" sz="2000" dirty="0" smtClean="0">
                <a:latin typeface="Times New Roman" pitchFamily="18" charset="0"/>
                <a:cs typeface="Times New Roman" pitchFamily="18" charset="0"/>
              </a:rPr>
              <a:t>1. Қаржылық менеджменттің базалық көрсеткіштері.</a:t>
            </a:r>
          </a:p>
          <a:p>
            <a:r>
              <a:rPr lang="kk-KZ" sz="2000" dirty="0" smtClean="0">
                <a:latin typeface="Times New Roman" pitchFamily="18" charset="0"/>
                <a:cs typeface="Times New Roman" pitchFamily="18" charset="0"/>
              </a:rPr>
              <a:t>2. Тәуекел және табыстылық.</a:t>
            </a:r>
          </a:p>
          <a:p>
            <a:r>
              <a:rPr lang="kk-KZ" sz="2000" dirty="0" smtClean="0">
                <a:latin typeface="Times New Roman" pitchFamily="18" charset="0"/>
                <a:cs typeface="Times New Roman" pitchFamily="18" charset="0"/>
              </a:rPr>
              <a:t>3. Қаржы менеджментінің категориялары.</a:t>
            </a:r>
          </a:p>
          <a:p>
            <a:r>
              <a:rPr lang="kk-KZ" sz="2000" dirty="0" smtClean="0">
                <a:latin typeface="Times New Roman" pitchFamily="18" charset="0"/>
                <a:cs typeface="Times New Roman" pitchFamily="18" charset="0"/>
              </a:rPr>
              <a:t>4. Корпорациялық тәуекелдерді басқару және талдау.</a:t>
            </a:r>
          </a:p>
          <a:p>
            <a:r>
              <a:rPr lang="kk-KZ" sz="2000" dirty="0" smtClean="0">
                <a:latin typeface="Times New Roman" pitchFamily="18" charset="0"/>
                <a:cs typeface="Times New Roman" pitchFamily="18" charset="0"/>
              </a:rPr>
              <a:t>5. Портфельдің заманауи теориялары мен портфельді басқару тұжырымдамалары</a:t>
            </a:r>
          </a:p>
          <a:p>
            <a:r>
              <a:rPr lang="kk-KZ" sz="2000" dirty="0" smtClean="0">
                <a:latin typeface="Times New Roman" pitchFamily="18" charset="0"/>
                <a:cs typeface="Times New Roman" pitchFamily="18" charset="0"/>
              </a:rPr>
              <a:t>6. </a:t>
            </a:r>
            <a:r>
              <a:rPr lang="kk-KZ" sz="2000" dirty="0" smtClean="0">
                <a:latin typeface="Times New Roman" pitchFamily="18" charset="0"/>
                <a:cs typeface="Times New Roman" pitchFamily="18" charset="0"/>
              </a:rPr>
              <a:t>Активтерді бағалау әдістері және </a:t>
            </a:r>
            <a:r>
              <a:rPr lang="kk-KZ" sz="2000" dirty="0" smtClean="0">
                <a:latin typeface="Times New Roman" pitchFamily="18" charset="0"/>
                <a:cs typeface="Times New Roman" pitchFamily="18" charset="0"/>
              </a:rPr>
              <a:t>модельдері.</a:t>
            </a:r>
          </a:p>
          <a:p>
            <a:r>
              <a:rPr lang="kk-KZ" sz="2000" dirty="0" smtClean="0">
                <a:latin typeface="Times New Roman" pitchFamily="18" charset="0"/>
                <a:cs typeface="Times New Roman" pitchFamily="18" charset="0"/>
              </a:rPr>
              <a:t>7. </a:t>
            </a:r>
            <a:r>
              <a:rPr lang="kk-KZ" sz="2000" dirty="0" smtClean="0">
                <a:latin typeface="Times New Roman" pitchFamily="18" charset="0"/>
                <a:cs typeface="Times New Roman" pitchFamily="18" charset="0"/>
              </a:rPr>
              <a:t>Қаржыландыру көздерінің құны мен капиталдың </a:t>
            </a:r>
            <a:r>
              <a:rPr lang="kk-KZ" sz="2000" dirty="0" smtClean="0">
                <a:latin typeface="Times New Roman" pitchFamily="18" charset="0"/>
                <a:cs typeface="Times New Roman" pitchFamily="18" charset="0"/>
              </a:rPr>
              <a:t>құрылымы.</a:t>
            </a:r>
          </a:p>
          <a:p>
            <a:r>
              <a:rPr lang="kk-KZ" sz="2000" dirty="0" smtClean="0">
                <a:latin typeface="Times New Roman" pitchFamily="18" charset="0"/>
                <a:cs typeface="Times New Roman" pitchFamily="18" charset="0"/>
              </a:rPr>
              <a:t>8. Фирманың ағымдық шығындарын басқару.</a:t>
            </a:r>
            <a:endParaRPr lang="kk-KZ" sz="2000" dirty="0" smtClean="0">
              <a:latin typeface="Times New Roman" pitchFamily="18" charset="0"/>
              <a:cs typeface="Times New Roman" pitchFamily="18" charset="0"/>
            </a:endParaRPr>
          </a:p>
          <a:p>
            <a:endParaRPr lang="kk-KZ"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Курс тақырыптары:</a:t>
            </a:r>
            <a:endParaRPr lang="ru-RU"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descr="Волны"/>
          <p:cNvSpPr>
            <a:spLocks noGrp="1" noChangeArrowheads="1"/>
          </p:cNvSpPr>
          <p:nvPr>
            <p:ph type="title"/>
          </p:nvPr>
        </p:nvSpPr>
        <p:spPr>
          <a:pattFill prst="wave">
            <a:fgClr>
              <a:srgbClr val="CC0066"/>
            </a:fgClr>
            <a:bgClr>
              <a:schemeClr val="bg1"/>
            </a:bgClr>
          </a:pattFill>
        </p:spPr>
        <p:txBody>
          <a:bodyPr>
            <a:normAutofit fontScale="90000"/>
          </a:bodyPr>
          <a:lstStyle/>
          <a:p>
            <a:pPr algn="ctr" fontAlgn="auto">
              <a:spcAft>
                <a:spcPts val="0"/>
              </a:spcAft>
              <a:defRPr/>
            </a:pPr>
            <a:r>
              <a:rPr lang="kk-KZ" dirty="0" smtClean="0"/>
              <a:t>2.Қаржылық менеджменттің ақпараттық негізі</a:t>
            </a:r>
            <a:endParaRPr lang="ru-RU" dirty="0" smtClean="0"/>
          </a:p>
        </p:txBody>
      </p:sp>
      <p:sp>
        <p:nvSpPr>
          <p:cNvPr id="13315" name="Rectangle 3"/>
          <p:cNvSpPr>
            <a:spLocks noGrp="1" noChangeArrowheads="1"/>
          </p:cNvSpPr>
          <p:nvPr>
            <p:ph idx="1"/>
          </p:nvPr>
        </p:nvSpPr>
        <p:spPr/>
        <p:txBody>
          <a:bodyPr/>
          <a:lstStyle/>
          <a:p>
            <a:pPr>
              <a:buFontTx/>
              <a:buNone/>
            </a:pPr>
            <a:r>
              <a:rPr lang="ru-RU" smtClean="0">
                <a:latin typeface="Times New Roman" pitchFamily="18" charset="0"/>
                <a:cs typeface="Times New Roman" pitchFamily="18" charset="0"/>
              </a:rPr>
              <a:t>2.</a:t>
            </a:r>
            <a:r>
              <a:rPr lang="kk-KZ" smtClean="0">
                <a:latin typeface="Times New Roman" pitchFamily="18" charset="0"/>
                <a:cs typeface="Times New Roman" pitchFamily="18" charset="0"/>
              </a:rPr>
              <a:t> Кәсіпорынның салалық деңгейін сипаттайтын көрсеткіштер:</a:t>
            </a:r>
          </a:p>
          <a:p>
            <a:r>
              <a:rPr lang="kk-KZ" smtClean="0">
                <a:latin typeface="Times New Roman" pitchFamily="18" charset="0"/>
                <a:cs typeface="Times New Roman" pitchFamily="18" charset="0"/>
              </a:rPr>
              <a:t>Өнім бағасының индексі</a:t>
            </a:r>
          </a:p>
          <a:p>
            <a:r>
              <a:rPr lang="kk-KZ" smtClean="0">
                <a:latin typeface="Times New Roman" pitchFamily="18" charset="0"/>
                <a:cs typeface="Times New Roman" pitchFamily="18" charset="0"/>
              </a:rPr>
              <a:t>Активтердің жалпы құны</a:t>
            </a:r>
          </a:p>
          <a:p>
            <a:r>
              <a:rPr lang="kk-KZ" smtClean="0">
                <a:latin typeface="Times New Roman" pitchFamily="18" charset="0"/>
                <a:cs typeface="Times New Roman" pitchFamily="18" charset="0"/>
              </a:rPr>
              <a:t>Қолданатын капитал құны</a:t>
            </a:r>
          </a:p>
          <a:p>
            <a:r>
              <a:rPr lang="kk-KZ" smtClean="0">
                <a:latin typeface="Times New Roman" pitchFamily="18" charset="0"/>
                <a:cs typeface="Times New Roman" pitchFamily="18" charset="0"/>
              </a:rPr>
              <a:t>Өндірілген өнім көлемі.</a:t>
            </a:r>
            <a:endParaRPr lang="ru-RU" smtClean="0">
              <a:latin typeface="Times New Roman" pitchFamily="18" charset="0"/>
              <a:cs typeface="Times New Roman" pitchFamily="18" charset="0"/>
            </a:endParaRPr>
          </a:p>
        </p:txBody>
      </p:sp>
      <p:sp>
        <p:nvSpPr>
          <p:cNvPr id="8196"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C3B35AE-BEA4-427D-9D32-13030A2D65CC}" type="slidenum">
              <a:rPr lang="ru-RU">
                <a:cs typeface="Arial" pitchFamily="34" charset="0"/>
              </a:rPr>
              <a:pPr/>
              <a:t>40</a:t>
            </a:fld>
            <a:endParaRPr lang="ru-RU">
              <a:cs typeface="Arial" pitchFamily="34" charset="0"/>
            </a:endParaRPr>
          </a:p>
        </p:txBody>
      </p:sp>
      <p:sp>
        <p:nvSpPr>
          <p:cNvPr id="8197"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3314">
                                            <p:txEl>
                                              <p:charRg st="4294967295" end="4294967295"/>
                                            </p:txEl>
                                          </p:spTgt>
                                        </p:tgtEl>
                                        <p:attrNameLst>
                                          <p:attrName>style.visibility</p:attrName>
                                        </p:attrNameLst>
                                      </p:cBhvr>
                                      <p:to>
                                        <p:strVal val="visible"/>
                                      </p:to>
                                    </p:set>
                                    <p:anim calcmode="lin" valueType="num">
                                      <p:cBhvr>
                                        <p:cTn id="7" dur="1000" fill="hold">
                                          <p:stCondLst>
                                            <p:cond delay="0"/>
                                          </p:stCondLst>
                                        </p:cTn>
                                        <p:tgtEl>
                                          <p:spTgt spid="13314">
                                            <p:txEl>
                                              <p:charRg st="4294967295" end="4294967295"/>
                                            </p:txEl>
                                          </p:spTgt>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13314">
                                            <p:txEl>
                                              <p:charRg st="4294967295" end="4294967295"/>
                                            </p:txEl>
                                          </p:spTgt>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13314">
                                            <p:txEl>
                                              <p:charRg st="4294967295" end="4294967295"/>
                                            </p:txEl>
                                          </p:spTgt>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13314">
                                            <p:txEl>
                                              <p:charRg st="4294967295" end="4294967295"/>
                                            </p:txEl>
                                          </p:spTgt>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13314">
                                            <p:txEl>
                                              <p:charRg st="4294967295" end="4294967295"/>
                                            </p:txEl>
                                          </p:spTgt>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3315">
                                            <p:txEl>
                                              <p:pRg st="0" end="0"/>
                                            </p:txEl>
                                          </p:spTgt>
                                        </p:tgtEl>
                                        <p:attrNameLst>
                                          <p:attrName>style.visibility</p:attrName>
                                        </p:attrNameLst>
                                      </p:cBhvr>
                                      <p:to>
                                        <p:strVal val="visible"/>
                                      </p:to>
                                    </p:set>
                                    <p:anim calcmode="lin" valueType="num">
                                      <p:cBhvr>
                                        <p:cTn id="16" dur="500" fill="hold"/>
                                        <p:tgtEl>
                                          <p:spTgt spid="1331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1331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1331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1331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1331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13315">
                                            <p:txEl>
                                              <p:pRg st="1" end="1"/>
                                            </p:txEl>
                                          </p:spTgt>
                                        </p:tgtEl>
                                        <p:attrNameLst>
                                          <p:attrName>style.visibility</p:attrName>
                                        </p:attrNameLst>
                                      </p:cBhvr>
                                      <p:to>
                                        <p:strVal val="visible"/>
                                      </p:to>
                                    </p:set>
                                    <p:anim calcmode="lin" valueType="num">
                                      <p:cBhvr>
                                        <p:cTn id="25" dur="500" fill="hold"/>
                                        <p:tgtEl>
                                          <p:spTgt spid="1331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1331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1331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1331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1331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13315">
                                            <p:txEl>
                                              <p:pRg st="2" end="2"/>
                                            </p:txEl>
                                          </p:spTgt>
                                        </p:tgtEl>
                                        <p:attrNameLst>
                                          <p:attrName>style.visibility</p:attrName>
                                        </p:attrNameLst>
                                      </p:cBhvr>
                                      <p:to>
                                        <p:strVal val="visible"/>
                                      </p:to>
                                    </p:set>
                                    <p:anim calcmode="lin" valueType="num">
                                      <p:cBhvr>
                                        <p:cTn id="34" dur="500" fill="hold"/>
                                        <p:tgtEl>
                                          <p:spTgt spid="1331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1331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1331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1331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13315">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13315">
                                            <p:txEl>
                                              <p:pRg st="3" end="3"/>
                                            </p:txEl>
                                          </p:spTgt>
                                        </p:tgtEl>
                                        <p:attrNameLst>
                                          <p:attrName>style.visibility</p:attrName>
                                        </p:attrNameLst>
                                      </p:cBhvr>
                                      <p:to>
                                        <p:strVal val="visible"/>
                                      </p:to>
                                    </p:set>
                                    <p:anim calcmode="lin" valueType="num">
                                      <p:cBhvr>
                                        <p:cTn id="43" dur="500" fill="hold"/>
                                        <p:tgtEl>
                                          <p:spTgt spid="13315">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13315">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13315">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13315">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13315">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13315">
                                            <p:txEl>
                                              <p:pRg st="4" end="4"/>
                                            </p:txEl>
                                          </p:spTgt>
                                        </p:tgtEl>
                                        <p:attrNameLst>
                                          <p:attrName>style.visibility</p:attrName>
                                        </p:attrNameLst>
                                      </p:cBhvr>
                                      <p:to>
                                        <p:strVal val="visible"/>
                                      </p:to>
                                    </p:set>
                                    <p:anim calcmode="lin" valueType="num">
                                      <p:cBhvr>
                                        <p:cTn id="52" dur="500" fill="hold"/>
                                        <p:tgtEl>
                                          <p:spTgt spid="13315">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13315">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13315">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13315">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13315">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xit" presetSubtype="0" fill="hold" grpId="1" nodeType="clickEffect">
                                  <p:stCondLst>
                                    <p:cond delay="0"/>
                                  </p:stCondLst>
                                  <p:childTnLst>
                                    <p:anim calcmode="lin" valueType="num">
                                      <p:cBhvr>
                                        <p:cTn id="60" dur="2000" fill="hold"/>
                                        <p:tgtEl>
                                          <p:spTgt spid="13314">
                                            <p:txEl>
                                              <p:charRg st="4294967295" end="4294967295"/>
                                            </p:txEl>
                                          </p:spTgt>
                                        </p:tgtEl>
                                        <p:attrNameLst>
                                          <p:attrName>style.rotation</p:attrName>
                                        </p:attrNameLst>
                                      </p:cBhvr>
                                      <p:tavLst>
                                        <p:tav tm="0">
                                          <p:val>
                                            <p:fltVal val="0"/>
                                          </p:val>
                                        </p:tav>
                                        <p:tav tm="100000">
                                          <p:val>
                                            <p:fltVal val="-90"/>
                                          </p:val>
                                        </p:tav>
                                      </p:tavLst>
                                    </p:anim>
                                    <p:anim calcmode="lin" valueType="num">
                                      <p:cBhvr>
                                        <p:cTn id="61" dur="2000" fill="hold"/>
                                        <p:tgtEl>
                                          <p:spTgt spid="13314">
                                            <p:txEl>
                                              <p:charRg st="4294967295" end="4294967295"/>
                                            </p:txEl>
                                          </p:spTgt>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13314">
                                            <p:txEl>
                                              <p:charRg st="4294967295" end="4294967295"/>
                                            </p:txEl>
                                          </p:spTgt>
                                        </p:tgtEl>
                                        <p:attrNameLst>
                                          <p:attrName>ppt_h</p:attrName>
                                        </p:attrNameLst>
                                      </p:cBhvr>
                                      <p:tavLst>
                                        <p:tav tm="0">
                                          <p:val>
                                            <p:strVal val="ppt_h"/>
                                          </p:val>
                                        </p:tav>
                                        <p:tav tm="100000">
                                          <p:val>
                                            <p:strVal val="ppt_h"/>
                                          </p:val>
                                        </p:tav>
                                      </p:tavLst>
                                    </p:anim>
                                    <p:anim calcmode="lin" valueType="num">
                                      <p:cBhvr>
                                        <p:cTn id="63" dur="2000" fill="hold"/>
                                        <p:tgtEl>
                                          <p:spTgt spid="13314">
                                            <p:txEl>
                                              <p:charRg st="4294967295" end="4294967295"/>
                                            </p:txEl>
                                          </p:spTgt>
                                        </p:tgtEl>
                                        <p:attrNameLst>
                                          <p:attrName>ppt_x</p:attrName>
                                        </p:attrNameLst>
                                      </p:cBhvr>
                                      <p:tavLst>
                                        <p:tav tm="0">
                                          <p:val>
                                            <p:strVal val="ppt_x"/>
                                          </p:val>
                                        </p:tav>
                                        <p:tav tm="100000">
                                          <p:val>
                                            <p:strVal val="ppt_x+.4"/>
                                          </p:val>
                                        </p:tav>
                                      </p:tavLst>
                                    </p:anim>
                                    <p:anim calcmode="lin" valueType="num">
                                      <p:cBhvr>
                                        <p:cTn id="64" dur="2000" fill="hold"/>
                                        <p:tgtEl>
                                          <p:spTgt spid="13314">
                                            <p:txEl>
                                              <p:charRg st="4294967295" end="4294967295"/>
                                            </p:txEl>
                                          </p:spTgt>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13314">
                                            <p:txEl>
                                              <p:charRg st="4294967295" end="4294967295"/>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13315">
                                            <p:txEl>
                                              <p:pRg st="0" end="0"/>
                                            </p:txEl>
                                          </p:spTgt>
                                        </p:tgtEl>
                                      </p:cBhvr>
                                    </p:animEffect>
                                    <p:set>
                                      <p:cBhvr>
                                        <p:cTn id="68" dur="1" fill="hold">
                                          <p:stCondLst>
                                            <p:cond delay="499"/>
                                          </p:stCondLst>
                                        </p:cTn>
                                        <p:tgtEl>
                                          <p:spTgt spid="13315">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13315">
                                            <p:txEl>
                                              <p:pRg st="1" end="1"/>
                                            </p:txEl>
                                          </p:spTgt>
                                        </p:tgtEl>
                                      </p:cBhvr>
                                    </p:animEffect>
                                    <p:set>
                                      <p:cBhvr>
                                        <p:cTn id="71" dur="1" fill="hold">
                                          <p:stCondLst>
                                            <p:cond delay="499"/>
                                          </p:stCondLst>
                                        </p:cTn>
                                        <p:tgtEl>
                                          <p:spTgt spid="13315">
                                            <p:txEl>
                                              <p:pRg st="1" end="1"/>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13315">
                                            <p:txEl>
                                              <p:pRg st="2" end="2"/>
                                            </p:txEl>
                                          </p:spTgt>
                                        </p:tgtEl>
                                      </p:cBhvr>
                                    </p:animEffect>
                                    <p:set>
                                      <p:cBhvr>
                                        <p:cTn id="74" dur="1" fill="hold">
                                          <p:stCondLst>
                                            <p:cond delay="499"/>
                                          </p:stCondLst>
                                        </p:cTn>
                                        <p:tgtEl>
                                          <p:spTgt spid="13315">
                                            <p:txEl>
                                              <p:pRg st="2" end="2"/>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13315">
                                            <p:txEl>
                                              <p:pRg st="3" end="3"/>
                                            </p:txEl>
                                          </p:spTgt>
                                        </p:tgtEl>
                                      </p:cBhvr>
                                    </p:animEffect>
                                    <p:set>
                                      <p:cBhvr>
                                        <p:cTn id="77" dur="1" fill="hold">
                                          <p:stCondLst>
                                            <p:cond delay="499"/>
                                          </p:stCondLst>
                                        </p:cTn>
                                        <p:tgtEl>
                                          <p:spTgt spid="13315">
                                            <p:txEl>
                                              <p:pRg st="3" end="3"/>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13315">
                                            <p:txEl>
                                              <p:pRg st="4" end="4"/>
                                            </p:txEl>
                                          </p:spTgt>
                                        </p:tgtEl>
                                      </p:cBhvr>
                                    </p:animEffect>
                                    <p:set>
                                      <p:cBhvr>
                                        <p:cTn id="80" dur="1" fill="hold">
                                          <p:stCondLst>
                                            <p:cond delay="499"/>
                                          </p:stCondLst>
                                        </p:cTn>
                                        <p:tgtEl>
                                          <p:spTgt spid="13315">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4" grpId="1"/>
      <p:bldP spid="13315" grpId="0" build="p"/>
      <p:bldP spid="13315" grpId="1" build="allAtOnce"/>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descr="Диагональный кирпич"/>
          <p:cNvSpPr>
            <a:spLocks noGrp="1" noChangeArrowheads="1"/>
          </p:cNvSpPr>
          <p:nvPr>
            <p:ph type="title"/>
          </p:nvPr>
        </p:nvSpPr>
        <p:spPr>
          <a:pattFill prst="diagBrick">
            <a:fgClr>
              <a:srgbClr val="009900"/>
            </a:fgClr>
            <a:bgClr>
              <a:schemeClr val="bg1"/>
            </a:bgClr>
          </a:pattFill>
        </p:spPr>
        <p:txBody>
          <a:bodyPr>
            <a:normAutofit fontScale="90000"/>
          </a:bodyPr>
          <a:lstStyle/>
          <a:p>
            <a:pPr algn="ctr" fontAlgn="auto">
              <a:spcAft>
                <a:spcPts val="0"/>
              </a:spcAft>
              <a:defRPr/>
            </a:pPr>
            <a:r>
              <a:rPr lang="kk-KZ" dirty="0" smtClean="0"/>
              <a:t>3.Қаржылық менеджменттің ақпараттық негізі</a:t>
            </a:r>
            <a:endParaRPr lang="ru-RU" dirty="0" smtClean="0"/>
          </a:p>
        </p:txBody>
      </p:sp>
      <p:sp>
        <p:nvSpPr>
          <p:cNvPr id="14339" name="Rectangle 3"/>
          <p:cNvSpPr>
            <a:spLocks noGrp="1" noChangeArrowheads="1"/>
          </p:cNvSpPr>
          <p:nvPr>
            <p:ph idx="1"/>
          </p:nvPr>
        </p:nvSpPr>
        <p:spPr/>
        <p:txBody>
          <a:bodyPr/>
          <a:lstStyle/>
          <a:p>
            <a:pPr>
              <a:buFontTx/>
              <a:buNone/>
            </a:pPr>
            <a:r>
              <a:rPr lang="ru-RU" smtClean="0">
                <a:latin typeface="Times New Roman" pitchFamily="18" charset="0"/>
                <a:cs typeface="Times New Roman" pitchFamily="18" charset="0"/>
              </a:rPr>
              <a:t>3.</a:t>
            </a:r>
            <a:r>
              <a:rPr lang="kk-KZ" smtClean="0">
                <a:latin typeface="Times New Roman" pitchFamily="18" charset="0"/>
                <a:cs typeface="Times New Roman" pitchFamily="18" charset="0"/>
              </a:rPr>
              <a:t> Қаржылық нарықтың деңгейін сипаттайтын көрсеткіштер:</a:t>
            </a:r>
          </a:p>
          <a:p>
            <a:r>
              <a:rPr lang="kk-KZ" smtClean="0">
                <a:latin typeface="Times New Roman" pitchFamily="18" charset="0"/>
                <a:cs typeface="Times New Roman" pitchFamily="18" charset="0"/>
              </a:rPr>
              <a:t>Қаржылық құралдарға сұраныс пен ұсыныс</a:t>
            </a:r>
          </a:p>
          <a:p>
            <a:r>
              <a:rPr lang="kk-KZ" smtClean="0">
                <a:latin typeface="Times New Roman" pitchFamily="18" charset="0"/>
                <a:cs typeface="Times New Roman" pitchFamily="18" charset="0"/>
              </a:rPr>
              <a:t>Валютаның негізгі бағамдары</a:t>
            </a:r>
          </a:p>
          <a:p>
            <a:r>
              <a:rPr lang="kk-KZ" smtClean="0">
                <a:latin typeface="Times New Roman" pitchFamily="18" charset="0"/>
                <a:cs typeface="Times New Roman" pitchFamily="18" charset="0"/>
              </a:rPr>
              <a:t>Коммерциялық банктердің депозиттік және негізгі ставкалары.</a:t>
            </a:r>
          </a:p>
          <a:p>
            <a:pPr>
              <a:buFontTx/>
              <a:buNone/>
            </a:pPr>
            <a:endParaRPr lang="ru-RU" smtClean="0"/>
          </a:p>
        </p:txBody>
      </p:sp>
      <p:sp>
        <p:nvSpPr>
          <p:cNvPr id="9220"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737F7D7A-8FA8-4D8F-9539-05960AAA4F54}" type="slidenum">
              <a:rPr lang="ru-RU">
                <a:cs typeface="Arial" pitchFamily="34" charset="0"/>
              </a:rPr>
              <a:pPr/>
              <a:t>41</a:t>
            </a:fld>
            <a:endParaRPr lang="ru-RU">
              <a:cs typeface="Arial" pitchFamily="34" charset="0"/>
            </a:endParaRPr>
          </a:p>
        </p:txBody>
      </p:sp>
      <p:sp>
        <p:nvSpPr>
          <p:cNvPr id="9221"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4338">
                                            <p:txEl>
                                              <p:charRg st="4294967295" end="4294967295"/>
                                            </p:txEl>
                                          </p:spTgt>
                                        </p:tgtEl>
                                        <p:attrNameLst>
                                          <p:attrName>style.visibility</p:attrName>
                                        </p:attrNameLst>
                                      </p:cBhvr>
                                      <p:to>
                                        <p:strVal val="visible"/>
                                      </p:to>
                                    </p:set>
                                    <p:animEffect transition="in" filter="fade">
                                      <p:cBhvr>
                                        <p:cTn id="7" dur="1000"/>
                                        <p:tgtEl>
                                          <p:spTgt spid="14338">
                                            <p:txEl>
                                              <p:charRg st="4294967295" end="4294967295"/>
                                            </p:txEl>
                                          </p:spTgt>
                                        </p:tgtEl>
                                      </p:cBhvr>
                                    </p:animEffect>
                                    <p:anim calcmode="lin" valueType="num">
                                      <p:cBhvr>
                                        <p:cTn id="8" dur="1000" fill="hold"/>
                                        <p:tgtEl>
                                          <p:spTgt spid="14338">
                                            <p:txEl>
                                              <p:charRg st="4294967295" end="4294967295"/>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14338">
                                            <p:txEl>
                                              <p:charRg st="4294967295" end="4294967295"/>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4338">
                                            <p:txEl>
                                              <p:charRg st="4294967295" end="4294967295"/>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4339">
                                            <p:txEl>
                                              <p:pRg st="0" end="0"/>
                                            </p:txEl>
                                          </p:spTgt>
                                        </p:tgtEl>
                                        <p:attrNameLst>
                                          <p:attrName>style.visibility</p:attrName>
                                        </p:attrNameLst>
                                      </p:cBhvr>
                                      <p:to>
                                        <p:strVal val="visible"/>
                                      </p:to>
                                    </p:set>
                                    <p:animEffect transition="in" filter="fade">
                                      <p:cBhvr>
                                        <p:cTn id="15" dur="1000"/>
                                        <p:tgtEl>
                                          <p:spTgt spid="14339">
                                            <p:txEl>
                                              <p:pRg st="0" end="0"/>
                                            </p:txEl>
                                          </p:spTgt>
                                        </p:tgtEl>
                                      </p:cBhvr>
                                    </p:animEffect>
                                    <p:anim calcmode="lin" valueType="num">
                                      <p:cBhvr>
                                        <p:cTn id="16"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433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43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4339">
                                            <p:txEl>
                                              <p:pRg st="1" end="1"/>
                                            </p:txEl>
                                          </p:spTgt>
                                        </p:tgtEl>
                                        <p:attrNameLst>
                                          <p:attrName>style.visibility</p:attrName>
                                        </p:attrNameLst>
                                      </p:cBhvr>
                                      <p:to>
                                        <p:strVal val="visible"/>
                                      </p:to>
                                    </p:set>
                                    <p:animEffect transition="in" filter="fade">
                                      <p:cBhvr>
                                        <p:cTn id="23" dur="1000"/>
                                        <p:tgtEl>
                                          <p:spTgt spid="14339">
                                            <p:txEl>
                                              <p:pRg st="1" end="1"/>
                                            </p:txEl>
                                          </p:spTgt>
                                        </p:tgtEl>
                                      </p:cBhvr>
                                    </p:animEffect>
                                    <p:anim calcmode="lin" valueType="num">
                                      <p:cBhvr>
                                        <p:cTn id="24"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433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433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4339">
                                            <p:txEl>
                                              <p:pRg st="2" end="2"/>
                                            </p:txEl>
                                          </p:spTgt>
                                        </p:tgtEl>
                                        <p:attrNameLst>
                                          <p:attrName>style.visibility</p:attrName>
                                        </p:attrNameLst>
                                      </p:cBhvr>
                                      <p:to>
                                        <p:strVal val="visible"/>
                                      </p:to>
                                    </p:set>
                                    <p:animEffect transition="in" filter="fade">
                                      <p:cBhvr>
                                        <p:cTn id="31" dur="1000"/>
                                        <p:tgtEl>
                                          <p:spTgt spid="14339">
                                            <p:txEl>
                                              <p:pRg st="2" end="2"/>
                                            </p:txEl>
                                          </p:spTgt>
                                        </p:tgtEl>
                                      </p:cBhvr>
                                    </p:animEffect>
                                    <p:anim calcmode="lin" valueType="num">
                                      <p:cBhvr>
                                        <p:cTn id="32" dur="1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433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433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4339">
                                            <p:txEl>
                                              <p:pRg st="3" end="3"/>
                                            </p:txEl>
                                          </p:spTgt>
                                        </p:tgtEl>
                                        <p:attrNameLst>
                                          <p:attrName>style.visibility</p:attrName>
                                        </p:attrNameLst>
                                      </p:cBhvr>
                                      <p:to>
                                        <p:strVal val="visible"/>
                                      </p:to>
                                    </p:set>
                                    <p:animEffect transition="in" filter="fade">
                                      <p:cBhvr>
                                        <p:cTn id="39" dur="1000"/>
                                        <p:tgtEl>
                                          <p:spTgt spid="14339">
                                            <p:txEl>
                                              <p:pRg st="3" end="3"/>
                                            </p:txEl>
                                          </p:spTgt>
                                        </p:tgtEl>
                                      </p:cBhvr>
                                    </p:animEffect>
                                    <p:anim calcmode="lin" valueType="num">
                                      <p:cBhvr>
                                        <p:cTn id="40" dur="10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4339">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4339">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pPr algn="ctr" fontAlgn="auto">
              <a:spcAft>
                <a:spcPts val="0"/>
              </a:spcAft>
              <a:defRPr/>
            </a:pPr>
            <a:r>
              <a:rPr lang="kk-KZ" dirty="0" smtClean="0"/>
              <a:t>3.Қаржылық менеджменттің ақпараттық негізі</a:t>
            </a:r>
            <a:endParaRPr lang="ru-RU" dirty="0" smtClean="0"/>
          </a:p>
        </p:txBody>
      </p:sp>
      <p:sp>
        <p:nvSpPr>
          <p:cNvPr id="10243" name="Rectangle 3"/>
          <p:cNvSpPr>
            <a:spLocks noGrp="1" noChangeArrowheads="1"/>
          </p:cNvSpPr>
          <p:nvPr>
            <p:ph idx="1"/>
          </p:nvPr>
        </p:nvSpPr>
        <p:spPr/>
        <p:txBody>
          <a:bodyPr/>
          <a:lstStyle/>
          <a:p>
            <a:pPr algn="just">
              <a:buFontTx/>
              <a:buNone/>
            </a:pPr>
            <a:r>
              <a:rPr lang="ru-RU" smtClean="0">
                <a:latin typeface="Times New Roman" pitchFamily="18" charset="0"/>
                <a:cs typeface="Times New Roman" pitchFamily="18" charset="0"/>
              </a:rPr>
              <a:t>4. Басқарушылық және қаржылық есеп мәліметтерінен алынған кәсіпорынның ішкі ақпарат көздері.</a:t>
            </a:r>
          </a:p>
          <a:p>
            <a:pPr algn="just">
              <a:buFont typeface="Georgia" pitchFamily="18" charset="0"/>
              <a:buNone/>
            </a:pPr>
            <a:r>
              <a:rPr lang="ru-RU" smtClean="0">
                <a:latin typeface="Times New Roman" pitchFamily="18" charset="0"/>
                <a:cs typeface="Times New Roman" pitchFamily="18" charset="0"/>
              </a:rPr>
              <a:t>Басқару есебі процесіндегі көрсеткіштер топтары мынадай блоктар бойынша қалыптасады:</a:t>
            </a:r>
          </a:p>
          <a:p>
            <a:pPr algn="just">
              <a:buFont typeface="Georgia" pitchFamily="18" charset="0"/>
              <a:buNone/>
            </a:pPr>
            <a:r>
              <a:rPr lang="ru-RU" smtClean="0">
                <a:latin typeface="Times New Roman" pitchFamily="18" charset="0"/>
                <a:cs typeface="Times New Roman" pitchFamily="18" charset="0"/>
              </a:rPr>
              <a:t>1 блок. Кәсіпорынның қаржылық қызмет салалары бойынша </a:t>
            </a:r>
          </a:p>
          <a:p>
            <a:pPr algn="just">
              <a:buFont typeface="Georgia" pitchFamily="18" charset="0"/>
              <a:buNone/>
            </a:pPr>
            <a:r>
              <a:rPr lang="ru-RU" smtClean="0">
                <a:latin typeface="Times New Roman" pitchFamily="18" charset="0"/>
                <a:cs typeface="Times New Roman" pitchFamily="18" charset="0"/>
              </a:rPr>
              <a:t>2 блок. Қызмет өңірлері бойынша</a:t>
            </a:r>
          </a:p>
          <a:p>
            <a:pPr algn="just">
              <a:buFont typeface="Georgia" pitchFamily="18" charset="0"/>
              <a:buNone/>
            </a:pPr>
            <a:r>
              <a:rPr lang="ru-RU" smtClean="0">
                <a:latin typeface="Times New Roman" pitchFamily="18" charset="0"/>
                <a:cs typeface="Times New Roman" pitchFamily="18" charset="0"/>
              </a:rPr>
              <a:t>3 блок. Жауапкершілік орталықтары бойынша</a:t>
            </a:r>
          </a:p>
          <a:p>
            <a:endParaRPr lang="ru-RU" smtClean="0"/>
          </a:p>
        </p:txBody>
      </p:sp>
      <p:sp>
        <p:nvSpPr>
          <p:cNvPr id="10244"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2C047D7-3B21-41AB-A8D8-EDFCA4EF12F9}" type="slidenum">
              <a:rPr lang="ru-RU">
                <a:cs typeface="Arial" pitchFamily="34" charset="0"/>
              </a:rPr>
              <a:pPr/>
              <a:t>42</a:t>
            </a:fld>
            <a:endParaRPr lang="ru-RU">
              <a:cs typeface="Arial" pitchFamily="34" charset="0"/>
            </a:endParaRPr>
          </a:p>
        </p:txBody>
      </p:sp>
      <p:sp>
        <p:nvSpPr>
          <p:cNvPr id="10245"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gradFill rotWithShape="1">
            <a:gsLst>
              <a:gs pos="0">
                <a:srgbClr val="FF0066"/>
              </a:gs>
              <a:gs pos="100000">
                <a:schemeClr val="bg1"/>
              </a:gs>
            </a:gsLst>
            <a:lin ang="5400000" scaled="1"/>
          </a:gradFill>
        </p:spPr>
        <p:txBody>
          <a:bodyPr>
            <a:normAutofit fontScale="90000"/>
          </a:bodyPr>
          <a:lstStyle/>
          <a:p>
            <a:pPr marL="838200" indent="-838200" fontAlgn="auto">
              <a:spcAft>
                <a:spcPts val="0"/>
              </a:spcAft>
              <a:defRPr/>
            </a:pPr>
            <a:r>
              <a:rPr lang="ru-RU" u="sng" dirty="0" smtClean="0">
                <a:latin typeface="Times New Roman" pitchFamily="18" charset="0"/>
                <a:cs typeface="Times New Roman" pitchFamily="18" charset="0"/>
              </a:rPr>
              <a:t>2 . </a:t>
            </a:r>
            <a:r>
              <a:rPr lang="kk-KZ" u="sng" dirty="0" smtClean="0">
                <a:latin typeface="Times New Roman" pitchFamily="18" charset="0"/>
                <a:cs typeface="Times New Roman" pitchFamily="18" charset="0"/>
              </a:rPr>
              <a:t>Қаржылық менеджменттің негізгі көрсеткіштеріне сипаттама</a:t>
            </a:r>
            <a:r>
              <a:rPr lang="kk-KZ" sz="2800" dirty="0" smtClean="0"/>
              <a:t/>
            </a:r>
            <a:br>
              <a:rPr lang="kk-KZ" sz="2800" dirty="0" smtClean="0"/>
            </a:br>
            <a:endParaRPr lang="ru-RU" sz="2800" dirty="0" smtClean="0"/>
          </a:p>
        </p:txBody>
      </p:sp>
      <p:sp>
        <p:nvSpPr>
          <p:cNvPr id="6152" name="Rectangle 8"/>
          <p:cNvSpPr>
            <a:spLocks noGrp="1" noChangeArrowheads="1"/>
          </p:cNvSpPr>
          <p:nvPr>
            <p:ph idx="1"/>
          </p:nvPr>
        </p:nvSpPr>
        <p:spPr/>
        <p:txBody>
          <a:bodyPr/>
          <a:lstStyle/>
          <a:p>
            <a:pPr marL="609600" indent="-609600">
              <a:buFont typeface="Georgia" pitchFamily="18" charset="0"/>
              <a:buNone/>
            </a:pPr>
            <a:r>
              <a:rPr lang="kk-KZ" smtClean="0"/>
              <a:t>1. Қосымша құн (ҚҚ) </a:t>
            </a:r>
            <a:r>
              <a:rPr lang="ru-RU" smtClean="0"/>
              <a:t>= </a:t>
            </a:r>
            <a:r>
              <a:rPr lang="kk-KZ" smtClean="0"/>
              <a:t>түсім </a:t>
            </a:r>
            <a:r>
              <a:rPr lang="ru-RU" smtClean="0"/>
              <a:t>- </a:t>
            </a:r>
            <a:r>
              <a:rPr lang="kk-KZ" smtClean="0"/>
              <a:t>өзіндік құн</a:t>
            </a:r>
          </a:p>
          <a:p>
            <a:pPr marL="609600" indent="-609600">
              <a:buFont typeface="Georgia" pitchFamily="18" charset="0"/>
              <a:buNone/>
            </a:pPr>
            <a:endParaRPr lang="kk-KZ" smtClean="0"/>
          </a:p>
          <a:p>
            <a:pPr marL="609600" indent="-609600">
              <a:buFont typeface="Georgia" pitchFamily="18" charset="0"/>
              <a:buNone/>
            </a:pPr>
            <a:r>
              <a:rPr lang="kk-KZ" smtClean="0"/>
              <a:t>2. Инвестиция пайдалануының брутто нәтижесі (ИПБН) </a:t>
            </a:r>
            <a:r>
              <a:rPr lang="ru-RU" smtClean="0"/>
              <a:t>= ҚҚ – </a:t>
            </a:r>
            <a:r>
              <a:rPr lang="kk-KZ" smtClean="0"/>
              <a:t>ЕАШ</a:t>
            </a:r>
          </a:p>
          <a:p>
            <a:pPr marL="609600" indent="-609600">
              <a:buFontTx/>
              <a:buNone/>
            </a:pPr>
            <a:endParaRPr lang="kk-KZ" smtClean="0"/>
          </a:p>
          <a:p>
            <a:pPr marL="609600" indent="-609600">
              <a:buFontTx/>
              <a:buNone/>
            </a:pPr>
            <a:r>
              <a:rPr lang="kk-KZ" smtClean="0"/>
              <a:t>      ЕАШ </a:t>
            </a:r>
            <a:r>
              <a:rPr lang="ru-RU" smtClean="0"/>
              <a:t>– </a:t>
            </a:r>
            <a:r>
              <a:rPr lang="kk-KZ" smtClean="0"/>
              <a:t>еңбек ақы шығындары.</a:t>
            </a:r>
          </a:p>
          <a:p>
            <a:pPr marL="609600" indent="-609600">
              <a:buFontTx/>
              <a:buAutoNum type="arabicPeriod"/>
            </a:pPr>
            <a:endParaRPr lang="kk-KZ" smtClean="0"/>
          </a:p>
          <a:p>
            <a:pPr marL="609600" indent="-609600">
              <a:buFontTx/>
              <a:buAutoNum type="arabicPeriod"/>
            </a:pPr>
            <a:endParaRPr lang="ru-RU" smtClean="0"/>
          </a:p>
        </p:txBody>
      </p:sp>
      <p:sp>
        <p:nvSpPr>
          <p:cNvPr id="11268"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DC94181-46A2-4214-B5BD-552482533B0A}" type="slidenum">
              <a:rPr lang="ru-RU">
                <a:cs typeface="Arial" pitchFamily="34" charset="0"/>
              </a:rPr>
              <a:pPr/>
              <a:t>43</a:t>
            </a:fld>
            <a:endParaRPr lang="ru-RU">
              <a:cs typeface="Arial" pitchFamily="34" charset="0"/>
            </a:endParaRPr>
          </a:p>
        </p:txBody>
      </p:sp>
      <p:sp>
        <p:nvSpPr>
          <p:cNvPr id="11269"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fill="hold"/>
                                        <p:tgtEl>
                                          <p:spTgt spid="6146"/>
                                        </p:tgtEl>
                                        <p:attrNameLst>
                                          <p:attrName>ppt_w</p:attrName>
                                        </p:attrNameLst>
                                      </p:cBhvr>
                                      <p:tavLst>
                                        <p:tav tm="0">
                                          <p:val>
                                            <p:fltVal val="0"/>
                                          </p:val>
                                        </p:tav>
                                        <p:tav tm="100000">
                                          <p:val>
                                            <p:strVal val="#ppt_w"/>
                                          </p:val>
                                        </p:tav>
                                      </p:tavLst>
                                    </p:anim>
                                    <p:anim calcmode="lin" valueType="num">
                                      <p:cBhvr>
                                        <p:cTn id="8" dur="500" fill="hold"/>
                                        <p:tgtEl>
                                          <p:spTgt spid="6146"/>
                                        </p:tgtEl>
                                        <p:attrNameLst>
                                          <p:attrName>ppt_h</p:attrName>
                                        </p:attrNameLst>
                                      </p:cBhvr>
                                      <p:tavLst>
                                        <p:tav tm="0">
                                          <p:val>
                                            <p:fltVal val="0"/>
                                          </p:val>
                                        </p:tav>
                                        <p:tav tm="100000">
                                          <p:val>
                                            <p:strVal val="#ppt_h"/>
                                          </p:val>
                                        </p:tav>
                                      </p:tavLst>
                                    </p:anim>
                                    <p:animEffect transition="in" filter="fade">
                                      <p:cBhvr>
                                        <p:cTn id="9" dur="500"/>
                                        <p:tgtEl>
                                          <p:spTgt spid="614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152">
                                            <p:txEl>
                                              <p:pRg st="0" end="0"/>
                                            </p:txEl>
                                          </p:spTgt>
                                        </p:tgtEl>
                                        <p:attrNameLst>
                                          <p:attrName>style.visibility</p:attrName>
                                        </p:attrNameLst>
                                      </p:cBhvr>
                                      <p:to>
                                        <p:strVal val="visible"/>
                                      </p:to>
                                    </p:set>
                                    <p:animEffect transition="in" filter="fade">
                                      <p:cBhvr>
                                        <p:cTn id="14" dur="1000">
                                          <p:stCondLst>
                                            <p:cond delay="0"/>
                                          </p:stCondLst>
                                        </p:cTn>
                                        <p:tgtEl>
                                          <p:spTgt spid="615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152">
                                            <p:txEl>
                                              <p:pRg st="2" end="2"/>
                                            </p:txEl>
                                          </p:spTgt>
                                        </p:tgtEl>
                                        <p:attrNameLst>
                                          <p:attrName>style.visibility</p:attrName>
                                        </p:attrNameLst>
                                      </p:cBhvr>
                                      <p:to>
                                        <p:strVal val="visible"/>
                                      </p:to>
                                    </p:set>
                                    <p:animEffect transition="in" filter="fade">
                                      <p:cBhvr>
                                        <p:cTn id="19" dur="1000">
                                          <p:stCondLst>
                                            <p:cond delay="0"/>
                                          </p:stCondLst>
                                        </p:cTn>
                                        <p:tgtEl>
                                          <p:spTgt spid="615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152">
                                            <p:txEl>
                                              <p:pRg st="4" end="4"/>
                                            </p:txEl>
                                          </p:spTgt>
                                        </p:tgtEl>
                                        <p:attrNameLst>
                                          <p:attrName>style.visibility</p:attrName>
                                        </p:attrNameLst>
                                      </p:cBhvr>
                                      <p:to>
                                        <p:strVal val="visible"/>
                                      </p:to>
                                    </p:set>
                                    <p:animEffect transition="in" filter="fade">
                                      <p:cBhvr>
                                        <p:cTn id="24" dur="1000">
                                          <p:stCondLst>
                                            <p:cond delay="0"/>
                                          </p:stCondLst>
                                        </p:cTn>
                                        <p:tgtEl>
                                          <p:spTgt spid="615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52"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p:spPr>
        <p:txBody>
          <a:bodyPr>
            <a:normAutofit fontScale="90000"/>
          </a:bodyPr>
          <a:lstStyle/>
          <a:p>
            <a:pPr algn="ctr" fontAlgn="auto">
              <a:spcAft>
                <a:spcPts val="0"/>
              </a:spcAft>
              <a:defRPr/>
            </a:pPr>
            <a:r>
              <a:rPr lang="ru-RU" sz="4400" dirty="0" smtClean="0">
                <a:latin typeface="Times New Roman" pitchFamily="18" charset="0"/>
                <a:cs typeface="Times New Roman" pitchFamily="18" charset="0"/>
              </a:rPr>
              <a:t>2. </a:t>
            </a:r>
            <a:r>
              <a:rPr lang="kk-KZ" sz="4400" dirty="0" smtClean="0">
                <a:latin typeface="Times New Roman" pitchFamily="18" charset="0"/>
                <a:cs typeface="Times New Roman" pitchFamily="18" charset="0"/>
              </a:rPr>
              <a:t>Қаржылық менеджменттің негізгі көрсеткіштеріне сипаттама</a:t>
            </a:r>
            <a:r>
              <a:rPr lang="kk-KZ" sz="2800" dirty="0" smtClean="0"/>
              <a:t/>
            </a:r>
            <a:br>
              <a:rPr lang="kk-KZ" sz="2800" dirty="0" smtClean="0"/>
            </a:br>
            <a:endParaRPr lang="ru-RU" sz="2800" dirty="0" smtClean="0"/>
          </a:p>
        </p:txBody>
      </p:sp>
      <p:sp>
        <p:nvSpPr>
          <p:cNvPr id="10243" name="Rectangle 3"/>
          <p:cNvSpPr>
            <a:spLocks noGrp="1" noChangeArrowheads="1"/>
          </p:cNvSpPr>
          <p:nvPr>
            <p:ph idx="1"/>
          </p:nvPr>
        </p:nvSpPr>
        <p:spPr/>
        <p:txBody>
          <a:bodyPr/>
          <a:lstStyle/>
          <a:p>
            <a:pPr>
              <a:buFontTx/>
              <a:buNone/>
            </a:pPr>
            <a:endParaRPr lang="ru-RU" smtClean="0"/>
          </a:p>
          <a:p>
            <a:pPr>
              <a:buFontTx/>
              <a:buNone/>
            </a:pPr>
            <a:r>
              <a:rPr lang="ru-RU" smtClean="0">
                <a:latin typeface="Times New Roman" pitchFamily="18" charset="0"/>
                <a:cs typeface="Times New Roman" pitchFamily="18" charset="0"/>
              </a:rPr>
              <a:t>3. </a:t>
            </a:r>
            <a:r>
              <a:rPr lang="kk-KZ" smtClean="0">
                <a:latin typeface="Times New Roman" pitchFamily="18" charset="0"/>
                <a:cs typeface="Times New Roman" pitchFamily="18" charset="0"/>
              </a:rPr>
              <a:t>Инвестиция пайдалануының нетто нәтижесі </a:t>
            </a:r>
            <a:r>
              <a:rPr lang="ru-RU" smtClean="0">
                <a:latin typeface="Times New Roman" pitchFamily="18" charset="0"/>
                <a:cs typeface="Times New Roman" pitchFamily="18" charset="0"/>
              </a:rPr>
              <a:t>= </a:t>
            </a:r>
            <a:r>
              <a:rPr lang="kk-KZ" smtClean="0">
                <a:latin typeface="Times New Roman" pitchFamily="18" charset="0"/>
                <a:cs typeface="Times New Roman" pitchFamily="18" charset="0"/>
              </a:rPr>
              <a:t>ИПБН </a:t>
            </a:r>
            <a:r>
              <a:rPr lang="ru-RU" smtClean="0">
                <a:latin typeface="Times New Roman" pitchFamily="18" charset="0"/>
                <a:cs typeface="Times New Roman" pitchFamily="18" charset="0"/>
              </a:rPr>
              <a:t>- </a:t>
            </a:r>
            <a:r>
              <a:rPr lang="kk-KZ" smtClean="0">
                <a:latin typeface="Times New Roman" pitchFamily="18" charset="0"/>
                <a:cs typeface="Times New Roman" pitchFamily="18" charset="0"/>
              </a:rPr>
              <a:t>өндірістің негізгі құралдарын жаңартуға кеткен шығындар.</a:t>
            </a:r>
          </a:p>
          <a:p>
            <a:pPr>
              <a:buFontTx/>
              <a:buNone/>
            </a:pPr>
            <a:endParaRPr lang="kk-KZ" smtClean="0"/>
          </a:p>
          <a:p>
            <a:pPr>
              <a:buFontTx/>
              <a:buNone/>
            </a:pPr>
            <a:endParaRPr lang="ru-RU" smtClean="0"/>
          </a:p>
        </p:txBody>
      </p:sp>
      <p:sp>
        <p:nvSpPr>
          <p:cNvPr id="12292"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3E84421-D423-4792-804E-FA765953B544}" type="slidenum">
              <a:rPr lang="ru-RU">
                <a:cs typeface="Arial" pitchFamily="34" charset="0"/>
              </a:rPr>
              <a:pPr/>
              <a:t>44</a:t>
            </a:fld>
            <a:endParaRPr lang="ru-RU">
              <a:cs typeface="Arial" pitchFamily="34" charset="0"/>
            </a:endParaRPr>
          </a:p>
        </p:txBody>
      </p:sp>
      <p:sp>
        <p:nvSpPr>
          <p:cNvPr id="12293"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2000"/>
                                        <p:tgtEl>
                                          <p:spTgt spid="102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gradFill rotWithShape="1">
            <a:gsLst>
              <a:gs pos="0">
                <a:srgbClr val="990000"/>
              </a:gs>
              <a:gs pos="100000">
                <a:schemeClr val="bg1"/>
              </a:gs>
            </a:gsLst>
            <a:lin ang="5400000" scaled="1"/>
          </a:gradFill>
        </p:spPr>
        <p:txBody>
          <a:bodyPr>
            <a:normAutofit fontScale="90000"/>
          </a:bodyPr>
          <a:lstStyle/>
          <a:p>
            <a:pPr algn="ctr" fontAlgn="auto">
              <a:spcAft>
                <a:spcPts val="0"/>
              </a:spcAft>
              <a:defRPr/>
            </a:pPr>
            <a:r>
              <a:rPr lang="ru-RU" dirty="0" smtClean="0">
                <a:latin typeface="Times New Roman" pitchFamily="18" charset="0"/>
                <a:cs typeface="Times New Roman" pitchFamily="18" charset="0"/>
              </a:rPr>
              <a:t>2 . </a:t>
            </a:r>
            <a:r>
              <a:rPr lang="kk-KZ" dirty="0" smtClean="0">
                <a:latin typeface="Times New Roman" pitchFamily="18" charset="0"/>
                <a:cs typeface="Times New Roman" pitchFamily="18" charset="0"/>
              </a:rPr>
              <a:t>Қаржылық менеджменттің негізгі көрсеткіштеріне сипаттама</a:t>
            </a:r>
            <a:r>
              <a:rPr lang="kk-KZ" sz="2800" dirty="0" smtClean="0"/>
              <a:t/>
            </a:r>
            <a:br>
              <a:rPr lang="kk-KZ" sz="2800" dirty="0" smtClean="0"/>
            </a:br>
            <a:endParaRPr lang="ru-RU" sz="2800" dirty="0" smtClean="0"/>
          </a:p>
        </p:txBody>
      </p:sp>
      <p:sp>
        <p:nvSpPr>
          <p:cNvPr id="11267" name="Rectangle 3"/>
          <p:cNvSpPr>
            <a:spLocks noGrp="1" noChangeArrowheads="1"/>
          </p:cNvSpPr>
          <p:nvPr>
            <p:ph idx="1"/>
          </p:nvPr>
        </p:nvSpPr>
        <p:spPr/>
        <p:txBody>
          <a:bodyPr/>
          <a:lstStyle/>
          <a:p>
            <a:pPr>
              <a:buFontTx/>
              <a:buNone/>
            </a:pPr>
            <a:r>
              <a:rPr lang="ru-RU" smtClean="0">
                <a:latin typeface="Times New Roman" pitchFamily="18" charset="0"/>
                <a:cs typeface="Times New Roman" pitchFamily="18" charset="0"/>
              </a:rPr>
              <a:t>4. Активтердің экономикалық табыстылығы = </a:t>
            </a:r>
            <a:endParaRPr lang="kk-KZ" smtClean="0">
              <a:latin typeface="Times New Roman" pitchFamily="18" charset="0"/>
              <a:cs typeface="Times New Roman" pitchFamily="18" charset="0"/>
            </a:endParaRPr>
          </a:p>
          <a:p>
            <a:pPr>
              <a:buFontTx/>
              <a:buNone/>
            </a:pPr>
            <a:r>
              <a:rPr lang="ru-RU" smtClean="0">
                <a:latin typeface="Times New Roman" pitchFamily="18" charset="0"/>
                <a:cs typeface="Times New Roman" pitchFamily="18" charset="0"/>
              </a:rPr>
              <a:t>                              ИПНН</a:t>
            </a:r>
          </a:p>
          <a:p>
            <a:pPr>
              <a:buFontTx/>
              <a:buNone/>
            </a:pPr>
            <a:r>
              <a:rPr lang="ru-RU" smtClean="0">
                <a:latin typeface="Times New Roman" pitchFamily="18" charset="0"/>
                <a:cs typeface="Times New Roman" pitchFamily="18" charset="0"/>
              </a:rPr>
              <a:t>= ---------------------------------------- *100% =</a:t>
            </a:r>
          </a:p>
          <a:p>
            <a:pPr>
              <a:buFontTx/>
              <a:buNone/>
            </a:pPr>
            <a:r>
              <a:rPr lang="ru-RU" smtClean="0">
                <a:latin typeface="Times New Roman" pitchFamily="18" charset="0"/>
                <a:cs typeface="Times New Roman" pitchFamily="18" charset="0"/>
              </a:rPr>
              <a:t>        </a:t>
            </a:r>
            <a:r>
              <a:rPr lang="ru-RU" sz="2400" smtClean="0">
                <a:latin typeface="Times New Roman" pitchFamily="18" charset="0"/>
                <a:cs typeface="Times New Roman" pitchFamily="18" charset="0"/>
              </a:rPr>
              <a:t>Актив   - </a:t>
            </a:r>
            <a:r>
              <a:rPr lang="kk-KZ" sz="2400" smtClean="0">
                <a:latin typeface="Times New Roman" pitchFamily="18" charset="0"/>
                <a:cs typeface="Times New Roman" pitchFamily="18" charset="0"/>
              </a:rPr>
              <a:t>мерзімі ұзартылған төлемдер</a:t>
            </a:r>
          </a:p>
          <a:p>
            <a:pPr>
              <a:buFontTx/>
              <a:buNone/>
            </a:pPr>
            <a:endParaRPr lang="kk-KZ" sz="2400" smtClean="0">
              <a:latin typeface="Times New Roman" pitchFamily="18" charset="0"/>
              <a:cs typeface="Times New Roman" pitchFamily="18" charset="0"/>
            </a:endParaRPr>
          </a:p>
          <a:p>
            <a:pPr>
              <a:buFontTx/>
              <a:buNone/>
            </a:pPr>
            <a:r>
              <a:rPr lang="kk-KZ" sz="2400" smtClean="0">
                <a:latin typeface="Times New Roman" pitchFamily="18" charset="0"/>
                <a:cs typeface="Times New Roman" pitchFamily="18" charset="0"/>
              </a:rPr>
              <a:t>    Баланстық табыс </a:t>
            </a:r>
            <a:r>
              <a:rPr lang="ru-RU" sz="2400" smtClean="0">
                <a:latin typeface="Times New Roman" pitchFamily="18" charset="0"/>
                <a:cs typeface="Times New Roman" pitchFamily="18" charset="0"/>
              </a:rPr>
              <a:t>-</a:t>
            </a:r>
            <a:r>
              <a:rPr lang="kk-KZ" sz="2400" smtClean="0">
                <a:latin typeface="Times New Roman" pitchFamily="18" charset="0"/>
                <a:cs typeface="Times New Roman" pitchFamily="18" charset="0"/>
              </a:rPr>
              <a:t>  қарыздың қаржылық шығыны         </a:t>
            </a:r>
          </a:p>
          <a:p>
            <a:pPr>
              <a:buFontTx/>
              <a:buNone/>
            </a:pPr>
            <a:r>
              <a:rPr lang="ru-RU" smtClean="0">
                <a:latin typeface="Times New Roman" pitchFamily="18" charset="0"/>
                <a:cs typeface="Times New Roman" pitchFamily="18" charset="0"/>
              </a:rPr>
              <a:t>=------------------------------------------*100% </a:t>
            </a:r>
          </a:p>
          <a:p>
            <a:pPr algn="ctr">
              <a:buFontTx/>
              <a:buNone/>
            </a:pPr>
            <a:r>
              <a:rPr lang="kk-KZ" sz="2400" smtClean="0">
                <a:latin typeface="Times New Roman" pitchFamily="18" charset="0"/>
                <a:cs typeface="Times New Roman" pitchFamily="18" charset="0"/>
              </a:rPr>
              <a:t>Актив - кредиторлық қарыз</a:t>
            </a:r>
            <a:endParaRPr lang="ru-RU" sz="2400" smtClean="0">
              <a:latin typeface="Times New Roman" pitchFamily="18" charset="0"/>
              <a:cs typeface="Times New Roman" pitchFamily="18" charset="0"/>
            </a:endParaRPr>
          </a:p>
        </p:txBody>
      </p:sp>
      <p:sp>
        <p:nvSpPr>
          <p:cNvPr id="13316"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2A98821-0515-417B-AF77-335A4DF56E95}" type="slidenum">
              <a:rPr lang="ru-RU">
                <a:cs typeface="Arial" pitchFamily="34" charset="0"/>
              </a:rPr>
              <a:pPr/>
              <a:t>45</a:t>
            </a:fld>
            <a:endParaRPr lang="ru-RU">
              <a:cs typeface="Arial" pitchFamily="34" charset="0"/>
            </a:endParaRPr>
          </a:p>
        </p:txBody>
      </p:sp>
      <p:sp>
        <p:nvSpPr>
          <p:cNvPr id="13317"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1266"/>
                                        </p:tgtEl>
                                        <p:attrNameLst>
                                          <p:attrName>style.visibility</p:attrName>
                                        </p:attrNameLst>
                                      </p:cBhvr>
                                      <p:to>
                                        <p:strVal val="visible"/>
                                      </p:to>
                                    </p:set>
                                    <p:animEffect transition="in" filter="fade">
                                      <p:cBhvr>
                                        <p:cTn id="7" dur="600">
                                          <p:stCondLst>
                                            <p:cond delay="0"/>
                                          </p:stCondLst>
                                        </p:cTn>
                                        <p:tgtEl>
                                          <p:spTgt spid="11266"/>
                                        </p:tgtEl>
                                      </p:cBhvr>
                                    </p:animEffect>
                                    <p:anim calcmode="lin" valueType="num">
                                      <p:cBhvr>
                                        <p:cTn id="8" dur="600" fill="hold">
                                          <p:stCondLst>
                                            <p:cond delay="0"/>
                                          </p:stCondLst>
                                        </p:cTn>
                                        <p:tgtEl>
                                          <p:spTgt spid="1126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126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126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Effect transition="in" filter="slide(fromBottom)">
                                      <p:cBhvr>
                                        <p:cTn id="15" dur="500">
                                          <p:stCondLst>
                                            <p:cond delay="0"/>
                                          </p:stCondLst>
                                        </p:cTn>
                                        <p:tgtEl>
                                          <p:spTgt spid="1126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1267">
                                            <p:txEl>
                                              <p:pRg st="1" end="1"/>
                                            </p:txEl>
                                          </p:spTgt>
                                        </p:tgtEl>
                                        <p:attrNameLst>
                                          <p:attrName>style.visibility</p:attrName>
                                        </p:attrNameLst>
                                      </p:cBhvr>
                                      <p:to>
                                        <p:strVal val="visible"/>
                                      </p:to>
                                    </p:set>
                                    <p:animEffect transition="in" filter="slide(fromBottom)">
                                      <p:cBhvr>
                                        <p:cTn id="20" dur="500">
                                          <p:stCondLst>
                                            <p:cond delay="0"/>
                                          </p:stCondLst>
                                        </p:cTn>
                                        <p:tgtEl>
                                          <p:spTgt spid="1126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11267">
                                            <p:txEl>
                                              <p:pRg st="2" end="2"/>
                                            </p:txEl>
                                          </p:spTgt>
                                        </p:tgtEl>
                                        <p:attrNameLst>
                                          <p:attrName>style.visibility</p:attrName>
                                        </p:attrNameLst>
                                      </p:cBhvr>
                                      <p:to>
                                        <p:strVal val="visible"/>
                                      </p:to>
                                    </p:set>
                                    <p:animEffect transition="in" filter="slide(fromBottom)">
                                      <p:cBhvr>
                                        <p:cTn id="25" dur="500">
                                          <p:stCondLst>
                                            <p:cond delay="0"/>
                                          </p:stCondLst>
                                        </p:cTn>
                                        <p:tgtEl>
                                          <p:spTgt spid="11267">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1267">
                                            <p:txEl>
                                              <p:pRg st="3" end="3"/>
                                            </p:txEl>
                                          </p:spTgt>
                                        </p:tgtEl>
                                        <p:attrNameLst>
                                          <p:attrName>style.visibility</p:attrName>
                                        </p:attrNameLst>
                                      </p:cBhvr>
                                      <p:to>
                                        <p:strVal val="visible"/>
                                      </p:to>
                                    </p:set>
                                    <p:animEffect transition="in" filter="slide(fromBottom)">
                                      <p:cBhvr>
                                        <p:cTn id="30" dur="500">
                                          <p:stCondLst>
                                            <p:cond delay="0"/>
                                          </p:stCondLst>
                                        </p:cTn>
                                        <p:tgtEl>
                                          <p:spTgt spid="11267">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1267">
                                            <p:txEl>
                                              <p:pRg st="5" end="5"/>
                                            </p:txEl>
                                          </p:spTgt>
                                        </p:tgtEl>
                                        <p:attrNameLst>
                                          <p:attrName>style.visibility</p:attrName>
                                        </p:attrNameLst>
                                      </p:cBhvr>
                                      <p:to>
                                        <p:strVal val="visible"/>
                                      </p:to>
                                    </p:set>
                                    <p:animEffect transition="in" filter="slide(fromBottom)">
                                      <p:cBhvr>
                                        <p:cTn id="35" dur="500">
                                          <p:stCondLst>
                                            <p:cond delay="0"/>
                                          </p:stCondLst>
                                        </p:cTn>
                                        <p:tgtEl>
                                          <p:spTgt spid="11267">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1267">
                                            <p:txEl>
                                              <p:pRg st="6" end="6"/>
                                            </p:txEl>
                                          </p:spTgt>
                                        </p:tgtEl>
                                        <p:attrNameLst>
                                          <p:attrName>style.visibility</p:attrName>
                                        </p:attrNameLst>
                                      </p:cBhvr>
                                      <p:to>
                                        <p:strVal val="visible"/>
                                      </p:to>
                                    </p:set>
                                    <p:animEffect transition="in" filter="slide(fromBottom)">
                                      <p:cBhvr>
                                        <p:cTn id="40" dur="500">
                                          <p:stCondLst>
                                            <p:cond delay="0"/>
                                          </p:stCondLst>
                                        </p:cTn>
                                        <p:tgtEl>
                                          <p:spTgt spid="11267">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1267">
                                            <p:txEl>
                                              <p:pRg st="7" end="7"/>
                                            </p:txEl>
                                          </p:spTgt>
                                        </p:tgtEl>
                                        <p:attrNameLst>
                                          <p:attrName>style.visibility</p:attrName>
                                        </p:attrNameLst>
                                      </p:cBhvr>
                                      <p:to>
                                        <p:strVal val="visible"/>
                                      </p:to>
                                    </p:set>
                                    <p:animEffect transition="in" filter="slide(fromBottom)">
                                      <p:cBhvr>
                                        <p:cTn id="45" dur="500">
                                          <p:stCondLst>
                                            <p:cond delay="0"/>
                                          </p:stCondLst>
                                        </p:cTn>
                                        <p:tgtEl>
                                          <p:spTgt spid="112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6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a:r>
              <a:rPr lang="kk-KZ" smtClean="0"/>
              <a:t>Дьюпон формуласы</a:t>
            </a:r>
            <a:endParaRPr lang="ru-RU" smtClean="0"/>
          </a:p>
        </p:txBody>
      </p:sp>
      <p:sp>
        <p:nvSpPr>
          <p:cNvPr id="14339" name="Rectangle 3"/>
          <p:cNvSpPr>
            <a:spLocks noGrp="1" noChangeArrowheads="1"/>
          </p:cNvSpPr>
          <p:nvPr>
            <p:ph idx="1"/>
          </p:nvPr>
        </p:nvSpPr>
        <p:spPr/>
        <p:txBody>
          <a:bodyPr>
            <a:normAutofit lnSpcReduction="10000"/>
          </a:bodyPr>
          <a:lstStyle/>
          <a:p>
            <a:pPr lvl="2">
              <a:buFontTx/>
              <a:buNone/>
            </a:pPr>
            <a:r>
              <a:rPr lang="kk-KZ" sz="2000" smtClean="0"/>
              <a:t>            </a:t>
            </a:r>
            <a:r>
              <a:rPr lang="kk-KZ" sz="1600" smtClean="0"/>
              <a:t>   </a:t>
            </a:r>
            <a:r>
              <a:rPr lang="kk-KZ" sz="2000" smtClean="0"/>
              <a:t>ИПНН           Айналым</a:t>
            </a:r>
            <a:r>
              <a:rPr lang="kk-KZ" sz="1800" smtClean="0"/>
              <a:t> </a:t>
            </a:r>
          </a:p>
          <a:p>
            <a:pPr>
              <a:buFontTx/>
              <a:buNone/>
            </a:pPr>
            <a:r>
              <a:rPr lang="kk-KZ" smtClean="0"/>
              <a:t>АЭТ</a:t>
            </a:r>
            <a:r>
              <a:rPr lang="ru-RU" smtClean="0"/>
              <a:t>=  --------------- * ----------------- =</a:t>
            </a:r>
          </a:p>
          <a:p>
            <a:pPr lvl="1">
              <a:buFont typeface="Tahoma" pitchFamily="34" charset="0"/>
              <a:buNone/>
            </a:pPr>
            <a:r>
              <a:rPr lang="ru-RU" sz="2400" smtClean="0"/>
              <a:t>                  </a:t>
            </a:r>
            <a:r>
              <a:rPr lang="ru-RU" sz="2000" smtClean="0"/>
              <a:t>Актив             Айналым</a:t>
            </a:r>
          </a:p>
          <a:p>
            <a:pPr lvl="1">
              <a:buFont typeface="Tahoma" pitchFamily="34" charset="0"/>
              <a:buNone/>
            </a:pPr>
            <a:endParaRPr lang="ru-RU" sz="2000" smtClean="0"/>
          </a:p>
          <a:p>
            <a:pPr>
              <a:buFontTx/>
              <a:buNone/>
            </a:pPr>
            <a:r>
              <a:rPr lang="ru-RU" sz="2400" smtClean="0"/>
              <a:t>                </a:t>
            </a:r>
            <a:r>
              <a:rPr lang="ru-RU" sz="1600" b="1" smtClean="0"/>
              <a:t>ИПНН                              Айналым</a:t>
            </a:r>
          </a:p>
          <a:p>
            <a:pPr>
              <a:buFontTx/>
              <a:buNone/>
            </a:pPr>
            <a:r>
              <a:rPr lang="ru-RU" smtClean="0"/>
              <a:t>       = ------------------ * ---------------- =</a:t>
            </a:r>
          </a:p>
          <a:p>
            <a:pPr>
              <a:buFontTx/>
              <a:buNone/>
            </a:pPr>
            <a:r>
              <a:rPr lang="ru-RU" smtClean="0"/>
              <a:t>            </a:t>
            </a:r>
            <a:r>
              <a:rPr lang="ru-RU" sz="1600" b="1" smtClean="0"/>
              <a:t>Айналым                                Актив</a:t>
            </a:r>
            <a:r>
              <a:rPr lang="ru-RU" sz="2400" smtClean="0"/>
              <a:t>   </a:t>
            </a:r>
          </a:p>
          <a:p>
            <a:pPr>
              <a:buFontTx/>
              <a:buNone/>
            </a:pPr>
            <a:endParaRPr lang="ru-RU" sz="2400" smtClean="0"/>
          </a:p>
          <a:p>
            <a:pPr>
              <a:buFontTx/>
              <a:buNone/>
            </a:pPr>
            <a:r>
              <a:rPr lang="ru-RU" smtClean="0"/>
              <a:t>= </a:t>
            </a:r>
            <a:r>
              <a:rPr lang="ru-RU" sz="2000" b="1" smtClean="0"/>
              <a:t>к</a:t>
            </a:r>
            <a:r>
              <a:rPr lang="kk-KZ" sz="2000" b="1" smtClean="0"/>
              <a:t>оммерциялық маржа </a:t>
            </a:r>
            <a:r>
              <a:rPr lang="ru-RU" sz="2000" b="1" smtClean="0"/>
              <a:t>* трансформация коэффициенті</a:t>
            </a:r>
          </a:p>
        </p:txBody>
      </p:sp>
      <p:sp>
        <p:nvSpPr>
          <p:cNvPr id="14340"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204D6821-B086-47FD-8C13-03F53EC27A08}" type="slidenum">
              <a:rPr lang="ru-RU">
                <a:cs typeface="Arial" pitchFamily="34" charset="0"/>
              </a:rPr>
              <a:pPr/>
              <a:t>46</a:t>
            </a:fld>
            <a:endParaRPr lang="ru-RU">
              <a:cs typeface="Arial" pitchFamily="34" charset="0"/>
            </a:endParaRPr>
          </a:p>
        </p:txBody>
      </p:sp>
      <p:sp>
        <p:nvSpPr>
          <p:cNvPr id="14341"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pPr fontAlgn="auto">
              <a:spcAft>
                <a:spcPts val="0"/>
              </a:spcAft>
              <a:defRPr/>
            </a:pPr>
            <a:r>
              <a:rPr lang="kk-KZ" smtClean="0"/>
              <a:t>5. Қосымша құнның жалпы түсінігі</a:t>
            </a:r>
            <a:endParaRPr lang="ru-RU" smtClean="0"/>
          </a:p>
        </p:txBody>
      </p:sp>
      <p:sp>
        <p:nvSpPr>
          <p:cNvPr id="22531" name="Rectangle 3"/>
          <p:cNvSpPr>
            <a:spLocks noGrp="1" noChangeArrowheads="1"/>
          </p:cNvSpPr>
          <p:nvPr>
            <p:ph idx="1"/>
          </p:nvPr>
        </p:nvSpPr>
        <p:spPr/>
        <p:txBody>
          <a:bodyPr/>
          <a:lstStyle/>
          <a:p>
            <a:pPr>
              <a:buFontTx/>
              <a:buNone/>
            </a:pPr>
            <a:r>
              <a:rPr lang="kk-KZ" smtClean="0"/>
              <a:t>Қосымша құн құрамы:</a:t>
            </a:r>
          </a:p>
          <a:p>
            <a:r>
              <a:rPr lang="kk-KZ" smtClean="0"/>
              <a:t>Еңбек ақы</a:t>
            </a:r>
          </a:p>
          <a:p>
            <a:r>
              <a:rPr lang="kk-KZ" smtClean="0"/>
              <a:t>Мемлекеттке төлемдер</a:t>
            </a:r>
          </a:p>
          <a:p>
            <a:r>
              <a:rPr lang="kk-KZ" smtClean="0"/>
              <a:t>Несиенің проценттері</a:t>
            </a:r>
          </a:p>
          <a:p>
            <a:r>
              <a:rPr lang="kk-KZ" smtClean="0"/>
              <a:t>Инвесторларға төлем</a:t>
            </a:r>
          </a:p>
          <a:p>
            <a:r>
              <a:rPr lang="kk-KZ" smtClean="0"/>
              <a:t>Негізгі өзіндік капиталдың табысы.</a:t>
            </a:r>
            <a:endParaRPr lang="ru-RU" smtClean="0"/>
          </a:p>
        </p:txBody>
      </p:sp>
      <p:sp>
        <p:nvSpPr>
          <p:cNvPr id="15364"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1AB2D18-DEBA-4677-BE4D-20A764C38C00}" type="slidenum">
              <a:rPr lang="ru-RU">
                <a:cs typeface="Arial" pitchFamily="34" charset="0"/>
              </a:rPr>
              <a:pPr/>
              <a:t>47</a:t>
            </a:fld>
            <a:endParaRPr lang="ru-RU">
              <a:cs typeface="Arial" pitchFamily="34" charset="0"/>
            </a:endParaRPr>
          </a:p>
        </p:txBody>
      </p:sp>
      <p:sp>
        <p:nvSpPr>
          <p:cNvPr id="15365"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20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fade">
                                      <p:cBhvr>
                                        <p:cTn id="12" dur="2000"/>
                                        <p:tgtEl>
                                          <p:spTgt spid="225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fade">
                                      <p:cBhvr>
                                        <p:cTn id="17" dur="2000"/>
                                        <p:tgtEl>
                                          <p:spTgt spid="225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fade">
                                      <p:cBhvr>
                                        <p:cTn id="22" dur="20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fade">
                                      <p:cBhvr>
                                        <p:cTn id="27" dur="2000"/>
                                        <p:tgtEl>
                                          <p:spTgt spid="2253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531">
                                            <p:txEl>
                                              <p:pRg st="4" end="4"/>
                                            </p:txEl>
                                          </p:spTgt>
                                        </p:tgtEl>
                                        <p:attrNameLst>
                                          <p:attrName>style.visibility</p:attrName>
                                        </p:attrNameLst>
                                      </p:cBhvr>
                                      <p:to>
                                        <p:strVal val="visible"/>
                                      </p:to>
                                    </p:set>
                                    <p:animEffect transition="in" filter="fade">
                                      <p:cBhvr>
                                        <p:cTn id="32" dur="2000"/>
                                        <p:tgtEl>
                                          <p:spTgt spid="2253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531">
                                            <p:txEl>
                                              <p:pRg st="5" end="5"/>
                                            </p:txEl>
                                          </p:spTgt>
                                        </p:tgtEl>
                                        <p:attrNameLst>
                                          <p:attrName>style.visibility</p:attrName>
                                        </p:attrNameLst>
                                      </p:cBhvr>
                                      <p:to>
                                        <p:strVal val="visible"/>
                                      </p:to>
                                    </p:set>
                                    <p:animEffect transition="in" filter="fade">
                                      <p:cBhvr>
                                        <p:cTn id="37" dur="2000"/>
                                        <p:tgtEl>
                                          <p:spTgt spid="225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ctr"/>
            <a:r>
              <a:rPr lang="kk-KZ" smtClean="0"/>
              <a:t>Қосымша құн бағыттары:</a:t>
            </a:r>
            <a:endParaRPr lang="ru-RU" smtClean="0"/>
          </a:p>
        </p:txBody>
      </p:sp>
      <p:sp>
        <p:nvSpPr>
          <p:cNvPr id="23556" name="Rectangle 4"/>
          <p:cNvSpPr>
            <a:spLocks noGrp="1" noChangeArrowheads="1"/>
          </p:cNvSpPr>
          <p:nvPr>
            <p:ph sz="half" idx="1"/>
          </p:nvPr>
        </p:nvSpPr>
        <p:spPr>
          <a:xfrm>
            <a:off x="457200" y="1905000"/>
            <a:ext cx="4033838" cy="4114800"/>
          </a:xfrm>
        </p:spPr>
        <p:txBody>
          <a:bodyPr/>
          <a:lstStyle/>
          <a:p>
            <a:pPr>
              <a:buFontTx/>
              <a:buNone/>
            </a:pPr>
            <a:r>
              <a:rPr lang="kk-KZ" smtClean="0"/>
              <a:t>Алынуы:</a:t>
            </a:r>
          </a:p>
          <a:p>
            <a:r>
              <a:rPr lang="kk-KZ" smtClean="0"/>
              <a:t>Салықтар төлеу</a:t>
            </a:r>
          </a:p>
          <a:p>
            <a:r>
              <a:rPr lang="kk-KZ" smtClean="0"/>
              <a:t>Процеттер төлеу</a:t>
            </a:r>
          </a:p>
          <a:p>
            <a:r>
              <a:rPr lang="kk-KZ" smtClean="0"/>
              <a:t>Қарыздарды өтеу</a:t>
            </a:r>
          </a:p>
          <a:p>
            <a:r>
              <a:rPr lang="kk-KZ" smtClean="0"/>
              <a:t>Шығындардың орнын толтыру</a:t>
            </a:r>
          </a:p>
          <a:p>
            <a:r>
              <a:rPr lang="kk-KZ" smtClean="0"/>
              <a:t>Қаржылық көмек көрсету.</a:t>
            </a:r>
            <a:endParaRPr lang="ru-RU" smtClean="0"/>
          </a:p>
        </p:txBody>
      </p:sp>
      <p:sp>
        <p:nvSpPr>
          <p:cNvPr id="23557" name="Rectangle 5"/>
          <p:cNvSpPr>
            <a:spLocks noGrp="1" noChangeArrowheads="1"/>
          </p:cNvSpPr>
          <p:nvPr>
            <p:ph sz="half" idx="2"/>
          </p:nvPr>
        </p:nvSpPr>
        <p:spPr>
          <a:xfrm>
            <a:off x="4652963" y="1905000"/>
            <a:ext cx="4033837" cy="4114800"/>
          </a:xfrm>
        </p:spPr>
        <p:txBody>
          <a:bodyPr/>
          <a:lstStyle/>
          <a:p>
            <a:pPr>
              <a:buFontTx/>
              <a:buNone/>
            </a:pPr>
            <a:r>
              <a:rPr lang="kk-KZ" smtClean="0"/>
              <a:t>Қолданылуы:</a:t>
            </a:r>
          </a:p>
          <a:p>
            <a:r>
              <a:rPr lang="kk-KZ" smtClean="0"/>
              <a:t>Қорлану қоры</a:t>
            </a:r>
          </a:p>
          <a:p>
            <a:r>
              <a:rPr lang="kk-KZ" smtClean="0"/>
              <a:t>Тұтыну қоры</a:t>
            </a:r>
          </a:p>
          <a:p>
            <a:r>
              <a:rPr lang="kk-KZ" smtClean="0"/>
              <a:t>Резервтік қор</a:t>
            </a:r>
          </a:p>
          <a:p>
            <a:r>
              <a:rPr lang="kk-KZ" smtClean="0"/>
              <a:t>Бөлінбеген кіріс</a:t>
            </a:r>
          </a:p>
          <a:p>
            <a:r>
              <a:rPr lang="kk-KZ" smtClean="0"/>
              <a:t>Эмиссиялық кіріс.</a:t>
            </a:r>
            <a:endParaRPr lang="ru-RU" smtClean="0"/>
          </a:p>
        </p:txBody>
      </p:sp>
      <p:sp>
        <p:nvSpPr>
          <p:cNvPr id="16389" name="Номер слайда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DF2DBA1-3ABA-4D40-9D5E-C7949A0E1A4C}" type="slidenum">
              <a:rPr lang="ru-RU">
                <a:cs typeface="Arial" pitchFamily="34" charset="0"/>
              </a:rPr>
              <a:pPr/>
              <a:t>48</a:t>
            </a:fld>
            <a:endParaRPr lang="ru-RU">
              <a:cs typeface="Arial" pitchFamily="34" charset="0"/>
            </a:endParaRPr>
          </a:p>
        </p:txBody>
      </p:sp>
      <p:sp>
        <p:nvSpPr>
          <p:cNvPr id="16390" name="Нижний колонтитул 6"/>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3554"/>
                                        </p:tgtEl>
                                        <p:attrNameLst>
                                          <p:attrName>style.visibility</p:attrName>
                                        </p:attrNameLst>
                                      </p:cBhvr>
                                      <p:to>
                                        <p:strVal val="visible"/>
                                      </p:to>
                                    </p:set>
                                    <p:animEffect transition="in" filter="fade">
                                      <p:cBhvr>
                                        <p:cTn id="7" dur="1000">
                                          <p:stCondLst>
                                            <p:cond delay="0"/>
                                          </p:stCondLst>
                                        </p:cTn>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23556">
                                            <p:txEl>
                                              <p:pRg st="0" end="0"/>
                                            </p:txEl>
                                          </p:spTgt>
                                        </p:tgtEl>
                                        <p:attrNameLst>
                                          <p:attrName>style.visibility</p:attrName>
                                        </p:attrNameLst>
                                      </p:cBhvr>
                                      <p:to>
                                        <p:strVal val="visible"/>
                                      </p:to>
                                    </p:set>
                                    <p:animEffect transition="in" filter="fade">
                                      <p:cBhvr>
                                        <p:cTn id="12" dur="500">
                                          <p:stCondLst>
                                            <p:cond delay="0"/>
                                          </p:stCondLst>
                                        </p:cTn>
                                        <p:tgtEl>
                                          <p:spTgt spid="2355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23556">
                                            <p:txEl>
                                              <p:pRg st="1" end="1"/>
                                            </p:txEl>
                                          </p:spTgt>
                                        </p:tgtEl>
                                        <p:attrNameLst>
                                          <p:attrName>style.visibility</p:attrName>
                                        </p:attrNameLst>
                                      </p:cBhvr>
                                      <p:to>
                                        <p:strVal val="visible"/>
                                      </p:to>
                                    </p:set>
                                    <p:animEffect transition="in" filter="fade">
                                      <p:cBhvr>
                                        <p:cTn id="17" dur="500">
                                          <p:stCondLst>
                                            <p:cond delay="0"/>
                                          </p:stCondLst>
                                        </p:cTn>
                                        <p:tgtEl>
                                          <p:spTgt spid="2355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23556">
                                            <p:txEl>
                                              <p:pRg st="2" end="2"/>
                                            </p:txEl>
                                          </p:spTgt>
                                        </p:tgtEl>
                                        <p:attrNameLst>
                                          <p:attrName>style.visibility</p:attrName>
                                        </p:attrNameLst>
                                      </p:cBhvr>
                                      <p:to>
                                        <p:strVal val="visible"/>
                                      </p:to>
                                    </p:set>
                                    <p:animEffect transition="in" filter="fade">
                                      <p:cBhvr>
                                        <p:cTn id="22" dur="500">
                                          <p:stCondLst>
                                            <p:cond delay="0"/>
                                          </p:stCondLst>
                                        </p:cTn>
                                        <p:tgtEl>
                                          <p:spTgt spid="2355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10000"/>
                                  </p:iterate>
                                  <p:childTnLst>
                                    <p:set>
                                      <p:cBhvr>
                                        <p:cTn id="26" dur="1" fill="hold">
                                          <p:stCondLst>
                                            <p:cond delay="0"/>
                                          </p:stCondLst>
                                        </p:cTn>
                                        <p:tgtEl>
                                          <p:spTgt spid="23556">
                                            <p:txEl>
                                              <p:pRg st="3" end="3"/>
                                            </p:txEl>
                                          </p:spTgt>
                                        </p:tgtEl>
                                        <p:attrNameLst>
                                          <p:attrName>style.visibility</p:attrName>
                                        </p:attrNameLst>
                                      </p:cBhvr>
                                      <p:to>
                                        <p:strVal val="visible"/>
                                      </p:to>
                                    </p:set>
                                    <p:animEffect transition="in" filter="fade">
                                      <p:cBhvr>
                                        <p:cTn id="27" dur="500">
                                          <p:stCondLst>
                                            <p:cond delay="0"/>
                                          </p:stCondLst>
                                        </p:cTn>
                                        <p:tgtEl>
                                          <p:spTgt spid="2355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lt">
                                    <p:tmPct val="10000"/>
                                  </p:iterate>
                                  <p:childTnLst>
                                    <p:set>
                                      <p:cBhvr>
                                        <p:cTn id="31" dur="1" fill="hold">
                                          <p:stCondLst>
                                            <p:cond delay="0"/>
                                          </p:stCondLst>
                                        </p:cTn>
                                        <p:tgtEl>
                                          <p:spTgt spid="23556">
                                            <p:txEl>
                                              <p:pRg st="4" end="4"/>
                                            </p:txEl>
                                          </p:spTgt>
                                        </p:tgtEl>
                                        <p:attrNameLst>
                                          <p:attrName>style.visibility</p:attrName>
                                        </p:attrNameLst>
                                      </p:cBhvr>
                                      <p:to>
                                        <p:strVal val="visible"/>
                                      </p:to>
                                    </p:set>
                                    <p:animEffect transition="in" filter="fade">
                                      <p:cBhvr>
                                        <p:cTn id="32" dur="500">
                                          <p:stCondLst>
                                            <p:cond delay="0"/>
                                          </p:stCondLst>
                                        </p:cTn>
                                        <p:tgtEl>
                                          <p:spTgt spid="2355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lt">
                                    <p:tmPct val="10000"/>
                                  </p:iterate>
                                  <p:childTnLst>
                                    <p:set>
                                      <p:cBhvr>
                                        <p:cTn id="36" dur="1" fill="hold">
                                          <p:stCondLst>
                                            <p:cond delay="0"/>
                                          </p:stCondLst>
                                        </p:cTn>
                                        <p:tgtEl>
                                          <p:spTgt spid="23556">
                                            <p:txEl>
                                              <p:pRg st="5" end="5"/>
                                            </p:txEl>
                                          </p:spTgt>
                                        </p:tgtEl>
                                        <p:attrNameLst>
                                          <p:attrName>style.visibility</p:attrName>
                                        </p:attrNameLst>
                                      </p:cBhvr>
                                      <p:to>
                                        <p:strVal val="visible"/>
                                      </p:to>
                                    </p:set>
                                    <p:animEffect transition="in" filter="fade">
                                      <p:cBhvr>
                                        <p:cTn id="37" dur="500">
                                          <p:stCondLst>
                                            <p:cond delay="0"/>
                                          </p:stCondLst>
                                        </p:cTn>
                                        <p:tgtEl>
                                          <p:spTgt spid="2355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iterate type="lt">
                                    <p:tmPct val="10000"/>
                                  </p:iterate>
                                  <p:childTnLst>
                                    <p:set>
                                      <p:cBhvr>
                                        <p:cTn id="41" dur="1" fill="hold">
                                          <p:stCondLst>
                                            <p:cond delay="0"/>
                                          </p:stCondLst>
                                        </p:cTn>
                                        <p:tgtEl>
                                          <p:spTgt spid="23557">
                                            <p:txEl>
                                              <p:pRg st="0" end="0"/>
                                            </p:txEl>
                                          </p:spTgt>
                                        </p:tgtEl>
                                        <p:attrNameLst>
                                          <p:attrName>style.visibility</p:attrName>
                                        </p:attrNameLst>
                                      </p:cBhvr>
                                      <p:to>
                                        <p:strVal val="visible"/>
                                      </p:to>
                                    </p:set>
                                    <p:animEffect transition="in" filter="fade">
                                      <p:cBhvr>
                                        <p:cTn id="42" dur="500">
                                          <p:stCondLst>
                                            <p:cond delay="0"/>
                                          </p:stCondLst>
                                        </p:cTn>
                                        <p:tgtEl>
                                          <p:spTgt spid="2355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iterate type="lt">
                                    <p:tmPct val="10000"/>
                                  </p:iterate>
                                  <p:childTnLst>
                                    <p:set>
                                      <p:cBhvr>
                                        <p:cTn id="46" dur="1" fill="hold">
                                          <p:stCondLst>
                                            <p:cond delay="0"/>
                                          </p:stCondLst>
                                        </p:cTn>
                                        <p:tgtEl>
                                          <p:spTgt spid="23557">
                                            <p:txEl>
                                              <p:pRg st="1" end="1"/>
                                            </p:txEl>
                                          </p:spTgt>
                                        </p:tgtEl>
                                        <p:attrNameLst>
                                          <p:attrName>style.visibility</p:attrName>
                                        </p:attrNameLst>
                                      </p:cBhvr>
                                      <p:to>
                                        <p:strVal val="visible"/>
                                      </p:to>
                                    </p:set>
                                    <p:animEffect transition="in" filter="fade">
                                      <p:cBhvr>
                                        <p:cTn id="47" dur="500">
                                          <p:stCondLst>
                                            <p:cond delay="0"/>
                                          </p:stCondLst>
                                        </p:cTn>
                                        <p:tgtEl>
                                          <p:spTgt spid="23557">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iterate type="lt">
                                    <p:tmPct val="10000"/>
                                  </p:iterate>
                                  <p:childTnLst>
                                    <p:set>
                                      <p:cBhvr>
                                        <p:cTn id="51" dur="1" fill="hold">
                                          <p:stCondLst>
                                            <p:cond delay="0"/>
                                          </p:stCondLst>
                                        </p:cTn>
                                        <p:tgtEl>
                                          <p:spTgt spid="23557">
                                            <p:txEl>
                                              <p:pRg st="2" end="2"/>
                                            </p:txEl>
                                          </p:spTgt>
                                        </p:tgtEl>
                                        <p:attrNameLst>
                                          <p:attrName>style.visibility</p:attrName>
                                        </p:attrNameLst>
                                      </p:cBhvr>
                                      <p:to>
                                        <p:strVal val="visible"/>
                                      </p:to>
                                    </p:set>
                                    <p:animEffect transition="in" filter="fade">
                                      <p:cBhvr>
                                        <p:cTn id="52" dur="500">
                                          <p:stCondLst>
                                            <p:cond delay="0"/>
                                          </p:stCondLst>
                                        </p:cTn>
                                        <p:tgtEl>
                                          <p:spTgt spid="23557">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iterate type="lt">
                                    <p:tmPct val="10000"/>
                                  </p:iterate>
                                  <p:childTnLst>
                                    <p:set>
                                      <p:cBhvr>
                                        <p:cTn id="56" dur="1" fill="hold">
                                          <p:stCondLst>
                                            <p:cond delay="0"/>
                                          </p:stCondLst>
                                        </p:cTn>
                                        <p:tgtEl>
                                          <p:spTgt spid="23557">
                                            <p:txEl>
                                              <p:pRg st="3" end="3"/>
                                            </p:txEl>
                                          </p:spTgt>
                                        </p:tgtEl>
                                        <p:attrNameLst>
                                          <p:attrName>style.visibility</p:attrName>
                                        </p:attrNameLst>
                                      </p:cBhvr>
                                      <p:to>
                                        <p:strVal val="visible"/>
                                      </p:to>
                                    </p:set>
                                    <p:animEffect transition="in" filter="fade">
                                      <p:cBhvr>
                                        <p:cTn id="57" dur="500">
                                          <p:stCondLst>
                                            <p:cond delay="0"/>
                                          </p:stCondLst>
                                        </p:cTn>
                                        <p:tgtEl>
                                          <p:spTgt spid="23557">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lt">
                                    <p:tmPct val="10000"/>
                                  </p:iterate>
                                  <p:childTnLst>
                                    <p:set>
                                      <p:cBhvr>
                                        <p:cTn id="61" dur="1" fill="hold">
                                          <p:stCondLst>
                                            <p:cond delay="0"/>
                                          </p:stCondLst>
                                        </p:cTn>
                                        <p:tgtEl>
                                          <p:spTgt spid="23557">
                                            <p:txEl>
                                              <p:pRg st="4" end="4"/>
                                            </p:txEl>
                                          </p:spTgt>
                                        </p:tgtEl>
                                        <p:attrNameLst>
                                          <p:attrName>style.visibility</p:attrName>
                                        </p:attrNameLst>
                                      </p:cBhvr>
                                      <p:to>
                                        <p:strVal val="visible"/>
                                      </p:to>
                                    </p:set>
                                    <p:animEffect transition="in" filter="fade">
                                      <p:cBhvr>
                                        <p:cTn id="62" dur="500">
                                          <p:stCondLst>
                                            <p:cond delay="0"/>
                                          </p:stCondLst>
                                        </p:cTn>
                                        <p:tgtEl>
                                          <p:spTgt spid="23557">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iterate type="lt">
                                    <p:tmPct val="10000"/>
                                  </p:iterate>
                                  <p:childTnLst>
                                    <p:set>
                                      <p:cBhvr>
                                        <p:cTn id="66" dur="1" fill="hold">
                                          <p:stCondLst>
                                            <p:cond delay="0"/>
                                          </p:stCondLst>
                                        </p:cTn>
                                        <p:tgtEl>
                                          <p:spTgt spid="23557">
                                            <p:txEl>
                                              <p:pRg st="5" end="5"/>
                                            </p:txEl>
                                          </p:spTgt>
                                        </p:tgtEl>
                                        <p:attrNameLst>
                                          <p:attrName>style.visibility</p:attrName>
                                        </p:attrNameLst>
                                      </p:cBhvr>
                                      <p:to>
                                        <p:strVal val="visible"/>
                                      </p:to>
                                    </p:set>
                                    <p:animEffect transition="in" filter="fade">
                                      <p:cBhvr>
                                        <p:cTn id="67" dur="500">
                                          <p:stCondLst>
                                            <p:cond delay="0"/>
                                          </p:stCondLst>
                                        </p:cTn>
                                        <p:tgtEl>
                                          <p:spTgt spid="2355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6" grpId="0" build="p"/>
      <p:bldP spid="23557"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algn="ctr" fontAlgn="auto">
              <a:spcAft>
                <a:spcPts val="0"/>
              </a:spcAft>
              <a:defRPr/>
            </a:pPr>
            <a:r>
              <a:rPr lang="kk-KZ" smtClean="0"/>
              <a:t>Қосымша құнның фирма үшін маңызы</a:t>
            </a:r>
            <a:endParaRPr lang="ru-RU" smtClean="0"/>
          </a:p>
        </p:txBody>
      </p:sp>
      <p:sp>
        <p:nvSpPr>
          <p:cNvPr id="25603" name="Rectangle 3"/>
          <p:cNvSpPr>
            <a:spLocks noGrp="1" noChangeArrowheads="1"/>
          </p:cNvSpPr>
          <p:nvPr>
            <p:ph idx="1"/>
          </p:nvPr>
        </p:nvSpPr>
        <p:spPr/>
        <p:txBody>
          <a:bodyPr/>
          <a:lstStyle/>
          <a:p>
            <a:r>
              <a:rPr lang="kk-KZ" smtClean="0"/>
              <a:t>Кәсіпкерлік қызметтің нәтижесін анықтайды, оның үнемді көрсеткіші болады</a:t>
            </a:r>
          </a:p>
          <a:p>
            <a:r>
              <a:rPr lang="kk-KZ" smtClean="0"/>
              <a:t>Кәсіпкерлік қызмет пен еңбек өнімділігінің ынталандырушы факторы</a:t>
            </a:r>
          </a:p>
          <a:p>
            <a:r>
              <a:rPr lang="kk-KZ" smtClean="0"/>
              <a:t>Ұлғаймалы ұдайы өндірісті қаржыландырудың көзі және фирманың басты қаржы ресурсы.</a:t>
            </a:r>
            <a:endParaRPr lang="ru-RU" smtClean="0"/>
          </a:p>
        </p:txBody>
      </p:sp>
      <p:sp>
        <p:nvSpPr>
          <p:cNvPr id="17412" name="Номер слайда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2DF3708-A4E8-424F-BB67-801413EE6648}" type="slidenum">
              <a:rPr lang="ru-RU">
                <a:cs typeface="Arial" pitchFamily="34" charset="0"/>
              </a:rPr>
              <a:pPr/>
              <a:t>49</a:t>
            </a:fld>
            <a:endParaRPr lang="ru-RU">
              <a:cs typeface="Arial" pitchFamily="34" charset="0"/>
            </a:endParaRPr>
          </a:p>
        </p:txBody>
      </p:sp>
      <p:sp>
        <p:nvSpPr>
          <p:cNvPr id="17413" name="Нижний колонтитул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endParaRPr lang="ru-RU" smtClean="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25602"/>
                                        </p:tgtEl>
                                        <p:attrNameLst>
                                          <p:attrName>style.visibility</p:attrName>
                                        </p:attrNameLst>
                                      </p:cBhvr>
                                      <p:to>
                                        <p:strVal val="visible"/>
                                      </p:to>
                                    </p:set>
                                    <p:animEffect transition="in" filter="fade">
                                      <p:cBhvr>
                                        <p:cTn id="7" dur="600">
                                          <p:stCondLst>
                                            <p:cond delay="0"/>
                                          </p:stCondLst>
                                        </p:cTn>
                                        <p:tgtEl>
                                          <p:spTgt spid="25602"/>
                                        </p:tgtEl>
                                      </p:cBhvr>
                                    </p:animEffect>
                                    <p:anim calcmode="lin" valueType="num">
                                      <p:cBhvr>
                                        <p:cTn id="8" dur="600" fill="hold">
                                          <p:stCondLst>
                                            <p:cond delay="0"/>
                                          </p:stCondLst>
                                        </p:cTn>
                                        <p:tgtEl>
                                          <p:spTgt spid="25602"/>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25602"/>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2560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25603">
                                            <p:txEl>
                                              <p:pRg st="0" end="0"/>
                                            </p:txEl>
                                          </p:spTgt>
                                        </p:tgtEl>
                                        <p:attrNameLst>
                                          <p:attrName>style.visibility</p:attrName>
                                        </p:attrNameLst>
                                      </p:cBhvr>
                                      <p:to>
                                        <p:strVal val="visible"/>
                                      </p:to>
                                    </p:set>
                                    <p:animEffect transition="in" filter="slide(fromBottom)">
                                      <p:cBhvr>
                                        <p:cTn id="15" dur="500">
                                          <p:stCondLst>
                                            <p:cond delay="0"/>
                                          </p:stCondLst>
                                        </p:cTn>
                                        <p:tgtEl>
                                          <p:spTgt spid="2560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5603">
                                            <p:txEl>
                                              <p:pRg st="1" end="1"/>
                                            </p:txEl>
                                          </p:spTgt>
                                        </p:tgtEl>
                                        <p:attrNameLst>
                                          <p:attrName>style.visibility</p:attrName>
                                        </p:attrNameLst>
                                      </p:cBhvr>
                                      <p:to>
                                        <p:strVal val="visible"/>
                                      </p:to>
                                    </p:set>
                                    <p:animEffect transition="in" filter="slide(fromBottom)">
                                      <p:cBhvr>
                                        <p:cTn id="20" dur="500">
                                          <p:stCondLst>
                                            <p:cond delay="0"/>
                                          </p:stCondLst>
                                        </p:cTn>
                                        <p:tgtEl>
                                          <p:spTgt spid="2560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25603">
                                            <p:txEl>
                                              <p:pRg st="2" end="2"/>
                                            </p:txEl>
                                          </p:spTgt>
                                        </p:tgtEl>
                                        <p:attrNameLst>
                                          <p:attrName>style.visibility</p:attrName>
                                        </p:attrNameLst>
                                      </p:cBhvr>
                                      <p:to>
                                        <p:strVal val="visible"/>
                                      </p:to>
                                    </p:set>
                                    <p:animEffect transition="in" filter="slide(fromBottom)">
                                      <p:cBhvr>
                                        <p:cTn id="25" dur="500">
                                          <p:stCondLst>
                                            <p:cond delay="0"/>
                                          </p:stCondLst>
                                        </p:cTn>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62500" lnSpcReduction="20000"/>
          </a:bodyPr>
          <a:lstStyle/>
          <a:p>
            <a:pPr algn="ctr">
              <a:buNone/>
            </a:pPr>
            <a:endParaRPr lang="kk-KZ" b="1" dirty="0" smtClean="0">
              <a:solidFill>
                <a:srgbClr val="0070C0"/>
              </a:solidFill>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ctr">
              <a:buNone/>
            </a:pPr>
            <a:r>
              <a:rPr lang="kk-KZ" sz="5100" dirty="0" smtClean="0">
                <a:solidFill>
                  <a:srgbClr val="FF0000"/>
                </a:solidFill>
                <a:latin typeface="Times New Roman" pitchFamily="18" charset="0"/>
                <a:cs typeface="Times New Roman" pitchFamily="18" charset="0"/>
              </a:rPr>
              <a:t>Қаржылық менеджменттің базалық көрсеткіштері.</a:t>
            </a:r>
          </a:p>
          <a:p>
            <a:pPr>
              <a:buNone/>
            </a:pPr>
            <a:endParaRPr lang="ru-RU" dirty="0" smtClean="0">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r>
              <a:rPr lang="kk-KZ" b="1" dirty="0" smtClean="0">
                <a:solidFill>
                  <a:srgbClr val="0070C0"/>
                </a:solidFill>
                <a:latin typeface="Times New Roman" pitchFamily="18" charset="0"/>
                <a:cs typeface="Times New Roman" pitchFamily="18" charset="0"/>
              </a:rPr>
              <a:t>Тақырып </a:t>
            </a:r>
            <a:r>
              <a:rPr lang="kk-KZ" b="1" dirty="0" smtClean="0">
                <a:solidFill>
                  <a:srgbClr val="0070C0"/>
                </a:solidFill>
                <a:latin typeface="Times New Roman" pitchFamily="18" charset="0"/>
                <a:cs typeface="Times New Roman" pitchFamily="18" charset="0"/>
              </a:rPr>
              <a:t>1.</a:t>
            </a:r>
            <a:endParaRPr lang="ru-RU" dirty="0" smtClean="0">
              <a:solidFill>
                <a:srgbClr val="0070C0"/>
              </a:solidFill>
              <a:latin typeface="Times New Roman" pitchFamily="18" charset="0"/>
              <a:cs typeface="Times New Roman" pitchFamily="18" charset="0"/>
            </a:endParaRPr>
          </a:p>
          <a:p>
            <a:endParaRPr lang="ru-RU" dirty="0"/>
          </a:p>
        </p:txBody>
      </p:sp>
      <p:sp>
        <p:nvSpPr>
          <p:cNvPr id="2" name="Заголовок 1"/>
          <p:cNvSpPr>
            <a:spLocks noGrp="1"/>
          </p:cNvSpPr>
          <p:nvPr>
            <p:ph type="title"/>
          </p:nvPr>
        </p:nvSpPr>
        <p:spPr/>
        <p:txBody>
          <a:bodyPr>
            <a:normAutofit/>
          </a:bodyPr>
          <a:lstStyle/>
          <a:p>
            <a:r>
              <a:rPr lang="kk-KZ" dirty="0" smtClean="0">
                <a:solidFill>
                  <a:srgbClr val="002060"/>
                </a:solidFill>
                <a:latin typeface="Times New Roman" pitchFamily="18" charset="0"/>
                <a:cs typeface="Times New Roman" pitchFamily="18" charset="0"/>
              </a:rPr>
              <a:t>Қаржы менеджменті </a:t>
            </a:r>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62500" lnSpcReduction="20000"/>
          </a:bodyPr>
          <a:lstStyle/>
          <a:p>
            <a:pPr algn="ctr">
              <a:buNone/>
            </a:pPr>
            <a:endParaRPr lang="kk-KZ" sz="2800" dirty="0" smtClean="0">
              <a:latin typeface="Times New Roman" pitchFamily="18" charset="0"/>
              <a:cs typeface="Times New Roman" pitchFamily="18" charset="0"/>
            </a:endParaRPr>
          </a:p>
          <a:p>
            <a:pPr algn="ctr">
              <a:buNone/>
            </a:pPr>
            <a:endParaRPr lang="kk-KZ" sz="2800" dirty="0" smtClean="0">
              <a:latin typeface="Times New Roman" pitchFamily="18" charset="0"/>
              <a:cs typeface="Times New Roman" pitchFamily="18" charset="0"/>
            </a:endParaRPr>
          </a:p>
          <a:p>
            <a:pPr algn="ctr">
              <a:buNone/>
            </a:pPr>
            <a:endParaRPr lang="kk-KZ" sz="2800" dirty="0" smtClean="0">
              <a:latin typeface="Times New Roman" pitchFamily="18" charset="0"/>
              <a:cs typeface="Times New Roman" pitchFamily="18" charset="0"/>
            </a:endParaRPr>
          </a:p>
          <a:p>
            <a:pPr algn="ctr">
              <a:buNone/>
            </a:pPr>
            <a:endParaRPr lang="kk-KZ" sz="2800" dirty="0" smtClean="0">
              <a:latin typeface="Times New Roman" pitchFamily="18" charset="0"/>
              <a:cs typeface="Times New Roman" pitchFamily="18" charset="0"/>
            </a:endParaRPr>
          </a:p>
          <a:p>
            <a:pPr algn="ctr">
              <a:buNone/>
            </a:pPr>
            <a:endParaRPr lang="kk-KZ" sz="2800" dirty="0" smtClean="0">
              <a:latin typeface="Times New Roman" pitchFamily="18" charset="0"/>
              <a:cs typeface="Times New Roman" pitchFamily="18" charset="0"/>
            </a:endParaRPr>
          </a:p>
          <a:p>
            <a:pPr algn="ctr">
              <a:buNone/>
            </a:pPr>
            <a:r>
              <a:rPr lang="kk-KZ" sz="4600" dirty="0" smtClean="0">
                <a:solidFill>
                  <a:srgbClr val="FF0000"/>
                </a:solidFill>
                <a:latin typeface="Times New Roman" pitchFamily="18" charset="0"/>
                <a:cs typeface="Times New Roman" pitchFamily="18" charset="0"/>
              </a:rPr>
              <a:t>Корпорациялық тәуекелдерді басқару және бағалау</a:t>
            </a:r>
            <a:endParaRPr lang="ru-RU" sz="4600" dirty="0" smtClean="0">
              <a:solidFill>
                <a:srgbClr val="FF0000"/>
              </a:solidFill>
              <a:latin typeface="Times New Roman" pitchFamily="18" charset="0"/>
              <a:cs typeface="Times New Roman" pitchFamily="18" charset="0"/>
            </a:endParaRPr>
          </a:p>
          <a:p>
            <a:pPr algn="ct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endParaRPr lang="kk-KZ" b="1" dirty="0" smtClean="0">
              <a:solidFill>
                <a:srgbClr val="0070C0"/>
              </a:solidFill>
              <a:latin typeface="Times New Roman" pitchFamily="18" charset="0"/>
              <a:cs typeface="Times New Roman" pitchFamily="18" charset="0"/>
            </a:endParaRPr>
          </a:p>
          <a:p>
            <a:pPr algn="r">
              <a:buNone/>
            </a:pPr>
            <a:r>
              <a:rPr lang="kk-KZ" b="1" dirty="0" smtClean="0">
                <a:solidFill>
                  <a:srgbClr val="0070C0"/>
                </a:solidFill>
                <a:latin typeface="Times New Roman" pitchFamily="18" charset="0"/>
                <a:cs typeface="Times New Roman" pitchFamily="18" charset="0"/>
              </a:rPr>
              <a:t>Тақырып 4.</a:t>
            </a:r>
            <a:endParaRPr lang="ru-RU" dirty="0" smtClean="0">
              <a:solidFill>
                <a:srgbClr val="0070C0"/>
              </a:solidFill>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normAutofit/>
          </a:bodyPr>
          <a:lstStyle/>
          <a:p>
            <a:pPr algn="ctr"/>
            <a:r>
              <a:rPr lang="kk-KZ" sz="4000" dirty="0" smtClean="0">
                <a:latin typeface="Times New Roman" pitchFamily="18" charset="0"/>
                <a:cs typeface="Times New Roman" pitchFamily="18" charset="0"/>
              </a:rPr>
              <a:t>Қаржы менеджменті</a:t>
            </a:r>
            <a:endParaRPr lang="ru-RU" sz="4000" dirty="0">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kk-KZ" sz="3600" dirty="0" smtClean="0">
                <a:latin typeface="Times New Roman" pitchFamily="18" charset="0"/>
                <a:cs typeface="Times New Roman" pitchFamily="18" charset="0"/>
              </a:rPr>
              <a:t>1. Тәуекелдің түсінігі және түрлері.</a:t>
            </a:r>
          </a:p>
          <a:p>
            <a:r>
              <a:rPr lang="kk-KZ" sz="3600" dirty="0" smtClean="0">
                <a:latin typeface="Times New Roman" pitchFamily="18" charset="0"/>
                <a:cs typeface="Times New Roman" pitchFamily="18" charset="0"/>
              </a:rPr>
              <a:t>2. Тәуекелді анықтау және өлшеу.</a:t>
            </a:r>
          </a:p>
          <a:p>
            <a:r>
              <a:rPr lang="kk-KZ" sz="3600" dirty="0" smtClean="0">
                <a:latin typeface="Times New Roman" pitchFamily="18" charset="0"/>
                <a:cs typeface="Times New Roman" pitchFamily="18" charset="0"/>
              </a:rPr>
              <a:t>3. </a:t>
            </a:r>
            <a:r>
              <a:rPr lang="kk-KZ" sz="3600" dirty="0" smtClean="0">
                <a:latin typeface="Times New Roman" pitchFamily="18" charset="0"/>
                <a:cs typeface="Times New Roman" pitchFamily="18" charset="0"/>
              </a:rPr>
              <a:t>А</a:t>
            </a:r>
            <a:r>
              <a:rPr lang="kk-KZ" sz="3600" dirty="0" smtClean="0">
                <a:latin typeface="Times New Roman" pitchFamily="18" charset="0"/>
                <a:cs typeface="Times New Roman" pitchFamily="18" charset="0"/>
              </a:rPr>
              <a:t>ктивтерді басқару тиімділігінің көрсеткіштері.</a:t>
            </a: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3" name="Заголовок 2"/>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kk-KZ" sz="2800" dirty="0" smtClean="0">
                <a:latin typeface="Times New Roman" pitchFamily="18" charset="0"/>
                <a:cs typeface="Times New Roman" pitchFamily="18" charset="0"/>
              </a:rPr>
              <a:t>Тәуекелдің түсінігі және </a:t>
            </a:r>
            <a:r>
              <a:rPr lang="kk-KZ" sz="2800" dirty="0" smtClean="0">
                <a:latin typeface="Times New Roman" pitchFamily="18" charset="0"/>
                <a:cs typeface="Times New Roman" pitchFamily="18" charset="0"/>
              </a:rPr>
              <a:t>түрлерін талдау.</a:t>
            </a:r>
            <a:endParaRPr lang="kk-KZ" sz="2800" dirty="0" smtClean="0">
              <a:latin typeface="Times New Roman" pitchFamily="18" charset="0"/>
              <a:cs typeface="Times New Roman" pitchFamily="18" charset="0"/>
            </a:endParaRPr>
          </a:p>
          <a:p>
            <a:r>
              <a:rPr lang="kk-KZ" sz="2800" dirty="0" smtClean="0">
                <a:latin typeface="Times New Roman" pitchFamily="18" charset="0"/>
                <a:cs typeface="Times New Roman" pitchFamily="18" charset="0"/>
              </a:rPr>
              <a:t>Тәуекелді </a:t>
            </a:r>
            <a:r>
              <a:rPr lang="kk-KZ" sz="2800" dirty="0" smtClean="0">
                <a:latin typeface="Times New Roman" pitchFamily="18" charset="0"/>
                <a:cs typeface="Times New Roman" pitchFamily="18" charset="0"/>
              </a:rPr>
              <a:t>анықтау және өлшеу.</a:t>
            </a:r>
          </a:p>
          <a:p>
            <a:r>
              <a:rPr lang="kk-KZ" sz="2800" dirty="0" smtClean="0">
                <a:latin typeface="Times New Roman" pitchFamily="18" charset="0"/>
                <a:cs typeface="Times New Roman" pitchFamily="18" charset="0"/>
              </a:rPr>
              <a:t>Активтерді </a:t>
            </a:r>
            <a:r>
              <a:rPr lang="kk-KZ" sz="2800" dirty="0" smtClean="0">
                <a:latin typeface="Times New Roman" pitchFamily="18" charset="0"/>
                <a:cs typeface="Times New Roman" pitchFamily="18" charset="0"/>
              </a:rPr>
              <a:t>басқару тиімділігінің </a:t>
            </a:r>
            <a:r>
              <a:rPr lang="kk-KZ" sz="2800" dirty="0" smtClean="0">
                <a:latin typeface="Times New Roman" pitchFamily="18" charset="0"/>
                <a:cs typeface="Times New Roman" pitchFamily="18" charset="0"/>
              </a:rPr>
              <a:t>көрсеткіштерін анықтау.</a:t>
            </a:r>
            <a:endParaRPr lang="kk-KZ" sz="2800"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gray">
          <a:xfrm>
            <a:off x="0" y="54868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8" name="Rectangle 4"/>
          <p:cNvSpPr>
            <a:spLocks noChangeArrowheads="1"/>
          </p:cNvSpPr>
          <p:nvPr/>
        </p:nvSpPr>
        <p:spPr bwMode="gray">
          <a:xfrm>
            <a:off x="0" y="404664"/>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260648"/>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6" name="Прямоугольник 5"/>
          <p:cNvSpPr/>
          <p:nvPr/>
        </p:nvSpPr>
        <p:spPr>
          <a:xfrm>
            <a:off x="323528" y="1052736"/>
            <a:ext cx="8496944" cy="1631216"/>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«Тәуекел» </a:t>
            </a:r>
            <a:r>
              <a:rPr lang="kk-KZ" sz="2000" b="1" dirty="0" smtClean="0">
                <a:solidFill>
                  <a:schemeClr val="tx2"/>
                </a:solidFill>
                <a:latin typeface="Times New Roman" pitchFamily="18" charset="0"/>
                <a:cs typeface="Times New Roman" pitchFamily="18" charset="0"/>
              </a:rPr>
              <a:t>түсінігінің бірнеше мағынасы бар. Тұтастай алғанда, тәуекел – болжамдаған нұсқамен салыстырғанда залалдардың пайда болуы немесе табыстарды кемдеу алу мүмкіндігі. Кең мағынада тәуекелді басқару дегеніміз оларды жоюға немесе азайтуға бағытталған қызмет түрі.</a:t>
            </a:r>
            <a:endParaRPr lang="ru-RU" sz="2000" b="1" dirty="0" smtClean="0">
              <a:solidFill>
                <a:schemeClr val="tx2"/>
              </a:solidFill>
              <a:latin typeface="Times New Roman" pitchFamily="18" charset="0"/>
              <a:cs typeface="Times New Roman" pitchFamily="18" charset="0"/>
            </a:endParaRPr>
          </a:p>
        </p:txBody>
      </p:sp>
      <p:sp>
        <p:nvSpPr>
          <p:cNvPr id="10" name="Прямоугольник 9"/>
          <p:cNvSpPr/>
          <p:nvPr/>
        </p:nvSpPr>
        <p:spPr>
          <a:xfrm>
            <a:off x="323528" y="3068960"/>
            <a:ext cx="8496944"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2"/>
                </a:solidFill>
                <a:latin typeface="Times New Roman" pitchFamily="18" charset="0"/>
                <a:cs typeface="Times New Roman" pitchFamily="18" charset="0"/>
              </a:rPr>
              <a:t>Инвестициялық және қаржылық шешімдерді қабылдау барысында екі негізгі факторлар ескерілуге тиісті: </a:t>
            </a:r>
            <a:r>
              <a:rPr lang="kk-KZ" sz="2000" b="1" dirty="0" smtClean="0">
                <a:solidFill>
                  <a:schemeClr val="tx1"/>
                </a:solidFill>
                <a:latin typeface="Times New Roman" pitchFamily="18" charset="0"/>
                <a:cs typeface="Times New Roman" pitchFamily="18" charset="0"/>
              </a:rPr>
              <a:t>тәуекел және табыстылық</a:t>
            </a:r>
            <a:r>
              <a:rPr lang="kk-KZ" sz="2000" b="1" dirty="0" smtClean="0">
                <a:solidFill>
                  <a:schemeClr val="tx2"/>
                </a:solidFill>
                <a:latin typeface="Times New Roman" pitchFamily="18" charset="0"/>
                <a:cs typeface="Times New Roman" pitchFamily="18" charset="0"/>
              </a:rPr>
              <a:t>. Ешкім де қайсыбір қаржылық немесе инвестициялық операциялардың нәтижесін болжамдай алмайды. Әр шешім тәуекелдің немесе табыстылықтың белгіленген ықтималдығын көрсетеді. </a:t>
            </a:r>
            <a:endParaRPr lang="ru-RU" sz="2000" b="1" dirty="0">
              <a:solidFill>
                <a:schemeClr val="tx2"/>
              </a:solidFill>
              <a:latin typeface="Times New Roman" pitchFamily="18" charset="0"/>
              <a:cs typeface="Times New Roman" pitchFamily="18" charset="0"/>
            </a:endParaRPr>
          </a:p>
        </p:txBody>
      </p:sp>
      <p:sp>
        <p:nvSpPr>
          <p:cNvPr id="17409" name="Rectangle 1"/>
          <p:cNvSpPr>
            <a:spLocks noChangeArrowheads="1"/>
          </p:cNvSpPr>
          <p:nvPr/>
        </p:nvSpPr>
        <p:spPr bwMode="auto">
          <a:xfrm>
            <a:off x="323528" y="5085184"/>
            <a:ext cx="8496944" cy="7078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Қаржы менеджментінде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тәуекел мен табыстылық </a:t>
            </a: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екі өзара байланысты санаттар ретінде қарастырылады.</a:t>
            </a:r>
            <a:endParaRPr kumimoji="0" lang="kk-KZ" sz="2000" b="1"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73" name="TextBox 72"/>
          <p:cNvSpPr txBox="1"/>
          <p:nvPr/>
        </p:nvSpPr>
        <p:spPr>
          <a:xfrm>
            <a:off x="1475656" y="0"/>
            <a:ext cx="2664296" cy="1200329"/>
          </a:xfrm>
          <a:prstGeom prst="rect">
            <a:avLst/>
          </a:prstGeom>
          <a:noFill/>
        </p:spPr>
        <p:txBody>
          <a:bodyPr wrap="square" rtlCol="0">
            <a:spAutoFit/>
          </a:bodyPr>
          <a:lstStyle/>
          <a:p>
            <a:pPr algn="ctr"/>
            <a:r>
              <a:rPr lang="kk-KZ" sz="2400" b="1" u="sng" dirty="0" smtClean="0">
                <a:solidFill>
                  <a:schemeClr val="bg1"/>
                </a:solidFill>
                <a:latin typeface="Times New Roman" pitchFamily="18" charset="0"/>
                <a:cs typeface="Times New Roman" pitchFamily="18" charset="0"/>
              </a:rPr>
              <a:t>Тәуекелді анықтау және өлшеу.</a:t>
            </a:r>
            <a:endParaRPr lang="ru-RU" sz="2400" b="1" u="sng" dirty="0">
              <a:solidFill>
                <a:schemeClr val="bg1"/>
              </a:solidFill>
              <a:latin typeface="Times New Roman" pitchFamily="18" charset="0"/>
              <a:cs typeface="Times New Roman" pitchFamily="18" charset="0"/>
            </a:endParaRPr>
          </a:p>
        </p:txBody>
      </p:sp>
      <p:sp>
        <p:nvSpPr>
          <p:cNvPr id="36" name="Прямоугольник 35"/>
          <p:cNvSpPr/>
          <p:nvPr/>
        </p:nvSpPr>
        <p:spPr>
          <a:xfrm>
            <a:off x="0" y="1196752"/>
            <a:ext cx="9144000" cy="70788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2"/>
                </a:solidFill>
                <a:latin typeface="Times New Roman" pitchFamily="18" charset="0"/>
                <a:cs typeface="Times New Roman" pitchFamily="18" charset="0"/>
              </a:rPr>
              <a:t>Күтілген табысты бағалау үшін келесі өлшемдер пайдаланады: </a:t>
            </a:r>
            <a:r>
              <a:rPr lang="kk-KZ" sz="2000" b="1" dirty="0" smtClean="0">
                <a:solidFill>
                  <a:schemeClr val="tx1"/>
                </a:solidFill>
                <a:latin typeface="Times New Roman" pitchFamily="18" charset="0"/>
                <a:cs typeface="Times New Roman" pitchFamily="18" charset="0"/>
              </a:rPr>
              <a:t>капиталдың қайтымдылығы</a:t>
            </a:r>
            <a:r>
              <a:rPr lang="kk-KZ" sz="2000" b="1" dirty="0" smtClean="0">
                <a:solidFill>
                  <a:schemeClr val="tx2"/>
                </a:solidFill>
                <a:latin typeface="Times New Roman" pitchFamily="18" charset="0"/>
                <a:cs typeface="Times New Roman" pitchFamily="18" charset="0"/>
              </a:rPr>
              <a:t> мен </a:t>
            </a:r>
            <a:r>
              <a:rPr lang="kk-KZ" sz="2000" b="1" dirty="0" smtClean="0">
                <a:solidFill>
                  <a:schemeClr val="tx1"/>
                </a:solidFill>
                <a:latin typeface="Times New Roman" pitchFamily="18" charset="0"/>
                <a:cs typeface="Times New Roman" pitchFamily="18" charset="0"/>
              </a:rPr>
              <a:t>капиталдың тиімділігі</a:t>
            </a:r>
            <a:r>
              <a:rPr lang="kk-KZ" sz="2000" b="1" dirty="0" smtClean="0">
                <a:solidFill>
                  <a:schemeClr val="tx2"/>
                </a:solidFill>
                <a:latin typeface="Times New Roman" pitchFamily="18" charset="0"/>
                <a:cs typeface="Times New Roman" pitchFamily="18" charset="0"/>
              </a:rPr>
              <a:t>.</a:t>
            </a:r>
            <a:endParaRPr lang="ru-RU" sz="2000" b="1" dirty="0" smtClean="0">
              <a:solidFill>
                <a:schemeClr val="tx2"/>
              </a:solidFill>
              <a:latin typeface="Times New Roman" pitchFamily="18" charset="0"/>
              <a:cs typeface="Times New Roman" pitchFamily="18" charset="0"/>
            </a:endParaRPr>
          </a:p>
        </p:txBody>
      </p:sp>
      <p:sp>
        <p:nvSpPr>
          <p:cNvPr id="44" name="Прямоугольник 43"/>
          <p:cNvSpPr/>
          <p:nvPr/>
        </p:nvSpPr>
        <p:spPr>
          <a:xfrm>
            <a:off x="6228184" y="2852936"/>
            <a:ext cx="4572000" cy="646331"/>
          </a:xfrm>
          <a:prstGeom prst="rect">
            <a:avLst/>
          </a:prstGeom>
        </p:spPr>
        <p:txBody>
          <a:bodyPr>
            <a:spAutoFit/>
          </a:bodyPr>
          <a:lstStyle/>
          <a:p>
            <a:r>
              <a:rPr lang="ru-RU" dirty="0" smtClean="0"/>
              <a:t> </a:t>
            </a:r>
          </a:p>
          <a:p>
            <a:r>
              <a:rPr lang="ru-RU" dirty="0" smtClean="0"/>
              <a:t> </a:t>
            </a:r>
            <a:endParaRPr lang="ru-RU" dirty="0"/>
          </a:p>
        </p:txBody>
      </p:sp>
      <p:sp>
        <p:nvSpPr>
          <p:cNvPr id="45" name="Oval 4"/>
          <p:cNvSpPr>
            <a:spLocks noChangeArrowheads="1"/>
          </p:cNvSpPr>
          <p:nvPr/>
        </p:nvSpPr>
        <p:spPr bwMode="gray">
          <a:xfrm>
            <a:off x="2843808" y="2852936"/>
            <a:ext cx="3200400" cy="3200400"/>
          </a:xfrm>
          <a:prstGeom prst="ellipse">
            <a:avLst/>
          </a:prstGeom>
          <a:solidFill>
            <a:schemeClr val="tx2"/>
          </a:solidFill>
          <a:ln w="28575" algn="ctr">
            <a:solidFill>
              <a:srgbClr val="FFFFFF"/>
            </a:solidFill>
            <a:round/>
            <a:headEnd/>
            <a:tailEnd/>
          </a:ln>
          <a:effectLst/>
        </p:spPr>
        <p:txBody>
          <a:bodyPr wrap="none" anchor="ctr"/>
          <a:lstStyle/>
          <a:p>
            <a:pPr>
              <a:defRPr/>
            </a:pPr>
            <a:endParaRPr lang="ru-RU">
              <a:latin typeface="Arial" pitchFamily="34" charset="0"/>
            </a:endParaRPr>
          </a:p>
        </p:txBody>
      </p:sp>
      <p:sp>
        <p:nvSpPr>
          <p:cNvPr id="46" name="AutoShape 3"/>
          <p:cNvSpPr>
            <a:spLocks noChangeArrowheads="1"/>
          </p:cNvSpPr>
          <p:nvPr/>
        </p:nvSpPr>
        <p:spPr bwMode="gray">
          <a:xfrm>
            <a:off x="2483768" y="2547515"/>
            <a:ext cx="3833813" cy="3833813"/>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amma/>
                  <a:tint val="60784"/>
                  <a:invGamma/>
                  <a:alpha val="12000"/>
                </a:schemeClr>
              </a:gs>
              <a:gs pos="50000">
                <a:schemeClr val="tx2"/>
              </a:gs>
              <a:gs pos="100000">
                <a:schemeClr val="tx2">
                  <a:gamma/>
                  <a:tint val="60784"/>
                  <a:invGamma/>
                  <a:alpha val="12000"/>
                </a:schemeClr>
              </a:gs>
            </a:gsLst>
            <a:lin ang="2700000" scaled="1"/>
          </a:gradFill>
          <a:ln w="9525">
            <a:noFill/>
            <a:round/>
            <a:headEnd/>
            <a:tailEnd/>
          </a:ln>
          <a:effectLst/>
        </p:spPr>
        <p:txBody>
          <a:bodyPr wrap="none" anchor="ctr"/>
          <a:lstStyle/>
          <a:p>
            <a:pPr>
              <a:defRPr/>
            </a:pPr>
            <a:endParaRPr lang="ru-RU" dirty="0">
              <a:latin typeface="Arial" pitchFamily="34" charset="0"/>
            </a:endParaRPr>
          </a:p>
        </p:txBody>
      </p:sp>
      <p:sp>
        <p:nvSpPr>
          <p:cNvPr id="48" name="AutoShape 5"/>
          <p:cNvSpPr>
            <a:spLocks noChangeArrowheads="1"/>
          </p:cNvSpPr>
          <p:nvPr/>
        </p:nvSpPr>
        <p:spPr bwMode="gray">
          <a:xfrm>
            <a:off x="4211960" y="2420888"/>
            <a:ext cx="4896544" cy="1368152"/>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p:spPr>
        <p:txBody>
          <a:bodyPr wrap="none" anchor="ctr"/>
          <a:lstStyle/>
          <a:p>
            <a:pPr algn="ctr" eaLnBrk="0" hangingPunct="0">
              <a:defRPr/>
            </a:pPr>
            <a:endParaRPr lang="en-US" sz="2400" b="1" dirty="0">
              <a:solidFill>
                <a:schemeClr val="bg1"/>
              </a:solidFill>
              <a:latin typeface="Arial" pitchFamily="34" charset="0"/>
            </a:endParaRPr>
          </a:p>
        </p:txBody>
      </p:sp>
      <p:sp>
        <p:nvSpPr>
          <p:cNvPr id="49" name="AutoShape 5"/>
          <p:cNvSpPr>
            <a:spLocks noChangeArrowheads="1"/>
          </p:cNvSpPr>
          <p:nvPr/>
        </p:nvSpPr>
        <p:spPr bwMode="gray">
          <a:xfrm>
            <a:off x="683568" y="5085184"/>
            <a:ext cx="5184576" cy="1152128"/>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p:spPr>
        <p:txBody>
          <a:bodyPr wrap="none" anchor="ctr"/>
          <a:lstStyle/>
          <a:p>
            <a:pPr algn="ctr" eaLnBrk="0" hangingPunct="0">
              <a:defRPr/>
            </a:pPr>
            <a:endParaRPr lang="en-US" sz="2000" b="1" dirty="0">
              <a:solidFill>
                <a:schemeClr val="bg1"/>
              </a:solidFill>
              <a:latin typeface="Arial" pitchFamily="34" charset="0"/>
            </a:endParaRPr>
          </a:p>
        </p:txBody>
      </p:sp>
      <p:sp>
        <p:nvSpPr>
          <p:cNvPr id="51" name="Прямоугольник 50"/>
          <p:cNvSpPr/>
          <p:nvPr/>
        </p:nvSpPr>
        <p:spPr>
          <a:xfrm>
            <a:off x="2843808" y="4005064"/>
            <a:ext cx="3312368" cy="584775"/>
          </a:xfrm>
          <a:prstGeom prst="rect">
            <a:avLst/>
          </a:prstGeom>
        </p:spPr>
        <p:txBody>
          <a:bodyPr wrap="square">
            <a:spAutoFit/>
          </a:bodyPr>
          <a:lstStyle/>
          <a:p>
            <a:pPr algn="ctr"/>
            <a:r>
              <a:rPr lang="kk-KZ" sz="3200" b="1" dirty="0" smtClean="0">
                <a:solidFill>
                  <a:schemeClr val="bg1"/>
                </a:solidFill>
              </a:rPr>
              <a:t>Өлшемдер</a:t>
            </a:r>
            <a:endParaRPr lang="ru-RU" sz="3200" b="1" dirty="0">
              <a:solidFill>
                <a:schemeClr val="bg1"/>
              </a:solidFill>
            </a:endParaRPr>
          </a:p>
        </p:txBody>
      </p:sp>
      <p:sp>
        <p:nvSpPr>
          <p:cNvPr id="25" name="TextBox 24"/>
          <p:cNvSpPr txBox="1"/>
          <p:nvPr/>
        </p:nvSpPr>
        <p:spPr>
          <a:xfrm>
            <a:off x="4247456" y="2492896"/>
            <a:ext cx="4896544" cy="1323439"/>
          </a:xfrm>
          <a:prstGeom prst="rect">
            <a:avLst/>
          </a:prstGeom>
          <a:noFill/>
        </p:spPr>
        <p:txBody>
          <a:bodyPr wrap="square" rtlCol="0">
            <a:spAutoFit/>
          </a:bodyPr>
          <a:lstStyle/>
          <a:p>
            <a:pPr algn="ctr"/>
            <a:r>
              <a:rPr lang="kk-KZ" sz="2000" b="1" u="sng" dirty="0" smtClean="0">
                <a:solidFill>
                  <a:schemeClr val="tx2"/>
                </a:solidFill>
                <a:latin typeface="Times New Roman" pitchFamily="18" charset="0"/>
                <a:cs typeface="Times New Roman" pitchFamily="18" charset="0"/>
              </a:rPr>
              <a:t>Капиталдың қайтымдылығы</a:t>
            </a:r>
            <a:r>
              <a:rPr lang="kk-KZ" sz="2000" b="1" u="sng" dirty="0" smtClean="0">
                <a:solidFill>
                  <a:schemeClr val="tx2">
                    <a:lumMod val="75000"/>
                  </a:schemeClr>
                </a:solidFill>
                <a:latin typeface="Times New Roman" pitchFamily="18" charset="0"/>
                <a:cs typeface="Times New Roman" pitchFamily="18" charset="0"/>
              </a:rPr>
              <a:t> </a:t>
            </a:r>
            <a:r>
              <a:rPr lang="kk-KZ" sz="2000" b="1" dirty="0" smtClean="0">
                <a:latin typeface="Times New Roman" pitchFamily="18" charset="0"/>
                <a:cs typeface="Times New Roman" pitchFamily="18" charset="0"/>
              </a:rPr>
              <a:t>пайда көлемінің жұмсалған капиталға қатысы ретінде есептеліп, айналым санын көрсетеді. </a:t>
            </a:r>
            <a:endParaRPr lang="ru-RU" sz="2000" b="1" dirty="0">
              <a:latin typeface="Times New Roman" pitchFamily="18" charset="0"/>
              <a:cs typeface="Times New Roman" pitchFamily="18" charset="0"/>
            </a:endParaRPr>
          </a:p>
        </p:txBody>
      </p:sp>
      <p:sp>
        <p:nvSpPr>
          <p:cNvPr id="29" name="Прямоугольник 28"/>
          <p:cNvSpPr/>
          <p:nvPr/>
        </p:nvSpPr>
        <p:spPr>
          <a:xfrm>
            <a:off x="755576" y="5157192"/>
            <a:ext cx="5040560" cy="1015663"/>
          </a:xfrm>
          <a:prstGeom prst="rect">
            <a:avLst/>
          </a:prstGeom>
        </p:spPr>
        <p:txBody>
          <a:bodyPr wrap="square">
            <a:spAutoFit/>
          </a:bodyPr>
          <a:lstStyle/>
          <a:p>
            <a:pPr algn="ctr"/>
            <a:r>
              <a:rPr lang="kk-KZ" sz="2000" b="1" u="sng" dirty="0" smtClean="0">
                <a:solidFill>
                  <a:schemeClr val="tx2"/>
                </a:solidFill>
                <a:latin typeface="Times New Roman" pitchFamily="18" charset="0"/>
                <a:cs typeface="Times New Roman" pitchFamily="18" charset="0"/>
              </a:rPr>
              <a:t>Капиталдың тиімділігі </a:t>
            </a:r>
            <a:r>
              <a:rPr lang="kk-KZ" sz="2000" b="1" dirty="0" smtClean="0">
                <a:latin typeface="Times New Roman" pitchFamily="18" charset="0"/>
                <a:cs typeface="Times New Roman" pitchFamily="18" charset="0"/>
              </a:rPr>
              <a:t>немесе табыстылығының нормасы пайыздық капиталдың қатысымен анықталады. </a:t>
            </a:r>
            <a:endParaRPr lang="ru-RU" sz="2000" b="1"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5292080" y="548680"/>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5292080" y="260648"/>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5292080" y="404664"/>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004048"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004048"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220072"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6" name="Прямоугольник 45"/>
          <p:cNvSpPr/>
          <p:nvPr/>
        </p:nvSpPr>
        <p:spPr>
          <a:xfrm>
            <a:off x="1259632" y="-45387"/>
            <a:ext cx="4248472" cy="954107"/>
          </a:xfrm>
          <a:prstGeom prst="rect">
            <a:avLst/>
          </a:prstGeom>
        </p:spPr>
        <p:txBody>
          <a:bodyPr wrap="square">
            <a:spAutoFit/>
          </a:bodyPr>
          <a:lstStyle/>
          <a:p>
            <a:pPr algn="ctr"/>
            <a:r>
              <a:rPr lang="kk-KZ" sz="2800" b="1" u="sng" dirty="0" smtClean="0">
                <a:solidFill>
                  <a:schemeClr val="bg1"/>
                </a:solidFill>
              </a:rPr>
              <a:t>Тәуекелдердің </a:t>
            </a:r>
          </a:p>
          <a:p>
            <a:pPr algn="ctr"/>
            <a:r>
              <a:rPr lang="kk-KZ" sz="2800" b="1" u="sng" dirty="0" smtClean="0">
                <a:solidFill>
                  <a:schemeClr val="bg1"/>
                </a:solidFill>
              </a:rPr>
              <a:t>түрлері</a:t>
            </a:r>
            <a:endParaRPr lang="ru-RU" sz="2800" b="1" u="sng" dirty="0">
              <a:solidFill>
                <a:schemeClr val="bg1"/>
              </a:solidFill>
            </a:endParaRPr>
          </a:p>
        </p:txBody>
      </p:sp>
      <p:sp>
        <p:nvSpPr>
          <p:cNvPr id="49" name="Прямоугольник 48"/>
          <p:cNvSpPr/>
          <p:nvPr/>
        </p:nvSpPr>
        <p:spPr>
          <a:xfrm>
            <a:off x="323528" y="1268760"/>
            <a:ext cx="8496944" cy="40011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dirty="0" smtClean="0">
                <a:solidFill>
                  <a:schemeClr val="tx1"/>
                </a:solidFill>
                <a:latin typeface="Times New Roman" pitchFamily="18" charset="0"/>
                <a:cs typeface="Times New Roman" pitchFamily="18" charset="0"/>
              </a:rPr>
              <a:t>Нәтиже алу </a:t>
            </a:r>
            <a:r>
              <a:rPr lang="ru-RU" sz="2000" b="1" dirty="0" err="1" smtClean="0">
                <a:solidFill>
                  <a:schemeClr val="tx1"/>
                </a:solidFill>
                <a:latin typeface="Times New Roman" pitchFamily="18" charset="0"/>
                <a:cs typeface="Times New Roman" pitchFamily="18" charset="0"/>
              </a:rPr>
              <a:t>мүмкіндігіне байланысты</a:t>
            </a:r>
            <a:r>
              <a:rPr lang="ru-RU" sz="2000" b="1" dirty="0" smtClean="0">
                <a:solidFill>
                  <a:schemeClr val="tx1"/>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тәуекелділік екі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топқа бөлінеді:</a:t>
            </a:r>
            <a:endParaRPr lang="ru-RU" sz="2000" b="1" dirty="0">
              <a:solidFill>
                <a:schemeClr val="tx2"/>
              </a:solidFill>
              <a:latin typeface="Times New Roman" pitchFamily="18" charset="0"/>
              <a:cs typeface="Times New Roman" pitchFamily="18" charset="0"/>
            </a:endParaRPr>
          </a:p>
        </p:txBody>
      </p:sp>
      <p:sp>
        <p:nvSpPr>
          <p:cNvPr id="50" name="Freeform 7"/>
          <p:cNvSpPr>
            <a:spLocks/>
          </p:cNvSpPr>
          <p:nvPr/>
        </p:nvSpPr>
        <p:spPr bwMode="gray">
          <a:xfrm>
            <a:off x="3419872" y="1700808"/>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ru-RU">
              <a:latin typeface="Arial" pitchFamily="34" charset="0"/>
            </a:endParaRPr>
          </a:p>
        </p:txBody>
      </p:sp>
      <p:sp>
        <p:nvSpPr>
          <p:cNvPr id="51" name="Freeform 7"/>
          <p:cNvSpPr>
            <a:spLocks/>
          </p:cNvSpPr>
          <p:nvPr/>
        </p:nvSpPr>
        <p:spPr bwMode="gray">
          <a:xfrm flipH="1">
            <a:off x="5220072" y="1700808"/>
            <a:ext cx="896912" cy="1224136"/>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ru-RU">
              <a:latin typeface="Arial" pitchFamily="34" charset="0"/>
            </a:endParaRPr>
          </a:p>
        </p:txBody>
      </p:sp>
      <p:sp>
        <p:nvSpPr>
          <p:cNvPr id="52" name="Прямоугольник 51"/>
          <p:cNvSpPr/>
          <p:nvPr/>
        </p:nvSpPr>
        <p:spPr>
          <a:xfrm>
            <a:off x="1259632" y="2924944"/>
            <a:ext cx="3528392" cy="31700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u="sng" dirty="0" smtClean="0">
                <a:solidFill>
                  <a:schemeClr val="tx1"/>
                </a:solidFill>
                <a:latin typeface="Times New Roman" pitchFamily="18" charset="0"/>
                <a:cs typeface="Times New Roman" pitchFamily="18" charset="0"/>
              </a:rPr>
              <a:t>Таза </a:t>
            </a:r>
            <a:r>
              <a:rPr lang="ru-RU" sz="2000" b="1" u="sng" dirty="0" err="1" smtClean="0">
                <a:solidFill>
                  <a:schemeClr val="tx1"/>
                </a:solidFill>
                <a:latin typeface="Times New Roman" pitchFamily="18" charset="0"/>
                <a:cs typeface="Times New Roman" pitchFamily="18" charset="0"/>
              </a:rPr>
              <a:t>тәуекелділік</a:t>
            </a:r>
            <a:r>
              <a:rPr lang="ru-RU" sz="2000" b="1" dirty="0" err="1" smtClean="0">
                <a:solidFill>
                  <a:schemeClr val="tx1"/>
                </a:solidFill>
                <a:latin typeface="Times New Roman" pitchFamily="18" charset="0"/>
                <a:cs typeface="Times New Roman" pitchFamily="18" charset="0"/>
              </a:rPr>
              <a:t> </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дегеніміз</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теріс</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немесе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нөлдік нәтиже алу</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мүмкіндігі</a:t>
            </a:r>
            <a:r>
              <a:rPr lang="ru-RU" sz="2000" b="1" dirty="0" smtClean="0">
                <a:solidFill>
                  <a:schemeClr val="tx2"/>
                </a:solidFill>
                <a:latin typeface="Times New Roman" pitchFamily="18" charset="0"/>
                <a:cs typeface="Times New Roman" pitchFamily="18" charset="0"/>
              </a:rPr>
              <a:t>. Таза </a:t>
            </a:r>
            <a:r>
              <a:rPr lang="ru-RU" sz="2000" b="1" dirty="0" err="1" smtClean="0">
                <a:solidFill>
                  <a:schemeClr val="tx2"/>
                </a:solidFill>
                <a:latin typeface="Times New Roman" pitchFamily="18" charset="0"/>
                <a:cs typeface="Times New Roman" pitchFamily="18" charset="0"/>
              </a:rPr>
              <a:t>тәуекелділіктің түрлері табиғи тәуекелділіктер</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экологиялық</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саяси</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транспорттық және коммерциялық тәуекелділіктің мүліктік</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өндірістік</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саудалық түрлері</a:t>
            </a:r>
            <a:r>
              <a:rPr lang="ru-RU" sz="2000" b="1" dirty="0" smtClean="0">
                <a:solidFill>
                  <a:schemeClr val="tx2"/>
                </a:solidFill>
                <a:latin typeface="Times New Roman" pitchFamily="18" charset="0"/>
                <a:cs typeface="Times New Roman" pitchFamily="18" charset="0"/>
              </a:rPr>
              <a:t>.</a:t>
            </a:r>
            <a:endParaRPr lang="ru-RU" sz="2000" b="1" dirty="0">
              <a:solidFill>
                <a:schemeClr val="tx2"/>
              </a:solidFill>
              <a:latin typeface="Times New Roman" pitchFamily="18" charset="0"/>
              <a:cs typeface="Times New Roman" pitchFamily="18" charset="0"/>
            </a:endParaRPr>
          </a:p>
        </p:txBody>
      </p:sp>
      <p:sp>
        <p:nvSpPr>
          <p:cNvPr id="53" name="Прямоугольник 52"/>
          <p:cNvSpPr/>
          <p:nvPr/>
        </p:nvSpPr>
        <p:spPr>
          <a:xfrm>
            <a:off x="5148064" y="2924944"/>
            <a:ext cx="2592288" cy="31393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u="sng" dirty="0" err="1" smtClean="0">
                <a:solidFill>
                  <a:schemeClr val="tx1"/>
                </a:solidFill>
                <a:latin typeface="Times New Roman" pitchFamily="18" charset="0"/>
                <a:cs typeface="Times New Roman" pitchFamily="18" charset="0"/>
              </a:rPr>
              <a:t>Алып</a:t>
            </a:r>
            <a:r>
              <a:rPr lang="ru-RU" b="1" u="sng" dirty="0" smtClean="0">
                <a:solidFill>
                  <a:schemeClr val="tx1"/>
                </a:solidFill>
                <a:latin typeface="Times New Roman" pitchFamily="18" charset="0"/>
                <a:cs typeface="Times New Roman" pitchFamily="18" charset="0"/>
              </a:rPr>
              <a:t> </a:t>
            </a:r>
            <a:r>
              <a:rPr lang="ru-RU" b="1" u="sng" dirty="0" err="1" smtClean="0">
                <a:solidFill>
                  <a:schemeClr val="tx1"/>
                </a:solidFill>
                <a:latin typeface="Times New Roman" pitchFamily="18" charset="0"/>
                <a:cs typeface="Times New Roman" pitchFamily="18" charset="0"/>
              </a:rPr>
              <a:t>сатарлық тәуекелділік </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дегеніміз</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теріс</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немесе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оң нәтиже алу</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ықтималдылығы.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Алып</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сатарлық тәуекелділікке коммерциялық тәуекелділіктің негізгі</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бөлігі қаржылық тәуекелділік жатады</a:t>
            </a:r>
            <a:r>
              <a:rPr lang="ru-RU" b="1" dirty="0" smtClean="0">
                <a:solidFill>
                  <a:schemeClr val="tx2"/>
                </a:solidFill>
                <a:latin typeface="Times New Roman" pitchFamily="18" charset="0"/>
                <a:cs typeface="Times New Roman" pitchFamily="18" charset="0"/>
              </a:rPr>
              <a:t>.</a:t>
            </a:r>
            <a:endParaRPr lang="ru-RU"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5292080" y="548680"/>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5292080" y="260648"/>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5292080" y="404664"/>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004048"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004048"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220072"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6" name="Прямоугольник 45"/>
          <p:cNvSpPr/>
          <p:nvPr/>
        </p:nvSpPr>
        <p:spPr>
          <a:xfrm>
            <a:off x="1259632" y="-45387"/>
            <a:ext cx="4248472" cy="954107"/>
          </a:xfrm>
          <a:prstGeom prst="rect">
            <a:avLst/>
          </a:prstGeom>
        </p:spPr>
        <p:txBody>
          <a:bodyPr wrap="square">
            <a:spAutoFit/>
          </a:bodyPr>
          <a:lstStyle/>
          <a:p>
            <a:pPr algn="ctr"/>
            <a:r>
              <a:rPr lang="kk-KZ" sz="2800" b="1" u="sng" dirty="0" smtClean="0">
                <a:solidFill>
                  <a:schemeClr val="bg1"/>
                </a:solidFill>
              </a:rPr>
              <a:t>Тәуекелдердің </a:t>
            </a:r>
          </a:p>
          <a:p>
            <a:pPr algn="ctr"/>
            <a:r>
              <a:rPr lang="kk-KZ" sz="2800" b="1" u="sng" dirty="0" smtClean="0">
                <a:solidFill>
                  <a:schemeClr val="bg1"/>
                </a:solidFill>
              </a:rPr>
              <a:t>түрлері</a:t>
            </a:r>
            <a:endParaRPr lang="ru-RU" sz="2800" b="1" u="sng" dirty="0">
              <a:solidFill>
                <a:schemeClr val="bg1"/>
              </a:solidFill>
            </a:endParaRPr>
          </a:p>
        </p:txBody>
      </p:sp>
      <p:sp>
        <p:nvSpPr>
          <p:cNvPr id="25" name="Прямоугольник с двумя скругленными противолежащими углами 24"/>
          <p:cNvSpPr/>
          <p:nvPr/>
        </p:nvSpPr>
        <p:spPr>
          <a:xfrm>
            <a:off x="1691680" y="1268760"/>
            <a:ext cx="2592288" cy="1224136"/>
          </a:xfrm>
          <a:prstGeom prst="round2DiagRect">
            <a:avLst/>
          </a:prstGeom>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Табиғи тәуекел</a:t>
            </a:r>
            <a:endParaRPr lang="ru-RU" sz="2400" b="1" dirty="0">
              <a:solidFill>
                <a:schemeClr val="tx2"/>
              </a:solidFill>
            </a:endParaRPr>
          </a:p>
        </p:txBody>
      </p:sp>
      <p:sp>
        <p:nvSpPr>
          <p:cNvPr id="29" name="Прямоугольник с двумя скругленными противолежащими углами 28"/>
          <p:cNvSpPr/>
          <p:nvPr/>
        </p:nvSpPr>
        <p:spPr>
          <a:xfrm>
            <a:off x="4860032" y="1268760"/>
            <a:ext cx="2592288" cy="1224136"/>
          </a:xfrm>
          <a:prstGeom prst="round2Diag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Транспорттық тәуекел</a:t>
            </a:r>
            <a:endParaRPr lang="ru-RU" sz="2400" b="1" dirty="0">
              <a:solidFill>
                <a:schemeClr val="tx2"/>
              </a:solidFill>
            </a:endParaRPr>
          </a:p>
        </p:txBody>
      </p:sp>
      <p:cxnSp>
        <p:nvCxnSpPr>
          <p:cNvPr id="30" name="Прямая со стрелкой 29"/>
          <p:cNvCxnSpPr>
            <a:stCxn id="45" idx="1"/>
          </p:cNvCxnSpPr>
          <p:nvPr/>
        </p:nvCxnSpPr>
        <p:spPr>
          <a:xfrm>
            <a:off x="4572000" y="3861048"/>
            <a:ext cx="0" cy="1584176"/>
          </a:xfrm>
          <a:prstGeom prst="straightConnector1">
            <a:avLst/>
          </a:prstGeom>
          <a:ln>
            <a:solidFill>
              <a:schemeClr val="bg1"/>
            </a:solidFill>
            <a:tailEnd type="arrow"/>
          </a:ln>
        </p:spPr>
        <p:style>
          <a:lnRef idx="3">
            <a:schemeClr val="accent1"/>
          </a:lnRef>
          <a:fillRef idx="0">
            <a:schemeClr val="accent1"/>
          </a:fillRef>
          <a:effectRef idx="2">
            <a:schemeClr val="accent1"/>
          </a:effectRef>
          <a:fontRef idx="minor">
            <a:schemeClr val="tx1"/>
          </a:fontRef>
        </p:style>
      </p:cxnSp>
      <p:cxnSp>
        <p:nvCxnSpPr>
          <p:cNvPr id="31" name="Прямая со стрелкой 30"/>
          <p:cNvCxnSpPr>
            <a:stCxn id="25" idx="0"/>
            <a:endCxn id="29" idx="2"/>
          </p:cNvCxnSpPr>
          <p:nvPr/>
        </p:nvCxnSpPr>
        <p:spPr>
          <a:xfrm>
            <a:off x="4283968" y="1880828"/>
            <a:ext cx="576064" cy="0"/>
          </a:xfrm>
          <a:prstGeom prst="straightConnector1">
            <a:avLst/>
          </a:prstGeom>
          <a:ln>
            <a:solidFill>
              <a:schemeClr val="bg1"/>
            </a:solidFill>
            <a:headEnd type="arrow"/>
            <a:tailEnd type="arrow"/>
          </a:ln>
        </p:spPr>
        <p:style>
          <a:lnRef idx="3">
            <a:schemeClr val="accent1"/>
          </a:lnRef>
          <a:fillRef idx="0">
            <a:schemeClr val="accent1"/>
          </a:fillRef>
          <a:effectRef idx="2">
            <a:schemeClr val="accent1"/>
          </a:effectRef>
          <a:fontRef idx="minor">
            <a:schemeClr val="tx1"/>
          </a:fontRef>
        </p:style>
      </p:cxnSp>
      <p:cxnSp>
        <p:nvCxnSpPr>
          <p:cNvPr id="32" name="Прямая соединительная линия 31"/>
          <p:cNvCxnSpPr>
            <a:stCxn id="45" idx="3"/>
          </p:cNvCxnSpPr>
          <p:nvPr/>
        </p:nvCxnSpPr>
        <p:spPr>
          <a:xfrm flipV="1">
            <a:off x="4572000" y="1916832"/>
            <a:ext cx="0" cy="72008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3" name="Прямая со стрелкой 32"/>
          <p:cNvCxnSpPr>
            <a:stCxn id="44" idx="0"/>
            <a:endCxn id="36" idx="2"/>
          </p:cNvCxnSpPr>
          <p:nvPr/>
        </p:nvCxnSpPr>
        <p:spPr>
          <a:xfrm>
            <a:off x="4283968" y="4689140"/>
            <a:ext cx="576064" cy="0"/>
          </a:xfrm>
          <a:prstGeom prst="straightConnector1">
            <a:avLst/>
          </a:prstGeom>
          <a:ln>
            <a:solidFill>
              <a:schemeClr val="bg1"/>
            </a:solidFill>
            <a:headEnd type="arrow"/>
            <a:tailEnd type="arrow"/>
          </a:ln>
        </p:spPr>
        <p:style>
          <a:lnRef idx="3">
            <a:schemeClr val="accent1"/>
          </a:lnRef>
          <a:fillRef idx="0">
            <a:schemeClr val="accent1"/>
          </a:fillRef>
          <a:effectRef idx="2">
            <a:schemeClr val="accent1"/>
          </a:effectRef>
          <a:fontRef idx="minor">
            <a:schemeClr val="tx1"/>
          </a:fontRef>
        </p:style>
      </p:cxnSp>
      <p:sp>
        <p:nvSpPr>
          <p:cNvPr id="36" name="Прямоугольник с двумя скругленными противолежащими углами 35"/>
          <p:cNvSpPr/>
          <p:nvPr/>
        </p:nvSpPr>
        <p:spPr>
          <a:xfrm>
            <a:off x="4860032" y="4077072"/>
            <a:ext cx="2592288" cy="1224136"/>
          </a:xfrm>
          <a:prstGeom prst="round2DiagRect">
            <a:avLst/>
          </a:prstGeom>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Саяси тәуекел</a:t>
            </a:r>
            <a:endParaRPr lang="ru-RU" sz="2400" b="1" dirty="0">
              <a:solidFill>
                <a:schemeClr val="tx2"/>
              </a:solidFill>
            </a:endParaRPr>
          </a:p>
        </p:txBody>
      </p:sp>
      <p:sp>
        <p:nvSpPr>
          <p:cNvPr id="44" name="Прямоугольник с двумя скругленными противолежащими углами 43"/>
          <p:cNvSpPr/>
          <p:nvPr/>
        </p:nvSpPr>
        <p:spPr>
          <a:xfrm>
            <a:off x="1691680" y="4077072"/>
            <a:ext cx="2592288" cy="1224136"/>
          </a:xfrm>
          <a:prstGeom prst="round2DiagRect">
            <a:avLst/>
          </a:prstGeom>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Экологиялық тәуекел</a:t>
            </a:r>
            <a:endParaRPr lang="ru-RU" sz="2400" b="1" dirty="0">
              <a:solidFill>
                <a:schemeClr val="tx2"/>
              </a:solidFill>
            </a:endParaRPr>
          </a:p>
        </p:txBody>
      </p:sp>
      <p:sp>
        <p:nvSpPr>
          <p:cNvPr id="45" name="Прямоугольник с двумя скругленными противолежащими углами 44"/>
          <p:cNvSpPr/>
          <p:nvPr/>
        </p:nvSpPr>
        <p:spPr>
          <a:xfrm>
            <a:off x="3275856" y="2636912"/>
            <a:ext cx="2592288" cy="1224136"/>
          </a:xfrm>
          <a:prstGeom prst="round2DiagRect">
            <a:avLst/>
          </a:prstGeom>
          <a:solidFill>
            <a:schemeClr val="accent1">
              <a:lumMod val="50000"/>
            </a:schemeClr>
          </a:solidFill>
          <a:ln>
            <a:noFill/>
          </a:ln>
          <a:effectLst>
            <a:glow rad="228600">
              <a:srgbClr val="FFFFFF">
                <a:alpha val="40000"/>
              </a:srgb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2400" b="1" u="sng" dirty="0">
              <a:solidFill>
                <a:schemeClr val="bg1"/>
              </a:solidFill>
            </a:endParaRPr>
          </a:p>
        </p:txBody>
      </p:sp>
      <p:sp>
        <p:nvSpPr>
          <p:cNvPr id="47" name="Прямоугольник с двумя скругленными противолежащими углами 46"/>
          <p:cNvSpPr/>
          <p:nvPr/>
        </p:nvSpPr>
        <p:spPr>
          <a:xfrm>
            <a:off x="3275856" y="5445224"/>
            <a:ext cx="2592288" cy="1224136"/>
          </a:xfrm>
          <a:prstGeom prst="round2Diag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kk-KZ" sz="2400" b="1" dirty="0" smtClean="0">
                <a:solidFill>
                  <a:schemeClr val="tx2"/>
                </a:solidFill>
              </a:rPr>
              <a:t>Коммерциялық тәуекел</a:t>
            </a:r>
            <a:endParaRPr lang="ru-RU" sz="2400" b="1" dirty="0">
              <a:solidFill>
                <a:schemeClr val="tx2"/>
              </a:solidFill>
            </a:endParaRPr>
          </a:p>
        </p:txBody>
      </p:sp>
      <p:sp>
        <p:nvSpPr>
          <p:cNvPr id="48" name="Прямоугольник 47"/>
          <p:cNvSpPr/>
          <p:nvPr/>
        </p:nvSpPr>
        <p:spPr>
          <a:xfrm>
            <a:off x="3059832" y="2636912"/>
            <a:ext cx="3024336" cy="1200329"/>
          </a:xfrm>
          <a:prstGeom prst="rect">
            <a:avLst/>
          </a:prstGeom>
        </p:spPr>
        <p:txBody>
          <a:bodyPr wrap="square">
            <a:spAutoFit/>
          </a:bodyPr>
          <a:lstStyle/>
          <a:p>
            <a:pPr algn="ctr"/>
            <a:r>
              <a:rPr lang="ru-RU" sz="2400" b="1" dirty="0" smtClean="0">
                <a:solidFill>
                  <a:schemeClr val="bg1"/>
                </a:solidFill>
                <a:latin typeface="Times New Roman" pitchFamily="18" charset="0"/>
                <a:cs typeface="Times New Roman" pitchFamily="18" charset="0"/>
              </a:rPr>
              <a:t>Пайда болу </a:t>
            </a:r>
            <a:r>
              <a:rPr lang="ru-RU" sz="2400" b="1" dirty="0" err="1" smtClean="0">
                <a:solidFill>
                  <a:schemeClr val="bg1"/>
                </a:solidFill>
                <a:latin typeface="Times New Roman" pitchFamily="18" charset="0"/>
                <a:cs typeface="Times New Roman" pitchFamily="18" charset="0"/>
              </a:rPr>
              <a:t>себебі</a:t>
            </a:r>
            <a:r>
              <a:rPr lang="ru-RU" sz="2400" b="1" dirty="0" smtClean="0">
                <a:solidFill>
                  <a:schemeClr val="bg1"/>
                </a:solidFill>
                <a:latin typeface="Times New Roman" pitchFamily="18" charset="0"/>
                <a:cs typeface="Times New Roman" pitchFamily="18" charset="0"/>
              </a:rPr>
              <a:t>-</a:t>
            </a:r>
          </a:p>
          <a:p>
            <a:pPr algn="ctr"/>
            <a:r>
              <a:rPr lang="ru-RU" sz="2400" b="1" dirty="0" smtClean="0">
                <a:solidFill>
                  <a:schemeClr val="bg1"/>
                </a:solidFill>
                <a:latin typeface="Times New Roman" pitchFamily="18" charset="0"/>
                <a:cs typeface="Times New Roman" pitchFamily="18" charset="0"/>
              </a:rPr>
              <a:t>не байланысты тәуекелділік</a:t>
            </a:r>
            <a:endParaRPr lang="ru-RU" sz="24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edge">
                                      <p:cBhvr>
                                        <p:cTn id="7" dur="2000"/>
                                        <p:tgtEl>
                                          <p:spTgt spid="29"/>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edge">
                                      <p:cBhvr>
                                        <p:cTn id="10" dur="2000"/>
                                        <p:tgtEl>
                                          <p:spTgt spid="25"/>
                                        </p:tgtEl>
                                      </p:cBhvr>
                                    </p:animEffect>
                                  </p:childTnLst>
                                </p:cTn>
                              </p:par>
                              <p:par>
                                <p:cTn id="11" presetID="20" presetClass="entr" presetSubtype="0" fill="hold" grpId="1"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edge">
                                      <p:cBhvr>
                                        <p:cTn id="13" dur="2000"/>
                                        <p:tgtEl>
                                          <p:spTgt spid="25"/>
                                        </p:tgtEl>
                                      </p:cBhvr>
                                    </p:animEffect>
                                  </p:childTnLst>
                                </p:cTn>
                              </p:par>
                              <p:par>
                                <p:cTn id="14" presetID="2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edge">
                                      <p:cBhvr>
                                        <p:cTn id="16" dur="2000"/>
                                        <p:tgtEl>
                                          <p:spTgt spid="36"/>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edge">
                                      <p:cBhvr>
                                        <p:cTn id="19" dur="2000"/>
                                        <p:tgtEl>
                                          <p:spTgt spid="44"/>
                                        </p:tgtEl>
                                      </p:cBhvr>
                                    </p:animEffect>
                                  </p:childTnLst>
                                </p:cTn>
                              </p:par>
                              <p:par>
                                <p:cTn id="20" presetID="2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edge">
                                      <p:cBhvr>
                                        <p:cTn id="22"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36" grpId="0" animBg="1"/>
      <p:bldP spid="44" grpId="0" animBg="1"/>
      <p:bldP spid="4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5292080" y="548680"/>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5292080" y="260648"/>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5292080" y="404664"/>
            <a:ext cx="3851920"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5004048"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5004048"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5220072"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764704"/>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188640"/>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18864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260648"/>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6" name="Прямоугольник 45"/>
          <p:cNvSpPr/>
          <p:nvPr/>
        </p:nvSpPr>
        <p:spPr>
          <a:xfrm>
            <a:off x="1259632" y="-45387"/>
            <a:ext cx="4248472" cy="954107"/>
          </a:xfrm>
          <a:prstGeom prst="rect">
            <a:avLst/>
          </a:prstGeom>
        </p:spPr>
        <p:txBody>
          <a:bodyPr wrap="square">
            <a:spAutoFit/>
          </a:bodyPr>
          <a:lstStyle/>
          <a:p>
            <a:pPr algn="ctr"/>
            <a:r>
              <a:rPr lang="kk-KZ" sz="2800" b="1" u="sng" dirty="0" smtClean="0">
                <a:solidFill>
                  <a:schemeClr val="bg1"/>
                </a:solidFill>
              </a:rPr>
              <a:t>Тәуекелдердің </a:t>
            </a:r>
          </a:p>
          <a:p>
            <a:pPr algn="ctr"/>
            <a:r>
              <a:rPr lang="kk-KZ" sz="2800" b="1" u="sng" dirty="0" smtClean="0">
                <a:solidFill>
                  <a:schemeClr val="bg1"/>
                </a:solidFill>
              </a:rPr>
              <a:t>түрлері</a:t>
            </a:r>
            <a:endParaRPr lang="ru-RU" sz="2800" b="1" u="sng" dirty="0">
              <a:solidFill>
                <a:schemeClr val="bg1"/>
              </a:solidFill>
            </a:endParaRPr>
          </a:p>
        </p:txBody>
      </p:sp>
      <p:sp>
        <p:nvSpPr>
          <p:cNvPr id="20" name="Прямоугольник 19"/>
          <p:cNvSpPr/>
          <p:nvPr/>
        </p:nvSpPr>
        <p:spPr>
          <a:xfrm>
            <a:off x="179512" y="4953942"/>
            <a:ext cx="885698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u="sng" dirty="0" err="1" smtClean="0">
                <a:solidFill>
                  <a:schemeClr val="tx1"/>
                </a:solidFill>
                <a:latin typeface="Times New Roman" pitchFamily="18" charset="0"/>
                <a:cs typeface="Times New Roman" pitchFamily="18" charset="0"/>
              </a:rPr>
              <a:t>Коммерциялық тәуекелділік </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дегеніміз</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қаржы шаруашылық қызметін жүргізу процесінде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ақша қаражаттарын, қаржы ресурстарын</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жоғалту немесе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төмендету ықтималдылығы.</a:t>
            </a:r>
            <a:r>
              <a:rPr lang="ru-RU" b="1" dirty="0" smtClean="0">
                <a:solidFill>
                  <a:schemeClr val="tx2"/>
                </a:solidFill>
                <a:latin typeface="Times New Roman" pitchFamily="18" charset="0"/>
                <a:cs typeface="Times New Roman" pitchFamily="18" charset="0"/>
              </a:rPr>
              <a:t> </a:t>
            </a:r>
            <a:endParaRPr lang="ru-RU" b="1" dirty="0">
              <a:solidFill>
                <a:schemeClr val="tx2"/>
              </a:solidFill>
              <a:latin typeface="Times New Roman" pitchFamily="18" charset="0"/>
              <a:cs typeface="Times New Roman" pitchFamily="18" charset="0"/>
            </a:endParaRPr>
          </a:p>
        </p:txBody>
      </p:sp>
      <p:sp>
        <p:nvSpPr>
          <p:cNvPr id="21" name="Прямоугольник 20"/>
          <p:cNvSpPr/>
          <p:nvPr/>
        </p:nvSpPr>
        <p:spPr>
          <a:xfrm>
            <a:off x="179512" y="1124744"/>
            <a:ext cx="88569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Табиғи тәуекелділікке </a:t>
            </a:r>
            <a:r>
              <a:rPr lang="ru-RU" b="1" dirty="0" err="1" smtClean="0">
                <a:solidFill>
                  <a:schemeClr val="tx2"/>
                </a:solidFill>
                <a:latin typeface="Times New Roman" pitchFamily="18" charset="0"/>
                <a:cs typeface="Times New Roman" pitchFamily="18" charset="0"/>
              </a:rPr>
              <a:t>табиғи апатқа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ықтималдылықтар жатады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Мысалы</a:t>
            </a:r>
            <a:r>
              <a:rPr lang="ru-RU" b="1" dirty="0" smtClean="0">
                <a:solidFill>
                  <a:schemeClr val="tx2"/>
                </a:solidFill>
                <a:latin typeface="Times New Roman" pitchFamily="18" charset="0"/>
                <a:cs typeface="Times New Roman" pitchFamily="18" charset="0"/>
              </a:rPr>
              <a:t>, эпидемия, </a:t>
            </a:r>
            <a:r>
              <a:rPr lang="ru-RU" b="1" dirty="0" err="1" smtClean="0">
                <a:solidFill>
                  <a:schemeClr val="tx2"/>
                </a:solidFill>
                <a:latin typeface="Times New Roman" pitchFamily="18" charset="0"/>
                <a:cs typeface="Times New Roman" pitchFamily="18" charset="0"/>
              </a:rPr>
              <a:t>өрт, </a:t>
            </a:r>
            <a:r>
              <a:rPr lang="ru-RU" b="1" dirty="0" smtClean="0">
                <a:solidFill>
                  <a:schemeClr val="tx2"/>
                </a:solidFill>
                <a:latin typeface="Times New Roman" pitchFamily="18" charset="0"/>
                <a:cs typeface="Times New Roman" pitchFamily="18" charset="0"/>
              </a:rPr>
              <a:t>су </a:t>
            </a:r>
            <a:r>
              <a:rPr lang="ru-RU" b="1" dirty="0" err="1" smtClean="0">
                <a:solidFill>
                  <a:schemeClr val="tx2"/>
                </a:solidFill>
                <a:latin typeface="Times New Roman" pitchFamily="18" charset="0"/>
                <a:cs typeface="Times New Roman" pitchFamily="18" charset="0"/>
              </a:rPr>
              <a:t>тасқыны және тағы басқа</a:t>
            </a:r>
            <a:r>
              <a:rPr lang="ru-RU" b="1" dirty="0" smtClean="0">
                <a:solidFill>
                  <a:schemeClr val="tx2"/>
                </a:solidFill>
                <a:latin typeface="Times New Roman" pitchFamily="18" charset="0"/>
                <a:cs typeface="Times New Roman" pitchFamily="18" charset="0"/>
              </a:rPr>
              <a:t>.</a:t>
            </a:r>
          </a:p>
        </p:txBody>
      </p:sp>
      <p:sp>
        <p:nvSpPr>
          <p:cNvPr id="22" name="Прямоугольник 21"/>
          <p:cNvSpPr/>
          <p:nvPr/>
        </p:nvSpPr>
        <p:spPr>
          <a:xfrm>
            <a:off x="179512" y="1916832"/>
            <a:ext cx="88569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Экологиялық тәуекелділікке </a:t>
            </a:r>
            <a:r>
              <a:rPr lang="ru-RU" b="1" dirty="0" err="1" smtClean="0">
                <a:solidFill>
                  <a:schemeClr val="tx2"/>
                </a:solidFill>
                <a:latin typeface="Times New Roman" pitchFamily="18" charset="0"/>
                <a:cs typeface="Times New Roman" pitchFamily="18" charset="0"/>
              </a:rPr>
              <a:t>қоршаған ортаны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ластаумен</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тәуекелділіктер жатады</a:t>
            </a:r>
            <a:r>
              <a:rPr lang="ru-RU" b="1" dirty="0" smtClean="0">
                <a:solidFill>
                  <a:schemeClr val="tx2"/>
                </a:solidFill>
                <a:latin typeface="Times New Roman" pitchFamily="18" charset="0"/>
                <a:cs typeface="Times New Roman" pitchFamily="18" charset="0"/>
              </a:rPr>
              <a:t>.</a:t>
            </a:r>
          </a:p>
        </p:txBody>
      </p:sp>
      <p:sp>
        <p:nvSpPr>
          <p:cNvPr id="23" name="Прямоугольник 22"/>
          <p:cNvSpPr/>
          <p:nvPr/>
        </p:nvSpPr>
        <p:spPr>
          <a:xfrm>
            <a:off x="179512" y="2765827"/>
            <a:ext cx="8856984" cy="203132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Саяси</a:t>
            </a:r>
            <a:r>
              <a:rPr lang="ru-RU" b="1" u="sng" dirty="0" smtClean="0">
                <a:solidFill>
                  <a:schemeClr val="tx1"/>
                </a:solidFill>
                <a:latin typeface="Times New Roman" pitchFamily="18" charset="0"/>
                <a:cs typeface="Times New Roman" pitchFamily="18" charset="0"/>
              </a:rPr>
              <a:t> </a:t>
            </a:r>
            <a:r>
              <a:rPr lang="ru-RU" b="1" u="sng" dirty="0" err="1" smtClean="0">
                <a:solidFill>
                  <a:schemeClr val="tx1"/>
                </a:solidFill>
                <a:latin typeface="Times New Roman" pitchFamily="18" charset="0"/>
                <a:cs typeface="Times New Roman" pitchFamily="18" charset="0"/>
              </a:rPr>
              <a:t>тәуекелділік</a:t>
            </a:r>
            <a:r>
              <a:rPr lang="ru-RU" b="1" dirty="0" err="1" smtClean="0">
                <a:solidFill>
                  <a:schemeClr val="tx2"/>
                </a:solidFill>
                <a:latin typeface="Times New Roman" pitchFamily="18" charset="0"/>
                <a:cs typeface="Times New Roman" pitchFamily="18" charset="0"/>
              </a:rPr>
              <a:t>― мемлекеттің қызметі нәтижесінде және мемлекет</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ішінде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болып</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жатқан саяси</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жағдайларға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тәуекелділіктер.</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Бұл тәуекел ШЖС-ге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байланыссыз</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өндірістік процестің бұзылуына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болады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Саяси</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тәуекелділікке </a:t>
            </a:r>
            <a:r>
              <a:rPr lang="ru-RU" b="1" dirty="0" smtClean="0">
                <a:solidFill>
                  <a:schemeClr val="tx2"/>
                </a:solidFill>
                <a:latin typeface="Times New Roman" pitchFamily="18" charset="0"/>
                <a:cs typeface="Times New Roman" pitchFamily="18" charset="0"/>
              </a:rPr>
              <a:t>революция </a:t>
            </a:r>
            <a:r>
              <a:rPr lang="ru-RU" b="1" dirty="0" err="1" smtClean="0">
                <a:solidFill>
                  <a:schemeClr val="tx2"/>
                </a:solidFill>
                <a:latin typeface="Times New Roman" pitchFamily="18" charset="0"/>
                <a:cs typeface="Times New Roman" pitchFamily="18" charset="0"/>
              </a:rPr>
              <a:t>және әр түрлі мемлекет</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ішіндегі</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әскери қақтығыстар</a:t>
            </a:r>
            <a:r>
              <a:rPr lang="ru-RU" b="1" dirty="0" smtClean="0">
                <a:solidFill>
                  <a:schemeClr val="tx2"/>
                </a:solidFill>
                <a:latin typeface="Times New Roman" pitchFamily="18" charset="0"/>
                <a:cs typeface="Times New Roman" pitchFamily="18" charset="0"/>
              </a:rPr>
              <a:t>, национализация </a:t>
            </a:r>
            <a:r>
              <a:rPr lang="ru-RU" b="1" dirty="0" err="1" smtClean="0">
                <a:solidFill>
                  <a:schemeClr val="tx2"/>
                </a:solidFill>
                <a:latin typeface="Times New Roman" pitchFamily="18" charset="0"/>
                <a:cs typeface="Times New Roman" pitchFamily="18" charset="0"/>
              </a:rPr>
              <a:t>нәтижесінде шаруашылық қызметтің жүргізілмеу мүмкіндігі</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төтенше жағдайларға байланысты</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мемлекет</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ішінде</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жүргізілетін төлемдерге моноторий</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жүргізу</a:t>
            </a:r>
            <a:r>
              <a:rPr lang="ru-RU" b="1" dirty="0" smtClean="0">
                <a:solidFill>
                  <a:schemeClr val="tx2"/>
                </a:solidFill>
                <a:latin typeface="Times New Roman" pitchFamily="18" charset="0"/>
                <a:cs typeface="Times New Roman" pitchFamily="18" charset="0"/>
              </a:rPr>
              <a:t>, </a:t>
            </a:r>
            <a:r>
              <a:rPr lang="ru-RU" b="1" dirty="0" err="1" smtClean="0">
                <a:solidFill>
                  <a:schemeClr val="tx2"/>
                </a:solidFill>
                <a:latin typeface="Times New Roman" pitchFamily="18" charset="0"/>
                <a:cs typeface="Times New Roman" pitchFamily="18" charset="0"/>
              </a:rPr>
              <a:t>салық заңдылығының өзгерістері жатады</a:t>
            </a:r>
            <a:r>
              <a:rPr lang="ru-RU" b="1" dirty="0" smtClean="0">
                <a:solidFill>
                  <a:schemeClr val="tx2"/>
                </a:solidFill>
                <a:latin typeface="Times New Roman" pitchFamily="18" charset="0"/>
                <a:cs typeface="Times New Roman" pitchFamily="18" charset="0"/>
              </a:rPr>
              <a:t>.</a:t>
            </a:r>
          </a:p>
        </p:txBody>
      </p:sp>
      <p:sp>
        <p:nvSpPr>
          <p:cNvPr id="24" name="Прямоугольник 23"/>
          <p:cNvSpPr/>
          <p:nvPr/>
        </p:nvSpPr>
        <p:spPr>
          <a:xfrm>
            <a:off x="179512" y="6023029"/>
            <a:ext cx="88569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b="1" u="sng" dirty="0" err="1" smtClean="0">
                <a:solidFill>
                  <a:schemeClr val="tx1"/>
                </a:solidFill>
                <a:latin typeface="Times New Roman" pitchFamily="18" charset="0"/>
                <a:cs typeface="Times New Roman" pitchFamily="18" charset="0"/>
              </a:rPr>
              <a:t>Транспорттық тәуекелділіктерге </a:t>
            </a:r>
            <a:r>
              <a:rPr lang="ru-RU" b="1" dirty="0" err="1" smtClean="0">
                <a:solidFill>
                  <a:srgbClr val="1F497D"/>
                </a:solidFill>
                <a:latin typeface="Times New Roman" pitchFamily="18" charset="0"/>
                <a:cs typeface="Times New Roman" pitchFamily="18" charset="0"/>
              </a:rPr>
              <a:t>тауарларды</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тасылмалдаумен</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байланысты</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туындайтын</a:t>
            </a:r>
            <a:r>
              <a:rPr lang="ru-RU" b="1" dirty="0" smtClean="0">
                <a:solidFill>
                  <a:srgbClr val="1F497D"/>
                </a:solidFill>
                <a:latin typeface="Times New Roman" pitchFamily="18" charset="0"/>
                <a:cs typeface="Times New Roman" pitchFamily="18" charset="0"/>
              </a:rPr>
              <a:t> </a:t>
            </a:r>
            <a:r>
              <a:rPr lang="ru-RU" b="1" dirty="0" err="1" smtClean="0">
                <a:solidFill>
                  <a:srgbClr val="1F497D"/>
                </a:solidFill>
                <a:latin typeface="Times New Roman" pitchFamily="18" charset="0"/>
                <a:cs typeface="Times New Roman" pitchFamily="18" charset="0"/>
              </a:rPr>
              <a:t>тәуекелділіктер жатады</a:t>
            </a:r>
            <a:r>
              <a:rPr lang="ru-RU" b="1" dirty="0" smtClean="0">
                <a:solidFill>
                  <a:srgbClr val="1F497D"/>
                </a:solidFill>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683568"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6" name="Rectangle 2"/>
          <p:cNvSpPr>
            <a:spLocks noChangeArrowheads="1"/>
          </p:cNvSpPr>
          <p:nvPr/>
        </p:nvSpPr>
        <p:spPr bwMode="gray">
          <a:xfrm>
            <a:off x="1641525" y="1676400"/>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17" name="Rectangle 3"/>
          <p:cNvSpPr>
            <a:spLocks noChangeArrowheads="1"/>
          </p:cNvSpPr>
          <p:nvPr/>
        </p:nvSpPr>
        <p:spPr bwMode="gray">
          <a:xfrm>
            <a:off x="3968131" y="1670050"/>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18" name="Rectangle 4"/>
          <p:cNvSpPr>
            <a:spLocks noChangeArrowheads="1"/>
          </p:cNvSpPr>
          <p:nvPr/>
        </p:nvSpPr>
        <p:spPr bwMode="gray">
          <a:xfrm>
            <a:off x="6264101" y="1700808"/>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19" name="AutoShape 5"/>
          <p:cNvSpPr>
            <a:spLocks noChangeArrowheads="1"/>
          </p:cNvSpPr>
          <p:nvPr/>
        </p:nvSpPr>
        <p:spPr bwMode="gray">
          <a:xfrm>
            <a:off x="1077888" y="5373216"/>
            <a:ext cx="685800" cy="466725"/>
          </a:xfrm>
          <a:prstGeom prst="parallelogram">
            <a:avLst>
              <a:gd name="adj" fmla="val 111905"/>
            </a:avLst>
          </a:prstGeom>
          <a:solidFill>
            <a:srgbClr val="000000"/>
          </a:solidFill>
          <a:ln w="9525">
            <a:noFill/>
            <a:miter lim="800000"/>
            <a:headEnd/>
            <a:tailEnd/>
          </a:ln>
        </p:spPr>
        <p:txBody>
          <a:bodyPr wrap="none" anchor="ctr"/>
          <a:lstStyle/>
          <a:p>
            <a:endParaRPr lang="ru-RU" dirty="0"/>
          </a:p>
        </p:txBody>
      </p:sp>
      <p:sp>
        <p:nvSpPr>
          <p:cNvPr id="20" name="AutoShape 7"/>
          <p:cNvSpPr>
            <a:spLocks noChangeArrowheads="1"/>
          </p:cNvSpPr>
          <p:nvPr/>
        </p:nvSpPr>
        <p:spPr bwMode="gray">
          <a:xfrm>
            <a:off x="179512" y="2492896"/>
            <a:ext cx="2133600" cy="860425"/>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ru-RU" sz="2000" b="1" dirty="0" smtClean="0">
              <a:latin typeface="Times New Roman" pitchFamily="18" charset="0"/>
              <a:cs typeface="Times New Roman" pitchFamily="18" charset="0"/>
            </a:endParaRPr>
          </a:p>
          <a:p>
            <a:pPr algn="ctr" eaLnBrk="0" hangingPunct="0"/>
            <a:r>
              <a:rPr lang="ru-RU" sz="2000" b="1" dirty="0" err="1" smtClean="0">
                <a:solidFill>
                  <a:schemeClr val="tx2"/>
                </a:solidFill>
                <a:latin typeface="Times New Roman" pitchFamily="18" charset="0"/>
                <a:cs typeface="Times New Roman" pitchFamily="18" charset="0"/>
              </a:rPr>
              <a:t>Мүліктік</a:t>
            </a:r>
            <a:endParaRPr lang="ru-RU" sz="2000" b="1" dirty="0" smtClean="0">
              <a:solidFill>
                <a:schemeClr val="tx2"/>
              </a:solidFill>
              <a:latin typeface="Times New Roman" pitchFamily="18" charset="0"/>
              <a:cs typeface="Times New Roman" pitchFamily="18" charset="0"/>
            </a:endParaRPr>
          </a:p>
          <a:p>
            <a:pPr algn="ctr" eaLnBrk="0" hangingPunct="0"/>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тәуекелділік</a:t>
            </a:r>
            <a:r>
              <a:rPr lang="ru-RU" sz="2000" i="1" dirty="0" smtClean="0">
                <a:solidFill>
                  <a:schemeClr val="tx2"/>
                </a:solidFill>
              </a:rPr>
              <a:t> </a:t>
            </a:r>
          </a:p>
          <a:p>
            <a:pPr algn="ctr" eaLnBrk="0" hangingPunct="0"/>
            <a:endParaRPr lang="en-US" sz="2000" b="1" dirty="0">
              <a:solidFill>
                <a:schemeClr val="tx2"/>
              </a:solidFill>
            </a:endParaRPr>
          </a:p>
        </p:txBody>
      </p:sp>
      <p:grpSp>
        <p:nvGrpSpPr>
          <p:cNvPr id="2" name="Group 8"/>
          <p:cNvGrpSpPr>
            <a:grpSpLocks/>
          </p:cNvGrpSpPr>
          <p:nvPr/>
        </p:nvGrpSpPr>
        <p:grpSpPr bwMode="auto">
          <a:xfrm>
            <a:off x="971600" y="1676400"/>
            <a:ext cx="822325" cy="762000"/>
            <a:chOff x="1101" y="1056"/>
            <a:chExt cx="517" cy="480"/>
          </a:xfrm>
          <a:solidFill>
            <a:schemeClr val="tx2">
              <a:lumMod val="40000"/>
              <a:lumOff val="60000"/>
            </a:schemeClr>
          </a:solidFill>
        </p:grpSpPr>
        <p:sp>
          <p:nvSpPr>
            <p:cNvPr id="22" name="AutoShape 9"/>
            <p:cNvSpPr>
              <a:spLocks noChangeArrowheads="1"/>
            </p:cNvSpPr>
            <p:nvPr/>
          </p:nvSpPr>
          <p:spPr bwMode="gray">
            <a:xfrm>
              <a:off x="1186" y="1056"/>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23" name="AutoShape 10"/>
            <p:cNvSpPr>
              <a:spLocks noChangeArrowheads="1"/>
            </p:cNvSpPr>
            <p:nvPr/>
          </p:nvSpPr>
          <p:spPr bwMode="gray">
            <a:xfrm>
              <a:off x="1101" y="134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30" name="AutoShape 16"/>
          <p:cNvSpPr>
            <a:spLocks noChangeArrowheads="1"/>
          </p:cNvSpPr>
          <p:nvPr/>
        </p:nvSpPr>
        <p:spPr bwMode="gray">
          <a:xfrm>
            <a:off x="5758408" y="5400675"/>
            <a:ext cx="685800" cy="466725"/>
          </a:xfrm>
          <a:prstGeom prst="parallelogram">
            <a:avLst>
              <a:gd name="adj" fmla="val 111905"/>
            </a:avLst>
          </a:prstGeom>
          <a:gradFill rotWithShape="1">
            <a:gsLst>
              <a:gs pos="0">
                <a:srgbClr val="000000"/>
              </a:gs>
              <a:gs pos="50000">
                <a:srgbClr val="000000"/>
              </a:gs>
              <a:gs pos="100000">
                <a:srgbClr val="000000"/>
              </a:gs>
            </a:gsLst>
            <a:lin ang="0" scaled="1"/>
          </a:gradFill>
          <a:ln w="9525">
            <a:noFill/>
            <a:miter lim="800000"/>
            <a:headEnd/>
            <a:tailEnd/>
          </a:ln>
        </p:spPr>
        <p:txBody>
          <a:bodyPr wrap="none" anchor="ctr"/>
          <a:lstStyle/>
          <a:p>
            <a:endParaRPr lang="ru-RU" dirty="0"/>
          </a:p>
        </p:txBody>
      </p:sp>
      <p:sp>
        <p:nvSpPr>
          <p:cNvPr id="31" name="AutoShape 17"/>
          <p:cNvSpPr>
            <a:spLocks noChangeArrowheads="1"/>
          </p:cNvSpPr>
          <p:nvPr/>
        </p:nvSpPr>
        <p:spPr bwMode="gray">
          <a:xfrm>
            <a:off x="4714429" y="2355850"/>
            <a:ext cx="2133600" cy="860425"/>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eaLnBrk="0" hangingPunct="0"/>
            <a:endParaRPr lang="kk-KZ" sz="2000" b="1" dirty="0" smtClean="0">
              <a:solidFill>
                <a:schemeClr val="tx2"/>
              </a:solidFill>
            </a:endParaRPr>
          </a:p>
          <a:p>
            <a:pPr algn="ctr" eaLnBrk="0" hangingPunct="0"/>
            <a:r>
              <a:rPr lang="ru-RU" sz="2000" b="1" dirty="0" err="1" smtClean="0">
                <a:solidFill>
                  <a:schemeClr val="tx2"/>
                </a:solidFill>
                <a:latin typeface="Times New Roman" pitchFamily="18" charset="0"/>
                <a:cs typeface="Times New Roman" pitchFamily="18" charset="0"/>
              </a:rPr>
              <a:t>Саудалық</a:t>
            </a:r>
            <a:endParaRPr lang="ru-RU" sz="2000" b="1" dirty="0" smtClean="0">
              <a:solidFill>
                <a:schemeClr val="tx2"/>
              </a:solidFill>
              <a:latin typeface="Times New Roman" pitchFamily="18" charset="0"/>
              <a:cs typeface="Times New Roman" pitchFamily="18" charset="0"/>
            </a:endParaRPr>
          </a:p>
          <a:p>
            <a:pPr algn="ctr" eaLnBrk="0" hangingPunct="0"/>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тәукелділік</a:t>
            </a:r>
            <a:endParaRPr lang="ru-RU" sz="2000" b="1" dirty="0" smtClean="0">
              <a:solidFill>
                <a:schemeClr val="tx2"/>
              </a:solidFill>
              <a:latin typeface="Times New Roman" pitchFamily="18" charset="0"/>
              <a:cs typeface="Times New Roman" pitchFamily="18" charset="0"/>
            </a:endParaRPr>
          </a:p>
          <a:p>
            <a:pPr algn="ctr" eaLnBrk="0" hangingPunct="0"/>
            <a:endParaRPr lang="en-US" sz="2000" b="1" dirty="0">
              <a:solidFill>
                <a:schemeClr val="tx2"/>
              </a:solidFill>
            </a:endParaRPr>
          </a:p>
        </p:txBody>
      </p:sp>
      <p:grpSp>
        <p:nvGrpSpPr>
          <p:cNvPr id="3" name="Group 18"/>
          <p:cNvGrpSpPr>
            <a:grpSpLocks/>
          </p:cNvGrpSpPr>
          <p:nvPr/>
        </p:nvGrpSpPr>
        <p:grpSpPr bwMode="auto">
          <a:xfrm>
            <a:off x="5621462" y="1665288"/>
            <a:ext cx="819150" cy="757237"/>
            <a:chOff x="4470" y="1049"/>
            <a:chExt cx="517" cy="477"/>
          </a:xfrm>
          <a:solidFill>
            <a:schemeClr val="tx2">
              <a:lumMod val="75000"/>
            </a:schemeClr>
          </a:solidFill>
        </p:grpSpPr>
        <p:sp>
          <p:nvSpPr>
            <p:cNvPr id="33" name="AutoShape 19"/>
            <p:cNvSpPr>
              <a:spLocks noChangeArrowheads="1"/>
            </p:cNvSpPr>
            <p:nvPr/>
          </p:nvSpPr>
          <p:spPr bwMode="gray">
            <a:xfrm>
              <a:off x="4555" y="1049"/>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36" name="AutoShape 20"/>
            <p:cNvSpPr>
              <a:spLocks noChangeArrowheads="1"/>
            </p:cNvSpPr>
            <p:nvPr/>
          </p:nvSpPr>
          <p:spPr bwMode="gray">
            <a:xfrm>
              <a:off x="4470" y="133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47" name="AutoShape 26"/>
          <p:cNvSpPr>
            <a:spLocks noChangeArrowheads="1"/>
          </p:cNvSpPr>
          <p:nvPr/>
        </p:nvSpPr>
        <p:spPr bwMode="gray">
          <a:xfrm>
            <a:off x="3362723" y="5410200"/>
            <a:ext cx="685800" cy="466725"/>
          </a:xfrm>
          <a:prstGeom prst="parallelogram">
            <a:avLst>
              <a:gd name="adj" fmla="val 111905"/>
            </a:avLst>
          </a:prstGeom>
          <a:solidFill>
            <a:srgbClr val="000000"/>
          </a:solidFill>
          <a:ln w="9525">
            <a:noFill/>
            <a:miter lim="800000"/>
            <a:headEnd/>
            <a:tailEnd/>
          </a:ln>
        </p:spPr>
        <p:txBody>
          <a:bodyPr wrap="none" anchor="ctr"/>
          <a:lstStyle/>
          <a:p>
            <a:endParaRPr lang="ru-RU" dirty="0"/>
          </a:p>
        </p:txBody>
      </p:sp>
      <p:sp>
        <p:nvSpPr>
          <p:cNvPr id="48" name="AutoShape 27"/>
          <p:cNvSpPr>
            <a:spLocks noChangeArrowheads="1"/>
          </p:cNvSpPr>
          <p:nvPr/>
        </p:nvSpPr>
        <p:spPr bwMode="gray">
          <a:xfrm>
            <a:off x="2339752" y="2348880"/>
            <a:ext cx="2232248" cy="3960440"/>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eaLnBrk="0" hangingPunct="0"/>
            <a:r>
              <a:rPr lang="kk-KZ" dirty="0" smtClean="0">
                <a:solidFill>
                  <a:srgbClr val="000000"/>
                </a:solidFill>
                <a:latin typeface="Times New Roman"/>
                <a:ea typeface="Times New Roman"/>
              </a:rPr>
              <a:t>                                                                              </a:t>
            </a: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p:txBody>
      </p:sp>
      <p:grpSp>
        <p:nvGrpSpPr>
          <p:cNvPr id="4" name="Group 28"/>
          <p:cNvGrpSpPr>
            <a:grpSpLocks/>
          </p:cNvGrpSpPr>
          <p:nvPr/>
        </p:nvGrpSpPr>
        <p:grpSpPr bwMode="auto">
          <a:xfrm>
            <a:off x="3298206" y="1665288"/>
            <a:ext cx="822325" cy="757237"/>
            <a:chOff x="2781" y="1049"/>
            <a:chExt cx="517" cy="477"/>
          </a:xfrm>
          <a:solidFill>
            <a:schemeClr val="bg1">
              <a:lumMod val="75000"/>
            </a:schemeClr>
          </a:solidFill>
        </p:grpSpPr>
        <p:sp>
          <p:nvSpPr>
            <p:cNvPr id="50" name="AutoShape 29"/>
            <p:cNvSpPr>
              <a:spLocks noChangeArrowheads="1"/>
            </p:cNvSpPr>
            <p:nvPr/>
          </p:nvSpPr>
          <p:spPr bwMode="gray">
            <a:xfrm>
              <a:off x="2866" y="1049"/>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51" name="AutoShape 30"/>
            <p:cNvSpPr>
              <a:spLocks noChangeArrowheads="1"/>
            </p:cNvSpPr>
            <p:nvPr/>
          </p:nvSpPr>
          <p:spPr bwMode="gray">
            <a:xfrm>
              <a:off x="2781" y="133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54" name="TextBox 53"/>
          <p:cNvSpPr txBox="1"/>
          <p:nvPr/>
        </p:nvSpPr>
        <p:spPr>
          <a:xfrm>
            <a:off x="2339752" y="2422043"/>
            <a:ext cx="2304256" cy="4247317"/>
          </a:xfrm>
          <a:prstGeom prst="rect">
            <a:avLst/>
          </a:prstGeom>
          <a:noFill/>
        </p:spPr>
        <p:txBody>
          <a:bodyPr wrap="square" rtlCol="0">
            <a:spAutoFit/>
          </a:bodyPr>
          <a:lstStyle/>
          <a:p>
            <a:pPr algn="ctr"/>
            <a:r>
              <a:rPr lang="ru-RU" b="1" dirty="0" err="1" smtClean="0">
                <a:solidFill>
                  <a:schemeClr val="tx2"/>
                </a:solidFill>
              </a:rPr>
              <a:t>Өндірістік тәуекелділік </a:t>
            </a:r>
            <a:r>
              <a:rPr lang="ru-RU" b="1" dirty="0" smtClean="0"/>
              <a:t>― </a:t>
            </a:r>
            <a:r>
              <a:rPr lang="ru-RU" b="1" dirty="0" err="1" smtClean="0"/>
              <a:t>негізгі</a:t>
            </a:r>
            <a:r>
              <a:rPr lang="ru-RU" b="1" dirty="0" smtClean="0"/>
              <a:t> </a:t>
            </a:r>
            <a:r>
              <a:rPr lang="ru-RU" b="1" dirty="0" err="1" smtClean="0"/>
              <a:t>және айналым</a:t>
            </a:r>
            <a:r>
              <a:rPr lang="ru-RU" b="1" dirty="0" smtClean="0"/>
              <a:t> </a:t>
            </a:r>
            <a:r>
              <a:rPr lang="ru-RU" b="1" dirty="0" err="1" smtClean="0"/>
              <a:t>қорлардың дұрыс жұмыс істемеу</a:t>
            </a:r>
            <a:r>
              <a:rPr lang="ru-RU" b="1" dirty="0" smtClean="0"/>
              <a:t> </a:t>
            </a:r>
            <a:r>
              <a:rPr lang="ru-RU" b="1" dirty="0" err="1" smtClean="0"/>
              <a:t>немесе</a:t>
            </a:r>
            <a:r>
              <a:rPr lang="ru-RU" b="1" dirty="0" smtClean="0"/>
              <a:t> </a:t>
            </a:r>
            <a:r>
              <a:rPr lang="ru-RU" b="1" dirty="0" err="1" smtClean="0"/>
              <a:t>бұзылу нәтижесінде өндірістік қызметтің тоқтатылуы және жаңа </a:t>
            </a:r>
            <a:r>
              <a:rPr lang="ru-RU" b="1" dirty="0" smtClean="0"/>
              <a:t>техника, </a:t>
            </a:r>
            <a:r>
              <a:rPr lang="ru-RU" b="1" dirty="0" err="1" smtClean="0"/>
              <a:t>технологияларды</a:t>
            </a:r>
            <a:r>
              <a:rPr lang="ru-RU" b="1" dirty="0" smtClean="0"/>
              <a:t> </a:t>
            </a:r>
            <a:r>
              <a:rPr lang="ru-RU" b="1" dirty="0" err="1" smtClean="0"/>
              <a:t>негізуге</a:t>
            </a:r>
            <a:r>
              <a:rPr lang="ru-RU" b="1" dirty="0" smtClean="0"/>
              <a:t> </a:t>
            </a:r>
            <a:r>
              <a:rPr lang="ru-RU" b="1" dirty="0" err="1" smtClean="0"/>
              <a:t>байланысты</a:t>
            </a:r>
            <a:r>
              <a:rPr lang="ru-RU" b="1" dirty="0" smtClean="0"/>
              <a:t> </a:t>
            </a:r>
            <a:r>
              <a:rPr lang="ru-RU" b="1" dirty="0" err="1" smtClean="0"/>
              <a:t>кәсіпкерлердің зиян</a:t>
            </a:r>
            <a:r>
              <a:rPr lang="ru-RU" b="1" dirty="0" smtClean="0"/>
              <a:t> </a:t>
            </a:r>
            <a:r>
              <a:rPr lang="ru-RU" b="1" dirty="0" err="1" smtClean="0"/>
              <a:t>шегуі</a:t>
            </a:r>
            <a:r>
              <a:rPr lang="ru-RU" b="1" dirty="0" smtClean="0"/>
              <a:t>.</a:t>
            </a:r>
          </a:p>
          <a:p>
            <a:pPr algn="ctr"/>
            <a:endParaRPr lang="ru-RU" b="1" dirty="0">
              <a:solidFill>
                <a:schemeClr val="tx1">
                  <a:lumMod val="75000"/>
                  <a:lumOff val="25000"/>
                </a:schemeClr>
              </a:solidFill>
            </a:endParaRPr>
          </a:p>
        </p:txBody>
      </p:sp>
      <p:sp>
        <p:nvSpPr>
          <p:cNvPr id="46" name="Прямоугольник 45"/>
          <p:cNvSpPr/>
          <p:nvPr/>
        </p:nvSpPr>
        <p:spPr>
          <a:xfrm>
            <a:off x="395536" y="188640"/>
            <a:ext cx="8424936"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dirty="0" err="1" smtClean="0">
                <a:solidFill>
                  <a:schemeClr val="tx2"/>
                </a:solidFill>
                <a:latin typeface="Times New Roman" pitchFamily="18" charset="0"/>
                <a:cs typeface="Times New Roman" pitchFamily="18" charset="0"/>
              </a:rPr>
              <a:t>Құрылымдық белгісіне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байланысты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коммерциялық белгісіне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байланысты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коммерциялық тәуекелділік </a:t>
            </a:r>
            <a:r>
              <a:rPr lang="ru-RU" sz="2000" b="1" u="sng" dirty="0" err="1" smtClean="0">
                <a:solidFill>
                  <a:schemeClr val="tx1"/>
                </a:solidFill>
                <a:latin typeface="Times New Roman" pitchFamily="18" charset="0"/>
                <a:cs typeface="Times New Roman" pitchFamily="18" charset="0"/>
              </a:rPr>
              <a:t>мүліктік, өндірістік, саудалық </a:t>
            </a:r>
            <a:r>
              <a:rPr lang="ru-RU" sz="2000" b="1" dirty="0" err="1" smtClean="0">
                <a:solidFill>
                  <a:schemeClr val="tx2"/>
                </a:solidFill>
                <a:latin typeface="Times New Roman" pitchFamily="18" charset="0"/>
                <a:cs typeface="Times New Roman" pitchFamily="18" charset="0"/>
              </a:rPr>
              <a:t>және </a:t>
            </a:r>
            <a:r>
              <a:rPr lang="ru-RU" sz="2000" b="1" u="sng" dirty="0" err="1" smtClean="0">
                <a:solidFill>
                  <a:schemeClr val="tx1"/>
                </a:solidFill>
                <a:latin typeface="Times New Roman" pitchFamily="18" charset="0"/>
                <a:cs typeface="Times New Roman" pitchFamily="18" charset="0"/>
              </a:rPr>
              <a:t>қаржылық </a:t>
            </a:r>
            <a:r>
              <a:rPr lang="ru-RU" sz="2000" b="1" dirty="0" err="1" smtClean="0">
                <a:solidFill>
                  <a:schemeClr val="tx2"/>
                </a:solidFill>
                <a:latin typeface="Times New Roman" pitchFamily="18" charset="0"/>
                <a:cs typeface="Times New Roman" pitchFamily="18" charset="0"/>
              </a:rPr>
              <a:t>тәуекелдіктерге бөлінеді.</a:t>
            </a:r>
            <a:endParaRPr lang="ru-RU" sz="2000" b="1" dirty="0">
              <a:solidFill>
                <a:schemeClr val="tx2"/>
              </a:solidFill>
              <a:latin typeface="Times New Roman" pitchFamily="18" charset="0"/>
              <a:cs typeface="Times New Roman" pitchFamily="18" charset="0"/>
            </a:endParaRPr>
          </a:p>
        </p:txBody>
      </p:sp>
      <p:sp>
        <p:nvSpPr>
          <p:cNvPr id="55" name="Rectangle 3"/>
          <p:cNvSpPr>
            <a:spLocks noChangeArrowheads="1"/>
          </p:cNvSpPr>
          <p:nvPr/>
        </p:nvSpPr>
        <p:spPr bwMode="gray">
          <a:xfrm>
            <a:off x="8532440" y="1598042"/>
            <a:ext cx="152400" cy="3733800"/>
          </a:xfrm>
          <a:prstGeom prst="rect">
            <a:avLst/>
          </a:prstGeom>
          <a:solidFill>
            <a:srgbClr val="000000"/>
          </a:solidFill>
          <a:ln w="9525">
            <a:noFill/>
            <a:miter lim="800000"/>
            <a:headEnd/>
            <a:tailEnd/>
          </a:ln>
        </p:spPr>
        <p:txBody>
          <a:bodyPr wrap="none" anchor="ctr"/>
          <a:lstStyle/>
          <a:p>
            <a:endParaRPr lang="ru-RU" dirty="0"/>
          </a:p>
        </p:txBody>
      </p:sp>
      <p:sp>
        <p:nvSpPr>
          <p:cNvPr id="56" name="AutoShape 26"/>
          <p:cNvSpPr>
            <a:spLocks noChangeArrowheads="1"/>
          </p:cNvSpPr>
          <p:nvPr/>
        </p:nvSpPr>
        <p:spPr bwMode="gray">
          <a:xfrm>
            <a:off x="7952855" y="5338192"/>
            <a:ext cx="685800" cy="466725"/>
          </a:xfrm>
          <a:prstGeom prst="parallelogram">
            <a:avLst>
              <a:gd name="adj" fmla="val 111905"/>
            </a:avLst>
          </a:prstGeom>
          <a:solidFill>
            <a:srgbClr val="000000"/>
          </a:solidFill>
          <a:ln w="9525">
            <a:noFill/>
            <a:miter lim="800000"/>
            <a:headEnd/>
            <a:tailEnd/>
          </a:ln>
        </p:spPr>
        <p:txBody>
          <a:bodyPr wrap="none" anchor="ctr"/>
          <a:lstStyle/>
          <a:p>
            <a:endParaRPr lang="ru-RU" dirty="0"/>
          </a:p>
        </p:txBody>
      </p:sp>
      <p:sp>
        <p:nvSpPr>
          <p:cNvPr id="57" name="AutoShape 27"/>
          <p:cNvSpPr>
            <a:spLocks noChangeArrowheads="1"/>
          </p:cNvSpPr>
          <p:nvPr/>
        </p:nvSpPr>
        <p:spPr bwMode="gray">
          <a:xfrm>
            <a:off x="6965380" y="2276872"/>
            <a:ext cx="2070100" cy="1936750"/>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eaLnBrk="0" hangingPunct="0"/>
            <a:r>
              <a:rPr lang="kk-KZ" dirty="0" smtClean="0">
                <a:solidFill>
                  <a:srgbClr val="000000"/>
                </a:solidFill>
                <a:latin typeface="Times New Roman"/>
                <a:ea typeface="Times New Roman"/>
              </a:rPr>
              <a:t>                                                                              </a:t>
            </a: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smtClean="0">
              <a:solidFill>
                <a:srgbClr val="000000"/>
              </a:solidFill>
              <a:latin typeface="Times New Roman"/>
              <a:ea typeface="Times New Roman"/>
            </a:endParaRPr>
          </a:p>
          <a:p>
            <a:pPr algn="ctr" eaLnBrk="0" hangingPunct="0"/>
            <a:endParaRPr lang="kk-KZ" dirty="0">
              <a:solidFill>
                <a:srgbClr val="000000"/>
              </a:solidFill>
              <a:latin typeface="Times New Roman"/>
              <a:ea typeface="Times New Roman"/>
            </a:endParaRPr>
          </a:p>
        </p:txBody>
      </p:sp>
      <p:grpSp>
        <p:nvGrpSpPr>
          <p:cNvPr id="5" name="Group 28"/>
          <p:cNvGrpSpPr>
            <a:grpSpLocks/>
          </p:cNvGrpSpPr>
          <p:nvPr/>
        </p:nvGrpSpPr>
        <p:grpSpPr bwMode="auto">
          <a:xfrm>
            <a:off x="7884368" y="1593280"/>
            <a:ext cx="822325" cy="757237"/>
            <a:chOff x="2781" y="1049"/>
            <a:chExt cx="517" cy="477"/>
          </a:xfrm>
          <a:solidFill>
            <a:schemeClr val="bg1">
              <a:lumMod val="75000"/>
            </a:schemeClr>
          </a:solidFill>
        </p:grpSpPr>
        <p:sp>
          <p:nvSpPr>
            <p:cNvPr id="59" name="AutoShape 29"/>
            <p:cNvSpPr>
              <a:spLocks noChangeArrowheads="1"/>
            </p:cNvSpPr>
            <p:nvPr/>
          </p:nvSpPr>
          <p:spPr bwMode="gray">
            <a:xfrm>
              <a:off x="2866" y="1049"/>
              <a:ext cx="432" cy="288"/>
            </a:xfrm>
            <a:prstGeom prst="parallelogram">
              <a:avLst>
                <a:gd name="adj" fmla="val 109375"/>
              </a:avLst>
            </a:prstGeom>
            <a:grpFill/>
            <a:ln w="9525">
              <a:noFill/>
              <a:miter lim="800000"/>
              <a:headEnd/>
              <a:tailEnd/>
            </a:ln>
          </p:spPr>
          <p:txBody>
            <a:bodyPr wrap="none" anchor="ctr"/>
            <a:lstStyle/>
            <a:p>
              <a:endParaRPr lang="ru-RU" dirty="0"/>
            </a:p>
          </p:txBody>
        </p:sp>
        <p:sp>
          <p:nvSpPr>
            <p:cNvPr id="60" name="AutoShape 30"/>
            <p:cNvSpPr>
              <a:spLocks noChangeArrowheads="1"/>
            </p:cNvSpPr>
            <p:nvPr/>
          </p:nvSpPr>
          <p:spPr bwMode="gray">
            <a:xfrm>
              <a:off x="2781" y="1334"/>
              <a:ext cx="288" cy="192"/>
            </a:xfrm>
            <a:prstGeom prst="downArrow">
              <a:avLst>
                <a:gd name="adj1" fmla="val 38889"/>
                <a:gd name="adj2" fmla="val 50519"/>
              </a:avLst>
            </a:prstGeom>
            <a:grpFill/>
            <a:ln w="9525">
              <a:noFill/>
              <a:miter lim="800000"/>
              <a:headEnd/>
              <a:tailEnd/>
            </a:ln>
          </p:spPr>
          <p:txBody>
            <a:bodyPr wrap="none" anchor="ctr"/>
            <a:lstStyle/>
            <a:p>
              <a:endParaRPr lang="ru-RU" dirty="0"/>
            </a:p>
          </p:txBody>
        </p:sp>
      </p:grpSp>
      <p:sp>
        <p:nvSpPr>
          <p:cNvPr id="61" name="AutoShape 34"/>
          <p:cNvSpPr>
            <a:spLocks noChangeArrowheads="1"/>
          </p:cNvSpPr>
          <p:nvPr/>
        </p:nvSpPr>
        <p:spPr bwMode="gray">
          <a:xfrm>
            <a:off x="7821092" y="4217417"/>
            <a:ext cx="457200" cy="304800"/>
          </a:xfrm>
          <a:prstGeom prst="downArrow">
            <a:avLst>
              <a:gd name="adj1" fmla="val 38889"/>
              <a:gd name="adj2" fmla="val 50519"/>
            </a:avLst>
          </a:prstGeom>
          <a:solidFill>
            <a:schemeClr val="bg1">
              <a:lumMod val="75000"/>
            </a:schemeClr>
          </a:solidFill>
          <a:ln w="9525">
            <a:noFill/>
            <a:miter lim="800000"/>
            <a:headEnd/>
            <a:tailEnd/>
          </a:ln>
        </p:spPr>
        <p:txBody>
          <a:bodyPr wrap="none" anchor="ctr"/>
          <a:lstStyle/>
          <a:p>
            <a:endParaRPr lang="ru-RU" dirty="0"/>
          </a:p>
        </p:txBody>
      </p:sp>
      <p:sp>
        <p:nvSpPr>
          <p:cNvPr id="62" name="AutoShape 32"/>
          <p:cNvSpPr>
            <a:spLocks noChangeArrowheads="1"/>
          </p:cNvSpPr>
          <p:nvPr/>
        </p:nvSpPr>
        <p:spPr bwMode="gray">
          <a:xfrm>
            <a:off x="6803455" y="4365104"/>
            <a:ext cx="2340545" cy="1008112"/>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eaLnBrk="0" hangingPunct="0"/>
            <a:endParaRPr lang="en-US" dirty="0">
              <a:solidFill>
                <a:schemeClr val="tx1"/>
              </a:solidFill>
              <a:latin typeface="Times New Roman" pitchFamily="18" charset="0"/>
              <a:cs typeface="Times New Roman" pitchFamily="18" charset="0"/>
            </a:endParaRPr>
          </a:p>
        </p:txBody>
      </p:sp>
      <p:sp>
        <p:nvSpPr>
          <p:cNvPr id="63" name="Прямоугольник 62"/>
          <p:cNvSpPr/>
          <p:nvPr/>
        </p:nvSpPr>
        <p:spPr>
          <a:xfrm>
            <a:off x="7045146" y="2629361"/>
            <a:ext cx="1991350" cy="923330"/>
          </a:xfrm>
          <a:prstGeom prst="rect">
            <a:avLst/>
          </a:prstGeom>
        </p:spPr>
        <p:txBody>
          <a:bodyPr wrap="square">
            <a:spAutoFit/>
          </a:bodyPr>
          <a:lstStyle/>
          <a:p>
            <a:pPr algn="ctr"/>
            <a:r>
              <a:rPr lang="ru-RU" b="1" dirty="0" err="1" smtClean="0">
                <a:solidFill>
                  <a:schemeClr val="tx2"/>
                </a:solidFill>
                <a:latin typeface="Times New Roman" pitchFamily="18" charset="0"/>
                <a:cs typeface="Times New Roman" pitchFamily="18" charset="0"/>
              </a:rPr>
              <a:t>Қаржылық тәуекелділіктің </a:t>
            </a:r>
            <a:r>
              <a:rPr lang="ru-RU" b="1" dirty="0" err="1" smtClean="0">
                <a:latin typeface="Times New Roman" pitchFamily="18" charset="0"/>
                <a:cs typeface="Times New Roman" pitchFamily="18" charset="0"/>
              </a:rPr>
              <a:t>екі</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түрі</a:t>
            </a:r>
            <a:r>
              <a:rPr lang="ru-RU" b="1" dirty="0" smtClean="0">
                <a:latin typeface="Times New Roman" pitchFamily="18" charset="0"/>
                <a:cs typeface="Times New Roman" pitchFamily="18" charset="0"/>
              </a:rPr>
              <a:t> </a:t>
            </a:r>
            <a:endParaRPr lang="ru-RU" b="1" dirty="0">
              <a:latin typeface="Times New Roman" pitchFamily="18" charset="0"/>
              <a:cs typeface="Times New Roman" pitchFamily="18" charset="0"/>
            </a:endParaRPr>
          </a:p>
        </p:txBody>
      </p:sp>
      <p:sp>
        <p:nvSpPr>
          <p:cNvPr id="65" name="Прямоугольник 64"/>
          <p:cNvSpPr/>
          <p:nvPr/>
        </p:nvSpPr>
        <p:spPr>
          <a:xfrm>
            <a:off x="6858000" y="4437112"/>
            <a:ext cx="2286000" cy="923330"/>
          </a:xfrm>
          <a:prstGeom prst="rect">
            <a:avLst/>
          </a:prstGeom>
        </p:spPr>
        <p:txBody>
          <a:bodyPr wrap="square">
            <a:spAutoFit/>
          </a:bodyPr>
          <a:lstStyle/>
          <a:p>
            <a:pPr lvl="0" algn="ctr"/>
            <a:r>
              <a:rPr lang="ru-RU" b="1" dirty="0" err="1" smtClean="0">
                <a:solidFill>
                  <a:prstClr val="black"/>
                </a:solidFill>
                <a:latin typeface="Times New Roman" pitchFamily="18" charset="0"/>
                <a:cs typeface="Times New Roman" pitchFamily="18" charset="0"/>
              </a:rPr>
              <a:t>Ақшаның сатып</a:t>
            </a:r>
            <a:r>
              <a:rPr lang="ru-RU" b="1" dirty="0" smtClean="0">
                <a:solidFill>
                  <a:prstClr val="black"/>
                </a:solidFill>
                <a:latin typeface="Times New Roman" pitchFamily="18" charset="0"/>
                <a:cs typeface="Times New Roman" pitchFamily="18" charset="0"/>
              </a:rPr>
              <a:t> </a:t>
            </a:r>
            <a:r>
              <a:rPr lang="ru-RU" b="1" dirty="0" err="1" smtClean="0">
                <a:solidFill>
                  <a:prstClr val="black"/>
                </a:solidFill>
                <a:latin typeface="Times New Roman" pitchFamily="18" charset="0"/>
                <a:cs typeface="Times New Roman" pitchFamily="18" charset="0"/>
              </a:rPr>
              <a:t>алу</a:t>
            </a:r>
            <a:r>
              <a:rPr lang="ru-RU" b="1" dirty="0" smtClean="0">
                <a:solidFill>
                  <a:prstClr val="black"/>
                </a:solidFill>
                <a:latin typeface="Times New Roman" pitchFamily="18" charset="0"/>
                <a:cs typeface="Times New Roman" pitchFamily="18" charset="0"/>
              </a:rPr>
              <a:t> </a:t>
            </a:r>
            <a:r>
              <a:rPr lang="ru-RU" b="1" dirty="0" err="1" smtClean="0">
                <a:solidFill>
                  <a:prstClr val="black"/>
                </a:solidFill>
                <a:latin typeface="Times New Roman" pitchFamily="18" charset="0"/>
                <a:cs typeface="Times New Roman" pitchFamily="18" charset="0"/>
              </a:rPr>
              <a:t>қабілетімен байланысты</a:t>
            </a:r>
            <a:endParaRPr lang="ru-RU" b="1" dirty="0" smtClean="0">
              <a:solidFill>
                <a:prstClr val="black"/>
              </a:solidFill>
              <a:latin typeface="Times New Roman" pitchFamily="18" charset="0"/>
              <a:cs typeface="Times New Roman" pitchFamily="18" charset="0"/>
            </a:endParaRPr>
          </a:p>
        </p:txBody>
      </p:sp>
      <p:sp>
        <p:nvSpPr>
          <p:cNvPr id="66" name="AutoShape 32"/>
          <p:cNvSpPr>
            <a:spLocks noChangeArrowheads="1"/>
          </p:cNvSpPr>
          <p:nvPr/>
        </p:nvSpPr>
        <p:spPr bwMode="gray">
          <a:xfrm>
            <a:off x="6803455" y="5445224"/>
            <a:ext cx="2340545" cy="1008112"/>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a:endParaRPr lang="ru-RU" i="1" dirty="0" smtClean="0"/>
          </a:p>
          <a:p>
            <a:pPr algn="ctr" eaLnBrk="0" hangingPunct="0"/>
            <a:endParaRPr lang="en-US" dirty="0">
              <a:solidFill>
                <a:schemeClr val="tx1"/>
              </a:solidFill>
            </a:endParaRPr>
          </a:p>
        </p:txBody>
      </p:sp>
      <p:sp>
        <p:nvSpPr>
          <p:cNvPr id="67" name="Прямоугольник 66"/>
          <p:cNvSpPr/>
          <p:nvPr/>
        </p:nvSpPr>
        <p:spPr>
          <a:xfrm>
            <a:off x="6858000" y="5517232"/>
            <a:ext cx="2286000" cy="646331"/>
          </a:xfrm>
          <a:prstGeom prst="rect">
            <a:avLst/>
          </a:prstGeom>
        </p:spPr>
        <p:txBody>
          <a:bodyPr wrap="square">
            <a:spAutoFit/>
          </a:bodyPr>
          <a:lstStyle/>
          <a:p>
            <a:pPr lvl="0" algn="ctr"/>
            <a:r>
              <a:rPr lang="kk-KZ" b="1" dirty="0" smtClean="0">
                <a:solidFill>
                  <a:prstClr val="black"/>
                </a:solidFill>
                <a:latin typeface="Times New Roman" pitchFamily="18" charset="0"/>
                <a:cs typeface="Times New Roman" pitchFamily="18" charset="0"/>
              </a:rPr>
              <a:t>Инвестициялық тәуекелдер</a:t>
            </a:r>
            <a:endParaRPr lang="ru-RU" b="1" dirty="0" smtClean="0">
              <a:solidFill>
                <a:prstClr val="black"/>
              </a:solidFill>
              <a:latin typeface="Times New Roman" pitchFamily="18" charset="0"/>
              <a:cs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4"/>
          <p:cNvSpPr>
            <a:spLocks noChangeArrowheads="1"/>
          </p:cNvSpPr>
          <p:nvPr/>
        </p:nvSpPr>
        <p:spPr bwMode="gray">
          <a:xfrm>
            <a:off x="0"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6" name="Прямоугольник 15"/>
          <p:cNvSpPr/>
          <p:nvPr/>
        </p:nvSpPr>
        <p:spPr>
          <a:xfrm>
            <a:off x="251520" y="1762938"/>
            <a:ext cx="8532440" cy="3970318"/>
          </a:xfrm>
          <a:prstGeom prst="rect">
            <a:avLst/>
          </a:prstGeom>
          <a:effectLst>
            <a:outerShdw blurRad="63500" sx="102000" sy="102000" algn="ctr" rotWithShape="0">
              <a:prstClr val="black">
                <a:alpha val="40000"/>
              </a:prstClr>
            </a:outerShdw>
          </a:effectLst>
        </p:spPr>
        <p:txBody>
          <a:bodyPr wrap="square">
            <a:spAutoFit/>
          </a:bodyPr>
          <a:lstStyle/>
          <a:p>
            <a:pPr lvl="0" algn="ctr"/>
            <a:r>
              <a:rPr lang="ru-RU" sz="3600" b="1" dirty="0" smtClean="0">
                <a:solidFill>
                  <a:schemeClr val="bg1"/>
                </a:solidFill>
                <a:latin typeface="Times New Roman" pitchFamily="18" charset="0"/>
                <a:cs typeface="Times New Roman" pitchFamily="18" charset="0"/>
              </a:rPr>
              <a:t>1)</a:t>
            </a:r>
            <a:r>
              <a:rPr lang="kk-KZ" sz="3600" b="1" dirty="0" smtClean="0">
                <a:solidFill>
                  <a:schemeClr val="bg1"/>
                </a:solidFill>
                <a:latin typeface="Times New Roman" pitchFamily="18" charset="0"/>
                <a:cs typeface="Times New Roman" pitchFamily="18" charset="0"/>
              </a:rPr>
              <a:t> Қаржы менеджментінің теориясы мен практикасында пайдаланатын негізгі көрсеткіштер.</a:t>
            </a:r>
          </a:p>
          <a:p>
            <a:pPr algn="ctr"/>
            <a:r>
              <a:rPr lang="kk-KZ" sz="3600" b="1" dirty="0" smtClean="0">
                <a:solidFill>
                  <a:schemeClr val="bg1"/>
                </a:solidFill>
                <a:latin typeface="Times New Roman" pitchFamily="18" charset="0"/>
                <a:cs typeface="Times New Roman" pitchFamily="18" charset="0"/>
              </a:rPr>
              <a:t>2</a:t>
            </a:r>
            <a:r>
              <a:rPr lang="ru-RU" sz="3600" b="1" dirty="0" smtClean="0">
                <a:solidFill>
                  <a:schemeClr val="bg1"/>
                </a:solidFill>
                <a:latin typeface="Times New Roman" pitchFamily="18" charset="0"/>
                <a:cs typeface="Times New Roman" pitchFamily="18" charset="0"/>
              </a:rPr>
              <a:t>) </a:t>
            </a:r>
            <a:r>
              <a:rPr lang="kk-KZ" sz="3600" b="1" dirty="0" smtClean="0">
                <a:solidFill>
                  <a:schemeClr val="bg1"/>
                </a:solidFill>
                <a:latin typeface="Times New Roman" pitchFamily="18" charset="0"/>
                <a:cs typeface="Times New Roman" pitchFamily="18" charset="0"/>
              </a:rPr>
              <a:t>Шаруашылық қызметі қаржы нәтижелерінің жинақталған көрсеткіштері.</a:t>
            </a:r>
            <a:endParaRPr lang="ru-RU" sz="3600" dirty="0" smtClean="0">
              <a:solidFill>
                <a:schemeClr val="bg1"/>
              </a:solidFill>
              <a:latin typeface="Times New Roman" pitchFamily="18" charset="0"/>
              <a:cs typeface="Times New Roman" pitchFamily="18" charset="0"/>
            </a:endParaRPr>
          </a:p>
          <a:p>
            <a:pPr lvl="0" algn="ctr"/>
            <a:endParaRPr lang="en-US" sz="3600" b="1" dirty="0" smtClean="0">
              <a:solidFill>
                <a:schemeClr val="bg1"/>
              </a:solidFill>
              <a:latin typeface="Times New Roman" pitchFamily="18" charset="0"/>
              <a:cs typeface="Times New Roman" pitchFamily="18" charset="0"/>
            </a:endParaRPr>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4" name="TextBox 43"/>
          <p:cNvSpPr txBox="1"/>
          <p:nvPr/>
        </p:nvSpPr>
        <p:spPr>
          <a:xfrm>
            <a:off x="1783725" y="188640"/>
            <a:ext cx="2153988" cy="769441"/>
          </a:xfrm>
          <a:prstGeom prst="rect">
            <a:avLst/>
          </a:prstGeom>
          <a:noFill/>
        </p:spPr>
        <p:txBody>
          <a:bodyPr wrap="none" rtlCol="0">
            <a:spAutoFit/>
          </a:bodyPr>
          <a:lstStyle/>
          <a:p>
            <a:r>
              <a:rPr lang="kk-KZ" sz="4400" b="1" u="sng" dirty="0" smtClean="0">
                <a:solidFill>
                  <a:schemeClr val="accent1">
                    <a:lumMod val="60000"/>
                    <a:lumOff val="40000"/>
                  </a:schemeClr>
                </a:solidFill>
                <a:latin typeface="Times New Roman" pitchFamily="18" charset="0"/>
                <a:cs typeface="Times New Roman" pitchFamily="18" charset="0"/>
              </a:rPr>
              <a:t>Жоспар</a:t>
            </a:r>
            <a:endParaRPr lang="ru-RU" sz="4400" b="1" u="sng" dirty="0">
              <a:solidFill>
                <a:schemeClr val="accent1">
                  <a:lumMod val="60000"/>
                  <a:lumOff val="40000"/>
                </a:schemeClr>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0" fill="hold"/>
                                        <p:tgtEl>
                                          <p:spTgt spid="16"/>
                                        </p:tgtEl>
                                        <p:attrNameLst>
                                          <p:attrName>ppt_x</p:attrName>
                                        </p:attrNameLst>
                                      </p:cBhvr>
                                      <p:tavLst>
                                        <p:tav tm="0">
                                          <p:val>
                                            <p:strVal val="#ppt_x"/>
                                          </p:val>
                                        </p:tav>
                                        <p:tav tm="100000">
                                          <p:val>
                                            <p:strVal val="#ppt_x"/>
                                          </p:val>
                                        </p:tav>
                                      </p:tavLst>
                                    </p:anim>
                                    <p:anim calcmode="lin" valueType="num">
                                      <p:cBhvr additive="base">
                                        <p:cTn id="8" dur="5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grpSp>
        <p:nvGrpSpPr>
          <p:cNvPr id="2" name="Group 3"/>
          <p:cNvGrpSpPr>
            <a:grpSpLocks/>
          </p:cNvGrpSpPr>
          <p:nvPr/>
        </p:nvGrpSpPr>
        <p:grpSpPr bwMode="auto">
          <a:xfrm>
            <a:off x="467544" y="1412776"/>
            <a:ext cx="8496944" cy="4752527"/>
            <a:chOff x="1017" y="1152"/>
            <a:chExt cx="3735" cy="2486"/>
          </a:xfrm>
        </p:grpSpPr>
        <p:grpSp>
          <p:nvGrpSpPr>
            <p:cNvPr id="3" name="Group 4"/>
            <p:cNvGrpSpPr>
              <a:grpSpLocks/>
            </p:cNvGrpSpPr>
            <p:nvPr/>
          </p:nvGrpSpPr>
          <p:grpSpPr bwMode="auto">
            <a:xfrm>
              <a:off x="2124" y="1152"/>
              <a:ext cx="1497" cy="1247"/>
              <a:chOff x="2047" y="862"/>
              <a:chExt cx="1559" cy="1351"/>
            </a:xfrm>
          </p:grpSpPr>
          <p:sp>
            <p:nvSpPr>
              <p:cNvPr id="46"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47" name="AutoShape 6"/>
              <p:cNvSpPr>
                <a:spLocks noChangeArrowheads="1"/>
              </p:cNvSpPr>
              <p:nvPr/>
            </p:nvSpPr>
            <p:spPr bwMode="gray">
              <a:xfrm>
                <a:off x="2047" y="862"/>
                <a:ext cx="1535"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48" name="AutoShape 7"/>
              <p:cNvSpPr>
                <a:spLocks noChangeArrowheads="1"/>
              </p:cNvSpPr>
              <p:nvPr/>
            </p:nvSpPr>
            <p:spPr bwMode="gray">
              <a:xfrm>
                <a:off x="2147" y="942"/>
                <a:ext cx="1350" cy="1168"/>
              </a:xfrm>
              <a:prstGeom prst="hexagon">
                <a:avLst>
                  <a:gd name="adj" fmla="val 28896"/>
                  <a:gd name="vf" fmla="val 115470"/>
                </a:avLst>
              </a:prstGeom>
              <a:solidFill>
                <a:schemeClr val="accent1">
                  <a:lumMod val="60000"/>
                  <a:lumOff val="40000"/>
                </a:schemeClr>
              </a:solidFill>
              <a:ln w="9525">
                <a:solidFill>
                  <a:schemeClr val="tx1"/>
                </a:solidFill>
                <a:miter lim="800000"/>
                <a:headEnd/>
                <a:tailEnd/>
              </a:ln>
            </p:spPr>
            <p:txBody>
              <a:bodyPr wrap="none" anchor="ctr"/>
              <a:lstStyle/>
              <a:p>
                <a:endParaRPr lang="ru-RU" sz="2800" dirty="0"/>
              </a:p>
            </p:txBody>
          </p:sp>
        </p:grpSp>
        <p:grpSp>
          <p:nvGrpSpPr>
            <p:cNvPr id="4" name="Group 8"/>
            <p:cNvGrpSpPr>
              <a:grpSpLocks/>
            </p:cNvGrpSpPr>
            <p:nvPr/>
          </p:nvGrpSpPr>
          <p:grpSpPr bwMode="auto">
            <a:xfrm>
              <a:off x="1017" y="1773"/>
              <a:ext cx="1488" cy="1247"/>
              <a:chOff x="1110" y="2656"/>
              <a:chExt cx="1549" cy="1351"/>
            </a:xfrm>
          </p:grpSpPr>
          <p:sp>
            <p:nvSpPr>
              <p:cNvPr id="36"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44" name="AutoShape 1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45" name="AutoShape 11"/>
              <p:cNvSpPr>
                <a:spLocks noChangeArrowheads="1"/>
              </p:cNvSpPr>
              <p:nvPr/>
            </p:nvSpPr>
            <p:spPr bwMode="gray">
              <a:xfrm>
                <a:off x="1200" y="2736"/>
                <a:ext cx="1350" cy="1168"/>
              </a:xfrm>
              <a:prstGeom prst="hexagon">
                <a:avLst>
                  <a:gd name="adj" fmla="val 28896"/>
                  <a:gd name="vf" fmla="val 115470"/>
                </a:avLst>
              </a:prstGeom>
              <a:solidFill>
                <a:schemeClr val="tx2">
                  <a:lumMod val="75000"/>
                </a:schemeClr>
              </a:solidFill>
              <a:ln w="9525">
                <a:solidFill>
                  <a:schemeClr val="tx1"/>
                </a:solidFill>
                <a:miter lim="800000"/>
                <a:headEnd/>
                <a:tailEnd/>
              </a:ln>
            </p:spPr>
            <p:txBody>
              <a:bodyPr wrap="none" anchor="ctr"/>
              <a:lstStyle/>
              <a:p>
                <a:endParaRPr lang="ru-RU" sz="2800" dirty="0"/>
              </a:p>
            </p:txBody>
          </p:sp>
        </p:grpSp>
        <p:sp>
          <p:nvSpPr>
            <p:cNvPr id="20" name="Text Box 13"/>
            <p:cNvSpPr txBox="1">
              <a:spLocks noChangeArrowheads="1"/>
            </p:cNvSpPr>
            <p:nvPr/>
          </p:nvSpPr>
          <p:spPr bwMode="gray">
            <a:xfrm>
              <a:off x="1737" y="2170"/>
              <a:ext cx="90" cy="274"/>
            </a:xfrm>
            <a:prstGeom prst="rect">
              <a:avLst/>
            </a:prstGeom>
            <a:noFill/>
            <a:ln w="9525" algn="ctr">
              <a:noFill/>
              <a:miter lim="800000"/>
              <a:headEnd/>
              <a:tailEnd/>
            </a:ln>
          </p:spPr>
          <p:txBody>
            <a:bodyPr wrap="none">
              <a:spAutoFit/>
            </a:bodyPr>
            <a:lstStyle/>
            <a:p>
              <a:pPr algn="ctr" eaLnBrk="0" hangingPunct="0"/>
              <a:endParaRPr lang="en-US" sz="2800" dirty="0">
                <a:solidFill>
                  <a:srgbClr val="FFFFFF"/>
                </a:solidFill>
              </a:endParaRPr>
            </a:p>
          </p:txBody>
        </p:sp>
        <p:grpSp>
          <p:nvGrpSpPr>
            <p:cNvPr id="5" name="Group 14"/>
            <p:cNvGrpSpPr>
              <a:grpSpLocks/>
            </p:cNvGrpSpPr>
            <p:nvPr/>
          </p:nvGrpSpPr>
          <p:grpSpPr bwMode="auto">
            <a:xfrm>
              <a:off x="3264" y="1776"/>
              <a:ext cx="1488" cy="1247"/>
              <a:chOff x="3174" y="2656"/>
              <a:chExt cx="1549" cy="1351"/>
            </a:xfrm>
          </p:grpSpPr>
          <p:sp>
            <p:nvSpPr>
              <p:cNvPr id="31"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32" name="AutoShape 16"/>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33" name="AutoShape 17"/>
              <p:cNvSpPr>
                <a:spLocks noChangeArrowheads="1"/>
              </p:cNvSpPr>
              <p:nvPr/>
            </p:nvSpPr>
            <p:spPr bwMode="gray">
              <a:xfrm>
                <a:off x="3264" y="2736"/>
                <a:ext cx="1350" cy="1168"/>
              </a:xfrm>
              <a:prstGeom prst="hexagon">
                <a:avLst>
                  <a:gd name="adj" fmla="val 28896"/>
                  <a:gd name="vf" fmla="val 115470"/>
                </a:avLst>
              </a:prstGeom>
              <a:solidFill>
                <a:schemeClr val="tx1">
                  <a:lumMod val="65000"/>
                  <a:lumOff val="35000"/>
                </a:schemeClr>
              </a:solidFill>
              <a:ln w="9525">
                <a:solidFill>
                  <a:schemeClr val="tx1"/>
                </a:solidFill>
                <a:miter lim="800000"/>
                <a:headEnd/>
                <a:tailEnd/>
              </a:ln>
            </p:spPr>
            <p:txBody>
              <a:bodyPr wrap="none" anchor="ctr"/>
              <a:lstStyle/>
              <a:p>
                <a:endParaRPr lang="ru-RU" sz="2800" dirty="0"/>
              </a:p>
            </p:txBody>
          </p:sp>
        </p:grpSp>
        <p:grpSp>
          <p:nvGrpSpPr>
            <p:cNvPr id="6" name="Group 19"/>
            <p:cNvGrpSpPr>
              <a:grpSpLocks/>
            </p:cNvGrpSpPr>
            <p:nvPr/>
          </p:nvGrpSpPr>
          <p:grpSpPr bwMode="auto">
            <a:xfrm>
              <a:off x="2142" y="2391"/>
              <a:ext cx="1488" cy="1247"/>
              <a:chOff x="3174" y="2656"/>
              <a:chExt cx="1549" cy="1351"/>
            </a:xfrm>
          </p:grpSpPr>
          <p:sp>
            <p:nvSpPr>
              <p:cNvPr id="25"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29" name="AutoShape 21"/>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30" name="AutoShape 22"/>
              <p:cNvSpPr>
                <a:spLocks noChangeArrowheads="1"/>
              </p:cNvSpPr>
              <p:nvPr/>
            </p:nvSpPr>
            <p:spPr bwMode="gray">
              <a:xfrm>
                <a:off x="3264" y="2736"/>
                <a:ext cx="1350" cy="1168"/>
              </a:xfrm>
              <a:prstGeom prst="hexagon">
                <a:avLst>
                  <a:gd name="adj" fmla="val 28896"/>
                  <a:gd name="vf" fmla="val 115470"/>
                </a:avLst>
              </a:prstGeom>
              <a:gradFill rotWithShape="1">
                <a:gsLst>
                  <a:gs pos="0">
                    <a:srgbClr val="0066CC"/>
                  </a:gs>
                  <a:gs pos="100000">
                    <a:srgbClr val="002F5E"/>
                  </a:gs>
                </a:gsLst>
                <a:lin ang="5400000" scaled="1"/>
              </a:gradFill>
              <a:ln w="9525">
                <a:solidFill>
                  <a:schemeClr val="tx1"/>
                </a:solidFill>
                <a:miter lim="800000"/>
                <a:headEnd/>
                <a:tailEnd/>
              </a:ln>
            </p:spPr>
            <p:txBody>
              <a:bodyPr wrap="none" anchor="ctr"/>
              <a:lstStyle/>
              <a:p>
                <a:endParaRPr lang="ru-RU" sz="2800" dirty="0"/>
              </a:p>
            </p:txBody>
          </p:sp>
        </p:grpSp>
      </p:grpSp>
      <p:sp>
        <p:nvSpPr>
          <p:cNvPr id="51" name="Прямоугольник 50"/>
          <p:cNvSpPr/>
          <p:nvPr/>
        </p:nvSpPr>
        <p:spPr>
          <a:xfrm>
            <a:off x="5868144" y="3042826"/>
            <a:ext cx="2736304" cy="1754326"/>
          </a:xfrm>
          <a:prstGeom prst="rect">
            <a:avLst/>
          </a:prstGeom>
        </p:spPr>
        <p:txBody>
          <a:bodyPr wrap="square">
            <a:spAutoFit/>
          </a:bodyPr>
          <a:lstStyle/>
          <a:p>
            <a:pPr algn="ctr"/>
            <a:r>
              <a:rPr lang="ru-RU" b="1" dirty="0" err="1" smtClean="0">
                <a:solidFill>
                  <a:schemeClr val="bg1"/>
                </a:solidFill>
                <a:latin typeface="Times New Roman" pitchFamily="18" charset="0"/>
                <a:cs typeface="Times New Roman" pitchFamily="18" charset="0"/>
              </a:rPr>
              <a:t>Дефляциялық</a:t>
            </a:r>
            <a:r>
              <a:rPr lang="ru-RU" b="1" dirty="0" smtClean="0">
                <a:solidFill>
                  <a:schemeClr val="bg1"/>
                </a:solidFill>
                <a:latin typeface="Times New Roman" pitchFamily="18" charset="0"/>
                <a:cs typeface="Times New Roman" pitchFamily="18" charset="0"/>
              </a:rPr>
              <a:t> </a:t>
            </a:r>
          </a:p>
          <a:p>
            <a:pPr algn="ctr"/>
            <a:r>
              <a:rPr lang="ru-RU" b="1" dirty="0" err="1" smtClean="0">
                <a:solidFill>
                  <a:schemeClr val="bg1"/>
                </a:solidFill>
                <a:latin typeface="Times New Roman" pitchFamily="18" charset="0"/>
                <a:cs typeface="Times New Roman" pitchFamily="18" charset="0"/>
              </a:rPr>
              <a:t>тәуекел ақшаны сатып</a:t>
            </a:r>
            <a:r>
              <a:rPr lang="ru-RU" b="1" dirty="0" smtClean="0">
                <a:solidFill>
                  <a:schemeClr val="bg1"/>
                </a:solidFill>
                <a:latin typeface="Times New Roman" pitchFamily="18" charset="0"/>
                <a:cs typeface="Times New Roman" pitchFamily="18" charset="0"/>
              </a:rPr>
              <a:t> </a:t>
            </a:r>
            <a:r>
              <a:rPr lang="ru-RU" b="1" dirty="0" err="1" smtClean="0">
                <a:solidFill>
                  <a:schemeClr val="bg1"/>
                </a:solidFill>
                <a:latin typeface="Times New Roman" pitchFamily="18" charset="0"/>
                <a:cs typeface="Times New Roman" pitchFamily="18" charset="0"/>
              </a:rPr>
              <a:t>алу</a:t>
            </a:r>
            <a:r>
              <a:rPr lang="ru-RU" b="1" dirty="0" smtClean="0">
                <a:solidFill>
                  <a:schemeClr val="bg1"/>
                </a:solidFill>
                <a:latin typeface="Times New Roman" pitchFamily="18" charset="0"/>
                <a:cs typeface="Times New Roman" pitchFamily="18" charset="0"/>
              </a:rPr>
              <a:t> </a:t>
            </a:r>
            <a:r>
              <a:rPr lang="ru-RU" b="1" dirty="0" err="1" smtClean="0">
                <a:solidFill>
                  <a:schemeClr val="bg1"/>
                </a:solidFill>
                <a:latin typeface="Times New Roman" pitchFamily="18" charset="0"/>
                <a:cs typeface="Times New Roman" pitchFamily="18" charset="0"/>
              </a:rPr>
              <a:t>қабілеттілігінің жоғарлауы, бағаның төмендеуі.</a:t>
            </a:r>
            <a:endParaRPr lang="ru-RU" b="1" dirty="0" smtClean="0">
              <a:solidFill>
                <a:schemeClr val="bg1"/>
              </a:solidFill>
              <a:latin typeface="Times New Roman" pitchFamily="18" charset="0"/>
              <a:cs typeface="Times New Roman" pitchFamily="18" charset="0"/>
            </a:endParaRPr>
          </a:p>
          <a:p>
            <a:pPr algn="ctr"/>
            <a:endParaRPr lang="ru-RU" b="1" dirty="0">
              <a:solidFill>
                <a:schemeClr val="bg1"/>
              </a:solidFill>
              <a:latin typeface="Times New Roman" pitchFamily="18" charset="0"/>
              <a:cs typeface="Times New Roman" pitchFamily="18" charset="0"/>
            </a:endParaRPr>
          </a:p>
        </p:txBody>
      </p:sp>
      <p:sp>
        <p:nvSpPr>
          <p:cNvPr id="52" name="Прямоугольник 51"/>
          <p:cNvSpPr/>
          <p:nvPr/>
        </p:nvSpPr>
        <p:spPr>
          <a:xfrm>
            <a:off x="3419872" y="1807656"/>
            <a:ext cx="2520280" cy="1477328"/>
          </a:xfrm>
          <a:prstGeom prst="rect">
            <a:avLst/>
          </a:prstGeom>
        </p:spPr>
        <p:txBody>
          <a:bodyPr wrap="square">
            <a:spAutoFit/>
          </a:bodyPr>
          <a:lstStyle/>
          <a:p>
            <a:pPr algn="ctr"/>
            <a:r>
              <a:rPr lang="ru-RU" b="1" dirty="0" smtClean="0">
                <a:solidFill>
                  <a:schemeClr val="tx2"/>
                </a:solidFill>
                <a:latin typeface="Times New Roman" pitchFamily="18" charset="0"/>
                <a:cs typeface="Times New Roman" pitchFamily="18" charset="0"/>
              </a:rPr>
              <a:t>Инфляциялық тәуекел―ақшаның құнсыздануына байланысты бағаның өсуін көрсетеді. </a:t>
            </a:r>
          </a:p>
        </p:txBody>
      </p:sp>
      <p:sp>
        <p:nvSpPr>
          <p:cNvPr id="53" name="Прямоугольник 52"/>
          <p:cNvSpPr/>
          <p:nvPr/>
        </p:nvSpPr>
        <p:spPr>
          <a:xfrm>
            <a:off x="1691680" y="17329"/>
            <a:ext cx="2232248" cy="1323439"/>
          </a:xfrm>
          <a:prstGeom prst="rect">
            <a:avLst/>
          </a:prstGeom>
        </p:spPr>
        <p:txBody>
          <a:bodyPr wrap="square">
            <a:spAutoFit/>
          </a:bodyPr>
          <a:lstStyle/>
          <a:p>
            <a:pPr lvl="0" algn="ctr"/>
            <a:r>
              <a:rPr lang="ru-RU" sz="2000" b="1" dirty="0" smtClean="0">
                <a:solidFill>
                  <a:schemeClr val="bg1"/>
                </a:solidFill>
                <a:latin typeface="Times New Roman" pitchFamily="18" charset="0"/>
                <a:cs typeface="Times New Roman" pitchFamily="18" charset="0"/>
              </a:rPr>
              <a:t>Ақшаның сатып алу қабілетімен байланысты тәуекелдер</a:t>
            </a:r>
          </a:p>
        </p:txBody>
      </p:sp>
      <p:sp>
        <p:nvSpPr>
          <p:cNvPr id="57" name="Прямоугольник 56"/>
          <p:cNvSpPr/>
          <p:nvPr/>
        </p:nvSpPr>
        <p:spPr>
          <a:xfrm>
            <a:off x="683568" y="2780928"/>
            <a:ext cx="2880320" cy="1754326"/>
          </a:xfrm>
          <a:prstGeom prst="rect">
            <a:avLst/>
          </a:prstGeom>
        </p:spPr>
        <p:txBody>
          <a:bodyPr wrap="square">
            <a:spAutoFit/>
          </a:bodyPr>
          <a:lstStyle/>
          <a:p>
            <a:pPr algn="ctr"/>
            <a:r>
              <a:rPr lang="ru-RU" b="1" dirty="0" smtClean="0">
                <a:solidFill>
                  <a:schemeClr val="bg1"/>
                </a:solidFill>
                <a:latin typeface="Times New Roman" pitchFamily="18" charset="0"/>
                <a:cs typeface="Times New Roman" pitchFamily="18" charset="0"/>
              </a:rPr>
              <a:t>Валюталық </a:t>
            </a:r>
          </a:p>
          <a:p>
            <a:pPr algn="ctr"/>
            <a:r>
              <a:rPr lang="ru-RU" b="1" dirty="0" smtClean="0">
                <a:solidFill>
                  <a:schemeClr val="bg1"/>
                </a:solidFill>
                <a:latin typeface="Times New Roman" pitchFamily="18" charset="0"/>
                <a:cs typeface="Times New Roman" pitchFamily="18" charset="0"/>
              </a:rPr>
              <a:t>тәуекелділік сыртқы экономикалық, несиелік және валюталық операцияларды жүргізу нәтижесінде п.б.</a:t>
            </a:r>
            <a:endParaRPr lang="ru-RU" b="1" dirty="0">
              <a:solidFill>
                <a:schemeClr val="bg1"/>
              </a:solidFill>
              <a:latin typeface="Times New Roman" pitchFamily="18" charset="0"/>
              <a:cs typeface="Times New Roman" pitchFamily="18" charset="0"/>
            </a:endParaRPr>
          </a:p>
        </p:txBody>
      </p:sp>
      <p:sp>
        <p:nvSpPr>
          <p:cNvPr id="58" name="Прямоугольник 57"/>
          <p:cNvSpPr/>
          <p:nvPr/>
        </p:nvSpPr>
        <p:spPr>
          <a:xfrm>
            <a:off x="3347864" y="4005064"/>
            <a:ext cx="2664296" cy="2031325"/>
          </a:xfrm>
          <a:prstGeom prst="rect">
            <a:avLst/>
          </a:prstGeom>
        </p:spPr>
        <p:txBody>
          <a:bodyPr wrap="square">
            <a:spAutoFit/>
          </a:bodyPr>
          <a:lstStyle/>
          <a:p>
            <a:pPr algn="ctr"/>
            <a:r>
              <a:rPr lang="ru-RU" b="1" dirty="0" smtClean="0">
                <a:solidFill>
                  <a:schemeClr val="bg1"/>
                </a:solidFill>
                <a:latin typeface="Times New Roman" pitchFamily="18" charset="0"/>
                <a:cs typeface="Times New Roman" pitchFamily="18" charset="0"/>
              </a:rPr>
              <a:t>Өтімділік  тәуекелі тауарларды, қызқметтерді, жұмыстарды және әр түрлі бағалы қағаздарды өткізу процесінде п.б.</a:t>
            </a:r>
            <a:endParaRPr lang="ru-RU" b="1" dirty="0">
              <a:solidFill>
                <a:schemeClr val="bg1"/>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3" name="Прямоугольник 12"/>
          <p:cNvSpPr/>
          <p:nvPr/>
        </p:nvSpPr>
        <p:spPr>
          <a:xfrm>
            <a:off x="467544" y="3966155"/>
            <a:ext cx="8352928" cy="830997"/>
          </a:xfrm>
          <a:prstGeom prst="rect">
            <a:avLst/>
          </a:prstGeom>
        </p:spPr>
        <p:txBody>
          <a:bodyPr wrap="square">
            <a:spAutoFit/>
          </a:bodyPr>
          <a:lstStyle/>
          <a:p>
            <a:pPr algn="ctr"/>
            <a:r>
              <a:rPr lang="ru-RU" sz="2400" b="1" dirty="0" err="1" smtClean="0">
                <a:solidFill>
                  <a:schemeClr val="bg1"/>
                </a:solidFill>
                <a:latin typeface="Times New Roman" pitchFamily="18" charset="0"/>
                <a:cs typeface="Times New Roman" pitchFamily="18" charset="0"/>
              </a:rPr>
              <a:t>Тікелей</a:t>
            </a:r>
            <a:r>
              <a:rPr lang="ru-RU" sz="2400" b="1" dirty="0" smtClean="0">
                <a:solidFill>
                  <a:schemeClr val="bg1"/>
                </a:solidFill>
                <a:latin typeface="Times New Roman" pitchFamily="18" charset="0"/>
                <a:cs typeface="Times New Roman" pitchFamily="18" charset="0"/>
              </a:rPr>
              <a:t> </a:t>
            </a:r>
            <a:r>
              <a:rPr lang="ru-RU" sz="2400" b="1" dirty="0" err="1" smtClean="0">
                <a:solidFill>
                  <a:schemeClr val="bg1"/>
                </a:solidFill>
                <a:latin typeface="Times New Roman" pitchFamily="18" charset="0"/>
                <a:cs typeface="Times New Roman" pitchFamily="18" charset="0"/>
              </a:rPr>
              <a:t>қаржылық жоғалту тәуекелдіктің төрт түрі анықталған:</a:t>
            </a:r>
            <a:endParaRPr lang="ru-RU" sz="2400" b="1" dirty="0">
              <a:solidFill>
                <a:schemeClr val="bg1"/>
              </a:solidFill>
              <a:latin typeface="Times New Roman" pitchFamily="18" charset="0"/>
              <a:cs typeface="Times New Roman" pitchFamily="18" charset="0"/>
            </a:endParaRPr>
          </a:p>
        </p:txBody>
      </p:sp>
      <p:sp>
        <p:nvSpPr>
          <p:cNvPr id="14" name="Прямоугольник 13"/>
          <p:cNvSpPr/>
          <p:nvPr/>
        </p:nvSpPr>
        <p:spPr>
          <a:xfrm>
            <a:off x="974155" y="37073"/>
            <a:ext cx="7126237"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sz="2000" b="1" dirty="0" err="1" smtClean="0">
                <a:solidFill>
                  <a:schemeClr val="tx2"/>
                </a:solidFill>
                <a:latin typeface="Times New Roman" pitchFamily="18" charset="0"/>
                <a:cs typeface="Times New Roman" pitchFamily="18" charset="0"/>
              </a:rPr>
              <a:t>Табыстың төмендеуінің екі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түрі </a:t>
            </a:r>
            <a:r>
              <a:rPr lang="ru-RU" sz="2000" b="1" dirty="0" smtClean="0">
                <a:solidFill>
                  <a:schemeClr val="tx2"/>
                </a:solidFill>
                <a:latin typeface="Times New Roman" pitchFamily="18" charset="0"/>
                <a:cs typeface="Times New Roman" pitchFamily="18" charset="0"/>
              </a:rPr>
              <a:t>бар:</a:t>
            </a:r>
          </a:p>
          <a:p>
            <a:pPr lvl="0" algn="ctr"/>
            <a:r>
              <a:rPr lang="ru-RU" sz="2000" b="1" dirty="0" err="1" smtClean="0">
                <a:solidFill>
                  <a:prstClr val="black"/>
                </a:solidFill>
                <a:latin typeface="Times New Roman" pitchFamily="18" charset="0"/>
                <a:cs typeface="Times New Roman" pitchFamily="18" charset="0"/>
              </a:rPr>
              <a:t>Проценттік</a:t>
            </a:r>
            <a:r>
              <a:rPr lang="ru-RU" sz="2000" b="1" dirty="0" smtClean="0">
                <a:solidFill>
                  <a:prstClr val="black"/>
                </a:solidFill>
                <a:latin typeface="Times New Roman" pitchFamily="18" charset="0"/>
                <a:cs typeface="Times New Roman" pitchFamily="18" charset="0"/>
              </a:rPr>
              <a:t> </a:t>
            </a:r>
            <a:r>
              <a:rPr lang="ru-RU" sz="2000" b="1" dirty="0" err="1" smtClean="0">
                <a:solidFill>
                  <a:prstClr val="black"/>
                </a:solidFill>
                <a:latin typeface="Times New Roman" pitchFamily="18" charset="0"/>
                <a:cs typeface="Times New Roman" pitchFamily="18" charset="0"/>
              </a:rPr>
              <a:t>тәуекел</a:t>
            </a:r>
            <a:endParaRPr lang="ru-RU" sz="2000" b="1" dirty="0" smtClean="0">
              <a:solidFill>
                <a:prstClr val="black"/>
              </a:solidFill>
              <a:latin typeface="Times New Roman" pitchFamily="18" charset="0"/>
              <a:cs typeface="Times New Roman" pitchFamily="18" charset="0"/>
            </a:endParaRPr>
          </a:p>
          <a:p>
            <a:pPr lvl="0" algn="ctr"/>
            <a:r>
              <a:rPr lang="ru-RU" sz="2000" b="1" dirty="0" err="1" smtClean="0">
                <a:solidFill>
                  <a:prstClr val="black"/>
                </a:solidFill>
                <a:latin typeface="Times New Roman" pitchFamily="18" charset="0"/>
                <a:cs typeface="Times New Roman" pitchFamily="18" charset="0"/>
              </a:rPr>
              <a:t>Несиелік</a:t>
            </a:r>
            <a:r>
              <a:rPr lang="ru-RU" sz="2000" b="1" dirty="0" smtClean="0">
                <a:solidFill>
                  <a:prstClr val="black"/>
                </a:solidFill>
                <a:latin typeface="Times New Roman" pitchFamily="18" charset="0"/>
                <a:cs typeface="Times New Roman" pitchFamily="18" charset="0"/>
              </a:rPr>
              <a:t> </a:t>
            </a:r>
            <a:r>
              <a:rPr lang="ru-RU" sz="2000" b="1" dirty="0" err="1" smtClean="0">
                <a:solidFill>
                  <a:prstClr val="black"/>
                </a:solidFill>
                <a:latin typeface="Times New Roman" pitchFamily="18" charset="0"/>
                <a:cs typeface="Times New Roman" pitchFamily="18" charset="0"/>
              </a:rPr>
              <a:t>тәуекел.</a:t>
            </a:r>
            <a:endParaRPr lang="ru-RU" sz="2000" b="1" dirty="0" smtClean="0">
              <a:solidFill>
                <a:prstClr val="black"/>
              </a:solidFill>
              <a:latin typeface="Times New Roman" pitchFamily="18" charset="0"/>
              <a:cs typeface="Times New Roman" pitchFamily="18" charset="0"/>
            </a:endParaRPr>
          </a:p>
        </p:txBody>
      </p:sp>
      <p:sp>
        <p:nvSpPr>
          <p:cNvPr id="15" name="Прямоугольник 14"/>
          <p:cNvSpPr/>
          <p:nvPr/>
        </p:nvSpPr>
        <p:spPr>
          <a:xfrm>
            <a:off x="237356" y="1196752"/>
            <a:ext cx="8727132"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sz="2000" b="1" u="sng" dirty="0" err="1" smtClean="0">
                <a:solidFill>
                  <a:schemeClr val="tx1"/>
                </a:solidFill>
                <a:latin typeface="Times New Roman" pitchFamily="18" charset="0"/>
                <a:cs typeface="Times New Roman" pitchFamily="18" charset="0"/>
              </a:rPr>
              <a:t>Проценттік</a:t>
            </a:r>
            <a:r>
              <a:rPr lang="ru-RU" sz="2000" b="1" u="sng" dirty="0" smtClean="0">
                <a:solidFill>
                  <a:schemeClr val="tx1"/>
                </a:solidFill>
                <a:latin typeface="Times New Roman" pitchFamily="18" charset="0"/>
                <a:cs typeface="Times New Roman" pitchFamily="18" charset="0"/>
              </a:rPr>
              <a:t> </a:t>
            </a:r>
            <a:r>
              <a:rPr lang="ru-RU" sz="2000" b="1" u="sng" dirty="0" err="1" smtClean="0">
                <a:solidFill>
                  <a:schemeClr val="tx1"/>
                </a:solidFill>
                <a:latin typeface="Times New Roman" pitchFamily="18" charset="0"/>
                <a:cs typeface="Times New Roman" pitchFamily="18" charset="0"/>
              </a:rPr>
              <a:t>тәукелділік</a:t>
            </a:r>
            <a:r>
              <a:rPr lang="ru-RU" sz="2000" b="1" dirty="0" err="1" smtClean="0">
                <a:solidFill>
                  <a:schemeClr val="tx2"/>
                </a:solidFill>
                <a:latin typeface="Times New Roman" pitchFamily="18" charset="0"/>
                <a:cs typeface="Times New Roman" pitchFamily="18" charset="0"/>
              </a:rPr>
              <a:t> әр түрлі инвестициялық институттарда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коммерциялық банктерде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және несиелік</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мекемелерде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несиелер</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бойынша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ставкаларды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әр түрлі салымдар</a:t>
            </a:r>
            <a:r>
              <a:rPr lang="ru-RU" sz="2000" b="1" dirty="0" smtClean="0">
                <a:solidFill>
                  <a:schemeClr val="tx2"/>
                </a:solidFill>
                <a:latin typeface="Times New Roman" pitchFamily="18" charset="0"/>
                <a:cs typeface="Times New Roman" pitchFamily="18" charset="0"/>
              </a:rPr>
              <a:t> мен </a:t>
            </a:r>
            <a:r>
              <a:rPr lang="ru-RU" sz="2000" b="1" dirty="0" err="1" smtClean="0">
                <a:solidFill>
                  <a:schemeClr val="tx2"/>
                </a:solidFill>
                <a:latin typeface="Times New Roman" pitchFamily="18" charset="0"/>
                <a:cs typeface="Times New Roman" pitchFamily="18" charset="0"/>
              </a:rPr>
              <a:t>депозиттер</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бойынша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ставкалармен</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салыстырғанда төмендеп кетуіне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байланысты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табысты</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жоғалту ықтималдылығы</a:t>
            </a:r>
            <a:r>
              <a:rPr lang="ru-RU" sz="2000" b="1" dirty="0" smtClean="0">
                <a:solidFill>
                  <a:schemeClr val="tx2"/>
                </a:solidFill>
                <a:latin typeface="Times New Roman" pitchFamily="18" charset="0"/>
                <a:cs typeface="Times New Roman" pitchFamily="18" charset="0"/>
              </a:rPr>
              <a:t>.</a:t>
            </a:r>
          </a:p>
        </p:txBody>
      </p:sp>
      <p:sp>
        <p:nvSpPr>
          <p:cNvPr id="16" name="Прямоугольник 15"/>
          <p:cNvSpPr/>
          <p:nvPr/>
        </p:nvSpPr>
        <p:spPr>
          <a:xfrm>
            <a:off x="251520" y="2924944"/>
            <a:ext cx="871296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ru-RU" sz="2000" b="1" dirty="0" err="1" smtClean="0">
                <a:solidFill>
                  <a:schemeClr val="tx1"/>
                </a:solidFill>
                <a:latin typeface="Times New Roman" pitchFamily="18" charset="0"/>
                <a:cs typeface="Times New Roman" pitchFamily="18" charset="0"/>
              </a:rPr>
              <a:t>Несиелік</a:t>
            </a:r>
            <a:r>
              <a:rPr lang="ru-RU" sz="2000" b="1" dirty="0" smtClean="0">
                <a:solidFill>
                  <a:schemeClr val="tx1"/>
                </a:solidFill>
                <a:latin typeface="Times New Roman" pitchFamily="18" charset="0"/>
                <a:cs typeface="Times New Roman" pitchFamily="18" charset="0"/>
              </a:rPr>
              <a:t> </a:t>
            </a:r>
            <a:r>
              <a:rPr lang="ru-RU" sz="2000" b="1" dirty="0" err="1" smtClean="0">
                <a:solidFill>
                  <a:schemeClr val="tx1"/>
                </a:solidFill>
                <a:latin typeface="Times New Roman" pitchFamily="18" charset="0"/>
                <a:cs typeface="Times New Roman" pitchFamily="18" charset="0"/>
              </a:rPr>
              <a:t>тәуекелділік</a:t>
            </a:r>
            <a:r>
              <a:rPr lang="ru-RU" sz="2000" b="1" dirty="0" err="1" smtClean="0">
                <a:solidFill>
                  <a:schemeClr val="tx2"/>
                </a:solidFill>
                <a:latin typeface="Times New Roman" pitchFamily="18" charset="0"/>
                <a:cs typeface="Times New Roman" pitchFamily="18" charset="0"/>
              </a:rPr>
              <a:t> несие</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алушының негізгі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қарызы және проценттері</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бойынша</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төлем қабілетінің төмендеуі нәтижесінде кредиторлармен</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есеп</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айырысу</a:t>
            </a:r>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мүмкіншілігін жоғалту ықтималдылығы.</a:t>
            </a:r>
            <a:endParaRPr lang="ru-RU" sz="2000" b="1" dirty="0" smtClean="0">
              <a:solidFill>
                <a:schemeClr val="tx2"/>
              </a:solidFill>
              <a:latin typeface="Times New Roman" pitchFamily="18" charset="0"/>
              <a:cs typeface="Times New Roman" pitchFamily="18" charset="0"/>
            </a:endParaRPr>
          </a:p>
        </p:txBody>
      </p:sp>
      <p:grpSp>
        <p:nvGrpSpPr>
          <p:cNvPr id="2" name="Group 4"/>
          <p:cNvGrpSpPr>
            <a:grpSpLocks/>
          </p:cNvGrpSpPr>
          <p:nvPr/>
        </p:nvGrpSpPr>
        <p:grpSpPr bwMode="auto">
          <a:xfrm>
            <a:off x="3203848" y="4797152"/>
            <a:ext cx="2880320" cy="1872208"/>
            <a:chOff x="1824" y="633"/>
            <a:chExt cx="2834" cy="2849"/>
          </a:xfrm>
        </p:grpSpPr>
        <p:sp>
          <p:nvSpPr>
            <p:cNvPr id="18"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sp>
          <p:nvSpPr>
            <p:cNvPr id="21" name="Puzzle2"/>
            <p:cNvSpPr>
              <a:spLocks noEditPoints="1" noChangeArrowheads="1"/>
            </p:cNvSpPr>
            <p:nvPr/>
          </p:nvSpPr>
          <p:spPr bwMode="gray">
            <a:xfrm>
              <a:off x="2880" y="1736"/>
              <a:ext cx="1778" cy="1380"/>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sp>
          <p:nvSpPr>
            <p:cNvPr id="25" name="Puzzle4"/>
            <p:cNvSpPr>
              <a:spLocks noEditPoints="1" noChangeArrowheads="1"/>
            </p:cNvSpPr>
            <p:nvPr/>
          </p:nvSpPr>
          <p:spPr bwMode="gray">
            <a:xfrm>
              <a:off x="2193"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sp>
          <p:nvSpPr>
            <p:cNvPr id="2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headEnd/>
              <a:tailEnd/>
            </a:ln>
            <a:effectLst>
              <a:outerShdw dist="135003" dir="2471156" algn="ctr" rotWithShape="0">
                <a:srgbClr val="000000">
                  <a:alpha val="50000"/>
                </a:srgbClr>
              </a:outerShdw>
            </a:effectLst>
          </p:spPr>
          <p:txBody>
            <a:bodyPr/>
            <a:lstStyle/>
            <a:p>
              <a:pPr>
                <a:defRPr/>
              </a:pPr>
              <a:endParaRPr lang="ru-RU">
                <a:latin typeface="Arial" pitchFamily="34" charset="0"/>
              </a:endParaRPr>
            </a:p>
          </p:txBody>
        </p:sp>
      </p:grpSp>
      <p:sp>
        <p:nvSpPr>
          <p:cNvPr id="30" name="TextBox 29"/>
          <p:cNvSpPr txBox="1"/>
          <p:nvPr/>
        </p:nvSpPr>
        <p:spPr>
          <a:xfrm>
            <a:off x="1547664" y="5085184"/>
            <a:ext cx="1453283"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Биржалық</a:t>
            </a:r>
            <a:endParaRPr lang="ru-RU" sz="2000" b="1" dirty="0">
              <a:solidFill>
                <a:schemeClr val="bg1"/>
              </a:solidFill>
              <a:latin typeface="Times New Roman" pitchFamily="18" charset="0"/>
              <a:cs typeface="Times New Roman" pitchFamily="18" charset="0"/>
            </a:endParaRPr>
          </a:p>
        </p:txBody>
      </p:sp>
      <p:sp>
        <p:nvSpPr>
          <p:cNvPr id="31" name="TextBox 30"/>
          <p:cNvSpPr txBox="1"/>
          <p:nvPr/>
        </p:nvSpPr>
        <p:spPr>
          <a:xfrm>
            <a:off x="1907704" y="5877272"/>
            <a:ext cx="1495859"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Селективті</a:t>
            </a:r>
            <a:endParaRPr lang="ru-RU" sz="2000" b="1" dirty="0">
              <a:solidFill>
                <a:schemeClr val="bg1"/>
              </a:solidFill>
              <a:latin typeface="Times New Roman" pitchFamily="18" charset="0"/>
              <a:cs typeface="Times New Roman" pitchFamily="18" charset="0"/>
            </a:endParaRPr>
          </a:p>
        </p:txBody>
      </p:sp>
      <p:sp>
        <p:nvSpPr>
          <p:cNvPr id="32" name="TextBox 31"/>
          <p:cNvSpPr txBox="1"/>
          <p:nvPr/>
        </p:nvSpPr>
        <p:spPr>
          <a:xfrm>
            <a:off x="5868144" y="5157192"/>
            <a:ext cx="1646413"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Банкроттық</a:t>
            </a:r>
            <a:endParaRPr lang="ru-RU" sz="2000" b="1" dirty="0">
              <a:solidFill>
                <a:schemeClr val="bg1"/>
              </a:solidFill>
              <a:latin typeface="Times New Roman" pitchFamily="18" charset="0"/>
              <a:cs typeface="Times New Roman" pitchFamily="18" charset="0"/>
            </a:endParaRPr>
          </a:p>
        </p:txBody>
      </p:sp>
      <p:sp>
        <p:nvSpPr>
          <p:cNvPr id="33" name="TextBox 32"/>
          <p:cNvSpPr txBox="1"/>
          <p:nvPr/>
        </p:nvSpPr>
        <p:spPr>
          <a:xfrm>
            <a:off x="6156176" y="5877272"/>
            <a:ext cx="1237775" cy="400110"/>
          </a:xfrm>
          <a:prstGeom prst="rect">
            <a:avLst/>
          </a:prstGeom>
          <a:noFill/>
        </p:spPr>
        <p:txBody>
          <a:bodyPr wrap="none" rtlCol="0">
            <a:spAutoFit/>
          </a:bodyPr>
          <a:lstStyle/>
          <a:p>
            <a:r>
              <a:rPr lang="kk-KZ" sz="2000" b="1" dirty="0" smtClean="0">
                <a:solidFill>
                  <a:schemeClr val="bg1"/>
                </a:solidFill>
                <a:latin typeface="Times New Roman" pitchFamily="18" charset="0"/>
                <a:cs typeface="Times New Roman" pitchFamily="18" charset="0"/>
              </a:rPr>
              <a:t>Несиелік</a:t>
            </a:r>
            <a:endParaRPr lang="ru-RU" sz="2000" b="1" dirty="0">
              <a:solidFill>
                <a:schemeClr val="bg1"/>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097" name="Rectangle 1"/>
          <p:cNvSpPr>
            <a:spLocks noChangeArrowheads="1"/>
          </p:cNvSpPr>
          <p:nvPr/>
        </p:nvSpPr>
        <p:spPr bwMode="auto">
          <a:xfrm>
            <a:off x="395536" y="928464"/>
            <a:ext cx="8424936" cy="22467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Қазіргі заманғы қоржындық теорияның негізінде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«тиімді қоржын» </a:t>
            </a: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тұжырымдамасы жатыр, оның қалыптасуы тәуекелдің берілген деңгейінде табыстылығы деңгейінің ең жоғары деңгейін қамтамасыз етуге немесе табыстылықтың берілген деңгейінде тәуекелдің ең төмен деңгейін қамтамасыз етуге тиісті өзара байланыстардың өзгеру статистикалық әдістерін пайдаланудың ең маңыздысы – тиімді қоржындарды таңдау. </a:t>
            </a:r>
          </a:p>
        </p:txBody>
      </p:sp>
      <p:sp>
        <p:nvSpPr>
          <p:cNvPr id="25" name="Прямоугольник 24"/>
          <p:cNvSpPr/>
          <p:nvPr/>
        </p:nvSpPr>
        <p:spPr>
          <a:xfrm>
            <a:off x="395536" y="4437112"/>
            <a:ext cx="8424936"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indent="342900" algn="just" eaLnBrk="0" fontAlgn="base" hangingPunct="0">
              <a:spcBef>
                <a:spcPct val="0"/>
              </a:spcBef>
              <a:spcAft>
                <a:spcPct val="0"/>
              </a:spcAft>
            </a:pPr>
            <a:r>
              <a:rPr lang="kk-KZ" sz="2000" b="1" dirty="0" smtClean="0">
                <a:solidFill>
                  <a:srgbClr val="1F497D"/>
                </a:solidFill>
                <a:latin typeface="Times New Roman" pitchFamily="18" charset="0"/>
                <a:ea typeface="Times New Roman" pitchFamily="18" charset="0"/>
                <a:cs typeface="Times New Roman" pitchFamily="18" charset="0"/>
              </a:rPr>
              <a:t>Оңтайлы қоржынды таңдау барысында екі тәуелсіз міндеттер шешіледі:</a:t>
            </a:r>
            <a:endParaRPr lang="ru-RU" sz="2000" b="1" dirty="0" smtClean="0">
              <a:solidFill>
                <a:srgbClr val="1F497D"/>
              </a:solidFill>
              <a:latin typeface="Times New Roman" pitchFamily="18" charset="0"/>
              <a:cs typeface="Times New Roman" pitchFamily="18" charset="0"/>
            </a:endParaRPr>
          </a:p>
          <a:p>
            <a:pPr lvl="0" indent="342900" algn="just" eaLnBrk="0" fontAlgn="base" hangingPunct="0">
              <a:spcBef>
                <a:spcPct val="0"/>
              </a:spcBef>
              <a:spcAft>
                <a:spcPct val="0"/>
              </a:spcAft>
            </a:pPr>
            <a:r>
              <a:rPr lang="kk-KZ" sz="2000" b="1" dirty="0" smtClean="0">
                <a:solidFill>
                  <a:srgbClr val="1F497D"/>
                </a:solidFill>
                <a:latin typeface="Times New Roman" pitchFamily="18" charset="0"/>
                <a:ea typeface="Times New Roman" pitchFamily="18" charset="0"/>
                <a:cs typeface="Times New Roman" pitchFamily="18" charset="0"/>
              </a:rPr>
              <a:t>1) қоржындардың тиімді көпшілігін таңдау;</a:t>
            </a:r>
            <a:endParaRPr lang="ru-RU" sz="2000" b="1" dirty="0" smtClean="0">
              <a:solidFill>
                <a:srgbClr val="1F497D"/>
              </a:solidFill>
              <a:latin typeface="Times New Roman" pitchFamily="18" charset="0"/>
              <a:cs typeface="Times New Roman" pitchFamily="18" charset="0"/>
            </a:endParaRPr>
          </a:p>
          <a:p>
            <a:pPr lvl="0" indent="342900" algn="just" eaLnBrk="0" fontAlgn="base" hangingPunct="0">
              <a:spcBef>
                <a:spcPct val="0"/>
              </a:spcBef>
              <a:spcAft>
                <a:spcPct val="0"/>
              </a:spcAft>
            </a:pPr>
            <a:r>
              <a:rPr lang="kk-KZ" sz="2000" b="1" dirty="0" smtClean="0">
                <a:solidFill>
                  <a:srgbClr val="1F497D"/>
                </a:solidFill>
                <a:latin typeface="Times New Roman" pitchFamily="18" charset="0"/>
                <a:ea typeface="Times New Roman" pitchFamily="18" charset="0"/>
                <a:cs typeface="Times New Roman" pitchFamily="18" charset="0"/>
              </a:rPr>
              <a:t>2) осы тиімді қоржындар жиынынан инвестор үшін ең тәуір жалғызын таңдау.</a:t>
            </a:r>
            <a:endParaRPr lang="kk-KZ" sz="2000" b="1" dirty="0" smtClean="0">
              <a:solidFill>
                <a:srgbClr val="1F497D"/>
              </a:solidFill>
              <a:latin typeface="Times New Roman" pitchFamily="18" charset="0"/>
              <a:cs typeface="Times New Roman" pitchFamily="18" charset="0"/>
            </a:endParaRPr>
          </a:p>
        </p:txBody>
      </p:sp>
      <p:sp>
        <p:nvSpPr>
          <p:cNvPr id="26" name="Прямоугольник 25"/>
          <p:cNvSpPr/>
          <p:nvPr/>
        </p:nvSpPr>
        <p:spPr>
          <a:xfrm>
            <a:off x="395536" y="3429000"/>
            <a:ext cx="8424936"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indent="342900" algn="just" fontAlgn="base">
              <a:spcBef>
                <a:spcPct val="0"/>
              </a:spcBef>
              <a:spcAft>
                <a:spcPct val="0"/>
              </a:spcAft>
            </a:pPr>
            <a:r>
              <a:rPr lang="kk-KZ" sz="2000" b="1" dirty="0" smtClean="0">
                <a:solidFill>
                  <a:schemeClr val="tx1"/>
                </a:solidFill>
                <a:latin typeface="Times New Roman" pitchFamily="18" charset="0"/>
                <a:ea typeface="Times New Roman" pitchFamily="18" charset="0"/>
                <a:cs typeface="Times New Roman" pitchFamily="18" charset="0"/>
              </a:rPr>
              <a:t>Оңтайлы қоржын </a:t>
            </a:r>
            <a:r>
              <a:rPr lang="kk-KZ" sz="2000" b="1" dirty="0" smtClean="0">
                <a:solidFill>
                  <a:srgbClr val="1F497D"/>
                </a:solidFill>
                <a:latin typeface="Times New Roman" pitchFamily="18" charset="0"/>
                <a:ea typeface="Times New Roman" pitchFamily="18" charset="0"/>
                <a:cs typeface="Times New Roman" pitchFamily="18" charset="0"/>
              </a:rPr>
              <a:t>деп  нақты инвестор үшін ең тәуір болып келетін тиімді қоржындардың бірі болып саналады. </a:t>
            </a:r>
            <a:endParaRPr lang="ru-RU" sz="2000" b="1" dirty="0" smtClean="0">
              <a:solidFill>
                <a:srgbClr val="1F497D"/>
              </a:solidFill>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grpSp>
        <p:nvGrpSpPr>
          <p:cNvPr id="2" name="Group 1"/>
          <p:cNvGrpSpPr>
            <a:grpSpLocks noChangeAspect="1"/>
          </p:cNvGrpSpPr>
          <p:nvPr/>
        </p:nvGrpSpPr>
        <p:grpSpPr bwMode="auto">
          <a:xfrm>
            <a:off x="1259632" y="-71363"/>
            <a:ext cx="7560840" cy="5012531"/>
            <a:chOff x="4610" y="10290"/>
            <a:chExt cx="9856" cy="7176"/>
          </a:xfrm>
        </p:grpSpPr>
        <p:sp>
          <p:nvSpPr>
            <p:cNvPr id="2050" name="AutoShape 2"/>
            <p:cNvSpPr>
              <a:spLocks noChangeAspect="1" noChangeArrowheads="1"/>
            </p:cNvSpPr>
            <p:nvPr/>
          </p:nvSpPr>
          <p:spPr bwMode="auto">
            <a:xfrm>
              <a:off x="4610" y="10290"/>
              <a:ext cx="9856" cy="71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3" name="Group 3"/>
            <p:cNvGrpSpPr>
              <a:grpSpLocks/>
            </p:cNvGrpSpPr>
            <p:nvPr/>
          </p:nvGrpSpPr>
          <p:grpSpPr bwMode="auto">
            <a:xfrm>
              <a:off x="4988" y="11892"/>
              <a:ext cx="4312" cy="4903"/>
              <a:chOff x="2449" y="7200"/>
              <a:chExt cx="4608" cy="4176"/>
            </a:xfrm>
          </p:grpSpPr>
          <p:grpSp>
            <p:nvGrpSpPr>
              <p:cNvPr id="4" name="Group 4"/>
              <p:cNvGrpSpPr>
                <a:grpSpLocks/>
              </p:cNvGrpSpPr>
              <p:nvPr/>
            </p:nvGrpSpPr>
            <p:grpSpPr bwMode="auto">
              <a:xfrm>
                <a:off x="3169" y="7200"/>
                <a:ext cx="3888" cy="2592"/>
                <a:chOff x="3169" y="7200"/>
                <a:chExt cx="3888" cy="2592"/>
              </a:xfrm>
            </p:grpSpPr>
            <p:sp>
              <p:nvSpPr>
                <p:cNvPr id="2053" name="Oval 5"/>
                <p:cNvSpPr>
                  <a:spLocks noChangeArrowheads="1"/>
                </p:cNvSpPr>
                <p:nvPr/>
              </p:nvSpPr>
              <p:spPr bwMode="auto">
                <a:xfrm rot="-2042906">
                  <a:off x="3169" y="7776"/>
                  <a:ext cx="3888" cy="2016"/>
                </a:xfrm>
                <a:prstGeom prst="ellipse">
                  <a:avLst/>
                </a:prstGeom>
                <a:pattFill prst="pct10">
                  <a:fgClr>
                    <a:srgbClr val="000000"/>
                  </a:fgClr>
                  <a:bgClr>
                    <a:srgbClr val="FFFFFF"/>
                  </a:bgClr>
                </a:patt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nvGrpSpPr>
                <p:cNvPr id="5" name="Group 6"/>
                <p:cNvGrpSpPr>
                  <a:grpSpLocks/>
                </p:cNvGrpSpPr>
                <p:nvPr/>
              </p:nvGrpSpPr>
              <p:grpSpPr bwMode="auto">
                <a:xfrm>
                  <a:off x="3204" y="7200"/>
                  <a:ext cx="2763" cy="2160"/>
                  <a:chOff x="3204" y="7200"/>
                  <a:chExt cx="2763" cy="2160"/>
                </a:xfrm>
              </p:grpSpPr>
              <p:sp>
                <p:nvSpPr>
                  <p:cNvPr id="2055" name="Freeform 7"/>
                  <p:cNvSpPr>
                    <a:spLocks/>
                  </p:cNvSpPr>
                  <p:nvPr/>
                </p:nvSpPr>
                <p:spPr bwMode="auto">
                  <a:xfrm rot="200608">
                    <a:off x="4032" y="7725"/>
                    <a:ext cx="864" cy="720"/>
                  </a:xfrm>
                  <a:custGeom>
                    <a:avLst/>
                    <a:gdLst/>
                    <a:ahLst/>
                    <a:cxnLst>
                      <a:cxn ang="0">
                        <a:pos x="0" y="720"/>
                      </a:cxn>
                      <a:cxn ang="0">
                        <a:pos x="432" y="288"/>
                      </a:cxn>
                      <a:cxn ang="0">
                        <a:pos x="864" y="0"/>
                      </a:cxn>
                    </a:cxnLst>
                    <a:rect l="0" t="0" r="r" b="b"/>
                    <a:pathLst>
                      <a:path w="864" h="720">
                        <a:moveTo>
                          <a:pt x="0" y="720"/>
                        </a:moveTo>
                        <a:cubicBezTo>
                          <a:pt x="144" y="564"/>
                          <a:pt x="288" y="408"/>
                          <a:pt x="432" y="288"/>
                        </a:cubicBezTo>
                        <a:cubicBezTo>
                          <a:pt x="576" y="168"/>
                          <a:pt x="792" y="48"/>
                          <a:pt x="864" y="0"/>
                        </a:cubicBezTo>
                      </a:path>
                    </a:pathLst>
                  </a:custGeom>
                  <a:noFill/>
                  <a:ln w="28575"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56" name="Freeform 8"/>
                  <p:cNvSpPr>
                    <a:spLocks/>
                  </p:cNvSpPr>
                  <p:nvPr/>
                </p:nvSpPr>
                <p:spPr bwMode="auto">
                  <a:xfrm rot="1533112">
                    <a:off x="5103" y="7200"/>
                    <a:ext cx="864" cy="720"/>
                  </a:xfrm>
                  <a:custGeom>
                    <a:avLst/>
                    <a:gdLst/>
                    <a:ahLst/>
                    <a:cxnLst>
                      <a:cxn ang="0">
                        <a:pos x="0" y="720"/>
                      </a:cxn>
                      <a:cxn ang="0">
                        <a:pos x="432" y="288"/>
                      </a:cxn>
                      <a:cxn ang="0">
                        <a:pos x="864" y="0"/>
                      </a:cxn>
                    </a:cxnLst>
                    <a:rect l="0" t="0" r="r" b="b"/>
                    <a:pathLst>
                      <a:path w="864" h="720">
                        <a:moveTo>
                          <a:pt x="0" y="720"/>
                        </a:moveTo>
                        <a:cubicBezTo>
                          <a:pt x="144" y="564"/>
                          <a:pt x="288" y="408"/>
                          <a:pt x="432" y="288"/>
                        </a:cubicBezTo>
                        <a:cubicBezTo>
                          <a:pt x="576" y="168"/>
                          <a:pt x="792" y="48"/>
                          <a:pt x="864" y="0"/>
                        </a:cubicBezTo>
                      </a:path>
                    </a:pathLst>
                  </a:custGeom>
                  <a:noFill/>
                  <a:ln w="28575"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57" name="Freeform 9"/>
                  <p:cNvSpPr>
                    <a:spLocks/>
                  </p:cNvSpPr>
                  <p:nvPr/>
                </p:nvSpPr>
                <p:spPr bwMode="auto">
                  <a:xfrm rot="-1301367">
                    <a:off x="3204" y="8640"/>
                    <a:ext cx="864" cy="720"/>
                  </a:xfrm>
                  <a:custGeom>
                    <a:avLst/>
                    <a:gdLst/>
                    <a:ahLst/>
                    <a:cxnLst>
                      <a:cxn ang="0">
                        <a:pos x="0" y="720"/>
                      </a:cxn>
                      <a:cxn ang="0">
                        <a:pos x="432" y="288"/>
                      </a:cxn>
                      <a:cxn ang="0">
                        <a:pos x="864" y="0"/>
                      </a:cxn>
                    </a:cxnLst>
                    <a:rect l="0" t="0" r="r" b="b"/>
                    <a:pathLst>
                      <a:path w="864" h="720">
                        <a:moveTo>
                          <a:pt x="0" y="720"/>
                        </a:moveTo>
                        <a:cubicBezTo>
                          <a:pt x="144" y="564"/>
                          <a:pt x="288" y="408"/>
                          <a:pt x="432" y="288"/>
                        </a:cubicBezTo>
                        <a:cubicBezTo>
                          <a:pt x="576" y="168"/>
                          <a:pt x="792" y="48"/>
                          <a:pt x="864" y="0"/>
                        </a:cubicBezTo>
                      </a:path>
                    </a:pathLst>
                  </a:custGeom>
                  <a:noFill/>
                  <a:ln w="28575"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6" name="Group 10"/>
              <p:cNvGrpSpPr>
                <a:grpSpLocks/>
              </p:cNvGrpSpPr>
              <p:nvPr/>
            </p:nvGrpSpPr>
            <p:grpSpPr bwMode="auto">
              <a:xfrm>
                <a:off x="2449" y="7344"/>
                <a:ext cx="4320" cy="4032"/>
                <a:chOff x="2304" y="2016"/>
                <a:chExt cx="4320" cy="4032"/>
              </a:xfrm>
            </p:grpSpPr>
            <p:sp>
              <p:nvSpPr>
                <p:cNvPr id="2059" name="Line 11"/>
                <p:cNvSpPr>
                  <a:spLocks noChangeShapeType="1"/>
                </p:cNvSpPr>
                <p:nvPr/>
              </p:nvSpPr>
              <p:spPr bwMode="auto">
                <a:xfrm>
                  <a:off x="3827" y="3168"/>
                  <a:ext cx="0" cy="288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0" name="Oval 12"/>
                <p:cNvSpPr>
                  <a:spLocks noChangeArrowheads="1"/>
                </p:cNvSpPr>
                <p:nvPr/>
              </p:nvSpPr>
              <p:spPr bwMode="auto">
                <a:xfrm>
                  <a:off x="5904" y="2016"/>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1" name="Oval 13"/>
                <p:cNvSpPr>
                  <a:spLocks noChangeArrowheads="1"/>
                </p:cNvSpPr>
                <p:nvPr/>
              </p:nvSpPr>
              <p:spPr bwMode="auto">
                <a:xfrm>
                  <a:off x="4752" y="2304"/>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2" name="Oval 14"/>
                <p:cNvSpPr>
                  <a:spLocks noChangeArrowheads="1"/>
                </p:cNvSpPr>
                <p:nvPr/>
              </p:nvSpPr>
              <p:spPr bwMode="auto">
                <a:xfrm>
                  <a:off x="3744" y="3067"/>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3" name="Oval 15"/>
                <p:cNvSpPr>
                  <a:spLocks noChangeArrowheads="1"/>
                </p:cNvSpPr>
                <p:nvPr/>
              </p:nvSpPr>
              <p:spPr bwMode="auto">
                <a:xfrm>
                  <a:off x="3204" y="4118"/>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4" name="Line 16"/>
                <p:cNvSpPr>
                  <a:spLocks noChangeShapeType="1"/>
                </p:cNvSpPr>
                <p:nvPr/>
              </p:nvSpPr>
              <p:spPr bwMode="auto">
                <a:xfrm>
                  <a:off x="4820" y="2448"/>
                  <a:ext cx="0" cy="360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5" name="Oval 17"/>
                <p:cNvSpPr>
                  <a:spLocks noChangeArrowheads="1"/>
                </p:cNvSpPr>
                <p:nvPr/>
              </p:nvSpPr>
              <p:spPr bwMode="auto">
                <a:xfrm>
                  <a:off x="4752" y="4608"/>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6" name="Oval 18"/>
                <p:cNvSpPr>
                  <a:spLocks noChangeArrowheads="1"/>
                </p:cNvSpPr>
                <p:nvPr/>
              </p:nvSpPr>
              <p:spPr bwMode="auto">
                <a:xfrm>
                  <a:off x="3742" y="4743"/>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7" name="Line 19"/>
                <p:cNvSpPr>
                  <a:spLocks noChangeShapeType="1"/>
                </p:cNvSpPr>
                <p:nvPr/>
              </p:nvSpPr>
              <p:spPr bwMode="auto">
                <a:xfrm>
                  <a:off x="5982" y="2160"/>
                  <a:ext cx="0" cy="3888"/>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8" name="Oval 20"/>
                <p:cNvSpPr>
                  <a:spLocks noChangeArrowheads="1"/>
                </p:cNvSpPr>
                <p:nvPr/>
              </p:nvSpPr>
              <p:spPr bwMode="auto">
                <a:xfrm>
                  <a:off x="5904" y="3888"/>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69" name="Line 21"/>
                <p:cNvSpPr>
                  <a:spLocks noChangeShapeType="1"/>
                </p:cNvSpPr>
                <p:nvPr/>
              </p:nvSpPr>
              <p:spPr bwMode="auto">
                <a:xfrm>
                  <a:off x="2304" y="3168"/>
                  <a:ext cx="4263"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0" name="Oval 22"/>
                <p:cNvSpPr>
                  <a:spLocks noChangeArrowheads="1"/>
                </p:cNvSpPr>
                <p:nvPr/>
              </p:nvSpPr>
              <p:spPr bwMode="auto">
                <a:xfrm>
                  <a:off x="6480" y="309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1" name="Oval 23"/>
                <p:cNvSpPr>
                  <a:spLocks noChangeArrowheads="1"/>
                </p:cNvSpPr>
                <p:nvPr/>
              </p:nvSpPr>
              <p:spPr bwMode="auto">
                <a:xfrm>
                  <a:off x="5914" y="309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2" name="Oval 24"/>
                <p:cNvSpPr>
                  <a:spLocks noChangeArrowheads="1"/>
                </p:cNvSpPr>
                <p:nvPr/>
              </p:nvSpPr>
              <p:spPr bwMode="auto">
                <a:xfrm>
                  <a:off x="4734" y="309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3" name="Line 25"/>
                <p:cNvSpPr>
                  <a:spLocks noChangeShapeType="1"/>
                </p:cNvSpPr>
                <p:nvPr/>
              </p:nvSpPr>
              <p:spPr bwMode="auto">
                <a:xfrm flipH="1">
                  <a:off x="2304" y="2385"/>
                  <a:ext cx="2448"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4" name="Line 26"/>
                <p:cNvSpPr>
                  <a:spLocks noChangeShapeType="1"/>
                </p:cNvSpPr>
                <p:nvPr/>
              </p:nvSpPr>
              <p:spPr bwMode="auto">
                <a:xfrm flipH="1">
                  <a:off x="2304" y="2073"/>
                  <a:ext cx="3600"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5" name="Line 27"/>
                <p:cNvSpPr>
                  <a:spLocks noChangeShapeType="1"/>
                </p:cNvSpPr>
                <p:nvPr/>
              </p:nvSpPr>
              <p:spPr bwMode="auto">
                <a:xfrm flipH="1">
                  <a:off x="2304" y="4176"/>
                  <a:ext cx="1008" cy="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6" name="Line 28"/>
                <p:cNvSpPr>
                  <a:spLocks noChangeShapeType="1"/>
                </p:cNvSpPr>
                <p:nvPr/>
              </p:nvSpPr>
              <p:spPr bwMode="auto">
                <a:xfrm>
                  <a:off x="3289" y="4176"/>
                  <a:ext cx="0" cy="1872"/>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7" name="AutoShape 29"/>
                <p:cNvSpPr>
                  <a:spLocks noChangeAspect="1" noChangeArrowheads="1"/>
                </p:cNvSpPr>
                <p:nvPr/>
              </p:nvSpPr>
              <p:spPr bwMode="auto">
                <a:xfrm>
                  <a:off x="5904" y="5040"/>
                  <a:ext cx="176" cy="176"/>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78" name="AutoShape 30"/>
                <p:cNvSpPr>
                  <a:spLocks noChangeAspect="1" noChangeArrowheads="1"/>
                </p:cNvSpPr>
                <p:nvPr/>
              </p:nvSpPr>
              <p:spPr bwMode="auto">
                <a:xfrm>
                  <a:off x="4706" y="5472"/>
                  <a:ext cx="176" cy="176"/>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7" name="Group 31"/>
            <p:cNvGrpSpPr>
              <a:grpSpLocks/>
            </p:cNvGrpSpPr>
            <p:nvPr/>
          </p:nvGrpSpPr>
          <p:grpSpPr bwMode="auto">
            <a:xfrm>
              <a:off x="4610" y="10984"/>
              <a:ext cx="7378" cy="6158"/>
              <a:chOff x="4610" y="10984"/>
              <a:chExt cx="7378" cy="6158"/>
            </a:xfrm>
          </p:grpSpPr>
          <p:sp>
            <p:nvSpPr>
              <p:cNvPr id="2080" name="Text Box 32"/>
              <p:cNvSpPr txBox="1">
                <a:spLocks noChangeArrowheads="1"/>
              </p:cNvSpPr>
              <p:nvPr/>
            </p:nvSpPr>
            <p:spPr bwMode="auto">
              <a:xfrm>
                <a:off x="4709" y="12105"/>
                <a:ext cx="370" cy="438"/>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1" u="none" strike="noStrike" cap="none" normalizeH="0" baseline="0" smtClean="0">
                    <a:ln>
                      <a:noFill/>
                    </a:ln>
                    <a:solidFill>
                      <a:srgbClr val="000000"/>
                    </a:solidFill>
                    <a:effectLst/>
                    <a:latin typeface="Verdana" pitchFamily="34" charset="0"/>
                    <a:cs typeface="Arial" pitchFamily="34" charset="0"/>
                  </a:rPr>
                  <a:t>R</a:t>
                </a:r>
                <a:r>
                  <a:rPr kumimoji="0" lang="ru-RU" sz="900" b="1" i="0" u="none" strike="noStrike" cap="none" normalizeH="0" baseline="-25000" smtClean="0">
                    <a:ln>
                      <a:noFill/>
                    </a:ln>
                    <a:solidFill>
                      <a:srgbClr val="000000"/>
                    </a:solidFill>
                    <a:effectLst/>
                    <a:latin typeface="Verdana" pitchFamily="34" charset="0"/>
                    <a:cs typeface="Arial" pitchFamily="34" charset="0"/>
                  </a:rPr>
                  <a:t>2</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1" name="Text Box 33"/>
              <p:cNvSpPr txBox="1">
                <a:spLocks noChangeArrowheads="1"/>
              </p:cNvSpPr>
              <p:nvPr/>
            </p:nvSpPr>
            <p:spPr bwMode="auto">
              <a:xfrm>
                <a:off x="4709" y="13013"/>
                <a:ext cx="370" cy="438"/>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1" u="none" strike="noStrike" cap="none" normalizeH="0" baseline="0" smtClean="0">
                    <a:ln>
                      <a:noFill/>
                    </a:ln>
                    <a:solidFill>
                      <a:srgbClr val="000000"/>
                    </a:solidFill>
                    <a:effectLst/>
                    <a:latin typeface="Verdana" pitchFamily="34" charset="0"/>
                    <a:cs typeface="Arial" pitchFamily="34" charset="0"/>
                  </a:rPr>
                  <a:t>R</a:t>
                </a:r>
                <a:r>
                  <a:rPr kumimoji="0" lang="ru-RU" sz="800" b="0" i="0" u="none" strike="noStrike" cap="none" normalizeH="0" baseline="-25000" smtClean="0">
                    <a:ln>
                      <a:noFill/>
                    </a:ln>
                    <a:solidFill>
                      <a:srgbClr val="000000"/>
                    </a:solidFill>
                    <a:effectLst/>
                    <a:latin typeface="Verdana" pitchFamily="34" charset="0"/>
                    <a:cs typeface="Arial" pitchFamily="34" charset="0"/>
                  </a:rPr>
                  <a:t>1</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2" name="Text Box 34"/>
              <p:cNvSpPr txBox="1">
                <a:spLocks noChangeArrowheads="1"/>
              </p:cNvSpPr>
              <p:nvPr/>
            </p:nvSpPr>
            <p:spPr bwMode="auto">
              <a:xfrm>
                <a:off x="6196" y="16566"/>
                <a:ext cx="368" cy="437"/>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900" b="0" i="0" u="none" strike="noStrike" cap="none" normalizeH="0" baseline="0" smtClean="0">
                    <a:ln>
                      <a:noFill/>
                    </a:ln>
                    <a:solidFill>
                      <a:srgbClr val="000000"/>
                    </a:solidFill>
                    <a:effectLst/>
                    <a:latin typeface="Verdana" pitchFamily="34" charset="0"/>
                    <a:cs typeface="Arial" pitchFamily="34" charset="0"/>
                    <a:sym typeface="Symbol" pitchFamily="18" charset="2"/>
                  </a:rPr>
                  <a:t></a:t>
                </a:r>
                <a:r>
                  <a:rPr kumimoji="0" lang="ru-RU" sz="900" b="0" i="0" u="none" strike="noStrike" cap="none" normalizeH="0" baseline="-25000" smtClean="0">
                    <a:ln>
                      <a:noFill/>
                    </a:ln>
                    <a:solidFill>
                      <a:srgbClr val="000000"/>
                    </a:solidFill>
                    <a:effectLst/>
                    <a:latin typeface="Verdana" pitchFamily="34" charset="0"/>
                    <a:cs typeface="Arial" pitchFamily="34" charset="0"/>
                  </a:rPr>
                  <a:t>1</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3" name="Text Box 35"/>
              <p:cNvSpPr txBox="1">
                <a:spLocks noChangeArrowheads="1"/>
              </p:cNvSpPr>
              <p:nvPr/>
            </p:nvSpPr>
            <p:spPr bwMode="auto">
              <a:xfrm>
                <a:off x="7037" y="16566"/>
                <a:ext cx="369" cy="437"/>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900" b="0" i="0" u="none" strike="noStrike" cap="none" normalizeH="0" baseline="0" smtClean="0">
                    <a:ln>
                      <a:noFill/>
                    </a:ln>
                    <a:solidFill>
                      <a:srgbClr val="000000"/>
                    </a:solidFill>
                    <a:effectLst/>
                    <a:latin typeface="Verdana" pitchFamily="34" charset="0"/>
                    <a:cs typeface="Arial" pitchFamily="34" charset="0"/>
                    <a:sym typeface="Symbol" pitchFamily="18" charset="2"/>
                  </a:rPr>
                  <a:t></a:t>
                </a:r>
                <a:r>
                  <a:rPr kumimoji="0" lang="ru-RU" sz="1100" b="0" i="0" u="none" strike="noStrike" cap="none" normalizeH="0" baseline="-25000" smtClean="0">
                    <a:ln>
                      <a:noFill/>
                    </a:ln>
                    <a:solidFill>
                      <a:srgbClr val="000000"/>
                    </a:solidFill>
                    <a:effectLst/>
                    <a:latin typeface="Verdana" pitchFamily="34" charset="0"/>
                    <a:cs typeface="Arial" pitchFamily="34" charset="0"/>
                  </a:rPr>
                  <a:t>2</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84" name="Text Box 36"/>
              <p:cNvSpPr txBox="1">
                <a:spLocks noChangeArrowheads="1"/>
              </p:cNvSpPr>
              <p:nvPr/>
            </p:nvSpPr>
            <p:spPr bwMode="auto">
              <a:xfrm>
                <a:off x="4610" y="10984"/>
                <a:ext cx="469" cy="1015"/>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kk-KZ" sz="1600" b="1" i="0" u="none" strike="noStrike" cap="none" normalizeH="0" baseline="0" dirty="0" smtClean="0">
                    <a:ln>
                      <a:noFill/>
                    </a:ln>
                    <a:solidFill>
                      <a:schemeClr val="tx1"/>
                    </a:solidFill>
                    <a:effectLst/>
                    <a:latin typeface="Times New Roman" pitchFamily="18" charset="0"/>
                    <a:cs typeface="Times New Roman" pitchFamily="18" charset="0"/>
                  </a:rPr>
                  <a:t>Табыс</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85" name="Line 37"/>
              <p:cNvSpPr>
                <a:spLocks noChangeShapeType="1"/>
              </p:cNvSpPr>
              <p:nvPr/>
            </p:nvSpPr>
            <p:spPr bwMode="auto">
              <a:xfrm>
                <a:off x="4988" y="10984"/>
                <a:ext cx="0" cy="5579"/>
              </a:xfrm>
              <a:prstGeom prst="line">
                <a:avLst/>
              </a:prstGeom>
              <a:noFill/>
              <a:ln w="9525">
                <a:solidFill>
                  <a:srgbClr val="000000"/>
                </a:solidFill>
                <a:round/>
                <a:headEnd type="stealth" w="sm" len="lg"/>
                <a:tailEnd/>
              </a:ln>
            </p:spPr>
            <p:txBody>
              <a:bodyPr vert="horz" wrap="square" lIns="91440" tIns="45720" rIns="91440" bIns="45720" numCol="1" anchor="t" anchorCtr="0" compatLnSpc="1">
                <a:prstTxWarp prst="textNoShape">
                  <a:avLst/>
                </a:prstTxWarp>
              </a:bodyPr>
              <a:lstStyle/>
              <a:p>
                <a:endParaRPr lang="ru-RU"/>
              </a:p>
            </p:txBody>
          </p:sp>
          <p:sp>
            <p:nvSpPr>
              <p:cNvPr id="2086" name="Line 38"/>
              <p:cNvSpPr>
                <a:spLocks noChangeShapeType="1"/>
              </p:cNvSpPr>
              <p:nvPr/>
            </p:nvSpPr>
            <p:spPr bwMode="auto">
              <a:xfrm>
                <a:off x="4988" y="16563"/>
                <a:ext cx="7000" cy="1"/>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ru-RU"/>
              </a:p>
            </p:txBody>
          </p:sp>
          <p:sp>
            <p:nvSpPr>
              <p:cNvPr id="2087" name="Text Box 39"/>
              <p:cNvSpPr txBox="1">
                <a:spLocks noChangeArrowheads="1"/>
              </p:cNvSpPr>
              <p:nvPr/>
            </p:nvSpPr>
            <p:spPr bwMode="auto">
              <a:xfrm>
                <a:off x="9300" y="16772"/>
                <a:ext cx="938" cy="370"/>
              </a:xfrm>
              <a:prstGeom prst="rect">
                <a:avLst/>
              </a:prstGeom>
              <a:solidFill>
                <a:srgbClr val="FFFFFF"/>
              </a:solidFill>
              <a:ln w="9525">
                <a:no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200" b="0" i="0" u="none" strike="noStrike" cap="none" normalizeH="0" baseline="0" smtClean="0">
                    <a:ln>
                      <a:noFill/>
                    </a:ln>
                    <a:solidFill>
                      <a:schemeClr val="tx1"/>
                    </a:solidFill>
                    <a:effectLst/>
                    <a:latin typeface="Times New Roman" pitchFamily="18" charset="0"/>
                    <a:cs typeface="Times New Roman" pitchFamily="18" charset="0"/>
                  </a:rPr>
                  <a:t>Тәуекел</a:t>
                </a:r>
                <a:endParaRPr kumimoji="0" lang="ru-RU" sz="3600" b="0" i="0" u="none" strike="noStrike" cap="none" normalizeH="0" baseline="0" smtClean="0">
                  <a:ln>
                    <a:noFill/>
                  </a:ln>
                  <a:solidFill>
                    <a:schemeClr val="tx1"/>
                  </a:solidFill>
                  <a:effectLst/>
                  <a:latin typeface="Times New Roman" pitchFamily="18" charset="0"/>
                  <a:cs typeface="Times New Roman" pitchFamily="18" charset="0"/>
                </a:endParaRPr>
              </a:p>
            </p:txBody>
          </p:sp>
        </p:grpSp>
        <p:sp>
          <p:nvSpPr>
            <p:cNvPr id="2088" name="AutoShape 40"/>
            <p:cNvSpPr>
              <a:spLocks noChangeAspect="1" noChangeArrowheads="1"/>
            </p:cNvSpPr>
            <p:nvPr/>
          </p:nvSpPr>
          <p:spPr bwMode="auto">
            <a:xfrm>
              <a:off x="5548" y="12373"/>
              <a:ext cx="244" cy="290"/>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89" name="AutoShape 41"/>
            <p:cNvSpPr>
              <a:spLocks/>
            </p:cNvSpPr>
            <p:nvPr/>
          </p:nvSpPr>
          <p:spPr bwMode="auto">
            <a:xfrm>
              <a:off x="10027" y="13136"/>
              <a:ext cx="2345" cy="926"/>
            </a:xfrm>
            <a:prstGeom prst="callout2">
              <a:avLst>
                <a:gd name="adj1" fmla="val 25972"/>
                <a:gd name="adj2" fmla="val -10611"/>
                <a:gd name="adj3" fmla="val 24722"/>
                <a:gd name="adj4" fmla="val -32111"/>
                <a:gd name="adj5" fmla="val -16389"/>
                <a:gd name="adj6" fmla="val -79611"/>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400" b="1" i="0" u="none" strike="noStrike" cap="none" normalizeH="0" baseline="0" dirty="0" smtClean="0">
                  <a:ln>
                    <a:noFill/>
                  </a:ln>
                  <a:solidFill>
                    <a:schemeClr val="tx1"/>
                  </a:solidFill>
                  <a:effectLst/>
                  <a:latin typeface="Calibri" pitchFamily="34" charset="0"/>
                  <a:cs typeface="Arial" pitchFamily="34" charset="0"/>
                </a:rPr>
                <a:t>Мүмкін болатын қоржындар саласы</a:t>
              </a:r>
              <a:endParaRPr kumimoji="0" lang="ru-RU" sz="32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 name="Group 42"/>
            <p:cNvGrpSpPr>
              <a:grpSpLocks/>
            </p:cNvGrpSpPr>
            <p:nvPr/>
          </p:nvGrpSpPr>
          <p:grpSpPr bwMode="auto">
            <a:xfrm>
              <a:off x="10004" y="15846"/>
              <a:ext cx="3283" cy="694"/>
              <a:chOff x="7633" y="10512"/>
              <a:chExt cx="3200" cy="396"/>
            </a:xfrm>
          </p:grpSpPr>
          <p:sp>
            <p:nvSpPr>
              <p:cNvPr id="2091" name="AutoShape 43"/>
              <p:cNvSpPr>
                <a:spLocks/>
              </p:cNvSpPr>
              <p:nvPr/>
            </p:nvSpPr>
            <p:spPr bwMode="auto">
              <a:xfrm>
                <a:off x="7633" y="10512"/>
                <a:ext cx="2724" cy="396"/>
              </a:xfrm>
              <a:prstGeom prst="callout2">
                <a:avLst>
                  <a:gd name="adj1" fmla="val 45454"/>
                  <a:gd name="adj2" fmla="val -4407"/>
                  <a:gd name="adj3" fmla="val 45454"/>
                  <a:gd name="adj4" fmla="val -12958"/>
                  <a:gd name="adj5" fmla="val -17426"/>
                  <a:gd name="adj6" fmla="val -53523"/>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400" b="1" i="0" u="none" strike="noStrike" cap="none" normalizeH="0" baseline="0" dirty="0" smtClean="0">
                    <a:ln>
                      <a:noFill/>
                    </a:ln>
                    <a:solidFill>
                      <a:schemeClr val="tx1"/>
                    </a:solidFill>
                    <a:effectLst/>
                    <a:latin typeface="Calibri" pitchFamily="34" charset="0"/>
                    <a:cs typeface="Arial" pitchFamily="34" charset="0"/>
                  </a:rPr>
                  <a:t>Болуы мүмкін емес қоржындар</a:t>
                </a:r>
                <a:endParaRPr kumimoji="0" lang="ru-RU"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92" name="Line 44"/>
              <p:cNvSpPr>
                <a:spLocks noChangeShapeType="1"/>
              </p:cNvSpPr>
              <p:nvPr/>
            </p:nvSpPr>
            <p:spPr bwMode="auto">
              <a:xfrm>
                <a:off x="10294" y="10725"/>
                <a:ext cx="28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93" name="AutoShape 45"/>
              <p:cNvSpPr>
                <a:spLocks noChangeAspect="1" noChangeArrowheads="1"/>
              </p:cNvSpPr>
              <p:nvPr/>
            </p:nvSpPr>
            <p:spPr bwMode="auto">
              <a:xfrm>
                <a:off x="10657" y="10656"/>
                <a:ext cx="176" cy="176"/>
              </a:xfrm>
              <a:prstGeom prst="flowChartSummingJunction">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nvGrpSpPr>
            <p:cNvPr id="13" name="Group 46"/>
            <p:cNvGrpSpPr>
              <a:grpSpLocks/>
            </p:cNvGrpSpPr>
            <p:nvPr/>
          </p:nvGrpSpPr>
          <p:grpSpPr bwMode="auto">
            <a:xfrm>
              <a:off x="10004" y="11216"/>
              <a:ext cx="3048" cy="694"/>
              <a:chOff x="10004" y="11216"/>
              <a:chExt cx="3048" cy="694"/>
            </a:xfrm>
          </p:grpSpPr>
          <p:sp>
            <p:nvSpPr>
              <p:cNvPr id="2095" name="AutoShape 47"/>
              <p:cNvSpPr>
                <a:spLocks/>
              </p:cNvSpPr>
              <p:nvPr/>
            </p:nvSpPr>
            <p:spPr bwMode="auto">
              <a:xfrm>
                <a:off x="10004" y="11216"/>
                <a:ext cx="2579" cy="694"/>
              </a:xfrm>
              <a:prstGeom prst="callout2">
                <a:avLst>
                  <a:gd name="adj1" fmla="val 49259"/>
                  <a:gd name="adj2" fmla="val -7625"/>
                  <a:gd name="adj3" fmla="val 47593"/>
                  <a:gd name="adj4" fmla="val -20352"/>
                  <a:gd name="adj5" fmla="val 125000"/>
                  <a:gd name="adj6" fmla="val -58588"/>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kk-KZ" sz="1600" b="1" i="0" u="none" strike="noStrike" cap="none" normalizeH="0" baseline="0" dirty="0" smtClean="0">
                    <a:ln>
                      <a:noFill/>
                    </a:ln>
                    <a:solidFill>
                      <a:schemeClr val="tx1"/>
                    </a:solidFill>
                    <a:effectLst/>
                    <a:latin typeface="Calibri" pitchFamily="34" charset="0"/>
                    <a:cs typeface="Arial" pitchFamily="34" charset="0"/>
                  </a:rPr>
                  <a:t>Тиімді қоржындар</a:t>
                </a:r>
                <a:endParaRPr kumimoji="0" lang="ru-RU" sz="3600" b="1" i="0" u="none" strike="noStrike" cap="none" normalizeH="0" baseline="0" dirty="0" smtClean="0">
                  <a:ln>
                    <a:noFill/>
                  </a:ln>
                  <a:solidFill>
                    <a:schemeClr val="tx1"/>
                  </a:solidFill>
                  <a:effectLst/>
                  <a:latin typeface="Arial" pitchFamily="34" charset="0"/>
                  <a:cs typeface="Arial" pitchFamily="34" charset="0"/>
                </a:endParaRPr>
              </a:p>
            </p:txBody>
          </p:sp>
          <p:sp>
            <p:nvSpPr>
              <p:cNvPr id="2096" name="Line 48"/>
              <p:cNvSpPr>
                <a:spLocks noChangeShapeType="1"/>
              </p:cNvSpPr>
              <p:nvPr/>
            </p:nvSpPr>
            <p:spPr bwMode="auto">
              <a:xfrm>
                <a:off x="12583" y="11447"/>
                <a:ext cx="398"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97" name="Oval 49"/>
              <p:cNvSpPr>
                <a:spLocks noChangeArrowheads="1"/>
              </p:cNvSpPr>
              <p:nvPr/>
            </p:nvSpPr>
            <p:spPr bwMode="auto">
              <a:xfrm>
                <a:off x="12818" y="11216"/>
                <a:ext cx="234" cy="4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sp>
          <p:nvSpPr>
            <p:cNvPr id="2098" name="AutoShape 50"/>
            <p:cNvSpPr>
              <a:spLocks/>
            </p:cNvSpPr>
            <p:nvPr/>
          </p:nvSpPr>
          <p:spPr bwMode="auto">
            <a:xfrm>
              <a:off x="10004" y="14476"/>
              <a:ext cx="2191" cy="1138"/>
            </a:xfrm>
            <a:prstGeom prst="callout2">
              <a:avLst>
                <a:gd name="adj1" fmla="val 22917"/>
                <a:gd name="adj2" fmla="val -13472"/>
                <a:gd name="adj3" fmla="val 22917"/>
                <a:gd name="adj4" fmla="val -51736"/>
                <a:gd name="adj5" fmla="val -39861"/>
                <a:gd name="adj6" fmla="val -86875"/>
              </a:avLst>
            </a:prstGeom>
            <a:solidFill>
              <a:srgbClr val="FFFFFF"/>
            </a:solidFill>
            <a:ln w="9525">
              <a:solidFill>
                <a:srgbClr val="000000"/>
              </a:solidFill>
              <a:miter lim="800000"/>
              <a:headEnd/>
              <a:tailEnd/>
            </a:ln>
          </p:spPr>
          <p:txBody>
            <a:bodyPr vert="horz" wrap="square" lIns="10800" tIns="6480" rIns="10800" bIns="648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1200" b="1" i="0" u="none" strike="noStrike" cap="none" normalizeH="0" baseline="0" dirty="0" smtClean="0">
                  <a:ln>
                    <a:noFill/>
                  </a:ln>
                  <a:solidFill>
                    <a:schemeClr val="tx1"/>
                  </a:solidFill>
                  <a:effectLst/>
                  <a:latin typeface="Calibri" pitchFamily="34" charset="0"/>
                  <a:cs typeface="Arial" pitchFamily="34" charset="0"/>
                </a:rPr>
                <a:t>Мүмкін болатын, бірақ тиімді</a:t>
              </a:r>
              <a:r>
                <a:rPr kumimoji="0" lang="kk-KZ" b="1" i="0" u="none" strike="noStrike" cap="none" normalizeH="0" baseline="0" dirty="0" smtClean="0">
                  <a:ln>
                    <a:noFill/>
                  </a:ln>
                  <a:solidFill>
                    <a:schemeClr val="tx1"/>
                  </a:solidFill>
                  <a:effectLst/>
                  <a:latin typeface="Calibri" pitchFamily="34" charset="0"/>
                  <a:cs typeface="Arial" pitchFamily="34" charset="0"/>
                </a:rPr>
                <a:t> </a:t>
              </a:r>
              <a:r>
                <a:rPr kumimoji="0" lang="kk-KZ" sz="1200" b="1" i="0" u="none" strike="noStrike" cap="none" normalizeH="0" baseline="0" dirty="0" smtClean="0">
                  <a:ln>
                    <a:noFill/>
                  </a:ln>
                  <a:solidFill>
                    <a:schemeClr val="tx1"/>
                  </a:solidFill>
                  <a:effectLst/>
                  <a:latin typeface="Calibri" pitchFamily="34" charset="0"/>
                  <a:cs typeface="Arial" pitchFamily="34" charset="0"/>
                </a:rPr>
                <a:t>емес қоржындар</a:t>
              </a:r>
              <a:endParaRPr kumimoji="0" lang="ru-RU"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99" name="Line 51"/>
            <p:cNvSpPr>
              <a:spLocks noChangeShapeType="1"/>
            </p:cNvSpPr>
            <p:nvPr/>
          </p:nvSpPr>
          <p:spPr bwMode="auto">
            <a:xfrm>
              <a:off x="11880" y="14920"/>
              <a:ext cx="468"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100" name="Oval 52"/>
            <p:cNvSpPr>
              <a:spLocks noChangeArrowheads="1"/>
            </p:cNvSpPr>
            <p:nvPr/>
          </p:nvSpPr>
          <p:spPr bwMode="auto">
            <a:xfrm>
              <a:off x="12349" y="14920"/>
              <a:ext cx="234" cy="23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sp>
        <p:nvSpPr>
          <p:cNvPr id="64" name="Прямоугольник 63"/>
          <p:cNvSpPr/>
          <p:nvPr/>
        </p:nvSpPr>
        <p:spPr>
          <a:xfrm>
            <a:off x="2267744" y="35332"/>
            <a:ext cx="4314194"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kk-KZ" b="1" dirty="0" smtClean="0">
                <a:solidFill>
                  <a:schemeClr val="tx2"/>
                </a:solidFill>
                <a:latin typeface="Times New Roman" pitchFamily="18" charset="0"/>
                <a:cs typeface="Times New Roman" pitchFamily="18" charset="0"/>
              </a:rPr>
              <a:t>Қоржындардың тиімді жиыны сызығы</a:t>
            </a:r>
            <a:endParaRPr lang="ru-RU" b="1" dirty="0">
              <a:solidFill>
                <a:schemeClr val="tx2"/>
              </a:solidFill>
              <a:latin typeface="Times New Roman" pitchFamily="18" charset="0"/>
              <a:cs typeface="Times New Roman" pitchFamily="18" charset="0"/>
            </a:endParaRPr>
          </a:p>
        </p:txBody>
      </p:sp>
      <p:sp>
        <p:nvSpPr>
          <p:cNvPr id="2103" name="Rectangle 55"/>
          <p:cNvSpPr>
            <a:spLocks noChangeArrowheads="1"/>
          </p:cNvSpPr>
          <p:nvPr/>
        </p:nvSpPr>
        <p:spPr bwMode="auto">
          <a:xfrm>
            <a:off x="251520" y="4787280"/>
            <a:ext cx="8640960" cy="175432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Тиімді қоржын </a:t>
            </a:r>
            <a:r>
              <a:rPr kumimoji="0" lang="kk-KZ"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 тәуекелдің берілген деңгейінде ең жоғары табыстылықты немесе берілген табыстылық барысында ең аз тәуекелді қамтамасыз ететін қоржын. Өзара байланыстардың статистикалық өлшеу әдістерінің маңызды қолдануларының бірі – тиімді қоржындарды таңдау яғни тәуекелдің кез келген деңгейінде ең жоғары күтілген табыстылықты немесе кез келген күтілген табыстылық үшін тәуекелдің ең аз деңгейін қамтамасыз ететін қоржындарды.</a:t>
            </a:r>
            <a:endParaRPr kumimoji="0" lang="kk-KZ" b="1"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34817" name="Rectangle 1"/>
          <p:cNvSpPr>
            <a:spLocks noChangeArrowheads="1"/>
          </p:cNvSpPr>
          <p:nvPr/>
        </p:nvSpPr>
        <p:spPr bwMode="auto">
          <a:xfrm>
            <a:off x="683568" y="469559"/>
            <a:ext cx="7812360" cy="7078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Қаржы тәуекелдерді жоюдың ішкі механизмдер жүйесі келесі негізгі әдістердің пайдалануын қарастырады:</a:t>
            </a:r>
            <a:endParaRPr kumimoji="0" lang="kk-KZ" sz="2000" b="1" i="0" u="none" strike="noStrike" cap="none" normalizeH="0" baseline="0" dirty="0" smtClean="0">
              <a:ln>
                <a:noFill/>
              </a:ln>
              <a:solidFill>
                <a:schemeClr val="tx2"/>
              </a:solidFill>
              <a:effectLst/>
              <a:latin typeface="Times New Roman" pitchFamily="18" charset="0"/>
              <a:cs typeface="Times New Roman" pitchFamily="18" charset="0"/>
            </a:endParaRPr>
          </a:p>
        </p:txBody>
      </p:sp>
      <p:sp>
        <p:nvSpPr>
          <p:cNvPr id="12" name="Прямоугольник 11"/>
          <p:cNvSpPr/>
          <p:nvPr/>
        </p:nvSpPr>
        <p:spPr>
          <a:xfrm>
            <a:off x="395536" y="1640994"/>
            <a:ext cx="835292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Тәуекелден қашу </a:t>
            </a:r>
            <a:r>
              <a:rPr lang="kk-KZ" sz="2000" b="1" dirty="0" smtClean="0">
                <a:solidFill>
                  <a:schemeClr val="tx2"/>
                </a:solidFill>
                <a:latin typeface="Times New Roman" pitchFamily="18" charset="0"/>
                <a:cs typeface="Times New Roman" pitchFamily="18" charset="0"/>
              </a:rPr>
              <a:t>– қаржы тәуекелінің нақты түрін толық болдырмайтын ішкі сипатты шараларды әзірлеу болып келеді. </a:t>
            </a:r>
            <a:endParaRPr lang="ru-RU" sz="2000" b="1" dirty="0">
              <a:solidFill>
                <a:schemeClr val="tx2"/>
              </a:solidFill>
              <a:latin typeface="Times New Roman" pitchFamily="18" charset="0"/>
              <a:cs typeface="Times New Roman" pitchFamily="18" charset="0"/>
            </a:endParaRPr>
          </a:p>
        </p:txBody>
      </p:sp>
      <p:sp>
        <p:nvSpPr>
          <p:cNvPr id="13" name="Прямоугольник 12"/>
          <p:cNvSpPr/>
          <p:nvPr/>
        </p:nvSpPr>
        <p:spPr>
          <a:xfrm>
            <a:off x="395536" y="2708920"/>
            <a:ext cx="8352928"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Хеджирлеу</a:t>
            </a:r>
            <a:r>
              <a:rPr lang="kk-KZ" sz="2000" b="1" dirty="0" smtClean="0">
                <a:solidFill>
                  <a:schemeClr val="tx2"/>
                </a:solidFill>
                <a:latin typeface="Times New Roman" pitchFamily="18" charset="0"/>
                <a:cs typeface="Times New Roman" pitchFamily="18" charset="0"/>
              </a:rPr>
              <a:t> – (бағалар мен пайданы сақтандырудың түрі). Хеджирлеу тәуекелді, мүмкін болатын қаржы шығындарды азайтудың кез келген механизмдерін пайдалану үдерісін сипаттайды.</a:t>
            </a:r>
            <a:endParaRPr lang="ru-RU" sz="2000" b="1" dirty="0">
              <a:solidFill>
                <a:schemeClr val="tx2"/>
              </a:solidFill>
              <a:latin typeface="Times New Roman" pitchFamily="18" charset="0"/>
              <a:cs typeface="Times New Roman" pitchFamily="18" charset="0"/>
            </a:endParaRPr>
          </a:p>
        </p:txBody>
      </p:sp>
      <p:sp>
        <p:nvSpPr>
          <p:cNvPr id="34818" name="Rectangle 2"/>
          <p:cNvSpPr>
            <a:spLocks noChangeArrowheads="1"/>
          </p:cNvSpPr>
          <p:nvPr/>
        </p:nvSpPr>
        <p:spPr bwMode="auto">
          <a:xfrm>
            <a:off x="395536" y="4077072"/>
            <a:ext cx="8352928" cy="163121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810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Қаржы </a:t>
            </a:r>
            <a:r>
              <a:rPr kumimoji="0" lang="kk-KZ"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тәуекелдердің шоғырлануын кесімді шектеу, </a:t>
            </a:r>
            <a:r>
              <a:rPr kumimoji="0" lang="kk-KZ"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яғни  шиеленіскен немесе апатты тәуекелдер аймағында іске асырылатын қаржы операциялар бойынша. Бұндай кесімді шектеу (лимитирование) кәсіпорындарда тиісті ішкі қаржы нормативтерді қою жолымен іске асырылады. </a:t>
            </a:r>
            <a:endParaRPr kumimoji="0" lang="kk-KZ" sz="2000" b="1"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gray">
          <a:xfrm>
            <a:off x="0" y="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6598493"/>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0" name="Rectangle 4"/>
          <p:cNvSpPr>
            <a:spLocks noChangeArrowheads="1"/>
          </p:cNvSpPr>
          <p:nvPr/>
        </p:nvSpPr>
        <p:spPr bwMode="gray">
          <a:xfrm>
            <a:off x="0" y="116632"/>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11" name="Rectangle 4"/>
          <p:cNvSpPr>
            <a:spLocks noChangeArrowheads="1"/>
          </p:cNvSpPr>
          <p:nvPr/>
        </p:nvSpPr>
        <p:spPr bwMode="gray">
          <a:xfrm>
            <a:off x="0" y="6715125"/>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7" name="Прямоугольник 6"/>
          <p:cNvSpPr/>
          <p:nvPr/>
        </p:nvSpPr>
        <p:spPr>
          <a:xfrm>
            <a:off x="251520" y="4581128"/>
            <a:ext cx="8640960"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kk-KZ" sz="2000" b="1" dirty="0" smtClean="0">
                <a:solidFill>
                  <a:schemeClr val="tx2"/>
                </a:solidFill>
                <a:latin typeface="Times New Roman" pitchFamily="18" charset="0"/>
                <a:cs typeface="Times New Roman" pitchFamily="18" charset="0"/>
              </a:rPr>
              <a:t>Тәуекелдерді басқарудың ең тиімді тәсілі - </a:t>
            </a:r>
            <a:r>
              <a:rPr lang="kk-KZ" sz="2000" b="1" dirty="0" smtClean="0">
                <a:solidFill>
                  <a:schemeClr val="tx1"/>
                </a:solidFill>
                <a:latin typeface="Times New Roman" pitchFamily="18" charset="0"/>
                <a:cs typeface="Times New Roman" pitchFamily="18" charset="0"/>
              </a:rPr>
              <a:t>әртараптандыру </a:t>
            </a:r>
            <a:r>
              <a:rPr lang="kk-KZ" sz="2000" b="1" dirty="0" smtClean="0">
                <a:solidFill>
                  <a:schemeClr val="tx2"/>
                </a:solidFill>
                <a:latin typeface="Times New Roman" pitchFamily="18" charset="0"/>
                <a:cs typeface="Times New Roman" pitchFamily="18" charset="0"/>
              </a:rPr>
              <a:t>болып келеді. Ол капиталды жоғалту тәуекелін төмендету мақсатымен әр түрлі объектілер арасында инвестицияланған қаражаттарды үлестіру үдерісі. Әртараптандыру механизмі тәуекелдердің қолайсыз қаржылық салдарын жою үшін пайдаланады.</a:t>
            </a:r>
            <a:endParaRPr lang="ru-RU" sz="2000" b="1" dirty="0">
              <a:solidFill>
                <a:schemeClr val="tx2"/>
              </a:solidFill>
              <a:latin typeface="Times New Roman" pitchFamily="18" charset="0"/>
              <a:cs typeface="Times New Roman" pitchFamily="18" charset="0"/>
            </a:endParaRPr>
          </a:p>
        </p:txBody>
      </p:sp>
      <p:sp>
        <p:nvSpPr>
          <p:cNvPr id="12" name="Прямоугольник 11"/>
          <p:cNvSpPr/>
          <p:nvPr/>
        </p:nvSpPr>
        <p:spPr>
          <a:xfrm>
            <a:off x="251520" y="476672"/>
            <a:ext cx="8640960" cy="224676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Тәуекелдерді үлестіру </a:t>
            </a:r>
            <a:r>
              <a:rPr lang="kk-KZ" sz="2000" b="1" dirty="0" smtClean="0">
                <a:solidFill>
                  <a:srgbClr val="1F497D"/>
                </a:solidFill>
                <a:latin typeface="Times New Roman" pitchFamily="18" charset="0"/>
                <a:cs typeface="Times New Roman" pitchFamily="18" charset="0"/>
              </a:rPr>
              <a:t>оларды жеке қаржы операциялар бойынша әріптестерге жартылай тапсыруда негізделген. Өзін-өзі сақтандыру (ішкі сақтандыру) қаржы ресурстардың бөлігін резервте сақтауда негізделген. Бұның барысында шаруашылық әріптестерге қаржылық тәуекелдердің жағымсыз салдарын жоюға мүмкіндіктері көптеу және ішкі сақтандырудың ең нәтижелі тәсілдері бар тәуекелдер бөлігі тапсырылады. </a:t>
            </a:r>
            <a:endParaRPr lang="ru-RU" b="1" dirty="0"/>
          </a:p>
        </p:txBody>
      </p:sp>
      <p:sp>
        <p:nvSpPr>
          <p:cNvPr id="13" name="Прямоугольник 12"/>
          <p:cNvSpPr/>
          <p:nvPr/>
        </p:nvSpPr>
        <p:spPr>
          <a:xfrm>
            <a:off x="251520" y="2969657"/>
            <a:ext cx="86409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000" b="1" dirty="0" smtClean="0">
                <a:solidFill>
                  <a:schemeClr val="tx1"/>
                </a:solidFill>
                <a:latin typeface="Times New Roman" pitchFamily="18" charset="0"/>
                <a:cs typeface="Times New Roman" pitchFamily="18" charset="0"/>
              </a:rPr>
              <a:t>Өзін-өзі сақтандыру </a:t>
            </a:r>
            <a:r>
              <a:rPr lang="kk-KZ" sz="2000" b="1" dirty="0" smtClean="0">
                <a:solidFill>
                  <a:srgbClr val="1F497D"/>
                </a:solidFill>
                <a:latin typeface="Times New Roman" pitchFamily="18" charset="0"/>
                <a:cs typeface="Times New Roman" pitchFamily="18" charset="0"/>
              </a:rPr>
              <a:t>(ішкі сақтандыру) – ол  контрагенттердің әрекеттерімен тәуекелдер байланысты емес қаржы операциялар бойынша жағымсыз қаржы салдарын жоюға мүмкіндік беретін қаржы ресурстарын сақтауда негізделген. </a:t>
            </a:r>
            <a:endParaRPr lang="ru-RU" b="1" dirty="0"/>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endParaRPr lang="kk-KZ" dirty="0" smtClean="0"/>
          </a:p>
          <a:p>
            <a:pPr>
              <a:buNone/>
            </a:pPr>
            <a:endParaRPr lang="kk-KZ" dirty="0" smtClean="0"/>
          </a:p>
          <a:p>
            <a:pPr algn="ctr">
              <a:buNone/>
            </a:pPr>
            <a:r>
              <a:rPr lang="kk-KZ" dirty="0" smtClean="0">
                <a:solidFill>
                  <a:srgbClr val="FF0000"/>
                </a:solidFill>
              </a:rPr>
              <a:t>Портфельдің </a:t>
            </a:r>
            <a:r>
              <a:rPr lang="kk-KZ" dirty="0" smtClean="0">
                <a:solidFill>
                  <a:srgbClr val="FF0000"/>
                </a:solidFill>
              </a:rPr>
              <a:t>заманауи теориялары мен портфельді басқару </a:t>
            </a:r>
            <a:r>
              <a:rPr lang="kk-KZ" dirty="0" smtClean="0">
                <a:solidFill>
                  <a:srgbClr val="FF0000"/>
                </a:solidFill>
              </a:rPr>
              <a:t>тұжырымдамалары</a:t>
            </a:r>
          </a:p>
          <a:p>
            <a:pPr algn="ctr">
              <a:buNone/>
            </a:pPr>
            <a:endParaRPr lang="kk-KZ" dirty="0" smtClean="0">
              <a:solidFill>
                <a:srgbClr val="FF0000"/>
              </a:solidFill>
            </a:endParaRPr>
          </a:p>
          <a:p>
            <a:pPr algn="ctr">
              <a:buNone/>
            </a:pPr>
            <a:endParaRPr lang="kk-KZ" dirty="0" smtClean="0">
              <a:solidFill>
                <a:srgbClr val="FF0000"/>
              </a:solidFill>
            </a:endParaRPr>
          </a:p>
          <a:p>
            <a:pPr algn="ctr">
              <a:buNone/>
            </a:pPr>
            <a:endParaRPr lang="kk-KZ" dirty="0" smtClean="0">
              <a:solidFill>
                <a:srgbClr val="FF0000"/>
              </a:solidFill>
            </a:endParaRPr>
          </a:p>
          <a:p>
            <a:pPr algn="r">
              <a:buNone/>
            </a:pPr>
            <a:r>
              <a:rPr lang="kk-KZ" dirty="0" smtClean="0">
                <a:solidFill>
                  <a:srgbClr val="7030A0"/>
                </a:solidFill>
              </a:rPr>
              <a:t>Тақырып 5</a:t>
            </a:r>
            <a:endParaRPr lang="ru-RU" dirty="0">
              <a:solidFill>
                <a:srgbClr val="7030A0"/>
              </a:solidFill>
            </a:endParaRP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Қаржы менеджменті</a:t>
            </a:r>
            <a:endParaRPr lang="ru-RU" dirty="0">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kk-KZ" sz="2800" dirty="0" smtClean="0">
                <a:latin typeface="Times New Roman" pitchFamily="18" charset="0"/>
                <a:cs typeface="Times New Roman" pitchFamily="18" charset="0"/>
              </a:rPr>
              <a:t>1. Қор </a:t>
            </a:r>
            <a:r>
              <a:rPr lang="kk-KZ" sz="2800" dirty="0" smtClean="0">
                <a:latin typeface="Times New Roman" pitchFamily="18" charset="0"/>
                <a:cs typeface="Times New Roman" pitchFamily="18" charset="0"/>
              </a:rPr>
              <a:t>портфелі. Портфелдің түрлері</a:t>
            </a:r>
            <a:endParaRPr lang="ru-RU" sz="2800" dirty="0" smtClean="0">
              <a:latin typeface="Times New Roman" pitchFamily="18" charset="0"/>
              <a:cs typeface="Times New Roman" pitchFamily="18" charset="0"/>
            </a:endParaRPr>
          </a:p>
          <a:p>
            <a:r>
              <a:rPr lang="kk-KZ" sz="2800" dirty="0" smtClean="0">
                <a:latin typeface="Times New Roman" pitchFamily="18" charset="0"/>
                <a:cs typeface="Times New Roman" pitchFamily="18" charset="0"/>
              </a:rPr>
              <a:t>2. Бағалы қағаз портфелінің мазмұны</a:t>
            </a:r>
          </a:p>
          <a:p>
            <a:r>
              <a:rPr lang="kk-KZ" sz="2800" dirty="0" smtClean="0">
                <a:latin typeface="Times New Roman" pitchFamily="18" charset="0"/>
                <a:cs typeface="Times New Roman" pitchFamily="18" charset="0"/>
              </a:rPr>
              <a:t>3 Инвестициялық портфелді қалыптастыру </a:t>
            </a:r>
            <a:endParaRPr lang="ru-RU" sz="2800"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latin typeface="Times New Roman" pitchFamily="18" charset="0"/>
              <a:cs typeface="Times New Roman"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3" name="Заголовок 2"/>
          <p:cNvSpPr>
            <a:spLocks noGrp="1"/>
          </p:cNvSpPr>
          <p:nvPr>
            <p:ph type="title"/>
          </p:nvPr>
        </p:nvSpPr>
        <p:spPr/>
        <p:txBody>
          <a:bodyPr>
            <a:normAutofit fontScale="90000"/>
          </a:bodyPr>
          <a:lstStyle/>
          <a:p>
            <a:pPr algn="ctr"/>
            <a:r>
              <a:rPr lang="kk-KZ" dirty="0" smtClean="0"/>
              <a:t>Қолданылған әдебиеттер тізімі</a:t>
            </a:r>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kk-KZ" sz="2400" dirty="0" smtClean="0">
                <a:latin typeface="Times New Roman" pitchFamily="18" charset="0"/>
                <a:cs typeface="Times New Roman" pitchFamily="18" charset="0"/>
              </a:rPr>
              <a:t>Қор портфелі. Портфелдің </a:t>
            </a:r>
            <a:r>
              <a:rPr lang="kk-KZ" sz="2400" dirty="0" smtClean="0">
                <a:latin typeface="Times New Roman" pitchFamily="18" charset="0"/>
                <a:cs typeface="Times New Roman" pitchFamily="18" charset="0"/>
              </a:rPr>
              <a:t>түрлерін анықтау.</a:t>
            </a:r>
            <a:endParaRPr lang="ru-RU" sz="2400" dirty="0" smtClean="0">
              <a:latin typeface="Times New Roman" pitchFamily="18" charset="0"/>
              <a:cs typeface="Times New Roman" pitchFamily="18" charset="0"/>
            </a:endParaRPr>
          </a:p>
          <a:p>
            <a:r>
              <a:rPr lang="kk-KZ" sz="2400" dirty="0" smtClean="0">
                <a:latin typeface="Times New Roman" pitchFamily="18" charset="0"/>
                <a:cs typeface="Times New Roman" pitchFamily="18" charset="0"/>
              </a:rPr>
              <a:t>Бағалы </a:t>
            </a:r>
            <a:r>
              <a:rPr lang="kk-KZ" sz="2400" dirty="0" smtClean="0">
                <a:latin typeface="Times New Roman" pitchFamily="18" charset="0"/>
                <a:cs typeface="Times New Roman" pitchFamily="18" charset="0"/>
              </a:rPr>
              <a:t>қағаз портфелінің </a:t>
            </a:r>
            <a:r>
              <a:rPr lang="kk-KZ" sz="2400" dirty="0" smtClean="0">
                <a:latin typeface="Times New Roman" pitchFamily="18" charset="0"/>
                <a:cs typeface="Times New Roman" pitchFamily="18" charset="0"/>
              </a:rPr>
              <a:t>мазмұнын ашу.</a:t>
            </a:r>
          </a:p>
          <a:p>
            <a:r>
              <a:rPr lang="kk-KZ" sz="2400" dirty="0" smtClean="0">
                <a:latin typeface="Times New Roman" pitchFamily="18" charset="0"/>
                <a:cs typeface="Times New Roman" pitchFamily="18" charset="0"/>
              </a:rPr>
              <a:t>Инвестициялық </a:t>
            </a:r>
            <a:r>
              <a:rPr lang="kk-KZ" sz="2400" dirty="0" smtClean="0">
                <a:latin typeface="Times New Roman" pitchFamily="18" charset="0"/>
                <a:cs typeface="Times New Roman" pitchFamily="18" charset="0"/>
              </a:rPr>
              <a:t>портфелді </a:t>
            </a:r>
            <a:r>
              <a:rPr lang="kk-KZ" sz="2400" dirty="0" smtClean="0">
                <a:latin typeface="Times New Roman" pitchFamily="18" charset="0"/>
                <a:cs typeface="Times New Roman" pitchFamily="18" charset="0"/>
              </a:rPr>
              <a:t>қалыптастыру түрлерін қадағалау. </a:t>
            </a:r>
            <a:endParaRPr lang="ru-RU" sz="2400"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Rectangle 4"/>
          <p:cNvSpPr>
            <a:spLocks noChangeArrowheads="1"/>
          </p:cNvSpPr>
          <p:nvPr/>
        </p:nvSpPr>
        <p:spPr bwMode="gray">
          <a:xfrm>
            <a:off x="0" y="54868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8" name="Rectangle 4"/>
          <p:cNvSpPr>
            <a:spLocks noChangeArrowheads="1"/>
          </p:cNvSpPr>
          <p:nvPr/>
        </p:nvSpPr>
        <p:spPr bwMode="gray">
          <a:xfrm>
            <a:off x="0" y="404664"/>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260648"/>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6" name="Прямоугольник 5"/>
          <p:cNvSpPr/>
          <p:nvPr/>
        </p:nvSpPr>
        <p:spPr>
          <a:xfrm>
            <a:off x="323528" y="980728"/>
            <a:ext cx="8496944" cy="1200329"/>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400" b="1" dirty="0" smtClean="0">
                <a:solidFill>
                  <a:schemeClr val="tx2">
                    <a:lumMod val="75000"/>
                  </a:schemeClr>
                </a:solidFill>
                <a:latin typeface="Times New Roman" pitchFamily="18" charset="0"/>
                <a:cs typeface="Times New Roman" pitchFamily="18" charset="0"/>
              </a:rPr>
              <a:t>Қаржы ағындарының уақыттағы қозғалысын бағалау үшін формулалар қолданады, соның ішінде келтірілген құн есебі немесе диконтталған ақша ағындары әдісі. </a:t>
            </a:r>
            <a:endParaRPr lang="ru-RU" sz="2400" b="1" dirty="0">
              <a:solidFill>
                <a:schemeClr val="tx2">
                  <a:lumMod val="75000"/>
                </a:schemeClr>
              </a:solidFill>
              <a:latin typeface="Times New Roman" pitchFamily="18" charset="0"/>
              <a:cs typeface="Times New Roman" pitchFamily="18" charset="0"/>
            </a:endParaRPr>
          </a:p>
        </p:txBody>
      </p:sp>
      <p:sp>
        <p:nvSpPr>
          <p:cNvPr id="10" name="Прямоугольник 9"/>
          <p:cNvSpPr/>
          <p:nvPr/>
        </p:nvSpPr>
        <p:spPr>
          <a:xfrm>
            <a:off x="323528" y="2420888"/>
            <a:ext cx="8496944" cy="83099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kk-KZ" sz="2400" b="1" dirty="0" smtClean="0">
                <a:solidFill>
                  <a:schemeClr val="tx2">
                    <a:lumMod val="75000"/>
                  </a:schemeClr>
                </a:solidFill>
                <a:latin typeface="Times New Roman" pitchFamily="18" charset="0"/>
                <a:cs typeface="Times New Roman" pitchFamily="18" charset="0"/>
              </a:rPr>
              <a:t>Ақшаның бүгінгі құнын анықтау үшін </a:t>
            </a:r>
            <a:r>
              <a:rPr lang="kk-KZ" sz="2400" b="1" u="sng" dirty="0" smtClean="0">
                <a:solidFill>
                  <a:schemeClr val="tx1"/>
                </a:solidFill>
                <a:latin typeface="Times New Roman" pitchFamily="18" charset="0"/>
                <a:cs typeface="Times New Roman" pitchFamily="18" charset="0"/>
              </a:rPr>
              <a:t>ақша ағынының диконттауы</a:t>
            </a:r>
            <a:r>
              <a:rPr lang="kk-KZ" sz="2400" b="1" dirty="0" smtClean="0">
                <a:solidFill>
                  <a:schemeClr val="tx2">
                    <a:lumMod val="75000"/>
                  </a:schemeClr>
                </a:solidFill>
                <a:latin typeface="Times New Roman" pitchFamily="18" charset="0"/>
                <a:cs typeface="Times New Roman" pitchFamily="18" charset="0"/>
              </a:rPr>
              <a:t> қолданады. </a:t>
            </a:r>
            <a:endParaRPr lang="ru-RU" sz="2400" b="1" dirty="0">
              <a:solidFill>
                <a:schemeClr val="tx2">
                  <a:lumMod val="75000"/>
                </a:schemeClr>
              </a:solidFill>
              <a:latin typeface="Times New Roman" pitchFamily="18" charset="0"/>
              <a:cs typeface="Times New Roman" pitchFamily="18" charset="0"/>
            </a:endParaRPr>
          </a:p>
        </p:txBody>
      </p:sp>
      <p:sp>
        <p:nvSpPr>
          <p:cNvPr id="21505" name="Rectangle 1"/>
          <p:cNvSpPr>
            <a:spLocks noChangeArrowheads="1"/>
          </p:cNvSpPr>
          <p:nvPr/>
        </p:nvSpPr>
        <p:spPr bwMode="auto">
          <a:xfrm>
            <a:off x="611560" y="3501008"/>
            <a:ext cx="791319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81000" algn="just" defTabSz="914400" rtl="0" eaLnBrk="1" fontAlgn="base" latinLnBrk="0" hangingPunct="1">
              <a:lnSpc>
                <a:spcPct val="100000"/>
              </a:lnSpc>
              <a:spcBef>
                <a:spcPct val="0"/>
              </a:spcBef>
              <a:spcAft>
                <a:spcPct val="0"/>
              </a:spcAft>
              <a:buClrTx/>
              <a:buSzTx/>
              <a:buFontTx/>
              <a:buNone/>
              <a:tabLst/>
            </a:pPr>
            <a:r>
              <a:rPr kumimoji="0" lang="kk-KZ" sz="24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Ақша ағынын дисконттауын есептеу үшін формула:</a:t>
            </a:r>
            <a:endParaRPr kumimoji="0" lang="kk-KZ" sz="2400" b="1" i="0" u="sng"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11" name="Таблица 10"/>
          <p:cNvGraphicFramePr>
            <a:graphicFrameLocks noGrp="1"/>
          </p:cNvGraphicFramePr>
          <p:nvPr/>
        </p:nvGraphicFramePr>
        <p:xfrm>
          <a:off x="2915816" y="4005064"/>
          <a:ext cx="4464496" cy="1280160"/>
        </p:xfrm>
        <a:graphic>
          <a:graphicData uri="http://schemas.openxmlformats.org/drawingml/2006/table">
            <a:tbl>
              <a:tblPr/>
              <a:tblGrid>
                <a:gridCol w="4097087"/>
                <a:gridCol w="367409"/>
              </a:tblGrid>
              <a:tr h="196215">
                <a:tc>
                  <a:txBody>
                    <a:bodyPr/>
                    <a:lstStyle/>
                    <a:p>
                      <a:pPr indent="342900" algn="l">
                        <a:spcAft>
                          <a:spcPts val="0"/>
                        </a:spcAft>
                      </a:pPr>
                      <a:r>
                        <a:rPr lang="ru-RU" sz="2800" b="1" dirty="0">
                          <a:latin typeface="Times New Roman" pitchFamily="18" charset="0"/>
                          <a:ea typeface="Times New Roman"/>
                          <a:cs typeface="Times New Roman" pitchFamily="18" charset="0"/>
                        </a:rPr>
                        <a:t>                        </a:t>
                      </a:r>
                      <a:r>
                        <a:rPr lang="ru-RU" sz="2800" b="1" dirty="0" smtClean="0">
                          <a:latin typeface="Times New Roman" pitchFamily="18" charset="0"/>
                          <a:ea typeface="Times New Roman"/>
                          <a:cs typeface="Times New Roman" pitchFamily="18" charset="0"/>
                        </a:rPr>
                        <a:t>      </a:t>
                      </a:r>
                      <a:r>
                        <a:rPr lang="ru-RU" sz="2800" b="1" dirty="0" err="1">
                          <a:latin typeface="Times New Roman" pitchFamily="18" charset="0"/>
                          <a:ea typeface="Times New Roman"/>
                          <a:cs typeface="Times New Roman" pitchFamily="18" charset="0"/>
                        </a:rPr>
                        <a:t>ⁿ</a:t>
                      </a:r>
                      <a:endParaRPr lang="ru-RU" sz="2400" b="1" dirty="0">
                        <a:latin typeface="Times New Roman" pitchFamily="18" charset="0"/>
                        <a:ea typeface="Times New Roman"/>
                        <a:cs typeface="Times New Roman" pitchFamily="18" charset="0"/>
                      </a:endParaRPr>
                    </a:p>
                  </a:txBody>
                  <a:tcPr marL="68580" marR="68580" marT="0" marB="0">
                    <a:lnL>
                      <a:noFill/>
                    </a:lnL>
                    <a:lnR>
                      <a:noFill/>
                    </a:lnR>
                    <a:lnT>
                      <a:noFill/>
                    </a:lnT>
                    <a:lnB>
                      <a:noFill/>
                    </a:lnB>
                  </a:tcPr>
                </a:tc>
                <a:tc>
                  <a:txBody>
                    <a:bodyPr/>
                    <a:lstStyle/>
                    <a:p>
                      <a:pPr indent="342900" algn="l">
                        <a:spcAft>
                          <a:spcPts val="0"/>
                        </a:spcAft>
                      </a:pPr>
                      <a:endParaRPr lang="en-US" sz="2800" b="1">
                        <a:latin typeface="Times New Roman" pitchFamily="18" charset="0"/>
                        <a:ea typeface="Times New Roman"/>
                        <a:cs typeface="Times New Roman" pitchFamily="18" charset="0"/>
                      </a:endParaRPr>
                    </a:p>
                  </a:txBody>
                  <a:tcPr marL="68580" marR="68580" marT="0" marB="0">
                    <a:lnL>
                      <a:noFill/>
                    </a:lnL>
                    <a:lnR>
                      <a:noFill/>
                    </a:lnR>
                    <a:lnT>
                      <a:noFill/>
                    </a:lnT>
                    <a:lnB>
                      <a:noFill/>
                    </a:lnB>
                  </a:tcPr>
                </a:tc>
              </a:tr>
              <a:tr h="196215">
                <a:tc>
                  <a:txBody>
                    <a:bodyPr/>
                    <a:lstStyle/>
                    <a:p>
                      <a:pPr algn="l">
                        <a:spcAft>
                          <a:spcPts val="0"/>
                        </a:spcAft>
                      </a:pPr>
                      <a:r>
                        <a:rPr lang="kk-KZ" sz="2800" b="1" dirty="0">
                          <a:latin typeface="Times New Roman" pitchFamily="18" charset="0"/>
                          <a:ea typeface="Times New Roman"/>
                          <a:cs typeface="Times New Roman" pitchFamily="18" charset="0"/>
                        </a:rPr>
                        <a:t>PV = </a:t>
                      </a:r>
                      <a:r>
                        <a:rPr lang="ru-RU" sz="2800" b="1" dirty="0">
                          <a:latin typeface="Times New Roman" pitchFamily="18" charset="0"/>
                          <a:ea typeface="Times New Roman"/>
                          <a:cs typeface="Times New Roman" pitchFamily="18" charset="0"/>
                        </a:rPr>
                        <a:t>   </a:t>
                      </a:r>
                      <a:r>
                        <a:rPr lang="en-US" sz="2800" b="1" dirty="0">
                          <a:latin typeface="Times New Roman" pitchFamily="18" charset="0"/>
                          <a:ea typeface="Times New Roman"/>
                          <a:cs typeface="Times New Roman" pitchFamily="18" charset="0"/>
                        </a:rPr>
                        <a:t>FV</a:t>
                      </a:r>
                      <a:r>
                        <a:rPr lang="ru-RU" sz="2800" b="1" dirty="0">
                          <a:latin typeface="Times New Roman" pitchFamily="18" charset="0"/>
                          <a:ea typeface="Times New Roman"/>
                          <a:cs typeface="Times New Roman" pitchFamily="18" charset="0"/>
                        </a:rPr>
                        <a:t> : ( 1 + </a:t>
                      </a:r>
                      <a:r>
                        <a:rPr lang="ru-RU" sz="2800" b="1" dirty="0" err="1">
                          <a:latin typeface="Times New Roman" pitchFamily="18" charset="0"/>
                          <a:ea typeface="Times New Roman"/>
                          <a:cs typeface="Times New Roman" pitchFamily="18" charset="0"/>
                        </a:rPr>
                        <a:t>r</a:t>
                      </a:r>
                      <a:r>
                        <a:rPr lang="ru-RU" sz="2800" b="1" dirty="0">
                          <a:latin typeface="Times New Roman" pitchFamily="18" charset="0"/>
                          <a:ea typeface="Times New Roman"/>
                          <a:cs typeface="Times New Roman" pitchFamily="18" charset="0"/>
                        </a:rPr>
                        <a:t> )</a:t>
                      </a:r>
                      <a:endParaRPr lang="ru-RU" sz="2400" b="1" dirty="0">
                        <a:latin typeface="Times New Roman" pitchFamily="18" charset="0"/>
                        <a:ea typeface="Times New Roman"/>
                        <a:cs typeface="Times New Roman" pitchFamily="18" charset="0"/>
                      </a:endParaRPr>
                    </a:p>
                  </a:txBody>
                  <a:tcPr marL="68580" marR="68580" marT="0" marB="0">
                    <a:lnL>
                      <a:noFill/>
                    </a:lnL>
                    <a:lnR>
                      <a:noFill/>
                    </a:lnR>
                    <a:lnT>
                      <a:noFill/>
                    </a:lnT>
                    <a:lnB>
                      <a:noFill/>
                    </a:lnB>
                  </a:tcPr>
                </a:tc>
                <a:tc>
                  <a:txBody>
                    <a:bodyPr/>
                    <a:lstStyle/>
                    <a:p>
                      <a:pPr indent="342900" algn="l">
                        <a:spcAft>
                          <a:spcPts val="0"/>
                        </a:spcAft>
                      </a:pPr>
                      <a:endParaRPr lang="ru-RU" sz="2800" b="1">
                        <a:latin typeface="Times New Roman" pitchFamily="18" charset="0"/>
                        <a:ea typeface="Times New Roman"/>
                        <a:cs typeface="Times New Roman" pitchFamily="18" charset="0"/>
                      </a:endParaRPr>
                    </a:p>
                  </a:txBody>
                  <a:tcPr marL="68580" marR="68580" marT="0" marB="0">
                    <a:lnL>
                      <a:noFill/>
                    </a:lnL>
                    <a:lnR>
                      <a:noFill/>
                    </a:lnR>
                    <a:lnT>
                      <a:noFill/>
                    </a:lnT>
                    <a:lnB>
                      <a:noFill/>
                    </a:lnB>
                  </a:tcPr>
                </a:tc>
              </a:tr>
              <a:tr h="196215">
                <a:tc>
                  <a:txBody>
                    <a:bodyPr/>
                    <a:lstStyle/>
                    <a:p>
                      <a:pPr indent="342900" algn="l">
                        <a:spcAft>
                          <a:spcPts val="0"/>
                        </a:spcAft>
                      </a:pPr>
                      <a:r>
                        <a:rPr lang="ru-RU" sz="2800" b="1">
                          <a:latin typeface="Times New Roman" pitchFamily="18" charset="0"/>
                          <a:ea typeface="Times New Roman"/>
                          <a:cs typeface="Times New Roman" pitchFamily="18" charset="0"/>
                        </a:rPr>
                        <a:t>                                                  </a:t>
                      </a:r>
                      <a:endParaRPr lang="ru-RU" sz="2400" b="1">
                        <a:latin typeface="Times New Roman" pitchFamily="18" charset="0"/>
                        <a:ea typeface="Times New Roman"/>
                        <a:cs typeface="Times New Roman" pitchFamily="18" charset="0"/>
                      </a:endParaRPr>
                    </a:p>
                  </a:txBody>
                  <a:tcPr marL="68580" marR="68580" marT="0" marB="0">
                    <a:lnL>
                      <a:noFill/>
                    </a:lnL>
                    <a:lnR>
                      <a:noFill/>
                    </a:lnR>
                    <a:lnT>
                      <a:noFill/>
                    </a:lnT>
                    <a:lnB>
                      <a:noFill/>
                    </a:lnB>
                  </a:tcPr>
                </a:tc>
                <a:tc>
                  <a:txBody>
                    <a:bodyPr/>
                    <a:lstStyle/>
                    <a:p>
                      <a:pPr indent="342900" algn="l">
                        <a:spcAft>
                          <a:spcPts val="0"/>
                        </a:spcAft>
                      </a:pPr>
                      <a:endParaRPr lang="en-US" sz="2800" b="1" dirty="0">
                        <a:latin typeface="Times New Roman" pitchFamily="18" charset="0"/>
                        <a:ea typeface="Times New Roman"/>
                        <a:cs typeface="Times New Roman" pitchFamily="18" charset="0"/>
                      </a:endParaRPr>
                    </a:p>
                  </a:txBody>
                  <a:tcPr marL="68580" marR="68580" marT="0" marB="0">
                    <a:lnL>
                      <a:noFill/>
                    </a:lnL>
                    <a:lnR>
                      <a:noFill/>
                    </a:lnR>
                    <a:lnT>
                      <a:noFill/>
                    </a:lnT>
                    <a:lnB>
                      <a:noFill/>
                    </a:lnB>
                  </a:tcPr>
                </a:tc>
              </a:tr>
            </a:tbl>
          </a:graphicData>
        </a:graphic>
      </p:graphicFrame>
      <p:sp>
        <p:nvSpPr>
          <p:cNvPr id="21506" name="Rectangle 2"/>
          <p:cNvSpPr>
            <a:spLocks noChangeArrowheads="1"/>
          </p:cNvSpPr>
          <p:nvPr/>
        </p:nvSpPr>
        <p:spPr bwMode="auto">
          <a:xfrm>
            <a:off x="179512" y="5099700"/>
            <a:ext cx="8831392" cy="156966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381000" algn="just"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Мұндағы</a:t>
            </a:r>
            <a:r>
              <a:rPr lang="ru-RU" sz="2400" b="1" dirty="0" smtClean="0">
                <a:solidFill>
                  <a:schemeClr val="tx2">
                    <a:lumMod val="75000"/>
                  </a:schemeClr>
                </a:solidFill>
                <a:latin typeface="Times New Roman" pitchFamily="18" charset="0"/>
                <a:ea typeface="Times New Roman" pitchFamily="18" charset="0"/>
                <a:cs typeface="Times New Roman" pitchFamily="18" charset="0"/>
              </a:rPr>
              <a:t>:</a:t>
            </a:r>
            <a:endPar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endParaRPr>
          </a:p>
          <a:p>
            <a:pPr marL="0" marR="0" lvl="0" indent="381000" algn="just"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FV</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болашақ құн                                                 </a:t>
            </a:r>
            <a:endParaRPr kumimoji="0" lang="ru-RU" sz="24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PV</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ағымдағы құн</a:t>
            </a:r>
            <a:endParaRPr kumimoji="0" lang="ru-RU" sz="24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дисконттау мөлшерлемесі (табыстылық мөлшерлемесі).</a:t>
            </a:r>
            <a:endParaRPr kumimoji="0" lang="kk-KZ" sz="24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kk-KZ" dirty="0" smtClean="0"/>
              <a:t>Акционерлік қоғамның акциялары</a:t>
            </a:r>
          </a:p>
          <a:p>
            <a:r>
              <a:rPr lang="kk-KZ" dirty="0" smtClean="0"/>
              <a:t>Облигация</a:t>
            </a:r>
          </a:p>
          <a:p>
            <a:r>
              <a:rPr lang="kk-KZ" dirty="0" smtClean="0"/>
              <a:t>Туынды бағалы қағаздар (акция сертификаттары мен акция опциондары)</a:t>
            </a:r>
          </a:p>
          <a:p>
            <a:r>
              <a:rPr lang="kk-KZ" dirty="0" smtClean="0"/>
              <a:t>Кәсіпорын акциялары</a:t>
            </a:r>
          </a:p>
          <a:p>
            <a:r>
              <a:rPr lang="kk-KZ" dirty="0" smtClean="0"/>
              <a:t>Банктердің депозитті сертификаттары</a:t>
            </a:r>
          </a:p>
          <a:p>
            <a:r>
              <a:rPr lang="kk-KZ" dirty="0" smtClean="0"/>
              <a:t>Чектар</a:t>
            </a:r>
          </a:p>
          <a:p>
            <a:r>
              <a:rPr lang="kk-KZ" dirty="0" smtClean="0"/>
              <a:t>Коносамент</a:t>
            </a:r>
            <a:endParaRPr lang="ru-RU" dirty="0"/>
          </a:p>
        </p:txBody>
      </p:sp>
      <p:sp>
        <p:nvSpPr>
          <p:cNvPr id="2" name="Заголовок 1"/>
          <p:cNvSpPr>
            <a:spLocks noGrp="1"/>
          </p:cNvSpPr>
          <p:nvPr>
            <p:ph type="title"/>
          </p:nvPr>
        </p:nvSpPr>
        <p:spPr>
          <a:xfrm>
            <a:off x="425512" y="389299"/>
            <a:ext cx="8538975" cy="807453"/>
          </a:xfrm>
        </p:spPr>
        <p:txBody>
          <a:bodyPr>
            <a:normAutofit fontScale="90000"/>
          </a:bodyPr>
          <a:lstStyle/>
          <a:p>
            <a:pPr algn="ctr"/>
            <a:r>
              <a:rPr lang="ru-RU" sz="3200" dirty="0" err="1" smtClean="0">
                <a:latin typeface="Times New Roman" pitchFamily="18" charset="0"/>
                <a:cs typeface="Times New Roman" pitchFamily="18" charset="0"/>
              </a:rPr>
              <a:t>Портфельд</a:t>
            </a:r>
            <a:r>
              <a:rPr lang="kk-KZ" sz="3200" dirty="0" smtClean="0">
                <a:latin typeface="Times New Roman" pitchFamily="18" charset="0"/>
                <a:cs typeface="Times New Roman" pitchFamily="18" charset="0"/>
              </a:rPr>
              <a:t>ік инвестицияның объектісі болып табылатын бағалы қағаздар түрлері: </a:t>
            </a:r>
            <a:endParaRPr lang="ru-RU" sz="32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70</a:t>
            </a:fld>
            <a:endParaRPr lang="ru-RU"/>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kk-KZ" dirty="0" smtClean="0">
                <a:latin typeface="Times New Roman" pitchFamily="18" charset="0"/>
                <a:cs typeface="Times New Roman" pitchFamily="18" charset="0"/>
              </a:rPr>
              <a:t>әр түрлі бағалы қағаз шығаратын эмитеттерді қоржынды портфельдің қатарына жатқызу және қалыптастыру;</a:t>
            </a:r>
          </a:p>
          <a:p>
            <a:r>
              <a:rPr lang="kk-KZ" dirty="0" smtClean="0">
                <a:latin typeface="Times New Roman" pitchFamily="18" charset="0"/>
                <a:cs typeface="Times New Roman" pitchFamily="18" charset="0"/>
              </a:rPr>
              <a:t>қор нарығының дамуымен тікелей байланысады;</a:t>
            </a:r>
          </a:p>
          <a:p>
            <a:r>
              <a:rPr lang="kk-KZ" dirty="0" smtClean="0">
                <a:latin typeface="Times New Roman" pitchFamily="18" charset="0"/>
                <a:cs typeface="Times New Roman" pitchFamily="18" charset="0"/>
              </a:rPr>
              <a:t>әр түрлі субъектілердің (инвесторлардың) екіншілікті нарықта уақытша бос ақшаларын қаржылық активтерге салуға мүмкіндік береді </a:t>
            </a:r>
            <a:endParaRPr lang="ru-RU" dirty="0">
              <a:latin typeface="Times New Roman" pitchFamily="18" charset="0"/>
              <a:cs typeface="Times New Roman" pitchFamily="18" charset="0"/>
            </a:endParaRPr>
          </a:p>
        </p:txBody>
      </p:sp>
      <p:sp>
        <p:nvSpPr>
          <p:cNvPr id="2" name="Заголовок 1"/>
          <p:cNvSpPr>
            <a:spLocks noGrp="1"/>
          </p:cNvSpPr>
          <p:nvPr>
            <p:ph type="title"/>
          </p:nvPr>
        </p:nvSpPr>
        <p:spPr>
          <a:xfrm>
            <a:off x="457200" y="908720"/>
            <a:ext cx="8229600" cy="288032"/>
          </a:xfrm>
        </p:spPr>
        <p:txBody>
          <a:bodyPr>
            <a:normAutofit fontScale="90000"/>
          </a:bodyPr>
          <a:lstStyle/>
          <a:p>
            <a:pPr algn="ctr"/>
            <a:r>
              <a:rPr lang="kk-KZ" dirty="0" smtClean="0">
                <a:latin typeface="Times New Roman" pitchFamily="18" charset="0"/>
                <a:cs typeface="Times New Roman" pitchFamily="18" charset="0"/>
              </a:rPr>
              <a:t>Корпорация-инвестордің портфельді стратегиясы - </a:t>
            </a: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71</a:t>
            </a:fld>
            <a:endParaRPr lang="ru-RU"/>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ru-RU" dirty="0" smtClean="0"/>
              <a:t>– </a:t>
            </a:r>
            <a:r>
              <a:rPr lang="ru-RU" sz="3200" dirty="0" err="1" smtClean="0">
                <a:latin typeface="Times New Roman" pitchFamily="18" charset="0"/>
                <a:cs typeface="Times New Roman" pitchFamily="18" charset="0"/>
              </a:rPr>
              <a:t>бұл инвестордың меншік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құқығында тиесілі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әртүрлі өтеу мерзімі</a:t>
            </a:r>
            <a:r>
              <a:rPr lang="ru-RU" sz="3200" dirty="0" smtClean="0">
                <a:latin typeface="Times New Roman" pitchFamily="18" charset="0"/>
                <a:cs typeface="Times New Roman" pitchFamily="18" charset="0"/>
              </a:rPr>
              <a:t> бар, </a:t>
            </a:r>
            <a:r>
              <a:rPr lang="ru-RU" sz="3200" dirty="0" err="1" smtClean="0">
                <a:latin typeface="Times New Roman" pitchFamily="18" charset="0"/>
                <a:cs typeface="Times New Roman" pitchFamily="18" charset="0"/>
              </a:rPr>
              <a:t>біртекті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өтімділік, кірістілік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және қаржылық тәуекел деңгейі </a:t>
            </a:r>
            <a:r>
              <a:rPr lang="ru-RU" sz="3200" dirty="0" smtClean="0">
                <a:latin typeface="Times New Roman" pitchFamily="18" charset="0"/>
                <a:cs typeface="Times New Roman" pitchFamily="18" charset="0"/>
              </a:rPr>
              <a:t>бар </a:t>
            </a:r>
            <a:r>
              <a:rPr lang="ru-RU" sz="3200" dirty="0" err="1" smtClean="0">
                <a:latin typeface="Times New Roman" pitchFamily="18" charset="0"/>
                <a:cs typeface="Times New Roman" pitchFamily="18" charset="0"/>
              </a:rPr>
              <a:t>қаржы құралдарының жиынтығы</a:t>
            </a:r>
            <a:r>
              <a:rPr lang="ru-RU" sz="3200" dirty="0" smtClean="0">
                <a:latin typeface="Times New Roman" pitchFamily="18" charset="0"/>
                <a:cs typeface="Times New Roman" pitchFamily="18" charset="0"/>
              </a:rPr>
              <a:t>.</a:t>
            </a:r>
          </a:p>
          <a:p>
            <a:r>
              <a:rPr lang="ru-RU" sz="3200" dirty="0" err="1" smtClean="0">
                <a:latin typeface="Times New Roman" pitchFamily="18" charset="0"/>
                <a:cs typeface="Times New Roman" pitchFamily="18" charset="0"/>
              </a:rPr>
              <a:t>қор портфелі</a:t>
            </a:r>
            <a:r>
              <a:rPr lang="ru-RU" sz="3200" dirty="0" smtClean="0">
                <a:latin typeface="Times New Roman" pitchFamily="18" charset="0"/>
                <a:cs typeface="Times New Roman" pitchFamily="18" charset="0"/>
              </a:rPr>
              <a:t> капитал </a:t>
            </a:r>
            <a:r>
              <a:rPr lang="ru-RU" sz="3200" dirty="0" err="1" smtClean="0">
                <a:latin typeface="Times New Roman" pitchFamily="18" charset="0"/>
                <a:cs typeface="Times New Roman" pitchFamily="18" charset="0"/>
              </a:rPr>
              <a:t>салымдарын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әртараптандыру негізінде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құралады</a:t>
            </a:r>
            <a:r>
              <a:rPr lang="ru-RU" sz="3200" dirty="0" smtClean="0">
                <a:latin typeface="Times New Roman" pitchFamily="18" charset="0"/>
                <a:cs typeface="Times New Roman" pitchFamily="18" charset="0"/>
              </a:rPr>
              <a:t>.</a:t>
            </a:r>
          </a:p>
          <a:p>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бұл бағалы қағаздардың  жаңа түрлерінің типтері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портфельге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енгізілген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сайын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жалпы</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көлемде алынатын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салмақтық кіріс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олардың біреуінің бағамдық құнының өсуіне әкеледі.</a:t>
            </a:r>
            <a:endParaRPr lang="ru-RU" sz="3200" dirty="0">
              <a:latin typeface="Times New Roman" pitchFamily="18" charset="0"/>
              <a:cs typeface="Times New Roman" pitchFamily="18" charset="0"/>
            </a:endParaRPr>
          </a:p>
        </p:txBody>
      </p:sp>
      <p:sp>
        <p:nvSpPr>
          <p:cNvPr id="2" name="Заголовок 1"/>
          <p:cNvSpPr>
            <a:spLocks noGrp="1"/>
          </p:cNvSpPr>
          <p:nvPr>
            <p:ph type="title"/>
          </p:nvPr>
        </p:nvSpPr>
        <p:spPr/>
        <p:txBody>
          <a:bodyPr>
            <a:normAutofit/>
          </a:bodyPr>
          <a:lstStyle/>
          <a:p>
            <a:pPr algn="ctr"/>
            <a:r>
              <a:rPr lang="kk-KZ" sz="3600" b="1" dirty="0" smtClean="0">
                <a:latin typeface="Times New Roman" pitchFamily="18" charset="0"/>
                <a:cs typeface="Times New Roman" pitchFamily="18" charset="0"/>
              </a:rPr>
              <a:t>Қор (инвестициялық) портфелі -</a:t>
            </a:r>
            <a:endParaRPr lang="ru-RU" sz="3600" b="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72</a:t>
            </a:fld>
            <a:endParaRPr lang="ru-RU"/>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 </a:t>
            </a:r>
            <a:r>
              <a:rPr lang="ru-RU" dirty="0" err="1" smtClean="0">
                <a:latin typeface="Times New Roman" pitchFamily="18" charset="0"/>
                <a:cs typeface="Times New Roman" pitchFamily="18" charset="0"/>
              </a:rPr>
              <a:t>портфельге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кіретін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бағалы қағаздар түрлерінің  жалпыланған сипаттамасы</a:t>
            </a:r>
            <a:r>
              <a:rPr lang="ru-RU" dirty="0" smtClean="0">
                <a:latin typeface="Times New Roman" pitchFamily="18" charset="0"/>
                <a:cs typeface="Times New Roman" pitchFamily="18" charset="0"/>
              </a:rPr>
              <a:t> мен </a:t>
            </a:r>
            <a:r>
              <a:rPr lang="ru-RU" dirty="0" err="1" smtClean="0">
                <a:latin typeface="Times New Roman" pitchFamily="18" charset="0"/>
                <a:cs typeface="Times New Roman" pitchFamily="18" charset="0"/>
              </a:rPr>
              <a:t>қалыптастыру түрлері</a:t>
            </a:r>
            <a:r>
              <a:rPr lang="ru-RU" dirty="0" smtClean="0">
                <a:latin typeface="Times New Roman" pitchFamily="18" charset="0"/>
                <a:cs typeface="Times New Roman" pitchFamily="18" charset="0"/>
              </a:rPr>
              <a:t>. </a:t>
            </a:r>
          </a:p>
          <a:p>
            <a:r>
              <a:rPr lang="kk-KZ" sz="2800" b="1" dirty="0" smtClean="0">
                <a:latin typeface="Times New Roman" pitchFamily="18" charset="0"/>
                <a:cs typeface="Times New Roman" pitchFamily="18" charset="0"/>
              </a:rPr>
              <a:t>Өсу портфелі </a:t>
            </a:r>
            <a:r>
              <a:rPr lang="kk-KZ"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нарықта бағамдық құны бойынша</a:t>
            </a:r>
            <a:r>
              <a:rPr lang="ru-RU" sz="2800" dirty="0" smtClean="0">
                <a:latin typeface="Times New Roman" pitchFamily="18" charset="0"/>
                <a:cs typeface="Times New Roman" pitchFamily="18" charset="0"/>
              </a:rPr>
              <a:t> тез </a:t>
            </a:r>
            <a:r>
              <a:rPr lang="ru-RU" sz="2800" dirty="0" err="1" smtClean="0">
                <a:latin typeface="Times New Roman" pitchFamily="18" charset="0"/>
                <a:cs typeface="Times New Roman" pitchFamily="18" charset="0"/>
              </a:rPr>
              <a:t>өсетін акцияларға бағытталған</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Мұндай портфельдің мақсаты-инвестордың капиталын</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ұлғайту.</a:t>
            </a:r>
            <a:endParaRPr lang="ru-RU" sz="2800" dirty="0" smtClean="0">
              <a:latin typeface="Times New Roman" pitchFamily="18" charset="0"/>
              <a:cs typeface="Times New Roman" pitchFamily="18" charset="0"/>
            </a:endParaRPr>
          </a:p>
          <a:p>
            <a:pPr algn="ctr"/>
            <a:r>
              <a:rPr lang="kk-KZ" dirty="0" smtClean="0">
                <a:latin typeface="Times New Roman" pitchFamily="18" charset="0"/>
                <a:cs typeface="Times New Roman" pitchFamily="18" charset="0"/>
              </a:rPr>
              <a:t>- </a:t>
            </a:r>
            <a:r>
              <a:rPr lang="kk-KZ" b="1" dirty="0" smtClean="0">
                <a:latin typeface="Times New Roman" pitchFamily="18" charset="0"/>
                <a:cs typeface="Times New Roman" pitchFamily="18" charset="0"/>
              </a:rPr>
              <a:t>агрессивті өсу портфелі</a:t>
            </a:r>
          </a:p>
          <a:p>
            <a:pPr algn="ctr"/>
            <a:r>
              <a:rPr lang="kk-KZ" b="1" dirty="0" smtClean="0">
                <a:latin typeface="Times New Roman" pitchFamily="18" charset="0"/>
                <a:cs typeface="Times New Roman" pitchFamily="18" charset="0"/>
              </a:rPr>
              <a:t>- консервативті өсу портфелі</a:t>
            </a:r>
          </a:p>
          <a:p>
            <a:pPr algn="ctr"/>
            <a:r>
              <a:rPr lang="kk-KZ" b="1" dirty="0" smtClean="0">
                <a:latin typeface="Times New Roman" pitchFamily="18" charset="0"/>
                <a:cs typeface="Times New Roman" pitchFamily="18" charset="0"/>
              </a:rPr>
              <a:t>- орташа өсу портфелі</a:t>
            </a:r>
          </a:p>
          <a:p>
            <a:endParaRPr lang="ru-RU" dirty="0">
              <a:latin typeface="Times New Roman" pitchFamily="18" charset="0"/>
              <a:cs typeface="Times New Roman" pitchFamily="18" charset="0"/>
            </a:endParaRPr>
          </a:p>
        </p:txBody>
      </p:sp>
      <p:sp>
        <p:nvSpPr>
          <p:cNvPr id="2" name="Заголовок 1"/>
          <p:cNvSpPr>
            <a:spLocks noGrp="1"/>
          </p:cNvSpPr>
          <p:nvPr>
            <p:ph type="title"/>
          </p:nvPr>
        </p:nvSpPr>
        <p:spPr/>
        <p:txBody>
          <a:bodyPr/>
          <a:lstStyle/>
          <a:p>
            <a:pPr algn="ctr"/>
            <a:r>
              <a:rPr lang="kk-KZ" dirty="0" smtClean="0"/>
              <a:t>Портфельдің түрі (типы) - </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73</a:t>
            </a:fld>
            <a:endParaRPr lang="ru-RU"/>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kk-KZ" sz="3200" b="1" dirty="0" smtClean="0">
                <a:latin typeface="Times New Roman" pitchFamily="18" charset="0"/>
                <a:cs typeface="Times New Roman" pitchFamily="18" charset="0"/>
              </a:rPr>
              <a:t>Кіріс портфелі- </a:t>
            </a:r>
            <a:r>
              <a:rPr lang="ru-RU" sz="3200" dirty="0" err="1" smtClean="0">
                <a:latin typeface="Times New Roman" pitchFamily="18" charset="0"/>
                <a:cs typeface="Times New Roman" pitchFamily="18" charset="0"/>
              </a:rPr>
              <a:t>дивидендтік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және пайыздық төлемдер нысанында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жоғары ағымдағы кірістерді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алуға бағытталған.</a:t>
            </a:r>
            <a:r>
              <a:rPr lang="ru-RU" sz="3200" dirty="0" smtClean="0">
                <a:latin typeface="Times New Roman" pitchFamily="18" charset="0"/>
                <a:cs typeface="Times New Roman" pitchFamily="18" charset="0"/>
              </a:rPr>
              <a:t> </a:t>
            </a:r>
          </a:p>
          <a:p>
            <a:r>
              <a:rPr lang="ru-RU" sz="3200" dirty="0" err="1" smtClean="0">
                <a:latin typeface="Times New Roman" pitchFamily="18" charset="0"/>
                <a:cs typeface="Times New Roman" pitchFamily="18" charset="0"/>
              </a:rPr>
              <a:t>Бұл портфельге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жоғары ағымдағы кіріс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әкелетін, бірақ бағамдық құнының орташа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өсуі </a:t>
            </a:r>
            <a:r>
              <a:rPr lang="ru-RU" sz="3200" dirty="0" smtClean="0">
                <a:latin typeface="Times New Roman" pitchFamily="18" charset="0"/>
                <a:cs typeface="Times New Roman" pitchFamily="18" charset="0"/>
              </a:rPr>
              <a:t>бар </a:t>
            </a:r>
            <a:r>
              <a:rPr lang="ru-RU" sz="3200" dirty="0" err="1" smtClean="0">
                <a:latin typeface="Times New Roman" pitchFamily="18" charset="0"/>
                <a:cs typeface="Times New Roman" pitchFamily="18" charset="0"/>
              </a:rPr>
              <a:t>акциялар</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сондай-ақ пайыздардың салмақты ағымдағы төлемдері тән облигациялар</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кіреді</a:t>
            </a:r>
            <a:r>
              <a:rPr lang="ru-RU" sz="3200" dirty="0" smtClean="0">
                <a:latin typeface="Times New Roman" pitchFamily="18" charset="0"/>
                <a:cs typeface="Times New Roman" pitchFamily="18" charset="0"/>
              </a:rPr>
              <a:t>. </a:t>
            </a:r>
          </a:p>
          <a:p>
            <a:endParaRPr lang="ru-RU" sz="3200" b="1" dirty="0">
              <a:latin typeface="Times New Roman" pitchFamily="18" charset="0"/>
              <a:cs typeface="Times New Roman" pitchFamily="18" charset="0"/>
            </a:endParaRPr>
          </a:p>
        </p:txBody>
      </p:sp>
      <p:sp>
        <p:nvSpPr>
          <p:cNvPr id="2" name="Заголовок 1"/>
          <p:cNvSpPr>
            <a:spLocks noGrp="1"/>
          </p:cNvSpPr>
          <p:nvPr>
            <p:ph type="title"/>
          </p:nvPr>
        </p:nvSpPr>
        <p:spPr/>
        <p:txBody>
          <a:bodyPr/>
          <a:lstStyle/>
          <a:p>
            <a:pPr algn="ctr"/>
            <a:r>
              <a:rPr lang="kk-KZ" dirty="0" smtClean="0"/>
              <a:t>Портфельдің түрі (типы) - </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74</a:t>
            </a:fld>
            <a:endParaRPr lang="ru-RU"/>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latin typeface="Times New Roman" pitchFamily="18" charset="0"/>
                <a:cs typeface="Times New Roman" pitchFamily="18" charset="0"/>
              </a:rPr>
              <a:t>Осы </a:t>
            </a:r>
            <a:r>
              <a:rPr lang="ru-RU" dirty="0" err="1" smtClean="0">
                <a:latin typeface="Times New Roman" pitchFamily="18" charset="0"/>
                <a:cs typeface="Times New Roman" pitchFamily="18" charset="0"/>
              </a:rPr>
              <a:t>үлгідегі портфельдің ерекшелігі-консервативті</a:t>
            </a:r>
            <a:r>
              <a:rPr lang="ru-RU" dirty="0" smtClean="0">
                <a:latin typeface="Times New Roman" pitchFamily="18" charset="0"/>
                <a:cs typeface="Times New Roman" pitchFamily="18" charset="0"/>
              </a:rPr>
              <a:t> инвестор </a:t>
            </a:r>
            <a:r>
              <a:rPr lang="ru-RU" dirty="0" err="1" smtClean="0">
                <a:latin typeface="Times New Roman" pitchFamily="18" charset="0"/>
                <a:cs typeface="Times New Roman" pitchFamily="18" charset="0"/>
              </a:rPr>
              <a:t>үшін қолайлы тәуекелдің ең төменгі деңгейі кезінде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жоғары ағымдағы кіріс</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алуға бағыттау</a:t>
            </a:r>
            <a:r>
              <a:rPr lang="ru-RU" dirty="0" smtClean="0">
                <a:latin typeface="Times New Roman" pitchFamily="18" charset="0"/>
                <a:cs typeface="Times New Roman" pitchFamily="18" charset="0"/>
              </a:rPr>
              <a:t>.</a:t>
            </a:r>
          </a:p>
          <a:p>
            <a:pPr algn="ct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тұрақты кіріс</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портфелі</a:t>
            </a:r>
            <a:endParaRPr lang="ru-RU" b="1" dirty="0" smtClean="0">
              <a:latin typeface="Times New Roman" pitchFamily="18" charset="0"/>
              <a:cs typeface="Times New Roman" pitchFamily="18" charset="0"/>
            </a:endParaRPr>
          </a:p>
          <a:p>
            <a:pPr algn="ctr"/>
            <a:r>
              <a:rPr lang="ru-RU" b="1" dirty="0" err="1" smtClean="0">
                <a:latin typeface="Times New Roman" pitchFamily="18" charset="0"/>
                <a:cs typeface="Times New Roman" pitchFamily="18" charset="0"/>
              </a:rPr>
              <a:t>кіріс</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қағаздарының портфелі</a:t>
            </a:r>
            <a:r>
              <a:rPr lang="ru-RU" b="1" dirty="0" smtClean="0">
                <a:latin typeface="Times New Roman" pitchFamily="18" charset="0"/>
                <a:cs typeface="Times New Roman" pitchFamily="18" charset="0"/>
              </a:rPr>
              <a:t> </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Кіріс портфелі </a:t>
            </a: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75</a:t>
            </a:fld>
            <a:endParaRPr lang="ru-RU"/>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r>
              <a:rPr lang="ru-RU" b="1" dirty="0" err="1" smtClean="0">
                <a:latin typeface="Times New Roman" pitchFamily="18" charset="0"/>
                <a:cs typeface="Times New Roman" pitchFamily="18" charset="0"/>
              </a:rPr>
              <a:t>Теңдестірілген </a:t>
            </a:r>
            <a:r>
              <a:rPr lang="ru-RU" b="1" dirty="0" smtClean="0">
                <a:latin typeface="Times New Roman" pitchFamily="18" charset="0"/>
                <a:cs typeface="Times New Roman" pitchFamily="18" charset="0"/>
              </a:rPr>
              <a:t>портфель </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айналым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мерзімі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әртүрлі бағалы қағаздарды қамтиды</a:t>
            </a:r>
            <a:r>
              <a:rPr lang="ru-RU" dirty="0" smtClean="0">
                <a:latin typeface="Times New Roman" pitchFamily="18" charset="0"/>
                <a:cs typeface="Times New Roman" pitchFamily="18" charset="0"/>
              </a:rPr>
              <a:t>. </a:t>
            </a:r>
          </a:p>
          <a:p>
            <a:r>
              <a:rPr lang="ru-RU" b="1" dirty="0" err="1" smtClean="0">
                <a:latin typeface="Times New Roman" pitchFamily="18" charset="0"/>
                <a:cs typeface="Times New Roman" pitchFamily="18" charset="0"/>
              </a:rPr>
              <a:t>Мұндай портфельдің мақсаты-</a:t>
            </a:r>
            <a:r>
              <a:rPr lang="ru-RU" dirty="0" err="1" smtClean="0">
                <a:latin typeface="Times New Roman" pitchFamily="18" charset="0"/>
                <a:cs typeface="Times New Roman" pitchFamily="18" charset="0"/>
              </a:rPr>
              <a:t>тәуекелдің рұқсат етілген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деңгейі </a:t>
            </a:r>
            <a:r>
              <a:rPr lang="ru-RU" dirty="0" smtClean="0">
                <a:latin typeface="Times New Roman" pitchFamily="18" charset="0"/>
                <a:cs typeface="Times New Roman" pitchFamily="18" charset="0"/>
              </a:rPr>
              <a:t>бар </a:t>
            </a:r>
            <a:r>
              <a:rPr lang="ru-RU" dirty="0" err="1" smtClean="0">
                <a:latin typeface="Times New Roman" pitchFamily="18" charset="0"/>
                <a:cs typeface="Times New Roman" pitchFamily="18" charset="0"/>
              </a:rPr>
              <a:t>әртүрлі қаржы құралдары бойынша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ақша қаражатының тұрақты түсуін қамтамасыз ету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Бұл </a:t>
            </a:r>
            <a:r>
              <a:rPr lang="ru-RU" dirty="0" smtClean="0">
                <a:latin typeface="Times New Roman" pitchFamily="18" charset="0"/>
                <a:cs typeface="Times New Roman" pitchFamily="18" charset="0"/>
              </a:rPr>
              <a:t>портфель </a:t>
            </a:r>
            <a:r>
              <a:rPr lang="ru-RU" dirty="0" err="1" smtClean="0">
                <a:latin typeface="Times New Roman" pitchFamily="18" charset="0"/>
                <a:cs typeface="Times New Roman" pitchFamily="18" charset="0"/>
              </a:rPr>
              <a:t>әдетте </a:t>
            </a:r>
            <a:r>
              <a:rPr lang="ru-RU" dirty="0" smtClean="0">
                <a:latin typeface="Times New Roman" pitchFamily="18" charset="0"/>
                <a:cs typeface="Times New Roman" pitchFamily="18" charset="0"/>
              </a:rPr>
              <a:t>тез </a:t>
            </a:r>
            <a:r>
              <a:rPr lang="ru-RU" dirty="0" err="1" smtClean="0">
                <a:latin typeface="Times New Roman" pitchFamily="18" charset="0"/>
                <a:cs typeface="Times New Roman" pitchFamily="18" charset="0"/>
              </a:rPr>
              <a:t>өсетін бағамдық құны </a:t>
            </a:r>
            <a:r>
              <a:rPr lang="ru-RU" dirty="0" smtClean="0">
                <a:latin typeface="Times New Roman" pitchFamily="18" charset="0"/>
                <a:cs typeface="Times New Roman" pitchFamily="18" charset="0"/>
              </a:rPr>
              <a:t>бар </a:t>
            </a:r>
            <a:r>
              <a:rPr lang="ru-RU" dirty="0" err="1" smtClean="0">
                <a:latin typeface="Times New Roman" pitchFamily="18" charset="0"/>
                <a:cs typeface="Times New Roman" pitchFamily="18" charset="0"/>
              </a:rPr>
              <a:t>бағалы қағаздардан және жоғары табысты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қаржы құралдарынан тұрады</a:t>
            </a:r>
            <a:r>
              <a:rPr lang="ru-RU" dirty="0" smtClean="0">
                <a:latin typeface="Times New Roman" pitchFamily="18" charset="0"/>
                <a:cs typeface="Times New Roman" pitchFamily="18" charset="0"/>
              </a:rPr>
              <a:t>.</a:t>
            </a:r>
          </a:p>
          <a:p>
            <a:r>
              <a:rPr lang="ru-RU" dirty="0" smtClean="0"/>
              <a:t/>
            </a:r>
            <a:br>
              <a:rPr lang="ru-RU" dirty="0" smtClean="0"/>
            </a:br>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Кіріс және өсу портфелі</a:t>
            </a: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76</a:t>
            </a:fld>
            <a:endParaRPr lang="ru-RU"/>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kk-KZ" b="1" dirty="0" smtClean="0">
                <a:latin typeface="Times New Roman" pitchFamily="18" charset="0"/>
                <a:cs typeface="Times New Roman" pitchFamily="18" charset="0"/>
              </a:rPr>
              <a:t>Қос мақсаттағы портфель – </a:t>
            </a:r>
            <a:r>
              <a:rPr lang="kk-KZ" dirty="0" smtClean="0">
                <a:latin typeface="Times New Roman" pitchFamily="18" charset="0"/>
                <a:cs typeface="Times New Roman" pitchFamily="18" charset="0"/>
              </a:rPr>
              <a:t>капиталды ұзақ мерзімге салу барысындағы иесіне жоғары дәрежеде кіріс әкелетін бағалы қағаздар жатқызылады.</a:t>
            </a:r>
          </a:p>
          <a:p>
            <a:r>
              <a:rPr lang="kk-KZ" dirty="0" smtClean="0">
                <a:latin typeface="Times New Roman" pitchFamily="18" charset="0"/>
                <a:cs typeface="Times New Roman" pitchFamily="18" charset="0"/>
              </a:rPr>
              <a:t>Инвестициялық қорлар айналысады.</a:t>
            </a:r>
          </a:p>
          <a:p>
            <a:r>
              <a:rPr lang="kk-KZ" dirty="0" smtClean="0">
                <a:latin typeface="Times New Roman" pitchFamily="18" charset="0"/>
                <a:cs typeface="Times New Roman" pitchFamily="18" charset="0"/>
              </a:rPr>
              <a:t>Екі түрлі </a:t>
            </a:r>
            <a:r>
              <a:rPr lang="kk-KZ" b="1" dirty="0" smtClean="0">
                <a:latin typeface="Times New Roman" pitchFamily="18" charset="0"/>
                <a:cs typeface="Times New Roman" pitchFamily="18" charset="0"/>
              </a:rPr>
              <a:t>өз акцияларын </a:t>
            </a:r>
            <a:r>
              <a:rPr lang="kk-KZ" dirty="0" smtClean="0">
                <a:latin typeface="Times New Roman" pitchFamily="18" charset="0"/>
                <a:cs typeface="Times New Roman" pitchFamily="18" charset="0"/>
              </a:rPr>
              <a:t>шығарады:</a:t>
            </a:r>
          </a:p>
          <a:p>
            <a:pPr algn="ctr"/>
            <a:r>
              <a:rPr lang="kk-KZ" dirty="0" smtClean="0">
                <a:latin typeface="Times New Roman" pitchFamily="18" charset="0"/>
                <a:cs typeface="Times New Roman" pitchFamily="18" charset="0"/>
              </a:rPr>
              <a:t> </a:t>
            </a:r>
            <a:r>
              <a:rPr lang="kk-KZ" b="1" dirty="0" smtClean="0">
                <a:latin typeface="Times New Roman" pitchFamily="18" charset="0"/>
                <a:cs typeface="Times New Roman" pitchFamily="18" charset="0"/>
              </a:rPr>
              <a:t>- жоғары кіріс әкеледі</a:t>
            </a:r>
          </a:p>
          <a:p>
            <a:pPr algn="ctr"/>
            <a:r>
              <a:rPr lang="kk-KZ" b="1" dirty="0" smtClean="0">
                <a:latin typeface="Times New Roman" pitchFamily="18" charset="0"/>
                <a:cs typeface="Times New Roman" pitchFamily="18" charset="0"/>
              </a:rPr>
              <a:t> - капиталдың өсуін қамтамасыз етеді</a:t>
            </a:r>
            <a:endParaRPr lang="ru-RU" b="1"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Портфелдің инвестициялық сипаттамасы портфель құрамындағы бағалы қағаз мазмұнымен анықталады</a:t>
            </a: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Кіріс және өсу портфелі</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77</a:t>
            </a:fld>
            <a:endParaRPr lang="ru-RU"/>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latin typeface="Times New Roman" pitchFamily="18" charset="0"/>
                <a:cs typeface="Times New Roman" pitchFamily="18" charset="0"/>
              </a:rPr>
              <a:t>А</a:t>
            </a:r>
            <a:r>
              <a:rPr lang="kk-KZ" dirty="0" smtClean="0">
                <a:latin typeface="Times New Roman" pitchFamily="18" charset="0"/>
                <a:cs typeface="Times New Roman" pitchFamily="18" charset="0"/>
              </a:rPr>
              <a:t>қша нарығының портфелі</a:t>
            </a:r>
          </a:p>
          <a:p>
            <a:r>
              <a:rPr lang="kk-KZ" dirty="0" smtClean="0">
                <a:latin typeface="Times New Roman" pitchFamily="18" charset="0"/>
                <a:cs typeface="Times New Roman" pitchFamily="18" charset="0"/>
              </a:rPr>
              <a:t>Салық салынбайтын бағалы қағаздар портфелі</a:t>
            </a:r>
          </a:p>
          <a:p>
            <a:r>
              <a:rPr lang="kk-KZ" dirty="0" smtClean="0">
                <a:latin typeface="Times New Roman" pitchFamily="18" charset="0"/>
                <a:cs typeface="Times New Roman" pitchFamily="18" charset="0"/>
              </a:rPr>
              <a:t>Мемлекеттік құрылымдардың бағалы қағазадар портфелі</a:t>
            </a:r>
          </a:p>
          <a:p>
            <a:r>
              <a:rPr lang="kk-KZ" dirty="0" smtClean="0">
                <a:latin typeface="Times New Roman" pitchFamily="18" charset="0"/>
                <a:cs typeface="Times New Roman" pitchFamily="18" charset="0"/>
              </a:rPr>
              <a:t>Өнеркәсіп саласының әр түрлі бағалы қағаздар портфелі</a:t>
            </a:r>
          </a:p>
          <a:p>
            <a:endParaRPr lang="ru-RU" dirty="0"/>
          </a:p>
        </p:txBody>
      </p:sp>
      <p:sp>
        <p:nvSpPr>
          <p:cNvPr id="3" name="Заголовок 2"/>
          <p:cNvSpPr>
            <a:spLocks noGrp="1"/>
          </p:cNvSpPr>
          <p:nvPr>
            <p:ph type="title"/>
          </p:nvPr>
        </p:nvSpPr>
        <p:spPr/>
        <p:txBody>
          <a:bodyPr>
            <a:normAutofit fontScale="90000"/>
          </a:bodyPr>
          <a:lstStyle/>
          <a:p>
            <a:pPr algn="ctr"/>
            <a:r>
              <a:rPr lang="kk-KZ" dirty="0" smtClean="0"/>
              <a:t>Бағалы қағаз портфелінің мазмұны</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78</a:t>
            </a:fld>
            <a:endParaRPr lang="ru-RU"/>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kk-KZ" dirty="0" smtClean="0"/>
              <a:t> уақытша бос ақша қаражаттарын орналастыруды қажет ететін субъектілер </a:t>
            </a:r>
            <a:r>
              <a:rPr lang="kk-KZ" dirty="0" smtClean="0">
                <a:solidFill>
                  <a:srgbClr val="FF0000"/>
                </a:solidFill>
              </a:rPr>
              <a:t>(ірі мемлекеттік корпорациялар, әр түрлі қорлар, басқа өңірлердегі  ірі кәсіпорындар);</a:t>
            </a:r>
          </a:p>
          <a:p>
            <a:r>
              <a:rPr lang="kk-KZ" dirty="0" smtClean="0"/>
              <a:t>Айналым қаражаттарын қажет ететін субъектілер (</a:t>
            </a:r>
            <a:r>
              <a:rPr lang="kk-KZ" dirty="0" smtClean="0">
                <a:solidFill>
                  <a:srgbClr val="FF0000"/>
                </a:solidFill>
              </a:rPr>
              <a:t>банктер, қаржылық компаниялар, брокерлік конторалар</a:t>
            </a:r>
            <a:r>
              <a:rPr lang="kk-KZ" dirty="0" smtClean="0"/>
              <a:t>)</a:t>
            </a:r>
            <a:endParaRPr lang="ru-RU" dirty="0"/>
          </a:p>
        </p:txBody>
      </p:sp>
      <p:sp>
        <p:nvSpPr>
          <p:cNvPr id="3" name="Заголовок 2"/>
          <p:cNvSpPr>
            <a:spLocks noGrp="1"/>
          </p:cNvSpPr>
          <p:nvPr>
            <p:ph type="title"/>
          </p:nvPr>
        </p:nvSpPr>
        <p:spPr/>
        <p:txBody>
          <a:bodyPr>
            <a:noAutofit/>
          </a:bodyPr>
          <a:lstStyle/>
          <a:p>
            <a:pPr algn="ctr"/>
            <a:r>
              <a:rPr lang="kk-KZ" sz="3600" dirty="0" smtClean="0">
                <a:latin typeface="Times New Roman" pitchFamily="18" charset="0"/>
                <a:cs typeface="Times New Roman" pitchFamily="18" charset="0"/>
              </a:rPr>
              <a:t>Портфелдік инвестициялау мәселелері</a:t>
            </a:r>
            <a:endParaRPr lang="ru-RU" sz="36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79</a:t>
            </a:fld>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Rectangle 4"/>
          <p:cNvSpPr>
            <a:spLocks noChangeArrowheads="1"/>
          </p:cNvSpPr>
          <p:nvPr/>
        </p:nvSpPr>
        <p:spPr bwMode="gray">
          <a:xfrm>
            <a:off x="0" y="548680"/>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8" name="Rectangle 4"/>
          <p:cNvSpPr>
            <a:spLocks noChangeArrowheads="1"/>
          </p:cNvSpPr>
          <p:nvPr/>
        </p:nvSpPr>
        <p:spPr bwMode="gray">
          <a:xfrm>
            <a:off x="0" y="404664"/>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9" name="Rectangle 4"/>
          <p:cNvSpPr>
            <a:spLocks noChangeArrowheads="1"/>
          </p:cNvSpPr>
          <p:nvPr/>
        </p:nvSpPr>
        <p:spPr bwMode="gray">
          <a:xfrm>
            <a:off x="0" y="260648"/>
            <a:ext cx="9144000" cy="142875"/>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36865" name="Rectangle 1"/>
          <p:cNvSpPr>
            <a:spLocks noChangeArrowheads="1"/>
          </p:cNvSpPr>
          <p:nvPr/>
        </p:nvSpPr>
        <p:spPr bwMode="auto">
          <a:xfrm>
            <a:off x="827584" y="1095127"/>
            <a:ext cx="7699159" cy="46166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24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Нарықтық қосылған құн – MVA</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a:t>
            </a:r>
            <a:r>
              <a:rPr kumimoji="0" lang="kk-KZ" sz="24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(market value</a:t>
            </a:r>
            <a:r>
              <a:rPr kumimoji="0" lang="en-US" sz="24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added</a:t>
            </a:r>
            <a:r>
              <a:rPr kumimoji="0" lang="kk-KZ" sz="24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a:t>
            </a:r>
            <a:r>
              <a:rPr kumimoji="0" lang="en-US" sz="2400" b="1" i="1"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a:t>
            </a:r>
            <a:endParaRPr kumimoji="0" lang="en-US" sz="40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10" name="Прямоугольник 9"/>
          <p:cNvSpPr/>
          <p:nvPr/>
        </p:nvSpPr>
        <p:spPr>
          <a:xfrm>
            <a:off x="3419872" y="1959223"/>
            <a:ext cx="2449773" cy="461665"/>
          </a:xfrm>
          <a:prstGeom prst="rect">
            <a:avLst/>
          </a:prstGeom>
        </p:spPr>
        <p:txBody>
          <a:bodyPr wrap="none">
            <a:spAutoFit/>
          </a:bodyPr>
          <a:lstStyle/>
          <a:p>
            <a:r>
              <a:rPr lang="en-US" sz="2400" b="1" dirty="0" smtClean="0">
                <a:latin typeface="Times New Roman" pitchFamily="18" charset="0"/>
                <a:cs typeface="Times New Roman" pitchFamily="18" charset="0"/>
              </a:rPr>
              <a:t>MVA</a:t>
            </a:r>
            <a:r>
              <a:rPr lang="ru-RU" sz="2400" b="1" dirty="0" smtClean="0">
                <a:latin typeface="Times New Roman" pitchFamily="18" charset="0"/>
                <a:cs typeface="Times New Roman" pitchFamily="18" charset="0"/>
              </a:rPr>
              <a:t> = </a:t>
            </a:r>
            <a:r>
              <a:rPr lang="en-US" sz="2400" b="1" dirty="0" smtClean="0">
                <a:latin typeface="Times New Roman" pitchFamily="18" charset="0"/>
                <a:cs typeface="Times New Roman" pitchFamily="18" charset="0"/>
              </a:rPr>
              <a:t>P x N</a:t>
            </a:r>
            <a:r>
              <a:rPr lang="ru-RU" sz="2400" b="1" dirty="0" smtClean="0">
                <a:latin typeface="Times New Roman" pitchFamily="18" charset="0"/>
                <a:cs typeface="Times New Roman" pitchFamily="18" charset="0"/>
              </a:rPr>
              <a:t> – </a:t>
            </a:r>
            <a:r>
              <a:rPr lang="en-US" sz="2400" b="1" dirty="0" smtClean="0">
                <a:latin typeface="Times New Roman" pitchFamily="18" charset="0"/>
                <a:cs typeface="Times New Roman" pitchFamily="18" charset="0"/>
              </a:rPr>
              <a:t>S</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36866" name="Rectangle 2"/>
          <p:cNvSpPr>
            <a:spLocks noChangeArrowheads="1"/>
          </p:cNvSpPr>
          <p:nvPr/>
        </p:nvSpPr>
        <p:spPr bwMode="auto">
          <a:xfrm>
            <a:off x="179512" y="2867452"/>
            <a:ext cx="8712968" cy="156966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Мұндағы:</a:t>
            </a:r>
          </a:p>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бір қарапайым акцияның ағымдағы бағамы;</a:t>
            </a:r>
            <a:endParaRPr kumimoji="0" lang="ru-RU" sz="24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ctr" defTabSz="914400" rtl="0" eaLnBrk="0" fontAlgn="base" latinLnBrk="0" hangingPunct="0">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айналымдағы қарапайым акциялардың саны;</a:t>
            </a:r>
            <a:endParaRPr kumimoji="0" lang="ru-RU" sz="24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34290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t>
            </a:r>
            <a:r>
              <a:rPr kumimoji="0" lang="kk-KZ" sz="2400"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акционерлік капиталға инвестициялар.</a:t>
            </a:r>
            <a:endParaRPr kumimoji="0" lang="kk-KZ" sz="24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p:txBody>
      </p:sp>
      <p:sp>
        <p:nvSpPr>
          <p:cNvPr id="36867" name="Rectangle 3"/>
          <p:cNvSpPr>
            <a:spLocks noChangeArrowheads="1"/>
          </p:cNvSpPr>
          <p:nvPr/>
        </p:nvSpPr>
        <p:spPr bwMode="auto">
          <a:xfrm>
            <a:off x="104598" y="4892967"/>
            <a:ext cx="893189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Инвестицияларды алу мерзімі неғұрлым ұзақ және дисконттау мөлшерлемесі неғұрлым жоғары, соғұрлым ағымдағы құны аз.</a:t>
            </a:r>
            <a:endParaRPr kumimoji="0" lang="kk-KZ"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err="1" smtClean="0">
                <a:latin typeface="Times New Roman" pitchFamily="18" charset="0"/>
                <a:cs typeface="Times New Roman" pitchFamily="18" charset="0"/>
              </a:rPr>
              <a:t>көптеген қаржы құралдары бойынша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қалыпты статистикалық қатарларды жүргізудің мүмкін еместігі</a:t>
            </a:r>
            <a:r>
              <a:rPr lang="ru-RU" dirty="0" smtClean="0">
                <a:latin typeface="Times New Roman" pitchFamily="18" charset="0"/>
                <a:cs typeface="Times New Roman" pitchFamily="18" charset="0"/>
              </a:rPr>
              <a:t>;</a:t>
            </a:r>
          </a:p>
          <a:p>
            <a:r>
              <a:rPr lang="kk-KZ" dirty="0" smtClean="0">
                <a:latin typeface="Times New Roman" pitchFamily="18" charset="0"/>
                <a:cs typeface="Times New Roman" pitchFamily="18" charset="0"/>
              </a:rPr>
              <a:t>Портфель менеджменті (сол құрылымдардың ішкі ұйым мәселесі);</a:t>
            </a:r>
          </a:p>
          <a:p>
            <a:r>
              <a:rPr lang="kk-KZ" dirty="0" smtClean="0">
                <a:latin typeface="Times New Roman" pitchFamily="18" charset="0"/>
                <a:cs typeface="Times New Roman" pitchFamily="18" charset="0"/>
              </a:rPr>
              <a:t>Портфелді басқарудағы алға қойған міндеттердің орындалмауы (</a:t>
            </a:r>
            <a:r>
              <a:rPr lang="kk-KZ" dirty="0" smtClean="0">
                <a:solidFill>
                  <a:srgbClr val="FF0000"/>
                </a:solidFill>
                <a:latin typeface="Times New Roman" pitchFamily="18" charset="0"/>
                <a:cs typeface="Times New Roman" pitchFamily="18" charset="0"/>
              </a:rPr>
              <a:t>портфелді қалыптастыру және басқару)</a:t>
            </a:r>
            <a:r>
              <a:rPr lang="kk-KZ" dirty="0" smtClean="0">
                <a:latin typeface="Times New Roman" pitchFamily="18" charset="0"/>
                <a:cs typeface="Times New Roman" pitchFamily="18" charset="0"/>
              </a:rPr>
              <a:t>;</a:t>
            </a:r>
          </a:p>
          <a:p>
            <a:r>
              <a:rPr lang="kk-KZ"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клиенттер</a:t>
            </a:r>
            <a:r>
              <a:rPr lang="ru-RU" dirty="0" smtClean="0">
                <a:latin typeface="Times New Roman" pitchFamily="18" charset="0"/>
                <a:cs typeface="Times New Roman" pitchFamily="18" charset="0"/>
              </a:rPr>
              <a:t> мен </a:t>
            </a:r>
            <a:r>
              <a:rPr lang="ru-RU" dirty="0" err="1" smtClean="0">
                <a:latin typeface="Times New Roman" pitchFamily="18" charset="0"/>
                <a:cs typeface="Times New Roman" pitchFamily="18" charset="0"/>
              </a:rPr>
              <a:t>сенімді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басқарушылардың өзара іс-қимыл мәселесі</a:t>
            </a:r>
            <a:endParaRPr lang="kk-KZ" dirty="0" smtClean="0">
              <a:latin typeface="Times New Roman" pitchFamily="18" charset="0"/>
              <a:cs typeface="Times New Roman" pitchFamily="18" charset="0"/>
            </a:endParaRPr>
          </a:p>
          <a:p>
            <a:endParaRPr lang="kk-KZ"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fontScale="90000"/>
          </a:bodyPr>
          <a:lstStyle/>
          <a:p>
            <a:pPr algn="ctr"/>
            <a:r>
              <a:rPr lang="kk-KZ" sz="4400" dirty="0" smtClean="0">
                <a:latin typeface="Times New Roman" pitchFamily="18" charset="0"/>
                <a:cs typeface="Times New Roman" pitchFamily="18" charset="0"/>
              </a:rPr>
              <a:t>Портфелдік инвестициялау мәселелері:</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80</a:t>
            </a:fld>
            <a:endParaRPr lang="ru-RU"/>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kk-KZ" dirty="0" smtClean="0">
                <a:latin typeface="Times New Roman" pitchFamily="18" charset="0"/>
                <a:cs typeface="Times New Roman" pitchFamily="18" charset="0"/>
              </a:rPr>
              <a:t>Гарри Марковитц, Джейм Тобин, Уильям Шарп</a:t>
            </a:r>
          </a:p>
          <a:p>
            <a:r>
              <a:rPr lang="ru-RU" b="1" dirty="0" err="1" smtClean="0">
                <a:solidFill>
                  <a:srgbClr val="FF0000"/>
                </a:solidFill>
                <a:latin typeface="Times New Roman" pitchFamily="18" charset="0"/>
                <a:cs typeface="Times New Roman" pitchFamily="18" charset="0"/>
              </a:rPr>
              <a:t>Портфельдік</a:t>
            </a:r>
            <a:r>
              <a:rPr lang="ru-RU" b="1" dirty="0" smtClean="0">
                <a:solidFill>
                  <a:srgbClr val="FF0000"/>
                </a:solidFill>
                <a:latin typeface="Times New Roman" pitchFamily="18" charset="0"/>
                <a:cs typeface="Times New Roman" pitchFamily="18" charset="0"/>
              </a:rPr>
              <a:t> теория -  </a:t>
            </a:r>
            <a:r>
              <a:rPr lang="ru-RU" dirty="0" err="1" smtClean="0">
                <a:latin typeface="Times New Roman" pitchFamily="18" charset="0"/>
                <a:cs typeface="Times New Roman" pitchFamily="18" charset="0"/>
              </a:rPr>
              <a:t>статистикалық әдістерге негізделген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оның кірістілігі</a:t>
            </a:r>
            <a:r>
              <a:rPr lang="ru-RU" dirty="0" smtClean="0">
                <a:latin typeface="Times New Roman" pitchFamily="18" charset="0"/>
                <a:cs typeface="Times New Roman" pitchFamily="18" charset="0"/>
              </a:rPr>
              <a:t> мен </a:t>
            </a:r>
            <a:r>
              <a:rPr lang="ru-RU" dirty="0" err="1" smtClean="0">
                <a:latin typeface="Times New Roman" pitchFamily="18" charset="0"/>
                <a:cs typeface="Times New Roman" pitchFamily="18" charset="0"/>
              </a:rPr>
              <a:t>тәуекел деңгейінің қойылатын критерийлері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бойынша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қалыптастырылатын инвестициялық портфелді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оңтайландыру механизмі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болып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табылады</a:t>
            </a:r>
            <a:endParaRPr lang="ru-RU"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Инвестициялық портфелді қалыптастыруда </a:t>
            </a:r>
            <a:r>
              <a:rPr lang="kk-KZ" dirty="0" smtClean="0">
                <a:solidFill>
                  <a:srgbClr val="FF0000"/>
                </a:solidFill>
                <a:latin typeface="Times New Roman" pitchFamily="18" charset="0"/>
                <a:cs typeface="Times New Roman" pitchFamily="18" charset="0"/>
              </a:rPr>
              <a:t>ковариация</a:t>
            </a:r>
            <a:r>
              <a:rPr lang="kk-KZ" dirty="0" smtClean="0">
                <a:latin typeface="Times New Roman" pitchFamily="18" charset="0"/>
                <a:cs typeface="Times New Roman" pitchFamily="18" charset="0"/>
              </a:rPr>
              <a:t> және </a:t>
            </a:r>
            <a:r>
              <a:rPr lang="kk-KZ" dirty="0" smtClean="0">
                <a:solidFill>
                  <a:srgbClr val="FF0000"/>
                </a:solidFill>
                <a:latin typeface="Times New Roman" pitchFamily="18" charset="0"/>
                <a:cs typeface="Times New Roman" pitchFamily="18" charset="0"/>
              </a:rPr>
              <a:t>әртараптандыру</a:t>
            </a:r>
            <a:r>
              <a:rPr lang="kk-KZ" dirty="0" smtClean="0">
                <a:latin typeface="Times New Roman" pitchFamily="18" charset="0"/>
                <a:cs typeface="Times New Roman" pitchFamily="18" charset="0"/>
              </a:rPr>
              <a:t> (диверсификация)</a:t>
            </a:r>
            <a:endParaRPr lang="ru-RU" dirty="0" smtClean="0">
              <a:latin typeface="Times New Roman" pitchFamily="18" charset="0"/>
              <a:cs typeface="Times New Roman" pitchFamily="18" charset="0"/>
            </a:endParaRPr>
          </a:p>
          <a:p>
            <a:r>
              <a:rPr lang="ru-RU" dirty="0" smtClean="0"/>
              <a:t/>
            </a:r>
            <a:br>
              <a:rPr lang="ru-RU" dirty="0" smtClean="0"/>
            </a:br>
            <a:endParaRPr lang="ru-RU" dirty="0"/>
          </a:p>
        </p:txBody>
      </p:sp>
      <p:sp>
        <p:nvSpPr>
          <p:cNvPr id="3" name="Заголовок 2"/>
          <p:cNvSpPr>
            <a:spLocks noGrp="1"/>
          </p:cNvSpPr>
          <p:nvPr>
            <p:ph type="title"/>
          </p:nvPr>
        </p:nvSpPr>
        <p:spPr/>
        <p:txBody>
          <a:bodyPr>
            <a:noAutofit/>
          </a:bodyPr>
          <a:lstStyle/>
          <a:p>
            <a:pPr algn="ctr"/>
            <a:r>
              <a:rPr lang="kk-KZ" sz="3600" dirty="0" smtClean="0">
                <a:latin typeface="Times New Roman" pitchFamily="18" charset="0"/>
                <a:cs typeface="Times New Roman" pitchFamily="18" charset="0"/>
              </a:rPr>
              <a:t>Оңтайлы инвестициялық портфелді қалыптастыру</a:t>
            </a:r>
            <a:endParaRPr lang="ru-RU" sz="36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81</a:t>
            </a:fld>
            <a:endParaRPr lang="ru-RU"/>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ru-RU" dirty="0" err="1" smtClean="0">
                <a:latin typeface="Times New Roman" pitchFamily="18" charset="0"/>
                <a:cs typeface="Times New Roman" pitchFamily="18" charset="0"/>
              </a:rPr>
              <a:t>динамикадағы екі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қаралатын шамалардың ұқсастығын көрсететін және статитистикалық сипаттама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болып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табылатын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көрсеткіш.</a:t>
            </a:r>
            <a:endParaRPr lang="ru-RU" dirty="0" smtClean="0">
              <a:latin typeface="Times New Roman" pitchFamily="18" charset="0"/>
              <a:cs typeface="Times New Roman" pitchFamily="18" charset="0"/>
            </a:endParaRPr>
          </a:p>
          <a:p>
            <a:pPr algn="just"/>
            <a:r>
              <a:rPr lang="kk-KZ" dirty="0" smtClean="0">
                <a:latin typeface="Times New Roman" pitchFamily="18" charset="0"/>
                <a:cs typeface="Times New Roman" pitchFamily="18" charset="0"/>
              </a:rPr>
              <a:t>Инвестициялық портфелді оңтайландыру кезінде – ковариацияның өзгеру, яғни  </a:t>
            </a:r>
            <a:r>
              <a:rPr lang="kk-KZ" dirty="0" smtClean="0">
                <a:solidFill>
                  <a:srgbClr val="FF0000"/>
                </a:solidFill>
                <a:latin typeface="Times New Roman" pitchFamily="18" charset="0"/>
                <a:cs typeface="Times New Roman" pitchFamily="18" charset="0"/>
              </a:rPr>
              <a:t>инвестициялық табысты </a:t>
            </a:r>
            <a:r>
              <a:rPr lang="kk-KZ" dirty="0" smtClean="0">
                <a:latin typeface="Times New Roman" pitchFamily="18" charset="0"/>
                <a:cs typeface="Times New Roman" pitchFamily="18" charset="0"/>
              </a:rPr>
              <a:t>сипаттайтын </a:t>
            </a:r>
            <a:r>
              <a:rPr lang="kk-KZ" dirty="0" smtClean="0">
                <a:solidFill>
                  <a:srgbClr val="FF0000"/>
                </a:solidFill>
                <a:latin typeface="Times New Roman" pitchFamily="18" charset="0"/>
                <a:cs typeface="Times New Roman" pitchFamily="18" charset="0"/>
              </a:rPr>
              <a:t>қаржылық құралдар </a:t>
            </a:r>
            <a:r>
              <a:rPr lang="kk-KZ" dirty="0" smtClean="0">
                <a:latin typeface="Times New Roman" pitchFamily="18" charset="0"/>
                <a:cs typeface="Times New Roman" pitchFamily="18" charset="0"/>
              </a:rPr>
              <a:t>талданады.</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solidFill>
                  <a:srgbClr val="FF0000"/>
                </a:solidFill>
                <a:latin typeface="Times New Roman" pitchFamily="18" charset="0"/>
                <a:cs typeface="Times New Roman" pitchFamily="18" charset="0"/>
              </a:rPr>
              <a:t>Ковариация</a:t>
            </a: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82</a:t>
            </a:fld>
            <a:endParaRPr lang="ru-RU"/>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kk-KZ"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портфелінің құрамында бірнеше бағалы қағаз түрлері кездеседі. </a:t>
            </a:r>
          </a:p>
          <a:p>
            <a:r>
              <a:rPr lang="kk-KZ" dirty="0" smtClean="0">
                <a:solidFill>
                  <a:srgbClr val="C00000"/>
                </a:solidFill>
                <a:latin typeface="Times New Roman" pitchFamily="18" charset="0"/>
                <a:cs typeface="Times New Roman" pitchFamily="18" charset="0"/>
              </a:rPr>
              <a:t>Әртараптандыру портфелі </a:t>
            </a:r>
            <a:r>
              <a:rPr lang="kk-KZ" dirty="0" smtClean="0">
                <a:latin typeface="Times New Roman" pitchFamily="18" charset="0"/>
                <a:cs typeface="Times New Roman" pitchFamily="18" charset="0"/>
              </a:rPr>
              <a:t>құрылады.</a:t>
            </a:r>
          </a:p>
          <a:p>
            <a:r>
              <a:rPr lang="kk-KZ" dirty="0" smtClean="0">
                <a:latin typeface="Times New Roman" pitchFamily="18" charset="0"/>
                <a:cs typeface="Times New Roman" pitchFamily="18" charset="0"/>
              </a:rPr>
              <a:t>Қаражатты инвестициялау жалғыз қаржылық құралға сәйкес жүргізілмейді</a:t>
            </a: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solidFill>
                  <a:srgbClr val="C00000"/>
                </a:solidFill>
                <a:latin typeface="Times New Roman" pitchFamily="18" charset="0"/>
                <a:cs typeface="Times New Roman" pitchFamily="18" charset="0"/>
              </a:rPr>
              <a:t>Диверсификация</a:t>
            </a:r>
            <a:r>
              <a:rPr lang="kk-KZ" dirty="0" smtClean="0">
                <a:solidFill>
                  <a:srgbClr val="C00000"/>
                </a:solidFill>
              </a:rPr>
              <a:t> </a:t>
            </a:r>
            <a:endParaRPr lang="ru-RU" dirty="0">
              <a:solidFill>
                <a:srgbClr val="C00000"/>
              </a:solidFill>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83</a:t>
            </a:fld>
            <a:endParaRPr lang="ru-RU"/>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endParaRPr lang="kk-KZ" b="1" dirty="0" smtClean="0"/>
          </a:p>
          <a:p>
            <a:pPr algn="ctr">
              <a:buNone/>
            </a:pPr>
            <a:endParaRPr lang="kk-KZ" b="1" dirty="0" smtClean="0"/>
          </a:p>
          <a:p>
            <a:pPr algn="ctr">
              <a:buNone/>
            </a:pPr>
            <a:r>
              <a:rPr lang="kk-KZ" b="1" dirty="0" smtClean="0">
                <a:solidFill>
                  <a:srgbClr val="C00000"/>
                </a:solidFill>
                <a:latin typeface="Times New Roman" pitchFamily="18" charset="0"/>
                <a:cs typeface="Times New Roman" pitchFamily="18" charset="0"/>
              </a:rPr>
              <a:t>Активтерді </a:t>
            </a:r>
            <a:r>
              <a:rPr lang="kk-KZ" b="1" dirty="0" smtClean="0">
                <a:solidFill>
                  <a:srgbClr val="C00000"/>
                </a:solidFill>
                <a:latin typeface="Times New Roman" pitchFamily="18" charset="0"/>
                <a:cs typeface="Times New Roman" pitchFamily="18" charset="0"/>
              </a:rPr>
              <a:t>бағалау әдістері және модельдері</a:t>
            </a:r>
            <a:r>
              <a:rPr lang="kk-KZ" b="1" dirty="0" smtClean="0">
                <a:solidFill>
                  <a:srgbClr val="C00000"/>
                </a:solidFill>
                <a:latin typeface="Times New Roman" pitchFamily="18" charset="0"/>
                <a:cs typeface="Times New Roman" pitchFamily="18" charset="0"/>
              </a:rPr>
              <a:t>.</a:t>
            </a:r>
          </a:p>
          <a:p>
            <a:pPr algn="ctr">
              <a:buNone/>
            </a:pPr>
            <a:endParaRPr lang="kk-KZ" b="1" dirty="0" smtClean="0">
              <a:solidFill>
                <a:srgbClr val="C0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r">
              <a:buNone/>
            </a:pPr>
            <a:r>
              <a:rPr lang="kk-KZ" b="1" dirty="0" smtClean="0">
                <a:solidFill>
                  <a:srgbClr val="C00000"/>
                </a:solidFill>
                <a:latin typeface="Times New Roman" pitchFamily="18" charset="0"/>
                <a:cs typeface="Times New Roman" pitchFamily="18" charset="0"/>
              </a:rPr>
              <a:t> </a:t>
            </a:r>
            <a:r>
              <a:rPr lang="kk-KZ" dirty="0" smtClean="0">
                <a:solidFill>
                  <a:srgbClr val="7030A0"/>
                </a:solidFill>
                <a:latin typeface="Times New Roman" pitchFamily="18" charset="0"/>
                <a:cs typeface="Times New Roman" pitchFamily="18" charset="0"/>
              </a:rPr>
              <a:t>Тақырып </a:t>
            </a:r>
            <a:r>
              <a:rPr lang="kk-KZ" dirty="0" smtClean="0">
                <a:solidFill>
                  <a:srgbClr val="7030A0"/>
                </a:solidFill>
                <a:latin typeface="Times New Roman" pitchFamily="18" charset="0"/>
                <a:cs typeface="Times New Roman" pitchFamily="18" charset="0"/>
              </a:rPr>
              <a:t>6</a:t>
            </a:r>
            <a:endParaRPr lang="ru-RU" dirty="0" smtClean="0">
              <a:solidFill>
                <a:srgbClr val="7030A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ctr">
              <a:buNone/>
            </a:pPr>
            <a:endParaRPr lang="ru-RU" dirty="0">
              <a:solidFill>
                <a:srgbClr val="C00000"/>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Қаржы менеджменті </a:t>
            </a:r>
            <a:endParaRPr lang="ru-RU" dirty="0">
              <a:latin typeface="Times New Roman" pitchFamily="18" charset="0"/>
              <a:cs typeface="Times New Roman" pitchFamily="18"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1. Активтерді бағалау модельдерінің теориялары.</a:t>
            </a:r>
          </a:p>
          <a:p>
            <a:pPr algn="just"/>
            <a:r>
              <a:rPr lang="kk-KZ" dirty="0" smtClean="0">
                <a:latin typeface="Times New Roman" pitchFamily="18" charset="0"/>
                <a:cs typeface="Times New Roman" pitchFamily="18" charset="0"/>
              </a:rPr>
              <a:t>2. Арбитражды баға қалыптастыру теориясы.</a:t>
            </a:r>
          </a:p>
          <a:p>
            <a:pPr algn="just"/>
            <a:r>
              <a:rPr lang="kk-KZ" dirty="0" smtClean="0">
                <a:latin typeface="Times New Roman" pitchFamily="18" charset="0"/>
                <a:cs typeface="Times New Roman" pitchFamily="18" charset="0"/>
              </a:rPr>
              <a:t>3. Тәуекелділік түрлері. </a:t>
            </a:r>
          </a:p>
          <a:p>
            <a:pPr algn="just"/>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latin typeface="Times New Roman" pitchFamily="18" charset="0"/>
              <a:cs typeface="Times New Roman" pitchFamily="18"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3" name="Заголовок 2"/>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Активтерді </a:t>
            </a:r>
            <a:r>
              <a:rPr lang="kk-KZ" dirty="0" smtClean="0">
                <a:latin typeface="Times New Roman" pitchFamily="18" charset="0"/>
                <a:cs typeface="Times New Roman" pitchFamily="18" charset="0"/>
              </a:rPr>
              <a:t>бағалау модельдерінің </a:t>
            </a:r>
            <a:r>
              <a:rPr lang="kk-KZ" dirty="0" smtClean="0">
                <a:latin typeface="Times New Roman" pitchFamily="18" charset="0"/>
                <a:cs typeface="Times New Roman" pitchFamily="18" charset="0"/>
              </a:rPr>
              <a:t>теорияларын талдау.</a:t>
            </a:r>
            <a:endParaRPr lang="kk-KZ" dirty="0" smtClean="0">
              <a:latin typeface="Times New Roman" pitchFamily="18" charset="0"/>
              <a:cs typeface="Times New Roman" pitchFamily="18" charset="0"/>
            </a:endParaRPr>
          </a:p>
          <a:p>
            <a:pPr algn="just"/>
            <a:r>
              <a:rPr lang="kk-KZ" dirty="0" smtClean="0">
                <a:latin typeface="Times New Roman" pitchFamily="18" charset="0"/>
                <a:cs typeface="Times New Roman" pitchFamily="18" charset="0"/>
              </a:rPr>
              <a:t>Арбитражды </a:t>
            </a:r>
            <a:r>
              <a:rPr lang="kk-KZ" dirty="0" smtClean="0">
                <a:latin typeface="Times New Roman" pitchFamily="18" charset="0"/>
                <a:cs typeface="Times New Roman" pitchFamily="18" charset="0"/>
              </a:rPr>
              <a:t>баға қалыптастыру </a:t>
            </a:r>
            <a:r>
              <a:rPr lang="kk-KZ" dirty="0" smtClean="0">
                <a:latin typeface="Times New Roman" pitchFamily="18" charset="0"/>
                <a:cs typeface="Times New Roman" pitchFamily="18" charset="0"/>
              </a:rPr>
              <a:t>теориясын айқындау.</a:t>
            </a:r>
            <a:endParaRPr lang="kk-KZ" dirty="0" smtClean="0">
              <a:latin typeface="Times New Roman" pitchFamily="18" charset="0"/>
              <a:cs typeface="Times New Roman" pitchFamily="18" charset="0"/>
            </a:endParaRPr>
          </a:p>
          <a:p>
            <a:pPr algn="just"/>
            <a:r>
              <a:rPr lang="kk-KZ" dirty="0" smtClean="0">
                <a:latin typeface="Times New Roman" pitchFamily="18" charset="0"/>
                <a:cs typeface="Times New Roman" pitchFamily="18" charset="0"/>
              </a:rPr>
              <a:t>Тәуекелділік түрлерін анықтау. </a:t>
            </a:r>
            <a:endParaRPr lang="kk-KZ"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kk-KZ" b="1" dirty="0" smtClean="0">
                <a:latin typeface="Times New Roman" pitchFamily="18" charset="0"/>
                <a:cs typeface="Times New Roman" pitchFamily="18" charset="0"/>
              </a:rPr>
              <a:t>Активтерді бағалаудың модельдері</a:t>
            </a:r>
            <a:endParaRPr lang="ru-RU" b="1" dirty="0">
              <a:latin typeface="Times New Roman" pitchFamily="18" charset="0"/>
              <a:cs typeface="Times New Roman" pitchFamily="18" charset="0"/>
            </a:endParaRPr>
          </a:p>
        </p:txBody>
      </p:sp>
      <p:sp>
        <p:nvSpPr>
          <p:cNvPr id="7171" name="Содержимое 2"/>
          <p:cNvSpPr>
            <a:spLocks noGrp="1"/>
          </p:cNvSpPr>
          <p:nvPr>
            <p:ph sz="quarter" idx="1"/>
          </p:nvPr>
        </p:nvSpPr>
        <p:spPr/>
        <p:txBody>
          <a:bodyPr/>
          <a:lstStyle/>
          <a:p>
            <a:r>
              <a:rPr lang="kk-KZ" sz="2800" smtClean="0">
                <a:latin typeface="Times New Roman" pitchFamily="18" charset="0"/>
                <a:cs typeface="Times New Roman" pitchFamily="18" charset="0"/>
              </a:rPr>
              <a:t>Активтерді бағалаудың модельдеріне – САРМ, арбитражды баға құрылымы теориясы және опциондардың баға құрылымы теориясы енеді. </a:t>
            </a:r>
          </a:p>
          <a:p>
            <a:r>
              <a:rPr lang="kk-KZ" sz="2800" smtClean="0">
                <a:latin typeface="Times New Roman" pitchFamily="18" charset="0"/>
                <a:cs typeface="Times New Roman" pitchFamily="18" charset="0"/>
              </a:rPr>
              <a:t>Capital Asset Pricing Model (CAPM) – қаржылық активтердің кірістерін бағалау моделі, кіріс пен тәуекелдіктерді басқарудағы әр түрлі қаржылық технологиялар қатары үшін теориялық негіз болып есептеледі, акциялароды ұзақ мерзімді және орташа мерзімдегі инвестициялауда кеңінен қолданылады. </a:t>
            </a:r>
            <a:endParaRPr lang="ru-RU" sz="2800" smtClean="0">
              <a:latin typeface="Times New Roman" pitchFamily="18" charset="0"/>
              <a:cs typeface="Times New Roman" pitchFamily="18" charset="0"/>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kk-KZ" b="1" dirty="0" smtClean="0">
                <a:latin typeface="Times New Roman" pitchFamily="18" charset="0"/>
                <a:cs typeface="Times New Roman" pitchFamily="18" charset="0"/>
              </a:rPr>
              <a:t>Активтерді бағалаудың модельдері</a:t>
            </a:r>
            <a:endParaRPr lang="ru-RU" dirty="0"/>
          </a:p>
        </p:txBody>
      </p:sp>
      <p:sp>
        <p:nvSpPr>
          <p:cNvPr id="8195" name="Содержимое 2"/>
          <p:cNvSpPr>
            <a:spLocks noGrp="1"/>
          </p:cNvSpPr>
          <p:nvPr>
            <p:ph sz="quarter" idx="1"/>
          </p:nvPr>
        </p:nvSpPr>
        <p:spPr/>
        <p:txBody>
          <a:bodyPr/>
          <a:lstStyle/>
          <a:p>
            <a:r>
              <a:rPr lang="kk-KZ" smtClean="0"/>
              <a:t>CAPM тағы да бір ерекшелігі мынада -  инвесторлар екі факторды ескере отырып шешімдер қабылдайды: күтілетін кіріс пен тәуекелдік. Бұл модель қаржылық нарықтың қысқартылған үлгісі ретінде алға тартылса, өз әрекеттерінде олар ірі инвестициялық құрылымдарды пайдаланады, атап айтқанда – Merrill Lynch және Value Line. </a:t>
            </a:r>
            <a:endParaRPr lang="ru-RU" smtClean="0"/>
          </a:p>
          <a:p>
            <a:endParaRPr lang="ru-RU"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4"/>
          <p:cNvSpPr>
            <a:spLocks noChangeArrowheads="1"/>
          </p:cNvSpPr>
          <p:nvPr/>
        </p:nvSpPr>
        <p:spPr bwMode="gray">
          <a:xfrm>
            <a:off x="0" y="6643117"/>
            <a:ext cx="9144000" cy="214883"/>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6" name="Rectangle 4"/>
          <p:cNvSpPr>
            <a:spLocks noChangeArrowheads="1"/>
          </p:cNvSpPr>
          <p:nvPr/>
        </p:nvSpPr>
        <p:spPr bwMode="gray">
          <a:xfrm>
            <a:off x="4139952" y="692696"/>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7" name="Rectangle 4"/>
          <p:cNvSpPr>
            <a:spLocks noChangeArrowheads="1"/>
          </p:cNvSpPr>
          <p:nvPr/>
        </p:nvSpPr>
        <p:spPr bwMode="gray">
          <a:xfrm>
            <a:off x="4139952" y="404664"/>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28" name="Rectangle 4"/>
          <p:cNvSpPr>
            <a:spLocks noChangeArrowheads="1"/>
          </p:cNvSpPr>
          <p:nvPr/>
        </p:nvSpPr>
        <p:spPr bwMode="gray">
          <a:xfrm>
            <a:off x="4139952" y="548680"/>
            <a:ext cx="50040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cxnSp>
        <p:nvCxnSpPr>
          <p:cNvPr id="34" name="Прямая соединительная линия 33"/>
          <p:cNvCxnSpPr/>
          <p:nvPr/>
        </p:nvCxnSpPr>
        <p:spPr>
          <a:xfrm>
            <a:off x="3851920"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5" name="Прямая соединительная линия 34"/>
          <p:cNvCxnSpPr/>
          <p:nvPr/>
        </p:nvCxnSpPr>
        <p:spPr>
          <a:xfrm>
            <a:off x="3851920"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7" name="Прямая соединительная линия 36"/>
          <p:cNvCxnSpPr/>
          <p:nvPr/>
        </p:nvCxnSpPr>
        <p:spPr>
          <a:xfrm>
            <a:off x="4067944"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8" name="Прямая соединительная линия 37"/>
          <p:cNvCxnSpPr/>
          <p:nvPr/>
        </p:nvCxnSpPr>
        <p:spPr>
          <a:xfrm>
            <a:off x="1475656" y="908720"/>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9" name="Прямая соединительная линия 38"/>
          <p:cNvCxnSpPr/>
          <p:nvPr/>
        </p:nvCxnSpPr>
        <p:spPr>
          <a:xfrm>
            <a:off x="1475656" y="332656"/>
            <a:ext cx="0" cy="576064"/>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40" name="Прямая соединительная линия 39"/>
          <p:cNvCxnSpPr/>
          <p:nvPr/>
        </p:nvCxnSpPr>
        <p:spPr>
          <a:xfrm>
            <a:off x="1475656" y="332656"/>
            <a:ext cx="216024"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41" name="Rectangle 4"/>
          <p:cNvSpPr>
            <a:spLocks noChangeArrowheads="1"/>
          </p:cNvSpPr>
          <p:nvPr/>
        </p:nvSpPr>
        <p:spPr bwMode="gray">
          <a:xfrm>
            <a:off x="0" y="692696"/>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2" name="Rectangle 4"/>
          <p:cNvSpPr>
            <a:spLocks noChangeArrowheads="1"/>
          </p:cNvSpPr>
          <p:nvPr/>
        </p:nvSpPr>
        <p:spPr bwMode="gray">
          <a:xfrm>
            <a:off x="0" y="548680"/>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sp>
        <p:nvSpPr>
          <p:cNvPr id="43" name="Rectangle 4"/>
          <p:cNvSpPr>
            <a:spLocks noChangeArrowheads="1"/>
          </p:cNvSpPr>
          <p:nvPr/>
        </p:nvSpPr>
        <p:spPr bwMode="gray">
          <a:xfrm>
            <a:off x="0" y="404664"/>
            <a:ext cx="1403648" cy="144016"/>
          </a:xfrm>
          <a:prstGeom prst="rect">
            <a:avLst/>
          </a:prstGeom>
          <a:gradFill flip="none" rotWithShape="1">
            <a:gsLst>
              <a:gs pos="0">
                <a:schemeClr val="tx2">
                  <a:lumMod val="75000"/>
                </a:schemeClr>
              </a:gs>
              <a:gs pos="53000">
                <a:srgbClr val="D4DEFF"/>
              </a:gs>
              <a:gs pos="83000">
                <a:srgbClr val="D4DEFF"/>
              </a:gs>
              <a:gs pos="100000">
                <a:srgbClr val="96AB94"/>
              </a:gs>
            </a:gsLst>
            <a:lin ang="5400000" scaled="0"/>
            <a:tileRect/>
          </a:gradFill>
          <a:ln w="9525" algn="ctr">
            <a:noFill/>
            <a:miter lim="800000"/>
            <a:headEnd/>
            <a:tailEnd/>
          </a:ln>
        </p:spPr>
        <p:txBody>
          <a:bodyPr wrap="none" anchor="ctr"/>
          <a:lstStyle/>
          <a:p>
            <a:endParaRPr lang="ru-RU" dirty="0"/>
          </a:p>
        </p:txBody>
      </p:sp>
      <p:grpSp>
        <p:nvGrpSpPr>
          <p:cNvPr id="16" name="Group 3"/>
          <p:cNvGrpSpPr>
            <a:grpSpLocks/>
          </p:cNvGrpSpPr>
          <p:nvPr/>
        </p:nvGrpSpPr>
        <p:grpSpPr bwMode="auto">
          <a:xfrm>
            <a:off x="467544" y="1484784"/>
            <a:ext cx="8496944" cy="4752527"/>
            <a:chOff x="1017" y="1152"/>
            <a:chExt cx="3735" cy="2486"/>
          </a:xfrm>
        </p:grpSpPr>
        <p:grpSp>
          <p:nvGrpSpPr>
            <p:cNvPr id="17" name="Group 4"/>
            <p:cNvGrpSpPr>
              <a:grpSpLocks/>
            </p:cNvGrpSpPr>
            <p:nvPr/>
          </p:nvGrpSpPr>
          <p:grpSpPr bwMode="auto">
            <a:xfrm>
              <a:off x="2124" y="1152"/>
              <a:ext cx="1497" cy="1247"/>
              <a:chOff x="2047" y="862"/>
              <a:chExt cx="1559" cy="1351"/>
            </a:xfrm>
          </p:grpSpPr>
          <p:sp>
            <p:nvSpPr>
              <p:cNvPr id="46"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47" name="AutoShape 6"/>
              <p:cNvSpPr>
                <a:spLocks noChangeArrowheads="1"/>
              </p:cNvSpPr>
              <p:nvPr/>
            </p:nvSpPr>
            <p:spPr bwMode="gray">
              <a:xfrm>
                <a:off x="2047" y="862"/>
                <a:ext cx="1535"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48" name="AutoShape 7"/>
              <p:cNvSpPr>
                <a:spLocks noChangeArrowheads="1"/>
              </p:cNvSpPr>
              <p:nvPr/>
            </p:nvSpPr>
            <p:spPr bwMode="gray">
              <a:xfrm>
                <a:off x="2147" y="942"/>
                <a:ext cx="1350" cy="1168"/>
              </a:xfrm>
              <a:prstGeom prst="hexagon">
                <a:avLst>
                  <a:gd name="adj" fmla="val 28896"/>
                  <a:gd name="vf" fmla="val 115470"/>
                </a:avLst>
              </a:prstGeom>
              <a:solidFill>
                <a:schemeClr val="accent1">
                  <a:lumMod val="60000"/>
                  <a:lumOff val="40000"/>
                </a:schemeClr>
              </a:solidFill>
              <a:ln w="9525">
                <a:solidFill>
                  <a:schemeClr val="tx1"/>
                </a:solidFill>
                <a:miter lim="800000"/>
                <a:headEnd/>
                <a:tailEnd/>
              </a:ln>
            </p:spPr>
            <p:txBody>
              <a:bodyPr wrap="none" anchor="ctr"/>
              <a:lstStyle/>
              <a:p>
                <a:endParaRPr lang="ru-RU" sz="2800" dirty="0"/>
              </a:p>
            </p:txBody>
          </p:sp>
        </p:grpSp>
        <p:grpSp>
          <p:nvGrpSpPr>
            <p:cNvPr id="18" name="Group 8"/>
            <p:cNvGrpSpPr>
              <a:grpSpLocks/>
            </p:cNvGrpSpPr>
            <p:nvPr/>
          </p:nvGrpSpPr>
          <p:grpSpPr bwMode="auto">
            <a:xfrm>
              <a:off x="1017" y="1773"/>
              <a:ext cx="1488" cy="1247"/>
              <a:chOff x="1110" y="2656"/>
              <a:chExt cx="1549" cy="1351"/>
            </a:xfrm>
          </p:grpSpPr>
          <p:sp>
            <p:nvSpPr>
              <p:cNvPr id="36"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44" name="AutoShape 1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45" name="AutoShape 11"/>
              <p:cNvSpPr>
                <a:spLocks noChangeArrowheads="1"/>
              </p:cNvSpPr>
              <p:nvPr/>
            </p:nvSpPr>
            <p:spPr bwMode="gray">
              <a:xfrm>
                <a:off x="1200" y="2736"/>
                <a:ext cx="1350" cy="1168"/>
              </a:xfrm>
              <a:prstGeom prst="hexagon">
                <a:avLst>
                  <a:gd name="adj" fmla="val 28896"/>
                  <a:gd name="vf" fmla="val 115470"/>
                </a:avLst>
              </a:prstGeom>
              <a:solidFill>
                <a:schemeClr val="tx2">
                  <a:lumMod val="75000"/>
                </a:schemeClr>
              </a:solidFill>
              <a:ln w="9525">
                <a:solidFill>
                  <a:schemeClr val="tx1"/>
                </a:solidFill>
                <a:miter lim="800000"/>
                <a:headEnd/>
                <a:tailEnd/>
              </a:ln>
            </p:spPr>
            <p:txBody>
              <a:bodyPr wrap="none" anchor="ctr"/>
              <a:lstStyle/>
              <a:p>
                <a:endParaRPr lang="ru-RU" sz="2800" dirty="0"/>
              </a:p>
            </p:txBody>
          </p:sp>
        </p:grpSp>
        <p:sp>
          <p:nvSpPr>
            <p:cNvPr id="20" name="Text Box 13"/>
            <p:cNvSpPr txBox="1">
              <a:spLocks noChangeArrowheads="1"/>
            </p:cNvSpPr>
            <p:nvPr/>
          </p:nvSpPr>
          <p:spPr bwMode="gray">
            <a:xfrm>
              <a:off x="1737" y="2170"/>
              <a:ext cx="90" cy="274"/>
            </a:xfrm>
            <a:prstGeom prst="rect">
              <a:avLst/>
            </a:prstGeom>
            <a:noFill/>
            <a:ln w="9525" algn="ctr">
              <a:noFill/>
              <a:miter lim="800000"/>
              <a:headEnd/>
              <a:tailEnd/>
            </a:ln>
          </p:spPr>
          <p:txBody>
            <a:bodyPr wrap="none">
              <a:spAutoFit/>
            </a:bodyPr>
            <a:lstStyle/>
            <a:p>
              <a:pPr algn="ctr" eaLnBrk="0" hangingPunct="0"/>
              <a:endParaRPr lang="en-US" sz="2800" dirty="0">
                <a:solidFill>
                  <a:srgbClr val="FFFFFF"/>
                </a:solidFill>
              </a:endParaRPr>
            </a:p>
          </p:txBody>
        </p:sp>
        <p:grpSp>
          <p:nvGrpSpPr>
            <p:cNvPr id="21" name="Group 14"/>
            <p:cNvGrpSpPr>
              <a:grpSpLocks/>
            </p:cNvGrpSpPr>
            <p:nvPr/>
          </p:nvGrpSpPr>
          <p:grpSpPr bwMode="auto">
            <a:xfrm>
              <a:off x="3264" y="1776"/>
              <a:ext cx="1488" cy="1247"/>
              <a:chOff x="3174" y="2656"/>
              <a:chExt cx="1549" cy="1351"/>
            </a:xfrm>
          </p:grpSpPr>
          <p:sp>
            <p:nvSpPr>
              <p:cNvPr id="31"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32" name="AutoShape 16"/>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33" name="AutoShape 17"/>
              <p:cNvSpPr>
                <a:spLocks noChangeArrowheads="1"/>
              </p:cNvSpPr>
              <p:nvPr/>
            </p:nvSpPr>
            <p:spPr bwMode="gray">
              <a:xfrm>
                <a:off x="3264" y="2736"/>
                <a:ext cx="1350" cy="1168"/>
              </a:xfrm>
              <a:prstGeom prst="hexagon">
                <a:avLst>
                  <a:gd name="adj" fmla="val 28896"/>
                  <a:gd name="vf" fmla="val 115470"/>
                </a:avLst>
              </a:prstGeom>
              <a:solidFill>
                <a:schemeClr val="tx1">
                  <a:lumMod val="65000"/>
                  <a:lumOff val="35000"/>
                </a:schemeClr>
              </a:solidFill>
              <a:ln w="9525">
                <a:solidFill>
                  <a:schemeClr val="tx1"/>
                </a:solidFill>
                <a:miter lim="800000"/>
                <a:headEnd/>
                <a:tailEnd/>
              </a:ln>
            </p:spPr>
            <p:txBody>
              <a:bodyPr wrap="none" anchor="ctr"/>
              <a:lstStyle/>
              <a:p>
                <a:endParaRPr lang="ru-RU" sz="2800" dirty="0"/>
              </a:p>
            </p:txBody>
          </p:sp>
        </p:grpSp>
        <p:grpSp>
          <p:nvGrpSpPr>
            <p:cNvPr id="23" name="Group 19"/>
            <p:cNvGrpSpPr>
              <a:grpSpLocks/>
            </p:cNvGrpSpPr>
            <p:nvPr/>
          </p:nvGrpSpPr>
          <p:grpSpPr bwMode="auto">
            <a:xfrm>
              <a:off x="2142" y="2391"/>
              <a:ext cx="1488" cy="1247"/>
              <a:chOff x="3174" y="2656"/>
              <a:chExt cx="1549" cy="1351"/>
            </a:xfrm>
          </p:grpSpPr>
          <p:sp>
            <p:nvSpPr>
              <p:cNvPr id="25"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sz="2800" dirty="0"/>
              </a:p>
            </p:txBody>
          </p:sp>
          <p:sp>
            <p:nvSpPr>
              <p:cNvPr id="29" name="AutoShape 21"/>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sz="2800" dirty="0"/>
              </a:p>
            </p:txBody>
          </p:sp>
          <p:sp>
            <p:nvSpPr>
              <p:cNvPr id="30" name="AutoShape 22"/>
              <p:cNvSpPr>
                <a:spLocks noChangeArrowheads="1"/>
              </p:cNvSpPr>
              <p:nvPr/>
            </p:nvSpPr>
            <p:spPr bwMode="gray">
              <a:xfrm>
                <a:off x="3264" y="2736"/>
                <a:ext cx="1350" cy="1168"/>
              </a:xfrm>
              <a:prstGeom prst="hexagon">
                <a:avLst>
                  <a:gd name="adj" fmla="val 28896"/>
                  <a:gd name="vf" fmla="val 115470"/>
                </a:avLst>
              </a:prstGeom>
              <a:gradFill rotWithShape="1">
                <a:gsLst>
                  <a:gs pos="0">
                    <a:srgbClr val="0066CC"/>
                  </a:gs>
                  <a:gs pos="100000">
                    <a:srgbClr val="002F5E"/>
                  </a:gs>
                </a:gsLst>
                <a:lin ang="5400000" scaled="1"/>
              </a:gradFill>
              <a:ln w="9525">
                <a:solidFill>
                  <a:schemeClr val="tx1"/>
                </a:solidFill>
                <a:miter lim="800000"/>
                <a:headEnd/>
                <a:tailEnd/>
              </a:ln>
            </p:spPr>
            <p:txBody>
              <a:bodyPr wrap="none" anchor="ctr"/>
              <a:lstStyle/>
              <a:p>
                <a:endParaRPr lang="ru-RU" sz="2800" dirty="0"/>
              </a:p>
            </p:txBody>
          </p:sp>
        </p:grpSp>
      </p:grpSp>
      <p:sp>
        <p:nvSpPr>
          <p:cNvPr id="54" name="AutoShape 6"/>
          <p:cNvSpPr>
            <a:spLocks noChangeArrowheads="1"/>
          </p:cNvSpPr>
          <p:nvPr/>
        </p:nvSpPr>
        <p:spPr bwMode="gray">
          <a:xfrm rot="7535209">
            <a:off x="3207728" y="2836910"/>
            <a:ext cx="792163" cy="239680"/>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a:defRPr/>
            </a:pPr>
            <a:endParaRPr lang="ru-RU" dirty="0">
              <a:latin typeface="Arial" pitchFamily="34" charset="0"/>
            </a:endParaRPr>
          </a:p>
        </p:txBody>
      </p:sp>
      <p:sp>
        <p:nvSpPr>
          <p:cNvPr id="55" name="AutoShape 6"/>
          <p:cNvSpPr>
            <a:spLocks noChangeArrowheads="1"/>
          </p:cNvSpPr>
          <p:nvPr/>
        </p:nvSpPr>
        <p:spPr bwMode="gray">
          <a:xfrm rot="2710074">
            <a:off x="5404253" y="2810447"/>
            <a:ext cx="792163" cy="239680"/>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a:defRPr/>
            </a:pPr>
            <a:endParaRPr lang="ru-RU" dirty="0">
              <a:latin typeface="Arial" pitchFamily="34" charset="0"/>
            </a:endParaRPr>
          </a:p>
        </p:txBody>
      </p:sp>
      <p:sp>
        <p:nvSpPr>
          <p:cNvPr id="56" name="AutoShape 6"/>
          <p:cNvSpPr>
            <a:spLocks noChangeArrowheads="1"/>
          </p:cNvSpPr>
          <p:nvPr/>
        </p:nvSpPr>
        <p:spPr bwMode="gray">
          <a:xfrm rot="5400000">
            <a:off x="4428048" y="3428936"/>
            <a:ext cx="612200" cy="324297"/>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pPr>
              <a:defRPr/>
            </a:pPr>
            <a:endParaRPr lang="ru-RU" dirty="0">
              <a:latin typeface="Arial" pitchFamily="34" charset="0"/>
            </a:endParaRPr>
          </a:p>
        </p:txBody>
      </p:sp>
      <p:sp>
        <p:nvSpPr>
          <p:cNvPr id="53" name="Прямоугольник 52"/>
          <p:cNvSpPr/>
          <p:nvPr/>
        </p:nvSpPr>
        <p:spPr>
          <a:xfrm>
            <a:off x="3563888" y="1628800"/>
            <a:ext cx="2304256" cy="1754326"/>
          </a:xfrm>
          <a:prstGeom prst="rect">
            <a:avLst/>
          </a:prstGeom>
        </p:spPr>
        <p:txBody>
          <a:bodyPr wrap="square">
            <a:spAutoFit/>
          </a:bodyPr>
          <a:lstStyle/>
          <a:p>
            <a:pPr algn="ctr"/>
            <a:r>
              <a:rPr lang="kk-KZ" b="1" dirty="0" smtClean="0">
                <a:solidFill>
                  <a:schemeClr val="tx2">
                    <a:lumMod val="75000"/>
                  </a:schemeClr>
                </a:solidFill>
                <a:latin typeface="Times New Roman" pitchFamily="18" charset="0"/>
                <a:cs typeface="Times New Roman" pitchFamily="18" charset="0"/>
              </a:rPr>
              <a:t>EVA тұжырымдамасы менеджментінің үш негізгі аяларына кешенді амалда негізделеді:</a:t>
            </a:r>
            <a:endParaRPr lang="ru-RU" b="1" dirty="0">
              <a:solidFill>
                <a:schemeClr val="tx2">
                  <a:lumMod val="75000"/>
                </a:schemeClr>
              </a:solidFill>
              <a:latin typeface="Times New Roman" pitchFamily="18" charset="0"/>
              <a:cs typeface="Times New Roman" pitchFamily="18" charset="0"/>
            </a:endParaRPr>
          </a:p>
        </p:txBody>
      </p:sp>
      <p:sp>
        <p:nvSpPr>
          <p:cNvPr id="57" name="Прямоугольник 56"/>
          <p:cNvSpPr/>
          <p:nvPr/>
        </p:nvSpPr>
        <p:spPr>
          <a:xfrm>
            <a:off x="1115616" y="3441194"/>
            <a:ext cx="2160240" cy="707886"/>
          </a:xfrm>
          <a:prstGeom prst="rect">
            <a:avLst/>
          </a:prstGeom>
        </p:spPr>
        <p:txBody>
          <a:bodyPr wrap="square">
            <a:spAutoFit/>
          </a:bodyPr>
          <a:lstStyle/>
          <a:p>
            <a:pPr algn="ctr"/>
            <a:r>
              <a:rPr lang="kk-KZ" sz="2000" b="1" dirty="0" smtClean="0">
                <a:solidFill>
                  <a:schemeClr val="bg1"/>
                </a:solidFill>
                <a:latin typeface="Times New Roman" pitchFamily="18" charset="0"/>
                <a:cs typeface="Times New Roman" pitchFamily="18" charset="0"/>
              </a:rPr>
              <a:t>Іргелі (негізгі) бюджетті құрау;</a:t>
            </a:r>
            <a:endParaRPr lang="ru-RU" sz="2000" b="1" dirty="0">
              <a:solidFill>
                <a:schemeClr val="bg1"/>
              </a:solidFill>
              <a:latin typeface="Times New Roman" pitchFamily="18" charset="0"/>
              <a:cs typeface="Times New Roman" pitchFamily="18" charset="0"/>
            </a:endParaRPr>
          </a:p>
        </p:txBody>
      </p:sp>
      <p:sp>
        <p:nvSpPr>
          <p:cNvPr id="58" name="Прямоугольник 57"/>
          <p:cNvSpPr/>
          <p:nvPr/>
        </p:nvSpPr>
        <p:spPr>
          <a:xfrm>
            <a:off x="3275856" y="4010288"/>
            <a:ext cx="2880320" cy="1938992"/>
          </a:xfrm>
          <a:prstGeom prst="rect">
            <a:avLst/>
          </a:prstGeom>
        </p:spPr>
        <p:txBody>
          <a:bodyPr wrap="square">
            <a:spAutoFit/>
          </a:bodyPr>
          <a:lstStyle/>
          <a:p>
            <a:pPr algn="ctr"/>
            <a:r>
              <a:rPr lang="kk-KZ" sz="2000" b="1" dirty="0" smtClean="0">
                <a:solidFill>
                  <a:schemeClr val="bg1"/>
                </a:solidFill>
                <a:latin typeface="Times New Roman" pitchFamily="18" charset="0"/>
                <a:cs typeface="Times New Roman" pitchFamily="18" charset="0"/>
              </a:rPr>
              <a:t> Бөлімшелердің </a:t>
            </a:r>
          </a:p>
          <a:p>
            <a:pPr algn="ctr"/>
            <a:r>
              <a:rPr lang="kk-KZ" sz="2000" b="1" dirty="0" smtClean="0">
                <a:solidFill>
                  <a:schemeClr val="bg1"/>
                </a:solidFill>
                <a:latin typeface="Times New Roman" pitchFamily="18" charset="0"/>
                <a:cs typeface="Times New Roman" pitchFamily="18" charset="0"/>
              </a:rPr>
              <a:t>немесе тұтастай алғандағы компанияның  қызмет нәтижелілігін </a:t>
            </a:r>
          </a:p>
          <a:p>
            <a:pPr algn="ctr"/>
            <a:r>
              <a:rPr lang="kk-KZ" sz="2000" b="1" dirty="0" smtClean="0">
                <a:solidFill>
                  <a:schemeClr val="bg1"/>
                </a:solidFill>
                <a:latin typeface="Times New Roman" pitchFamily="18" charset="0"/>
                <a:cs typeface="Times New Roman" pitchFamily="18" charset="0"/>
              </a:rPr>
              <a:t>бағалау</a:t>
            </a:r>
            <a:endParaRPr lang="ru-RU" sz="2000" b="1" dirty="0">
              <a:solidFill>
                <a:schemeClr val="bg1"/>
              </a:solidFill>
              <a:latin typeface="Times New Roman" pitchFamily="18" charset="0"/>
              <a:cs typeface="Times New Roman" pitchFamily="18" charset="0"/>
            </a:endParaRPr>
          </a:p>
        </p:txBody>
      </p:sp>
      <p:sp>
        <p:nvSpPr>
          <p:cNvPr id="14337" name="Rectangle 1"/>
          <p:cNvSpPr>
            <a:spLocks noChangeArrowheads="1"/>
          </p:cNvSpPr>
          <p:nvPr/>
        </p:nvSpPr>
        <p:spPr bwMode="auto">
          <a:xfrm>
            <a:off x="5796136" y="3140968"/>
            <a:ext cx="280831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ctr"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Менеджменттің   сыйақы берудің   оңтайлы әділ жүйесін құру.</a:t>
            </a:r>
            <a:endParaRPr kumimoji="0" lang="kk-KZ" sz="2000" b="1"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59" name="Прямоугольник 58"/>
          <p:cNvSpPr/>
          <p:nvPr/>
        </p:nvSpPr>
        <p:spPr>
          <a:xfrm>
            <a:off x="1691680" y="68431"/>
            <a:ext cx="2232248" cy="1200329"/>
          </a:xfrm>
          <a:prstGeom prst="rect">
            <a:avLst/>
          </a:prstGeom>
        </p:spPr>
        <p:txBody>
          <a:bodyPr wrap="square">
            <a:spAutoFit/>
          </a:bodyPr>
          <a:lstStyle/>
          <a:p>
            <a:pPr algn="ctr"/>
            <a:r>
              <a:rPr lang="kk-KZ" sz="2400" b="1" i="1" u="sng" dirty="0" smtClean="0">
                <a:solidFill>
                  <a:schemeClr val="bg1"/>
                </a:solidFill>
              </a:rPr>
              <a:t>Экономикалық қосылған құн – </a:t>
            </a:r>
            <a:r>
              <a:rPr lang="en-US" sz="2400" b="1" i="1" u="sng" dirty="0" smtClean="0">
                <a:solidFill>
                  <a:schemeClr val="bg1"/>
                </a:solidFill>
              </a:rPr>
              <a:t>EVA</a:t>
            </a:r>
            <a:r>
              <a:rPr lang="en-US" sz="2400" u="sng" dirty="0" smtClean="0">
                <a:solidFill>
                  <a:schemeClr val="bg1"/>
                </a:solidFill>
              </a:rPr>
              <a:t> </a:t>
            </a:r>
            <a:endParaRPr lang="ru-RU" sz="2400" u="sng"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pPr algn="ctr"/>
            <a:r>
              <a:rPr lang="kk-KZ" smtClean="0"/>
              <a:t>Тәуекелділік моделі</a:t>
            </a:r>
            <a:endParaRPr lang="ru-RU" smtClean="0"/>
          </a:p>
        </p:txBody>
      </p:sp>
      <p:sp>
        <p:nvSpPr>
          <p:cNvPr id="3" name="Содержимое 2"/>
          <p:cNvSpPr>
            <a:spLocks noGrp="1"/>
          </p:cNvSpPr>
          <p:nvPr>
            <p:ph sz="quarter" idx="1"/>
          </p:nvPr>
        </p:nvSpPr>
        <p:spPr/>
        <p:txBody>
          <a:bodyPr>
            <a:normAutofit/>
          </a:bodyPr>
          <a:lstStyle/>
          <a:p>
            <a:pPr marL="274320" indent="-274320" algn="just" fontAlgn="auto">
              <a:spcBef>
                <a:spcPts val="580"/>
              </a:spcBef>
              <a:spcAft>
                <a:spcPts val="0"/>
              </a:spcAft>
              <a:buFont typeface="Wingdings 2"/>
              <a:buChar char=""/>
              <a:defRPr/>
            </a:pPr>
            <a:r>
              <a:rPr lang="kk-KZ" sz="2800" dirty="0" smtClean="0">
                <a:latin typeface="Times New Roman" pitchFamily="18" charset="0"/>
                <a:cs typeface="Times New Roman" pitchFamily="18" charset="0"/>
              </a:rPr>
              <a:t>Тәуекелдік моделіне сай, яғни инвестициялармен байланысты кез келген тәуекелді қаржылық құрал екі түрге жіктеледі: </a:t>
            </a:r>
            <a:r>
              <a:rPr lang="kk-KZ" sz="2800" dirty="0" smtClean="0">
                <a:solidFill>
                  <a:srgbClr val="FF0000"/>
                </a:solidFill>
                <a:latin typeface="Times New Roman" pitchFamily="18" charset="0"/>
                <a:cs typeface="Times New Roman" pitchFamily="18" charset="0"/>
              </a:rPr>
              <a:t>жүйелі және жүйелі емес. </a:t>
            </a:r>
          </a:p>
          <a:p>
            <a:pPr marL="274320" indent="-274320" algn="just" fontAlgn="auto">
              <a:spcBef>
                <a:spcPts val="580"/>
              </a:spcBef>
              <a:spcAft>
                <a:spcPts val="0"/>
              </a:spcAft>
              <a:buFont typeface="Wingdings 2"/>
              <a:buChar char=""/>
              <a:defRPr/>
            </a:pPr>
            <a:r>
              <a:rPr lang="kk-KZ" sz="2800" dirty="0" smtClean="0">
                <a:solidFill>
                  <a:srgbClr val="FF0000"/>
                </a:solidFill>
                <a:latin typeface="Times New Roman" pitchFamily="18" charset="0"/>
                <a:cs typeface="Times New Roman" pitchFamily="18" charset="0"/>
              </a:rPr>
              <a:t>Жүйелі тәуекелдік </a:t>
            </a:r>
            <a:r>
              <a:rPr lang="kk-KZ" sz="2800" dirty="0" smtClean="0">
                <a:latin typeface="Times New Roman" pitchFamily="18" charset="0"/>
                <a:cs typeface="Times New Roman" pitchFamily="18" charset="0"/>
              </a:rPr>
              <a:t>жалпы нарықтық және экономикалық өзгерістермен негіз алады, барлық инвестициялық құралдарға ықпал етіп, нақты активтер үшін әмбебап болып саналмайды. </a:t>
            </a:r>
          </a:p>
          <a:p>
            <a:pPr marL="274320" indent="-274320" algn="just" fontAlgn="auto">
              <a:spcBef>
                <a:spcPts val="580"/>
              </a:spcBef>
              <a:spcAft>
                <a:spcPts val="0"/>
              </a:spcAft>
              <a:buFont typeface="Wingdings 2"/>
              <a:buChar char=""/>
              <a:defRPr/>
            </a:pPr>
            <a:r>
              <a:rPr lang="kk-KZ" sz="2800" dirty="0" smtClean="0">
                <a:solidFill>
                  <a:srgbClr val="FF0000"/>
                </a:solidFill>
                <a:latin typeface="Times New Roman" pitchFamily="18" charset="0"/>
                <a:cs typeface="Times New Roman" pitchFamily="18" charset="0"/>
              </a:rPr>
              <a:t>Жүйелі емес тәуекелдік </a:t>
            </a:r>
            <a:r>
              <a:rPr lang="kk-KZ" sz="2800" dirty="0" smtClean="0">
                <a:latin typeface="Times New Roman" pitchFamily="18" charset="0"/>
                <a:cs typeface="Times New Roman" pitchFamily="18" charset="0"/>
              </a:rPr>
              <a:t>нақты  компания-эмитентпен қатысты. </a:t>
            </a:r>
            <a:endParaRPr lang="ru-RU" sz="2800" dirty="0">
              <a:latin typeface="Times New Roman" pitchFamily="18" charset="0"/>
              <a:cs typeface="Times New Roman" pitchFamily="18"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kk-KZ" b="1" u="sng" dirty="0" smtClean="0"/>
              <a:t>Арбитражды баға құрылымы теориясы</a:t>
            </a:r>
            <a:endParaRPr lang="ru-RU" b="1" u="sng" dirty="0"/>
          </a:p>
        </p:txBody>
      </p:sp>
      <p:sp>
        <p:nvSpPr>
          <p:cNvPr id="10243" name="Содержимое 2"/>
          <p:cNvSpPr>
            <a:spLocks noGrp="1"/>
          </p:cNvSpPr>
          <p:nvPr>
            <p:ph sz="quarter" idx="1"/>
          </p:nvPr>
        </p:nvSpPr>
        <p:spPr/>
        <p:txBody>
          <a:bodyPr/>
          <a:lstStyle/>
          <a:p>
            <a:pPr algn="just"/>
            <a:r>
              <a:rPr lang="kk-KZ" smtClean="0">
                <a:latin typeface="Times New Roman" pitchFamily="18" charset="0"/>
                <a:cs typeface="Times New Roman" pitchFamily="18" charset="0"/>
              </a:rPr>
              <a:t>Арбитражды баға құрылымы теориясы APT (arbitrage pricing theory). Ол САРМ моделінің әрі қарай дамуының алғышарты ретінде 1970-ші жылдардың соңында туындады. Бұл  теорияның өзі анағұрлым күрделі және  корпоративті қаржы бойынша арнаулы оқулықтарда алға тартылады. Бұнда сандық үлгіде олардың мәнін ашумен шектелеміз</a:t>
            </a:r>
            <a:endParaRPr lang="ru-RU" smtClean="0">
              <a:latin typeface="Times New Roman" pitchFamily="18" charset="0"/>
              <a:cs typeface="Times New Roman" pitchFamily="18"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algn="ctr"/>
            <a:r>
              <a:rPr lang="kk-KZ" b="1" u="sng" smtClean="0"/>
              <a:t>Негізгі екі тұжырымы бар </a:t>
            </a:r>
            <a:endParaRPr lang="ru-RU" b="1" u="sng" smtClean="0"/>
          </a:p>
        </p:txBody>
      </p:sp>
      <p:sp>
        <p:nvSpPr>
          <p:cNvPr id="3" name="Содержимое 2"/>
          <p:cNvSpPr>
            <a:spLocks noGrp="1"/>
          </p:cNvSpPr>
          <p:nvPr>
            <p:ph sz="quarter" idx="1"/>
          </p:nvPr>
        </p:nvSpPr>
        <p:spPr/>
        <p:txBody>
          <a:bodyPr>
            <a:normAutofit fontScale="92500" lnSpcReduction="10000"/>
          </a:bodyPr>
          <a:lstStyle/>
          <a:p>
            <a:pPr marL="274320" indent="-274320" hangingPunct="0">
              <a:spcBef>
                <a:spcPts val="580"/>
              </a:spcBef>
              <a:spcAft>
                <a:spcPts val="0"/>
              </a:spcAft>
              <a:buFont typeface="Wingdings 2"/>
              <a:buChar char=""/>
              <a:defRPr/>
            </a:pPr>
            <a:r>
              <a:rPr lang="kk-KZ" dirty="0" smtClean="0"/>
              <a:t>- барлық бәсекелес нарықтың экономикалық жалпы тепе-теңдігінің жағдайы, оған бағалы қағаздар нарығының нарығы, бағалар тағайындалады, арбитраждың мүмкіндіктеріне қайшы келеді;</a:t>
            </a:r>
            <a:endParaRPr lang="ru-RU" dirty="0" smtClean="0"/>
          </a:p>
          <a:p>
            <a:pPr marL="274320" indent="-274320" hangingPunct="0">
              <a:spcBef>
                <a:spcPts val="580"/>
              </a:spcBef>
              <a:spcAft>
                <a:spcPts val="0"/>
              </a:spcAft>
              <a:buFont typeface="Wingdings 2"/>
              <a:buChar char=""/>
              <a:defRPr/>
            </a:pPr>
            <a:r>
              <a:rPr lang="kk-KZ" dirty="0" smtClean="0"/>
              <a:t>- күтілетін шама мен бағалы қағаздардың кірісінің тәуекелдігі тек қана бір құрылыммен нақтыланбайды САРМ моделінде (нарықтық қоржынның кірісінің тербелістері), ал бірнеше факторлармен ұштасады ( ВВП тербелістерімен,  инфляция қарқынымен, ұлттық валютаның айналым курсы және т.б.).</a:t>
            </a:r>
            <a:endParaRPr lang="ru-RU" dirty="0" smtClean="0"/>
          </a:p>
          <a:p>
            <a:pPr marL="274320" indent="-274320" fontAlgn="auto">
              <a:spcBef>
                <a:spcPts val="580"/>
              </a:spcBef>
              <a:spcAft>
                <a:spcPts val="0"/>
              </a:spcAft>
              <a:buFont typeface="Wingdings 2"/>
              <a:buChar char=""/>
              <a:defRPr/>
            </a:pPr>
            <a:endParaRPr lang="ru-RU"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endParaRPr lang="kk-KZ" b="1" dirty="0" smtClean="0">
              <a:solidFill>
                <a:srgbClr val="C0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ctr">
              <a:buNone/>
            </a:pPr>
            <a:r>
              <a:rPr lang="kk-KZ" dirty="0" smtClean="0">
                <a:solidFill>
                  <a:srgbClr val="FF0000"/>
                </a:solidFill>
                <a:latin typeface="Times New Roman" pitchFamily="18" charset="0"/>
                <a:cs typeface="Times New Roman" pitchFamily="18" charset="0"/>
              </a:rPr>
              <a:t>Қаржыландыру көздерінің құны мен капиталдың құрылымы </a:t>
            </a:r>
            <a:endParaRPr lang="kk-KZ" b="1" dirty="0" smtClean="0">
              <a:solidFill>
                <a:srgbClr val="FF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ctr">
              <a:buNone/>
            </a:pPr>
            <a:endParaRPr lang="kk-KZ" b="1" dirty="0" smtClean="0">
              <a:solidFill>
                <a:srgbClr val="C00000"/>
              </a:solidFill>
              <a:latin typeface="Times New Roman" pitchFamily="18" charset="0"/>
              <a:cs typeface="Times New Roman" pitchFamily="18" charset="0"/>
            </a:endParaRPr>
          </a:p>
          <a:p>
            <a:pPr algn="r">
              <a:buNone/>
            </a:pPr>
            <a:r>
              <a:rPr lang="kk-KZ" b="1" dirty="0" smtClean="0">
                <a:solidFill>
                  <a:srgbClr val="C00000"/>
                </a:solidFill>
                <a:latin typeface="Times New Roman" pitchFamily="18" charset="0"/>
                <a:cs typeface="Times New Roman" pitchFamily="18" charset="0"/>
              </a:rPr>
              <a:t> </a:t>
            </a:r>
            <a:r>
              <a:rPr lang="kk-KZ" dirty="0" smtClean="0">
                <a:solidFill>
                  <a:srgbClr val="7030A0"/>
                </a:solidFill>
                <a:latin typeface="Times New Roman" pitchFamily="18" charset="0"/>
                <a:cs typeface="Times New Roman" pitchFamily="18" charset="0"/>
              </a:rPr>
              <a:t>Тақырып </a:t>
            </a:r>
            <a:r>
              <a:rPr lang="kk-KZ" dirty="0" smtClean="0">
                <a:solidFill>
                  <a:srgbClr val="7030A0"/>
                </a:solidFill>
                <a:latin typeface="Times New Roman" pitchFamily="18" charset="0"/>
                <a:cs typeface="Times New Roman" pitchFamily="18" charset="0"/>
              </a:rPr>
              <a:t>7</a:t>
            </a:r>
            <a:endParaRPr lang="ru-RU" dirty="0" smtClean="0">
              <a:solidFill>
                <a:srgbClr val="7030A0"/>
              </a:solidFill>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Қаржы менеджменті </a:t>
            </a:r>
            <a:endParaRPr lang="ru-RU"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kk-KZ" dirty="0" smtClean="0">
                <a:latin typeface="Times New Roman" pitchFamily="18" charset="0"/>
                <a:cs typeface="Times New Roman" pitchFamily="18" charset="0"/>
              </a:rPr>
              <a:t>1. Капитал құны: экономикалық мәні және түсініктемесі</a:t>
            </a:r>
          </a:p>
          <a:p>
            <a:pPr>
              <a:buNone/>
            </a:pPr>
            <a:r>
              <a:rPr lang="kk-KZ" dirty="0" smtClean="0">
                <a:latin typeface="Times New Roman" pitchFamily="18" charset="0"/>
                <a:cs typeface="Times New Roman" pitchFamily="18" charset="0"/>
              </a:rPr>
              <a:t>2. Капитал құнын бағалаудағы модельдер және жалпы қағидалар</a:t>
            </a:r>
          </a:p>
          <a:p>
            <a:pPr>
              <a:buNone/>
            </a:pPr>
            <a:r>
              <a:rPr lang="kk-KZ" sz="2800" dirty="0" smtClean="0">
                <a:latin typeface="Times New Roman" pitchFamily="18" charset="0"/>
                <a:cs typeface="Times New Roman" pitchFamily="18" charset="0"/>
              </a:rPr>
              <a:t>3. Капиталдың қолайлы құрылымы</a:t>
            </a:r>
            <a:endParaRPr lang="kk-KZ"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latin typeface="Times New Roman" pitchFamily="18" charset="0"/>
              <a:cs typeface="Times New Roman" pitchFamily="18" charset="0"/>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r>
              <a:rPr lang="kk-KZ" dirty="0" smtClean="0">
                <a:latin typeface="Times New Roman" pitchFamily="18" charset="0"/>
                <a:cs typeface="Times New Roman" pitchFamily="18" charset="0"/>
              </a:rPr>
              <a:t>Мадиярова, Э. С. Қаржылық менеджмент</a:t>
            </a:r>
            <a:r>
              <a:rPr lang="kk-KZ" b="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оқу құралы / Э. С. Мадиярова, С.Н.Сүйеубаева.-Алматы: Экономика, 2009.-261 б.</a:t>
            </a:r>
          </a:p>
          <a:p>
            <a:pPr algn="just"/>
            <a:r>
              <a:rPr lang="kk-KZ" dirty="0" smtClean="0">
                <a:latin typeface="Times New Roman" pitchFamily="18" charset="0"/>
                <a:cs typeface="Times New Roman" pitchFamily="18" charset="0"/>
              </a:rPr>
              <a:t>Есенгельдин, Б. С. Қаржылық менеджмент: оқулық / Б. С. Есенгельдин, Е. Т. Ақбаев. - Алматы : Дәуір, 2011. - 286 с. </a:t>
            </a:r>
          </a:p>
          <a:p>
            <a:pPr algn="just"/>
            <a:r>
              <a:rPr lang="kk-KZ" dirty="0" smtClean="0">
                <a:latin typeface="Times New Roman" pitchFamily="18" charset="0"/>
                <a:cs typeface="Times New Roman" pitchFamily="18" charset="0"/>
              </a:rPr>
              <a:t>Исатаева Р.С. Финансовый менеджмент – учебно-практическое пособие – Караганда, 1999. – 200 с</a:t>
            </a:r>
          </a:p>
          <a:p>
            <a:pPr algn="just"/>
            <a:r>
              <a:rPr lang="kk-KZ" dirty="0" smtClean="0">
                <a:latin typeface="Times New Roman" pitchFamily="18" charset="0"/>
                <a:cs typeface="Times New Roman" pitchFamily="18" charset="0"/>
              </a:rPr>
              <a:t>Сапарова Б. Финансовый менеджмент. Алматы.: Экономика. 2008 год. – 848 с</a:t>
            </a:r>
          </a:p>
          <a:p>
            <a:endParaRPr lang="ru-RU" dirty="0"/>
          </a:p>
        </p:txBody>
      </p:sp>
      <p:sp>
        <p:nvSpPr>
          <p:cNvPr id="3" name="Заголовок 2"/>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Қолданылған әдебиеттер тізімі</a:t>
            </a:r>
            <a:endParaRPr lang="ru-RU" dirty="0">
              <a:latin typeface="Times New Roman" pitchFamily="18" charset="0"/>
              <a:cs typeface="Times New Roman" pitchFamily="18"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kk-KZ" dirty="0" smtClean="0">
                <a:latin typeface="Times New Roman" pitchFamily="18" charset="0"/>
                <a:cs typeface="Times New Roman" pitchFamily="18" charset="0"/>
              </a:rPr>
              <a:t>Капитал құны: экономикалық мәні және </a:t>
            </a:r>
            <a:r>
              <a:rPr lang="kk-KZ" dirty="0" smtClean="0">
                <a:latin typeface="Times New Roman" pitchFamily="18" charset="0"/>
                <a:cs typeface="Times New Roman" pitchFamily="18" charset="0"/>
              </a:rPr>
              <a:t>түсініктемесін анықтау.</a:t>
            </a:r>
            <a:endParaRPr lang="kk-KZ" dirty="0" smtClean="0">
              <a:latin typeface="Times New Roman" pitchFamily="18" charset="0"/>
              <a:cs typeface="Times New Roman" pitchFamily="18" charset="0"/>
            </a:endParaRPr>
          </a:p>
          <a:p>
            <a:pPr>
              <a:buNone/>
            </a:pPr>
            <a:r>
              <a:rPr lang="kk-KZ" dirty="0" smtClean="0">
                <a:latin typeface="Times New Roman" pitchFamily="18" charset="0"/>
                <a:cs typeface="Times New Roman" pitchFamily="18" charset="0"/>
              </a:rPr>
              <a:t>Капитал </a:t>
            </a:r>
            <a:r>
              <a:rPr lang="kk-KZ" dirty="0" smtClean="0">
                <a:latin typeface="Times New Roman" pitchFamily="18" charset="0"/>
                <a:cs typeface="Times New Roman" pitchFamily="18" charset="0"/>
              </a:rPr>
              <a:t>құнын бағалаудағы модельдер және жалпы </a:t>
            </a:r>
            <a:r>
              <a:rPr lang="kk-KZ" dirty="0" smtClean="0">
                <a:latin typeface="Times New Roman" pitchFamily="18" charset="0"/>
                <a:cs typeface="Times New Roman" pitchFamily="18" charset="0"/>
              </a:rPr>
              <a:t>қағидалар ашу.</a:t>
            </a:r>
            <a:endParaRPr lang="kk-KZ" dirty="0" smtClean="0">
              <a:latin typeface="Times New Roman" pitchFamily="18" charset="0"/>
              <a:cs typeface="Times New Roman" pitchFamily="18" charset="0"/>
            </a:endParaRPr>
          </a:p>
          <a:p>
            <a:pPr>
              <a:buNone/>
            </a:pPr>
            <a:r>
              <a:rPr lang="kk-KZ" sz="2800" dirty="0" smtClean="0">
                <a:latin typeface="Times New Roman" pitchFamily="18" charset="0"/>
                <a:cs typeface="Times New Roman" pitchFamily="18" charset="0"/>
              </a:rPr>
              <a:t>Капиталдың </a:t>
            </a:r>
            <a:r>
              <a:rPr lang="kk-KZ" sz="2800" dirty="0" smtClean="0">
                <a:latin typeface="Times New Roman" pitchFamily="18" charset="0"/>
                <a:cs typeface="Times New Roman" pitchFamily="18" charset="0"/>
              </a:rPr>
              <a:t>қолайлы </a:t>
            </a:r>
            <a:r>
              <a:rPr lang="kk-KZ" sz="2800" dirty="0" smtClean="0">
                <a:latin typeface="Times New Roman" pitchFamily="18" charset="0"/>
                <a:cs typeface="Times New Roman" pitchFamily="18" charset="0"/>
              </a:rPr>
              <a:t>құрылымын айқындап сараптама жүргізу.</a:t>
            </a:r>
            <a:endParaRPr lang="kk-KZ"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pPr algn="ctr"/>
            <a:r>
              <a:rPr lang="kk-KZ" dirty="0" smtClean="0">
                <a:latin typeface="Times New Roman" pitchFamily="18" charset="0"/>
                <a:cs typeface="Times New Roman" pitchFamily="18" charset="0"/>
              </a:rPr>
              <a:t>Сабақтың мақсаты</a:t>
            </a:r>
            <a:endParaRPr lang="ru-RU" dirty="0">
              <a:latin typeface="Times New Roman" pitchFamily="18" charset="0"/>
              <a:cs typeface="Times New Roman"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p:txBody>
          <a:bodyPr/>
          <a:lstStyle/>
          <a:p>
            <a:pPr eaLnBrk="1" hangingPunct="1"/>
            <a:r>
              <a:rPr lang="kk-KZ" smtClean="0"/>
              <a:t>Нақты мөлшердегі қаржылық ресурстарды қолдану мақсатындағы және осы қаржылық ресурстар бойынша төленетін проценттік үлес айтамыз.</a:t>
            </a:r>
          </a:p>
          <a:p>
            <a:pPr eaLnBrk="1" hangingPunct="1"/>
            <a:r>
              <a:rPr lang="kk-KZ" smtClean="0"/>
              <a:t>Компания активтері және олардың пайда болу көздері екіге бөлінеді:</a:t>
            </a:r>
          </a:p>
          <a:p>
            <a:pPr eaLnBrk="1" hangingPunct="1">
              <a:buFontTx/>
              <a:buNone/>
            </a:pPr>
            <a:r>
              <a:rPr lang="kk-KZ" smtClean="0"/>
              <a:t>    1) қысқа мерзімдегі</a:t>
            </a:r>
          </a:p>
          <a:p>
            <a:pPr eaLnBrk="1" hangingPunct="1">
              <a:buFontTx/>
              <a:buNone/>
            </a:pPr>
            <a:r>
              <a:rPr lang="kk-KZ" smtClean="0"/>
              <a:t>    2) ұзақ мерзімдегі</a:t>
            </a:r>
            <a:endParaRPr lang="ru-RU" smtClean="0"/>
          </a:p>
        </p:txBody>
      </p:sp>
      <p:sp>
        <p:nvSpPr>
          <p:cNvPr id="19458" name="Rectangle 2"/>
          <p:cNvSpPr>
            <a:spLocks noGrp="1" noChangeArrowheads="1"/>
          </p:cNvSpPr>
          <p:nvPr>
            <p:ph type="title"/>
          </p:nvPr>
        </p:nvSpPr>
        <p:spPr/>
        <p:txBody>
          <a:bodyPr/>
          <a:lstStyle/>
          <a:p>
            <a:pPr eaLnBrk="1" fontAlgn="auto" hangingPunct="1">
              <a:spcAft>
                <a:spcPts val="0"/>
              </a:spcAft>
              <a:defRPr/>
            </a:pPr>
            <a:r>
              <a:rPr lang="kk-KZ"/>
              <a:t>Капитал құны - деп</a:t>
            </a:r>
            <a:endParaRPr lang="ru-RU"/>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p:txBody>
          <a:bodyPr/>
          <a:lstStyle/>
          <a:p>
            <a:pPr eaLnBrk="1" hangingPunct="1"/>
            <a:r>
              <a:rPr lang="kk-KZ" smtClean="0"/>
              <a:t>Мысалы: </a:t>
            </a:r>
          </a:p>
          <a:p>
            <a:pPr eaLnBrk="1" hangingPunct="1"/>
            <a:r>
              <a:rPr lang="kk-KZ" smtClean="0"/>
              <a:t>акционерлер дивиденд төлеуі қажет</a:t>
            </a:r>
          </a:p>
          <a:p>
            <a:pPr eaLnBrk="1" hangingPunct="1"/>
            <a:r>
              <a:rPr lang="kk-KZ" smtClean="0"/>
              <a:t>Банктер – берген қарыздар бойынша процент төлеуге</a:t>
            </a:r>
          </a:p>
          <a:p>
            <a:pPr eaLnBrk="1" hangingPunct="1"/>
            <a:r>
              <a:rPr lang="kk-KZ" smtClean="0"/>
              <a:t>Инвесторлар – инвестиция бойынша проценттер төлеуге.</a:t>
            </a:r>
          </a:p>
          <a:p>
            <a:pPr eaLnBrk="1" hangingPunct="1"/>
            <a:endParaRPr lang="ru-RU" smtClean="0"/>
          </a:p>
        </p:txBody>
      </p:sp>
      <p:sp>
        <p:nvSpPr>
          <p:cNvPr id="20482"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Капиталды тарту көздері шығындармен байланысқан:</a:t>
            </a:r>
            <a:endParaRPr lang="ru-RU" sz="400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p:txBody>
          <a:bodyPr/>
          <a:lstStyle/>
          <a:p>
            <a:pPr eaLnBrk="1" hangingPunct="1"/>
            <a:r>
              <a:rPr lang="kk-KZ" smtClean="0"/>
              <a:t>Капиталдың өзіндік құнын сипаттайды.</a:t>
            </a:r>
          </a:p>
          <a:p>
            <a:pPr eaLnBrk="1" hangingPunct="1"/>
            <a:r>
              <a:rPr lang="kk-KZ" smtClean="0"/>
              <a:t>В.В.Ковалев пікірі бойынша:</a:t>
            </a:r>
          </a:p>
          <a:p>
            <a:pPr eaLnBrk="1" hangingPunct="1"/>
            <a:r>
              <a:rPr lang="kk-KZ" smtClean="0"/>
              <a:t> капитал құны – капиталдың шығындық қолдану табиғатын сипаттайтын көрсеткіш, яғни бұл мәжбүрлі шығындар бойынша.</a:t>
            </a:r>
          </a:p>
          <a:p>
            <a:pPr eaLnBrk="1" hangingPunct="1"/>
            <a:endParaRPr lang="ru-RU" smtClean="0"/>
          </a:p>
        </p:txBody>
      </p:sp>
      <p:sp>
        <p:nvSpPr>
          <p:cNvPr id="21506" name="Rectangle 2"/>
          <p:cNvSpPr>
            <a:spLocks noGrp="1" noChangeArrowheads="1"/>
          </p:cNvSpPr>
          <p:nvPr>
            <p:ph type="title"/>
          </p:nvPr>
        </p:nvSpPr>
        <p:spPr/>
        <p:txBody>
          <a:bodyPr>
            <a:normAutofit fontScale="90000"/>
          </a:bodyPr>
          <a:lstStyle/>
          <a:p>
            <a:pPr eaLnBrk="1" fontAlgn="auto" hangingPunct="1">
              <a:spcAft>
                <a:spcPts val="0"/>
              </a:spcAft>
              <a:defRPr/>
            </a:pPr>
            <a:r>
              <a:rPr lang="kk-KZ" sz="4000"/>
              <a:t>Капитал </a:t>
            </a:r>
            <a:r>
              <a:rPr lang="ru-RU" sz="4000"/>
              <a:t>«</a:t>
            </a:r>
            <a:r>
              <a:rPr lang="kk-KZ" sz="4000"/>
              <a:t>бағасы</a:t>
            </a:r>
            <a:r>
              <a:rPr lang="ru-RU" sz="4000"/>
              <a:t>»</a:t>
            </a:r>
            <a:r>
              <a:rPr lang="kk-KZ" sz="4000"/>
              <a:t> және капитал </a:t>
            </a:r>
            <a:r>
              <a:rPr lang="ru-RU" sz="4000"/>
              <a:t>«</a:t>
            </a:r>
            <a:r>
              <a:rPr lang="kk-KZ" sz="4000"/>
              <a:t>құндылығы</a:t>
            </a:r>
            <a:r>
              <a:rPr lang="ru-RU" sz="4000"/>
              <a:t>»</a:t>
            </a:r>
            <a:r>
              <a:rPr lang="kk-KZ" sz="4000"/>
              <a:t> </a:t>
            </a:r>
            <a:endParaRPr lang="ru-RU" sz="400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591</TotalTime>
  <Words>6342</Words>
  <Application>Microsoft Office PowerPoint</Application>
  <PresentationFormat>Экран (4:3)</PresentationFormat>
  <Paragraphs>944</Paragraphs>
  <Slides>137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137</vt:i4>
      </vt:variant>
    </vt:vector>
  </HeadingPairs>
  <TitlesOfParts>
    <vt:vector size="138" baseType="lpstr">
      <vt:lpstr>Открытая</vt:lpstr>
      <vt:lpstr>Қазақстан Республикасының Білім және ғылым министрлігі  Академик Е. А. Букетов атындағы Қарағанды университеті</vt:lpstr>
      <vt:lpstr>Қаржы менеджменті  </vt:lpstr>
      <vt:lpstr>Қолданылған әдебиеттер тізімі</vt:lpstr>
      <vt:lpstr>Курс тақырыптары:</vt:lpstr>
      <vt:lpstr>Қаржы менеджменті </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Қаржы менеджменті </vt:lpstr>
      <vt:lpstr>Жоспар </vt:lpstr>
      <vt:lpstr>Қолданылған әдебиеттер тізімі</vt:lpstr>
      <vt:lpstr>Сабақтың мақсаты</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Жоспар</vt:lpstr>
      <vt:lpstr>Қолданылған әдебиеттер тізімі</vt:lpstr>
      <vt:lpstr>Сабақтың мақсаты</vt:lpstr>
      <vt:lpstr>Қаржылық менеджменттің ақпараттық негізі</vt:lpstr>
      <vt:lpstr> 1.Қаржылық менеджменттің ақпараттық негізі</vt:lpstr>
      <vt:lpstr>2.Қаржылық менеджменттің ақпараттық негізі</vt:lpstr>
      <vt:lpstr>3.Қаржылық менеджменттің ақпараттық негізі</vt:lpstr>
      <vt:lpstr>3.Қаржылық менеджменттің ақпараттық негізі</vt:lpstr>
      <vt:lpstr>2 . Қаржылық менеджменттің негізгі көрсеткіштеріне сипаттама </vt:lpstr>
      <vt:lpstr>2. Қаржылық менеджменттің негізгі көрсеткіштеріне сипаттама </vt:lpstr>
      <vt:lpstr>2 . Қаржылық менеджменттің негізгі көрсеткіштеріне сипаттама </vt:lpstr>
      <vt:lpstr>Дьюпон формуласы</vt:lpstr>
      <vt:lpstr>5. Қосымша құнның жалпы түсінігі</vt:lpstr>
      <vt:lpstr>Қосымша құн бағыттары:</vt:lpstr>
      <vt:lpstr>Қосымша құнның фирма үшін маңызы</vt:lpstr>
      <vt:lpstr>Қаржы менеджменті</vt:lpstr>
      <vt:lpstr>Жоспар</vt:lpstr>
      <vt:lpstr>Қолданылған әдебиеттер тізімі</vt:lpstr>
      <vt:lpstr>Сабақтың мақсаты</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Қаржы менеджменті</vt:lpstr>
      <vt:lpstr>Жоспар</vt:lpstr>
      <vt:lpstr>Қолданылған әдебиеттер тізімі</vt:lpstr>
      <vt:lpstr>Сабақтың мақсаты</vt:lpstr>
      <vt:lpstr>Портфельдік инвестицияның объектісі болып табылатын бағалы қағаздар түрлері: </vt:lpstr>
      <vt:lpstr>Корпорация-инвестордің портфельді стратегиясы - </vt:lpstr>
      <vt:lpstr>Қор (инвестициялық) портфелі -</vt:lpstr>
      <vt:lpstr>Портфельдің түрі (типы) - </vt:lpstr>
      <vt:lpstr>Портфельдің түрі (типы) - </vt:lpstr>
      <vt:lpstr>Кіріс портфелі </vt:lpstr>
      <vt:lpstr>Кіріс және өсу портфелі</vt:lpstr>
      <vt:lpstr>Кіріс және өсу портфелі</vt:lpstr>
      <vt:lpstr>Бағалы қағаз портфелінің мазмұны</vt:lpstr>
      <vt:lpstr>Портфелдік инвестициялау мәселелері</vt:lpstr>
      <vt:lpstr>Портфелдік инвестициялау мәселелері:</vt:lpstr>
      <vt:lpstr>Оңтайлы инвестициялық портфелді қалыптастыру</vt:lpstr>
      <vt:lpstr>Ковариация</vt:lpstr>
      <vt:lpstr>Диверсификация </vt:lpstr>
      <vt:lpstr>Қаржы менеджменті </vt:lpstr>
      <vt:lpstr>Жоспар</vt:lpstr>
      <vt:lpstr>Қолданылған әдебиеттер тізімі</vt:lpstr>
      <vt:lpstr>Сабақтың мақсаты</vt:lpstr>
      <vt:lpstr>Активтерді бағалаудың модельдері</vt:lpstr>
      <vt:lpstr>Активтерді бағалаудың модельдері</vt:lpstr>
      <vt:lpstr>Тәуекелділік моделі</vt:lpstr>
      <vt:lpstr>Арбитражды баға құрылымы теориясы</vt:lpstr>
      <vt:lpstr>Негізгі екі тұжырымы бар </vt:lpstr>
      <vt:lpstr>Қаржы менеджменті </vt:lpstr>
      <vt:lpstr>Жоспар</vt:lpstr>
      <vt:lpstr>Қолданылған әдебиеттер тізімі</vt:lpstr>
      <vt:lpstr>Сабақтың мақсаты</vt:lpstr>
      <vt:lpstr>Капитал құны - деп</vt:lpstr>
      <vt:lpstr>Капиталды тарту көздері шығындармен байланысқан:</vt:lpstr>
      <vt:lpstr>Капитал «бағасы» және капитал «құндылығы» </vt:lpstr>
      <vt:lpstr>Кіріс көздері бойынша шығындар құрылымы</vt:lpstr>
      <vt:lpstr>Капитал құны 2 түрде қарастырылады</vt:lpstr>
      <vt:lpstr>Капитал құны 2 түрде қарастырылады</vt:lpstr>
      <vt:lpstr>Капитал құны компания үшін</vt:lpstr>
      <vt:lpstr>Капитал құны компания үшін</vt:lpstr>
      <vt:lpstr>Капитал құнын әр түрлі себептер бойынша білу қажет; </vt:lpstr>
      <vt:lpstr>Қорытынды</vt:lpstr>
      <vt:lpstr>Капитал құнын бағалау </vt:lpstr>
      <vt:lpstr>Ақшалай сипат бойынша</vt:lpstr>
      <vt:lpstr>Капитал құрылымы</vt:lpstr>
      <vt:lpstr>Капитал құнын бағалудағы теориялар</vt:lpstr>
      <vt:lpstr>Капитал құнын бағалудағы теориялар</vt:lpstr>
      <vt:lpstr>Есептік әдіс бойынша</vt:lpstr>
      <vt:lpstr>Құнды бағалаудағы маркетингтік (нарықтық ) әдіс</vt:lpstr>
      <vt:lpstr>Бағалаудың қаржылық әдістері</vt:lpstr>
      <vt:lpstr>Қаржы менеджменті</vt:lpstr>
      <vt:lpstr>Жоспар</vt:lpstr>
      <vt:lpstr>Қолданылған әдебиеттер тізімі</vt:lpstr>
      <vt:lpstr>Сабақтың мақсаты</vt:lpstr>
      <vt:lpstr>1. Шығындар сыныптамасы</vt:lpstr>
      <vt:lpstr>Шығындарды жіктеу:</vt:lpstr>
      <vt:lpstr>Өзгермелі (немесе пропорционалды) шығындар</vt:lpstr>
      <vt:lpstr>Тұрақты (пропорционалды емес) шығындар</vt:lpstr>
      <vt:lpstr>Аралас (комбинирленген) шығындар</vt:lpstr>
      <vt:lpstr>Қорытынды:</vt:lpstr>
      <vt:lpstr>2. Өндірістік тұтқаның түсінігі және оны есептеу әдісі</vt:lpstr>
      <vt:lpstr>Пайданың түрлері: Финансируют лишь то, что дает прибыль еще до финансирования.</vt:lpstr>
      <vt:lpstr>Пайданы шарықтату (максимизациялау)</vt:lpstr>
      <vt:lpstr>Жиынтық маржа</vt:lpstr>
      <vt:lpstr>Өндірістік тұтқаның әсер  ету күші</vt:lpstr>
      <vt:lpstr>мысалы: </vt:lpstr>
      <vt:lpstr>Мысалды тексеру:</vt:lpstr>
      <vt:lpstr>Қорытынды:</vt:lpstr>
      <vt:lpstr>Табыстылық табалдырығы </vt:lpstr>
      <vt:lpstr>Табыстылық табалдырығы</vt:lpstr>
      <vt:lpstr>Табыстылық табалдырығының саны</vt:lpstr>
      <vt:lpstr>“Қаржы беріктілік запасын” анықтау.</vt:lpstr>
      <vt:lpstr>Қорытынды</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Айсулу</dc:creator>
  <cp:lastModifiedBy>Admin</cp:lastModifiedBy>
  <cp:revision>58</cp:revision>
  <dcterms:created xsi:type="dcterms:W3CDTF">2014-11-10T13:39:26Z</dcterms:created>
  <dcterms:modified xsi:type="dcterms:W3CDTF">2022-07-02T15:08:21Z</dcterms:modified>
</cp:coreProperties>
</file>