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notesMasterIdLst>
    <p:notesMasterId r:id="rId66"/>
  </p:notesMasterIdLst>
  <p:sldIdLst>
    <p:sldId id="256" r:id="rId2"/>
    <p:sldId id="273" r:id="rId3"/>
    <p:sldId id="301" r:id="rId4"/>
    <p:sldId id="303" r:id="rId5"/>
    <p:sldId id="304" r:id="rId6"/>
    <p:sldId id="305" r:id="rId7"/>
    <p:sldId id="306" r:id="rId8"/>
    <p:sldId id="274" r:id="rId9"/>
    <p:sldId id="302" r:id="rId10"/>
    <p:sldId id="308" r:id="rId11"/>
    <p:sldId id="309" r:id="rId12"/>
    <p:sldId id="310" r:id="rId13"/>
    <p:sldId id="311" r:id="rId14"/>
    <p:sldId id="312" r:id="rId15"/>
    <p:sldId id="275" r:id="rId16"/>
    <p:sldId id="287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288" r:id="rId30"/>
    <p:sldId id="325" r:id="rId31"/>
    <p:sldId id="326" r:id="rId32"/>
    <p:sldId id="327" r:id="rId33"/>
    <p:sldId id="284" r:id="rId34"/>
    <p:sldId id="278" r:id="rId35"/>
    <p:sldId id="291" r:id="rId36"/>
    <p:sldId id="289" r:id="rId37"/>
    <p:sldId id="290" r:id="rId38"/>
    <p:sldId id="339" r:id="rId39"/>
    <p:sldId id="340" r:id="rId40"/>
    <p:sldId id="285" r:id="rId41"/>
    <p:sldId id="279" r:id="rId42"/>
    <p:sldId id="292" r:id="rId43"/>
    <p:sldId id="293" r:id="rId44"/>
    <p:sldId id="329" r:id="rId45"/>
    <p:sldId id="330" r:id="rId46"/>
    <p:sldId id="331" r:id="rId47"/>
    <p:sldId id="280" r:id="rId48"/>
    <p:sldId id="281" r:id="rId49"/>
    <p:sldId id="294" r:id="rId50"/>
    <p:sldId id="295" r:id="rId51"/>
    <p:sldId id="286" r:id="rId52"/>
    <p:sldId id="333" r:id="rId53"/>
    <p:sldId id="334" r:id="rId54"/>
    <p:sldId id="335" r:id="rId55"/>
    <p:sldId id="336" r:id="rId56"/>
    <p:sldId id="337" r:id="rId57"/>
    <p:sldId id="338" r:id="rId58"/>
    <p:sldId id="282" r:id="rId59"/>
    <p:sldId id="296" r:id="rId60"/>
    <p:sldId id="297" r:id="rId61"/>
    <p:sldId id="298" r:id="rId62"/>
    <p:sldId id="299" r:id="rId63"/>
    <p:sldId id="300" r:id="rId64"/>
    <p:sldId id="283" r:id="rId6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327" autoAdjust="0"/>
    <p:restoredTop sz="94638" autoAdjust="0"/>
  </p:normalViewPr>
  <p:slideViewPr>
    <p:cSldViewPr>
      <p:cViewPr>
        <p:scale>
          <a:sx n="76" d="100"/>
          <a:sy n="76" d="100"/>
        </p:scale>
        <p:origin x="-96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75C677F-5CCD-4412-809E-AB57593C1D11}" type="datetimeFigureOut">
              <a:rPr lang="ru-RU"/>
              <a:pPr>
                <a:defRPr/>
              </a:pPr>
              <a:t>09.06.2022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F5EBE18-EDCE-4107-874A-0A5821E836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8675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C9A92F-A1B9-46E7-9239-11F88196FEB5}" type="datetimeFigureOut">
              <a:rPr lang="ru-RU" smtClean="0"/>
              <a:pPr>
                <a:defRPr/>
              </a:pPr>
              <a:t>09.06.2022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B72D5F-8EF7-438F-9D21-7F7F32C9A8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6DD82F-3762-4C41-929A-704CD3407EF6}" type="datetimeFigureOut">
              <a:rPr lang="ru-RU" smtClean="0"/>
              <a:pPr>
                <a:defRPr/>
              </a:pPr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604EAF-45CB-4CFC-8D91-D9D0E3052C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C81929-7D39-46E5-952F-ECD7D5EAF822}" type="datetimeFigureOut">
              <a:rPr lang="ru-RU" smtClean="0"/>
              <a:pPr>
                <a:defRPr/>
              </a:pPr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694FC8-FE48-43AB-823C-29B20D9A59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67C873-FECD-407E-B0D9-CC8F6CBC0F9D}" type="datetimeFigureOut">
              <a:rPr lang="ru-RU" smtClean="0"/>
              <a:pPr>
                <a:defRPr/>
              </a:pPr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97455D-08F6-4FD5-B006-F5EA9941BE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A7AE2B-1DC1-416B-B354-B4706495D130}" type="datetimeFigureOut">
              <a:rPr lang="ru-RU" smtClean="0"/>
              <a:pPr>
                <a:defRPr/>
              </a:pPr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F6865E-ACC5-4AFE-9D08-9FF4BB5520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F7CE12-3A4D-45C0-A328-223AD130560E}" type="datetimeFigureOut">
              <a:rPr lang="ru-RU" smtClean="0"/>
              <a:pPr>
                <a:defRPr/>
              </a:pPr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B6F5DF-BBE3-4B61-A5B9-79AB801FB3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9F545E-DB94-48AF-B6B9-588080622713}" type="datetimeFigureOut">
              <a:rPr lang="ru-RU" smtClean="0"/>
              <a:pPr>
                <a:defRPr/>
              </a:pPr>
              <a:t>09.06.2022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0DED3C-E624-4A64-B05E-3F04B20A2C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626DE9-BCD9-44C4-9422-0E297EC471ED}" type="datetimeFigureOut">
              <a:rPr lang="ru-RU" smtClean="0"/>
              <a:pPr>
                <a:defRPr/>
              </a:pPr>
              <a:t>09.06.2022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7C0BAC-4D9A-4BCD-B4F4-28ACABF991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09924B-0117-4BED-A116-385430A44DBA}" type="datetimeFigureOut">
              <a:rPr lang="ru-RU" smtClean="0"/>
              <a:pPr>
                <a:defRPr/>
              </a:pPr>
              <a:t>09.06.2022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36B8E6-3857-4413-B36B-E3D6B2991E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C66C0D-3CC5-40FE-B3C4-463DCBE34A9F}" type="datetimeFigureOut">
              <a:rPr lang="ru-RU" smtClean="0"/>
              <a:pPr>
                <a:defRPr/>
              </a:pPr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B421E2-7A02-4DCA-BF2B-9A2A61E29C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53E5E1-9184-4F0F-BEB2-BA2D84495679}" type="datetimeFigureOut">
              <a:rPr lang="ru-RU" smtClean="0"/>
              <a:pPr>
                <a:defRPr/>
              </a:pPr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3BDA1891-137F-4C32-A19F-0F2B877E3D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0F25CF8-E7C4-4938-AB79-1D3844DE2114}" type="datetimeFigureOut">
              <a:rPr lang="ru-RU" smtClean="0"/>
              <a:pPr>
                <a:defRPr/>
              </a:pPr>
              <a:t>09.06.2022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4ED7A3A-49CB-46B5-BEFD-8A61F490DB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lanbekovaae@mail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5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4.xml"/><Relationship Id="rId5" Type="http://schemas.openxmlformats.org/officeDocument/2006/relationships/slide" Target="slide38.xml"/><Relationship Id="rId4" Type="http://schemas.openxmlformats.org/officeDocument/2006/relationships/slide" Target="slide3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3schools.com/css/tryit.asp?filename=trycss_syntax1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3schools.com/html/tryit.asp?filename=tryhtml_formatting_b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7110" y="5949280"/>
            <a:ext cx="2303042" cy="703933"/>
          </a:xfrm>
        </p:spPr>
        <p:txBody>
          <a:bodyPr/>
          <a:lstStyle/>
          <a:p>
            <a:pPr marR="0" algn="ctr" eaLnBrk="1" hangingPunct="1"/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Қарағанды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2022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14996" y="188640"/>
            <a:ext cx="623016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ғылым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министрлігі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Е.А.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Бөкетов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атындағы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Қарағанды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университеті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kk-KZ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және ақпараттық технологиялар факультеті</a:t>
            </a:r>
          </a:p>
          <a:p>
            <a:pPr algn="ctr"/>
            <a:r>
              <a:rPr lang="kk-KZ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Қолданбалы математика және информатика кафедрасы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38868" y="3320549"/>
            <a:ext cx="7264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Мамандығы: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6B06104-Математикалық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және компьютерлік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модельдеу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7" name="Подзаголовок 2"/>
          <p:cNvSpPr txBox="1">
            <a:spLocks/>
          </p:cNvSpPr>
          <p:nvPr/>
        </p:nvSpPr>
        <p:spPr bwMode="auto">
          <a:xfrm>
            <a:off x="2195736" y="2117791"/>
            <a:ext cx="4950882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ctr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технологиялар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95936" y="4365104"/>
            <a:ext cx="49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Орындаған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аға оқытушы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Сланбекова Асылзат Ермановна</a:t>
            </a:r>
          </a:p>
          <a:p>
            <a:pPr algn="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SlanbekovaAE@mail.ru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669359"/>
          </a:xfrm>
        </p:spPr>
        <p:txBody>
          <a:bodyPr/>
          <a:lstStyle/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Мұнда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белгіленетін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LI&gt;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тастап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отыру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номерленбейтін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жазылу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үлгісі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мынадай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UL&gt;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&lt;LI&gt;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жолы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екінші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жолы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жолы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Номерленген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Номерленген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алдыңғы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тек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алдына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номер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қойылады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яғни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номерленген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сыртқы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OL&gt;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OL&gt;                             1.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Алма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LI&gt;  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Алма                   2.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Бақыт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Бақыт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               3.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Назым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Назым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OL&gt;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Номерленген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реттелген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тәртіп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араб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рим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сандарын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алфавитінің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әріптері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таңбаланады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таңбаларды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өзгерту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туре= « »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көрсетіледі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Атрибут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көрсетілмесе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реттелген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араб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цифрымен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көрсетіледі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194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7063467"/>
              </p:ext>
            </p:extLst>
          </p:nvPr>
        </p:nvGraphicFramePr>
        <p:xfrm>
          <a:off x="539552" y="586018"/>
          <a:ext cx="4978152" cy="912714"/>
        </p:xfrm>
        <a:graphic>
          <a:graphicData uri="http://schemas.openxmlformats.org/drawingml/2006/table">
            <a:tbl>
              <a:tblPr/>
              <a:tblGrid>
                <a:gridCol w="2123926"/>
                <a:gridCol w="2854226"/>
              </a:tblGrid>
              <a:tr h="546954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Атрибут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мәндері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Номер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таңбалары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bg1"/>
                          </a:solidFill>
                        </a:rPr>
                        <a:t>Type=” 1”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95536" y="188640"/>
            <a:ext cx="4032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туре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атрибутының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мәндері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533465"/>
            <a:ext cx="4572000" cy="53245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Type=” i”</a:t>
            </a:r>
          </a:p>
          <a:p>
            <a:endParaRPr lang="pl-PL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l-PL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Type=” I”</a:t>
            </a:r>
          </a:p>
          <a:p>
            <a:endParaRPr lang="pl-PL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l-PL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Type=” a”</a:t>
            </a:r>
          </a:p>
          <a:p>
            <a:endParaRPr lang="pl-PL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l-PL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Type=” A”</a:t>
            </a:r>
          </a:p>
          <a:p>
            <a:endParaRPr lang="pl-PL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l-PL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1, 2, 3, 4.</a:t>
            </a:r>
          </a:p>
          <a:p>
            <a:endParaRPr lang="pl-PL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l-PL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i, i i, i i i</a:t>
            </a:r>
          </a:p>
          <a:p>
            <a:endParaRPr lang="pl-PL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l-PL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I, II, III, IV</a:t>
            </a:r>
          </a:p>
          <a:p>
            <a:endParaRPr lang="pl-PL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l-PL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 b, c, d.</a:t>
            </a:r>
          </a:p>
          <a:p>
            <a:endParaRPr lang="pl-PL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l-PL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 B, C, D.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25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pPr marL="0" indent="288000" algn="just">
              <a:spcBef>
                <a:spcPts val="0"/>
              </a:spcBef>
            </a:pP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Анықтау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тізімдері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Анықтаулары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Жоғарыдағыға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қарағанда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өзгешелеу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тәсілмен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DL&gt;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Мұнда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DT&gt;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термин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қосымша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DD&gt;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терминді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түсіндіру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DL&gt;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&lt;DT&gt; 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термині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гипертексті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Тим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Бернер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Ли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жасаған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DT&gt; 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құжаты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DD&gt;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Аттары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HTM.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түрі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DL&gt;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Мұндағы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DT&gt;   &lt;DD&gt;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тәрізді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жабылмай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малқы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жазылады</a:t>
            </a:r>
            <a:r>
              <a:rPr lang="ru-RU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endParaRPr lang="ru-RU" sz="2000" b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Қабаттастырылған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Кез-келген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элементі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мұндай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жоспарлар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кітап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мазмұндарын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орындары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бар.</a:t>
            </a:r>
          </a:p>
          <a:p>
            <a:pPr marL="0" indent="288000" algn="just">
              <a:spcBef>
                <a:spcPts val="0"/>
              </a:spcBef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3300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8579296" cy="6237311"/>
          </a:xfrm>
        </p:spPr>
        <p:txBody>
          <a:bodyPr/>
          <a:lstStyle/>
          <a:p>
            <a:pPr marL="0" indent="288000" algn="just">
              <a:spcBef>
                <a:spcPts val="0"/>
              </a:spcBef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қабаттастырылған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мынадай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келтірейік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HTML&gt; &lt;HEAD&gt; &lt;TITLE&gt;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TITLE&gt; &lt;/HEAD&gt;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&lt;BODY&gt;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&lt;H1&gt; 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түрлері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H1&gt;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&lt;DL&gt;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&lt;DT&gt;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номерленген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DD&gt;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номерленбеген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жақтан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арнайы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символдар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белгіленеді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H1&gt;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&lt;DT&gt;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Алпамыс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Ертарғын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Есет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&lt;/H1&gt;</a:t>
            </a:r>
          </a:p>
          <a:p>
            <a:pPr marL="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&lt;DT&gt;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номерленбеген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marL="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DD&gt;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номерленген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278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651304" cy="6135960"/>
          </a:xfrm>
        </p:spPr>
        <p:txBody>
          <a:bodyPr/>
          <a:lstStyle/>
          <a:p>
            <a:pPr marL="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OL&gt;</a:t>
            </a:r>
          </a:p>
          <a:p>
            <a:pPr marL="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&lt;LI&gt;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Арай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Шапақ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Сәуле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OL&gt;</a:t>
            </a:r>
          </a:p>
          <a:p>
            <a:endParaRPr lang="kk-KZ" sz="2000" b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DT&gt;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DD&gt;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алдыңғы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екеуінен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өзгеше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элементі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абзацтан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&lt;/DL&gt;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&lt;/BODY&gt; &lt;/HTML&gt;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0599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68313" y="188913"/>
            <a:ext cx="7854950" cy="360362"/>
          </a:xfrm>
        </p:spPr>
        <p:txBody>
          <a:bodyPr lIns="0" rIns="18288">
            <a:normAutofit fontScale="92500"/>
          </a:bodyPr>
          <a:lstStyle/>
          <a:p>
            <a:pPr algn="just">
              <a:lnSpc>
                <a:spcPct val="90000"/>
              </a:lnSpc>
            </a:pPr>
            <a:r>
              <a:rPr lang="kk-KZ" sz="1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1800" b="1" dirty="0">
                <a:latin typeface="Times New Roman" pitchFamily="18" charset="0"/>
              </a:rPr>
              <a:t> Мысал </a:t>
            </a:r>
            <a:r>
              <a:rPr lang="kk-KZ" sz="1800" b="1" dirty="0" smtClean="0">
                <a:latin typeface="Times New Roman" pitchFamily="18" charset="0"/>
                <a:cs typeface="Times New Roman" pitchFamily="18" charset="0"/>
              </a:rPr>
              <a:t>2: </a:t>
            </a:r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Веб құжат құрып қандай да бір мәтінге форматтау жүргізіңіз.</a:t>
            </a:r>
          </a:p>
        </p:txBody>
      </p:sp>
      <p:sp>
        <p:nvSpPr>
          <p:cNvPr id="8195" name="Подзаголовок 10"/>
          <p:cNvSpPr>
            <a:spLocks/>
          </p:cNvSpPr>
          <p:nvPr/>
        </p:nvSpPr>
        <p:spPr bwMode="auto">
          <a:xfrm>
            <a:off x="468313" y="676289"/>
            <a:ext cx="785495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b="1" dirty="0" smtClean="0">
                <a:latin typeface="Constantia" pitchFamily="18" charset="0"/>
              </a:rPr>
              <a:t>         Әдістемелік </a:t>
            </a:r>
            <a:r>
              <a:rPr lang="kk-KZ" sz="1600" b="1" dirty="0">
                <a:latin typeface="Constantia" pitchFamily="18" charset="0"/>
              </a:rPr>
              <a:t>нұсқаулар: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Келесі мысалды енгізіңіз: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&lt;HTML&gt;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&lt;HEAD&gt;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&lt;/HEAD&gt;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&lt;BODY&gt;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 &lt;B&gt;қою&lt;/B&gt; шрифт &lt;BR&gt; 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&lt;I&gt;курсив&lt;/I&gt;&lt;BR&gt; 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&lt;U&gt;асты сызылған&lt;/U&gt; мәтін &lt;BR&gt;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&lt;S&gt;Үстінен сызылған&lt;/S&gt; мәтін&lt;BR&gt;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&lt;BIG&gt;үлкен өлшемді &lt;/BIG&gt; шрифт&lt;BR&gt;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&lt;SMALL&gt;кіші өлшемді &lt;/SMALL&gt; шрифт&lt;BR&gt;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&lt;B&gt;Абзацтар келесі түрде орналаса алады&lt;/B&gt; 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&lt;P align=left&gt;сол жақтан,&lt;/P&gt; 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&lt;P align=center&gt;ортасында&lt;/P&gt; 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&lt;P align=right&gt;немесе оң жақтан&lt;/P&gt;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&lt;/BODY&gt;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Times New Roman" pitchFamily="18" charset="0"/>
              </a:rPr>
              <a:t>&lt;/HTML&gt;</a:t>
            </a:r>
            <a:r>
              <a:rPr lang="ru-RU" sz="1600" dirty="0">
                <a:latin typeface="Times New Roman" pitchFamily="18" charset="0"/>
              </a:rPr>
              <a:t>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Constantia" pitchFamily="18" charset="0"/>
              </a:rPr>
              <a:t>Құжатты кодтау пунктінен Юникодты таңдап  сақтаңыз.</a:t>
            </a:r>
            <a:r>
              <a:rPr lang="en-US" sz="1600" dirty="0">
                <a:latin typeface="Constantia" pitchFamily="18" charset="0"/>
              </a:rPr>
              <a:t> </a:t>
            </a:r>
            <a:endParaRPr lang="kk-KZ" sz="1600" dirty="0">
              <a:latin typeface="Constantia" pitchFamily="18" charset="0"/>
            </a:endParaRP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Constantia" pitchFamily="18" charset="0"/>
              </a:rPr>
              <a:t>Нәтижесі келесі 2 суретте көрсетілген.</a:t>
            </a:r>
            <a:endParaRPr lang="ru-RU" sz="1600" dirty="0">
              <a:latin typeface="Constantia" pitchFamily="18" charset="0"/>
            </a:endParaRPr>
          </a:p>
        </p:txBody>
      </p:sp>
      <p:pic>
        <p:nvPicPr>
          <p:cNvPr id="8196" name="Picture 7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1196975"/>
            <a:ext cx="2519363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Подзаголовок 10"/>
          <p:cNvSpPr>
            <a:spLocks/>
          </p:cNvSpPr>
          <p:nvPr/>
        </p:nvSpPr>
        <p:spPr bwMode="auto">
          <a:xfrm>
            <a:off x="5867400" y="5661025"/>
            <a:ext cx="21605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kk-KZ" b="1" dirty="0">
                <a:latin typeface="Times New Roman" pitchFamily="18" charset="0"/>
              </a:rPr>
              <a:t>2 Сурет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8198" name="Подзаголовок 10"/>
          <p:cNvSpPr>
            <a:spLocks/>
          </p:cNvSpPr>
          <p:nvPr/>
        </p:nvSpPr>
        <p:spPr bwMode="auto">
          <a:xfrm>
            <a:off x="6372225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3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68313" y="188913"/>
            <a:ext cx="7854950" cy="360362"/>
          </a:xfrm>
        </p:spPr>
        <p:txBody>
          <a:bodyPr lIns="0" rIns="18288"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kk-KZ" sz="1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1800" b="1" dirty="0">
                <a:latin typeface="Times New Roman" pitchFamily="18" charset="0"/>
              </a:rPr>
              <a:t> Мысал</a:t>
            </a:r>
            <a:r>
              <a:rPr lang="kk-KZ" sz="1800" b="1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kk-KZ" sz="1800" dirty="0" smtClean="0"/>
              <a:t>Қарапайым форма құрып көріңіз.</a:t>
            </a:r>
            <a:endParaRPr lang="kk-KZ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Подзаголовок 10"/>
          <p:cNvSpPr>
            <a:spLocks/>
          </p:cNvSpPr>
          <p:nvPr/>
        </p:nvSpPr>
        <p:spPr bwMode="auto">
          <a:xfrm>
            <a:off x="468313" y="571480"/>
            <a:ext cx="785495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b="1" dirty="0" smtClean="0">
                <a:latin typeface="Constantia" pitchFamily="18" charset="0"/>
              </a:rPr>
              <a:t>         Әдістемелік </a:t>
            </a:r>
            <a:r>
              <a:rPr lang="kk-KZ" sz="1600" b="1" dirty="0">
                <a:latin typeface="Constantia" pitchFamily="18" charset="0"/>
              </a:rPr>
              <a:t>нұсқаулар: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Келесі мысалды енгізіңіз:</a:t>
            </a:r>
          </a:p>
          <a:p>
            <a:r>
              <a:rPr lang="kk-KZ" sz="1600" dirty="0" smtClean="0">
                <a:latin typeface="+mn-lt"/>
              </a:rPr>
              <a:t>&lt;HTML&gt;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&lt;HEAD&gt;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&lt;/HEAD&gt;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&lt;BODY&gt;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&lt;BIG&gt;Анкета.&lt;/BIG&gt;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&lt;FORM 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    action="MAILTO: A@B.C" 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    enctype="text/plain"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    method="post"&gt;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&lt;p&gt;Cіздің есіміңіз:&lt;br&gt;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&lt;INPUT type=text name=str1&gt;&lt;/p&gt;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&lt;p&gt;Қызметіңіз:&lt;br&gt;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&lt;INPUT type=text name=str2&gt; &lt;/p&gt;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&lt;p&gt;Мекен-жайыңыз:&lt;br&gt;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&lt;INPUT type=text name=str3&gt;  &lt;/p&gt;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&lt;INPUT type=submit name=button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   value="Жіберу"&gt;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&lt;/FORM&gt;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&lt;/BODY&gt;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&lt;/HTML&gt;</a:t>
            </a:r>
            <a:endParaRPr lang="ru-RU" sz="1600" dirty="0">
              <a:latin typeface="+mn-lt"/>
            </a:endParaRP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Constantia" pitchFamily="18" charset="0"/>
              </a:rPr>
              <a:t>Құжатты кодтау пунктінен Юникодты таңдап  сақтаңыз.</a:t>
            </a:r>
            <a:r>
              <a:rPr lang="en-US" sz="1600" dirty="0">
                <a:latin typeface="Constantia" pitchFamily="18" charset="0"/>
              </a:rPr>
              <a:t> </a:t>
            </a:r>
            <a:endParaRPr lang="kk-KZ" sz="1600" dirty="0">
              <a:latin typeface="Constantia" pitchFamily="18" charset="0"/>
            </a:endParaRP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Constantia" pitchFamily="18" charset="0"/>
              </a:rPr>
              <a:t>Нәтижесі келесі </a:t>
            </a:r>
            <a:r>
              <a:rPr lang="kk-KZ" sz="1600" dirty="0" smtClean="0">
                <a:latin typeface="Constantia" pitchFamily="18" charset="0"/>
              </a:rPr>
              <a:t>3 </a:t>
            </a:r>
            <a:r>
              <a:rPr lang="kk-KZ" sz="1600" dirty="0">
                <a:latin typeface="Constantia" pitchFamily="18" charset="0"/>
              </a:rPr>
              <a:t>суретте көрсетілген.</a:t>
            </a:r>
            <a:endParaRPr lang="ru-RU" sz="1600" dirty="0">
              <a:latin typeface="Constantia" pitchFamily="18" charset="0"/>
            </a:endParaRPr>
          </a:p>
        </p:txBody>
      </p:sp>
      <p:sp>
        <p:nvSpPr>
          <p:cNvPr id="8197" name="Подзаголовок 10"/>
          <p:cNvSpPr>
            <a:spLocks/>
          </p:cNvSpPr>
          <p:nvPr/>
        </p:nvSpPr>
        <p:spPr bwMode="auto">
          <a:xfrm>
            <a:off x="5857884" y="5715016"/>
            <a:ext cx="21605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kk-KZ" b="1" dirty="0" smtClean="0">
                <a:latin typeface="Times New Roman" pitchFamily="18" charset="0"/>
              </a:rPr>
              <a:t>3 </a:t>
            </a:r>
            <a:r>
              <a:rPr lang="kk-KZ" b="1" dirty="0">
                <a:latin typeface="Times New Roman" pitchFamily="18" charset="0"/>
              </a:rPr>
              <a:t>Сурет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8198" name="Подзаголовок 10"/>
          <p:cNvSpPr>
            <a:spLocks/>
          </p:cNvSpPr>
          <p:nvPr/>
        </p:nvSpPr>
        <p:spPr bwMode="auto">
          <a:xfrm>
            <a:off x="6372225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pic>
        <p:nvPicPr>
          <p:cNvPr id="7" name="Рисунок 6" descr="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683" y="1071546"/>
            <a:ext cx="2890845" cy="4602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741367"/>
          </a:xfrm>
        </p:spPr>
        <p:txBody>
          <a:bodyPr/>
          <a:lstStyle/>
          <a:p>
            <a:pPr marL="0" indent="288000" algn="just">
              <a:spcBef>
                <a:spcPts val="0"/>
              </a:spcBef>
              <a:buNone/>
            </a:pPr>
            <a:r>
              <a:rPr lang="kk-KZ" sz="2000" b="1" dirty="0">
                <a:solidFill>
                  <a:schemeClr val="bg1"/>
                </a:solidFill>
                <a:latin typeface="Times New Roman" pitchFamily="18" charset="0"/>
              </a:rPr>
              <a:t>Мысал</a:t>
            </a:r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kk-KZ" sz="2000" dirty="0">
                <a:solidFill>
                  <a:schemeClr val="bg1"/>
                </a:solidFill>
                <a:latin typeface="Times New Roman" pitchFamily="18" charset="0"/>
              </a:rPr>
              <a:t>4. Web құжат құрып, мәтіннің түсін, өлшемін өзгертіңіз</a:t>
            </a:r>
            <a:r>
              <a:rPr lang="kk-KZ" sz="2800" dirty="0">
                <a:solidFill>
                  <a:schemeClr val="bg1"/>
                </a:solidFill>
                <a:latin typeface="Times New Roman" pitchFamily="18" charset="0"/>
              </a:rPr>
              <a:t>.</a:t>
            </a:r>
            <a:endParaRPr lang="ru-RU" sz="3200" dirty="0">
              <a:solidFill>
                <a:schemeClr val="bg1"/>
              </a:solidFill>
              <a:latin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endParaRPr lang="kk-KZ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en-US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Body&gt;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“таза”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келдік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жағдайда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артқы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фон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беттегі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түсі-қара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Body&gt;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атрибуттарды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артқы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фон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түстерін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өзгертуге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Bgcolor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артқы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фонын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Link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Vlink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гиперсмідтеменің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Alink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тышқанмен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жағдайда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атрибуттарға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берудің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кейбіреуіне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берсе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тәсілмен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сөзбен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(16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red, pink, brown.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Black (000000)-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                 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Green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жасыл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Silver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ашық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сұр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                     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Lime-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ашық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жасыл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Gray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қою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сұр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                         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Olive-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қою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жасыл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Maroon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қоңыр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                        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Yellow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сары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Red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қызыл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                              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Navy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көк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Puple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күлгін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                             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Blue-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көк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Fuchsia (FF00FF) –                          Teal-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Aqua-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көгілдір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                           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Write 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ақ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71107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856984" cy="6063953"/>
          </a:xfrm>
        </p:spPr>
        <p:txBody>
          <a:bodyPr>
            <a:normAutofit lnSpcReduction="10000"/>
          </a:bodyPr>
          <a:lstStyle/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оналтылық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символдардың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жұбынан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тізбекпен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берілуі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жұп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алынатын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базалық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түспен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қызыл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жасыл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қанығу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дәрежесін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білдіреді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жұп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00-ден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FF-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Түстердің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берілуі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жүйесі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RGB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000000-ден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FFFFFF-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дейінгі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кодтардың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жиынымен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262143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алуға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bgcolor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=#FFFFFF.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Мұнда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қызыл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жасыл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түстердің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қанығуы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бірдей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FF,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яғни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text=#000000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түспен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link=#FF000000-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қызыл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Біртүсті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фоннан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background=“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 атрибуты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фондық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қоюға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фон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 .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gif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jpeg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jpg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форматында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Негізінен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фондық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ашық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мазмұнына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Фон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баспадан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шықпайды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Тұтас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жеке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тақырыптар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жолдардың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өзгерту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font color=“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өзгертеді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font size= “3”&gt; -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шрифт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өлшемі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base font=“4”&gt;-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шрифттің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базалық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өлшемі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font size=+3&gt;, &lt;font size=-2&gt;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шрифттің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базалық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өлшемімен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есептеледі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&lt;table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bgcolor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 “#F5FFFA”&gt;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фоны</a:t>
            </a:r>
          </a:p>
          <a:p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bgcolor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=“#DF8090”&gt;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жеке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фоны</a:t>
            </a:r>
          </a:p>
          <a:p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td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bgcolor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=“#EC8A2E”&gt;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жеке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ұяшық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фоны</a:t>
            </a:r>
            <a:r>
              <a:rPr lang="ru-RU" sz="2000" b="0" dirty="0">
                <a:solidFill>
                  <a:schemeClr val="bg1"/>
                </a:solidFill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28872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2030"/>
            <a:ext cx="8856984" cy="6565321"/>
          </a:xfrm>
        </p:spPr>
        <p:txBody>
          <a:bodyPr/>
          <a:lstStyle/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анимациялау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элементтері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Шрифттік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жазуларды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анимациялау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тәсілдері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Жанып-өшіп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(мерцание)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жазуларды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орнатуға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blink&gt; …&lt;/blink&gt;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жеткілікті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Netscape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браузерімен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оқылады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Суреттік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парақтарды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әшекейлеп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безендіру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маңызды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құралдар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ролін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атқарады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өздері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орналасқан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сақталады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брозер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парақтардардың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бейнеленеді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ережесін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былай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орналастыру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IMG…&gt;  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яғни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жабылмайтын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жалқы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міндетті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SRC=”…”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абсолюттік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салыстырмалы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URL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адресі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экранға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шығарған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міндетті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құрамындағы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бейнеленеді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IMG…&gt;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көрінеді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IMG SRC=fish.jpg.”&gt;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экранға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fish.jpg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шығарады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Ескерту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броузерлер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gif, jpg ,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png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типтеріндегі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суреттік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файлдарды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572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28624" y="1143000"/>
            <a:ext cx="8175823" cy="4230688"/>
          </a:xfrm>
        </p:spPr>
        <p:txBody>
          <a:bodyPr/>
          <a:lstStyle/>
          <a:p>
            <a:pPr marR="0" algn="just">
              <a:buFont typeface="Wingdings 2" pitchFamily="18" charset="2"/>
              <a:buBlip>
                <a:blip r:embed="rId2"/>
              </a:buBlip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1 Тақырып. 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HTML </a:t>
            </a:r>
            <a:r>
              <a:rPr lang="kk-KZ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құжатын құру және мәтінді форматтау</a:t>
            </a:r>
            <a:endParaRPr lang="kk-KZ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algn="just">
              <a:buBlip>
                <a:blip r:embed="rId2"/>
              </a:buBlip>
            </a:pPr>
            <a:r>
              <a:rPr lang="kk-KZ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2 Тақырып. Веб бетте кесте құру </a:t>
            </a:r>
            <a:endParaRPr lang="kk-KZ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algn="just">
              <a:buFont typeface="Wingdings 2" pitchFamily="18" charset="2"/>
              <a:buBlip>
                <a:blip r:embed="rId2"/>
              </a:buBlip>
            </a:pPr>
            <a:r>
              <a:rPr lang="kk-KZ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 3 Тақырып. Кестелер көмегімен HTML құжатын жасау</a:t>
            </a:r>
            <a:endParaRPr lang="kk-KZ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algn="just">
              <a:buBlip>
                <a:blip r:embed="rId2"/>
              </a:buBlip>
            </a:pPr>
            <a:r>
              <a:rPr lang="kk-KZ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4Тақырып. С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SS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к</a:t>
            </a:r>
            <a:r>
              <a:rPr lang="kk-KZ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өмегімен HTML құжатын жайғастыру және дизайнын жасау</a:t>
            </a:r>
            <a:endParaRPr lang="kk-KZ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algn="just">
              <a:buFont typeface="Wingdings 2" pitchFamily="18" charset="2"/>
              <a:buBlip>
                <a:blip r:embed="rId2"/>
              </a:buBlip>
            </a:pPr>
            <a:r>
              <a:rPr lang="kk-KZ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5 Тақырып. 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JavaScript</a:t>
            </a:r>
            <a:r>
              <a:rPr lang="kk-KZ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-ке кіріспе</a:t>
            </a:r>
            <a:endParaRPr lang="kk-KZ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algn="just">
              <a:buFont typeface="Wingdings 2" pitchFamily="18" charset="2"/>
              <a:buBlip>
                <a:blip r:embed="rId2"/>
              </a:buBlip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552728"/>
          </a:xfrm>
        </p:spPr>
        <p:txBody>
          <a:bodyPr/>
          <a:lstStyle/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өздерінің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көлемдерін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сақтай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парағына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ықшамдап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масштабын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өзгерту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қажеттігі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туса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көлемін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widh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height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атрибуттарының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көмегімен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Осы 2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атрибуттың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парақтағы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биіктігі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енін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бүтін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пиксельмен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IMG SRC= ”fish.jpg ”&gt; width 500 height=250&gt;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500×250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нүктелерден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төртбұрышты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аймаққа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орналастырады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айналасындағы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жақтау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border)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сызығының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қалыңдығын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да параметр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Border=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пиксельдер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саны.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Жақтау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әдемілік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пайдаланғанда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шертілген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жақтау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сызығының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өзгеріп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қолданылғаны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пайдалануда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келтірейік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&lt;HTML&gt;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&lt;BODY&gt;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&lt;A HREF=”dog.html”&gt;&lt;IMG SRC=”dog.gif” width=87 height=100 BORDER=2&gt; &lt;/A&gt;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&lt;/BODY&gt;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&lt;/HTML&gt;</a:t>
            </a:r>
          </a:p>
          <a:p>
            <a:pPr marL="0" indent="288000" algn="just">
              <a:spcBef>
                <a:spcPts val="0"/>
              </a:spcBef>
            </a:pPr>
            <a:endParaRPr lang="ru-RU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6768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62" y="116632"/>
            <a:ext cx="8929525" cy="6624736"/>
          </a:xfrm>
        </p:spPr>
        <p:txBody>
          <a:bodyPr>
            <a:normAutofit/>
          </a:bodyPr>
          <a:lstStyle/>
          <a:p>
            <a:pPr marL="0" indent="288000" algn="just">
              <a:spcBef>
                <a:spcPts val="0"/>
              </a:spcBef>
              <a:buNone/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шағын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шығарады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оны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шерту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мәліметке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ауысуды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орындайды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Құжаттардағы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бейнелегенде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орындала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бермейтін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бірсыпыра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ерекшеліктері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екенін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айта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кеткен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жөн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Шығарылатын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мүмкіндігі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броузерлер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да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шығарыла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Көбінесе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қолданушылар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желі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тез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қабылдау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бейнелейтін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команданы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тастайды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жағдайда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алмағанның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бейнеленетінін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білген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мақсат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сипаттайтын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қосымша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мәтіндерді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Қосымша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мүмкіндігінше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сипатталады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қандайда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болсын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себептерге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броузер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алмаса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сипатта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қосымша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&lt;BODY&gt;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&lt;IMG SRC= “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gif ” alt= “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”&gt;</a:t>
            </a:r>
          </a:p>
          <a:p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 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BODY 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 /HTML &gt;</a:t>
            </a:r>
          </a:p>
          <a:p>
            <a:pPr marL="0" indent="0">
              <a:buNone/>
            </a:pPr>
            <a:endParaRPr lang="ru-RU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071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712968" cy="5976663"/>
          </a:xfrm>
        </p:spPr>
        <p:txBody>
          <a:bodyPr/>
          <a:lstStyle/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шықпаған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жағдайда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орнынан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тышқан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курсорын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барғанда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–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маңына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түсінік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жазылғанда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оны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суретке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жылжытатын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мүмкіндіктер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беттің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шетіне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жылжыту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—атрибуты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Оны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туралау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атрибуттары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 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align=” bottom”-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төменгі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жағында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align=” lest”-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жағында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align=” middle”-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ортасында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align=” top”-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жоғарғы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жағында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align=” right”-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жағында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  <a:buNone/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Қызметі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қолданымға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кеңінен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енген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мерзім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барысында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мультимедиа да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кеңінен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тарай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Себебі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парақтарында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мультимедиялық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обьектілерінің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болуына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бірден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үйлесіп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кете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алмады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дыбыстық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бүгінгі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күнге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қосымша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жалғанған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тіркелген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қосылғылар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жарыққа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шығарылатын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сыртқы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обьектілер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қарастырылуда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Мультимедияның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дыбыстық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файлдары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әртүрлі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форматтарды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</a:p>
        </p:txBody>
      </p:sp>
    </p:spTree>
    <p:extLst>
      <p:ext uri="{BB962C8B-B14F-4D97-AF65-F5344CB8AC3E}">
        <p14:creationId xmlns:p14="http://schemas.microsoft.com/office/powerpoint/2010/main" val="24211028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1"/>
            <a:ext cx="8579296" cy="6135960"/>
          </a:xfrm>
        </p:spPr>
        <p:txBody>
          <a:bodyPr>
            <a:normAutofit/>
          </a:bodyPr>
          <a:lstStyle/>
          <a:p>
            <a:pPr marL="0" indent="288000" algn="just">
              <a:spcBef>
                <a:spcPts val="0"/>
              </a:spcBef>
              <a:buNone/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Күнделікті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жүрген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форматтар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оны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қайта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болғанға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көрініс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беруін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талап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Бүгінгі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ағымдық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форматтар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мәліметтерді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жадыдан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барысындағы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нақты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уақыт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дыбыс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көріністерді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жарыққа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мүмкіндігін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мультимедиялық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объектілерді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енгізудің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қарапайым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әдісі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«А»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Осындай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қалыптастыру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жеңіл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нәрсе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жағдайда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мультимедиялық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файл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оқырманды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құжатындағы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мазмұндық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мәліметтерден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назарын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аудартпайды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Кейбір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жағдайларда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дыбыстық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мультимедиялық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тікелей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енгізу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талап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етіледі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аталмыш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автоматты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жарыққа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қайсыбір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аталмыш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операцияларды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асырады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Бүгінгі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мақсатқа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стандартына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кірмегеніне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қарамастан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«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EMBED»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ыңғайлырақ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кеңінен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тараған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броузерлер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тану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мүмкіндігін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аламыз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Internet Explorer , Next Cup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Navigaition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мультимедиялық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жарыққа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мүмкіндігін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қосалқы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жалғанған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тиісті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қосымшалар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анықтайды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8380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5976663"/>
          </a:xfrm>
        </p:spPr>
        <p:txBody>
          <a:bodyPr>
            <a:normAutofit/>
          </a:bodyPr>
          <a:lstStyle/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EMBED»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дара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Себебі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жабылатын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тег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талап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етілмейді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міндетті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SRC= 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 бар.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width , height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атрибуттарын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мүмкіндіктері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бар.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мультимедиялық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объектіні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жарыққа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бөлінген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экрандағы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төртбұрыш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аумақтағы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өлшемдердің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биіктігі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анықтайды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  <a:buNone/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парақтардың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парақтарға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World Wide  Web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жүйелерінің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тартымды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ерекшеліктерінің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гипермәтіндік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сілтемелерді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өте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жеңіл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атрибуты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яғни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параметрі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бар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ашылатын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A…&gt;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қарапайым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жасаған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мынадай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ережелерді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есте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сақтаған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жөн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  <a:buNone/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Гиперсілтемелерді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атрибуты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HREF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міндетті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файл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URL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адресінен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A&gt;…&lt;/A&gt;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броузерде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бейнеленген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көбінесе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сызылып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түспен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белгіленеді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үстіне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курсорды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қойып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тышқанмен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шерту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көрсетілген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бойындағы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URL 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адреске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қамтамасыз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Гипермәтіндік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сілтілемелер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адрестің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кез-келген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адреске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көрсетуі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4391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0"/>
            <a:ext cx="8712968" cy="6324601"/>
          </a:xfrm>
        </p:spPr>
        <p:txBody>
          <a:bodyPr>
            <a:normAutofit/>
          </a:bodyPr>
          <a:lstStyle/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HREF= “ C : /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Мой документы/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Жанара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 ”/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файл.&lt;/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экранға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түспен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боялған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файл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бейнелейді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тышқанмен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шерту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“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құжаттарымның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Серік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  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әрекетін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орындайды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қайтіп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оралу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браузер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аспаптар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панелінің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батырмасын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басу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Төмендегі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HREF= “dog. jpg”&gt;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мәлімет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Экранға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итттер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мәлімет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курсорды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бағыттап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оны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шерту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бумадағы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салынған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dog. jpg   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ісін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сайтқа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орналасқан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HREF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URL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адресі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хаттаманың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атауының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сайтының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адресіне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кіреді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Осындай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сыртқы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HREF= “http://www.microsoft.com &gt; Microsoft &lt;/A&gt;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Экранға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Microsoft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шығарып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оны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шерту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интернет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желісіндегі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желісіндегі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Microsoft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компаниясының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парағының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алғашқы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бетіне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көшуді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қамтамасыз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сайтының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парағын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салыстырмалы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Мұндайда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сілтемелерді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қолайлырақ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Себебі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сайтты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серверге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ауыстырған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жеке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адресіне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өзгеріс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енгізу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талап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етілмейді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6896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7"/>
            <a:ext cx="8784976" cy="5991944"/>
          </a:xfrm>
        </p:spPr>
        <p:txBody>
          <a:bodyPr/>
          <a:lstStyle/>
          <a:p>
            <a:pPr marL="0" indent="288000" algn="just">
              <a:spcBef>
                <a:spcPts val="0"/>
              </a:spcBef>
              <a:buNone/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тіркесін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пайдалануға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бола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IMG…&gt;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сілтемелерді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анықтайтын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орналастырылады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Осындай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суретке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курсорды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барсақ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курсорды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бағытталған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кездегідей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тәсіл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Web-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парақтарда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бірінің-біріне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ауысуының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графикалық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батырмалары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жасалады</a:t>
            </a:r>
            <a:r>
              <a:rPr lang="ru-RU" b="0" dirty="0" smtClean="0">
                <a:solidFill>
                  <a:schemeClr val="bg1"/>
                </a:solidFill>
              </a:rPr>
              <a:t>.</a:t>
            </a:r>
          </a:p>
          <a:p>
            <a:pPr marL="0" indent="288000" algn="just">
              <a:spcBef>
                <a:spcPts val="0"/>
              </a:spcBef>
              <a:buNone/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HREF= “dog.htm ”&gt; &lt;IMGSRC= “dog.gif”&gt; &lt;/A&gt;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IMGSRC= “dog.gif” 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тіркесі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кішкене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оны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шерту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мәлімет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dog.htm </a:t>
            </a: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ауыстырады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kk-KZ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  <a:buNone/>
            </a:pP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файлдардың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басы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анкер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орнатамыз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Сонда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гипермәтіндік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анкері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көрсетуі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Анкер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құруда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қолданылады.Бірақ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мүндайда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HREF=”…”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қосымша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NAME=”…”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әрпінің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санынан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бос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таңбасы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болмауы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Бірақ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броузерлер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орыс-қазақ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әріптерін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29023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3"/>
            <a:ext cx="8784976" cy="6207968"/>
          </a:xfrm>
        </p:spPr>
        <p:txBody>
          <a:bodyPr/>
          <a:lstStyle/>
          <a:p>
            <a:pPr marL="0" indent="288000" algn="just">
              <a:spcBef>
                <a:spcPts val="0"/>
              </a:spcBef>
              <a:buNone/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файлдардың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басы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анкер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орнатамыз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Сонда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гипермәтіндік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анкері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көрсетуі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Анкер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құруда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қолданылады.Бірақ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мүндайда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HREF=”…”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қосымша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NAME=”…”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әрпінің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санынан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бос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таңбасы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болмауы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броузерлер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орыс-қазақ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әріптерін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HREF=”2.htm # AAA” &gt; AAA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анкеріне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&lt;A NAME=”AAA” 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орындалады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 программа  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фрагменті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2.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файлындағы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AAA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көшіреді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отырған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1.1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тіркесіне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HREF=” # 1.1”&gt;  1.1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анкеріне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&lt;A NAME=”1.1” &gt; &lt;/A&gt;.</a:t>
            </a:r>
          </a:p>
          <a:p>
            <a:pPr marL="0" indent="288000" algn="just">
              <a:spcBef>
                <a:spcPts val="0"/>
              </a:spcBef>
              <a:buNone/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Ескерту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Орнатылған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анкерге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орналастыру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URL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адресінен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кейін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# (диез )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таңбасымен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бөлінген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анкер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көрсетілуі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1құжат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анкер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алдына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адрес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жазылмайды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853861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3"/>
            <a:ext cx="8579296" cy="6207968"/>
          </a:xfrm>
        </p:spPr>
        <p:txBody>
          <a:bodyPr/>
          <a:lstStyle/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H2&gt;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H2&gt;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&lt;HR&gt; &lt;A HREF=”# 3.1”&gt; 3,1-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&lt;A NAME=”3.1” &gt; &lt;/A&gt;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&lt;BR&gt; &lt;H3&gt; 1.1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абзац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H3&gt;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файл басы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алдын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-ала анкер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орнатамыз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HR&gt; &lt;H3&gt; 1.2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екінші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абзац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H3&gt;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парақтың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парағын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салыстырмалы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&lt;HR&gt;&lt;H3&gt; 3.1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Үшінші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абзац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H3&gt;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Мұндайда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 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HREF=”#…”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қосымша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NAME=”…”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әріптерінен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 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сандарынан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да,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бос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таңбасы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болмауы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броузерлер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орыс-қазақ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әріптерін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b="0" dirty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03789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Подзаголовок 10"/>
          <p:cNvSpPr>
            <a:spLocks/>
          </p:cNvSpPr>
          <p:nvPr/>
        </p:nvSpPr>
        <p:spPr bwMode="auto">
          <a:xfrm>
            <a:off x="141062" y="188640"/>
            <a:ext cx="875141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  <a:defRPr/>
            </a:pPr>
            <a:r>
              <a:rPr lang="kk-KZ" sz="1600" b="1" dirty="0" smtClean="0">
                <a:latin typeface="Constantia" pitchFamily="18" charset="0"/>
              </a:rPr>
              <a:t> </a:t>
            </a:r>
            <a:r>
              <a:rPr lang="kk-KZ" sz="1600" b="1" dirty="0" smtClean="0">
                <a:latin typeface="Times New Roman" pitchFamily="18" charset="0"/>
              </a:rPr>
              <a:t>Мысал. </a:t>
            </a:r>
            <a:r>
              <a:rPr lang="kk-KZ" sz="1600" b="1" dirty="0" smtClean="0">
                <a:latin typeface="Constantia" pitchFamily="18" charset="0"/>
              </a:rPr>
              <a:t>Әдістемелік </a:t>
            </a:r>
            <a:r>
              <a:rPr lang="kk-KZ" sz="1600" b="1" dirty="0">
                <a:latin typeface="Constantia" pitchFamily="18" charset="0"/>
              </a:rPr>
              <a:t>нұсқаулар: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Келесі мысалды енгізіңіз:</a:t>
            </a:r>
            <a:endParaRPr lang="ru-RU" sz="1600" dirty="0">
              <a:latin typeface="Constantia" pitchFamily="18" charset="0"/>
            </a:endParaRPr>
          </a:p>
          <a:p>
            <a:pPr>
              <a:defRPr/>
            </a:pPr>
            <a:r>
              <a:rPr lang="en-US" sz="1600" dirty="0">
                <a:latin typeface="+mn-lt"/>
              </a:rPr>
              <a:t>&lt;html&gt;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&lt;head&gt;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&lt;title&gt;</a:t>
            </a:r>
            <a:r>
              <a:rPr lang="ru-RU" sz="1600" dirty="0" err="1">
                <a:latin typeface="+mn-lt"/>
              </a:rPr>
              <a:t>Мәтінді форматтау</a:t>
            </a:r>
            <a:r>
              <a:rPr lang="ru-RU" sz="1600" dirty="0">
                <a:latin typeface="+mn-lt"/>
              </a:rPr>
              <a:t>&lt;/</a:t>
            </a:r>
            <a:r>
              <a:rPr lang="en-US" sz="1600" dirty="0">
                <a:latin typeface="+mn-lt"/>
              </a:rPr>
              <a:t>title&gt;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&lt;/head&gt;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&lt;body&gt; </a:t>
            </a:r>
          </a:p>
          <a:p>
            <a:pPr>
              <a:defRPr/>
            </a:pPr>
            <a:r>
              <a:rPr lang="ru-RU" sz="1600" dirty="0" err="1">
                <a:latin typeface="+mn-lt"/>
              </a:rPr>
              <a:t>Бұл қарапайым мәтін&lt;</a:t>
            </a:r>
            <a:r>
              <a:rPr lang="en-US" sz="1600" dirty="0" err="1">
                <a:latin typeface="+mn-lt"/>
              </a:rPr>
              <a:t>br</a:t>
            </a:r>
            <a:r>
              <a:rPr lang="en-US" sz="1600" dirty="0">
                <a:latin typeface="+mn-lt"/>
              </a:rPr>
              <a:t>&gt;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&lt;font face="Verdana" size=5 color="red"&gt; </a:t>
            </a:r>
          </a:p>
          <a:p>
            <a:pPr>
              <a:defRPr/>
            </a:pPr>
            <a:r>
              <a:rPr lang="ru-RU" sz="1600" dirty="0" err="1">
                <a:latin typeface="+mn-lt"/>
              </a:rPr>
              <a:t>Бұл мәтін қызыл түсті, өлшемі </a:t>
            </a:r>
            <a:r>
              <a:rPr lang="ru-RU" sz="1600" dirty="0">
                <a:latin typeface="+mn-lt"/>
              </a:rPr>
              <a:t>5 </a:t>
            </a:r>
            <a:r>
              <a:rPr lang="ru-RU" sz="1600" dirty="0" err="1">
                <a:latin typeface="+mn-lt"/>
              </a:rPr>
              <a:t>пикселге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тең</a:t>
            </a:r>
            <a:r>
              <a:rPr lang="ru-RU" sz="1600" dirty="0">
                <a:latin typeface="+mn-lt"/>
              </a:rPr>
              <a:t>. </a:t>
            </a:r>
          </a:p>
          <a:p>
            <a:pPr>
              <a:defRPr/>
            </a:pPr>
            <a:r>
              <a:rPr lang="ru-RU" sz="1600" dirty="0">
                <a:latin typeface="+mn-lt"/>
              </a:rPr>
              <a:t>&lt;/</a:t>
            </a:r>
            <a:r>
              <a:rPr lang="en-US" sz="1600" dirty="0">
                <a:latin typeface="+mn-lt"/>
              </a:rPr>
              <a:t>font&gt;&lt;</a:t>
            </a:r>
            <a:r>
              <a:rPr lang="en-US" sz="1600" dirty="0" err="1">
                <a:latin typeface="+mn-lt"/>
              </a:rPr>
              <a:t>br</a:t>
            </a:r>
            <a:r>
              <a:rPr lang="en-US" sz="1600" dirty="0">
                <a:latin typeface="+mn-lt"/>
              </a:rPr>
              <a:t>&gt;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&lt;font face="Arial" size=2 color="blue"&gt; </a:t>
            </a:r>
          </a:p>
          <a:p>
            <a:pPr>
              <a:defRPr/>
            </a:pPr>
            <a:r>
              <a:rPr lang="ru-RU" sz="1600" dirty="0" err="1">
                <a:latin typeface="+mn-lt"/>
              </a:rPr>
              <a:t>Бұл мәтін көк түсті, өлшемі </a:t>
            </a:r>
            <a:r>
              <a:rPr lang="ru-RU" sz="1600" dirty="0">
                <a:latin typeface="+mn-lt"/>
              </a:rPr>
              <a:t>2 </a:t>
            </a:r>
            <a:r>
              <a:rPr lang="ru-RU" sz="1600" dirty="0" err="1">
                <a:latin typeface="+mn-lt"/>
              </a:rPr>
              <a:t>пикселге</a:t>
            </a:r>
            <a:r>
              <a:rPr lang="ru-RU" sz="1600" dirty="0">
                <a:latin typeface="+mn-lt"/>
              </a:rPr>
              <a:t> </a:t>
            </a:r>
            <a:r>
              <a:rPr lang="ru-RU" sz="1600" dirty="0" err="1">
                <a:latin typeface="+mn-lt"/>
              </a:rPr>
              <a:t>тең</a:t>
            </a:r>
            <a:r>
              <a:rPr lang="ru-RU" sz="1600" dirty="0">
                <a:latin typeface="+mn-lt"/>
              </a:rPr>
              <a:t>. </a:t>
            </a:r>
          </a:p>
          <a:p>
            <a:pPr>
              <a:defRPr/>
            </a:pPr>
            <a:r>
              <a:rPr lang="ru-RU" sz="1600" dirty="0">
                <a:latin typeface="+mn-lt"/>
              </a:rPr>
              <a:t>&lt;/</a:t>
            </a:r>
            <a:r>
              <a:rPr lang="en-US" sz="1600" dirty="0">
                <a:latin typeface="+mn-lt"/>
              </a:rPr>
              <a:t>font&gt;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&lt;/body&gt;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&lt;/html&gt;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  <a:defRPr/>
            </a:pPr>
            <a:r>
              <a:rPr lang="kk-KZ" sz="1600" dirty="0">
                <a:latin typeface="Constantia" pitchFamily="18" charset="0"/>
              </a:rPr>
              <a:t>Құжатты .html кеңейтілуімен және кодтау пунктінен Юникодты таңдап  сақтаңыз.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Нәтижесі </a:t>
            </a:r>
            <a:r>
              <a:rPr lang="kk-KZ" sz="1600" dirty="0" smtClean="0">
                <a:latin typeface="Constantia" pitchFamily="18" charset="0"/>
              </a:rPr>
              <a:t>4 </a:t>
            </a:r>
            <a:r>
              <a:rPr lang="kk-KZ" sz="1600" dirty="0">
                <a:latin typeface="Constantia" pitchFamily="18" charset="0"/>
              </a:rPr>
              <a:t>суретте көрсетілген.</a:t>
            </a:r>
            <a:endParaRPr lang="ru-RU" sz="1600" dirty="0">
              <a:latin typeface="Constantia" pitchFamily="18" charset="0"/>
            </a:endParaRPr>
          </a:p>
        </p:txBody>
      </p:sp>
      <p:sp>
        <p:nvSpPr>
          <p:cNvPr id="18435" name="Подзаголовок 10"/>
          <p:cNvSpPr>
            <a:spLocks/>
          </p:cNvSpPr>
          <p:nvPr/>
        </p:nvSpPr>
        <p:spPr bwMode="auto">
          <a:xfrm>
            <a:off x="3000375" y="6357938"/>
            <a:ext cx="17272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kk-KZ" b="1" dirty="0" smtClean="0">
                <a:latin typeface="Times New Roman" pitchFamily="18" charset="0"/>
              </a:rPr>
              <a:t>4 </a:t>
            </a:r>
            <a:r>
              <a:rPr lang="kk-KZ" b="1" dirty="0">
                <a:latin typeface="Times New Roman" pitchFamily="18" charset="0"/>
              </a:rPr>
              <a:t>сурет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18436" name="Подзаголовок 10"/>
          <p:cNvSpPr>
            <a:spLocks/>
          </p:cNvSpPr>
          <p:nvPr/>
        </p:nvSpPr>
        <p:spPr bwMode="auto">
          <a:xfrm>
            <a:off x="6372225" y="6381750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pic>
        <p:nvPicPr>
          <p:cNvPr id="18437" name="Рисунок 6" descr="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5000625"/>
            <a:ext cx="56197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79"/>
            <a:ext cx="8363272" cy="504056"/>
          </a:xfrm>
        </p:spPr>
        <p:txBody>
          <a:bodyPr/>
          <a:lstStyle/>
          <a:p>
            <a:pPr algn="ctr"/>
            <a:r>
              <a:rPr lang="kk-KZ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 Тақырып. 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HTML </a:t>
            </a:r>
            <a:r>
              <a:rPr lang="kk-KZ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құжатын құру және мәтінді форматтау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5"/>
            <a:ext cx="8784976" cy="5271865"/>
          </a:xfrm>
        </p:spPr>
        <p:txBody>
          <a:bodyPr/>
          <a:lstStyle/>
          <a:p>
            <a:pPr indent="0" algn="just">
              <a:buNone/>
            </a:pPr>
            <a:endParaRPr lang="en-US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  <a:buNone/>
            </a:pPr>
            <a:r>
              <a:rPr lang="en-US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Сондықтан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оны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құрастыру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мәтіндік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редакторды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Windows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ортасындағы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блокнотты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  <a:buNone/>
            </a:pPr>
            <a:r>
              <a:rPr lang="en-US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кез-келгені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басталып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жабылу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html&gt; 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аяқталады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  <a:buNone/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екеуінің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ортасында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тақырыптың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бөлігі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тұлғасы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бөлігі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тақырыптық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бөлігі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head&gt;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типтерінің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ортасында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мәлімет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Әдетте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бөлікті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шектелетін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ресми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терезе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тақырыбында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функцияның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  <a:buNone/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тұлғ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body&gt; &lt;/body&gt;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ортасында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айтылған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4 тег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кез-келгенінде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тиіс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33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3"/>
            <a:ext cx="8856984" cy="6207968"/>
          </a:xfrm>
        </p:spPr>
        <p:txBody>
          <a:bodyPr/>
          <a:lstStyle/>
          <a:p>
            <a:pPr marR="0" algn="just">
              <a:buBlip>
                <a:blip r:embed="rId2"/>
              </a:buBlip>
            </a:pPr>
            <a:r>
              <a:rPr lang="kk-KZ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 Тақырып. Веб бетте кесте құру </a:t>
            </a:r>
            <a:endParaRPr lang="kk-KZ" sz="2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  <a:buNone/>
            </a:pPr>
            <a:endParaRPr lang="kk-KZ" sz="2000" b="0" dirty="0">
              <a:solidFill>
                <a:schemeClr val="bg1"/>
              </a:solidFill>
              <a:latin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html-</a:t>
            </a: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беттеріне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форматтаудың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қуатты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табылады.Кесте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мәліметтің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көлемін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ұсынудың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ыңғайлы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әдістерінің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кестелердің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алуан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қалыптастыруды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орасан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зор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мүмкіндіктеріне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кестелерді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форматтаудың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құралдары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болғанға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қарапайым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колонкалы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тексті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құрама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еді.Мұндай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мүмкіндік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болғаннан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кейін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дизайнерлер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оны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көлемде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күрделі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эффекті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ала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TABLE&gt;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TABLE&gt;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аяқталу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жабылады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мәтін,кесте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элементтерін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атауы,жолдары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ұяшықтары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анықтайтын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арнайы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орналастырылады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TABLE&gt;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кестелердің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атауларын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анықтайтын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CAPTION&gt;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CAPTION&gt;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қосарланып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кездесуі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Кестелердің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атаулары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тікелей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кестелердің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үстінде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астында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ораласады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marL="0" indent="0">
              <a:buNone/>
            </a:pPr>
            <a:endParaRPr lang="ru-RU" b="0" dirty="0"/>
          </a:p>
        </p:txBody>
      </p:sp>
    </p:spTree>
    <p:extLst>
      <p:ext uri="{BB962C8B-B14F-4D97-AF65-F5344CB8AC3E}">
        <p14:creationId xmlns:p14="http://schemas.microsoft.com/office/powerpoint/2010/main" val="260528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9"/>
            <a:ext cx="8856984" cy="6063952"/>
          </a:xfrm>
        </p:spPr>
        <p:txBody>
          <a:bodyPr/>
          <a:lstStyle/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Кестелердің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жолдарын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анықтайтын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TR&gt;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TR&gt;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кездеседі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Жабатын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кездестіруге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Себебі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келесі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басталуымен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кестенің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аяқталады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3.Кестенің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ұялардан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тұрады.Ұяларды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бағандар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мен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жолдардың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атауларына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TH&gt;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кәдімгі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мәліметтерге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TD&gt;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белгілейді.Бұл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қосарланып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берілуі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жабатын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көрсетпеуге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болады.Себебі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жабатын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көрсетпеу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түсініктер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бермейді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&lt;HTML&gt;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&lt;HEAD&gt;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&lt;TITLE&gt;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Күнге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жақын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планеталар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TITLE&gt;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&lt;/HEAD&gt;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&lt;BODY&gt;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&lt;TABLE BORDER&gt;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&lt;TR&gt;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&lt;TD&gt;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Меркурий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TD&gt;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&lt;TD&gt;70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 км&lt;/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TD</a:t>
            </a:r>
            <a:r>
              <a:rPr lang="en-US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endParaRPr lang="en-US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81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712968" cy="6120679"/>
          </a:xfrm>
        </p:spPr>
        <p:txBody>
          <a:bodyPr>
            <a:normAutofit/>
          </a:bodyPr>
          <a:lstStyle/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&lt;/TR&gt;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&lt;TR&gt;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&lt;TD&gt;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Венера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TD&gt;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&lt;TD&gt;108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  км&lt;/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TD&gt;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&lt;/TR&gt;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&lt;/TABLE&gt;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&lt;/BODY&gt;</a:t>
            </a:r>
          </a:p>
          <a:p>
            <a:pPr marL="0" indent="288000" algn="just">
              <a:spcBef>
                <a:spcPts val="0"/>
              </a:spcBef>
              <a:buNone/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&lt;/NTML&gt;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  <a:buNone/>
            </a:pP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82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68313" y="188913"/>
            <a:ext cx="7854950" cy="360362"/>
          </a:xfrm>
        </p:spPr>
        <p:txBody>
          <a:bodyPr lIns="0" rIns="18288">
            <a:normAutofit/>
          </a:bodyPr>
          <a:lstStyle/>
          <a:p>
            <a:pPr marL="0" indent="0" algn="just">
              <a:lnSpc>
                <a:spcPct val="90000"/>
              </a:lnSpc>
              <a:buNone/>
            </a:pPr>
            <a:r>
              <a:rPr lang="kk-KZ" sz="1800" b="1" dirty="0" smtClean="0">
                <a:latin typeface="Times New Roman" pitchFamily="18" charset="0"/>
              </a:rPr>
              <a:t>	 </a:t>
            </a:r>
            <a:r>
              <a:rPr lang="kk-KZ" sz="1800" dirty="0" smtClean="0">
                <a:latin typeface="Times New Roman" pitchFamily="18" charset="0"/>
              </a:rPr>
              <a:t>	Мысал</a:t>
            </a:r>
            <a:r>
              <a:rPr lang="kk-KZ" sz="1800" b="1" dirty="0" smtClean="0">
                <a:latin typeface="Times New Roman" pitchFamily="18" charset="0"/>
              </a:rPr>
              <a:t> 1: </a:t>
            </a:r>
            <a:r>
              <a:rPr lang="kk-KZ" sz="1800" dirty="0" smtClean="0">
                <a:latin typeface="Times New Roman" pitchFamily="18" charset="0"/>
              </a:rPr>
              <a:t>Қарапайым кесте құрыңыз.</a:t>
            </a:r>
            <a:endParaRPr lang="ru-RU" sz="1800" dirty="0" smtClean="0">
              <a:latin typeface="Times New Roman" pitchFamily="18" charset="0"/>
            </a:endParaRPr>
          </a:p>
        </p:txBody>
      </p:sp>
      <p:sp>
        <p:nvSpPr>
          <p:cNvPr id="10243" name="Подзаголовок 10"/>
          <p:cNvSpPr>
            <a:spLocks/>
          </p:cNvSpPr>
          <p:nvPr/>
        </p:nvSpPr>
        <p:spPr bwMode="auto">
          <a:xfrm>
            <a:off x="395288" y="835026"/>
            <a:ext cx="7854950" cy="5308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Әдістемелік нұсқаулар: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Келесі мысалды енгізіңіз: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&lt;html&gt;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&lt;head&gt;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&lt;title&gt;html 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&lt;/title&gt;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&lt;/head&gt;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&lt;body&gt;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&lt;table width="300" </a:t>
            </a:r>
            <a:r>
              <a:rPr lang="en-US" sz="1600" dirty="0" err="1" smtClean="0">
                <a:latin typeface="Constantia" pitchFamily="18" charset="0"/>
              </a:rPr>
              <a:t>bgcolor</a:t>
            </a:r>
            <a:r>
              <a:rPr lang="en-US" sz="1600" dirty="0" smtClean="0">
                <a:latin typeface="Constantia" pitchFamily="18" charset="0"/>
              </a:rPr>
              <a:t>="plum" border="1"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align="center" </a:t>
            </a:r>
            <a:r>
              <a:rPr lang="en-US" sz="1600" dirty="0" err="1" smtClean="0">
                <a:latin typeface="Constantia" pitchFamily="18" charset="0"/>
              </a:rPr>
              <a:t>cellspacing</a:t>
            </a:r>
            <a:r>
              <a:rPr lang="en-US" sz="1600" dirty="0" smtClean="0">
                <a:latin typeface="Constantia" pitchFamily="18" charset="0"/>
              </a:rPr>
              <a:t>="0" </a:t>
            </a:r>
            <a:r>
              <a:rPr lang="en-US" sz="1600" dirty="0" err="1" smtClean="0">
                <a:latin typeface="Constantia" pitchFamily="18" charset="0"/>
              </a:rPr>
              <a:t>cellpadding</a:t>
            </a:r>
            <a:r>
              <a:rPr lang="en-US" sz="1600" dirty="0" smtClean="0">
                <a:latin typeface="Constantia" pitchFamily="18" charset="0"/>
              </a:rPr>
              <a:t>="10"&gt;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&gt;&lt;</a:t>
            </a:r>
            <a:r>
              <a:rPr lang="en-US" sz="1600" dirty="0" err="1" smtClean="0">
                <a:latin typeface="Constantia" pitchFamily="18" charset="0"/>
              </a:rPr>
              <a:t>th</a:t>
            </a:r>
            <a:r>
              <a:rPr lang="en-US" sz="1600" dirty="0" smtClean="0">
                <a:latin typeface="Constantia" pitchFamily="18" charset="0"/>
              </a:rPr>
              <a:t>&gt;1&lt;/</a:t>
            </a:r>
            <a:r>
              <a:rPr lang="en-US" sz="1600" dirty="0" err="1" smtClean="0">
                <a:latin typeface="Constantia" pitchFamily="18" charset="0"/>
              </a:rPr>
              <a:t>th</a:t>
            </a:r>
            <a:r>
              <a:rPr lang="en-US" sz="1600" dirty="0" smtClean="0">
                <a:latin typeface="Constantia" pitchFamily="18" charset="0"/>
              </a:rPr>
              <a:t>&gt;&lt;</a:t>
            </a:r>
            <a:r>
              <a:rPr lang="en-US" sz="1600" dirty="0" err="1" smtClean="0">
                <a:latin typeface="Constantia" pitchFamily="18" charset="0"/>
              </a:rPr>
              <a:t>th</a:t>
            </a:r>
            <a:r>
              <a:rPr lang="en-US" sz="1600" dirty="0" smtClean="0">
                <a:latin typeface="Constantia" pitchFamily="18" charset="0"/>
              </a:rPr>
              <a:t>&gt;2&lt;/</a:t>
            </a:r>
            <a:r>
              <a:rPr lang="en-US" sz="1600" dirty="0" err="1" smtClean="0">
                <a:latin typeface="Constantia" pitchFamily="18" charset="0"/>
              </a:rPr>
              <a:t>th</a:t>
            </a:r>
            <a:r>
              <a:rPr lang="en-US" sz="1600" dirty="0" smtClean="0">
                <a:latin typeface="Constantia" pitchFamily="18" charset="0"/>
              </a:rPr>
              <a:t>&gt;&lt;</a:t>
            </a:r>
            <a:r>
              <a:rPr lang="en-US" sz="1600" dirty="0" err="1" smtClean="0">
                <a:latin typeface="Constantia" pitchFamily="18" charset="0"/>
              </a:rPr>
              <a:t>th</a:t>
            </a:r>
            <a:r>
              <a:rPr lang="en-US" sz="1600" dirty="0" smtClean="0">
                <a:latin typeface="Constantia" pitchFamily="18" charset="0"/>
              </a:rPr>
              <a:t>&gt;3&lt;/</a:t>
            </a:r>
            <a:r>
              <a:rPr lang="en-US" sz="1600" dirty="0" err="1" smtClean="0">
                <a:latin typeface="Constantia" pitchFamily="18" charset="0"/>
              </a:rPr>
              <a:t>th</a:t>
            </a:r>
            <a:r>
              <a:rPr lang="en-US" sz="1600" dirty="0" smtClean="0">
                <a:latin typeface="Constantia" pitchFamily="18" charset="0"/>
              </a:rPr>
              <a:t>&gt;&lt;/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 align="center" </a:t>
            </a:r>
            <a:r>
              <a:rPr lang="en-US" sz="1600" dirty="0" err="1" smtClean="0">
                <a:latin typeface="Constantia" pitchFamily="18" charset="0"/>
              </a:rPr>
              <a:t>valign</a:t>
            </a:r>
            <a:r>
              <a:rPr lang="en-US" sz="1600" dirty="0" smtClean="0">
                <a:latin typeface="Constantia" pitchFamily="18" charset="0"/>
              </a:rPr>
              <a:t>="middle" </a:t>
            </a:r>
            <a:r>
              <a:rPr lang="en-US" sz="1600" dirty="0" err="1" smtClean="0">
                <a:latin typeface="Constantia" pitchFamily="18" charset="0"/>
              </a:rPr>
              <a:t>bgcolor</a:t>
            </a:r>
            <a:r>
              <a:rPr lang="en-US" sz="1600" dirty="0" smtClean="0">
                <a:latin typeface="Constantia" pitchFamily="18" charset="0"/>
              </a:rPr>
              <a:t>="yellow"&gt;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AutoNum type="arabicPlain" startAt="11"/>
            </a:pPr>
            <a:r>
              <a:rPr lang="ru-RU" sz="1600" dirty="0" smtClean="0">
                <a:latin typeface="Constantia" pitchFamily="18" charset="0"/>
              </a:rPr>
              <a:t>Осы </a:t>
            </a:r>
            <a:r>
              <a:rPr lang="ru-RU" sz="1600" dirty="0" err="1" smtClean="0">
                <a:latin typeface="Constantia" pitchFamily="18" charset="0"/>
              </a:rPr>
              <a:t>жолдың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барлық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ұяшықтарындағы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мәтін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тігінен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және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көлденеңнен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ортаға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келтірілген</a:t>
            </a:r>
            <a:r>
              <a:rPr lang="ru-RU" sz="1600" dirty="0" smtClean="0">
                <a:latin typeface="Constantia" pitchFamily="18" charset="0"/>
              </a:rPr>
              <a:t>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 smtClean="0">
                <a:latin typeface="Constantia" pitchFamily="18" charset="0"/>
              </a:rPr>
              <a:t>&lt;/</a:t>
            </a:r>
            <a:r>
              <a:rPr lang="en-US" sz="1600" dirty="0" smtClean="0">
                <a:latin typeface="Constantia" pitchFamily="18" charset="0"/>
              </a:rPr>
              <a:t>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&lt;td&gt;12&lt;/td&gt;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&lt;td&gt;13&lt;/td&gt;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&gt;</a:t>
            </a:r>
            <a:r>
              <a:rPr lang="kk-KZ" sz="1600" dirty="0" smtClean="0">
                <a:latin typeface="Constantia" pitchFamily="18" charset="0"/>
              </a:rPr>
              <a:t>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 smtClean="0">
                <a:latin typeface="Constantia" pitchFamily="18" charset="0"/>
              </a:rPr>
              <a:t>Жалғасы келесі бетте</a:t>
            </a:r>
            <a:endParaRPr lang="en-US" sz="1600" dirty="0" smtClean="0">
              <a:latin typeface="Constantia" pitchFamily="18" charset="0"/>
            </a:endParaRPr>
          </a:p>
        </p:txBody>
      </p:sp>
      <p:sp>
        <p:nvSpPr>
          <p:cNvPr id="10246" name="Подзаголовок 10"/>
          <p:cNvSpPr>
            <a:spLocks/>
          </p:cNvSpPr>
          <p:nvPr/>
        </p:nvSpPr>
        <p:spPr bwMode="auto">
          <a:xfrm>
            <a:off x="6372225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kk-KZ" b="1" dirty="0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Подзаголовок 10"/>
          <p:cNvSpPr>
            <a:spLocks/>
          </p:cNvSpPr>
          <p:nvPr/>
        </p:nvSpPr>
        <p:spPr bwMode="auto">
          <a:xfrm>
            <a:off x="431826" y="500042"/>
            <a:ext cx="785495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 align="left" </a:t>
            </a:r>
            <a:r>
              <a:rPr lang="en-US" sz="1600" dirty="0" err="1" smtClean="0">
                <a:latin typeface="Constantia" pitchFamily="18" charset="0"/>
              </a:rPr>
              <a:t>valign</a:t>
            </a:r>
            <a:r>
              <a:rPr lang="en-US" sz="1600" dirty="0" smtClean="0">
                <a:latin typeface="Constantia" pitchFamily="18" charset="0"/>
              </a:rPr>
              <a:t>="bottom"&gt;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&lt;td&gt;</a:t>
            </a:r>
            <a:endParaRPr lang="kk-KZ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21 </a:t>
            </a:r>
            <a:r>
              <a:rPr lang="ru-RU" sz="1600" dirty="0" err="1" smtClean="0">
                <a:latin typeface="Constantia" pitchFamily="18" charset="0"/>
              </a:rPr>
              <a:t>Мұнда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мәтін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сол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жаққа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көлденеңнен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және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төменге</a:t>
            </a:r>
            <a:r>
              <a:rPr lang="ru-RU" sz="1600" dirty="0" smtClean="0">
                <a:latin typeface="Constantia" pitchFamily="18" charset="0"/>
              </a:rPr>
              <a:t>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 err="1" smtClean="0">
                <a:latin typeface="Constantia" pitchFamily="18" charset="0"/>
              </a:rPr>
              <a:t>Қарай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түсірілген</a:t>
            </a:r>
            <a:endParaRPr lang="ru-RU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 smtClean="0">
                <a:latin typeface="Constantia" pitchFamily="18" charset="0"/>
              </a:rPr>
              <a:t>&lt;/</a:t>
            </a:r>
            <a:r>
              <a:rPr lang="en-US" sz="1600" dirty="0" smtClean="0">
                <a:latin typeface="Constantia" pitchFamily="18" charset="0"/>
              </a:rPr>
              <a:t>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&lt;td&gt;22&lt;/td&gt;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&lt;td&gt;23&lt;/td&gt;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 align="right" </a:t>
            </a:r>
            <a:r>
              <a:rPr lang="en-US" sz="1600" dirty="0" err="1" smtClean="0">
                <a:latin typeface="Constantia" pitchFamily="18" charset="0"/>
              </a:rPr>
              <a:t>valign</a:t>
            </a:r>
            <a:r>
              <a:rPr lang="en-US" sz="1600" dirty="0" smtClean="0">
                <a:latin typeface="Constantia" pitchFamily="18" charset="0"/>
              </a:rPr>
              <a:t>="top" </a:t>
            </a:r>
            <a:r>
              <a:rPr lang="en-US" sz="1600" dirty="0" err="1" smtClean="0">
                <a:latin typeface="Constantia" pitchFamily="18" charset="0"/>
              </a:rPr>
              <a:t>bgcolor</a:t>
            </a:r>
            <a:r>
              <a:rPr lang="en-US" sz="1600" dirty="0" smtClean="0">
                <a:latin typeface="Constantia" pitchFamily="18" charset="0"/>
              </a:rPr>
              <a:t>="yellow"&gt;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31 </a:t>
            </a:r>
            <a:r>
              <a:rPr lang="ru-RU" sz="1600" dirty="0" err="1" smtClean="0">
                <a:latin typeface="Constantia" pitchFamily="18" charset="0"/>
              </a:rPr>
              <a:t>Бұл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жолдағы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барлық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ұяшықтардағы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мәтін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көлденеңнен</a:t>
            </a:r>
            <a:r>
              <a:rPr lang="ru-RU" sz="1600" dirty="0" smtClean="0">
                <a:latin typeface="Constantia" pitchFamily="18" charset="0"/>
              </a:rPr>
              <a:t>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 err="1" smtClean="0">
                <a:latin typeface="Constantia" pitchFamily="18" charset="0"/>
              </a:rPr>
              <a:t>оң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жаққа</a:t>
            </a:r>
            <a:r>
              <a:rPr lang="ru-RU" sz="1600" dirty="0" smtClean="0">
                <a:latin typeface="Constantia" pitchFamily="18" charset="0"/>
              </a:rPr>
              <a:t>, </a:t>
            </a:r>
            <a:r>
              <a:rPr lang="ru-RU" sz="1600" dirty="0" err="1" smtClean="0">
                <a:latin typeface="Constantia" pitchFamily="18" charset="0"/>
              </a:rPr>
              <a:t>тігінен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үстіңгі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жаққа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келтірілген</a:t>
            </a:r>
            <a:r>
              <a:rPr lang="ru-RU" sz="1600" dirty="0" smtClean="0">
                <a:latin typeface="Constantia" pitchFamily="18" charset="0"/>
              </a:rPr>
              <a:t>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 smtClean="0">
                <a:latin typeface="Constantia" pitchFamily="18" charset="0"/>
              </a:rPr>
              <a:t>&lt;/</a:t>
            </a:r>
            <a:r>
              <a:rPr lang="en-US" sz="1600" dirty="0" smtClean="0">
                <a:latin typeface="Constantia" pitchFamily="18" charset="0"/>
              </a:rPr>
              <a:t>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&lt;td&gt;32 &lt;/td&gt;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&lt;td&gt;33&lt;/td&gt;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&lt;/table&gt;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&lt;/body&gt;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&lt;/html&gt;</a:t>
            </a:r>
            <a:endParaRPr lang="kk-KZ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 smtClean="0">
                <a:latin typeface="Constantia" pitchFamily="18" charset="0"/>
              </a:rPr>
              <a:t>Құжатты кодтау пунктінен Юникодты таңдап  сақтаңыз.</a:t>
            </a:r>
            <a:r>
              <a:rPr lang="en-US" sz="1600" dirty="0" smtClean="0">
                <a:latin typeface="Constantia" pitchFamily="18" charset="0"/>
              </a:rPr>
              <a:t> </a:t>
            </a:r>
            <a:r>
              <a:rPr lang="kk-KZ" sz="1600" dirty="0" smtClean="0">
                <a:latin typeface="Constantia" pitchFamily="18" charset="0"/>
              </a:rPr>
              <a:t>Нәтижесі келесі 5 суретте көрсетілген.</a:t>
            </a:r>
            <a:endParaRPr lang="ru-RU" sz="1600" dirty="0">
              <a:latin typeface="Constantia" pitchFamily="18" charset="0"/>
            </a:endParaRPr>
          </a:p>
        </p:txBody>
      </p:sp>
      <p:sp>
        <p:nvSpPr>
          <p:cNvPr id="11268" name="Подзаголовок 10"/>
          <p:cNvSpPr>
            <a:spLocks/>
          </p:cNvSpPr>
          <p:nvPr/>
        </p:nvSpPr>
        <p:spPr bwMode="auto">
          <a:xfrm>
            <a:off x="6227763" y="6308725"/>
            <a:ext cx="230346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kk-KZ" b="1" dirty="0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 dirty="0">
              <a:latin typeface="Times New Roman" pitchFamily="18" charset="0"/>
            </a:endParaRPr>
          </a:p>
        </p:txBody>
      </p:sp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1142984"/>
            <a:ext cx="2867025" cy="3333750"/>
          </a:xfrm>
          <a:prstGeom prst="rect">
            <a:avLst/>
          </a:prstGeom>
        </p:spPr>
      </p:pic>
      <p:sp>
        <p:nvSpPr>
          <p:cNvPr id="7" name="Подзаголовок 10"/>
          <p:cNvSpPr>
            <a:spLocks/>
          </p:cNvSpPr>
          <p:nvPr/>
        </p:nvSpPr>
        <p:spPr bwMode="auto">
          <a:xfrm>
            <a:off x="6228184" y="4581128"/>
            <a:ext cx="21605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kk-KZ" b="1" dirty="0" smtClean="0">
                <a:latin typeface="Times New Roman" pitchFamily="18" charset="0"/>
              </a:rPr>
              <a:t>5 </a:t>
            </a:r>
            <a:r>
              <a:rPr lang="kk-KZ" b="1" dirty="0">
                <a:latin typeface="Times New Roman" pitchFamily="18" charset="0"/>
              </a:rPr>
              <a:t>Сурет</a:t>
            </a:r>
            <a:endParaRPr lang="ru-RU" sz="2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одзаголовок 10"/>
          <p:cNvSpPr>
            <a:spLocks/>
          </p:cNvSpPr>
          <p:nvPr/>
        </p:nvSpPr>
        <p:spPr bwMode="auto">
          <a:xfrm>
            <a:off x="395288" y="473075"/>
            <a:ext cx="785495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Мысал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Үш баған және төрт жолдан тұратын қарапайым кесте құрыңыз. </a:t>
            </a:r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Әдістемелік нұсқаулар: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Келесі мысалды енгізіңіз: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</a:t>
            </a:r>
            <a:r>
              <a:rPr lang="en-US" sz="1600" dirty="0">
                <a:latin typeface="Constantia" pitchFamily="18" charset="0"/>
              </a:rPr>
              <a:t>HTML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</a:t>
            </a:r>
            <a:r>
              <a:rPr lang="en-US" sz="1600" dirty="0">
                <a:latin typeface="Constantia" pitchFamily="18" charset="0"/>
              </a:rPr>
              <a:t>HEAD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</a:t>
            </a:r>
            <a:r>
              <a:rPr lang="en-US" sz="1600" dirty="0">
                <a:latin typeface="Constantia" pitchFamily="18" charset="0"/>
              </a:rPr>
              <a:t>TITLE</a:t>
            </a:r>
            <a:r>
              <a:rPr lang="ru-RU" sz="1600" dirty="0">
                <a:latin typeface="Constantia" pitchFamily="18" charset="0"/>
              </a:rPr>
              <a:t>&gt;</a:t>
            </a:r>
            <a:r>
              <a:rPr lang="ru-RU" sz="1600" dirty="0" err="1">
                <a:latin typeface="Constantia" pitchFamily="18" charset="0"/>
              </a:rPr>
              <a:t>html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table</a:t>
            </a:r>
            <a:r>
              <a:rPr lang="ru-RU" sz="1600" dirty="0">
                <a:latin typeface="Constantia" pitchFamily="18" charset="0"/>
              </a:rPr>
              <a:t>&lt;/ </a:t>
            </a:r>
            <a:r>
              <a:rPr lang="en-US" sz="1600" dirty="0">
                <a:latin typeface="Constantia" pitchFamily="18" charset="0"/>
              </a:rPr>
              <a:t>TITLE</a:t>
            </a:r>
            <a:r>
              <a:rPr lang="ru-RU" sz="1600" dirty="0">
                <a:latin typeface="Constantia" pitchFamily="18" charset="0"/>
              </a:rPr>
              <a:t> 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&lt;/ </a:t>
            </a:r>
            <a:r>
              <a:rPr lang="en-US" sz="1600" dirty="0">
                <a:latin typeface="Constantia" pitchFamily="18" charset="0"/>
              </a:rPr>
              <a:t>HEAD</a:t>
            </a:r>
            <a:r>
              <a:rPr lang="ru-RU" sz="1600" dirty="0">
                <a:latin typeface="Constantia" pitchFamily="18" charset="0"/>
              </a:rPr>
              <a:t> 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</a:t>
            </a:r>
            <a:r>
              <a:rPr lang="en-US" sz="1600" dirty="0">
                <a:latin typeface="Constantia" pitchFamily="18" charset="0"/>
              </a:rPr>
              <a:t>BODY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</a:t>
            </a:r>
            <a:r>
              <a:rPr lang="en-US" sz="1600" dirty="0">
                <a:latin typeface="Constantia" pitchFamily="18" charset="0"/>
              </a:rPr>
              <a:t>TABLE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en-US" sz="1600" dirty="0">
                <a:latin typeface="Constantia" pitchFamily="18" charset="0"/>
              </a:rPr>
              <a:t>WIDTH</a:t>
            </a:r>
            <a:r>
              <a:rPr lang="ru-RU" sz="1600" dirty="0">
                <a:latin typeface="Constantia" pitchFamily="18" charset="0"/>
              </a:rPr>
              <a:t>="300" </a:t>
            </a:r>
            <a:r>
              <a:rPr lang="en-US" sz="1600" dirty="0">
                <a:latin typeface="Constantia" pitchFamily="18" charset="0"/>
              </a:rPr>
              <a:t>BGCOLOR</a:t>
            </a:r>
            <a:r>
              <a:rPr lang="ru-RU" sz="1600" dirty="0">
                <a:latin typeface="Constantia" pitchFamily="18" charset="0"/>
              </a:rPr>
              <a:t>="</a:t>
            </a:r>
            <a:r>
              <a:rPr lang="ru-RU" sz="1600" dirty="0" err="1">
                <a:latin typeface="Constantia" pitchFamily="18" charset="0"/>
              </a:rPr>
              <a:t>plum</a:t>
            </a:r>
            <a:r>
              <a:rPr lang="ru-RU" sz="1600" dirty="0">
                <a:latin typeface="Constantia" pitchFamily="18" charset="0"/>
              </a:rPr>
              <a:t>" </a:t>
            </a:r>
            <a:r>
              <a:rPr lang="en-US" sz="1600" dirty="0">
                <a:latin typeface="Constantia" pitchFamily="18" charset="0"/>
              </a:rPr>
              <a:t>BORDER</a:t>
            </a:r>
            <a:r>
              <a:rPr lang="ru-RU" sz="1600" dirty="0">
                <a:latin typeface="Constantia" pitchFamily="18" charset="0"/>
              </a:rPr>
              <a:t>="1"&gt;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</a:t>
            </a:r>
            <a:r>
              <a:rPr lang="en-US" sz="1600" dirty="0">
                <a:latin typeface="Constantia" pitchFamily="18" charset="0"/>
              </a:rPr>
              <a:t>CAPTION</a:t>
            </a:r>
            <a:r>
              <a:rPr lang="ru-RU" sz="1600" dirty="0">
                <a:latin typeface="Constantia" pitchFamily="18" charset="0"/>
              </a:rPr>
              <a:t>&gt;КЕСТЕ АТАУЫ&lt;/ </a:t>
            </a:r>
            <a:r>
              <a:rPr lang="en-US" sz="1600" dirty="0">
                <a:latin typeface="Constantia" pitchFamily="18" charset="0"/>
              </a:rPr>
              <a:t>CAPTION</a:t>
            </a:r>
            <a:r>
              <a:rPr lang="ru-RU" sz="1600" dirty="0">
                <a:latin typeface="Constantia" pitchFamily="18" charset="0"/>
              </a:rPr>
              <a:t> 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</a:t>
            </a:r>
            <a:r>
              <a:rPr lang="en-US" sz="1600" dirty="0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&gt;&lt;</a:t>
            </a:r>
            <a:r>
              <a:rPr lang="en-US" sz="1600" dirty="0">
                <a:latin typeface="Constantia" pitchFamily="18" charset="0"/>
              </a:rPr>
              <a:t>TH</a:t>
            </a:r>
            <a:r>
              <a:rPr lang="ru-RU" sz="1600" dirty="0">
                <a:latin typeface="Constantia" pitchFamily="18" charset="0"/>
              </a:rPr>
              <a:t>&gt;1&lt;/</a:t>
            </a:r>
            <a:r>
              <a:rPr lang="en-US" sz="1600" dirty="0">
                <a:latin typeface="Constantia" pitchFamily="18" charset="0"/>
              </a:rPr>
              <a:t>TH</a:t>
            </a:r>
            <a:r>
              <a:rPr lang="ru-RU" sz="1600" dirty="0">
                <a:latin typeface="Constantia" pitchFamily="18" charset="0"/>
              </a:rPr>
              <a:t>&gt;&lt;</a:t>
            </a:r>
            <a:r>
              <a:rPr lang="en-US" sz="1600" dirty="0">
                <a:latin typeface="Constantia" pitchFamily="18" charset="0"/>
              </a:rPr>
              <a:t>TH</a:t>
            </a:r>
            <a:r>
              <a:rPr lang="ru-RU" sz="1600" dirty="0">
                <a:latin typeface="Constantia" pitchFamily="18" charset="0"/>
              </a:rPr>
              <a:t>&gt;2&lt;/</a:t>
            </a:r>
            <a:r>
              <a:rPr lang="en-US" sz="1600" dirty="0">
                <a:latin typeface="Constantia" pitchFamily="18" charset="0"/>
              </a:rPr>
              <a:t>TH</a:t>
            </a:r>
            <a:r>
              <a:rPr lang="ru-RU" sz="1600" dirty="0">
                <a:latin typeface="Constantia" pitchFamily="18" charset="0"/>
              </a:rPr>
              <a:t>&gt;&lt;</a:t>
            </a:r>
            <a:r>
              <a:rPr lang="en-US" sz="1600" dirty="0">
                <a:latin typeface="Constantia" pitchFamily="18" charset="0"/>
              </a:rPr>
              <a:t>TH</a:t>
            </a:r>
            <a:r>
              <a:rPr lang="ru-RU" sz="1600" dirty="0">
                <a:latin typeface="Constantia" pitchFamily="18" charset="0"/>
              </a:rPr>
              <a:t>&gt;3&lt;/</a:t>
            </a:r>
            <a:r>
              <a:rPr lang="en-US" sz="1600" dirty="0">
                <a:latin typeface="Constantia" pitchFamily="18" charset="0"/>
              </a:rPr>
              <a:t>TH</a:t>
            </a:r>
            <a:r>
              <a:rPr lang="ru-RU" sz="1600" dirty="0">
                <a:latin typeface="Constantia" pitchFamily="18" charset="0"/>
              </a:rPr>
              <a:t>&gt;&lt;/</a:t>
            </a:r>
            <a:r>
              <a:rPr lang="en-US" sz="1600" dirty="0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 </a:t>
            </a:r>
            <a:r>
              <a:rPr lang="en-US" sz="1600" dirty="0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 &gt;&lt;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&gt;11&lt;/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&gt;&lt;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&gt;12&lt;/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&gt;&lt;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&gt;13&lt;/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&gt;&lt;/</a:t>
            </a:r>
            <a:r>
              <a:rPr lang="en-US" sz="1600" dirty="0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 </a:t>
            </a:r>
            <a:r>
              <a:rPr lang="en-US" sz="1600" dirty="0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 &gt;&lt;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&gt;21&lt;/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&gt;&lt;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&gt;22&lt;/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&gt;&lt;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&gt;23&lt;/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&gt;&lt;/</a:t>
            </a:r>
            <a:r>
              <a:rPr lang="en-US" sz="1600" dirty="0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 </a:t>
            </a:r>
            <a:r>
              <a:rPr lang="en-US" sz="1600" dirty="0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 &gt;&lt;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&gt;31&lt;/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&gt;&lt;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&gt;32&lt;/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&gt;&lt;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&gt;33&lt;/</a:t>
            </a:r>
            <a:r>
              <a:rPr lang="en-US" sz="1600" dirty="0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&gt;&lt;/</a:t>
            </a:r>
            <a:r>
              <a:rPr lang="en-US" sz="1600" dirty="0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&lt;/</a:t>
            </a:r>
            <a:r>
              <a:rPr lang="en-US" sz="1600" dirty="0">
                <a:latin typeface="Constantia" pitchFamily="18" charset="0"/>
              </a:rPr>
              <a:t>TABLE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&lt;/</a:t>
            </a:r>
            <a:r>
              <a:rPr lang="en-US" sz="1600" dirty="0">
                <a:latin typeface="Constantia" pitchFamily="18" charset="0"/>
              </a:rPr>
              <a:t>BODY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&lt;/</a:t>
            </a:r>
            <a:r>
              <a:rPr lang="en-US" sz="1600" dirty="0">
                <a:latin typeface="Constantia" pitchFamily="18" charset="0"/>
              </a:rPr>
              <a:t>HTML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algn="ctr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Constantia" pitchFamily="18" charset="0"/>
              </a:rPr>
              <a:t>Құжатты кодтау пунктінен Юникодты таңдап  сақтаңыз.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Нәтижесі келесі </a:t>
            </a:r>
            <a:r>
              <a:rPr lang="kk-KZ" sz="1600" dirty="0" smtClean="0">
                <a:latin typeface="Constantia" pitchFamily="18" charset="0"/>
              </a:rPr>
              <a:t>6 </a:t>
            </a:r>
            <a:r>
              <a:rPr lang="kk-KZ" sz="1600" dirty="0">
                <a:latin typeface="Constantia" pitchFamily="18" charset="0"/>
              </a:rPr>
              <a:t>суретте көрсетілген.</a:t>
            </a:r>
            <a:endParaRPr lang="ru-RU" sz="1600" dirty="0">
              <a:latin typeface="Constantia" pitchFamily="18" charset="0"/>
            </a:endParaRPr>
          </a:p>
        </p:txBody>
      </p:sp>
      <p:sp>
        <p:nvSpPr>
          <p:cNvPr id="26626" name="Подзаголовок 10"/>
          <p:cNvSpPr>
            <a:spLocks/>
          </p:cNvSpPr>
          <p:nvPr/>
        </p:nvSpPr>
        <p:spPr bwMode="auto">
          <a:xfrm>
            <a:off x="6084888" y="4221163"/>
            <a:ext cx="21605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kk-KZ" b="1" dirty="0" smtClean="0">
                <a:latin typeface="Times New Roman" pitchFamily="18" charset="0"/>
              </a:rPr>
              <a:t>6 </a:t>
            </a:r>
            <a:r>
              <a:rPr lang="kk-KZ" b="1" dirty="0">
                <a:latin typeface="Times New Roman" pitchFamily="18" charset="0"/>
              </a:rPr>
              <a:t>Сурет</a:t>
            </a:r>
            <a:endParaRPr lang="ru-RU" sz="2000" dirty="0">
              <a:latin typeface="Times New Roman" pitchFamily="18" charset="0"/>
            </a:endParaRPr>
          </a:p>
        </p:txBody>
      </p:sp>
      <p:pic>
        <p:nvPicPr>
          <p:cNvPr id="26627" name="Picture 6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2205038"/>
            <a:ext cx="30734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Подзаголовок 10"/>
          <p:cNvSpPr>
            <a:spLocks/>
          </p:cNvSpPr>
          <p:nvPr/>
        </p:nvSpPr>
        <p:spPr bwMode="auto">
          <a:xfrm>
            <a:off x="6372225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3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одзаголовок 10"/>
          <p:cNvSpPr>
            <a:spLocks/>
          </p:cNvSpPr>
          <p:nvPr/>
        </p:nvSpPr>
        <p:spPr bwMode="auto">
          <a:xfrm>
            <a:off x="395288" y="692150"/>
            <a:ext cx="785495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b="1" dirty="0" smtClean="0">
                <a:latin typeface="Times New Roman" pitchFamily="18" charset="0"/>
              </a:rPr>
              <a:t>Мысал </a:t>
            </a:r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Төменде келтірілген мысалды орындаңыз. 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</a:t>
            </a:r>
            <a:r>
              <a:rPr lang="en-US" sz="1600" dirty="0">
                <a:latin typeface="Constantia" pitchFamily="18" charset="0"/>
              </a:rPr>
              <a:t>HTML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&lt;TABLE BORDER=1&gt;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&lt;CAPTION&gt;</a:t>
            </a:r>
            <a:r>
              <a:rPr lang="ru-RU" sz="1600" dirty="0" err="1">
                <a:latin typeface="Constantia" pitchFamily="18" charset="0"/>
              </a:rPr>
              <a:t>Кемпірқосақ түстері&lt;/</a:t>
            </a:r>
            <a:r>
              <a:rPr lang="en-US" sz="1600" dirty="0">
                <a:latin typeface="Constantia" pitchFamily="18" charset="0"/>
              </a:rPr>
              <a:t>CAPTION&gt;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&lt;TR&gt;&lt;TH&gt;</a:t>
            </a:r>
            <a:r>
              <a:rPr lang="ru-RU" sz="1600" dirty="0" err="1">
                <a:latin typeface="Constantia" pitchFamily="18" charset="0"/>
              </a:rPr>
              <a:t>Кемпірқосақтың&lt;/</a:t>
            </a:r>
            <a:r>
              <a:rPr lang="en-US" sz="1600" dirty="0">
                <a:latin typeface="Constantia" pitchFamily="18" charset="0"/>
              </a:rPr>
              <a:t>TH&gt;&lt;TH&gt;</a:t>
            </a:r>
            <a:r>
              <a:rPr lang="ru-RU" sz="1600" dirty="0" err="1">
                <a:latin typeface="Constantia" pitchFamily="18" charset="0"/>
              </a:rPr>
              <a:t>барлық&lt;/</a:t>
            </a:r>
            <a:r>
              <a:rPr lang="en-US" sz="1600" dirty="0">
                <a:latin typeface="Constantia" pitchFamily="18" charset="0"/>
              </a:rPr>
              <a:t>TH&gt;&lt;TH&gt;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 err="1">
                <a:latin typeface="Constantia" pitchFamily="18" charset="0"/>
              </a:rPr>
              <a:t>түстері&lt;/</a:t>
            </a:r>
            <a:r>
              <a:rPr lang="en-US" sz="1600" dirty="0">
                <a:latin typeface="Constantia" pitchFamily="18" charset="0"/>
              </a:rPr>
              <a:t>TH&gt;&lt;/TR&gt;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&lt;TR&gt;&lt;TD </a:t>
            </a:r>
            <a:r>
              <a:rPr lang="en-US" sz="1600" dirty="0" err="1">
                <a:latin typeface="Constantia" pitchFamily="18" charset="0"/>
              </a:rPr>
              <a:t>bgcolor</a:t>
            </a:r>
            <a:r>
              <a:rPr lang="en-US" sz="1600" dirty="0">
                <a:latin typeface="Constantia" pitchFamily="18" charset="0"/>
              </a:rPr>
              <a:t>="red"&gt;</a:t>
            </a:r>
            <a:r>
              <a:rPr lang="ru-RU" sz="1600" dirty="0" err="1">
                <a:latin typeface="Constantia" pitchFamily="18" charset="0"/>
              </a:rPr>
              <a:t>Қызыл&lt;/</a:t>
            </a:r>
            <a:r>
              <a:rPr lang="en-US" sz="1600" dirty="0">
                <a:latin typeface="Constantia" pitchFamily="18" charset="0"/>
              </a:rPr>
              <a:t>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&lt;TD </a:t>
            </a:r>
            <a:r>
              <a:rPr lang="en-US" sz="1600" dirty="0" err="1">
                <a:latin typeface="Constantia" pitchFamily="18" charset="0"/>
              </a:rPr>
              <a:t>bgcolor</a:t>
            </a:r>
            <a:r>
              <a:rPr lang="en-US" sz="1600" dirty="0">
                <a:latin typeface="Constantia" pitchFamily="18" charset="0"/>
              </a:rPr>
              <a:t>="orange"&gt;</a:t>
            </a:r>
            <a:r>
              <a:rPr lang="ru-RU" sz="1600" dirty="0" err="1">
                <a:latin typeface="Constantia" pitchFamily="18" charset="0"/>
              </a:rPr>
              <a:t>Сарғыш&lt;/</a:t>
            </a:r>
            <a:r>
              <a:rPr lang="en-US" sz="1600" dirty="0">
                <a:latin typeface="Constantia" pitchFamily="18" charset="0"/>
              </a:rPr>
              <a:t>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&lt;TD </a:t>
            </a:r>
            <a:r>
              <a:rPr lang="en-US" sz="1600" dirty="0" err="1">
                <a:latin typeface="Constantia" pitchFamily="18" charset="0"/>
              </a:rPr>
              <a:t>bgcolor</a:t>
            </a:r>
            <a:r>
              <a:rPr lang="en-US" sz="1600" dirty="0">
                <a:latin typeface="Constantia" pitchFamily="18" charset="0"/>
              </a:rPr>
              <a:t>="yellow"&gt;</a:t>
            </a:r>
            <a:r>
              <a:rPr lang="ru-RU" sz="1600" dirty="0">
                <a:latin typeface="Constantia" pitchFamily="18" charset="0"/>
              </a:rPr>
              <a:t>Сары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&lt;/</a:t>
            </a:r>
            <a:r>
              <a:rPr lang="en-US" sz="1600" dirty="0">
                <a:latin typeface="Constantia" pitchFamily="18" charset="0"/>
              </a:rPr>
              <a:t>TD&gt;&lt;/TR&gt;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&lt;TR&gt;&lt;TD </a:t>
            </a:r>
            <a:r>
              <a:rPr lang="en-US" sz="1600" dirty="0" err="1">
                <a:latin typeface="Constantia" pitchFamily="18" charset="0"/>
              </a:rPr>
              <a:t>bgcolor</a:t>
            </a:r>
            <a:r>
              <a:rPr lang="en-US" sz="1600" dirty="0">
                <a:latin typeface="Constantia" pitchFamily="18" charset="0"/>
              </a:rPr>
              <a:t>="green"&gt;</a:t>
            </a:r>
            <a:r>
              <a:rPr lang="ru-RU" sz="1600" dirty="0" err="1">
                <a:latin typeface="Constantia" pitchFamily="18" charset="0"/>
              </a:rPr>
              <a:t>Жасыл</a:t>
            </a:r>
            <a:r>
              <a:rPr lang="ru-RU" sz="1600" dirty="0">
                <a:latin typeface="Constantia" pitchFamily="18" charset="0"/>
              </a:rPr>
              <a:t>&lt;/</a:t>
            </a:r>
            <a:r>
              <a:rPr lang="en-US" sz="1600" dirty="0">
                <a:latin typeface="Constantia" pitchFamily="18" charset="0"/>
              </a:rPr>
              <a:t>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&lt;TD </a:t>
            </a:r>
            <a:r>
              <a:rPr lang="en-US" sz="1600" dirty="0" err="1">
                <a:latin typeface="Constantia" pitchFamily="18" charset="0"/>
              </a:rPr>
              <a:t>bgcolor</a:t>
            </a:r>
            <a:r>
              <a:rPr lang="en-US" sz="1600" dirty="0">
                <a:latin typeface="Constantia" pitchFamily="18" charset="0"/>
              </a:rPr>
              <a:t>="blue"&gt;</a:t>
            </a:r>
            <a:r>
              <a:rPr lang="ru-RU" sz="1600" dirty="0" err="1">
                <a:latin typeface="Constantia" pitchFamily="18" charset="0"/>
              </a:rPr>
              <a:t>Көк&lt;/</a:t>
            </a:r>
            <a:r>
              <a:rPr lang="en-US" sz="1600" dirty="0">
                <a:latin typeface="Constantia" pitchFamily="18" charset="0"/>
              </a:rPr>
              <a:t>TD&gt;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&lt;TD </a:t>
            </a:r>
            <a:r>
              <a:rPr lang="en-US" sz="1600" dirty="0" err="1">
                <a:latin typeface="Constantia" pitchFamily="18" charset="0"/>
              </a:rPr>
              <a:t>bgcolor</a:t>
            </a:r>
            <a:r>
              <a:rPr lang="en-US" sz="1600" dirty="0">
                <a:latin typeface="Constantia" pitchFamily="18" charset="0"/>
              </a:rPr>
              <a:t>="turquoise"&gt;</a:t>
            </a:r>
            <a:r>
              <a:rPr lang="ru-RU" sz="1600" dirty="0" err="1">
                <a:latin typeface="Constantia" pitchFamily="18" charset="0"/>
              </a:rPr>
              <a:t>Көгілдір</a:t>
            </a:r>
            <a:endParaRPr lang="ru-RU" sz="1600" dirty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&lt;/</a:t>
            </a:r>
            <a:r>
              <a:rPr lang="en-US" sz="1600" dirty="0">
                <a:latin typeface="Constantia" pitchFamily="18" charset="0"/>
              </a:rPr>
              <a:t>TD&gt;&lt;/TR&gt;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&lt;/TABLE&gt;</a:t>
            </a:r>
            <a:endParaRPr lang="ru-RU" sz="1600" dirty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&lt;/</a:t>
            </a:r>
            <a:r>
              <a:rPr lang="en-US" sz="1600" dirty="0">
                <a:latin typeface="Constantia" pitchFamily="18" charset="0"/>
              </a:rPr>
              <a:t>HTML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algn="ctr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Constantia" pitchFamily="18" charset="0"/>
              </a:rPr>
              <a:t>Құжатты кодтау пунктінен Юникодты таңдап  сақтаңыз.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Нәтижесі келесі </a:t>
            </a:r>
            <a:r>
              <a:rPr lang="kk-KZ" sz="1600" dirty="0" smtClean="0">
                <a:latin typeface="Constantia" pitchFamily="18" charset="0"/>
              </a:rPr>
              <a:t>7 суретте </a:t>
            </a:r>
            <a:r>
              <a:rPr lang="kk-KZ" sz="1600" dirty="0">
                <a:latin typeface="Constantia" pitchFamily="18" charset="0"/>
              </a:rPr>
              <a:t>көрсетілген.</a:t>
            </a:r>
            <a:endParaRPr lang="ru-RU" sz="1600" dirty="0">
              <a:latin typeface="Constantia" pitchFamily="18" charset="0"/>
            </a:endParaRPr>
          </a:p>
        </p:txBody>
      </p:sp>
      <p:sp>
        <p:nvSpPr>
          <p:cNvPr id="25603" name="Подзаголовок 10"/>
          <p:cNvSpPr>
            <a:spLocks/>
          </p:cNvSpPr>
          <p:nvPr/>
        </p:nvSpPr>
        <p:spPr bwMode="auto">
          <a:xfrm>
            <a:off x="5715000" y="4214813"/>
            <a:ext cx="216058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kk-KZ" b="1" dirty="0" smtClean="0">
                <a:latin typeface="Times New Roman" pitchFamily="18" charset="0"/>
              </a:rPr>
              <a:t>7 </a:t>
            </a:r>
            <a:r>
              <a:rPr lang="kk-KZ" b="1" dirty="0">
                <a:latin typeface="Times New Roman" pitchFamily="18" charset="0"/>
              </a:rPr>
              <a:t>Сурет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25604" name="Подзаголовок 10"/>
          <p:cNvSpPr>
            <a:spLocks/>
          </p:cNvSpPr>
          <p:nvPr/>
        </p:nvSpPr>
        <p:spPr bwMode="auto">
          <a:xfrm>
            <a:off x="6372225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pic>
        <p:nvPicPr>
          <p:cNvPr id="25605" name="Рисунок 6" descr="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2667000"/>
            <a:ext cx="350043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одзаголовок 10"/>
          <p:cNvSpPr>
            <a:spLocks/>
          </p:cNvSpPr>
          <p:nvPr/>
        </p:nvSpPr>
        <p:spPr bwMode="auto">
          <a:xfrm>
            <a:off x="395288" y="500063"/>
            <a:ext cx="785495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 Мысал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Тек жолдардан тұратын кесте құрыңыз.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	Әдістемелік нұсқаулар: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Келесі мысалды енгізіңіз: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</a:t>
            </a:r>
            <a:r>
              <a:rPr lang="en-US" sz="1600" dirty="0">
                <a:latin typeface="Constantia" pitchFamily="18" charset="0"/>
              </a:rPr>
              <a:t>HTML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</a:t>
            </a:r>
            <a:r>
              <a:rPr lang="en-US" sz="1600" dirty="0">
                <a:latin typeface="Constantia" pitchFamily="18" charset="0"/>
              </a:rPr>
              <a:t>HEAD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</a:t>
            </a:r>
            <a:r>
              <a:rPr lang="en-US" sz="1600" dirty="0">
                <a:latin typeface="Constantia" pitchFamily="18" charset="0"/>
              </a:rPr>
              <a:t>TITLE</a:t>
            </a:r>
            <a:r>
              <a:rPr lang="ru-RU" sz="1600" dirty="0">
                <a:latin typeface="Constantia" pitchFamily="18" charset="0"/>
              </a:rPr>
              <a:t>&gt;</a:t>
            </a:r>
            <a:r>
              <a:rPr lang="ru-RU" sz="1600" dirty="0" err="1">
                <a:latin typeface="Constantia" pitchFamily="18" charset="0"/>
              </a:rPr>
              <a:t>html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table</a:t>
            </a:r>
            <a:r>
              <a:rPr lang="ru-RU" sz="1600" dirty="0">
                <a:latin typeface="Constantia" pitchFamily="18" charset="0"/>
              </a:rPr>
              <a:t>&lt;/ </a:t>
            </a:r>
            <a:r>
              <a:rPr lang="en-US" sz="1600" dirty="0">
                <a:latin typeface="Constantia" pitchFamily="18" charset="0"/>
              </a:rPr>
              <a:t>TITLE</a:t>
            </a:r>
            <a:r>
              <a:rPr lang="ru-RU" sz="1600" dirty="0">
                <a:latin typeface="Constantia" pitchFamily="18" charset="0"/>
              </a:rPr>
              <a:t> 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&lt;/ </a:t>
            </a:r>
            <a:r>
              <a:rPr lang="en-US" sz="1600" dirty="0">
                <a:latin typeface="Constantia" pitchFamily="18" charset="0"/>
              </a:rPr>
              <a:t>HEAD</a:t>
            </a:r>
            <a:r>
              <a:rPr lang="ru-RU" sz="1600" dirty="0">
                <a:latin typeface="Constantia" pitchFamily="18" charset="0"/>
              </a:rPr>
              <a:t> 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</a:t>
            </a:r>
            <a:r>
              <a:rPr lang="en-US" sz="1600" dirty="0">
                <a:latin typeface="Constantia" pitchFamily="18" charset="0"/>
              </a:rPr>
              <a:t>BODY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&lt;table width="300" </a:t>
            </a:r>
            <a:r>
              <a:rPr lang="en-US" sz="1600" dirty="0" err="1">
                <a:latin typeface="Constantia" pitchFamily="18" charset="0"/>
              </a:rPr>
              <a:t>bgcolor</a:t>
            </a:r>
            <a:r>
              <a:rPr lang="en-US" sz="1600" dirty="0">
                <a:latin typeface="Constantia" pitchFamily="18" charset="0"/>
              </a:rPr>
              <a:t>="plum" border="1"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align="center" </a:t>
            </a:r>
            <a:r>
              <a:rPr lang="en-US" sz="1600" dirty="0" err="1">
                <a:latin typeface="Constantia" pitchFamily="18" charset="0"/>
              </a:rPr>
              <a:t>cellspacing</a:t>
            </a:r>
            <a:r>
              <a:rPr lang="en-US" sz="1600" dirty="0">
                <a:latin typeface="Constantia" pitchFamily="18" charset="0"/>
              </a:rPr>
              <a:t>="5" </a:t>
            </a:r>
            <a:r>
              <a:rPr lang="en-US" sz="1600" dirty="0" err="1">
                <a:latin typeface="Constantia" pitchFamily="18" charset="0"/>
              </a:rPr>
              <a:t>cellpadding</a:t>
            </a:r>
            <a:r>
              <a:rPr lang="en-US" sz="1600" dirty="0">
                <a:latin typeface="Constantia" pitchFamily="18" charset="0"/>
              </a:rPr>
              <a:t>="10"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rules="rows" frame="void"&gt;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&lt;caption&gt;</a:t>
            </a:r>
            <a:r>
              <a:rPr lang="ru-RU" sz="1600" dirty="0" err="1">
                <a:latin typeface="Constantia" pitchFamily="18" charset="0"/>
              </a:rPr>
              <a:t>Кесте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атауы</a:t>
            </a:r>
            <a:r>
              <a:rPr lang="ru-RU" sz="1600" dirty="0">
                <a:latin typeface="Constantia" pitchFamily="18" charset="0"/>
              </a:rPr>
              <a:t>&lt;/</a:t>
            </a:r>
            <a:r>
              <a:rPr lang="en-US" sz="1600" dirty="0">
                <a:latin typeface="Constantia" pitchFamily="18" charset="0"/>
              </a:rPr>
              <a:t>caption&gt;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</a:t>
            </a:r>
            <a:r>
              <a:rPr lang="en-US" sz="1600" dirty="0" err="1">
                <a:latin typeface="Constantia" pitchFamily="18" charset="0"/>
              </a:rPr>
              <a:t>tr</a:t>
            </a:r>
            <a:r>
              <a:rPr lang="en-US" sz="1600" dirty="0">
                <a:latin typeface="Constantia" pitchFamily="18" charset="0"/>
              </a:rPr>
              <a:t>&gt;&lt;</a:t>
            </a:r>
            <a:r>
              <a:rPr lang="en-US" sz="1600" dirty="0" err="1">
                <a:latin typeface="Constantia" pitchFamily="18" charset="0"/>
              </a:rPr>
              <a:t>th</a:t>
            </a:r>
            <a:r>
              <a:rPr lang="en-US" sz="1600" dirty="0">
                <a:latin typeface="Constantia" pitchFamily="18" charset="0"/>
              </a:rPr>
              <a:t>&gt;1&lt;/</a:t>
            </a:r>
            <a:r>
              <a:rPr lang="en-US" sz="1600" dirty="0" err="1">
                <a:latin typeface="Constantia" pitchFamily="18" charset="0"/>
              </a:rPr>
              <a:t>th</a:t>
            </a:r>
            <a:r>
              <a:rPr lang="en-US" sz="1600" dirty="0">
                <a:latin typeface="Constantia" pitchFamily="18" charset="0"/>
              </a:rPr>
              <a:t>&gt;&lt;</a:t>
            </a:r>
            <a:r>
              <a:rPr lang="en-US" sz="1600" dirty="0" err="1">
                <a:latin typeface="Constantia" pitchFamily="18" charset="0"/>
              </a:rPr>
              <a:t>th</a:t>
            </a:r>
            <a:r>
              <a:rPr lang="en-US" sz="1600" dirty="0">
                <a:latin typeface="Constantia" pitchFamily="18" charset="0"/>
              </a:rPr>
              <a:t>&gt;2&lt;/</a:t>
            </a:r>
            <a:r>
              <a:rPr lang="en-US" sz="1600" dirty="0" err="1">
                <a:latin typeface="Constantia" pitchFamily="18" charset="0"/>
              </a:rPr>
              <a:t>th</a:t>
            </a:r>
            <a:r>
              <a:rPr lang="en-US" sz="1600" dirty="0">
                <a:latin typeface="Constantia" pitchFamily="18" charset="0"/>
              </a:rPr>
              <a:t>&gt;&lt;</a:t>
            </a:r>
            <a:r>
              <a:rPr lang="en-US" sz="1600" dirty="0" err="1">
                <a:latin typeface="Constantia" pitchFamily="18" charset="0"/>
              </a:rPr>
              <a:t>th</a:t>
            </a:r>
            <a:r>
              <a:rPr lang="en-US" sz="1600" dirty="0">
                <a:latin typeface="Constantia" pitchFamily="18" charset="0"/>
              </a:rPr>
              <a:t>&gt;3&lt;/</a:t>
            </a:r>
            <a:r>
              <a:rPr lang="en-US" sz="1600" dirty="0" err="1">
                <a:latin typeface="Constantia" pitchFamily="18" charset="0"/>
              </a:rPr>
              <a:t>th</a:t>
            </a:r>
            <a:r>
              <a:rPr lang="en-US" sz="1600" dirty="0">
                <a:latin typeface="Constantia" pitchFamily="18" charset="0"/>
              </a:rPr>
              <a:t>&gt;&lt;/</a:t>
            </a:r>
            <a:r>
              <a:rPr lang="en-US" sz="1600" dirty="0" err="1">
                <a:latin typeface="Constantia" pitchFamily="18" charset="0"/>
              </a:rPr>
              <a:t>tr</a:t>
            </a:r>
            <a:r>
              <a:rPr lang="en-US" sz="1600" dirty="0">
                <a:latin typeface="Constantia" pitchFamily="18" charset="0"/>
              </a:rPr>
              <a:t>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</a:t>
            </a:r>
            <a:r>
              <a:rPr lang="en-US" sz="1600" dirty="0" err="1">
                <a:latin typeface="Constantia" pitchFamily="18" charset="0"/>
              </a:rPr>
              <a:t>tr</a:t>
            </a:r>
            <a:r>
              <a:rPr lang="en-US" sz="1600" dirty="0">
                <a:latin typeface="Constantia" pitchFamily="18" charset="0"/>
              </a:rPr>
              <a:t>&gt;&lt;td&gt;11&lt;/td&gt;&lt;td&gt;12&lt;/td&gt;&lt;td&gt;13&lt;/td&gt;&lt;/</a:t>
            </a:r>
            <a:r>
              <a:rPr lang="en-US" sz="1600" dirty="0" err="1">
                <a:latin typeface="Constantia" pitchFamily="18" charset="0"/>
              </a:rPr>
              <a:t>tr</a:t>
            </a:r>
            <a:r>
              <a:rPr lang="en-US" sz="1600" dirty="0">
                <a:latin typeface="Constantia" pitchFamily="18" charset="0"/>
              </a:rPr>
              <a:t>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</a:t>
            </a:r>
            <a:r>
              <a:rPr lang="en-US" sz="1600" dirty="0" err="1">
                <a:latin typeface="Constantia" pitchFamily="18" charset="0"/>
              </a:rPr>
              <a:t>tr</a:t>
            </a:r>
            <a:r>
              <a:rPr lang="en-US" sz="1600" dirty="0">
                <a:latin typeface="Constantia" pitchFamily="18" charset="0"/>
              </a:rPr>
              <a:t>&gt;&lt;td&gt;21&lt;/td&gt;&lt;td&gt;22&lt;/td&gt;&lt;td&gt;23&lt;/td&gt;&lt;/</a:t>
            </a:r>
            <a:r>
              <a:rPr lang="en-US" sz="1600" dirty="0" err="1">
                <a:latin typeface="Constantia" pitchFamily="18" charset="0"/>
              </a:rPr>
              <a:t>tr</a:t>
            </a:r>
            <a:r>
              <a:rPr lang="en-US" sz="1600" dirty="0">
                <a:latin typeface="Constantia" pitchFamily="18" charset="0"/>
              </a:rPr>
              <a:t>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</a:t>
            </a:r>
            <a:r>
              <a:rPr lang="en-US" sz="1600" dirty="0" err="1">
                <a:latin typeface="Constantia" pitchFamily="18" charset="0"/>
              </a:rPr>
              <a:t>tr</a:t>
            </a:r>
            <a:r>
              <a:rPr lang="en-US" sz="1600" dirty="0">
                <a:latin typeface="Constantia" pitchFamily="18" charset="0"/>
              </a:rPr>
              <a:t>&gt;&lt;td&gt;31&lt;/td&gt;&lt;td&gt;32&lt;/td&gt;&lt;td&gt;33&lt;/td&gt;&lt;/</a:t>
            </a:r>
            <a:r>
              <a:rPr lang="en-US" sz="1600" dirty="0" err="1">
                <a:latin typeface="Constantia" pitchFamily="18" charset="0"/>
              </a:rPr>
              <a:t>tr</a:t>
            </a:r>
            <a:r>
              <a:rPr lang="en-US" sz="1600" dirty="0">
                <a:latin typeface="Constantia" pitchFamily="18" charset="0"/>
              </a:rPr>
              <a:t>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&lt;/</a:t>
            </a:r>
            <a:r>
              <a:rPr lang="en-US" sz="1600" dirty="0">
                <a:latin typeface="Constantia" pitchFamily="18" charset="0"/>
              </a:rPr>
              <a:t>BODY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&lt;/</a:t>
            </a:r>
            <a:r>
              <a:rPr lang="en-US" sz="1600" dirty="0">
                <a:latin typeface="Constantia" pitchFamily="18" charset="0"/>
              </a:rPr>
              <a:t>HTML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Constantia" pitchFamily="18" charset="0"/>
              </a:rPr>
              <a:t>Құжатты кодтау пунктінен Юникодты таңдап  сақтаңыз.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Нәтижесі келесі </a:t>
            </a:r>
            <a:r>
              <a:rPr lang="kk-KZ" sz="1600" dirty="0" smtClean="0">
                <a:latin typeface="Constantia" pitchFamily="18" charset="0"/>
              </a:rPr>
              <a:t>8 </a:t>
            </a:r>
            <a:r>
              <a:rPr lang="kk-KZ" sz="1600" dirty="0">
                <a:latin typeface="Constantia" pitchFamily="18" charset="0"/>
              </a:rPr>
              <a:t>суретте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көрсетілген.</a:t>
            </a:r>
            <a:endParaRPr lang="ru-RU" sz="1600" dirty="0">
              <a:latin typeface="Constantia" pitchFamily="18" charset="0"/>
            </a:endParaRPr>
          </a:p>
        </p:txBody>
      </p:sp>
      <p:sp>
        <p:nvSpPr>
          <p:cNvPr id="27650" name="Подзаголовок 10"/>
          <p:cNvSpPr>
            <a:spLocks/>
          </p:cNvSpPr>
          <p:nvPr/>
        </p:nvSpPr>
        <p:spPr bwMode="auto">
          <a:xfrm>
            <a:off x="6084888" y="4221163"/>
            <a:ext cx="21605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kk-KZ" b="1" dirty="0" smtClean="0">
                <a:latin typeface="Times New Roman" pitchFamily="18" charset="0"/>
              </a:rPr>
              <a:t>8 </a:t>
            </a:r>
            <a:r>
              <a:rPr lang="kk-KZ" b="1" dirty="0">
                <a:latin typeface="Times New Roman" pitchFamily="18" charset="0"/>
              </a:rPr>
              <a:t>Сурет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27651" name="Подзаголовок 10"/>
          <p:cNvSpPr>
            <a:spLocks/>
          </p:cNvSpPr>
          <p:nvPr/>
        </p:nvSpPr>
        <p:spPr bwMode="auto">
          <a:xfrm>
            <a:off x="6372225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pic>
        <p:nvPicPr>
          <p:cNvPr id="27652" name="Рисунок 6" descr="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2428875"/>
            <a:ext cx="28575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579296" cy="60639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k-KZ" b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3 Тақырып. Кестелер көмегімен HTML құжатын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жасау</a:t>
            </a:r>
            <a:endParaRPr lang="kk-KZ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kk-KZ" b="1" dirty="0"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Таблица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тақырыбы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таблицаның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жоғарғы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төменгі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бөлігінде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орналаса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алады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өзгерісті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жасау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CAPTION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тегінің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ALIGN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параметірінің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мәндері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LEFT,CENTER,</a:t>
            </a:r>
            <a:r>
              <a:rPr lang="kk-KZ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RIGHT,</a:t>
            </a:r>
            <a:r>
              <a:rPr lang="kk-KZ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BOTTOM (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таблицаның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айнымалысына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өзгеріп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қолдануға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Мысал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BODY&gt;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&lt;TABLE  BORDER&gt;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&lt;CAPTION  ALIGN=RIGHT  VALIGN=BOTTOM&gt;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Күнге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жақын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планеталар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CAPTION&gt;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TABLE-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тегінің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BORDER-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параметірі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таблица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шекараларының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өлшемін</a:t>
            </a:r>
            <a:endParaRPr lang="kk-KZ" sz="22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47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797"/>
            <a:ext cx="9253074" cy="6751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453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3"/>
            <a:ext cx="8856984" cy="6207968"/>
          </a:xfrm>
        </p:spPr>
        <p:txBody>
          <a:bodyPr/>
          <a:lstStyle/>
          <a:p>
            <a:pPr marL="0" indent="288000" algn="ctr">
              <a:spcBef>
                <a:spcPts val="0"/>
              </a:spcBef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HTML-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құжаттарды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форматтау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тәсілі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тақырыптарының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көлеміне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деңгейін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h1&gt;…&lt;/h1&gt;     &lt;h6&gt;…&lt;/h6&gt;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жалғасады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Жаңа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жолдан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басталатын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абзацтарды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абзацты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жаппай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жаңа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абзацты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кетсек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алдыңғы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абзац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автоматты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жабылады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Сондықтан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жаппаса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азат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жолдан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басталмайды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тек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абзацтар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бос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қалдырылып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кетеді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Көбінесе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абзацтарды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көлденең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горизонталь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қойылады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Көлденең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қою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hr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орналастырылады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жабу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болмайды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b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қойылған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бос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біреуі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көрініп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келесі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көшіретін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Enter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пернесі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ешбір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әсер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етпейді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абзац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бос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қалдырмай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жаңа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көшу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жалғыз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пайдаланамыз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098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68313" y="188913"/>
            <a:ext cx="7854950" cy="360362"/>
          </a:xfrm>
        </p:spPr>
        <p:txBody>
          <a:bodyPr lIns="0" rIns="18288"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kk-KZ" sz="1800" b="1" dirty="0" smtClean="0">
                <a:latin typeface="Times New Roman" pitchFamily="18" charset="0"/>
              </a:rPr>
              <a:t>	</a:t>
            </a:r>
            <a:r>
              <a:rPr lang="kk-KZ" sz="1800" dirty="0" smtClean="0">
                <a:latin typeface="Times New Roman" pitchFamily="18" charset="0"/>
              </a:rPr>
              <a:t>	</a:t>
            </a:r>
            <a:r>
              <a:rPr lang="kk-KZ" sz="1800" b="1" dirty="0">
                <a:latin typeface="Times New Roman" pitchFamily="18" charset="0"/>
              </a:rPr>
              <a:t> Мысал </a:t>
            </a:r>
            <a:r>
              <a:rPr lang="kk-KZ" sz="1800" b="1" dirty="0" smtClean="0">
                <a:latin typeface="Times New Roman" pitchFamily="18" charset="0"/>
              </a:rPr>
              <a:t>1:</a:t>
            </a:r>
            <a:r>
              <a:rPr lang="kk-KZ" sz="1800" dirty="0" smtClean="0">
                <a:latin typeface="Times New Roman" pitchFamily="18" charset="0"/>
              </a:rPr>
              <a:t> Қарапайым веб бет жасаңыз</a:t>
            </a:r>
            <a:endParaRPr lang="ru-RU" sz="1800" dirty="0" smtClean="0">
              <a:latin typeface="Times New Roman" pitchFamily="18" charset="0"/>
            </a:endParaRPr>
          </a:p>
        </p:txBody>
      </p:sp>
      <p:sp>
        <p:nvSpPr>
          <p:cNvPr id="10243" name="Подзаголовок 10"/>
          <p:cNvSpPr>
            <a:spLocks/>
          </p:cNvSpPr>
          <p:nvPr/>
        </p:nvSpPr>
        <p:spPr bwMode="auto">
          <a:xfrm>
            <a:off x="395288" y="712670"/>
            <a:ext cx="7854950" cy="5308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Әдістемелік нұсқаулар: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Келесі мысалды енгізіңіз: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&lt;html&gt;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&lt;body&gt;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&lt;table width="715"  border="1"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align="center" </a:t>
            </a:r>
            <a:r>
              <a:rPr lang="en-US" sz="1600" dirty="0" err="1" smtClean="0">
                <a:latin typeface="Constantia" pitchFamily="18" charset="0"/>
              </a:rPr>
              <a:t>cellspacing</a:t>
            </a:r>
            <a:r>
              <a:rPr lang="en-US" sz="1600" dirty="0" smtClean="0">
                <a:latin typeface="Constantia" pitchFamily="18" charset="0"/>
              </a:rPr>
              <a:t>="0" </a:t>
            </a:r>
            <a:r>
              <a:rPr lang="en-US" sz="1600" dirty="0" err="1" smtClean="0">
                <a:latin typeface="Constantia" pitchFamily="18" charset="0"/>
              </a:rPr>
              <a:t>cellpadding</a:t>
            </a:r>
            <a:r>
              <a:rPr lang="en-US" sz="1600" dirty="0" smtClean="0">
                <a:latin typeface="Constantia" pitchFamily="18" charset="0"/>
              </a:rPr>
              <a:t>="10"&gt;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 </a:t>
            </a:r>
            <a:r>
              <a:rPr lang="en-US" sz="1600" dirty="0" err="1" smtClean="0">
                <a:latin typeface="Constantia" pitchFamily="18" charset="0"/>
              </a:rPr>
              <a:t>bgcolor</a:t>
            </a:r>
            <a:r>
              <a:rPr lang="en-US" sz="1600" dirty="0" smtClean="0">
                <a:latin typeface="Constantia" pitchFamily="18" charset="0"/>
              </a:rPr>
              <a:t>="</a:t>
            </a:r>
            <a:r>
              <a:rPr lang="en-US" sz="1600" dirty="0" err="1" smtClean="0">
                <a:latin typeface="Constantia" pitchFamily="18" charset="0"/>
              </a:rPr>
              <a:t>darkred</a:t>
            </a:r>
            <a:r>
              <a:rPr lang="en-US" sz="1600" dirty="0" smtClean="0">
                <a:latin typeface="Constantia" pitchFamily="18" charset="0"/>
              </a:rPr>
              <a:t>"&gt;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 </a:t>
            </a:r>
            <a:r>
              <a:rPr lang="en-US" sz="1600" dirty="0" err="1" smtClean="0">
                <a:latin typeface="Constantia" pitchFamily="18" charset="0"/>
              </a:rPr>
              <a:t>colspan</a:t>
            </a:r>
            <a:r>
              <a:rPr lang="en-US" sz="1600" dirty="0" smtClean="0">
                <a:latin typeface="Constantia" pitchFamily="18" charset="0"/>
              </a:rPr>
              <a:t>="2" height="100"&gt;&lt;font color="white"&gt;</a:t>
            </a:r>
            <a:r>
              <a:rPr lang="ru-RU" sz="1600" dirty="0" smtClean="0">
                <a:latin typeface="Constantia" pitchFamily="18" charset="0"/>
              </a:rPr>
              <a:t>сайт басы&lt;/</a:t>
            </a:r>
            <a:r>
              <a:rPr lang="en-US" sz="1600" dirty="0" smtClean="0">
                <a:latin typeface="Constantia" pitchFamily="18" charset="0"/>
              </a:rPr>
              <a:t>td&gt;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 </a:t>
            </a:r>
            <a:r>
              <a:rPr lang="en-US" sz="1600" dirty="0" err="1" smtClean="0">
                <a:latin typeface="Constantia" pitchFamily="18" charset="0"/>
              </a:rPr>
              <a:t>bgcolor</a:t>
            </a:r>
            <a:r>
              <a:rPr lang="en-US" sz="1600" dirty="0" smtClean="0">
                <a:latin typeface="Constantia" pitchFamily="18" charset="0"/>
              </a:rPr>
              <a:t>="</a:t>
            </a:r>
            <a:r>
              <a:rPr lang="en-US" sz="1600" dirty="0" err="1" smtClean="0">
                <a:latin typeface="Constantia" pitchFamily="18" charset="0"/>
              </a:rPr>
              <a:t>oldlace</a:t>
            </a:r>
            <a:r>
              <a:rPr lang="en-US" sz="1600" dirty="0" smtClean="0">
                <a:latin typeface="Constantia" pitchFamily="18" charset="0"/>
              </a:rPr>
              <a:t>"&gt;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  width="190" height="200"&gt;</a:t>
            </a:r>
            <a:r>
              <a:rPr lang="ru-RU" sz="1600" dirty="0" err="1" smtClean="0">
                <a:latin typeface="Constantia" pitchFamily="18" charset="0"/>
              </a:rPr>
              <a:t>мәзір&lt;/</a:t>
            </a:r>
            <a:r>
              <a:rPr lang="en-US" sz="1600" dirty="0" smtClean="0">
                <a:latin typeface="Constantia" pitchFamily="18" charset="0"/>
              </a:rPr>
              <a:t>td&gt;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&lt;td&gt;</a:t>
            </a:r>
            <a:r>
              <a:rPr lang="ru-RU" sz="1600" dirty="0" smtClean="0">
                <a:latin typeface="Constantia" pitchFamily="18" charset="0"/>
              </a:rPr>
              <a:t>сайт </a:t>
            </a:r>
            <a:r>
              <a:rPr lang="ru-RU" sz="1600" dirty="0" err="1" smtClean="0">
                <a:latin typeface="Constantia" pitchFamily="18" charset="0"/>
              </a:rPr>
              <a:t>денесі</a:t>
            </a:r>
            <a:r>
              <a:rPr lang="ru-RU" sz="1600" dirty="0" smtClean="0">
                <a:latin typeface="Constantia" pitchFamily="18" charset="0"/>
              </a:rPr>
              <a:t>&lt;/</a:t>
            </a:r>
            <a:r>
              <a:rPr lang="en-US" sz="1600" dirty="0" smtClean="0">
                <a:latin typeface="Constantia" pitchFamily="18" charset="0"/>
              </a:rPr>
              <a:t>td&gt;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 &lt;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 </a:t>
            </a:r>
            <a:r>
              <a:rPr lang="en-US" sz="1600" dirty="0" err="1" smtClean="0">
                <a:latin typeface="Constantia" pitchFamily="18" charset="0"/>
              </a:rPr>
              <a:t>bgcolor</a:t>
            </a:r>
            <a:r>
              <a:rPr lang="en-US" sz="1600" dirty="0" smtClean="0">
                <a:latin typeface="Constantia" pitchFamily="18" charset="0"/>
              </a:rPr>
              <a:t>="</a:t>
            </a:r>
            <a:r>
              <a:rPr lang="en-US" sz="1600" dirty="0" err="1" smtClean="0">
                <a:latin typeface="Constantia" pitchFamily="18" charset="0"/>
              </a:rPr>
              <a:t>darkred</a:t>
            </a:r>
            <a:r>
              <a:rPr lang="en-US" sz="1600" dirty="0" smtClean="0">
                <a:latin typeface="Constantia" pitchFamily="18" charset="0"/>
              </a:rPr>
              <a:t>"&gt;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 </a:t>
            </a:r>
            <a:r>
              <a:rPr lang="en-US" sz="1600" dirty="0" err="1" smtClean="0">
                <a:latin typeface="Constantia" pitchFamily="18" charset="0"/>
              </a:rPr>
              <a:t>colspan</a:t>
            </a:r>
            <a:r>
              <a:rPr lang="en-US" sz="1600" dirty="0" smtClean="0">
                <a:latin typeface="Constantia" pitchFamily="18" charset="0"/>
              </a:rPr>
              <a:t>="2" height="30"&gt;&lt;font color="white"&gt;</a:t>
            </a:r>
            <a:r>
              <a:rPr lang="ru-RU" sz="1600" dirty="0" err="1" smtClean="0">
                <a:latin typeface="Constantia" pitchFamily="18" charset="0"/>
              </a:rPr>
              <a:t>сайттың төменгі бөлігі&lt;/</a:t>
            </a:r>
            <a:r>
              <a:rPr lang="en-US" sz="1600" dirty="0" smtClean="0">
                <a:latin typeface="Constantia" pitchFamily="18" charset="0"/>
              </a:rPr>
              <a:t>td&gt;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&lt;/table&gt;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&lt;/html&gt;</a:t>
            </a:r>
            <a:endParaRPr lang="ru-RU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</a:pPr>
            <a:r>
              <a:rPr lang="kk-KZ" sz="1600" dirty="0" smtClean="0">
                <a:latin typeface="Constantia" pitchFamily="18" charset="0"/>
              </a:rPr>
              <a:t>Құжатты кодтау пунктінен Юникодты таңдап  сақтаңыз.</a:t>
            </a:r>
            <a:r>
              <a:rPr lang="en-US" sz="1600" dirty="0" smtClean="0">
                <a:latin typeface="Constantia" pitchFamily="18" charset="0"/>
              </a:rPr>
              <a:t> </a:t>
            </a:r>
            <a:r>
              <a:rPr lang="kk-KZ" sz="1600" dirty="0" smtClean="0">
                <a:latin typeface="Constantia" pitchFamily="18" charset="0"/>
              </a:rPr>
              <a:t>Нәтижесі келесі 9 суретте көрсетілген.</a:t>
            </a:r>
            <a:endParaRPr lang="ru-RU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endParaRPr lang="en-US" sz="1600" dirty="0" smtClean="0">
              <a:latin typeface="Constantia" pitchFamily="18" charset="0"/>
            </a:endParaRPr>
          </a:p>
        </p:txBody>
      </p:sp>
      <p:sp>
        <p:nvSpPr>
          <p:cNvPr id="10246" name="Подзаголовок 10"/>
          <p:cNvSpPr>
            <a:spLocks/>
          </p:cNvSpPr>
          <p:nvPr/>
        </p:nvSpPr>
        <p:spPr bwMode="auto">
          <a:xfrm>
            <a:off x="6372225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kk-KZ" b="1" dirty="0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Подзаголовок 10"/>
          <p:cNvSpPr>
            <a:spLocks/>
          </p:cNvSpPr>
          <p:nvPr/>
        </p:nvSpPr>
        <p:spPr bwMode="auto">
          <a:xfrm>
            <a:off x="3348038" y="4508500"/>
            <a:ext cx="21605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kk-KZ" b="1" dirty="0" smtClean="0">
                <a:latin typeface="Times New Roman" pitchFamily="18" charset="0"/>
              </a:rPr>
              <a:t>9 </a:t>
            </a:r>
            <a:r>
              <a:rPr lang="kk-KZ" b="1" dirty="0">
                <a:latin typeface="Times New Roman" pitchFamily="18" charset="0"/>
              </a:rPr>
              <a:t>Сурет</a:t>
            </a:r>
            <a:endParaRPr lang="ru-RU" sz="2000" dirty="0">
              <a:latin typeface="Times New Roman" pitchFamily="18" charset="0"/>
            </a:endParaRPr>
          </a:p>
        </p:txBody>
      </p:sp>
      <p:pic>
        <p:nvPicPr>
          <p:cNvPr id="12292" name="Picture 5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196975"/>
            <a:ext cx="680085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Подзаголовок 10"/>
          <p:cNvSpPr>
            <a:spLocks/>
          </p:cNvSpPr>
          <p:nvPr/>
        </p:nvSpPr>
        <p:spPr bwMode="auto">
          <a:xfrm>
            <a:off x="6372225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3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sp>
        <p:nvSpPr>
          <p:cNvPr id="6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68313" y="211118"/>
            <a:ext cx="7854950" cy="360362"/>
          </a:xfrm>
        </p:spPr>
        <p:txBody>
          <a:bodyPr lIns="0" rIns="18288"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kk-KZ" sz="1800" b="1" dirty="0" smtClean="0">
                <a:latin typeface="Times New Roman" pitchFamily="18" charset="0"/>
              </a:rPr>
              <a:t>	 </a:t>
            </a:r>
            <a:r>
              <a:rPr lang="kk-KZ" sz="1800" b="1" dirty="0">
                <a:latin typeface="Times New Roman" pitchFamily="18" charset="0"/>
                <a:cs typeface="Times New Roman" pitchFamily="18" charset="0"/>
              </a:rPr>
              <a:t>Мысал</a:t>
            </a:r>
            <a:r>
              <a:rPr lang="kk-KZ" sz="1800" b="1" dirty="0" smtClean="0">
                <a:latin typeface="Times New Roman" pitchFamily="18" charset="0"/>
              </a:rPr>
              <a:t>. </a:t>
            </a:r>
            <a:r>
              <a:rPr lang="kk-KZ" sz="1800" dirty="0" smtClean="0">
                <a:latin typeface="Times New Roman" pitchFamily="18" charset="0"/>
              </a:rPr>
              <a:t>Кестелер көмегімен HTML құжатын жасау.</a:t>
            </a:r>
            <a:endParaRPr lang="ru-RU" sz="18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Подзаголовок 10"/>
          <p:cNvSpPr>
            <a:spLocks/>
          </p:cNvSpPr>
          <p:nvPr/>
        </p:nvSpPr>
        <p:spPr bwMode="auto">
          <a:xfrm>
            <a:off x="431800" y="115888"/>
            <a:ext cx="785495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 Мысал 2: Бірнеше мәзір пунктерінен тұратын веб бетті құрыңыз. </a:t>
            </a:r>
            <a:r>
              <a:rPr lang="kk-KZ" sz="1600" b="1" dirty="0">
                <a:latin typeface="Constantia" pitchFamily="18" charset="0"/>
              </a:rPr>
              <a:t>Әдістемелік нұсқаулар: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Келесі мысалды енгізіңіз:</a:t>
            </a:r>
            <a:endParaRPr lang="kk-KZ" sz="1600" dirty="0">
              <a:latin typeface="Times New Roman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</a:t>
            </a:r>
            <a:r>
              <a:rPr lang="ru-RU" sz="1600" dirty="0" err="1">
                <a:latin typeface="Constantia" pitchFamily="18" charset="0"/>
              </a:rPr>
              <a:t>body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</a:t>
            </a:r>
            <a:r>
              <a:rPr lang="ru-RU" sz="1600" dirty="0" err="1">
                <a:latin typeface="Constantia" pitchFamily="18" charset="0"/>
              </a:rPr>
              <a:t>table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width=</a:t>
            </a:r>
            <a:r>
              <a:rPr lang="ru-RU" sz="1600" dirty="0">
                <a:latin typeface="Constantia" pitchFamily="18" charset="0"/>
              </a:rPr>
              <a:t>"715" </a:t>
            </a:r>
            <a:r>
              <a:rPr lang="ru-RU" sz="1600" dirty="0" err="1">
                <a:latin typeface="Constantia" pitchFamily="18" charset="0"/>
              </a:rPr>
              <a:t>border=</a:t>
            </a:r>
            <a:r>
              <a:rPr lang="ru-RU" sz="1600" dirty="0">
                <a:latin typeface="Constantia" pitchFamily="18" charset="0"/>
              </a:rPr>
              <a:t>"1"</a:t>
            </a:r>
          </a:p>
          <a:p>
            <a:pPr marL="495300" indent="-495300"/>
            <a:r>
              <a:rPr lang="ru-RU" sz="1600" dirty="0" err="1">
                <a:latin typeface="Constantia" pitchFamily="18" charset="0"/>
              </a:rPr>
              <a:t>align=</a:t>
            </a:r>
            <a:r>
              <a:rPr lang="ru-RU" sz="1600" dirty="0">
                <a:latin typeface="Constantia" pitchFamily="18" charset="0"/>
              </a:rPr>
              <a:t>"</a:t>
            </a:r>
            <a:r>
              <a:rPr lang="ru-RU" sz="1600" dirty="0" err="1">
                <a:latin typeface="Constantia" pitchFamily="18" charset="0"/>
              </a:rPr>
              <a:t>center</a:t>
            </a:r>
            <a:r>
              <a:rPr lang="ru-RU" sz="1600" dirty="0">
                <a:latin typeface="Constantia" pitchFamily="18" charset="0"/>
              </a:rPr>
              <a:t>" </a:t>
            </a:r>
            <a:r>
              <a:rPr lang="ru-RU" sz="1600" dirty="0" err="1">
                <a:latin typeface="Constantia" pitchFamily="18" charset="0"/>
              </a:rPr>
              <a:t>cellspacing=</a:t>
            </a:r>
            <a:r>
              <a:rPr lang="ru-RU" sz="1600" dirty="0">
                <a:latin typeface="Constantia" pitchFamily="18" charset="0"/>
              </a:rPr>
              <a:t>"0“</a:t>
            </a:r>
            <a:endParaRPr lang="en-US" sz="1600" dirty="0">
              <a:latin typeface="Constantia" pitchFamily="18" charset="0"/>
            </a:endParaRPr>
          </a:p>
          <a:p>
            <a:pPr marL="495300" indent="-495300"/>
            <a:r>
              <a:rPr lang="ru-RU" sz="1600" dirty="0" err="1">
                <a:latin typeface="Constantia" pitchFamily="18" charset="0"/>
              </a:rPr>
              <a:t>cellpadding=</a:t>
            </a:r>
            <a:r>
              <a:rPr lang="ru-RU" sz="1600" dirty="0">
                <a:latin typeface="Constantia" pitchFamily="18" charset="0"/>
              </a:rPr>
              <a:t>"10"&gt;&lt;</a:t>
            </a:r>
            <a:r>
              <a:rPr lang="ru-RU" sz="1600" dirty="0" err="1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bgcolor=</a:t>
            </a:r>
            <a:r>
              <a:rPr lang="ru-RU" sz="1600" dirty="0">
                <a:latin typeface="Constantia" pitchFamily="18" charset="0"/>
              </a:rPr>
              <a:t>"</a:t>
            </a:r>
            <a:r>
              <a:rPr lang="ru-RU" sz="1600" dirty="0" err="1">
                <a:latin typeface="Constantia" pitchFamily="18" charset="0"/>
              </a:rPr>
              <a:t>darkred</a:t>
            </a:r>
            <a:r>
              <a:rPr lang="ru-RU" sz="1600" dirty="0">
                <a:latin typeface="Constantia" pitchFamily="18" charset="0"/>
              </a:rPr>
              <a:t>"&gt;</a:t>
            </a: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</a:t>
            </a:r>
            <a:r>
              <a:rPr lang="ru-RU" sz="1600" dirty="0" err="1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colspan=</a:t>
            </a:r>
            <a:r>
              <a:rPr lang="ru-RU" sz="1600" dirty="0">
                <a:latin typeface="Constantia" pitchFamily="18" charset="0"/>
              </a:rPr>
              <a:t>"6" </a:t>
            </a:r>
            <a:r>
              <a:rPr lang="ru-RU" sz="1600" dirty="0" err="1">
                <a:latin typeface="Constantia" pitchFamily="18" charset="0"/>
              </a:rPr>
              <a:t>height=</a:t>
            </a:r>
            <a:r>
              <a:rPr lang="ru-RU" sz="1600" dirty="0">
                <a:latin typeface="Constantia" pitchFamily="18" charset="0"/>
              </a:rPr>
              <a:t>"60"&gt;</a:t>
            </a:r>
            <a:endParaRPr lang="en-US" sz="1600" dirty="0">
              <a:latin typeface="Constantia" pitchFamily="18" charset="0"/>
            </a:endParaRP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 &lt;</a:t>
            </a:r>
            <a:r>
              <a:rPr lang="ru-RU" sz="1600" dirty="0" err="1">
                <a:latin typeface="Constantia" pitchFamily="18" charset="0"/>
              </a:rPr>
              <a:t>font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color=</a:t>
            </a:r>
            <a:r>
              <a:rPr lang="ru-RU" sz="1600" dirty="0">
                <a:latin typeface="Constantia" pitchFamily="18" charset="0"/>
              </a:rPr>
              <a:t>"</a:t>
            </a:r>
            <a:r>
              <a:rPr lang="ru-RU" sz="1600" dirty="0" err="1">
                <a:latin typeface="Constantia" pitchFamily="18" charset="0"/>
              </a:rPr>
              <a:t>white</a:t>
            </a:r>
            <a:r>
              <a:rPr lang="ru-RU" sz="1600" dirty="0">
                <a:latin typeface="Constantia" pitchFamily="18" charset="0"/>
              </a:rPr>
              <a:t>"&gt;сайт басы&lt;/</a:t>
            </a:r>
            <a:r>
              <a:rPr lang="ru-RU" sz="1600" dirty="0" err="1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&gt;&lt;/</a:t>
            </a:r>
            <a:r>
              <a:rPr lang="ru-RU" sz="1600" dirty="0" err="1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&gt;</a:t>
            </a: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</a:t>
            </a:r>
            <a:r>
              <a:rPr lang="ru-RU" sz="1600" dirty="0" err="1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bgcolor=</a:t>
            </a:r>
            <a:r>
              <a:rPr lang="ru-RU" sz="1600" dirty="0">
                <a:latin typeface="Constantia" pitchFamily="18" charset="0"/>
              </a:rPr>
              <a:t>"</a:t>
            </a:r>
            <a:r>
              <a:rPr lang="ru-RU" sz="1600" dirty="0" err="1">
                <a:latin typeface="Constantia" pitchFamily="18" charset="0"/>
              </a:rPr>
              <a:t>oldlace</a:t>
            </a:r>
            <a:r>
              <a:rPr lang="ru-RU" sz="1600" dirty="0">
                <a:latin typeface="Constantia" pitchFamily="18" charset="0"/>
              </a:rPr>
              <a:t>"&gt;</a:t>
            </a: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</a:t>
            </a:r>
            <a:r>
              <a:rPr lang="ru-RU" sz="1600" dirty="0" err="1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height="30"&gt;мәзір&lt;/td&gt;</a:t>
            </a:r>
            <a:endParaRPr lang="ru-RU" sz="1600" dirty="0">
              <a:latin typeface="Constantia" pitchFamily="18" charset="0"/>
            </a:endParaRP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</a:t>
            </a:r>
            <a:r>
              <a:rPr lang="ru-RU" sz="1600" dirty="0" err="1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height="30"&gt;мәзір&lt;/td&gt;</a:t>
            </a:r>
            <a:endParaRPr lang="ru-RU" sz="1600" dirty="0">
              <a:latin typeface="Constantia" pitchFamily="18" charset="0"/>
            </a:endParaRP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</a:t>
            </a:r>
            <a:r>
              <a:rPr lang="ru-RU" sz="1600" dirty="0" err="1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height="30"&gt;мәзір&lt;/td&gt;</a:t>
            </a:r>
            <a:endParaRPr lang="ru-RU" sz="1600" dirty="0">
              <a:latin typeface="Constantia" pitchFamily="18" charset="0"/>
            </a:endParaRP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</a:t>
            </a:r>
            <a:r>
              <a:rPr lang="ru-RU" sz="1600" dirty="0" err="1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height="30"&gt;мәзір&lt;/td&gt;</a:t>
            </a:r>
            <a:endParaRPr lang="ru-RU" sz="1600" dirty="0">
              <a:latin typeface="Constantia" pitchFamily="18" charset="0"/>
            </a:endParaRP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</a:t>
            </a:r>
            <a:r>
              <a:rPr lang="ru-RU" sz="1600" dirty="0" err="1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height="30"&gt;мәзір&lt;/td&gt;</a:t>
            </a:r>
            <a:endParaRPr lang="ru-RU" sz="1600" dirty="0">
              <a:latin typeface="Constantia" pitchFamily="18" charset="0"/>
            </a:endParaRP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</a:t>
            </a:r>
            <a:r>
              <a:rPr lang="ru-RU" sz="1600" dirty="0" err="1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height="30"&gt;мәзір&lt;/td&gt;</a:t>
            </a:r>
            <a:endParaRPr lang="ru-RU" sz="1600" dirty="0">
              <a:latin typeface="Constantia" pitchFamily="18" charset="0"/>
            </a:endParaRP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&lt;/</a:t>
            </a:r>
            <a:r>
              <a:rPr lang="ru-RU" sz="1600" dirty="0" err="1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&gt;</a:t>
            </a: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</a:t>
            </a:r>
            <a:r>
              <a:rPr lang="ru-RU" sz="1600" dirty="0" err="1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&gt;</a:t>
            </a: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</a:t>
            </a:r>
            <a:r>
              <a:rPr lang="ru-RU" sz="1600" dirty="0" err="1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colspan=</a:t>
            </a:r>
            <a:r>
              <a:rPr lang="ru-RU" sz="1600" dirty="0">
                <a:latin typeface="Constantia" pitchFamily="18" charset="0"/>
              </a:rPr>
              <a:t>"2" </a:t>
            </a:r>
            <a:r>
              <a:rPr lang="ru-RU" sz="1600" dirty="0" err="1">
                <a:latin typeface="Constantia" pitchFamily="18" charset="0"/>
              </a:rPr>
              <a:t>height=</a:t>
            </a:r>
            <a:r>
              <a:rPr lang="ru-RU" sz="1600" dirty="0">
                <a:latin typeface="Constantia" pitchFamily="18" charset="0"/>
              </a:rPr>
              <a:t>"190" </a:t>
            </a:r>
            <a:r>
              <a:rPr lang="ru-RU" sz="1600" dirty="0" err="1">
                <a:latin typeface="Constantia" pitchFamily="18" charset="0"/>
              </a:rPr>
              <a:t>bgcolor=</a:t>
            </a:r>
            <a:r>
              <a:rPr lang="ru-RU" sz="1600" dirty="0">
                <a:latin typeface="Constantia" pitchFamily="18" charset="0"/>
              </a:rPr>
              <a:t>"</a:t>
            </a:r>
            <a:r>
              <a:rPr lang="ru-RU" sz="1600" dirty="0" err="1">
                <a:latin typeface="Constantia" pitchFamily="18" charset="0"/>
              </a:rPr>
              <a:t>darkred</a:t>
            </a:r>
            <a:r>
              <a:rPr lang="ru-RU" sz="1600" dirty="0">
                <a:latin typeface="Constantia" pitchFamily="18" charset="0"/>
              </a:rPr>
              <a:t>"&gt;&lt;</a:t>
            </a:r>
            <a:r>
              <a:rPr lang="ru-RU" sz="1600" dirty="0" err="1">
                <a:latin typeface="Constantia" pitchFamily="18" charset="0"/>
              </a:rPr>
              <a:t>font</a:t>
            </a:r>
            <a:r>
              <a:rPr lang="ru-RU" sz="1600" dirty="0">
                <a:latin typeface="Constantia" pitchFamily="18" charset="0"/>
              </a:rPr>
              <a:t> color="white"&gt;</a:t>
            </a:r>
            <a:r>
              <a:rPr lang="ru-RU" sz="1600" dirty="0" err="1">
                <a:latin typeface="Constantia" pitchFamily="18" charset="0"/>
              </a:rPr>
              <a:t>жаңалықтар</a:t>
            </a:r>
            <a:r>
              <a:rPr lang="ru-RU" sz="1600" dirty="0">
                <a:latin typeface="Constantia" pitchFamily="18" charset="0"/>
              </a:rPr>
              <a:t>&lt;/</a:t>
            </a:r>
            <a:r>
              <a:rPr lang="ru-RU" sz="1600" dirty="0" err="1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</a:t>
            </a: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</a:t>
            </a:r>
            <a:r>
              <a:rPr lang="ru-RU" sz="1600" dirty="0" err="1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colspan=</a:t>
            </a:r>
            <a:r>
              <a:rPr lang="ru-RU" sz="1600" dirty="0">
                <a:latin typeface="Constantia" pitchFamily="18" charset="0"/>
              </a:rPr>
              <a:t>"4" </a:t>
            </a:r>
            <a:r>
              <a:rPr lang="ru-RU" sz="1600" dirty="0" err="1">
                <a:latin typeface="Constantia" pitchFamily="18" charset="0"/>
              </a:rPr>
              <a:t>bgcolor=</a:t>
            </a:r>
            <a:r>
              <a:rPr lang="ru-RU" sz="1600" dirty="0">
                <a:latin typeface="Constantia" pitchFamily="18" charset="0"/>
              </a:rPr>
              <a:t>"#FFFFFF"&gt;сайт </a:t>
            </a:r>
            <a:r>
              <a:rPr lang="ru-RU" sz="1600" dirty="0" err="1">
                <a:latin typeface="Constantia" pitchFamily="18" charset="0"/>
              </a:rPr>
              <a:t>денесі</a:t>
            </a:r>
            <a:r>
              <a:rPr lang="ru-RU" sz="1600" dirty="0">
                <a:latin typeface="Constantia" pitchFamily="18" charset="0"/>
              </a:rPr>
              <a:t>&lt;/</a:t>
            </a:r>
            <a:r>
              <a:rPr lang="ru-RU" sz="1600" dirty="0" err="1">
                <a:latin typeface="Constantia" pitchFamily="18" charset="0"/>
              </a:rPr>
              <a:t>td</a:t>
            </a:r>
            <a:r>
              <a:rPr lang="ru-RU" sz="1600" dirty="0">
                <a:latin typeface="Constantia" pitchFamily="18" charset="0"/>
              </a:rPr>
              <a:t>&gt;</a:t>
            </a: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&lt;/</a:t>
            </a:r>
            <a:r>
              <a:rPr lang="ru-RU" sz="1600" dirty="0" err="1">
                <a:latin typeface="Constantia" pitchFamily="18" charset="0"/>
              </a:rPr>
              <a:t>tr</a:t>
            </a:r>
            <a:r>
              <a:rPr lang="ru-RU" sz="1600" dirty="0">
                <a:latin typeface="Constantia" pitchFamily="18" charset="0"/>
              </a:rPr>
              <a:t>&gt;</a:t>
            </a:r>
          </a:p>
          <a:p>
            <a:pPr marL="495300" indent="-495300"/>
            <a:r>
              <a:rPr lang="ru-RU" sz="1600" dirty="0">
                <a:latin typeface="Constantia" pitchFamily="18" charset="0"/>
              </a:rPr>
              <a:t>&lt;/</a:t>
            </a:r>
            <a:r>
              <a:rPr lang="ru-RU" sz="1600" dirty="0" err="1">
                <a:latin typeface="Constantia" pitchFamily="18" charset="0"/>
              </a:rPr>
              <a:t>table</a:t>
            </a:r>
            <a:r>
              <a:rPr lang="ru-RU" sz="1600" dirty="0">
                <a:latin typeface="Constantia" pitchFamily="18" charset="0"/>
              </a:rPr>
              <a:t>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&lt;/</a:t>
            </a:r>
            <a:r>
              <a:rPr lang="ru-RU" sz="1600" dirty="0" err="1">
                <a:latin typeface="Constantia" pitchFamily="18" charset="0"/>
              </a:rPr>
              <a:t>body</a:t>
            </a:r>
            <a:r>
              <a:rPr lang="ru-RU" sz="1600" dirty="0">
                <a:latin typeface="Constantia" pitchFamily="18" charset="0"/>
              </a:rPr>
              <a:t>&gt; </a:t>
            </a: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Constantia" pitchFamily="18" charset="0"/>
              </a:rPr>
              <a:t>Құжатты кодтау пунктінен Юникодты таңдап  сақтаңыз.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Нәтижесі </a:t>
            </a:r>
            <a:r>
              <a:rPr lang="kk-KZ" sz="1600" dirty="0" smtClean="0">
                <a:latin typeface="Constantia" pitchFamily="18" charset="0"/>
              </a:rPr>
              <a:t>10 </a:t>
            </a:r>
            <a:r>
              <a:rPr lang="kk-KZ" sz="1600" dirty="0">
                <a:latin typeface="Constantia" pitchFamily="18" charset="0"/>
              </a:rPr>
              <a:t>суретте көрсетілген.</a:t>
            </a:r>
            <a:endParaRPr lang="ru-RU" sz="1600" dirty="0">
              <a:latin typeface="Constantia" pitchFamily="18" charset="0"/>
            </a:endParaRPr>
          </a:p>
        </p:txBody>
      </p:sp>
      <p:sp>
        <p:nvSpPr>
          <p:cNvPr id="32770" name="Подзаголовок 10"/>
          <p:cNvSpPr>
            <a:spLocks/>
          </p:cNvSpPr>
          <p:nvPr/>
        </p:nvSpPr>
        <p:spPr bwMode="auto">
          <a:xfrm>
            <a:off x="6227763" y="6308725"/>
            <a:ext cx="230346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pic>
        <p:nvPicPr>
          <p:cNvPr id="32772" name="Picture 4" descr="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1341438"/>
            <a:ext cx="4481512" cy="2776537"/>
          </a:xfrm>
          <a:prstGeom prst="rect">
            <a:avLst/>
          </a:prstGeom>
          <a:noFill/>
        </p:spPr>
      </p:pic>
      <p:sp>
        <p:nvSpPr>
          <p:cNvPr id="32773" name="Подзаголовок 10"/>
          <p:cNvSpPr>
            <a:spLocks/>
          </p:cNvSpPr>
          <p:nvPr/>
        </p:nvSpPr>
        <p:spPr bwMode="auto">
          <a:xfrm>
            <a:off x="5580063" y="4149725"/>
            <a:ext cx="21605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kk-KZ" b="1" dirty="0" smtClean="0">
                <a:latin typeface="Times New Roman" pitchFamily="18" charset="0"/>
              </a:rPr>
              <a:t>10 </a:t>
            </a:r>
            <a:r>
              <a:rPr lang="kk-KZ" b="1" dirty="0">
                <a:latin typeface="Times New Roman" pitchFamily="18" charset="0"/>
              </a:rPr>
              <a:t>Сурет</a:t>
            </a:r>
            <a:endParaRPr lang="ru-RU" sz="2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Подзаголовок 10"/>
          <p:cNvSpPr>
            <a:spLocks/>
          </p:cNvSpPr>
          <p:nvPr/>
        </p:nvSpPr>
        <p:spPr bwMode="auto">
          <a:xfrm>
            <a:off x="431800" y="115888"/>
            <a:ext cx="8460680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b="1" dirty="0">
                <a:latin typeface="Times New Roman" pitchFamily="18" charset="0"/>
              </a:rPr>
              <a:t> Мысал</a:t>
            </a:r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Тігінен орналасқан мәзірден тұратын веб бетті құрыңыз. </a:t>
            </a:r>
            <a:r>
              <a:rPr lang="kk-KZ" sz="1600" b="1" dirty="0">
                <a:latin typeface="Constantia" pitchFamily="18" charset="0"/>
              </a:rPr>
              <a:t>Әдістемелік нұсқаулар: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Келесі мысалды енгізіңіз:</a:t>
            </a:r>
            <a:endParaRPr lang="kk-KZ" sz="1600" dirty="0">
              <a:latin typeface="Times New Roman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&lt;html&gt;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&lt;body&gt;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&lt;table width="715"  border="1"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align="center" </a:t>
            </a:r>
            <a:r>
              <a:rPr lang="en-US" sz="1600" dirty="0" err="1" smtClean="0">
                <a:latin typeface="Constantia" pitchFamily="18" charset="0"/>
              </a:rPr>
              <a:t>cellspacing</a:t>
            </a:r>
            <a:r>
              <a:rPr lang="en-US" sz="1600" dirty="0" smtClean="0">
                <a:latin typeface="Constantia" pitchFamily="18" charset="0"/>
              </a:rPr>
              <a:t>="0" </a:t>
            </a:r>
            <a:endParaRPr lang="ru-RU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err="1" smtClean="0">
                <a:latin typeface="Constantia" pitchFamily="18" charset="0"/>
              </a:rPr>
              <a:t>cellpadding</a:t>
            </a:r>
            <a:r>
              <a:rPr lang="en-US" sz="1600" dirty="0" smtClean="0">
                <a:latin typeface="Constantia" pitchFamily="18" charset="0"/>
              </a:rPr>
              <a:t>="10"&gt;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 </a:t>
            </a:r>
            <a:r>
              <a:rPr lang="en-US" sz="1600" dirty="0" err="1" smtClean="0">
                <a:latin typeface="Constantia" pitchFamily="18" charset="0"/>
              </a:rPr>
              <a:t>bgcolor</a:t>
            </a:r>
            <a:r>
              <a:rPr lang="en-US" sz="1600" dirty="0" smtClean="0">
                <a:latin typeface="Constantia" pitchFamily="18" charset="0"/>
              </a:rPr>
              <a:t>="pink"&gt;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 </a:t>
            </a:r>
            <a:r>
              <a:rPr lang="en-US" sz="1600" dirty="0" err="1" smtClean="0">
                <a:latin typeface="Constantia" pitchFamily="18" charset="0"/>
              </a:rPr>
              <a:t>rowspan</a:t>
            </a:r>
            <a:r>
              <a:rPr lang="en-US" sz="1600" dirty="0" smtClean="0">
                <a:latin typeface="Constantia" pitchFamily="18" charset="0"/>
              </a:rPr>
              <a:t>="2" width="30%"&gt;</a:t>
            </a:r>
            <a:r>
              <a:rPr lang="ru-RU" sz="1600" dirty="0" err="1" smtClean="0">
                <a:latin typeface="Constantia" pitchFamily="18" charset="0"/>
              </a:rPr>
              <a:t>мәзір</a:t>
            </a:r>
            <a:endParaRPr lang="ru-RU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 smtClean="0">
                <a:latin typeface="Constantia" pitchFamily="18" charset="0"/>
              </a:rPr>
              <a:t>&lt;/</a:t>
            </a:r>
            <a:r>
              <a:rPr lang="en-US" sz="1600" dirty="0" smtClean="0">
                <a:latin typeface="Constantia" pitchFamily="18" charset="0"/>
              </a:rPr>
              <a:t>td&gt;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 height="60"&gt;</a:t>
            </a:r>
            <a:r>
              <a:rPr lang="ru-RU" sz="1600" dirty="0" smtClean="0">
                <a:latin typeface="Constantia" pitchFamily="18" charset="0"/>
              </a:rPr>
              <a:t>сайт басы&lt;/</a:t>
            </a:r>
            <a:r>
              <a:rPr lang="en-US" sz="1600" dirty="0" smtClean="0">
                <a:latin typeface="Constantia" pitchFamily="18" charset="0"/>
              </a:rPr>
              <a:t>td&gt;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 </a:t>
            </a:r>
            <a:r>
              <a:rPr lang="en-US" sz="1600" dirty="0" err="1" smtClean="0">
                <a:latin typeface="Constantia" pitchFamily="18" charset="0"/>
              </a:rPr>
              <a:t>bgcolor</a:t>
            </a:r>
            <a:r>
              <a:rPr lang="en-US" sz="1600" dirty="0" smtClean="0">
                <a:latin typeface="Constantia" pitchFamily="18" charset="0"/>
              </a:rPr>
              <a:t>="</a:t>
            </a:r>
            <a:r>
              <a:rPr lang="en-US" sz="1600" dirty="0" err="1" smtClean="0">
                <a:latin typeface="Constantia" pitchFamily="18" charset="0"/>
              </a:rPr>
              <a:t>oldlace</a:t>
            </a:r>
            <a:r>
              <a:rPr lang="en-US" sz="1600" dirty="0" smtClean="0">
                <a:latin typeface="Constantia" pitchFamily="18" charset="0"/>
              </a:rPr>
              <a:t>"&gt;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&lt;td height="200"&gt;</a:t>
            </a:r>
            <a:r>
              <a:rPr lang="ru-RU" sz="1600" dirty="0" smtClean="0">
                <a:latin typeface="Constantia" pitchFamily="18" charset="0"/>
              </a:rPr>
              <a:t>сайт </a:t>
            </a:r>
            <a:r>
              <a:rPr lang="ru-RU" sz="1600" dirty="0" err="1" smtClean="0">
                <a:latin typeface="Constantia" pitchFamily="18" charset="0"/>
              </a:rPr>
              <a:t>денесі</a:t>
            </a:r>
            <a:r>
              <a:rPr lang="ru-RU" sz="1600" dirty="0" smtClean="0">
                <a:latin typeface="Constantia" pitchFamily="18" charset="0"/>
              </a:rPr>
              <a:t>&lt;/</a:t>
            </a:r>
            <a:r>
              <a:rPr lang="en-US" sz="1600" dirty="0" smtClean="0">
                <a:latin typeface="Constantia" pitchFamily="18" charset="0"/>
              </a:rPr>
              <a:t>td&gt;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</a:t>
            </a:r>
            <a:r>
              <a:rPr lang="en-US" sz="1600" dirty="0" err="1" smtClean="0">
                <a:latin typeface="Constantia" pitchFamily="18" charset="0"/>
              </a:rPr>
              <a:t>tr</a:t>
            </a:r>
            <a:r>
              <a:rPr lang="en-US" sz="1600" dirty="0" smtClean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&lt;/table&gt;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&lt;/body&gt;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&lt;/html&gt; </a:t>
            </a:r>
            <a:endParaRPr lang="kk-KZ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 smtClean="0">
                <a:latin typeface="Constantia" pitchFamily="18" charset="0"/>
              </a:rPr>
              <a:t>Құжатты </a:t>
            </a:r>
            <a:r>
              <a:rPr lang="kk-KZ" sz="1600" dirty="0">
                <a:latin typeface="Constantia" pitchFamily="18" charset="0"/>
              </a:rPr>
              <a:t>кодтау пунктінен Юникодты таңдап  сақтаңыз.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Нәтижесі </a:t>
            </a:r>
            <a:r>
              <a:rPr lang="kk-KZ" sz="1600" dirty="0" smtClean="0">
                <a:latin typeface="Constantia" pitchFamily="18" charset="0"/>
              </a:rPr>
              <a:t>11 </a:t>
            </a:r>
            <a:r>
              <a:rPr lang="kk-KZ" sz="1600" dirty="0">
                <a:latin typeface="Constantia" pitchFamily="18" charset="0"/>
              </a:rPr>
              <a:t>суретте көрсетілген.</a:t>
            </a:r>
            <a:endParaRPr lang="ru-RU" sz="1600" dirty="0">
              <a:latin typeface="Constantia" pitchFamily="18" charset="0"/>
            </a:endParaRPr>
          </a:p>
        </p:txBody>
      </p:sp>
      <p:sp>
        <p:nvSpPr>
          <p:cNvPr id="40963" name="Подзаголовок 10"/>
          <p:cNvSpPr>
            <a:spLocks/>
          </p:cNvSpPr>
          <p:nvPr/>
        </p:nvSpPr>
        <p:spPr bwMode="auto">
          <a:xfrm>
            <a:off x="6227763" y="6308725"/>
            <a:ext cx="230346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sp>
        <p:nvSpPr>
          <p:cNvPr id="40965" name="Подзаголовок 10"/>
          <p:cNvSpPr>
            <a:spLocks/>
          </p:cNvSpPr>
          <p:nvPr/>
        </p:nvSpPr>
        <p:spPr bwMode="auto">
          <a:xfrm>
            <a:off x="5357818" y="4071942"/>
            <a:ext cx="21605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kk-KZ" b="1" dirty="0" smtClean="0">
                <a:latin typeface="Times New Roman" pitchFamily="18" charset="0"/>
              </a:rPr>
              <a:t>11 </a:t>
            </a:r>
            <a:r>
              <a:rPr lang="kk-KZ" b="1" dirty="0">
                <a:latin typeface="Times New Roman" pitchFamily="18" charset="0"/>
              </a:rPr>
              <a:t>Сурет</a:t>
            </a:r>
            <a:endParaRPr lang="ru-RU" sz="2000" dirty="0">
              <a:latin typeface="Times New Roman" pitchFamily="18" charset="0"/>
            </a:endParaRPr>
          </a:p>
        </p:txBody>
      </p:sp>
      <p:pic>
        <p:nvPicPr>
          <p:cNvPr id="5" name="Рисунок 4" descr="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5780" y="1781181"/>
            <a:ext cx="4821062" cy="2290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3"/>
            <a:ext cx="8784976" cy="6207968"/>
          </a:xfrm>
        </p:spPr>
        <p:txBody>
          <a:bodyPr/>
          <a:lstStyle/>
          <a:p>
            <a:pPr marR="0" algn="just">
              <a:buBlip>
                <a:blip r:embed="rId2"/>
              </a:buBlip>
            </a:pPr>
            <a:r>
              <a:rPr lang="kk-KZ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4 Тақырып</a:t>
            </a:r>
            <a:r>
              <a:rPr lang="kk-KZ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. С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SS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к</a:t>
            </a:r>
            <a:r>
              <a:rPr lang="kk-KZ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өмегімен HTML құжатын жайғастыру және дизайнын жасау</a:t>
            </a:r>
            <a:endParaRPr lang="kk-KZ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  <a:buNone/>
            </a:pPr>
            <a:endParaRPr lang="ru-RU" sz="2000" b="0" dirty="0" smtClean="0">
              <a:solidFill>
                <a:schemeClr val="bg1"/>
              </a:solidFill>
            </a:endParaRPr>
          </a:p>
          <a:p>
            <a:pPr marL="0" indent="288000" algn="just">
              <a:spcBef>
                <a:spcPts val="0"/>
              </a:spcBef>
              <a:buNone/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үйдің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кірпіштерден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қаңқасына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теңесек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CSS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кірпіштерді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үйлесімді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қалап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біріктіріп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цемент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қоспасына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теңеуге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болады.Екеуінің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болмаса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сайт та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болмайды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CSS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CSS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байланысады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  <a:buNone/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қарағанда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CSS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синтаксисі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күрделірек.Себебі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керектігін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ұғып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еш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қиналмастан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беруіңізге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болады.Ал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CSS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стилді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яғни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нюанстары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көбірек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сипаттамасын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біліп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қоймай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оны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қолдануға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болатынын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үйреніп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000" b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стиль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бөліктен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Селектор-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меткалардан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селекторларға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қолданылатын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ережелерден</a:t>
            </a:r>
            <a:r>
              <a:rPr lang="ru-RU" sz="2000" b="0" dirty="0">
                <a:solidFill>
                  <a:schemeClr val="bg1"/>
                </a:solidFill>
              </a:rPr>
              <a:t>.</a:t>
            </a:r>
          </a:p>
          <a:p>
            <a:pPr marL="0" indent="288000" algn="just">
              <a:spcBef>
                <a:spcPts val="0"/>
              </a:spcBef>
              <a:buNone/>
            </a:pPr>
            <a:endParaRPr lang="ru-RU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22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6876436" cy="3875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415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1"/>
            <a:ext cx="8856984" cy="6135960"/>
          </a:xfrm>
        </p:spPr>
        <p:txBody>
          <a:bodyPr>
            <a:normAutofit fontScale="85000" lnSpcReduction="20000"/>
          </a:bodyPr>
          <a:lstStyle/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Қолданудың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бар.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Тікелей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style”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орналастыру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Web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парақшаның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яғни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head&gt;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арасына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head&gt; “style”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елементі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CSS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стильдер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кодын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 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link&gt;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сипатталып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жүктелетін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қою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Мысалы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</a:t>
            </a:r>
            <a:endParaRPr lang="ru-RU" sz="22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&lt;!</a:t>
            </a: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DOCTYPE html&gt;</a:t>
            </a:r>
            <a:b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&lt;html&gt;</a:t>
            </a:r>
            <a:b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&lt;head&gt;</a:t>
            </a:r>
            <a:b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&lt;style&gt;</a:t>
            </a:r>
            <a:b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 {</a:t>
            </a:r>
            <a:b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color: red;</a:t>
            </a:r>
            <a:b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text-align: center;</a:t>
            </a:r>
            <a:b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} </a:t>
            </a:r>
            <a:b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&lt;/style</a:t>
            </a:r>
            <a:r>
              <a:rPr lang="en-US" sz="2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endParaRPr lang="kk-KZ" sz="2200" b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&lt;/head&gt;</a:t>
            </a:r>
            <a:b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&lt;body&gt;</a:t>
            </a:r>
          </a:p>
          <a:p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&lt;p&gt;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Сәлем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әлем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p&gt;</a:t>
            </a:r>
            <a:b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&lt;p&gt;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Менің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CSS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сабағым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.&lt;/</a:t>
            </a: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p&gt;</a:t>
            </a:r>
          </a:p>
          <a:p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&lt;/body&gt;</a:t>
            </a:r>
            <a:b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&lt;/html&gt;</a:t>
            </a:r>
          </a:p>
          <a:p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b="0" dirty="0">
                <a:latin typeface="Times New Roman" pitchFamily="18" charset="0"/>
                <a:cs typeface="Times New Roman" pitchFamily="18" charset="0"/>
              </a:rPr>
            </a:br>
            <a:endParaRPr lang="ru-RU" sz="2200" b="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215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Подзаголовок 10"/>
          <p:cNvSpPr>
            <a:spLocks/>
          </p:cNvSpPr>
          <p:nvPr/>
        </p:nvSpPr>
        <p:spPr bwMode="auto">
          <a:xfrm>
            <a:off x="179512" y="188640"/>
            <a:ext cx="8070726" cy="5400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b="1" dirty="0">
                <a:latin typeface="Times New Roman" pitchFamily="18" charset="0"/>
              </a:rPr>
              <a:t> Мысал</a:t>
            </a:r>
            <a:r>
              <a:rPr lang="kk-KZ" sz="1600" b="1" dirty="0" smtClean="0">
                <a:latin typeface="Constantia" pitchFamily="18" charset="0"/>
              </a:rPr>
              <a:t> 1: Стандартты түрдегі веб бетті стильдердің каскадтық кестесі арқылы жасаңыз.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 smtClean="0">
                <a:latin typeface="Constantia" pitchFamily="18" charset="0"/>
              </a:rPr>
              <a:t>	Әдістемелік </a:t>
            </a:r>
            <a:r>
              <a:rPr lang="kk-KZ" sz="1600" b="1" dirty="0">
                <a:latin typeface="Constantia" pitchFamily="18" charset="0"/>
              </a:rPr>
              <a:t>нұсқаулар: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Келесі мысалды енгізіңіз:</a:t>
            </a:r>
            <a:endParaRPr lang="kk-KZ" sz="1600" dirty="0">
              <a:latin typeface="Times New Roman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&lt;html&gt;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&lt;head&gt;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&lt;title&gt;CSS </a:t>
            </a:r>
            <a:r>
              <a:rPr lang="ru-RU" sz="1600" dirty="0" err="1">
                <a:latin typeface="Constantia" pitchFamily="18" charset="0"/>
              </a:rPr>
              <a:t>жайғастыру&lt;/</a:t>
            </a:r>
            <a:r>
              <a:rPr lang="en-US" sz="1600" dirty="0">
                <a:latin typeface="Constantia" pitchFamily="18" charset="0"/>
              </a:rPr>
              <a:t>title&gt;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&lt;link </a:t>
            </a:r>
            <a:r>
              <a:rPr lang="en-US" sz="1600" dirty="0" err="1">
                <a:latin typeface="Constantia" pitchFamily="18" charset="0"/>
              </a:rPr>
              <a:t>rel</a:t>
            </a:r>
            <a:r>
              <a:rPr lang="en-US" sz="1600" dirty="0">
                <a:latin typeface="Constantia" pitchFamily="18" charset="0"/>
              </a:rPr>
              <a:t>="</a:t>
            </a:r>
            <a:r>
              <a:rPr lang="en-US" sz="1600" dirty="0" err="1">
                <a:latin typeface="Constantia" pitchFamily="18" charset="0"/>
              </a:rPr>
              <a:t>stylesheet</a:t>
            </a:r>
            <a:r>
              <a:rPr lang="en-US" sz="1600" dirty="0">
                <a:latin typeface="Constantia" pitchFamily="18" charset="0"/>
              </a:rPr>
              <a:t>" type="text/</a:t>
            </a:r>
            <a:r>
              <a:rPr lang="en-US" sz="1600" dirty="0" err="1">
                <a:latin typeface="Constantia" pitchFamily="18" charset="0"/>
              </a:rPr>
              <a:t>css</a:t>
            </a:r>
            <a:r>
              <a:rPr lang="en-US" sz="1600" dirty="0">
                <a:latin typeface="Constantia" pitchFamily="18" charset="0"/>
              </a:rPr>
              <a:t>" </a:t>
            </a:r>
            <a:r>
              <a:rPr lang="en-US" sz="1600" dirty="0" err="1">
                <a:latin typeface="Constantia" pitchFamily="18" charset="0"/>
              </a:rPr>
              <a:t>href</a:t>
            </a:r>
            <a:r>
              <a:rPr lang="en-US" sz="1600" dirty="0">
                <a:latin typeface="Constantia" pitchFamily="18" charset="0"/>
              </a:rPr>
              <a:t>="style.css"&gt;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&lt;/head&gt;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&lt;body </a:t>
            </a:r>
            <a:r>
              <a:rPr lang="en-US" sz="1600" dirty="0" err="1">
                <a:latin typeface="Constantia" pitchFamily="18" charset="0"/>
              </a:rPr>
              <a:t>align:center</a:t>
            </a:r>
            <a:r>
              <a:rPr lang="en-US" sz="1600" dirty="0">
                <a:latin typeface="Constantia" pitchFamily="18" charset="0"/>
              </a:rPr>
              <a:t>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&lt;div id="header"&gt;&lt;font color="white"&gt;</a:t>
            </a:r>
            <a:r>
              <a:rPr lang="ru-RU" sz="1600" dirty="0">
                <a:latin typeface="Constantia" pitchFamily="18" charset="0"/>
              </a:rPr>
              <a:t>сайт басы&lt;/</a:t>
            </a:r>
            <a:r>
              <a:rPr lang="en-US" sz="1600" dirty="0">
                <a:latin typeface="Constantia" pitchFamily="18" charset="0"/>
              </a:rPr>
              <a:t>div&gt;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&lt;div id="menu"&gt;&lt;font color="black"&gt;</a:t>
            </a:r>
            <a:r>
              <a:rPr lang="ru-RU" sz="1600" dirty="0" err="1">
                <a:latin typeface="Constantia" pitchFamily="18" charset="0"/>
              </a:rPr>
              <a:t>мәзір&lt;/</a:t>
            </a:r>
            <a:r>
              <a:rPr lang="en-US" sz="1600" dirty="0">
                <a:latin typeface="Constantia" pitchFamily="18" charset="0"/>
              </a:rPr>
              <a:t>div&gt;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&lt;div id="content"&gt;&lt;font color="black"&gt;</a:t>
            </a:r>
            <a:r>
              <a:rPr lang="ru-RU" sz="1600" dirty="0">
                <a:latin typeface="Constantia" pitchFamily="18" charset="0"/>
              </a:rPr>
              <a:t>сайт </a:t>
            </a:r>
            <a:r>
              <a:rPr lang="ru-RU" sz="1600" dirty="0" err="1">
                <a:latin typeface="Constantia" pitchFamily="18" charset="0"/>
              </a:rPr>
              <a:t>денесі</a:t>
            </a:r>
            <a:r>
              <a:rPr lang="ru-RU" sz="1600" dirty="0">
                <a:latin typeface="Constantia" pitchFamily="18" charset="0"/>
              </a:rPr>
              <a:t>&lt;/</a:t>
            </a:r>
            <a:r>
              <a:rPr lang="en-US" sz="1600" dirty="0">
                <a:latin typeface="Constantia" pitchFamily="18" charset="0"/>
              </a:rPr>
              <a:t>div&gt; </a:t>
            </a:r>
            <a:endParaRPr lang="kk-KZ" sz="1600" dirty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&lt;div id="footer"&gt;&lt;font color="white"&gt;</a:t>
            </a:r>
            <a:r>
              <a:rPr lang="ru-RU" sz="1600" dirty="0" err="1">
                <a:latin typeface="Constantia" pitchFamily="18" charset="0"/>
              </a:rPr>
              <a:t>сайттың төменгі бөлігі&lt;/</a:t>
            </a:r>
            <a:r>
              <a:rPr lang="en-US" sz="1600" dirty="0">
                <a:latin typeface="Constantia" pitchFamily="18" charset="0"/>
              </a:rPr>
              <a:t>div&gt;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&lt;/body&gt;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&lt;/html&gt; </a:t>
            </a:r>
            <a:endParaRPr lang="kk-KZ" sz="1600" dirty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Constantia" pitchFamily="18" charset="0"/>
              </a:rPr>
              <a:t>Құжатты кодтау пунктінен Юникодты таңдап  сақтаңыз.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Нәтижесі келесі бетте </a:t>
            </a:r>
            <a:r>
              <a:rPr lang="kk-KZ" sz="1600" dirty="0" smtClean="0">
                <a:latin typeface="Constantia" pitchFamily="18" charset="0"/>
              </a:rPr>
              <a:t>12 </a:t>
            </a:r>
            <a:r>
              <a:rPr lang="kk-KZ" sz="1600" dirty="0">
                <a:latin typeface="Constantia" pitchFamily="18" charset="0"/>
              </a:rPr>
              <a:t>суретте көрсетілген.</a:t>
            </a:r>
            <a:endParaRPr lang="ru-RU" sz="1600" dirty="0">
              <a:latin typeface="Constantia" pitchFamily="18" charset="0"/>
            </a:endParaRPr>
          </a:p>
        </p:txBody>
      </p:sp>
      <p:sp>
        <p:nvSpPr>
          <p:cNvPr id="13316" name="Подзаголовок 10"/>
          <p:cNvSpPr>
            <a:spLocks/>
          </p:cNvSpPr>
          <p:nvPr/>
        </p:nvSpPr>
        <p:spPr bwMode="auto">
          <a:xfrm>
            <a:off x="6372225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Подзаголовок 10"/>
          <p:cNvSpPr>
            <a:spLocks/>
          </p:cNvSpPr>
          <p:nvPr/>
        </p:nvSpPr>
        <p:spPr bwMode="auto">
          <a:xfrm>
            <a:off x="395288" y="692150"/>
            <a:ext cx="785495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>
                <a:latin typeface="Constantia" pitchFamily="18" charset="0"/>
              </a:rPr>
              <a:t>	</a:t>
            </a:r>
            <a:endParaRPr lang="ru-RU" sz="1600">
              <a:latin typeface="Constantia" pitchFamily="18" charset="0"/>
            </a:endParaRPr>
          </a:p>
        </p:txBody>
      </p:sp>
      <p:pic>
        <p:nvPicPr>
          <p:cNvPr id="14340" name="Рисунок 3" descr="1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981075"/>
            <a:ext cx="56007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Подзаголовок 10"/>
          <p:cNvSpPr>
            <a:spLocks/>
          </p:cNvSpPr>
          <p:nvPr/>
        </p:nvSpPr>
        <p:spPr bwMode="auto">
          <a:xfrm>
            <a:off x="3059113" y="5084763"/>
            <a:ext cx="21605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kk-KZ" b="1" dirty="0" smtClean="0">
                <a:latin typeface="Times New Roman" pitchFamily="18" charset="0"/>
              </a:rPr>
              <a:t>12 </a:t>
            </a:r>
            <a:r>
              <a:rPr lang="kk-KZ" b="1" dirty="0">
                <a:latin typeface="Times New Roman" pitchFamily="18" charset="0"/>
              </a:rPr>
              <a:t>Сурет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14342" name="Подзаголовок 10"/>
          <p:cNvSpPr>
            <a:spLocks/>
          </p:cNvSpPr>
          <p:nvPr/>
        </p:nvSpPr>
        <p:spPr bwMode="auto">
          <a:xfrm>
            <a:off x="6372225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3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sp>
        <p:nvSpPr>
          <p:cNvPr id="7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68313" y="211118"/>
            <a:ext cx="7854950" cy="360362"/>
          </a:xfrm>
        </p:spPr>
        <p:txBody>
          <a:bodyPr lIns="0" rIns="18288">
            <a:normAutofit fontScale="85000" lnSpcReduction="10000"/>
          </a:bodyPr>
          <a:lstStyle/>
          <a:p>
            <a:pPr marL="0" indent="0" algn="just">
              <a:lnSpc>
                <a:spcPct val="80000"/>
              </a:lnSpc>
              <a:buNone/>
            </a:pPr>
            <a:r>
              <a:rPr lang="kk-KZ" sz="600" b="1" dirty="0" smtClean="0">
                <a:latin typeface="Times New Roman" pitchFamily="18" charset="0"/>
              </a:rPr>
              <a:t>	</a:t>
            </a:r>
            <a:r>
              <a:rPr lang="kk-KZ" sz="1800" b="1" dirty="0" smtClean="0">
                <a:latin typeface="Times New Roman" pitchFamily="18" charset="0"/>
              </a:rPr>
              <a:t>4 Тақырып. </a:t>
            </a:r>
            <a:r>
              <a:rPr lang="kk-KZ" sz="1800" dirty="0" smtClean="0">
                <a:latin typeface="Times New Roman" pitchFamily="18" charset="0"/>
              </a:rPr>
              <a:t>С</a:t>
            </a:r>
            <a:r>
              <a:rPr lang="en-US" sz="1800" dirty="0" smtClean="0">
                <a:latin typeface="Times New Roman" pitchFamily="18" charset="0"/>
              </a:rPr>
              <a:t>SS </a:t>
            </a:r>
            <a:r>
              <a:rPr lang="ru-RU" sz="1800" dirty="0" smtClean="0">
                <a:latin typeface="Times New Roman" pitchFamily="18" charset="0"/>
              </a:rPr>
              <a:t>к</a:t>
            </a:r>
            <a:r>
              <a:rPr lang="kk-KZ" sz="1800" dirty="0" smtClean="0">
                <a:latin typeface="Times New Roman" pitchFamily="18" charset="0"/>
              </a:rPr>
              <a:t>өмегімен HTML құжатын жайғастыру және дизайнын жасау</a:t>
            </a:r>
            <a:endParaRPr lang="ru-RU" sz="18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одзаголовок 10"/>
          <p:cNvSpPr>
            <a:spLocks/>
          </p:cNvSpPr>
          <p:nvPr/>
        </p:nvSpPr>
        <p:spPr bwMode="auto">
          <a:xfrm>
            <a:off x="395288" y="692150"/>
            <a:ext cx="785495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>
                <a:latin typeface="Constantia" pitchFamily="18" charset="0"/>
              </a:rPr>
              <a:t>	</a:t>
            </a:r>
            <a:endParaRPr lang="ru-RU" sz="1600">
              <a:latin typeface="Constantia" pitchFamily="18" charset="0"/>
            </a:endParaRPr>
          </a:p>
        </p:txBody>
      </p:sp>
      <p:sp>
        <p:nvSpPr>
          <p:cNvPr id="34821" name="Подзаголовок 10"/>
          <p:cNvSpPr>
            <a:spLocks/>
          </p:cNvSpPr>
          <p:nvPr/>
        </p:nvSpPr>
        <p:spPr bwMode="auto">
          <a:xfrm>
            <a:off x="6372225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sp>
        <p:nvSpPr>
          <p:cNvPr id="7" name="Подзаголовок 10"/>
          <p:cNvSpPr>
            <a:spLocks/>
          </p:cNvSpPr>
          <p:nvPr/>
        </p:nvSpPr>
        <p:spPr bwMode="auto">
          <a:xfrm>
            <a:off x="107504" y="260648"/>
            <a:ext cx="8712968" cy="4993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 Мысал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CSS 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арқылы HTML құжатында блоктарды қосыңыз.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	 Әдістемелік нұсқаулар: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Б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өлек файлда сақталатын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CSS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–тың коды</a:t>
            </a:r>
            <a:endParaRPr lang="kk-KZ" sz="2000" dirty="0">
              <a:latin typeface="Times New Roman" pitchFamily="18" charset="0"/>
              <a:cs typeface="Times New Roman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body{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margin:0px;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}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#header{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err="1" smtClean="0">
                <a:latin typeface="Constantia" pitchFamily="18" charset="0"/>
              </a:rPr>
              <a:t>background:plum</a:t>
            </a:r>
            <a:r>
              <a:rPr lang="en-US" sz="1600" dirty="0" smtClean="0">
                <a:latin typeface="Constantia" pitchFamily="18" charset="0"/>
              </a:rPr>
              <a:t>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width:715px;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height:100px;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}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#menu{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err="1" smtClean="0">
                <a:latin typeface="Constantia" pitchFamily="18" charset="0"/>
              </a:rPr>
              <a:t>background:oldlace</a:t>
            </a:r>
            <a:r>
              <a:rPr lang="en-US" sz="1600" dirty="0" smtClean="0">
                <a:latin typeface="Constantia" pitchFamily="18" charset="0"/>
              </a:rPr>
              <a:t>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width:190px;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height:300px;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}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#content{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err="1" smtClean="0">
                <a:latin typeface="Constantia" pitchFamily="18" charset="0"/>
              </a:rPr>
              <a:t>background:oldlace</a:t>
            </a:r>
            <a:r>
              <a:rPr lang="en-US" sz="1600" dirty="0" smtClean="0">
                <a:latin typeface="Constantia" pitchFamily="18" charset="0"/>
              </a:rPr>
              <a:t>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width:525px;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height:300px;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err="1" smtClean="0">
                <a:latin typeface="Constantia" pitchFamily="18" charset="0"/>
              </a:rPr>
              <a:t>position:absolute</a:t>
            </a:r>
            <a:r>
              <a:rPr lang="en-US" sz="1600" dirty="0" smtClean="0">
                <a:latin typeface="Constantia" pitchFamily="18" charset="0"/>
              </a:rPr>
              <a:t>;</a:t>
            </a:r>
            <a:r>
              <a:rPr lang="kk-KZ" sz="1600" dirty="0" smtClean="0">
                <a:latin typeface="Constantia" pitchFamily="18" charset="0"/>
              </a:rPr>
              <a:t>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 smtClean="0">
                <a:latin typeface="Constantia" pitchFamily="18" charset="0"/>
              </a:rPr>
              <a:t>Басты программалық код келесі бетте</a:t>
            </a:r>
            <a:endParaRPr lang="en-US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endParaRPr lang="ru-RU" sz="1600" dirty="0">
              <a:latin typeface="Constantia" pitchFamily="18" charset="0"/>
            </a:endParaRPr>
          </a:p>
        </p:txBody>
      </p:sp>
      <p:sp>
        <p:nvSpPr>
          <p:cNvPr id="6" name="Подзаголовок 10"/>
          <p:cNvSpPr>
            <a:spLocks/>
          </p:cNvSpPr>
          <p:nvPr/>
        </p:nvSpPr>
        <p:spPr bwMode="auto">
          <a:xfrm>
            <a:off x="4214810" y="1000108"/>
            <a:ext cx="262571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left:190px;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top:100px;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}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#footer{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err="1" smtClean="0">
                <a:latin typeface="Constantia" pitchFamily="18" charset="0"/>
              </a:rPr>
              <a:t>background:plum</a:t>
            </a:r>
            <a:r>
              <a:rPr lang="en-US" sz="1600" dirty="0" smtClean="0">
                <a:latin typeface="Constantia" pitchFamily="18" charset="0"/>
              </a:rPr>
              <a:t>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width:715px;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height:30px;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}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#news{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err="1" smtClean="0">
                <a:latin typeface="Constantia" pitchFamily="18" charset="0"/>
              </a:rPr>
              <a:t>background:pink</a:t>
            </a:r>
            <a:r>
              <a:rPr lang="en-US" sz="1600" dirty="0" smtClean="0">
                <a:latin typeface="Constantia" pitchFamily="18" charset="0"/>
              </a:rPr>
              <a:t>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width:150px;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height:280px;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err="1" smtClean="0">
                <a:latin typeface="Constantia" pitchFamily="18" charset="0"/>
              </a:rPr>
              <a:t>position:absolute</a:t>
            </a:r>
            <a:r>
              <a:rPr lang="en-US" sz="1600" dirty="0" smtClean="0">
                <a:latin typeface="Constantia" pitchFamily="18" charset="0"/>
              </a:rPr>
              <a:t>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left:365px;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top:10px;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}</a:t>
            </a:r>
            <a:endParaRPr lang="ru-RU" sz="16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3"/>
            <a:ext cx="8892480" cy="6207968"/>
          </a:xfrm>
        </p:spPr>
        <p:txBody>
          <a:bodyPr/>
          <a:lstStyle/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4.0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нұсқасынан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кез-келген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әдемілеп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әшекейлеу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ісін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мүмкіндігі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концепция тек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байқау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сипатына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отыр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оны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көптеген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броузерлер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жасауға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болмайды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себепті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бар.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1.Әріптің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мөлшерін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сызылымын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таңдап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font&gt;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пайдаланамыз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қосарланған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тег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ашылған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жабылған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орналасқан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түрлендіруге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font&gt;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қолдануға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size=…., color=…, face=…,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тәрізді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3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болмағанда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біреуі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тиіс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1-ші атрибуты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әріптің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мөлшерін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тағайындайды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Әріптің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алдын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-ала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берілетін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7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көлемі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бар.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:1-7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сан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көрсетілмесе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келісім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3-ке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саналады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color=  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әріптің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таңдау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мүмкіндігін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face=  –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(шрифт)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атрибуттың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компьютерде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орнатылған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келуі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body&gt;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Алдарыңызда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font color=”yellow” face=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arial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size=”4”&gt;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төртінші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мөлшермен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arial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әріптер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font&gt;&lt;/body&gt;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463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одзаголовок 10"/>
          <p:cNvSpPr>
            <a:spLocks/>
          </p:cNvSpPr>
          <p:nvPr/>
        </p:nvSpPr>
        <p:spPr bwMode="auto">
          <a:xfrm>
            <a:off x="395288" y="692150"/>
            <a:ext cx="785495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>
                <a:latin typeface="Constantia" pitchFamily="18" charset="0"/>
              </a:rPr>
              <a:t>	</a:t>
            </a:r>
            <a:endParaRPr lang="ru-RU" sz="1600">
              <a:latin typeface="Constantia" pitchFamily="18" charset="0"/>
            </a:endParaRPr>
          </a:p>
        </p:txBody>
      </p:sp>
      <p:sp>
        <p:nvSpPr>
          <p:cNvPr id="34821" name="Подзаголовок 10"/>
          <p:cNvSpPr>
            <a:spLocks/>
          </p:cNvSpPr>
          <p:nvPr/>
        </p:nvSpPr>
        <p:spPr bwMode="auto">
          <a:xfrm>
            <a:off x="6372225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sp>
        <p:nvSpPr>
          <p:cNvPr id="7" name="Подзаголовок 10"/>
          <p:cNvSpPr>
            <a:spLocks/>
          </p:cNvSpPr>
          <p:nvPr/>
        </p:nvSpPr>
        <p:spPr bwMode="auto">
          <a:xfrm>
            <a:off x="547688" y="642918"/>
            <a:ext cx="785495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b="1" dirty="0" smtClean="0">
                <a:latin typeface="Constantia" pitchFamily="18" charset="0"/>
              </a:rPr>
              <a:t>Тапсырма 2 : </a:t>
            </a:r>
            <a:r>
              <a:rPr lang="en-US" sz="1600" b="1" dirty="0" smtClean="0">
                <a:latin typeface="Times New Roman" pitchFamily="18" charset="0"/>
              </a:rPr>
              <a:t>CSS </a:t>
            </a:r>
            <a:r>
              <a:rPr lang="kk-KZ" sz="1600" b="1" dirty="0" smtClean="0">
                <a:latin typeface="Times New Roman" pitchFamily="18" charset="0"/>
              </a:rPr>
              <a:t>арқылы HTML құжатында блоктарды қосыңыз.</a:t>
            </a:r>
            <a:endParaRPr lang="kk-KZ" sz="1600" b="1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 smtClean="0">
                <a:latin typeface="Constantia" pitchFamily="18" charset="0"/>
              </a:rPr>
              <a:t>	Әдістемелік </a:t>
            </a:r>
            <a:r>
              <a:rPr lang="kk-KZ" sz="1600" b="1" dirty="0">
                <a:latin typeface="Constantia" pitchFamily="18" charset="0"/>
              </a:rPr>
              <a:t>нұсқаулар: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Басты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программалық </a:t>
            </a:r>
            <a:r>
              <a:rPr lang="ru-RU" sz="1600" dirty="0" smtClean="0">
                <a:latin typeface="Constantia" pitchFamily="18" charset="0"/>
              </a:rPr>
              <a:t>код. </a:t>
            </a:r>
            <a:endParaRPr lang="kk-KZ" sz="1600" dirty="0">
              <a:latin typeface="Times New Roman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&lt;html&gt;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&lt;head&gt;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&lt;title&gt;</a:t>
            </a:r>
            <a:r>
              <a:rPr lang="en-US" sz="1600" dirty="0" err="1" smtClean="0">
                <a:latin typeface="Constantia" pitchFamily="18" charset="0"/>
              </a:rPr>
              <a:t>css</a:t>
            </a:r>
            <a:r>
              <a:rPr lang="en-US" sz="1600" dirty="0" smtClean="0">
                <a:latin typeface="Constantia" pitchFamily="18" charset="0"/>
              </a:rPr>
              <a:t> </a:t>
            </a:r>
            <a:r>
              <a:rPr lang="en-US" sz="1600" dirty="0" err="1" smtClean="0">
                <a:latin typeface="Constantia" pitchFamily="18" charset="0"/>
              </a:rPr>
              <a:t>potision</a:t>
            </a:r>
            <a:r>
              <a:rPr lang="en-US" sz="1600" dirty="0" smtClean="0">
                <a:latin typeface="Constantia" pitchFamily="18" charset="0"/>
              </a:rPr>
              <a:t>&lt;/title&gt;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&lt;link </a:t>
            </a:r>
            <a:r>
              <a:rPr lang="en-US" sz="1600" dirty="0" err="1" smtClean="0">
                <a:latin typeface="Constantia" pitchFamily="18" charset="0"/>
              </a:rPr>
              <a:t>rel</a:t>
            </a:r>
            <a:r>
              <a:rPr lang="en-US" sz="1600" dirty="0" smtClean="0">
                <a:latin typeface="Constantia" pitchFamily="18" charset="0"/>
              </a:rPr>
              <a:t>="</a:t>
            </a:r>
            <a:r>
              <a:rPr lang="en-US" sz="1600" dirty="0" err="1" smtClean="0">
                <a:latin typeface="Constantia" pitchFamily="18" charset="0"/>
              </a:rPr>
              <a:t>stylesheet</a:t>
            </a:r>
            <a:r>
              <a:rPr lang="en-US" sz="1600" dirty="0" smtClean="0">
                <a:latin typeface="Constantia" pitchFamily="18" charset="0"/>
              </a:rPr>
              <a:t>" type="text/</a:t>
            </a:r>
            <a:r>
              <a:rPr lang="en-US" sz="1600" dirty="0" err="1" smtClean="0">
                <a:latin typeface="Constantia" pitchFamily="18" charset="0"/>
              </a:rPr>
              <a:t>css</a:t>
            </a:r>
            <a:r>
              <a:rPr lang="en-US" sz="1600" dirty="0" smtClean="0">
                <a:latin typeface="Constantia" pitchFamily="18" charset="0"/>
              </a:rPr>
              <a:t>“</a:t>
            </a:r>
            <a:endParaRPr lang="kk-KZ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 </a:t>
            </a:r>
            <a:r>
              <a:rPr lang="en-US" sz="1600" dirty="0" err="1" smtClean="0">
                <a:latin typeface="Constantia" pitchFamily="18" charset="0"/>
              </a:rPr>
              <a:t>href</a:t>
            </a:r>
            <a:r>
              <a:rPr lang="en-US" sz="1600" dirty="0" smtClean="0">
                <a:latin typeface="Constantia" pitchFamily="18" charset="0"/>
              </a:rPr>
              <a:t>="style.css"&gt;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&lt;/head&gt;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&lt;body&gt;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&lt;div id="header"&gt;</a:t>
            </a:r>
            <a:r>
              <a:rPr lang="ru-RU" sz="1600" dirty="0" smtClean="0">
                <a:latin typeface="Constantia" pitchFamily="18" charset="0"/>
              </a:rPr>
              <a:t>сайт басы&lt;/</a:t>
            </a:r>
            <a:r>
              <a:rPr lang="en-US" sz="1600" dirty="0" smtClean="0">
                <a:latin typeface="Constantia" pitchFamily="18" charset="0"/>
              </a:rPr>
              <a:t>div&gt;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&lt;div id="menu"&gt;</a:t>
            </a:r>
            <a:r>
              <a:rPr lang="ru-RU" sz="1600" dirty="0" err="1" smtClean="0">
                <a:latin typeface="Constantia" pitchFamily="18" charset="0"/>
              </a:rPr>
              <a:t>мәзір&lt;/</a:t>
            </a:r>
            <a:r>
              <a:rPr lang="en-US" sz="1600" dirty="0" smtClean="0">
                <a:latin typeface="Constantia" pitchFamily="18" charset="0"/>
              </a:rPr>
              <a:t>div&gt;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&lt;div id="content"&gt;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 err="1" smtClean="0">
                <a:latin typeface="Constantia" pitchFamily="18" charset="0"/>
              </a:rPr>
              <a:t>контент</a:t>
            </a:r>
            <a:endParaRPr lang="ru-RU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 smtClean="0">
                <a:latin typeface="Constantia" pitchFamily="18" charset="0"/>
              </a:rPr>
              <a:t>&lt;</a:t>
            </a:r>
            <a:r>
              <a:rPr lang="en-US" sz="1600" dirty="0" smtClean="0">
                <a:latin typeface="Constantia" pitchFamily="18" charset="0"/>
              </a:rPr>
              <a:t>div id="news"&gt;</a:t>
            </a:r>
            <a:r>
              <a:rPr lang="ru-RU" sz="1600" dirty="0" err="1" smtClean="0">
                <a:latin typeface="Constantia" pitchFamily="18" charset="0"/>
              </a:rPr>
              <a:t>жаңалықтар&lt;/</a:t>
            </a:r>
            <a:r>
              <a:rPr lang="en-US" sz="1600" dirty="0" smtClean="0">
                <a:latin typeface="Constantia" pitchFamily="18" charset="0"/>
              </a:rPr>
              <a:t>div&gt;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&lt;/div&gt;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&lt;div id="footer"&gt;</a:t>
            </a:r>
            <a:r>
              <a:rPr lang="ru-RU" sz="1600" dirty="0" err="1" smtClean="0">
                <a:latin typeface="Constantia" pitchFamily="18" charset="0"/>
              </a:rPr>
              <a:t>сайттың төменгі бөлігі&lt;/</a:t>
            </a:r>
            <a:r>
              <a:rPr lang="en-US" sz="1600" dirty="0" smtClean="0">
                <a:latin typeface="Constantia" pitchFamily="18" charset="0"/>
              </a:rPr>
              <a:t>div&gt;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&lt;/body&gt;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&lt;/html&gt; </a:t>
            </a:r>
            <a:endParaRPr lang="kk-KZ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 smtClean="0">
                <a:latin typeface="Constantia" pitchFamily="18" charset="0"/>
              </a:rPr>
              <a:t>Құжатты </a:t>
            </a:r>
            <a:r>
              <a:rPr lang="kk-KZ" sz="1600" dirty="0">
                <a:latin typeface="Constantia" pitchFamily="18" charset="0"/>
              </a:rPr>
              <a:t>кодтау пунктінен Юникодты таңдап  сақтаңыз.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Нәтижесі келесі </a:t>
            </a:r>
            <a:r>
              <a:rPr lang="kk-KZ" sz="1600" dirty="0" smtClean="0">
                <a:latin typeface="Constantia" pitchFamily="18" charset="0"/>
              </a:rPr>
              <a:t> 14 </a:t>
            </a:r>
            <a:r>
              <a:rPr lang="kk-KZ" sz="1600" dirty="0">
                <a:latin typeface="Constantia" pitchFamily="18" charset="0"/>
              </a:rPr>
              <a:t>суретте көрсетілген.</a:t>
            </a:r>
            <a:endParaRPr lang="ru-RU" sz="1600" dirty="0">
              <a:latin typeface="Constantia" pitchFamily="18" charset="0"/>
            </a:endParaRPr>
          </a:p>
        </p:txBody>
      </p:sp>
      <p:pic>
        <p:nvPicPr>
          <p:cNvPr id="8" name="Рисунок 7" descr="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1571612"/>
            <a:ext cx="4566055" cy="3090868"/>
          </a:xfrm>
          <a:prstGeom prst="rect">
            <a:avLst/>
          </a:prstGeom>
        </p:spPr>
      </p:pic>
      <p:sp>
        <p:nvSpPr>
          <p:cNvPr id="9" name="Подзаголовок 10"/>
          <p:cNvSpPr>
            <a:spLocks/>
          </p:cNvSpPr>
          <p:nvPr/>
        </p:nvSpPr>
        <p:spPr bwMode="auto">
          <a:xfrm>
            <a:off x="5214942" y="4714884"/>
            <a:ext cx="21605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kk-KZ" b="1" dirty="0" smtClean="0">
                <a:latin typeface="Times New Roman" pitchFamily="18" charset="0"/>
              </a:rPr>
              <a:t>14 </a:t>
            </a:r>
            <a:r>
              <a:rPr lang="kk-KZ" b="1" dirty="0">
                <a:latin typeface="Times New Roman" pitchFamily="18" charset="0"/>
              </a:rPr>
              <a:t>Сурет</a:t>
            </a:r>
            <a:endParaRPr lang="ru-RU" sz="2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68313" y="285728"/>
            <a:ext cx="7854950" cy="360362"/>
          </a:xfrm>
        </p:spPr>
        <p:txBody>
          <a:bodyPr lIns="0" rIns="18288">
            <a:normAutofit fontScale="77500" lnSpcReduction="20000"/>
          </a:bodyPr>
          <a:lstStyle/>
          <a:p>
            <a:pPr marL="0" indent="0" algn="just">
              <a:lnSpc>
                <a:spcPct val="80000"/>
              </a:lnSpc>
              <a:buNone/>
            </a:pPr>
            <a:r>
              <a:rPr lang="kk-KZ" sz="600" b="1" dirty="0" smtClean="0">
                <a:latin typeface="Times New Roman" pitchFamily="18" charset="0"/>
              </a:rPr>
              <a:t>	</a:t>
            </a:r>
            <a:endParaRPr lang="kk-KZ" sz="1800" dirty="0" smtClean="0">
              <a:latin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kk-KZ" sz="1800" dirty="0" smtClean="0">
                <a:latin typeface="Times New Roman" pitchFamily="18" charset="0"/>
              </a:rPr>
              <a:t>	</a:t>
            </a:r>
            <a:r>
              <a:rPr lang="kk-KZ" sz="1800" b="1" dirty="0">
                <a:latin typeface="Times New Roman" pitchFamily="18" charset="0"/>
              </a:rPr>
              <a:t> </a:t>
            </a:r>
            <a:r>
              <a:rPr lang="kk-KZ" sz="2200" b="1" dirty="0" smtClean="0">
                <a:latin typeface="Times New Roman" pitchFamily="18" charset="0"/>
              </a:rPr>
              <a:t>Мысал</a:t>
            </a:r>
            <a:r>
              <a:rPr lang="kk-KZ" sz="2200" dirty="0" smtClean="0">
                <a:latin typeface="Times New Roman" pitchFamily="18" charset="0"/>
              </a:rPr>
              <a:t> 3: </a:t>
            </a:r>
            <a:r>
              <a:rPr lang="en-US" sz="2200" dirty="0" smtClean="0">
                <a:latin typeface="Times New Roman" pitchFamily="18" charset="0"/>
              </a:rPr>
              <a:t>CSS </a:t>
            </a:r>
            <a:r>
              <a:rPr lang="kk-KZ" sz="2200" dirty="0" smtClean="0">
                <a:latin typeface="Times New Roman" pitchFamily="18" charset="0"/>
              </a:rPr>
              <a:t>арқылы сайт дизайнын ұйымдастырыңыз.</a:t>
            </a:r>
            <a:endParaRPr lang="ru-RU" sz="2200" dirty="0" smtClean="0">
              <a:latin typeface="Times New Roman" pitchFamily="18" charset="0"/>
            </a:endParaRPr>
          </a:p>
        </p:txBody>
      </p:sp>
      <p:sp>
        <p:nvSpPr>
          <p:cNvPr id="5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5111750" y="981075"/>
            <a:ext cx="4032250" cy="2160588"/>
          </a:xfrm>
        </p:spPr>
        <p:txBody>
          <a:bodyPr lIns="0" rIns="18288"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1600" dirty="0" smtClean="0">
                <a:latin typeface="Times New Roman" pitchFamily="18" charset="0"/>
              </a:rPr>
              <a:t>CSS </a:t>
            </a:r>
            <a:r>
              <a:rPr lang="ru-RU" sz="1600" dirty="0" smtClean="0">
                <a:latin typeface="Times New Roman" pitchFamily="18" charset="0"/>
              </a:rPr>
              <a:t>файл</a:t>
            </a:r>
            <a:endParaRPr lang="kk-KZ" sz="1600" dirty="0" smtClean="0">
              <a:latin typeface="Times New Roman" pitchFamily="18" charset="0"/>
            </a:endParaRPr>
          </a:p>
          <a:p>
            <a:pPr marL="0" indent="0" algn="just">
              <a:lnSpc>
                <a:spcPct val="80000"/>
              </a:lnSpc>
              <a:buNone/>
            </a:pPr>
            <a:r>
              <a:rPr lang="en-US" sz="1600" dirty="0" smtClean="0">
                <a:latin typeface="Times New Roman" pitchFamily="18" charset="0"/>
              </a:rPr>
              <a:t>&lt;style type="text/</a:t>
            </a:r>
            <a:r>
              <a:rPr lang="en-US" sz="1600" dirty="0" err="1" smtClean="0">
                <a:latin typeface="Times New Roman" pitchFamily="18" charset="0"/>
              </a:rPr>
              <a:t>css</a:t>
            </a:r>
            <a:r>
              <a:rPr lang="en-US" sz="1600" dirty="0" smtClean="0">
                <a:latin typeface="Times New Roman" pitchFamily="18" charset="0"/>
              </a:rPr>
              <a:t>"&gt;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en-US" sz="1600" dirty="0" smtClean="0">
                <a:latin typeface="Times New Roman" pitchFamily="18" charset="0"/>
              </a:rPr>
              <a:t>h1 {background-</a:t>
            </a:r>
            <a:r>
              <a:rPr lang="en-US" sz="1600" dirty="0" err="1" smtClean="0">
                <a:latin typeface="Times New Roman" pitchFamily="18" charset="0"/>
              </a:rPr>
              <a:t>color:rgb</a:t>
            </a:r>
            <a:r>
              <a:rPr lang="en-US" sz="1600" dirty="0" smtClean="0">
                <a:latin typeface="Times New Roman" pitchFamily="18" charset="0"/>
              </a:rPr>
              <a:t>(140,220,200)}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en-US" sz="1600" dirty="0" err="1" smtClean="0">
                <a:latin typeface="Times New Roman" pitchFamily="18" charset="0"/>
              </a:rPr>
              <a:t>ul</a:t>
            </a:r>
            <a:r>
              <a:rPr lang="en-US" sz="1600" dirty="0" smtClean="0">
                <a:latin typeface="Times New Roman" pitchFamily="18" charset="0"/>
              </a:rPr>
              <a:t> {background-</a:t>
            </a:r>
            <a:r>
              <a:rPr lang="en-US" sz="1600" dirty="0" err="1" smtClean="0">
                <a:latin typeface="Times New Roman" pitchFamily="18" charset="0"/>
              </a:rPr>
              <a:t>color:rgb</a:t>
            </a:r>
            <a:r>
              <a:rPr lang="en-US" sz="1600" dirty="0" smtClean="0">
                <a:latin typeface="Times New Roman" pitchFamily="18" charset="0"/>
              </a:rPr>
              <a:t>(200,160,200)}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en-US" sz="1600" dirty="0" err="1" smtClean="0">
                <a:latin typeface="Times New Roman" pitchFamily="18" charset="0"/>
              </a:rPr>
              <a:t>ol</a:t>
            </a:r>
            <a:r>
              <a:rPr lang="en-US" sz="1600" dirty="0" smtClean="0">
                <a:latin typeface="Times New Roman" pitchFamily="18" charset="0"/>
              </a:rPr>
              <a:t> {background-color:#DAFFC3}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en-US" sz="1600" dirty="0" smtClean="0">
                <a:latin typeface="Times New Roman" pitchFamily="18" charset="0"/>
              </a:rPr>
              <a:t>P {background-</a:t>
            </a:r>
            <a:r>
              <a:rPr lang="en-US" sz="1600" dirty="0" err="1" smtClean="0">
                <a:latin typeface="Times New Roman" pitchFamily="18" charset="0"/>
              </a:rPr>
              <a:t>color:grey</a:t>
            </a:r>
            <a:r>
              <a:rPr lang="en-US" sz="1600" dirty="0" smtClean="0">
                <a:latin typeface="Times New Roman" pitchFamily="18" charset="0"/>
              </a:rPr>
              <a:t>}</a:t>
            </a:r>
          </a:p>
          <a:p>
            <a:pPr marL="0" indent="0" algn="just">
              <a:lnSpc>
                <a:spcPct val="80000"/>
              </a:lnSpc>
              <a:buNone/>
            </a:pPr>
            <a:r>
              <a:rPr lang="en-US" sz="1600" dirty="0" smtClean="0">
                <a:latin typeface="Times New Roman" pitchFamily="18" charset="0"/>
              </a:rPr>
              <a:t>&lt;/style&gt;</a:t>
            </a:r>
            <a:endParaRPr lang="ru-RU" sz="1600" dirty="0" smtClean="0">
              <a:latin typeface="Times New Roman" pitchFamily="18" charset="0"/>
            </a:endParaRPr>
          </a:p>
        </p:txBody>
      </p:sp>
      <p:sp>
        <p:nvSpPr>
          <p:cNvPr id="13315" name="Подзаголовок 10"/>
          <p:cNvSpPr>
            <a:spLocks/>
          </p:cNvSpPr>
          <p:nvPr/>
        </p:nvSpPr>
        <p:spPr bwMode="auto">
          <a:xfrm>
            <a:off x="395288" y="692150"/>
            <a:ext cx="785495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b="1" dirty="0" smtClean="0">
                <a:latin typeface="Constantia" pitchFamily="18" charset="0"/>
              </a:rPr>
              <a:t>	  Әдістемелік </a:t>
            </a:r>
            <a:r>
              <a:rPr lang="kk-KZ" sz="1600" b="1" dirty="0">
                <a:latin typeface="Constantia" pitchFamily="18" charset="0"/>
              </a:rPr>
              <a:t>нұсқаулар: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Келесі мысалды енгізіңіз:</a:t>
            </a:r>
            <a:endParaRPr lang="kk-KZ" sz="1600" dirty="0">
              <a:latin typeface="Times New Roman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&lt;html&gt;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&lt;head&gt;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&lt;body&gt;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&lt;H1&gt;</a:t>
            </a:r>
            <a:r>
              <a:rPr lang="ru-RU" sz="1600" dirty="0" err="1" smtClean="0">
                <a:latin typeface="Constantia" pitchFamily="18" charset="0"/>
              </a:rPr>
              <a:t>Маркерленген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тізім</a:t>
            </a:r>
            <a:r>
              <a:rPr lang="ru-RU" sz="1600" dirty="0" smtClean="0">
                <a:latin typeface="Constantia" pitchFamily="18" charset="0"/>
              </a:rPr>
              <a:t>&lt;/</a:t>
            </a:r>
            <a:r>
              <a:rPr lang="en-US" sz="1600" dirty="0" smtClean="0">
                <a:latin typeface="Constantia" pitchFamily="18" charset="0"/>
              </a:rPr>
              <a:t>H1&gt;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</a:t>
            </a:r>
            <a:r>
              <a:rPr lang="en-US" sz="1600" dirty="0" err="1" smtClean="0">
                <a:latin typeface="Constantia" pitchFamily="18" charset="0"/>
              </a:rPr>
              <a:t>ul</a:t>
            </a:r>
            <a:r>
              <a:rPr lang="en-US" sz="1600" dirty="0" smtClean="0">
                <a:latin typeface="Constantia" pitchFamily="18" charset="0"/>
              </a:rPr>
              <a:t>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</a:t>
            </a:r>
            <a:r>
              <a:rPr lang="en-US" sz="1600" dirty="0" err="1" smtClean="0">
                <a:latin typeface="Constantia" pitchFamily="18" charset="0"/>
              </a:rPr>
              <a:t>li</a:t>
            </a:r>
            <a:r>
              <a:rPr lang="en-US" sz="1600" dirty="0" smtClean="0">
                <a:latin typeface="Constantia" pitchFamily="18" charset="0"/>
              </a:rPr>
              <a:t>&gt;</a:t>
            </a:r>
            <a:r>
              <a:rPr lang="ru-RU" sz="1600" dirty="0" err="1" smtClean="0">
                <a:latin typeface="Constantia" pitchFamily="18" charset="0"/>
              </a:rPr>
              <a:t>Тізімнің бірінші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пункті</a:t>
            </a:r>
            <a:r>
              <a:rPr lang="ru-RU" sz="1600" dirty="0" smtClean="0">
                <a:latin typeface="Constantia" pitchFamily="18" charset="0"/>
              </a:rPr>
              <a:t> …&lt;/</a:t>
            </a:r>
            <a:r>
              <a:rPr lang="en-US" sz="1600" dirty="0" err="1" smtClean="0">
                <a:latin typeface="Constantia" pitchFamily="18" charset="0"/>
              </a:rPr>
              <a:t>li</a:t>
            </a:r>
            <a:r>
              <a:rPr lang="en-US" sz="1600" dirty="0" smtClean="0">
                <a:latin typeface="Constantia" pitchFamily="18" charset="0"/>
              </a:rPr>
              <a:t>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</a:t>
            </a:r>
            <a:r>
              <a:rPr lang="en-US" sz="1600" dirty="0" err="1" smtClean="0">
                <a:latin typeface="Constantia" pitchFamily="18" charset="0"/>
              </a:rPr>
              <a:t>ul</a:t>
            </a:r>
            <a:r>
              <a:rPr lang="en-US" sz="1600" dirty="0" smtClean="0">
                <a:latin typeface="Constantia" pitchFamily="18" charset="0"/>
              </a:rPr>
              <a:t>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&lt;H1&gt;</a:t>
            </a:r>
            <a:r>
              <a:rPr lang="ru-RU" sz="1600" dirty="0" err="1" smtClean="0">
                <a:latin typeface="Constantia" pitchFamily="18" charset="0"/>
              </a:rPr>
              <a:t>Нөмірленген тізім</a:t>
            </a:r>
            <a:r>
              <a:rPr lang="ru-RU" sz="1600" dirty="0" smtClean="0">
                <a:latin typeface="Constantia" pitchFamily="18" charset="0"/>
              </a:rPr>
              <a:t> …&lt;/</a:t>
            </a:r>
            <a:r>
              <a:rPr lang="en-US" sz="1600" dirty="0" smtClean="0">
                <a:latin typeface="Constantia" pitchFamily="18" charset="0"/>
              </a:rPr>
              <a:t>H1&gt;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&lt;OL&gt;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</a:t>
            </a:r>
            <a:r>
              <a:rPr lang="en-US" sz="1600" dirty="0" err="1" smtClean="0">
                <a:latin typeface="Constantia" pitchFamily="18" charset="0"/>
              </a:rPr>
              <a:t>li</a:t>
            </a:r>
            <a:r>
              <a:rPr lang="en-US" sz="1600" dirty="0" smtClean="0">
                <a:latin typeface="Constantia" pitchFamily="18" charset="0"/>
              </a:rPr>
              <a:t>&gt;</a:t>
            </a:r>
            <a:r>
              <a:rPr lang="ru-RU" sz="1600" dirty="0" err="1" smtClean="0">
                <a:latin typeface="Constantia" pitchFamily="18" charset="0"/>
              </a:rPr>
              <a:t>Тізімнің бірінші</a:t>
            </a: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пункті</a:t>
            </a:r>
            <a:r>
              <a:rPr lang="ru-RU" sz="1600" dirty="0" smtClean="0">
                <a:latin typeface="Constantia" pitchFamily="18" charset="0"/>
              </a:rPr>
              <a:t> …&lt;/</a:t>
            </a:r>
            <a:r>
              <a:rPr lang="en-US" sz="1600" dirty="0" err="1" smtClean="0">
                <a:latin typeface="Constantia" pitchFamily="18" charset="0"/>
              </a:rPr>
              <a:t>li</a:t>
            </a:r>
            <a:r>
              <a:rPr lang="en-US" sz="1600" dirty="0" smtClean="0">
                <a:latin typeface="Constantia" pitchFamily="18" charset="0"/>
              </a:rPr>
              <a:t>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&lt;/OL&gt;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&lt;H1&gt;</a:t>
            </a:r>
            <a:r>
              <a:rPr lang="ru-RU" sz="1600" dirty="0" smtClean="0">
                <a:latin typeface="Constantia" pitchFamily="18" charset="0"/>
              </a:rPr>
              <a:t>Параграф&lt;/</a:t>
            </a:r>
            <a:r>
              <a:rPr lang="en-US" sz="1600" dirty="0" smtClean="0">
                <a:latin typeface="Constantia" pitchFamily="18" charset="0"/>
              </a:rPr>
              <a:t>H1&gt;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&lt;P&gt;</a:t>
            </a:r>
            <a:r>
              <a:rPr lang="ru-RU" sz="1600" dirty="0" err="1" smtClean="0">
                <a:latin typeface="Constantia" pitchFamily="18" charset="0"/>
              </a:rPr>
              <a:t>Бұл </a:t>
            </a:r>
            <a:r>
              <a:rPr lang="ru-RU" sz="1600" dirty="0" smtClean="0">
                <a:latin typeface="Constantia" pitchFamily="18" charset="0"/>
              </a:rPr>
              <a:t>параграф </a:t>
            </a:r>
            <a:r>
              <a:rPr lang="ru-RU" sz="1600" dirty="0" err="1" smtClean="0">
                <a:latin typeface="Constantia" pitchFamily="18" charset="0"/>
              </a:rPr>
              <a:t>мазмұны</a:t>
            </a:r>
            <a:r>
              <a:rPr lang="ru-RU" sz="1600" dirty="0" smtClean="0">
                <a:latin typeface="Constantia" pitchFamily="18" charset="0"/>
              </a:rPr>
              <a:t>.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 smtClean="0">
                <a:latin typeface="Constantia" pitchFamily="18" charset="0"/>
              </a:rPr>
              <a:t> </a:t>
            </a:r>
            <a:r>
              <a:rPr lang="ru-RU" sz="1600" dirty="0" err="1" smtClean="0">
                <a:latin typeface="Constantia" pitchFamily="18" charset="0"/>
              </a:rPr>
              <a:t>Бұл </a:t>
            </a:r>
            <a:r>
              <a:rPr lang="ru-RU" sz="1600" dirty="0" smtClean="0">
                <a:latin typeface="Constantia" pitchFamily="18" charset="0"/>
              </a:rPr>
              <a:t>параграф </a:t>
            </a:r>
            <a:r>
              <a:rPr lang="ru-RU" sz="1600" dirty="0" err="1" smtClean="0">
                <a:latin typeface="Constantia" pitchFamily="18" charset="0"/>
              </a:rPr>
              <a:t>мазмұны </a:t>
            </a:r>
            <a:r>
              <a:rPr lang="ru-RU" sz="1600" dirty="0" smtClean="0">
                <a:latin typeface="Constantia" pitchFamily="18" charset="0"/>
              </a:rPr>
              <a:t>…&lt;/</a:t>
            </a:r>
            <a:r>
              <a:rPr lang="en-US" sz="1600" dirty="0" smtClean="0">
                <a:latin typeface="Constantia" pitchFamily="18" charset="0"/>
              </a:rPr>
              <a:t>P&gt;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&lt;/body&gt;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smtClean="0">
                <a:latin typeface="Constantia" pitchFamily="18" charset="0"/>
              </a:rPr>
              <a:t>&lt;/html&gt; </a:t>
            </a:r>
            <a:r>
              <a:rPr lang="kk-KZ" sz="1600" dirty="0" smtClean="0">
                <a:latin typeface="Constantia" pitchFamily="18" charset="0"/>
              </a:rPr>
              <a:t>Құжатты </a:t>
            </a:r>
            <a:r>
              <a:rPr lang="kk-KZ" sz="1600" dirty="0">
                <a:latin typeface="Constantia" pitchFamily="18" charset="0"/>
              </a:rPr>
              <a:t>кодтау пунктінен Юникодты </a:t>
            </a:r>
            <a:endParaRPr lang="kk-KZ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 smtClean="0">
                <a:latin typeface="Constantia" pitchFamily="18" charset="0"/>
              </a:rPr>
              <a:t>таңдап  </a:t>
            </a:r>
            <a:r>
              <a:rPr lang="kk-KZ" sz="1600" dirty="0">
                <a:latin typeface="Constantia" pitchFamily="18" charset="0"/>
              </a:rPr>
              <a:t>сақтаңыз</a:t>
            </a:r>
            <a:r>
              <a:rPr lang="kk-KZ" sz="1600" dirty="0" smtClean="0">
                <a:latin typeface="Constantia" pitchFamily="18" charset="0"/>
              </a:rPr>
              <a:t>. </a:t>
            </a:r>
            <a:r>
              <a:rPr lang="en-US" sz="1600" dirty="0" smtClean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Нәтижесі </a:t>
            </a:r>
            <a:r>
              <a:rPr lang="kk-KZ" sz="1600" dirty="0" smtClean="0">
                <a:latin typeface="Constantia" pitchFamily="18" charset="0"/>
              </a:rPr>
              <a:t>15 </a:t>
            </a:r>
            <a:r>
              <a:rPr lang="kk-KZ" sz="1600" dirty="0">
                <a:latin typeface="Constantia" pitchFamily="18" charset="0"/>
              </a:rPr>
              <a:t>суретте </a:t>
            </a:r>
            <a:endParaRPr lang="kk-KZ" sz="1600" dirty="0" smtClean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 smtClean="0">
                <a:latin typeface="Constantia" pitchFamily="18" charset="0"/>
              </a:rPr>
              <a:t>көрсетілген</a:t>
            </a:r>
            <a:r>
              <a:rPr lang="kk-KZ" sz="1600" dirty="0">
                <a:latin typeface="Constantia" pitchFamily="18" charset="0"/>
              </a:rPr>
              <a:t>.</a:t>
            </a:r>
            <a:endParaRPr lang="ru-RU" sz="1600" dirty="0">
              <a:latin typeface="Constantia" pitchFamily="18" charset="0"/>
            </a:endParaRPr>
          </a:p>
        </p:txBody>
      </p:sp>
      <p:sp>
        <p:nvSpPr>
          <p:cNvPr id="13316" name="Подзаголовок 10"/>
          <p:cNvSpPr>
            <a:spLocks/>
          </p:cNvSpPr>
          <p:nvPr/>
        </p:nvSpPr>
        <p:spPr bwMode="auto">
          <a:xfrm>
            <a:off x="6372225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pic>
        <p:nvPicPr>
          <p:cNvPr id="7" name="Рисунок 6" descr="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2780928"/>
            <a:ext cx="3744416" cy="3168352"/>
          </a:xfrm>
          <a:prstGeom prst="rect">
            <a:avLst/>
          </a:prstGeom>
        </p:spPr>
      </p:pic>
      <p:sp>
        <p:nvSpPr>
          <p:cNvPr id="8" name="Подзаголовок 10"/>
          <p:cNvSpPr>
            <a:spLocks/>
          </p:cNvSpPr>
          <p:nvPr/>
        </p:nvSpPr>
        <p:spPr bwMode="auto">
          <a:xfrm>
            <a:off x="5580112" y="6021288"/>
            <a:ext cx="21605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</a:t>
            </a:r>
            <a:r>
              <a:rPr lang="kk-KZ" b="1" dirty="0" smtClean="0">
                <a:latin typeface="Times New Roman" pitchFamily="18" charset="0"/>
              </a:rPr>
              <a:t>15 </a:t>
            </a:r>
            <a:r>
              <a:rPr lang="kk-KZ" b="1" dirty="0">
                <a:latin typeface="Times New Roman" pitchFamily="18" charset="0"/>
              </a:rPr>
              <a:t>Сурет</a:t>
            </a:r>
            <a:endParaRPr lang="ru-RU" sz="2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7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"/>
            <a:ext cx="8507288" cy="6324600"/>
          </a:xfrm>
        </p:spPr>
        <p:txBody>
          <a:bodyPr/>
          <a:lstStyle/>
          <a:p>
            <a:pPr marR="0" algn="just">
              <a:buFont typeface="Wingdings 2" pitchFamily="18" charset="2"/>
              <a:buBlip>
                <a:blip r:embed="rId2"/>
              </a:buBlip>
            </a:pPr>
            <a:r>
              <a:rPr lang="kk-KZ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5 Тақырып. 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JavaScript</a:t>
            </a:r>
            <a:r>
              <a:rPr lang="kk-KZ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-ке кіріспе</a:t>
            </a:r>
            <a:endParaRPr lang="kk-KZ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endParaRPr lang="ru-RU" sz="2000" b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Мәліметтердің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типтері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Ауыспалылар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мәндері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функциялары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өрнектері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келесі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типтерде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бүтін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ондық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жүйе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бірліктер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0, 29, 70, -147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16-дәрежелікте:  0х70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0х70, 0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XFA7D0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8-дәрежелікте: 070, 0710 </a:t>
            </a: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Жетекші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ноль 8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дәрежелік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символы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қабылданады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Заттық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сандылар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0.0, -2.9, 0.7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E1, 14.7e-2, 1e+308 (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максималды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заттық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саны), 1.001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e-305 (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модуль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заттық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сан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минимальды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нольден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ерекшеленеді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логикалық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булевтік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):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true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false;</a:t>
            </a:r>
          </a:p>
          <a:p>
            <a:pPr marL="0" indent="288000" algn="just">
              <a:spcBef>
                <a:spcPts val="0"/>
              </a:spcBef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053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7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784976" cy="6741367"/>
          </a:xfrm>
        </p:spPr>
        <p:txBody>
          <a:bodyPr/>
          <a:lstStyle/>
          <a:p>
            <a:pPr marL="0" indent="288000" algn="just">
              <a:spcBef>
                <a:spcPts val="0"/>
              </a:spcBef>
            </a:pP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0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Сәлем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жақсы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!”, “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Тамаша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”, ‘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Сәлем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тырнақшаға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алынады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’, “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Екінші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нұсқа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‘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Сәлем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тырнақшада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тырнақшалардың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осындай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жұптарды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пайдалануға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Арнайы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символдар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символдар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комбинациясымен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белгіленеді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\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әріптер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цифрлар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тізбектілігі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\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 — “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забой”, \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 —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жаңа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алмастыру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\” — “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тырнақша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marL="0" indent="288000" algn="just">
              <a:spcBef>
                <a:spcPts val="0"/>
              </a:spcBef>
            </a:pPr>
            <a:r>
              <a:rPr lang="kk-KZ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null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бос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көптікті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мәндерді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арнайы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мәндер</a:t>
            </a:r>
            <a:r>
              <a:rPr lang="ru-RU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endParaRPr lang="kk-KZ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Типтерін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келтіру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Глобальды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ауыспалыларды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бағдарлама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жеріне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мәндерін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қарайым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тағайындау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негізінен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атқарылу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кезіндегі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төмендегілер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шақырылғанға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анықталуы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var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myVariable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=0.1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var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B=false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288000" algn="just">
              <a:spcBef>
                <a:spcPts val="0"/>
              </a:spcBef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340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7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8784976" cy="666936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Мұнда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мәндерді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тағайындау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келтіріледі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уақыттарда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ауыспалыны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типтегі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тағайындау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пайдалануға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spcBef>
                <a:spcPts val="0"/>
              </a:spcBef>
            </a:pP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myVariable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=”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Енді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мәтіндік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marL="0" indent="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Тапсырмаларда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резертеліп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қойған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var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міндетті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бірақ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мүмкінгінше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себебі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Microsoft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фирмасының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кейінге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қалдырылуын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пайдалануға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көмектеседі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бағдарлама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анағұрлым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жақсы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құрылымданған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Жұмыс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барысында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орнына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window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ағымдағы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объектісінде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сондай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атаумен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жаңа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поля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Функцияларда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тапсырмаларда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локальды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ауыфспалыларды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міндетті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глобальды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құрылатын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өрнекте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болуында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типке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келтіру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жүргізіледі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мәнімен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a=7+”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өлшеп,”+1+”рет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marL="0" indent="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Мұнда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келесі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түзіледі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“7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өлшеп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1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иелен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қазірде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әрекет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жүрген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функциялар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parseFloat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parseInt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негізінен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қатарлық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мәндерден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сандық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мәндерге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түрлендіруді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орындайды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индикаторы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A”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дан “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a”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дан “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цифрлар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“0”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“9”ға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дейінгі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әріптер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қатарларының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символдары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тізбектілігі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есептеледі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сызылған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символдар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есептеледі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“_”. 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05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7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48681"/>
            <a:ext cx="8784976" cy="5775920"/>
          </a:xfrm>
        </p:spPr>
        <p:txBody>
          <a:bodyPr/>
          <a:lstStyle/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Мұнда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аталудың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символы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цифр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ал бас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әріппен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бас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әріптен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басталатын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сөздер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ерекшеленеді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басқаша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айтқанда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атаулар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MyVariable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myvariable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реттік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ауыспалыларға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жатқызылады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Глобальды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ауыспалылардан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функцияларда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код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блогында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локальдыларды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анықтауға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көрінетін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облыс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келесі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функция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есептеледі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кодсыз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келесілер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  <a:buNone/>
            </a:pP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var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myLocalVariable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en-US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kk-KZ" sz="2000" b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  <a:buNone/>
            </a:pPr>
            <a:endParaRPr lang="kk-KZ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құжаттамалардағы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SCRIPT-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қою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Бағдарламаларды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JavaScript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тіліне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туралау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— 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файл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Мұнда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жұмыс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нәтижесін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бірден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жағдайда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өзгерістер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енгізуге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16296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7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784976" cy="6741368"/>
          </a:xfrm>
        </p:spPr>
        <p:txBody>
          <a:bodyPr>
            <a:normAutofit/>
          </a:bodyPr>
          <a:lstStyle/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&lt;html&gt;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&lt;head&gt;</a:t>
            </a:r>
          </a:p>
          <a:p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document.write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(“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Hello,world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“)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&lt;/head&gt;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&lt;body&gt;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It was dynamically created text.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&lt;/body&gt;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&lt;/html&gt;</a:t>
            </a:r>
          </a:p>
          <a:p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құрылатын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Hello, world!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It was dynamically crested text.</a:t>
            </a:r>
          </a:p>
          <a:p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Мұнда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тег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JavaScript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тілінің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конструкциясының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келоген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саны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252325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7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1"/>
            <a:ext cx="8507288" cy="5775920"/>
          </a:xfrm>
        </p:spPr>
        <p:txBody>
          <a:bodyPr/>
          <a:lstStyle/>
          <a:p>
            <a:pPr marL="0" indent="288000" algn="just">
              <a:spcBef>
                <a:spcPts val="0"/>
              </a:spcBef>
            </a:pP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Кейбір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ескі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браузерлер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JavaScript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тілін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көтере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алмайды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сондықтан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оларды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JavaScript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қоюды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жасыру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бағдарламаға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келесі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түсіндірмелерді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қосады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&lt;!—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жасырылатын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мсәтін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–&gt;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Мысал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&lt;head&gt;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&lt;/head&gt;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&lt;body&gt;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end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&lt;/body&gt;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&lt;/html&gt;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Қою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іште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2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body&gt;.</a:t>
            </a:r>
          </a:p>
          <a:p>
            <a:pPr marL="0" indent="288000" algn="just">
              <a:spcBef>
                <a:spcPts val="0"/>
              </a:spcBef>
            </a:pP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1427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611561" y="260350"/>
            <a:ext cx="7776790" cy="360363"/>
          </a:xfrm>
        </p:spPr>
        <p:txBody>
          <a:bodyPr lIns="0" rIns="18288">
            <a:normAutofit/>
          </a:bodyPr>
          <a:lstStyle/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r>
              <a:rPr lang="kk-KZ" sz="600" b="1" dirty="0" smtClean="0">
                <a:latin typeface="Times New Roman" pitchFamily="18" charset="0"/>
              </a:rPr>
              <a:t>	</a:t>
            </a:r>
            <a:r>
              <a:rPr lang="kk-KZ" sz="1800" b="1" dirty="0" smtClean="0">
                <a:latin typeface="Times New Roman" pitchFamily="18" charset="0"/>
              </a:rPr>
              <a:t>Тапсырма 1: </a:t>
            </a:r>
            <a:r>
              <a:rPr lang="kk-KZ" sz="1800" dirty="0" smtClean="0">
                <a:latin typeface="Constantia" pitchFamily="18" charset="0"/>
              </a:rPr>
              <a:t>Қарапайым </a:t>
            </a:r>
            <a:r>
              <a:rPr lang="en-US" sz="1800" dirty="0" smtClean="0">
                <a:latin typeface="Constantia" pitchFamily="18" charset="0"/>
              </a:rPr>
              <a:t>JavaScript-</a:t>
            </a:r>
            <a:r>
              <a:rPr lang="kk-KZ" sz="1800" dirty="0" smtClean="0">
                <a:latin typeface="Constantia" pitchFamily="18" charset="0"/>
              </a:rPr>
              <a:t>ты </a:t>
            </a:r>
            <a:r>
              <a:rPr lang="en-US" sz="1800" dirty="0" smtClean="0">
                <a:latin typeface="Constantia" pitchFamily="18" charset="0"/>
              </a:rPr>
              <a:t>HTML-</a:t>
            </a:r>
            <a:r>
              <a:rPr lang="kk-KZ" sz="1800" dirty="0" smtClean="0">
                <a:latin typeface="Constantia" pitchFamily="18" charset="0"/>
              </a:rPr>
              <a:t>да қолданыңыз. </a:t>
            </a:r>
            <a:endParaRPr lang="ru-RU" sz="1800" dirty="0" smtClean="0">
              <a:latin typeface="Times New Roman" pitchFamily="18" charset="0"/>
            </a:endParaRPr>
          </a:p>
        </p:txBody>
      </p:sp>
      <p:sp>
        <p:nvSpPr>
          <p:cNvPr id="15363" name="Подзаголовок 10"/>
          <p:cNvSpPr>
            <a:spLocks/>
          </p:cNvSpPr>
          <p:nvPr/>
        </p:nvSpPr>
        <p:spPr bwMode="auto">
          <a:xfrm>
            <a:off x="395288" y="817578"/>
            <a:ext cx="785495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b="1" dirty="0" smtClean="0">
                <a:latin typeface="Constantia" pitchFamily="18" charset="0"/>
              </a:rPr>
              <a:t>	     Әдістемелік </a:t>
            </a:r>
            <a:r>
              <a:rPr lang="kk-KZ" sz="1600" b="1" dirty="0">
                <a:latin typeface="Constantia" pitchFamily="18" charset="0"/>
              </a:rPr>
              <a:t>нұсқаулар: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Келесі мысалды енгізіңіз:</a:t>
            </a:r>
            <a:endParaRPr lang="kk-KZ" sz="1600" dirty="0">
              <a:latin typeface="Times New Roman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&lt;html&gt;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&lt;head&gt;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&lt;title&gt;</a:t>
            </a:r>
            <a:r>
              <a:rPr lang="ru-RU" sz="1600" dirty="0" err="1">
                <a:latin typeface="Constantia" pitchFamily="18" charset="0"/>
              </a:rPr>
              <a:t>құжат атауы</a:t>
            </a:r>
            <a:r>
              <a:rPr lang="ru-RU" sz="1600" dirty="0">
                <a:latin typeface="Constantia" pitchFamily="18" charset="0"/>
              </a:rPr>
              <a:t>&lt;/</a:t>
            </a:r>
            <a:r>
              <a:rPr lang="en-US" sz="1600" dirty="0">
                <a:latin typeface="Constantia" pitchFamily="18" charset="0"/>
              </a:rPr>
              <a:t>title&gt;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&lt;link </a:t>
            </a:r>
            <a:r>
              <a:rPr lang="en-US" sz="1600" dirty="0" err="1">
                <a:latin typeface="Constantia" pitchFamily="18" charset="0"/>
              </a:rPr>
              <a:t>rel</a:t>
            </a:r>
            <a:r>
              <a:rPr lang="en-US" sz="1600" dirty="0">
                <a:latin typeface="Constantia" pitchFamily="18" charset="0"/>
              </a:rPr>
              <a:t>="</a:t>
            </a:r>
            <a:r>
              <a:rPr lang="en-US" sz="1600" dirty="0" err="1">
                <a:latin typeface="Constantia" pitchFamily="18" charset="0"/>
              </a:rPr>
              <a:t>stylesheet</a:t>
            </a:r>
            <a:r>
              <a:rPr lang="en-US" sz="1600" dirty="0">
                <a:latin typeface="Constantia" pitchFamily="18" charset="0"/>
              </a:rPr>
              <a:t>" type="text/</a:t>
            </a:r>
            <a:r>
              <a:rPr lang="en-US" sz="1600" dirty="0" err="1">
                <a:latin typeface="Constantia" pitchFamily="18" charset="0"/>
              </a:rPr>
              <a:t>css</a:t>
            </a:r>
            <a:r>
              <a:rPr lang="en-US" sz="1600" dirty="0">
                <a:latin typeface="Constantia" pitchFamily="18" charset="0"/>
              </a:rPr>
              <a:t>" </a:t>
            </a:r>
            <a:r>
              <a:rPr lang="en-US" sz="1600" dirty="0" err="1">
                <a:latin typeface="Constantia" pitchFamily="18" charset="0"/>
              </a:rPr>
              <a:t>href</a:t>
            </a:r>
            <a:r>
              <a:rPr lang="en-US" sz="1600" dirty="0">
                <a:latin typeface="Constantia" pitchFamily="18" charset="0"/>
              </a:rPr>
              <a:t>="style1.css"&gt;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&lt;script language="</a:t>
            </a:r>
            <a:r>
              <a:rPr lang="en-US" sz="1600" dirty="0" err="1">
                <a:latin typeface="Constantia" pitchFamily="18" charset="0"/>
              </a:rPr>
              <a:t>javascript</a:t>
            </a:r>
            <a:r>
              <a:rPr lang="en-US" sz="1600" dirty="0">
                <a:latin typeface="Constantia" pitchFamily="18" charset="0"/>
              </a:rPr>
              <a:t>"&gt;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 err="1">
                <a:latin typeface="Constantia" pitchFamily="18" charset="0"/>
              </a:rPr>
              <a:t>document.write</a:t>
            </a:r>
            <a:r>
              <a:rPr lang="en-US" sz="1600" dirty="0">
                <a:latin typeface="Constantia" pitchFamily="18" charset="0"/>
              </a:rPr>
              <a:t>("</a:t>
            </a:r>
            <a:r>
              <a:rPr lang="ru-RU" sz="1600" dirty="0" err="1">
                <a:latin typeface="Constantia" pitchFamily="18" charset="0"/>
              </a:rPr>
              <a:t>Менің бірінші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ru-RU" sz="1600" dirty="0" err="1">
                <a:latin typeface="Constantia" pitchFamily="18" charset="0"/>
              </a:rPr>
              <a:t>сайтым</a:t>
            </a:r>
            <a:r>
              <a:rPr lang="ru-RU" sz="1600" dirty="0">
                <a:latin typeface="Constantia" pitchFamily="18" charset="0"/>
              </a:rPr>
              <a:t>.");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ru-RU" sz="1600" dirty="0">
                <a:latin typeface="Constantia" pitchFamily="18" charset="0"/>
              </a:rPr>
              <a:t>&lt;/</a:t>
            </a:r>
            <a:r>
              <a:rPr lang="en-US" sz="1600" dirty="0">
                <a:latin typeface="Constantia" pitchFamily="18" charset="0"/>
              </a:rPr>
              <a:t>script&gt;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&lt;/head&gt;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&lt;body&gt;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&lt;/body&gt; </a:t>
            </a: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en-US" sz="1600" dirty="0">
                <a:latin typeface="Constantia" pitchFamily="18" charset="0"/>
              </a:rPr>
              <a:t>&lt;/html&gt;</a:t>
            </a:r>
            <a:endParaRPr lang="kk-KZ" sz="1600" dirty="0">
              <a:latin typeface="Constantia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>
                <a:latin typeface="Constantia" pitchFamily="18" charset="0"/>
              </a:rPr>
              <a:t>Құжатты кодтау пунктінен Юникодты таңдап  сақтаңыз.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Нәтижесі </a:t>
            </a:r>
            <a:r>
              <a:rPr lang="kk-KZ" sz="1600" dirty="0" smtClean="0">
                <a:latin typeface="Constantia" pitchFamily="18" charset="0"/>
              </a:rPr>
              <a:t>7 </a:t>
            </a:r>
            <a:r>
              <a:rPr lang="kk-KZ" sz="1600" dirty="0">
                <a:latin typeface="Constantia" pitchFamily="18" charset="0"/>
              </a:rPr>
              <a:t>суретте және жұмыс істеу принципі 8 суретте көрсетілген.</a:t>
            </a:r>
            <a:endParaRPr lang="ru-RU" sz="1600" dirty="0">
              <a:latin typeface="Constantia" pitchFamily="18" charset="0"/>
            </a:endParaRPr>
          </a:p>
        </p:txBody>
      </p:sp>
      <p:pic>
        <p:nvPicPr>
          <p:cNvPr id="15364" name="Рисунок 3" descr="1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5234000"/>
            <a:ext cx="417671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Рисунок 4" descr="1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5214950"/>
            <a:ext cx="36671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Подзаголовок 10"/>
          <p:cNvSpPr>
            <a:spLocks/>
          </p:cNvSpPr>
          <p:nvPr/>
        </p:nvSpPr>
        <p:spPr bwMode="auto">
          <a:xfrm>
            <a:off x="900113" y="6091250"/>
            <a:ext cx="21605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kk-KZ" b="1">
                <a:latin typeface="Times New Roman" pitchFamily="18" charset="0"/>
              </a:rPr>
              <a:t>7 Сурет</a:t>
            </a:r>
            <a:endParaRPr lang="ru-RU" sz="2000">
              <a:latin typeface="Times New Roman" pitchFamily="18" charset="0"/>
            </a:endParaRPr>
          </a:p>
        </p:txBody>
      </p:sp>
      <p:sp>
        <p:nvSpPr>
          <p:cNvPr id="15367" name="Подзаголовок 10"/>
          <p:cNvSpPr>
            <a:spLocks/>
          </p:cNvSpPr>
          <p:nvPr/>
        </p:nvSpPr>
        <p:spPr bwMode="auto">
          <a:xfrm>
            <a:off x="5364163" y="6091250"/>
            <a:ext cx="21605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kk-KZ" b="1">
                <a:latin typeface="Times New Roman" pitchFamily="18" charset="0"/>
              </a:rPr>
              <a:t>8 Сурет</a:t>
            </a:r>
            <a:endParaRPr lang="ru-RU" sz="2000">
              <a:latin typeface="Times New Roman" pitchFamily="18" charset="0"/>
            </a:endParaRPr>
          </a:p>
        </p:txBody>
      </p:sp>
      <p:sp>
        <p:nvSpPr>
          <p:cNvPr id="15368" name="Подзаголовок 10"/>
          <p:cNvSpPr>
            <a:spLocks/>
          </p:cNvSpPr>
          <p:nvPr/>
        </p:nvSpPr>
        <p:spPr bwMode="auto">
          <a:xfrm>
            <a:off x="6445250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4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одзаголовок 10"/>
          <p:cNvSpPr>
            <a:spLocks/>
          </p:cNvSpPr>
          <p:nvPr/>
        </p:nvSpPr>
        <p:spPr bwMode="auto">
          <a:xfrm>
            <a:off x="251520" y="246074"/>
            <a:ext cx="785495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b="1" dirty="0">
                <a:latin typeface="Times New Roman" pitchFamily="18" charset="0"/>
              </a:rPr>
              <a:t> </a:t>
            </a:r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Мысал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Java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да анимация көрсететін программа құрыңыз.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 smtClean="0">
                <a:latin typeface="Constantia" pitchFamily="18" charset="0"/>
              </a:rPr>
              <a:t>	Әдістемелік </a:t>
            </a:r>
            <a:r>
              <a:rPr lang="kk-KZ" sz="1600" b="1" dirty="0">
                <a:latin typeface="Constantia" pitchFamily="18" charset="0"/>
              </a:rPr>
              <a:t>нұсқаулар: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Келесі мысалды енгізіңіз:</a:t>
            </a:r>
            <a:endParaRPr lang="kk-KZ" sz="1600" dirty="0">
              <a:latin typeface="Times New Roman" pitchFamily="18" charset="0"/>
            </a:endParaRPr>
          </a:p>
          <a:p>
            <a:r>
              <a:rPr lang="kk-KZ" sz="1600" dirty="0" smtClean="0">
                <a:latin typeface="+mn-lt"/>
              </a:rPr>
              <a:t>&lt;HTML&gt;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&lt;HEAD&gt;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&lt;SCRIPT LANGUAGE="JavaScript"&gt;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var num=1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img1 = new Image (77,76)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img1.src = "</a:t>
            </a:r>
            <a:r>
              <a:rPr lang="kk-KZ" sz="1600" i="1" dirty="0" smtClean="0">
                <a:latin typeface="+mn-lt"/>
              </a:rPr>
              <a:t>1-ші сурет аты</a:t>
            </a:r>
            <a:r>
              <a:rPr lang="kk-KZ" sz="1600" dirty="0" smtClean="0">
                <a:latin typeface="+mn-lt"/>
              </a:rPr>
              <a:t>"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img2 = new Image (77,76)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img2.src = "</a:t>
            </a:r>
            <a:r>
              <a:rPr lang="kk-KZ" sz="1600" i="1" dirty="0" smtClean="0">
                <a:latin typeface="+mn-lt"/>
              </a:rPr>
              <a:t>2-ші сурет аты</a:t>
            </a:r>
            <a:r>
              <a:rPr lang="kk-KZ" sz="1600" dirty="0" smtClean="0">
                <a:latin typeface="+mn-lt"/>
              </a:rPr>
              <a:t>"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img3 = new Image (77,76)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img3.src = "</a:t>
            </a:r>
            <a:r>
              <a:rPr lang="kk-KZ" sz="1600" i="1" dirty="0" smtClean="0">
                <a:latin typeface="+mn-lt"/>
              </a:rPr>
              <a:t>3-ші сурет аты</a:t>
            </a:r>
            <a:r>
              <a:rPr lang="kk-KZ" sz="1600" dirty="0" smtClean="0">
                <a:latin typeface="+mn-lt"/>
              </a:rPr>
              <a:t>"  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  function startshow()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  {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   for (i=1; i&lt;21; i=i+1)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{document.mypic.src=eval("img"+num+".src")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    for(x=1; x&lt;800; x=x+1)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  {}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    num=num+1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    if(num==4)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    {num=1}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   }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  Құжатты </a:t>
            </a:r>
            <a:r>
              <a:rPr lang="kk-KZ" sz="1600" dirty="0">
                <a:latin typeface="+mn-lt"/>
              </a:rPr>
              <a:t>кодтау пунктінен Юникодты таңдап  сақтаңыз.</a:t>
            </a:r>
            <a:r>
              <a:rPr lang="en-US" sz="1600" dirty="0">
                <a:latin typeface="+mn-lt"/>
              </a:rPr>
              <a:t> </a:t>
            </a:r>
            <a:endParaRPr lang="ru-RU" sz="1600" dirty="0">
              <a:latin typeface="+mn-lt"/>
            </a:endParaRPr>
          </a:p>
        </p:txBody>
      </p:sp>
      <p:sp>
        <p:nvSpPr>
          <p:cNvPr id="35847" name="Подзаголовок 10"/>
          <p:cNvSpPr>
            <a:spLocks/>
          </p:cNvSpPr>
          <p:nvPr/>
        </p:nvSpPr>
        <p:spPr bwMode="auto">
          <a:xfrm>
            <a:off x="6445250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sp>
        <p:nvSpPr>
          <p:cNvPr id="9" name="Подзаголовок 10"/>
          <p:cNvSpPr>
            <a:spLocks/>
          </p:cNvSpPr>
          <p:nvPr/>
        </p:nvSpPr>
        <p:spPr bwMode="auto">
          <a:xfrm>
            <a:off x="4643438" y="1500174"/>
            <a:ext cx="421484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dirty="0" smtClean="0">
                <a:latin typeface="+mn-lt"/>
              </a:rPr>
              <a:t> document.mypic.src=img1.src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   }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&lt;/SCRIPT&gt;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&lt;/HEAD&gt;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&lt;BODY&gt;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&lt;CENTER&gt;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&lt;IMG SRC="1-ші сурет аты" NAME="mypic" BORDER=0&gt;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&lt;p&gt;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/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&lt;A HREF="JavaScript:startshow()"&gt;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   Анимацияны көрсету&lt;/a&gt; 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/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&lt;/CENTER&gt;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&lt;/BODY&gt;</a:t>
            </a:r>
            <a:br>
              <a:rPr lang="kk-KZ" sz="1600" dirty="0" smtClean="0">
                <a:latin typeface="+mn-lt"/>
              </a:rPr>
            </a:br>
            <a:r>
              <a:rPr lang="kk-KZ" sz="1600" dirty="0" smtClean="0">
                <a:latin typeface="+mn-lt"/>
              </a:rPr>
              <a:t>&lt;/HTML&gt;</a:t>
            </a:r>
            <a:endParaRPr lang="ru-RU"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480719"/>
          </a:xfrm>
        </p:spPr>
        <p:txBody>
          <a:bodyPr/>
          <a:lstStyle/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Осы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параметрдің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барлығын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бүкіл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құжат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бірден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беру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base font&gt;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тег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де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жоғарыда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көрсетілген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атрибуттарды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пайдаланылады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қаріп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мөлшерін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анықтайды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тағы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арнайы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тобы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қаріптің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сызылымын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өзгерту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мүмкіндігін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b&gt; 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араларында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орналасатын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қарайтылған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қаріпке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ауысады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i&gt;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қаріптерді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курсивпен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мәтіндердің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белдерінен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сызылған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символдарды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бейнелейді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88000" algn="just">
              <a:spcBef>
                <a:spcPts val="0"/>
              </a:spcBef>
            </a:pP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Мысалды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w3schools.com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сайтынан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 онлайн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көрсеңіз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болады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</a:t>
            </a: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88000" algn="just">
              <a:spcBef>
                <a:spcPts val="0"/>
              </a:spcBef>
            </a:pP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&lt;head&gt;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&lt;/head&gt;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&lt;body&gt;</a:t>
            </a:r>
          </a:p>
          <a:p>
            <a:pPr marL="0" indent="288000" algn="just">
              <a:spcBef>
                <a:spcPts val="0"/>
              </a:spcBef>
            </a:pP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&lt;base font size=5  face=”Arial </a:t>
            </a:r>
            <a:r>
              <a:rPr lang="en-US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kz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”&gt;</a:t>
            </a:r>
          </a:p>
          <a:p>
            <a:pPr marL="0" indent="0">
              <a:buNone/>
            </a:pPr>
            <a:endParaRPr lang="ru-RU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28872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одзаголовок 10"/>
          <p:cNvSpPr>
            <a:spLocks/>
          </p:cNvSpPr>
          <p:nvPr/>
        </p:nvSpPr>
        <p:spPr bwMode="auto">
          <a:xfrm>
            <a:off x="251520" y="188640"/>
            <a:ext cx="7998718" cy="5400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</a:pPr>
            <a:r>
              <a:rPr lang="kk-KZ" sz="1600" b="1" dirty="0">
                <a:latin typeface="Constantia" pitchFamily="18" charset="0"/>
              </a:rPr>
              <a:t>	</a:t>
            </a:r>
            <a:r>
              <a:rPr lang="kk-KZ" sz="1600" b="1" dirty="0">
                <a:latin typeface="Times New Roman" pitchFamily="18" charset="0"/>
              </a:rPr>
              <a:t> </a:t>
            </a:r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Мысал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Төмендегі суретте көрсетілген Web-құжатты құрыңыз.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kk-K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7" name="Подзаголовок 10"/>
          <p:cNvSpPr>
            <a:spLocks/>
          </p:cNvSpPr>
          <p:nvPr/>
        </p:nvSpPr>
        <p:spPr bwMode="auto">
          <a:xfrm>
            <a:off x="6445250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285860"/>
            <a:ext cx="5429288" cy="41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одзаголовок 10"/>
          <p:cNvSpPr>
            <a:spLocks/>
          </p:cNvSpPr>
          <p:nvPr/>
        </p:nvSpPr>
        <p:spPr bwMode="auto">
          <a:xfrm>
            <a:off x="251520" y="260648"/>
            <a:ext cx="8712968" cy="5208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eaLnBrk="0" hangingPunct="0">
              <a:spcBef>
                <a:spcPct val="20000"/>
              </a:spcBef>
              <a:buClr>
                <a:srgbClr val="8CADAE"/>
              </a:buClr>
              <a:buSzPct val="95000"/>
            </a:pPr>
            <a:r>
              <a:rPr lang="kk-KZ" sz="1600" b="1" dirty="0">
                <a:latin typeface="+mn-lt"/>
              </a:rPr>
              <a:t>	</a:t>
            </a:r>
            <a:r>
              <a:rPr lang="kk-KZ" sz="1600" b="1" dirty="0">
                <a:latin typeface="Times New Roman" pitchFamily="18" charset="0"/>
              </a:rPr>
              <a:t> 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Мысал.  Әдістемелік </a:t>
            </a:r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нұсқаулар: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Блокнот мәтіндік процессорын іске қосыңыз.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Келесі мысалды енгізіңіз:</a:t>
            </a:r>
          </a:p>
          <a:p>
            <a:r>
              <a:rPr lang="kk-KZ" sz="1600" dirty="0" smtClean="0">
                <a:latin typeface="+mn-lt"/>
              </a:rPr>
              <a:t>&lt;HTML&gt;   &lt;HEAD&gt; 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&lt;TITLE&gt;Суреттің немесе мәтіннің кестедегі ұяшықтардың 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ішінде орналасуы&lt;/TITLE&gt;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&lt;script&gt;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function set(</a:t>
            </a:r>
            <a:r>
              <a:rPr lang="en-GB" sz="1600" dirty="0" err="1" smtClean="0">
                <a:latin typeface="+mn-lt"/>
              </a:rPr>
              <a:t>obj</a:t>
            </a:r>
            <a:r>
              <a:rPr lang="en-GB" sz="1600" dirty="0" smtClean="0">
                <a:latin typeface="+mn-lt"/>
              </a:rPr>
              <a:t>)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{ </a:t>
            </a:r>
            <a:r>
              <a:rPr lang="en-GB" sz="1600" dirty="0" err="1" smtClean="0">
                <a:latin typeface="+mn-lt"/>
              </a:rPr>
              <a:t>var</a:t>
            </a:r>
            <a:r>
              <a:rPr lang="en-GB" sz="1600" dirty="0" smtClean="0">
                <a:latin typeface="+mn-lt"/>
              </a:rPr>
              <a:t> d=document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if(</a:t>
            </a:r>
            <a:r>
              <a:rPr lang="en-GB" sz="1600" dirty="0" err="1" smtClean="0">
                <a:latin typeface="+mn-lt"/>
              </a:rPr>
              <a:t>obj.elements</a:t>
            </a:r>
            <a:r>
              <a:rPr lang="en-GB" sz="1600" dirty="0" smtClean="0">
                <a:latin typeface="+mn-lt"/>
              </a:rPr>
              <a:t>[0].checked) {</a:t>
            </a:r>
            <a:r>
              <a:rPr lang="en-GB" sz="1600" dirty="0" err="1" smtClean="0">
                <a:latin typeface="+mn-lt"/>
              </a:rPr>
              <a:t>d.all</a:t>
            </a:r>
            <a:r>
              <a:rPr lang="en-GB" sz="1600" dirty="0" smtClean="0">
                <a:latin typeface="+mn-lt"/>
              </a:rPr>
              <a:t>("</a:t>
            </a:r>
            <a:r>
              <a:rPr lang="en-GB" sz="1600" dirty="0" err="1" smtClean="0">
                <a:latin typeface="+mn-lt"/>
              </a:rPr>
              <a:t>itab</a:t>
            </a:r>
            <a:r>
              <a:rPr lang="en-GB" sz="1600" dirty="0" smtClean="0">
                <a:latin typeface="+mn-lt"/>
              </a:rPr>
              <a:t>").align="LEFT"}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else </a:t>
            </a:r>
            <a:endParaRPr lang="ru-RU" sz="1600" dirty="0" smtClean="0">
              <a:latin typeface="+mn-lt"/>
            </a:endParaRPr>
          </a:p>
          <a:p>
            <a:r>
              <a:rPr lang="en-US" sz="1600" dirty="0" smtClean="0">
                <a:latin typeface="+mn-lt"/>
              </a:rPr>
              <a:t> 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if(</a:t>
            </a:r>
            <a:r>
              <a:rPr lang="en-GB" sz="1600" dirty="0" err="1" smtClean="0">
                <a:latin typeface="+mn-lt"/>
              </a:rPr>
              <a:t>obj.elements</a:t>
            </a:r>
            <a:r>
              <a:rPr lang="en-GB" sz="1600" dirty="0" smtClean="0">
                <a:latin typeface="+mn-lt"/>
              </a:rPr>
              <a:t>[1].checked) {</a:t>
            </a:r>
            <a:r>
              <a:rPr lang="en-GB" sz="1600" dirty="0" err="1" smtClean="0">
                <a:latin typeface="+mn-lt"/>
              </a:rPr>
              <a:t>d.all</a:t>
            </a:r>
            <a:r>
              <a:rPr lang="en-GB" sz="1600" dirty="0" smtClean="0">
                <a:latin typeface="+mn-lt"/>
              </a:rPr>
              <a:t>("</a:t>
            </a:r>
            <a:r>
              <a:rPr lang="en-GB" sz="1600" dirty="0" err="1" smtClean="0">
                <a:latin typeface="+mn-lt"/>
              </a:rPr>
              <a:t>itab</a:t>
            </a:r>
            <a:r>
              <a:rPr lang="en-GB" sz="1600" dirty="0" smtClean="0">
                <a:latin typeface="+mn-lt"/>
              </a:rPr>
              <a:t>").align="MIDDLE"}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else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if(</a:t>
            </a:r>
            <a:r>
              <a:rPr lang="en-GB" sz="1600" dirty="0" err="1" smtClean="0">
                <a:latin typeface="+mn-lt"/>
              </a:rPr>
              <a:t>obj.elements</a:t>
            </a:r>
            <a:r>
              <a:rPr lang="en-GB" sz="1600" dirty="0" smtClean="0">
                <a:latin typeface="+mn-lt"/>
              </a:rPr>
              <a:t>[2].checked) {</a:t>
            </a:r>
            <a:r>
              <a:rPr lang="en-GB" sz="1600" dirty="0" err="1" smtClean="0">
                <a:latin typeface="+mn-lt"/>
              </a:rPr>
              <a:t>d.all</a:t>
            </a:r>
            <a:r>
              <a:rPr lang="en-GB" sz="1600" dirty="0" smtClean="0">
                <a:latin typeface="+mn-lt"/>
              </a:rPr>
              <a:t>("</a:t>
            </a:r>
            <a:r>
              <a:rPr lang="en-GB" sz="1600" dirty="0" err="1" smtClean="0">
                <a:latin typeface="+mn-lt"/>
              </a:rPr>
              <a:t>itab</a:t>
            </a:r>
            <a:r>
              <a:rPr lang="en-GB" sz="1600" dirty="0" smtClean="0">
                <a:latin typeface="+mn-lt"/>
              </a:rPr>
              <a:t>").align="RIGHT"}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if(</a:t>
            </a:r>
            <a:r>
              <a:rPr lang="en-GB" sz="1600" dirty="0" err="1" smtClean="0">
                <a:latin typeface="+mn-lt"/>
              </a:rPr>
              <a:t>obj.elements</a:t>
            </a:r>
            <a:r>
              <a:rPr lang="en-GB" sz="1600" dirty="0" smtClean="0">
                <a:latin typeface="+mn-lt"/>
              </a:rPr>
              <a:t>[3].checked) {</a:t>
            </a:r>
            <a:r>
              <a:rPr lang="en-GB" sz="1600" dirty="0" err="1" smtClean="0">
                <a:latin typeface="+mn-lt"/>
              </a:rPr>
              <a:t>d.all</a:t>
            </a:r>
            <a:r>
              <a:rPr lang="en-GB" sz="1600" dirty="0" smtClean="0">
                <a:latin typeface="+mn-lt"/>
              </a:rPr>
              <a:t>("</a:t>
            </a:r>
            <a:r>
              <a:rPr lang="en-GB" sz="1600" dirty="0" err="1" smtClean="0">
                <a:latin typeface="+mn-lt"/>
              </a:rPr>
              <a:t>itab</a:t>
            </a:r>
            <a:r>
              <a:rPr lang="en-GB" sz="1600" dirty="0" smtClean="0">
                <a:latin typeface="+mn-lt"/>
              </a:rPr>
              <a:t>").</a:t>
            </a:r>
            <a:r>
              <a:rPr lang="en-GB" sz="1600" dirty="0" err="1" smtClean="0">
                <a:latin typeface="+mn-lt"/>
              </a:rPr>
              <a:t>vAlign</a:t>
            </a:r>
            <a:r>
              <a:rPr lang="en-GB" sz="1600" dirty="0" smtClean="0">
                <a:latin typeface="+mn-lt"/>
              </a:rPr>
              <a:t>="TOP"}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else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if(</a:t>
            </a:r>
            <a:r>
              <a:rPr lang="en-GB" sz="1600" dirty="0" err="1" smtClean="0">
                <a:latin typeface="+mn-lt"/>
              </a:rPr>
              <a:t>obj.elements</a:t>
            </a:r>
            <a:r>
              <a:rPr lang="en-GB" sz="1600" dirty="0" smtClean="0">
                <a:latin typeface="+mn-lt"/>
              </a:rPr>
              <a:t>[4].checked) {</a:t>
            </a:r>
            <a:r>
              <a:rPr lang="en-GB" sz="1600" dirty="0" err="1" smtClean="0">
                <a:latin typeface="+mn-lt"/>
              </a:rPr>
              <a:t>d.all</a:t>
            </a:r>
            <a:r>
              <a:rPr lang="en-GB" sz="1600" dirty="0" smtClean="0">
                <a:latin typeface="+mn-lt"/>
              </a:rPr>
              <a:t>("</a:t>
            </a:r>
            <a:r>
              <a:rPr lang="en-GB" sz="1600" dirty="0" err="1" smtClean="0">
                <a:latin typeface="+mn-lt"/>
              </a:rPr>
              <a:t>itab</a:t>
            </a:r>
            <a:r>
              <a:rPr lang="en-GB" sz="1600" dirty="0" smtClean="0">
                <a:latin typeface="+mn-lt"/>
              </a:rPr>
              <a:t>").</a:t>
            </a:r>
            <a:r>
              <a:rPr lang="en-GB" sz="1600" dirty="0" err="1" smtClean="0">
                <a:latin typeface="+mn-lt"/>
              </a:rPr>
              <a:t>vAlign</a:t>
            </a:r>
            <a:r>
              <a:rPr lang="en-GB" sz="1600" dirty="0" smtClean="0">
                <a:latin typeface="+mn-lt"/>
              </a:rPr>
              <a:t>="MIDDLE"}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else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if(</a:t>
            </a:r>
            <a:r>
              <a:rPr lang="en-GB" sz="1600" dirty="0" err="1" smtClean="0">
                <a:latin typeface="+mn-lt"/>
              </a:rPr>
              <a:t>obj.elements</a:t>
            </a:r>
            <a:r>
              <a:rPr lang="en-GB" sz="1600" dirty="0" smtClean="0">
                <a:latin typeface="+mn-lt"/>
              </a:rPr>
              <a:t>[5].checked) {</a:t>
            </a:r>
            <a:r>
              <a:rPr lang="en-GB" sz="1600" dirty="0" err="1" smtClean="0">
                <a:latin typeface="+mn-lt"/>
              </a:rPr>
              <a:t>d.all</a:t>
            </a:r>
            <a:r>
              <a:rPr lang="en-GB" sz="1600" dirty="0" smtClean="0">
                <a:latin typeface="+mn-lt"/>
              </a:rPr>
              <a:t>("</a:t>
            </a:r>
            <a:r>
              <a:rPr lang="en-GB" sz="1600" dirty="0" err="1" smtClean="0">
                <a:latin typeface="+mn-lt"/>
              </a:rPr>
              <a:t>itab</a:t>
            </a:r>
            <a:r>
              <a:rPr lang="en-GB" sz="1600" dirty="0" smtClean="0">
                <a:latin typeface="+mn-lt"/>
              </a:rPr>
              <a:t>").</a:t>
            </a:r>
            <a:r>
              <a:rPr lang="en-GB" sz="1600" dirty="0" err="1" smtClean="0">
                <a:latin typeface="+mn-lt"/>
              </a:rPr>
              <a:t>vAlign</a:t>
            </a:r>
            <a:r>
              <a:rPr lang="en-GB" sz="1600" dirty="0" smtClean="0">
                <a:latin typeface="+mn-lt"/>
              </a:rPr>
              <a:t>="BOTTOM"}  </a:t>
            </a:r>
            <a:endParaRPr lang="ru-RU" sz="1600" dirty="0" smtClean="0">
              <a:latin typeface="+mn-lt"/>
            </a:endParaRPr>
          </a:p>
          <a:p>
            <a:r>
              <a:rPr lang="fr-FR" sz="1600" dirty="0" smtClean="0">
                <a:latin typeface="+mn-lt"/>
              </a:rPr>
              <a:t>} </a:t>
            </a:r>
            <a:endParaRPr lang="ru-RU" sz="1600" dirty="0" smtClean="0">
              <a:latin typeface="+mn-lt"/>
            </a:endParaRPr>
          </a:p>
          <a:p>
            <a:r>
              <a:rPr lang="fr-FR" sz="1600" dirty="0" smtClean="0">
                <a:latin typeface="+mn-lt"/>
              </a:rPr>
              <a:t>function rset(obj)  </a:t>
            </a:r>
            <a:endParaRPr lang="ru-RU" sz="1600" dirty="0" smtClean="0">
              <a:latin typeface="+mn-lt"/>
            </a:endParaRPr>
          </a:p>
          <a:p>
            <a:r>
              <a:rPr lang="fr-FR" sz="1600" dirty="0" smtClean="0">
                <a:latin typeface="+mn-lt"/>
              </a:rPr>
              <a:t>{ var d=document </a:t>
            </a:r>
            <a:endParaRPr lang="kk-KZ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Жалғасы келесі бетте</a:t>
            </a:r>
            <a:endParaRPr lang="ru-RU" sz="1600" dirty="0" smtClean="0">
              <a:latin typeface="+mn-lt"/>
            </a:endParaRPr>
          </a:p>
          <a:p>
            <a:endParaRPr lang="ru-RU" sz="1600" dirty="0" smtClean="0">
              <a:latin typeface="+mn-lt"/>
            </a:endParaRPr>
          </a:p>
          <a:p>
            <a:endParaRPr lang="ru-RU" sz="1600" dirty="0">
              <a:latin typeface="+mn-lt"/>
            </a:endParaRPr>
          </a:p>
        </p:txBody>
      </p:sp>
      <p:sp>
        <p:nvSpPr>
          <p:cNvPr id="35847" name="Подзаголовок 10"/>
          <p:cNvSpPr>
            <a:spLocks/>
          </p:cNvSpPr>
          <p:nvPr/>
        </p:nvSpPr>
        <p:spPr bwMode="auto">
          <a:xfrm>
            <a:off x="6445250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одзаголовок 10"/>
          <p:cNvSpPr>
            <a:spLocks/>
          </p:cNvSpPr>
          <p:nvPr/>
        </p:nvSpPr>
        <p:spPr bwMode="auto">
          <a:xfrm>
            <a:off x="395288" y="571480"/>
            <a:ext cx="785495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r>
              <a:rPr lang="en-GB" sz="1600" dirty="0" err="1" smtClean="0">
                <a:latin typeface="+mn-lt"/>
              </a:rPr>
              <a:t>d.all</a:t>
            </a:r>
            <a:r>
              <a:rPr lang="en-GB" sz="1600" dirty="0" smtClean="0">
                <a:latin typeface="+mn-lt"/>
              </a:rPr>
              <a:t>("</a:t>
            </a:r>
            <a:r>
              <a:rPr lang="en-GB" sz="1600" dirty="0" err="1" smtClean="0">
                <a:latin typeface="+mn-lt"/>
              </a:rPr>
              <a:t>itab</a:t>
            </a:r>
            <a:r>
              <a:rPr lang="en-GB" sz="1600" dirty="0" smtClean="0">
                <a:latin typeface="+mn-lt"/>
              </a:rPr>
              <a:t>").align="LEFT"  </a:t>
            </a:r>
            <a:endParaRPr lang="ru-RU" sz="1600" dirty="0" smtClean="0">
              <a:latin typeface="+mn-lt"/>
            </a:endParaRPr>
          </a:p>
          <a:p>
            <a:r>
              <a:rPr lang="en-GB" sz="1600" dirty="0" err="1" smtClean="0">
                <a:latin typeface="+mn-lt"/>
              </a:rPr>
              <a:t>d.all</a:t>
            </a:r>
            <a:r>
              <a:rPr lang="en-GB" sz="1600" dirty="0" smtClean="0">
                <a:latin typeface="+mn-lt"/>
              </a:rPr>
              <a:t>("</a:t>
            </a:r>
            <a:r>
              <a:rPr lang="en-GB" sz="1600" dirty="0" err="1" smtClean="0">
                <a:latin typeface="+mn-lt"/>
              </a:rPr>
              <a:t>itab</a:t>
            </a:r>
            <a:r>
              <a:rPr lang="en-GB" sz="1600" dirty="0" smtClean="0">
                <a:latin typeface="+mn-lt"/>
              </a:rPr>
              <a:t>").</a:t>
            </a:r>
            <a:r>
              <a:rPr lang="en-GB" sz="1600" dirty="0" err="1" smtClean="0">
                <a:latin typeface="+mn-lt"/>
              </a:rPr>
              <a:t>vAlign</a:t>
            </a:r>
            <a:r>
              <a:rPr lang="en-GB" sz="1600" dirty="0" smtClean="0">
                <a:latin typeface="+mn-lt"/>
              </a:rPr>
              <a:t>="TOP"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}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&lt;/script&gt;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&lt;BODY </a:t>
            </a:r>
            <a:r>
              <a:rPr lang="en-GB" sz="1600" dirty="0" err="1" smtClean="0">
                <a:latin typeface="+mn-lt"/>
              </a:rPr>
              <a:t>bgcolor</a:t>
            </a:r>
            <a:r>
              <a:rPr lang="en-GB" sz="1600" dirty="0" smtClean="0">
                <a:latin typeface="+mn-lt"/>
              </a:rPr>
              <a:t>="8888F8"&gt;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&lt;H3 align=</a:t>
            </a:r>
            <a:r>
              <a:rPr lang="en-GB" sz="1600" dirty="0" err="1" smtClean="0">
                <a:latin typeface="+mn-lt"/>
              </a:rPr>
              <a:t>center</a:t>
            </a:r>
            <a:r>
              <a:rPr lang="en-GB" sz="1600" dirty="0" smtClean="0">
                <a:latin typeface="+mn-lt"/>
              </a:rPr>
              <a:t>&gt;</a:t>
            </a:r>
            <a:r>
              <a:rPr lang="kk-KZ" sz="1600" dirty="0" smtClean="0">
                <a:latin typeface="+mn-lt"/>
              </a:rPr>
              <a:t>Кестедегі ұяшықтардың ішінде мәтін мен суреттердің 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 орналасуы&lt;/H3&gt; 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Параметр мәнін таңдап &lt;B&gt;Нәтиже&lt;/B&gt;батырмасын басыңыз.&lt;br&gt;  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&lt;TABLE border=2&gt; 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&lt;TR&gt; 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&lt;TD&gt;&lt;H4 align=center&gt;Кестені тегістеу параметрінің мәні&lt;/Н4&gt;  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&lt;TD&gt;&lt;H4 align=center&gt;Параметр мәнін қолданғандағы әрекет&lt;/Н4&gt;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&lt;/TR&gt;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&lt;TR&gt;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&lt;TD&gt;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&lt;FORM name="form1"&gt; 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Көлденең тегістеу</a:t>
            </a:r>
            <a:r>
              <a:rPr lang="en-GB" sz="1600" dirty="0" smtClean="0">
                <a:latin typeface="+mn-lt"/>
              </a:rPr>
              <a:t>&lt;</a:t>
            </a:r>
            <a:r>
              <a:rPr lang="en-GB" sz="1600" dirty="0" err="1" smtClean="0">
                <a:latin typeface="+mn-lt"/>
              </a:rPr>
              <a:t>br</a:t>
            </a:r>
            <a:r>
              <a:rPr lang="en-GB" sz="1600" dirty="0" smtClean="0">
                <a:latin typeface="+mn-lt"/>
              </a:rPr>
              <a:t>&gt;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&lt;input type="radio" name="al" value=0 checked&gt;LEFT&lt;</a:t>
            </a:r>
            <a:r>
              <a:rPr lang="en-GB" sz="1600" dirty="0" err="1" smtClean="0">
                <a:latin typeface="+mn-lt"/>
              </a:rPr>
              <a:t>br</a:t>
            </a:r>
            <a:r>
              <a:rPr lang="en-GB" sz="1600" dirty="0" smtClean="0">
                <a:latin typeface="+mn-lt"/>
              </a:rPr>
              <a:t>&gt;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&lt;input type="radio" name="al" value=1&gt;CENTER&lt;</a:t>
            </a:r>
            <a:r>
              <a:rPr lang="en-GB" sz="1600" dirty="0" err="1" smtClean="0">
                <a:latin typeface="+mn-lt"/>
              </a:rPr>
              <a:t>br</a:t>
            </a:r>
            <a:r>
              <a:rPr lang="en-GB" sz="1600" dirty="0" smtClean="0">
                <a:latin typeface="+mn-lt"/>
              </a:rPr>
              <a:t>&gt; 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&lt;input type="radio" name="al" value=2&gt;RIGHT&lt;P&gt;  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Тік тегістеу</a:t>
            </a:r>
            <a:r>
              <a:rPr lang="en-GB" sz="1600" dirty="0" smtClean="0">
                <a:latin typeface="+mn-lt"/>
              </a:rPr>
              <a:t>&lt;</a:t>
            </a:r>
            <a:r>
              <a:rPr lang="en-GB" sz="1600" dirty="0" err="1" smtClean="0">
                <a:latin typeface="+mn-lt"/>
              </a:rPr>
              <a:t>br</a:t>
            </a:r>
            <a:r>
              <a:rPr lang="en-GB" sz="1600" dirty="0" smtClean="0">
                <a:latin typeface="+mn-lt"/>
              </a:rPr>
              <a:t>&gt; </a:t>
            </a:r>
            <a:endParaRPr lang="ru-RU" sz="1600" dirty="0" smtClean="0">
              <a:latin typeface="+mn-lt"/>
            </a:endParaRPr>
          </a:p>
          <a:p>
            <a:r>
              <a:rPr lang="en-GB" sz="1600" dirty="0" smtClean="0">
                <a:latin typeface="+mn-lt"/>
              </a:rPr>
              <a:t>&lt;input type="radio" name="</a:t>
            </a:r>
            <a:r>
              <a:rPr lang="en-GB" sz="1600" dirty="0" err="1" smtClean="0">
                <a:latin typeface="+mn-lt"/>
              </a:rPr>
              <a:t>vl</a:t>
            </a:r>
            <a:r>
              <a:rPr lang="en-GB" sz="1600" dirty="0" smtClean="0">
                <a:latin typeface="+mn-lt"/>
              </a:rPr>
              <a:t>" value=3 checked&gt;TOP&lt;</a:t>
            </a:r>
            <a:r>
              <a:rPr lang="en-GB" sz="1600" dirty="0" err="1" smtClean="0">
                <a:latin typeface="+mn-lt"/>
              </a:rPr>
              <a:t>br</a:t>
            </a:r>
            <a:r>
              <a:rPr lang="en-GB" sz="1600" dirty="0" smtClean="0">
                <a:latin typeface="+mn-lt"/>
              </a:rPr>
              <a:t>&gt;  </a:t>
            </a:r>
            <a:endParaRPr lang="ru-RU" sz="1600" dirty="0" smtClean="0">
              <a:latin typeface="+mn-lt"/>
            </a:endParaRPr>
          </a:p>
          <a:p>
            <a:r>
              <a:rPr lang="kk-KZ" sz="1600" dirty="0" smtClean="0">
                <a:latin typeface="+mn-lt"/>
              </a:rPr>
              <a:t>Жалғасы келесі бетте</a:t>
            </a:r>
            <a:endParaRPr lang="ru-RU" sz="1600" dirty="0" smtClean="0">
              <a:latin typeface="+mn-lt"/>
            </a:endParaRPr>
          </a:p>
          <a:p>
            <a:endParaRPr lang="ru-RU" sz="1600" dirty="0">
              <a:latin typeface="+mn-lt"/>
            </a:endParaRPr>
          </a:p>
        </p:txBody>
      </p:sp>
      <p:sp>
        <p:nvSpPr>
          <p:cNvPr id="35847" name="Подзаголовок 10"/>
          <p:cNvSpPr>
            <a:spLocks/>
          </p:cNvSpPr>
          <p:nvPr/>
        </p:nvSpPr>
        <p:spPr bwMode="auto">
          <a:xfrm>
            <a:off x="6445250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одзаголовок 10"/>
          <p:cNvSpPr>
            <a:spLocks/>
          </p:cNvSpPr>
          <p:nvPr/>
        </p:nvSpPr>
        <p:spPr bwMode="auto">
          <a:xfrm>
            <a:off x="395288" y="674702"/>
            <a:ext cx="785495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r>
              <a:rPr lang="en-GB" sz="1600" dirty="0" smtClean="0">
                <a:latin typeface="+mn-lt"/>
              </a:rPr>
              <a:t>&lt;input type="radio" name="</a:t>
            </a:r>
            <a:r>
              <a:rPr lang="en-GB" sz="1600" dirty="0" err="1" smtClean="0">
                <a:latin typeface="+mn-lt"/>
              </a:rPr>
              <a:t>vl</a:t>
            </a:r>
            <a:r>
              <a:rPr lang="en-GB" sz="1600" dirty="0" smtClean="0">
                <a:latin typeface="+mn-lt"/>
              </a:rPr>
              <a:t>" value=4&gt;MIDDLE&lt;</a:t>
            </a:r>
            <a:r>
              <a:rPr lang="en-GB" sz="1600" dirty="0" err="1" smtClean="0">
                <a:latin typeface="+mn-lt"/>
              </a:rPr>
              <a:t>br</a:t>
            </a:r>
            <a:r>
              <a:rPr lang="en-GB" sz="1600" dirty="0" smtClean="0">
                <a:latin typeface="+mn-lt"/>
              </a:rPr>
              <a:t>&gt;  </a:t>
            </a:r>
          </a:p>
          <a:p>
            <a:r>
              <a:rPr lang="en-GB" sz="1600" dirty="0" smtClean="0">
                <a:latin typeface="+mn-lt"/>
              </a:rPr>
              <a:t>&lt;input type="radio" name="</a:t>
            </a:r>
            <a:r>
              <a:rPr lang="en-GB" sz="1600" dirty="0" err="1" smtClean="0">
                <a:latin typeface="+mn-lt"/>
              </a:rPr>
              <a:t>vl</a:t>
            </a:r>
            <a:r>
              <a:rPr lang="en-GB" sz="1600" dirty="0" smtClean="0">
                <a:latin typeface="+mn-lt"/>
              </a:rPr>
              <a:t>" value=5&gt;BOTTOM&lt;</a:t>
            </a:r>
            <a:r>
              <a:rPr lang="en-GB" sz="1600" dirty="0" err="1" smtClean="0">
                <a:latin typeface="+mn-lt"/>
              </a:rPr>
              <a:t>br</a:t>
            </a:r>
            <a:r>
              <a:rPr lang="en-GB" sz="1600" dirty="0" smtClean="0">
                <a:latin typeface="+mn-lt"/>
              </a:rPr>
              <a:t>&gt;  </a:t>
            </a:r>
          </a:p>
          <a:p>
            <a:r>
              <a:rPr lang="en-GB" sz="1600" dirty="0" smtClean="0">
                <a:latin typeface="+mn-lt"/>
              </a:rPr>
              <a:t>&lt;/FORM&gt;  </a:t>
            </a:r>
          </a:p>
          <a:p>
            <a:r>
              <a:rPr lang="en-GB" sz="1600" dirty="0" smtClean="0">
                <a:latin typeface="+mn-lt"/>
              </a:rPr>
              <a:t>&lt;/TD&gt;  </a:t>
            </a:r>
          </a:p>
          <a:p>
            <a:r>
              <a:rPr lang="en-GB" sz="1600" dirty="0" smtClean="0">
                <a:latin typeface="+mn-lt"/>
              </a:rPr>
              <a:t>&lt;TD id="</a:t>
            </a:r>
            <a:r>
              <a:rPr lang="en-GB" sz="1600" dirty="0" err="1" smtClean="0">
                <a:latin typeface="+mn-lt"/>
              </a:rPr>
              <a:t>itab</a:t>
            </a:r>
            <a:r>
              <a:rPr lang="en-GB" sz="1600" dirty="0" smtClean="0">
                <a:latin typeface="+mn-lt"/>
              </a:rPr>
              <a:t>" </a:t>
            </a:r>
            <a:r>
              <a:rPr lang="en-GB" sz="1600" dirty="0" err="1" smtClean="0">
                <a:latin typeface="+mn-lt"/>
              </a:rPr>
              <a:t>bgcolor</a:t>
            </a:r>
            <a:r>
              <a:rPr lang="en-GB" sz="1600" dirty="0" smtClean="0">
                <a:latin typeface="+mn-lt"/>
              </a:rPr>
              <a:t>=EFFF45 background="firering.jpg" height=160 </a:t>
            </a:r>
          </a:p>
          <a:p>
            <a:r>
              <a:rPr lang="en-GB" sz="1600" dirty="0" err="1" smtClean="0">
                <a:latin typeface="+mn-lt"/>
              </a:rPr>
              <a:t>valign</a:t>
            </a:r>
            <a:r>
              <a:rPr lang="en-GB" sz="1600" dirty="0" smtClean="0">
                <a:latin typeface="+mn-lt"/>
              </a:rPr>
              <a:t>=TOP align=LEFT&gt; </a:t>
            </a:r>
          </a:p>
          <a:p>
            <a:r>
              <a:rPr lang="en-GB" sz="1600" dirty="0" smtClean="0">
                <a:latin typeface="+mn-lt"/>
              </a:rPr>
              <a:t>&lt;IMG </a:t>
            </a:r>
            <a:r>
              <a:rPr lang="en-GB" sz="1600" dirty="0" err="1" smtClean="0">
                <a:latin typeface="+mn-lt"/>
              </a:rPr>
              <a:t>src</a:t>
            </a:r>
            <a:r>
              <a:rPr lang="en-GB" sz="1600" dirty="0" smtClean="0">
                <a:latin typeface="+mn-lt"/>
              </a:rPr>
              <a:t>="7.jpg" border=2 height=140&gt;  </a:t>
            </a:r>
          </a:p>
          <a:p>
            <a:r>
              <a:rPr lang="en-GB" sz="1600" dirty="0" smtClean="0">
                <a:latin typeface="+mn-lt"/>
              </a:rPr>
              <a:t>&lt;/TD&gt;  </a:t>
            </a:r>
          </a:p>
          <a:p>
            <a:r>
              <a:rPr lang="en-GB" sz="1600" dirty="0" smtClean="0">
                <a:latin typeface="+mn-lt"/>
              </a:rPr>
              <a:t>&lt;/TR&gt; </a:t>
            </a:r>
          </a:p>
          <a:p>
            <a:r>
              <a:rPr lang="en-GB" sz="1600" dirty="0" smtClean="0">
                <a:latin typeface="+mn-lt"/>
              </a:rPr>
              <a:t>&lt;/TABLE&gt;&lt;P&gt; </a:t>
            </a:r>
          </a:p>
          <a:p>
            <a:r>
              <a:rPr lang="en-GB" sz="1600" dirty="0" smtClean="0">
                <a:latin typeface="+mn-lt"/>
              </a:rPr>
              <a:t>&lt;input type="button" value= "</a:t>
            </a:r>
            <a:r>
              <a:rPr lang="ru-RU" sz="1600" dirty="0" err="1" smtClean="0">
                <a:latin typeface="+mn-lt"/>
              </a:rPr>
              <a:t>Нәтиже"</a:t>
            </a:r>
            <a:r>
              <a:rPr lang="ru-RU" sz="1600" dirty="0" smtClean="0">
                <a:latin typeface="+mn-lt"/>
              </a:rPr>
              <a:t> </a:t>
            </a:r>
            <a:r>
              <a:rPr lang="en-GB" sz="1600" dirty="0" err="1" smtClean="0">
                <a:latin typeface="+mn-lt"/>
              </a:rPr>
              <a:t>onclick</a:t>
            </a:r>
            <a:r>
              <a:rPr lang="en-GB" sz="1600" dirty="0" smtClean="0">
                <a:latin typeface="+mn-lt"/>
              </a:rPr>
              <a:t>="set(form1)"&gt;  </a:t>
            </a:r>
          </a:p>
          <a:p>
            <a:r>
              <a:rPr lang="en-GB" sz="1600" dirty="0" smtClean="0">
                <a:latin typeface="+mn-lt"/>
              </a:rPr>
              <a:t>&lt;input type="reset" value="</a:t>
            </a:r>
            <a:r>
              <a:rPr lang="ru-RU" sz="1600" dirty="0" err="1" smtClean="0">
                <a:latin typeface="+mn-lt"/>
              </a:rPr>
              <a:t>Жаңарту"</a:t>
            </a:r>
            <a:r>
              <a:rPr lang="ru-RU" sz="1600" dirty="0" smtClean="0">
                <a:latin typeface="+mn-lt"/>
              </a:rPr>
              <a:t> </a:t>
            </a:r>
            <a:r>
              <a:rPr lang="en-GB" sz="1600" dirty="0" err="1" smtClean="0">
                <a:latin typeface="+mn-lt"/>
              </a:rPr>
              <a:t>onclick</a:t>
            </a:r>
            <a:r>
              <a:rPr lang="en-GB" sz="1600" dirty="0" smtClean="0">
                <a:latin typeface="+mn-lt"/>
              </a:rPr>
              <a:t>="</a:t>
            </a:r>
            <a:r>
              <a:rPr lang="en-GB" sz="1600" dirty="0" err="1" smtClean="0">
                <a:latin typeface="+mn-lt"/>
              </a:rPr>
              <a:t>rset</a:t>
            </a:r>
            <a:r>
              <a:rPr lang="en-GB" sz="1600" dirty="0" smtClean="0">
                <a:latin typeface="+mn-lt"/>
              </a:rPr>
              <a:t>()"&gt;  </a:t>
            </a:r>
          </a:p>
          <a:p>
            <a:r>
              <a:rPr lang="en-GB" sz="1600" dirty="0" smtClean="0">
                <a:latin typeface="+mn-lt"/>
              </a:rPr>
              <a:t>&lt;/BODY&gt;  </a:t>
            </a:r>
          </a:p>
          <a:p>
            <a:r>
              <a:rPr lang="en-GB" sz="1600" dirty="0" smtClean="0">
                <a:latin typeface="+mn-lt"/>
              </a:rPr>
              <a:t>&lt;/HTML&gt;</a:t>
            </a:r>
            <a:endParaRPr lang="ru-RU" sz="1600" dirty="0">
              <a:latin typeface="+mn-lt"/>
            </a:endParaRPr>
          </a:p>
        </p:txBody>
      </p:sp>
      <p:sp>
        <p:nvSpPr>
          <p:cNvPr id="35847" name="Подзаголовок 10"/>
          <p:cNvSpPr>
            <a:spLocks/>
          </p:cNvSpPr>
          <p:nvPr/>
        </p:nvSpPr>
        <p:spPr bwMode="auto">
          <a:xfrm>
            <a:off x="6445250" y="630872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68313" y="188913"/>
            <a:ext cx="7854950" cy="360362"/>
          </a:xfrm>
        </p:spPr>
        <p:txBody>
          <a:bodyPr lIns="0" rIns="18288"/>
          <a:lstStyle/>
          <a:p>
            <a:pPr marL="0" indent="0" algn="just">
              <a:lnSpc>
                <a:spcPct val="80000"/>
              </a:lnSpc>
              <a:buFont typeface="Wingdings 2" pitchFamily="18" charset="2"/>
              <a:buNone/>
            </a:pPr>
            <a:r>
              <a:rPr lang="kk-KZ" sz="600" b="1" smtClean="0">
                <a:latin typeface="Times New Roman" pitchFamily="18" charset="0"/>
              </a:rPr>
              <a:t>	</a:t>
            </a:r>
            <a:r>
              <a:rPr lang="kk-KZ" sz="1800" b="1" smtClean="0">
                <a:latin typeface="Times New Roman" pitchFamily="18" charset="0"/>
              </a:rPr>
              <a:t>Қолданылған әдебиеттер:</a:t>
            </a:r>
            <a:endParaRPr lang="ru-RU" sz="1800" smtClean="0">
              <a:latin typeface="Times New Roman" pitchFamily="18" charset="0"/>
            </a:endParaRPr>
          </a:p>
        </p:txBody>
      </p:sp>
      <p:sp>
        <p:nvSpPr>
          <p:cNvPr id="13315" name="Подзаголовок 10"/>
          <p:cNvSpPr>
            <a:spLocks/>
          </p:cNvSpPr>
          <p:nvPr/>
        </p:nvSpPr>
        <p:spPr bwMode="auto">
          <a:xfrm>
            <a:off x="395288" y="692150"/>
            <a:ext cx="785495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342900" indent="-342900">
              <a:buFont typeface="+mj-lt"/>
              <a:buAutoNum type="arabicPeriod"/>
              <a:defRPr/>
            </a:pPr>
            <a:r>
              <a:rPr lang="kk-KZ" sz="1600" dirty="0">
                <a:latin typeface="+mn-lt"/>
              </a:rPr>
              <a:t>Гончаров А. Самоучитель HTML. – СПб: Питер, 200</a:t>
            </a:r>
            <a:r>
              <a:rPr lang="ru-RU" sz="1600" dirty="0">
                <a:latin typeface="+mn-lt"/>
              </a:rPr>
              <a:t>9</a:t>
            </a:r>
            <a:r>
              <a:rPr lang="kk-KZ" sz="1600" dirty="0">
                <a:latin typeface="+mn-lt"/>
              </a:rPr>
              <a:t>. – 240 с.: ил.</a:t>
            </a:r>
            <a:endParaRPr lang="ru-RU" sz="1600" dirty="0">
              <a:latin typeface="+mn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kk-KZ" sz="1600" dirty="0">
                <a:latin typeface="+mn-lt"/>
              </a:rPr>
              <a:t>Матросов А.В., Сергеев А. О., Чаунин М. HTML 4.0 – СПб.: БХВ – Петербург, 2001. – 672 с.: ил.</a:t>
            </a:r>
            <a:endParaRPr lang="ru-RU" sz="1600" dirty="0">
              <a:latin typeface="+mn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dirty="0">
                <a:latin typeface="+mn-lt"/>
              </a:rPr>
              <a:t>Соловьева. Сетевые технологии. Учебник-практикум. - СПб.: БХВ - Петербург, 2004. – 416 с.: ил.</a:t>
            </a:r>
            <a:r>
              <a:rPr lang="kk-KZ" sz="1600" dirty="0">
                <a:latin typeface="+mn-lt"/>
              </a:rPr>
              <a:t> + </a:t>
            </a:r>
            <a:r>
              <a:rPr lang="en-US" sz="1600" dirty="0">
                <a:latin typeface="+mn-lt"/>
              </a:rPr>
              <a:t>CD</a:t>
            </a:r>
            <a:endParaRPr lang="ru-RU" sz="1600" dirty="0">
              <a:latin typeface="+mn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kk-KZ" sz="1600" dirty="0">
                <a:latin typeface="+mn-lt"/>
              </a:rPr>
              <a:t>Глушаков С.В. Программирование Web-страниц / С. В. Глушаков, И. А. Жакин, Т. С. Хачиров; худож.-оформитель А. С. Юхтман. – Ростов н/Д: Феникс, Харьков: Фолио, 2006. – 400 с. – (Самоучитель).</a:t>
            </a:r>
            <a:endParaRPr lang="ru-RU" sz="1600" dirty="0">
              <a:latin typeface="+mn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kk-KZ" sz="1600" dirty="0">
                <a:latin typeface="+mn-lt"/>
              </a:rPr>
              <a:t>Леонтьев Б.К. Web-дизайн: Руководство пользователя – М.: Познавательная книга плюс, 2001. – 320 с. – (Ваш персональный компьютер).</a:t>
            </a:r>
            <a:endParaRPr lang="ru-RU" sz="1600" dirty="0">
              <a:latin typeface="+mn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kk-KZ" sz="1600" dirty="0">
                <a:latin typeface="+mn-lt"/>
              </a:rPr>
              <a:t>Леонтьев Б.К. Web-дизайн: Хитрости и тонкости. Серия книг «Хитрости и тонкости» - М.: Познавательная книга плюс, МиК, 2001. – 224 с. </a:t>
            </a:r>
            <a:endParaRPr lang="ru-RU" sz="1600" dirty="0">
              <a:latin typeface="+mn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kk-KZ" sz="1600" dirty="0">
                <a:latin typeface="+mn-lt"/>
              </a:rPr>
              <a:t>Леонтьев Б.К. Web-дизайн: Руководство пользователя – М.: Майор, 2001. – 176 с. – (Мой компьютер)</a:t>
            </a:r>
            <a:endParaRPr lang="ru-RU" sz="1600" dirty="0">
              <a:latin typeface="+mn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kk-KZ" sz="1600" dirty="0">
                <a:latin typeface="+mn-lt"/>
              </a:rPr>
              <a:t> Холмогоров В. Основы Web-мастерства: Учебный курс – СПб.: Питер, 2002. – 352 с.:ил. + </a:t>
            </a:r>
            <a:r>
              <a:rPr lang="en-US" sz="1600" dirty="0">
                <a:latin typeface="+mn-lt"/>
              </a:rPr>
              <a:t>CD</a:t>
            </a:r>
            <a:endParaRPr lang="ru-RU" sz="1600" dirty="0">
              <a:latin typeface="+mn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kk-KZ" sz="1600" dirty="0">
                <a:latin typeface="+mn-lt"/>
              </a:rPr>
              <a:t>Шапошников И.В. Интернет-программирование.- СПб.: БХВ – Санкт-Петербург, 2000. – 224 с.:ил.</a:t>
            </a:r>
            <a:endParaRPr lang="ru-RU" sz="1600" dirty="0">
              <a:latin typeface="+mn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kk-KZ" sz="1600" dirty="0">
                <a:latin typeface="+mn-lt"/>
              </a:rPr>
              <a:t>Чиртик А. HTML. Популярный самоучитель. – СПб: Питер, 2006.– 224 с.</a:t>
            </a:r>
            <a:endParaRPr lang="ru-RU" sz="1600" dirty="0">
              <a:latin typeface="+mn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kk-KZ" sz="1600" dirty="0">
                <a:latin typeface="+mn-lt"/>
              </a:rPr>
              <a:t>Комолова Н. HTML: Учебный курс. – СПб: Питер, 2006.– 272 с.</a:t>
            </a:r>
            <a:endParaRPr lang="ru-RU" sz="1600" dirty="0">
              <a:latin typeface="+mn-lt"/>
            </a:endParaRPr>
          </a:p>
        </p:txBody>
      </p:sp>
      <p:sp>
        <p:nvSpPr>
          <p:cNvPr id="16388" name="Подзаголовок 10"/>
          <p:cNvSpPr>
            <a:spLocks/>
          </p:cNvSpPr>
          <p:nvPr/>
        </p:nvSpPr>
        <p:spPr bwMode="auto">
          <a:xfrm>
            <a:off x="6372225" y="6264275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0"/>
              </a:schemeClr>
            </a:gs>
            <a:gs pos="0">
              <a:schemeClr val="tx2">
                <a:lumMod val="100000"/>
              </a:schemeClr>
            </a:gs>
            <a:gs pos="6204">
              <a:schemeClr val="bg2">
                <a:lumMod val="25000"/>
              </a:schemeClr>
            </a:gs>
            <a:gs pos="94000">
              <a:srgbClr val="D4DEFF"/>
            </a:gs>
            <a:gs pos="96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20689"/>
            <a:ext cx="8435280" cy="5703912"/>
          </a:xfrm>
        </p:spPr>
        <p:txBody>
          <a:bodyPr/>
          <a:lstStyle/>
          <a:p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қаріп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Arial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kz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типінде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5-ші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мөлшермен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жазылған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p&gt;&lt;font size=-2 face=”Times New Roman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Kz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” color=”green”&gt;</a:t>
            </a:r>
          </a:p>
          <a:p>
            <a:r>
              <a:rPr lang="en-US" sz="20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font&gt;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&lt;p&gt;&lt;b&gt;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қоюлану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&lt;p&gt;&lt;i&gt;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курсивті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&lt;p&gt;&lt;u&gt;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астын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&lt;p&gt;&lt;s&gt;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белінен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сызу</a:t>
            </a:r>
            <a:r>
              <a:rPr lang="ru-RU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&lt;/</a:t>
            </a:r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s&gt;</a:t>
            </a:r>
          </a:p>
          <a:p>
            <a:r>
              <a:rPr lang="en-US" sz="2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&lt;/body&gt;&lt;/html&gt;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788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468313" y="188913"/>
            <a:ext cx="7854950" cy="1079500"/>
          </a:xfrm>
        </p:spPr>
        <p:txBody>
          <a:bodyPr lIns="0" rIns="18288"/>
          <a:lstStyle/>
          <a:p>
            <a:pPr marL="0" indent="0" algn="just">
              <a:lnSpc>
                <a:spcPct val="90000"/>
              </a:lnSpc>
              <a:buFont typeface="Wingdings 2" pitchFamily="18" charset="2"/>
              <a:buNone/>
            </a:pPr>
            <a:r>
              <a:rPr lang="kk-KZ" sz="1800" b="1" dirty="0" smtClean="0">
                <a:latin typeface="Times New Roman" pitchFamily="18" charset="0"/>
              </a:rPr>
              <a:t>Мысал 1.  </a:t>
            </a:r>
            <a:r>
              <a:rPr lang="kk-KZ" sz="1800" dirty="0" smtClean="0">
                <a:latin typeface="Times New Roman" pitchFamily="18" charset="0"/>
              </a:rPr>
              <a:t>Фреймдер арқылы қарапайым web құжат құру. </a:t>
            </a:r>
            <a:endParaRPr lang="ru-RU" sz="2000" dirty="0" smtClean="0">
              <a:latin typeface="Times New Roman" pitchFamily="18" charset="0"/>
            </a:endParaRPr>
          </a:p>
        </p:txBody>
      </p:sp>
      <p:sp>
        <p:nvSpPr>
          <p:cNvPr id="7171" name="Подзаголовок 10"/>
          <p:cNvSpPr>
            <a:spLocks/>
          </p:cNvSpPr>
          <p:nvPr/>
        </p:nvSpPr>
        <p:spPr bwMode="auto">
          <a:xfrm>
            <a:off x="357158" y="785794"/>
            <a:ext cx="785495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b="1" dirty="0">
                <a:latin typeface="Constantia" pitchFamily="18" charset="0"/>
              </a:rPr>
              <a:t>		</a:t>
            </a:r>
            <a:r>
              <a:rPr lang="kk-KZ" sz="1600" b="1" dirty="0" smtClean="0">
                <a:latin typeface="Constantia" pitchFamily="18" charset="0"/>
              </a:rPr>
              <a:t>   Әдістемелік </a:t>
            </a:r>
            <a:r>
              <a:rPr lang="kk-KZ" sz="1600" b="1" dirty="0">
                <a:latin typeface="Constantia" pitchFamily="18" charset="0"/>
              </a:rPr>
              <a:t>нұсқаулар:</a:t>
            </a:r>
            <a:r>
              <a:rPr lang="ru-RU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Блокнот мәтіндік процессорын іске қосыңыз.</a:t>
            </a:r>
            <a:r>
              <a:rPr lang="en-US" sz="1600" dirty="0">
                <a:latin typeface="Constantia" pitchFamily="18" charset="0"/>
              </a:rPr>
              <a:t> </a:t>
            </a:r>
            <a:endParaRPr lang="kk-KZ" sz="1600" dirty="0" smtClean="0">
              <a:latin typeface="Constantia" pitchFamily="18" charset="0"/>
            </a:endParaRP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 smtClean="0">
                <a:latin typeface="Constantia" pitchFamily="18" charset="0"/>
              </a:rPr>
              <a:t>Келесі </a:t>
            </a:r>
            <a:r>
              <a:rPr lang="kk-KZ" sz="1600" dirty="0">
                <a:latin typeface="Constantia" pitchFamily="18" charset="0"/>
              </a:rPr>
              <a:t>мысалды енгізіңіз:</a:t>
            </a:r>
            <a:endParaRPr lang="ru-RU" sz="1600" dirty="0">
              <a:latin typeface="Constantia" pitchFamily="18" charset="0"/>
            </a:endParaRPr>
          </a:p>
          <a:p>
            <a:r>
              <a:rPr lang="en-US" sz="1600" dirty="0">
                <a:latin typeface="+mn-lt"/>
              </a:rPr>
              <a:t>&lt;HTML</a:t>
            </a:r>
            <a:r>
              <a:rPr lang="en-US" sz="1600" dirty="0" smtClean="0">
                <a:latin typeface="+mn-lt"/>
              </a:rPr>
              <a:t>&gt;</a:t>
            </a:r>
            <a:endParaRPr lang="kk-KZ" sz="1600" dirty="0" smtClean="0">
              <a:latin typeface="+mn-lt"/>
            </a:endParaRPr>
          </a:p>
          <a:p>
            <a:r>
              <a:rPr lang="en-US" sz="1600" dirty="0" smtClean="0">
                <a:latin typeface="+mn-lt"/>
              </a:rPr>
              <a:t>&lt;</a:t>
            </a:r>
            <a:r>
              <a:rPr lang="en-US" sz="1600" dirty="0">
                <a:latin typeface="+mn-lt"/>
              </a:rPr>
              <a:t>HEAD</a:t>
            </a:r>
            <a:r>
              <a:rPr lang="en-US" sz="1600" dirty="0" smtClean="0">
                <a:latin typeface="+mn-lt"/>
              </a:rPr>
              <a:t>&gt;</a:t>
            </a:r>
            <a:endParaRPr lang="kk-KZ" sz="1600" dirty="0" smtClean="0">
              <a:latin typeface="+mn-lt"/>
            </a:endParaRPr>
          </a:p>
          <a:p>
            <a:r>
              <a:rPr lang="en-US" sz="1600" dirty="0" smtClean="0">
                <a:latin typeface="+mn-lt"/>
              </a:rPr>
              <a:t>&lt;</a:t>
            </a:r>
            <a:r>
              <a:rPr lang="en-US" sz="1600" dirty="0">
                <a:latin typeface="+mn-lt"/>
              </a:rPr>
              <a:t>FRAMESET rows="15%,85%"&gt; </a:t>
            </a:r>
            <a:endParaRPr lang="kk-KZ" sz="1600" dirty="0" smtClean="0">
              <a:latin typeface="+mn-lt"/>
            </a:endParaRPr>
          </a:p>
          <a:p>
            <a:r>
              <a:rPr lang="en-US" sz="1600" dirty="0" smtClean="0">
                <a:latin typeface="+mn-lt"/>
              </a:rPr>
              <a:t>&lt;</a:t>
            </a:r>
            <a:r>
              <a:rPr lang="en-US" sz="1600" dirty="0">
                <a:latin typeface="+mn-lt"/>
              </a:rPr>
              <a:t>FRAME </a:t>
            </a:r>
            <a:r>
              <a:rPr lang="en-US" sz="1600" dirty="0" err="1">
                <a:latin typeface="+mn-lt"/>
              </a:rPr>
              <a:t>src</a:t>
            </a:r>
            <a:r>
              <a:rPr lang="en-US" sz="1600" dirty="0">
                <a:latin typeface="+mn-lt"/>
              </a:rPr>
              <a:t>="1.htm</a:t>
            </a:r>
            <a:r>
              <a:rPr lang="en-US" sz="1600" dirty="0" smtClean="0">
                <a:latin typeface="+mn-lt"/>
              </a:rPr>
              <a:t>"&gt;</a:t>
            </a:r>
            <a:endParaRPr lang="kk-KZ" sz="1600" dirty="0" smtClean="0">
              <a:latin typeface="+mn-lt"/>
            </a:endParaRPr>
          </a:p>
          <a:p>
            <a:r>
              <a:rPr lang="en-US" sz="1600" dirty="0" smtClean="0">
                <a:latin typeface="+mn-lt"/>
              </a:rPr>
              <a:t>&lt;</a:t>
            </a:r>
            <a:r>
              <a:rPr lang="en-US" sz="1600" dirty="0">
                <a:latin typeface="+mn-lt"/>
              </a:rPr>
              <a:t>FRAMESET cols="50%,50%"&gt; </a:t>
            </a:r>
            <a:endParaRPr lang="kk-KZ" sz="1600" dirty="0" smtClean="0">
              <a:latin typeface="+mn-lt"/>
            </a:endParaRPr>
          </a:p>
          <a:p>
            <a:r>
              <a:rPr lang="en-US" sz="1600" dirty="0" smtClean="0">
                <a:latin typeface="+mn-lt"/>
              </a:rPr>
              <a:t>&lt;</a:t>
            </a:r>
            <a:r>
              <a:rPr lang="en-US" sz="1600" dirty="0">
                <a:latin typeface="+mn-lt"/>
              </a:rPr>
              <a:t>FRAME </a:t>
            </a:r>
            <a:r>
              <a:rPr lang="en-US" sz="1600" dirty="0" err="1">
                <a:latin typeface="+mn-lt"/>
              </a:rPr>
              <a:t>src</a:t>
            </a:r>
            <a:r>
              <a:rPr lang="en-US" sz="1600" dirty="0">
                <a:latin typeface="+mn-lt"/>
              </a:rPr>
              <a:t>="2.htm"&gt; &lt;FRAME </a:t>
            </a:r>
            <a:r>
              <a:rPr lang="en-US" sz="1600" dirty="0" err="1">
                <a:latin typeface="+mn-lt"/>
              </a:rPr>
              <a:t>src</a:t>
            </a:r>
            <a:r>
              <a:rPr lang="en-US" sz="1600" dirty="0">
                <a:latin typeface="+mn-lt"/>
              </a:rPr>
              <a:t>="3.htm</a:t>
            </a:r>
            <a:r>
              <a:rPr lang="en-US" sz="1600" dirty="0" smtClean="0">
                <a:latin typeface="+mn-lt"/>
              </a:rPr>
              <a:t>"&gt;</a:t>
            </a:r>
            <a:endParaRPr lang="kk-KZ" sz="1600" dirty="0" smtClean="0">
              <a:latin typeface="+mn-lt"/>
            </a:endParaRPr>
          </a:p>
          <a:p>
            <a:r>
              <a:rPr lang="en-US" sz="1600" dirty="0" smtClean="0">
                <a:latin typeface="+mn-lt"/>
              </a:rPr>
              <a:t>&lt;/</a:t>
            </a:r>
            <a:r>
              <a:rPr lang="en-US" sz="1600" dirty="0">
                <a:latin typeface="+mn-lt"/>
              </a:rPr>
              <a:t>FRAMESET</a:t>
            </a:r>
            <a:r>
              <a:rPr lang="en-US" sz="1600" dirty="0" smtClean="0">
                <a:latin typeface="+mn-lt"/>
              </a:rPr>
              <a:t>&gt;</a:t>
            </a:r>
            <a:endParaRPr lang="kk-KZ" sz="1600" dirty="0" smtClean="0">
              <a:latin typeface="+mn-lt"/>
            </a:endParaRPr>
          </a:p>
          <a:p>
            <a:r>
              <a:rPr lang="en-US" sz="1600" dirty="0" smtClean="0">
                <a:latin typeface="+mn-lt"/>
              </a:rPr>
              <a:t>&lt;/</a:t>
            </a:r>
            <a:r>
              <a:rPr lang="en-US" sz="1600" dirty="0">
                <a:latin typeface="+mn-lt"/>
              </a:rPr>
              <a:t>FRAMESET</a:t>
            </a:r>
            <a:r>
              <a:rPr lang="en-US" sz="1600" dirty="0" smtClean="0">
                <a:latin typeface="+mn-lt"/>
              </a:rPr>
              <a:t>&gt;</a:t>
            </a:r>
            <a:endParaRPr lang="kk-KZ" sz="1600" dirty="0" smtClean="0">
              <a:latin typeface="+mn-lt"/>
            </a:endParaRPr>
          </a:p>
          <a:p>
            <a:r>
              <a:rPr lang="ru-RU" sz="1600" dirty="0" smtClean="0">
                <a:latin typeface="+mn-lt"/>
              </a:rPr>
              <a:t>&lt;/</a:t>
            </a:r>
            <a:r>
              <a:rPr lang="ru-RU" sz="1600" dirty="0">
                <a:latin typeface="+mn-lt"/>
              </a:rPr>
              <a:t>HEAD</a:t>
            </a:r>
            <a:r>
              <a:rPr lang="ru-RU" sz="1600" dirty="0" smtClean="0">
                <a:latin typeface="+mn-lt"/>
              </a:rPr>
              <a:t>&gt;</a:t>
            </a:r>
          </a:p>
          <a:p>
            <a:r>
              <a:rPr lang="ru-RU" sz="1600" dirty="0" smtClean="0">
                <a:latin typeface="+mn-lt"/>
              </a:rPr>
              <a:t> </a:t>
            </a:r>
            <a:r>
              <a:rPr lang="kk-KZ" sz="1600" dirty="0">
                <a:latin typeface="+mn-lt"/>
              </a:rPr>
              <a:t>&lt;/HTML&gt;</a:t>
            </a:r>
            <a:endParaRPr lang="ru-RU" sz="1600" dirty="0">
              <a:latin typeface="+mn-lt"/>
            </a:endParaRPr>
          </a:p>
          <a:p>
            <a:pPr marL="495300" indent="-495300" algn="just" eaLnBrk="0" hangingPunct="0"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sz="1600" dirty="0" smtClean="0">
                <a:latin typeface="Constantia" pitchFamily="18" charset="0"/>
              </a:rPr>
              <a:t>Құжатты .html кеңейтілуімен және </a:t>
            </a:r>
            <a:r>
              <a:rPr lang="kk-KZ" sz="1600" dirty="0">
                <a:latin typeface="Constantia" pitchFamily="18" charset="0"/>
              </a:rPr>
              <a:t>кодтау пунктінен Юникодты таңдап  сақтаңыз.</a:t>
            </a:r>
            <a:r>
              <a:rPr lang="en-US" sz="1600" dirty="0">
                <a:latin typeface="Constantia" pitchFamily="18" charset="0"/>
              </a:rPr>
              <a:t> </a:t>
            </a:r>
            <a:r>
              <a:rPr lang="kk-KZ" sz="1600" dirty="0">
                <a:latin typeface="Constantia" pitchFamily="18" charset="0"/>
              </a:rPr>
              <a:t>Нәтижесі 1 суретте көрсетілген.</a:t>
            </a:r>
            <a:endParaRPr lang="ru-RU" sz="1600" dirty="0">
              <a:latin typeface="Constantia" pitchFamily="18" charset="0"/>
            </a:endParaRPr>
          </a:p>
        </p:txBody>
      </p:sp>
      <p:sp>
        <p:nvSpPr>
          <p:cNvPr id="7173" name="Подзаголовок 10"/>
          <p:cNvSpPr>
            <a:spLocks/>
          </p:cNvSpPr>
          <p:nvPr/>
        </p:nvSpPr>
        <p:spPr bwMode="auto">
          <a:xfrm>
            <a:off x="3500430" y="6286520"/>
            <a:ext cx="17272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 dirty="0">
                <a:latin typeface="Times New Roman" pitchFamily="18" charset="0"/>
              </a:rPr>
              <a:t>	1 сурет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7174" name="Подзаголовок 10"/>
          <p:cNvSpPr>
            <a:spLocks/>
          </p:cNvSpPr>
          <p:nvPr/>
        </p:nvSpPr>
        <p:spPr bwMode="auto">
          <a:xfrm>
            <a:off x="6372225" y="6381750"/>
            <a:ext cx="230346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18288"/>
          <a:lstStyle/>
          <a:p>
            <a:pPr algn="just" eaLnBrk="0" hangingPunct="0">
              <a:lnSpc>
                <a:spcPct val="90000"/>
              </a:lnSpc>
              <a:spcBef>
                <a:spcPct val="20000"/>
              </a:spcBef>
              <a:buClr>
                <a:srgbClr val="8CADAE"/>
              </a:buClr>
              <a:buSzPct val="95000"/>
              <a:buFont typeface="Wingdings 2" pitchFamily="18" charset="2"/>
              <a:buNone/>
            </a:pPr>
            <a:r>
              <a:rPr lang="kk-KZ" b="1">
                <a:latin typeface="Times New Roman" pitchFamily="18" charset="0"/>
              </a:rPr>
              <a:t>	</a:t>
            </a:r>
            <a:r>
              <a:rPr lang="kk-KZ" b="1">
                <a:latin typeface="Times New Roman" pitchFamily="18" charset="0"/>
                <a:hlinkClick r:id="rId2" action="ppaction://hlinksldjump"/>
              </a:rPr>
              <a:t>Басты мәзір</a:t>
            </a:r>
            <a:endParaRPr lang="ru-RU" sz="2000">
              <a:latin typeface="Times New Roman" pitchFamily="18" charset="0"/>
            </a:endParaRPr>
          </a:p>
        </p:txBody>
      </p:sp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4357694"/>
            <a:ext cx="3086100" cy="194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327">
              <a:srgbClr val="9195CD"/>
            </a:gs>
            <a:gs pos="17908">
              <a:srgbClr val="9FA5D8"/>
            </a:gs>
            <a:gs pos="36252">
              <a:srgbClr val="BBC3EC"/>
            </a:gs>
            <a:gs pos="0">
              <a:srgbClr val="7030A0"/>
            </a:gs>
            <a:gs pos="53000">
              <a:srgbClr val="D4DEFF"/>
            </a:gs>
            <a:gs pos="86000">
              <a:schemeClr val="tx2">
                <a:lumMod val="50000"/>
              </a:schemeClr>
            </a:gs>
            <a:gs pos="100000">
              <a:srgbClr val="96AB94"/>
            </a:gs>
          </a:gsLst>
          <a:lin ang="15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4837" y="332656"/>
            <a:ext cx="871296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8000" algn="just"/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номерлеу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маркерлеу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indent="288000" algn="just"/>
            <a:endParaRPr lang="en-US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88000" algn="just"/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Тізімдердің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HTML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тіліне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енгізілуінің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себебі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мәтіндік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редактордың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тізімімен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жұмыс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істеу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мүмкіндіктерінің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мол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әсерінен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айтуға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құрғанда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жолдарын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номерлеу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белгілеуді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біртіндеп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орындау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қажет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етілмейді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жұмысты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программа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міндетіне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алады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жаңа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жолмен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толықтырылатын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қысқартылатын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номерлеу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реттілігінде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автоматты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түзетіледі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88000" algn="just"/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ізім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номерленбей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белгіленетін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әрбір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алдына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маркерлеу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таңбалары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сызықшалар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дөңгелектер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төртбұрыштар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ромбы,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қойылады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Осының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нәтижесінде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оқуға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ыңғайлы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сипатқа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жасау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қолданатын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тегтерді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шартты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топқа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бөледі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1-іншісі 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тізімнің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көрінісін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анықтап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атрибуттың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сыртқы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белгілер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ал 2-іншісі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құрылымын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қалыптастыратын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белгілер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белгілер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ашылу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қолданылады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тегінің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қарапайым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номерленбеген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белгілеу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тізімі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UL&gt; …..&lt;/UL&gt;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тегінің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орналасқан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жолдары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белгіленген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тізім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қабылданады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27382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770</TotalTime>
  <Words>2737</Words>
  <Application>Microsoft Office PowerPoint</Application>
  <PresentationFormat>Экран (4:3)</PresentationFormat>
  <Paragraphs>795</Paragraphs>
  <Slides>64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Поток</vt:lpstr>
      <vt:lpstr>Презентация PowerPoint</vt:lpstr>
      <vt:lpstr>Презентация PowerPoint</vt:lpstr>
      <vt:lpstr>1 Тақырып. HTML құжатын құру және мәтінді форматтау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Инструкция по подготовке, порядку оформления и сопроводительным документам мультимедийной презентации</dc:title>
  <dc:creator>Admin</dc:creator>
  <cp:lastModifiedBy>User</cp:lastModifiedBy>
  <cp:revision>149</cp:revision>
  <dcterms:created xsi:type="dcterms:W3CDTF">2013-04-10T11:36:59Z</dcterms:created>
  <dcterms:modified xsi:type="dcterms:W3CDTF">2022-06-09T18:53:34Z</dcterms:modified>
</cp:coreProperties>
</file>