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57" r:id="rId3"/>
    <p:sldId id="269" r:id="rId4"/>
    <p:sldId id="271" r:id="rId5"/>
    <p:sldId id="272" r:id="rId6"/>
    <p:sldId id="273" r:id="rId7"/>
    <p:sldId id="274" r:id="rId8"/>
    <p:sldId id="275" r:id="rId9"/>
    <p:sldId id="276" r:id="rId10"/>
    <p:sldId id="277" r:id="rId11"/>
    <p:sldId id="258" r:id="rId12"/>
    <p:sldId id="259" r:id="rId13"/>
    <p:sldId id="260" r:id="rId14"/>
    <p:sldId id="261" r:id="rId15"/>
    <p:sldId id="262" r:id="rId16"/>
    <p:sldId id="263" r:id="rId17"/>
    <p:sldId id="264" r:id="rId18"/>
    <p:sldId id="265" r:id="rId19"/>
    <p:sldId id="266" r:id="rId20"/>
    <p:sldId id="26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69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wmf"/><Relationship Id="rId7" Type="http://schemas.openxmlformats.org/officeDocument/2006/relationships/image" Target="../media/image17.wmf"/><Relationship Id="rId2" Type="http://schemas.openxmlformats.org/officeDocument/2006/relationships/image" Target="../media/image12.wmf"/><Relationship Id="rId1" Type="http://schemas.openxmlformats.org/officeDocument/2006/relationships/image" Target="../media/image11.wmf"/><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49C37E18-E187-47F3-A9C1-19E3292C18CF}" type="datetimeFigureOut">
              <a:rPr lang="ru-RU" smtClean="0"/>
              <a:t>01.12.2022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012B5D69-3F1D-4310-A8F9-64A02EACDDBF}"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C37E18-E187-47F3-A9C1-19E3292C18CF}" type="datetimeFigureOut">
              <a:rPr lang="ru-RU" smtClean="0"/>
              <a:t>01.12.2022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2B5D69-3F1D-4310-A8F9-64A02EACDDB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C37E18-E187-47F3-A9C1-19E3292C18CF}" type="datetimeFigureOut">
              <a:rPr lang="ru-RU" smtClean="0"/>
              <a:t>01.12.2022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2B5D69-3F1D-4310-A8F9-64A02EACDDB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C37E18-E187-47F3-A9C1-19E3292C18CF}" type="datetimeFigureOut">
              <a:rPr lang="ru-RU" smtClean="0"/>
              <a:t>01.12.2022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2B5D69-3F1D-4310-A8F9-64A02EACDDB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9C37E18-E187-47F3-A9C1-19E3292C18CF}" type="datetimeFigureOut">
              <a:rPr lang="ru-RU" smtClean="0"/>
              <a:t>01.12.2022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2B5D69-3F1D-4310-A8F9-64A02EACDDBF}"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9C37E18-E187-47F3-A9C1-19E3292C18CF}" type="datetimeFigureOut">
              <a:rPr lang="ru-RU" smtClean="0"/>
              <a:t>01.12.2022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12B5D69-3F1D-4310-A8F9-64A02EACDDB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9C37E18-E187-47F3-A9C1-19E3292C18CF}" type="datetimeFigureOut">
              <a:rPr lang="ru-RU" smtClean="0"/>
              <a:t>01.12.2022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12B5D69-3F1D-4310-A8F9-64A02EACDDB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9C37E18-E187-47F3-A9C1-19E3292C18CF}" type="datetimeFigureOut">
              <a:rPr lang="ru-RU" smtClean="0"/>
              <a:t>01.12.2022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12B5D69-3F1D-4310-A8F9-64A02EACDDB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9C37E18-E187-47F3-A9C1-19E3292C18CF}" type="datetimeFigureOut">
              <a:rPr lang="ru-RU" smtClean="0"/>
              <a:t>01.12.2022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12B5D69-3F1D-4310-A8F9-64A02EACDDB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9C37E18-E187-47F3-A9C1-19E3292C18CF}" type="datetimeFigureOut">
              <a:rPr lang="ru-RU" smtClean="0"/>
              <a:t>01.12.2022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12B5D69-3F1D-4310-A8F9-64A02EACDDB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9C37E18-E187-47F3-A9C1-19E3292C18CF}" type="datetimeFigureOut">
              <a:rPr lang="ru-RU" smtClean="0"/>
              <a:t>01.12.2022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012B5D69-3F1D-4310-A8F9-64A02EACDDBF}"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9C37E18-E187-47F3-A9C1-19E3292C18CF}" type="datetimeFigureOut">
              <a:rPr lang="ru-RU" smtClean="0"/>
              <a:t>01.12.2022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12B5D69-3F1D-4310-A8F9-64A02EACDDBF}"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oleObject" Target="../embeddings/oleObject5.bin"/><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 Id="rId9" Type="http://schemas.openxmlformats.org/officeDocument/2006/relationships/oleObject" Target="../embeddings/oleObject11.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14.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971600" y="548680"/>
            <a:ext cx="7704856" cy="1752600"/>
          </a:xfrm>
        </p:spPr>
        <p:txBody>
          <a:bodyPr>
            <a:noAutofit/>
          </a:bodyPr>
          <a:lstStyle/>
          <a:p>
            <a:pPr algn="ctr"/>
            <a:r>
              <a:rPr lang="ru-RU" sz="2000" dirty="0" smtClean="0">
                <a:solidFill>
                  <a:schemeClr val="tx1"/>
                </a:solidFill>
                <a:latin typeface="Times New Roman" pitchFamily="18" charset="0"/>
                <a:cs typeface="Times New Roman" pitchFamily="18" charset="0"/>
              </a:rPr>
              <a:t>Министерство образования и науки Республики Казахстан</a:t>
            </a:r>
          </a:p>
          <a:p>
            <a:pPr algn="ctr"/>
            <a:r>
              <a:rPr lang="ru-RU" sz="2000" dirty="0" smtClean="0">
                <a:solidFill>
                  <a:schemeClr val="tx1"/>
                </a:solidFill>
                <a:latin typeface="Times New Roman" pitchFamily="18" charset="0"/>
                <a:cs typeface="Times New Roman" pitchFamily="18" charset="0"/>
              </a:rPr>
              <a:t>Карагандинский </a:t>
            </a:r>
            <a:r>
              <a:rPr lang="ru-RU" sz="2000" dirty="0" smtClean="0">
                <a:solidFill>
                  <a:schemeClr val="tx1"/>
                </a:solidFill>
                <a:latin typeface="Times New Roman" pitchFamily="18" charset="0"/>
                <a:cs typeface="Times New Roman" pitchFamily="18" charset="0"/>
              </a:rPr>
              <a:t>университет </a:t>
            </a:r>
            <a:r>
              <a:rPr lang="ru-RU" sz="2000" dirty="0" smtClean="0">
                <a:solidFill>
                  <a:schemeClr val="tx1"/>
                </a:solidFill>
                <a:latin typeface="Times New Roman" pitchFamily="18" charset="0"/>
                <a:cs typeface="Times New Roman" pitchFamily="18" charset="0"/>
              </a:rPr>
              <a:t>имени Е.А. </a:t>
            </a:r>
            <a:r>
              <a:rPr lang="ru-RU" sz="2000" dirty="0" err="1" smtClean="0">
                <a:solidFill>
                  <a:schemeClr val="tx1"/>
                </a:solidFill>
                <a:latin typeface="Times New Roman" pitchFamily="18" charset="0"/>
                <a:cs typeface="Times New Roman" pitchFamily="18" charset="0"/>
              </a:rPr>
              <a:t>Букетова</a:t>
            </a:r>
            <a:endParaRPr lang="ru-RU" sz="2000" dirty="0" smtClean="0">
              <a:solidFill>
                <a:schemeClr val="tx1"/>
              </a:solidFill>
              <a:latin typeface="Times New Roman" pitchFamily="18" charset="0"/>
              <a:cs typeface="Times New Roman" pitchFamily="18" charset="0"/>
            </a:endParaRPr>
          </a:p>
          <a:p>
            <a:pPr algn="ctr"/>
            <a:r>
              <a:rPr lang="ru-RU" sz="2000" dirty="0" smtClean="0">
                <a:solidFill>
                  <a:schemeClr val="tx1"/>
                </a:solidFill>
                <a:latin typeface="Times New Roman" pitchFamily="18" charset="0"/>
                <a:cs typeface="Times New Roman" pitchFamily="18" charset="0"/>
              </a:rPr>
              <a:t> </a:t>
            </a:r>
          </a:p>
          <a:p>
            <a:pPr algn="ctr"/>
            <a:r>
              <a:rPr lang="ru-RU" dirty="0" smtClean="0">
                <a:solidFill>
                  <a:schemeClr val="tx1"/>
                </a:solidFill>
                <a:latin typeface="Times New Roman" pitchFamily="18" charset="0"/>
                <a:cs typeface="Times New Roman" pitchFamily="18" charset="0"/>
              </a:rPr>
              <a:t> </a:t>
            </a:r>
            <a:r>
              <a:rPr lang="ru-RU" dirty="0" smtClean="0">
                <a:latin typeface="Times New Roman" pitchFamily="18" charset="0"/>
                <a:cs typeface="Times New Roman" pitchFamily="18" charset="0"/>
              </a:rPr>
              <a:t>ЭКОНОМЕТРИКА</a:t>
            </a:r>
            <a:endParaRPr lang="ru-RU" b="1" dirty="0" smtClean="0">
              <a:solidFill>
                <a:schemeClr val="tx1"/>
              </a:solidFill>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Тема</a:t>
            </a:r>
            <a:r>
              <a:rPr lang="en-US" b="1" dirty="0" smtClean="0">
                <a:latin typeface="Times New Roman" pitchFamily="18" charset="0"/>
                <a:cs typeface="Times New Roman" pitchFamily="18" charset="0"/>
              </a:rPr>
              <a:t> 10</a:t>
            </a:r>
            <a:r>
              <a:rPr lang="ru-RU" b="1"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Анализ временных рядов</a:t>
            </a:r>
            <a:endParaRPr lang="ru-RU" dirty="0" smtClean="0">
              <a:solidFill>
                <a:schemeClr val="tx1"/>
              </a:solidFill>
              <a:latin typeface="Times New Roman" pitchFamily="18" charset="0"/>
              <a:cs typeface="Times New Roman" pitchFamily="18" charset="0"/>
            </a:endParaRPr>
          </a:p>
          <a:p>
            <a:pPr algn="ctr"/>
            <a:endParaRPr lang="en-US"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6В04106 </a:t>
            </a:r>
            <a:r>
              <a:rPr lang="ru-RU" b="1" dirty="0" smtClean="0"/>
              <a:t>– Учет и аудит</a:t>
            </a:r>
          </a:p>
          <a:p>
            <a:pPr algn="ctr"/>
            <a:r>
              <a:rPr lang="kk-KZ" dirty="0" smtClean="0">
                <a:solidFill>
                  <a:schemeClr val="tx1"/>
                </a:solidFill>
                <a:latin typeface="Times New Roman" pitchFamily="18" charset="0"/>
                <a:cs typeface="Times New Roman" pitchFamily="18" charset="0"/>
              </a:rPr>
              <a:t> </a:t>
            </a:r>
            <a:endParaRPr lang="ru-RU" dirty="0" smtClean="0">
              <a:solidFill>
                <a:schemeClr val="tx1"/>
              </a:solidFill>
              <a:latin typeface="Times New Roman" pitchFamily="18" charset="0"/>
              <a:cs typeface="Times New Roman" pitchFamily="18" charset="0"/>
            </a:endParaRPr>
          </a:p>
          <a:p>
            <a:pPr algn="ctr"/>
            <a:r>
              <a:rPr lang="ru-RU" sz="2400" b="1" dirty="0" smtClean="0">
                <a:solidFill>
                  <a:schemeClr val="tx1"/>
                </a:solidFill>
                <a:latin typeface="Times New Roman" pitchFamily="18" charset="0"/>
                <a:cs typeface="Times New Roman" pitchFamily="18" charset="0"/>
              </a:rPr>
              <a:t>Автор</a:t>
            </a:r>
            <a:r>
              <a:rPr lang="ru-RU" sz="2400" b="1" dirty="0" smtClean="0">
                <a:solidFill>
                  <a:schemeClr val="tx1"/>
                </a:solidFill>
                <a:latin typeface="Times New Roman" pitchFamily="18" charset="0"/>
                <a:cs typeface="Times New Roman" pitchFamily="18" charset="0"/>
              </a:rPr>
              <a:t>:      </a:t>
            </a:r>
            <a:r>
              <a:rPr lang="ru-RU" sz="2400" b="1" dirty="0" err="1" smtClean="0">
                <a:solidFill>
                  <a:schemeClr val="tx1"/>
                </a:solidFill>
                <a:latin typeface="Times New Roman" pitchFamily="18" charset="0"/>
                <a:cs typeface="Times New Roman" pitchFamily="18" charset="0"/>
              </a:rPr>
              <a:t>Атабаева</a:t>
            </a:r>
            <a:r>
              <a:rPr lang="ru-RU" sz="2400" b="1" dirty="0" smtClean="0">
                <a:solidFill>
                  <a:schemeClr val="tx1"/>
                </a:solidFill>
                <a:latin typeface="Times New Roman" pitchFamily="18" charset="0"/>
                <a:cs typeface="Times New Roman" pitchFamily="18" charset="0"/>
              </a:rPr>
              <a:t> А.К., </a:t>
            </a:r>
            <a:r>
              <a:rPr lang="en-US" sz="2400" b="1" dirty="0" smtClean="0">
                <a:latin typeface="Times New Roman" pitchFamily="18" charset="0"/>
                <a:cs typeface="Times New Roman" pitchFamily="18" charset="0"/>
              </a:rPr>
              <a:t>PhD, </a:t>
            </a:r>
            <a:r>
              <a:rPr lang="ru-RU" sz="2400" dirty="0" smtClean="0">
                <a:solidFill>
                  <a:schemeClr val="tx1"/>
                </a:solidFill>
                <a:latin typeface="Times New Roman" pitchFamily="18" charset="0"/>
                <a:cs typeface="Times New Roman" pitchFamily="18" charset="0"/>
              </a:rPr>
              <a:t>старший </a:t>
            </a:r>
            <a:r>
              <a:rPr lang="ru-RU" sz="2400" dirty="0" smtClean="0">
                <a:solidFill>
                  <a:schemeClr val="tx1"/>
                </a:solidFill>
                <a:latin typeface="Times New Roman" pitchFamily="18" charset="0"/>
                <a:cs typeface="Times New Roman" pitchFamily="18" charset="0"/>
              </a:rPr>
              <a:t>преподаватель</a:t>
            </a:r>
          </a:p>
          <a:p>
            <a:pPr algn="ctr"/>
            <a:r>
              <a:rPr lang="ru-RU" b="1" dirty="0" smtClean="0">
                <a:solidFill>
                  <a:schemeClr val="tx1"/>
                </a:solidFill>
                <a:latin typeface="Times New Roman" pitchFamily="18" charset="0"/>
                <a:cs typeface="Times New Roman" pitchFamily="18" charset="0"/>
              </a:rPr>
              <a:t> </a:t>
            </a:r>
            <a:endParaRPr lang="ru-RU" dirty="0" smtClean="0">
              <a:solidFill>
                <a:schemeClr val="tx1"/>
              </a:solidFill>
              <a:latin typeface="Times New Roman" pitchFamily="18" charset="0"/>
              <a:cs typeface="Times New Roman" pitchFamily="18" charset="0"/>
            </a:endParaRPr>
          </a:p>
          <a:p>
            <a:pPr algn="ctr"/>
            <a:r>
              <a:rPr lang="ru-RU" sz="2400" b="1" dirty="0" smtClean="0">
                <a:solidFill>
                  <a:schemeClr val="tx1"/>
                </a:solidFill>
                <a:latin typeface="Times New Roman" pitchFamily="18" charset="0"/>
                <a:cs typeface="Times New Roman" pitchFamily="18" charset="0"/>
              </a:rPr>
              <a:t>Вид занятий: лекция</a:t>
            </a:r>
          </a:p>
          <a:p>
            <a:pPr algn="ctr"/>
            <a:endParaRPr lang="ru-RU" b="1" dirty="0" smtClean="0">
              <a:solidFill>
                <a:schemeClr val="tx1"/>
              </a:solidFill>
              <a:latin typeface="Times New Roman" pitchFamily="18" charset="0"/>
              <a:cs typeface="Times New Roman" pitchFamily="18" charset="0"/>
            </a:endParaRPr>
          </a:p>
          <a:p>
            <a:pPr algn="ctr"/>
            <a:r>
              <a:rPr lang="ru-RU" b="1" dirty="0" smtClean="0">
                <a:solidFill>
                  <a:schemeClr val="tx1"/>
                </a:solidFill>
                <a:latin typeface="Times New Roman" pitchFamily="18" charset="0"/>
                <a:cs typeface="Times New Roman" pitchFamily="18" charset="0"/>
              </a:rPr>
              <a:t>Караганда </a:t>
            </a:r>
            <a:r>
              <a:rPr lang="ru-RU" b="1" dirty="0" smtClean="0">
                <a:solidFill>
                  <a:schemeClr val="tx1"/>
                </a:solidFill>
                <a:latin typeface="Times New Roman" pitchFamily="18" charset="0"/>
                <a:cs typeface="Times New Roman" pitchFamily="18" charset="0"/>
              </a:rPr>
              <a:t>20</a:t>
            </a:r>
            <a:r>
              <a:rPr lang="en-US" b="1" dirty="0" smtClean="0">
                <a:solidFill>
                  <a:schemeClr val="tx1"/>
                </a:solidFill>
                <a:latin typeface="Times New Roman" pitchFamily="18" charset="0"/>
                <a:cs typeface="Times New Roman" pitchFamily="18" charset="0"/>
              </a:rPr>
              <a:t>22</a:t>
            </a:r>
            <a:endParaRPr lang="ru-RU" b="1" dirty="0" smtClean="0">
              <a:solidFill>
                <a:schemeClr val="tx1"/>
              </a:solidFill>
              <a:latin typeface="Times New Roman" pitchFamily="18" charset="0"/>
              <a:cs typeface="Times New Roman" pitchFamily="18" charset="0"/>
            </a:endParaRPr>
          </a:p>
          <a:p>
            <a:endParaRPr lang="ru-RU" dirty="0" smtClean="0">
              <a:solidFill>
                <a:schemeClr val="tx1"/>
              </a:solidFill>
              <a:latin typeface="Times New Roman" pitchFamily="18" charset="0"/>
              <a:cs typeface="Times New Roman" pitchFamily="18" charset="0"/>
            </a:endParaRPr>
          </a:p>
          <a:p>
            <a:r>
              <a:rPr lang="ru-RU" b="1"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a:t>
            </a:r>
          </a:p>
          <a:p>
            <a:r>
              <a:rPr lang="ru-RU" dirty="0" smtClean="0">
                <a:latin typeface="Times New Roman" pitchFamily="18" charset="0"/>
                <a:cs typeface="Times New Roman" pitchFamily="18" charset="0"/>
              </a:rPr>
              <a:t> </a:t>
            </a:r>
          </a:p>
          <a:p>
            <a:r>
              <a:rPr lang="ru-RU" dirty="0" smtClean="0">
                <a:latin typeface="Times New Roman" pitchFamily="18" charset="0"/>
                <a:cs typeface="Times New Roman" pitchFamily="18" charset="0"/>
              </a:rPr>
              <a:t> </a:t>
            </a: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dirty="0" smtClean="0"/>
              <a:t>Число периодов, по которым рассчитывается коэффициент автокорреляции, называют </a:t>
            </a:r>
            <a:r>
              <a:rPr lang="ru-RU" b="1" dirty="0" smtClean="0"/>
              <a:t>лагом</a:t>
            </a:r>
            <a:r>
              <a:rPr lang="ru-RU" dirty="0" smtClean="0"/>
              <a:t>. С увеличением лага число пар значений, по которым рассчитывается коэффициент автокорреляции, уменьшается. Считается целесообразным для обеспечения статистической достоверности коэффициентов автокорреляции использовать правило – максимальный лаг должен быть не больше </a:t>
            </a:r>
            <a:endParaRPr lang="ru-RU" dirty="0"/>
          </a:p>
        </p:txBody>
      </p:sp>
      <p:pic>
        <p:nvPicPr>
          <p:cNvPr id="9218" name="Picture 2"/>
          <p:cNvPicPr>
            <a:picLocks noChangeAspect="1" noChangeArrowheads="1"/>
          </p:cNvPicPr>
          <p:nvPr/>
        </p:nvPicPr>
        <p:blipFill>
          <a:blip r:embed="rId2" cstate="print"/>
          <a:srcRect/>
          <a:stretch>
            <a:fillRect/>
          </a:stretch>
        </p:blipFill>
        <p:spPr bwMode="auto">
          <a:xfrm>
            <a:off x="2051720" y="5157192"/>
            <a:ext cx="683568" cy="546854"/>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68760"/>
            <a:ext cx="8229600" cy="5055840"/>
          </a:xfrm>
        </p:spPr>
        <p:txBody>
          <a:bodyPr>
            <a:normAutofit/>
          </a:bodyPr>
          <a:lstStyle/>
          <a:p>
            <a:r>
              <a:rPr lang="ru-RU" dirty="0" smtClean="0">
                <a:latin typeface="Times New Roman" pitchFamily="18" charset="0"/>
                <a:cs typeface="Times New Roman" pitchFamily="18" charset="0"/>
              </a:rPr>
              <a:t>Методы скользящего среднего и экспоненциального сглаживания используются для прогнозирования временных рядов. Формально </a:t>
            </a:r>
            <a:r>
              <a:rPr lang="ru-RU" b="1" dirty="0" smtClean="0">
                <a:latin typeface="Times New Roman" pitchFamily="18" charset="0"/>
                <a:cs typeface="Times New Roman" pitchFamily="18" charset="0"/>
              </a:rPr>
              <a:t>временной ряд</a:t>
            </a:r>
            <a:r>
              <a:rPr lang="ru-RU" dirty="0" smtClean="0">
                <a:latin typeface="Times New Roman" pitchFamily="18" charset="0"/>
                <a:cs typeface="Times New Roman" pitchFamily="18" charset="0"/>
              </a:rPr>
              <a:t> – это множество пар данных (</a:t>
            </a:r>
            <a:r>
              <a:rPr lang="en-US" dirty="0" smtClean="0">
                <a:latin typeface="Times New Roman" pitchFamily="18" charset="0"/>
                <a:cs typeface="Times New Roman" pitchFamily="18" charset="0"/>
              </a:rPr>
              <a:t>X</a:t>
            </a:r>
            <a:r>
              <a:rPr lang="ru-RU"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Y</a:t>
            </a:r>
            <a:r>
              <a:rPr lang="ru-RU" dirty="0" smtClean="0">
                <a:latin typeface="Times New Roman" pitchFamily="18" charset="0"/>
                <a:cs typeface="Times New Roman" pitchFamily="18" charset="0"/>
              </a:rPr>
              <a:t>), в которых </a:t>
            </a:r>
            <a:r>
              <a:rPr lang="en-US" dirty="0" smtClean="0">
                <a:latin typeface="Times New Roman" pitchFamily="18" charset="0"/>
                <a:cs typeface="Times New Roman" pitchFamily="18" charset="0"/>
              </a:rPr>
              <a:t>X </a:t>
            </a:r>
            <a:r>
              <a:rPr lang="ru-RU" dirty="0" smtClean="0">
                <a:latin typeface="Times New Roman" pitchFamily="18" charset="0"/>
                <a:cs typeface="Times New Roman" pitchFamily="18" charset="0"/>
              </a:rPr>
              <a:t>– это моменты или периоды времени (независимая переменная), а </a:t>
            </a:r>
            <a:r>
              <a:rPr lang="en-US" dirty="0" smtClean="0">
                <a:latin typeface="Times New Roman" pitchFamily="18" charset="0"/>
                <a:cs typeface="Times New Roman" pitchFamily="18" charset="0"/>
              </a:rPr>
              <a:t>Y </a:t>
            </a:r>
            <a:r>
              <a:rPr lang="ru-RU" dirty="0" smtClean="0">
                <a:latin typeface="Times New Roman" pitchFamily="18" charset="0"/>
                <a:cs typeface="Times New Roman" pitchFamily="18" charset="0"/>
              </a:rPr>
              <a:t>– параметр (зависимая переменная), характеризующий величину исследуемого явления. </a:t>
            </a:r>
          </a:p>
          <a:p>
            <a:r>
              <a:rPr lang="ru-RU" dirty="0" smtClean="0">
                <a:latin typeface="Times New Roman" pitchFamily="18" charset="0"/>
                <a:cs typeface="Times New Roman" pitchFamily="18" charset="0"/>
              </a:rPr>
              <a:t>Цель исследования временных рядов состоит в </a:t>
            </a:r>
            <a:r>
              <a:rPr lang="ru-RU" b="1" i="1" dirty="0" smtClean="0">
                <a:latin typeface="Times New Roman" pitchFamily="18" charset="0"/>
                <a:cs typeface="Times New Roman" pitchFamily="18" charset="0"/>
              </a:rPr>
              <a:t>выявлении тенденции</a:t>
            </a:r>
            <a:r>
              <a:rPr lang="ru-RU" dirty="0" smtClean="0">
                <a:latin typeface="Times New Roman" pitchFamily="18" charset="0"/>
                <a:cs typeface="Times New Roman" pitchFamily="18" charset="0"/>
              </a:rPr>
              <a:t> изменения фактических значений параметра </a:t>
            </a:r>
            <a:r>
              <a:rPr lang="en-US" dirty="0" smtClean="0">
                <a:latin typeface="Times New Roman" pitchFamily="18" charset="0"/>
                <a:cs typeface="Times New Roman" pitchFamily="18" charset="0"/>
              </a:rPr>
              <a:t>Y</a:t>
            </a:r>
            <a:r>
              <a:rPr lang="ru-RU" dirty="0" smtClean="0">
                <a:latin typeface="Times New Roman" pitchFamily="18" charset="0"/>
                <a:cs typeface="Times New Roman" pitchFamily="18" charset="0"/>
              </a:rPr>
              <a:t> во времени и </a:t>
            </a:r>
            <a:r>
              <a:rPr lang="ru-RU" b="1" i="1" dirty="0" smtClean="0">
                <a:latin typeface="Times New Roman" pitchFamily="18" charset="0"/>
                <a:cs typeface="Times New Roman" pitchFamily="18" charset="0"/>
              </a:rPr>
              <a:t>прогнозировании</a:t>
            </a:r>
            <a:r>
              <a:rPr lang="ru-RU" dirty="0" smtClean="0">
                <a:latin typeface="Times New Roman" pitchFamily="18" charset="0"/>
                <a:cs typeface="Times New Roman" pitchFamily="18" charset="0"/>
              </a:rPr>
              <a:t> будущих значений </a:t>
            </a:r>
            <a:r>
              <a:rPr lang="en-US" dirty="0" smtClean="0">
                <a:latin typeface="Times New Roman" pitchFamily="18" charset="0"/>
                <a:cs typeface="Times New Roman" pitchFamily="18" charset="0"/>
              </a:rPr>
              <a:t>Y</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80728"/>
            <a:ext cx="8229600" cy="5343872"/>
          </a:xfrm>
        </p:spPr>
        <p:txBody>
          <a:bodyPr>
            <a:normAutofit/>
          </a:bodyPr>
          <a:lstStyle/>
          <a:p>
            <a:r>
              <a:rPr lang="ru-RU" dirty="0" smtClean="0">
                <a:latin typeface="Times New Roman" pitchFamily="18" charset="0"/>
                <a:cs typeface="Times New Roman" pitchFamily="18" charset="0"/>
              </a:rPr>
              <a:t>Модель, построенную по ретроспективным данным можно использовать при наличии </a:t>
            </a:r>
            <a:r>
              <a:rPr lang="ru-RU" b="1" i="1" dirty="0" smtClean="0">
                <a:latin typeface="Times New Roman" pitchFamily="18" charset="0"/>
                <a:cs typeface="Times New Roman" pitchFamily="18" charset="0"/>
              </a:rPr>
              <a:t>устоявшейся</a:t>
            </a:r>
            <a:r>
              <a:rPr lang="ru-RU" dirty="0" smtClean="0">
                <a:latin typeface="Times New Roman" pitchFamily="18" charset="0"/>
                <a:cs typeface="Times New Roman" pitchFamily="18" charset="0"/>
              </a:rPr>
              <a:t> </a:t>
            </a:r>
            <a:r>
              <a:rPr lang="ru-RU" b="1" i="1" dirty="0" smtClean="0">
                <a:latin typeface="Times New Roman" pitchFamily="18" charset="0"/>
                <a:cs typeface="Times New Roman" pitchFamily="18" charset="0"/>
              </a:rPr>
              <a:t>тенденции</a:t>
            </a:r>
            <a:r>
              <a:rPr lang="ru-RU" dirty="0" smtClean="0">
                <a:latin typeface="Times New Roman" pitchFamily="18" charset="0"/>
                <a:cs typeface="Times New Roman" pitchFamily="18" charset="0"/>
              </a:rPr>
              <a:t> в динамике значений прогнозируемого параметра. </a:t>
            </a:r>
          </a:p>
          <a:p>
            <a:r>
              <a:rPr lang="ru-RU" dirty="0" smtClean="0">
                <a:latin typeface="Times New Roman" pitchFamily="18" charset="0"/>
                <a:cs typeface="Times New Roman" pitchFamily="18" charset="0"/>
              </a:rPr>
              <a:t>К возможным ситуациям нарушения такой тенденции относятся: коренное изменение плана деятельности фирмы, которая стала терпеть убытки; резкое изменение параметров внутренней или внешней ситуации (цен на сырье; уровня инфляции); стихийные бедствия, военные действия, общественные беспорядки.</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720"/>
            <a:ext cx="8229600" cy="5415880"/>
          </a:xfrm>
        </p:spPr>
        <p:txBody>
          <a:bodyPr>
            <a:normAutofit/>
          </a:bodyPr>
          <a:lstStyle/>
          <a:p>
            <a:r>
              <a:rPr lang="ru-RU" dirty="0" smtClean="0">
                <a:latin typeface="Times New Roman" pitchFamily="18" charset="0"/>
                <a:cs typeface="Times New Roman" pitchFamily="18" charset="0"/>
              </a:rPr>
              <a:t>Суть методов </a:t>
            </a:r>
            <a:r>
              <a:rPr lang="ru-RU" b="1" dirty="0" smtClean="0">
                <a:latin typeface="Times New Roman" pitchFamily="18" charset="0"/>
                <a:cs typeface="Times New Roman" pitchFamily="18" charset="0"/>
              </a:rPr>
              <a:t>скользящего среднего</a:t>
            </a:r>
            <a:r>
              <a:rPr lang="ru-RU" dirty="0" smtClean="0">
                <a:latin typeface="Times New Roman" pitchFamily="18" charset="0"/>
                <a:cs typeface="Times New Roman" pitchFamily="18" charset="0"/>
              </a:rPr>
              <a:t> и </a:t>
            </a:r>
            <a:r>
              <a:rPr lang="ru-RU" b="1" dirty="0" smtClean="0">
                <a:latin typeface="Times New Roman" pitchFamily="18" charset="0"/>
                <a:cs typeface="Times New Roman" pitchFamily="18" charset="0"/>
              </a:rPr>
              <a:t>экспоненциального сглаживания</a:t>
            </a:r>
            <a:r>
              <a:rPr lang="ru-RU" dirty="0" smtClean="0">
                <a:latin typeface="Times New Roman" pitchFamily="18" charset="0"/>
                <a:cs typeface="Times New Roman" pitchFamily="18" charset="0"/>
              </a:rPr>
              <a:t> состоит в том, фактические уровни исследуемого временного ряда заменяются их средними значениями, погашающими случайные колебания. Это позволяет более четко выделить основную тенденцию изменения исследуемого параметра. Эти относительно простые методы прогнозирования временных рядов, основанные на представлении прогноза  в виде суммы </a:t>
            </a:r>
            <a:r>
              <a:rPr lang="en-US" dirty="0" smtClean="0">
                <a:latin typeface="Times New Roman" pitchFamily="18" charset="0"/>
                <a:cs typeface="Times New Roman" pitchFamily="18" charset="0"/>
              </a:rPr>
              <a:t>m</a:t>
            </a:r>
            <a:r>
              <a:rPr lang="ru-RU" dirty="0" smtClean="0">
                <a:latin typeface="Times New Roman" pitchFamily="18" charset="0"/>
                <a:cs typeface="Times New Roman" pitchFamily="18" charset="0"/>
              </a:rPr>
              <a:t> предыдущих наблюдаемых значений, причем каждое из них учитывается с определенным весовым коэффициентом </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2520280"/>
          </a:xfrm>
        </p:spPr>
        <p:txBody>
          <a:bodyPr>
            <a:normAutofit lnSpcReduction="10000"/>
          </a:bodyPr>
          <a:lstStyle/>
          <a:p>
            <a:r>
              <a:rPr lang="ru-RU" dirty="0" smtClean="0">
                <a:latin typeface="Times New Roman" pitchFamily="18" charset="0"/>
                <a:cs typeface="Times New Roman" pitchFamily="18" charset="0"/>
              </a:rPr>
              <a:t>Задача 4.1. Постройте и проанализируйте график временного ряда, представленного в табл.4.1 с точки зрения применимости методов скользящего среднего и экспоненциального сглаживания.</a:t>
            </a:r>
          </a:p>
          <a:p>
            <a:r>
              <a:rPr lang="ru-RU" dirty="0" smtClean="0">
                <a:latin typeface="Times New Roman" pitchFamily="18" charset="0"/>
                <a:cs typeface="Times New Roman" pitchFamily="18" charset="0"/>
              </a:rPr>
              <a:t>Таблица 4.1</a:t>
            </a:r>
          </a:p>
          <a:p>
            <a:r>
              <a:rPr lang="ru-RU" dirty="0" smtClean="0">
                <a:latin typeface="Times New Roman" pitchFamily="18" charset="0"/>
                <a:cs typeface="Times New Roman" pitchFamily="18" charset="0"/>
              </a:rPr>
              <a:t>Исходные данные задачи 4.1</a:t>
            </a:r>
          </a:p>
          <a:p>
            <a:endParaRPr lang="ru-RU" dirty="0"/>
          </a:p>
        </p:txBody>
      </p:sp>
      <p:graphicFrame>
        <p:nvGraphicFramePr>
          <p:cNvPr id="4" name="Таблица 3"/>
          <p:cNvGraphicFramePr>
            <a:graphicFrameLocks noGrp="1"/>
          </p:cNvGraphicFramePr>
          <p:nvPr/>
        </p:nvGraphicFramePr>
        <p:xfrm>
          <a:off x="395536" y="3068960"/>
          <a:ext cx="7776861" cy="1573520"/>
        </p:xfrm>
        <a:graphic>
          <a:graphicData uri="http://schemas.openxmlformats.org/drawingml/2006/table">
            <a:tbl>
              <a:tblPr/>
              <a:tblGrid>
                <a:gridCol w="3086838"/>
                <a:gridCol w="670394"/>
                <a:gridCol w="670394"/>
                <a:gridCol w="670394"/>
                <a:gridCol w="670394"/>
                <a:gridCol w="670394"/>
                <a:gridCol w="670394"/>
                <a:gridCol w="667659"/>
              </a:tblGrid>
              <a:tr h="720080">
                <a:tc>
                  <a:txBody>
                    <a:bodyPr/>
                    <a:lstStyle/>
                    <a:p>
                      <a:pPr algn="ctr">
                        <a:spcAft>
                          <a:spcPts val="0"/>
                        </a:spcAft>
                      </a:pPr>
                      <a:r>
                        <a:rPr lang="en-US" sz="2800" dirty="0">
                          <a:latin typeface="Times New Roman"/>
                          <a:ea typeface="Times New Roman"/>
                          <a:cs typeface="Times New Roman"/>
                        </a:rPr>
                        <a:t>t</a:t>
                      </a:r>
                      <a:endParaRPr lang="ru-R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800" dirty="0">
                          <a:latin typeface="Times New Roman"/>
                          <a:ea typeface="Times New Roman"/>
                          <a:cs typeface="Times New Roman"/>
                        </a:rPr>
                        <a:t>1</a:t>
                      </a:r>
                      <a:endParaRPr lang="ru-R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800">
                          <a:latin typeface="Times New Roman"/>
                          <a:ea typeface="Times New Roman"/>
                          <a:cs typeface="Times New Roman"/>
                        </a:rPr>
                        <a:t>2</a:t>
                      </a:r>
                      <a:endParaRPr lang="ru-RU"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800">
                          <a:latin typeface="Times New Roman"/>
                          <a:ea typeface="Times New Roman"/>
                          <a:cs typeface="Times New Roman"/>
                        </a:rPr>
                        <a:t>3</a:t>
                      </a:r>
                      <a:endParaRPr lang="ru-RU"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800">
                          <a:latin typeface="Times New Roman"/>
                          <a:ea typeface="Times New Roman"/>
                          <a:cs typeface="Times New Roman"/>
                        </a:rPr>
                        <a:t>4</a:t>
                      </a:r>
                      <a:endParaRPr lang="ru-RU"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800">
                          <a:latin typeface="Times New Roman"/>
                          <a:ea typeface="Times New Roman"/>
                          <a:cs typeface="Times New Roman"/>
                        </a:rPr>
                        <a:t>5</a:t>
                      </a:r>
                      <a:endParaRPr lang="ru-RU"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800">
                          <a:latin typeface="Times New Roman"/>
                          <a:ea typeface="Times New Roman"/>
                          <a:cs typeface="Times New Roman"/>
                        </a:rPr>
                        <a:t>6</a:t>
                      </a:r>
                      <a:endParaRPr lang="ru-RU"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2800">
                          <a:latin typeface="Times New Roman"/>
                          <a:ea typeface="Times New Roman"/>
                          <a:cs typeface="Times New Roman"/>
                        </a:rPr>
                        <a:t>7</a:t>
                      </a:r>
                      <a:endParaRPr lang="ru-RU"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080">
                <a:tc>
                  <a:txBody>
                    <a:bodyPr/>
                    <a:lstStyle/>
                    <a:p>
                      <a:pPr algn="ctr">
                        <a:spcAft>
                          <a:spcPts val="0"/>
                        </a:spcAft>
                      </a:pPr>
                      <a:endParaRPr lang="ru-RU" sz="2800" dirty="0" smtClean="0">
                        <a:latin typeface="Times New Roman"/>
                        <a:ea typeface="Times New Roman"/>
                        <a:cs typeface="Times New Roman"/>
                      </a:endParaRPr>
                    </a:p>
                    <a:p>
                      <a:pPr algn="ctr">
                        <a:spcAft>
                          <a:spcPts val="0"/>
                        </a:spcAft>
                      </a:pPr>
                      <a:r>
                        <a:rPr lang="ru-RU" sz="2800" dirty="0" smtClean="0">
                          <a:latin typeface="Times New Roman"/>
                          <a:ea typeface="Times New Roman"/>
                          <a:cs typeface="Times New Roman"/>
                        </a:rPr>
                        <a:t>, </a:t>
                      </a:r>
                      <a:r>
                        <a:rPr lang="ru-RU" sz="2800" dirty="0">
                          <a:latin typeface="Times New Roman"/>
                          <a:ea typeface="Times New Roman"/>
                          <a:cs typeface="Times New Roman"/>
                        </a:rPr>
                        <a:t>тыс. шт.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800" dirty="0">
                          <a:latin typeface="Times New Roman"/>
                          <a:ea typeface="Times New Roman"/>
                          <a:cs typeface="Times New Roman"/>
                        </a:rPr>
                        <a:t>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800" dirty="0">
                          <a:latin typeface="Times New Roman"/>
                          <a:ea typeface="Times New Roman"/>
                          <a:cs typeface="Times New Roman"/>
                        </a:rPr>
                        <a:t>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800" dirty="0">
                          <a:latin typeface="Times New Roman"/>
                          <a:ea typeface="Times New Roman"/>
                          <a:cs typeface="Times New Roman"/>
                        </a:rPr>
                        <a:t>48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800" dirty="0">
                          <a:latin typeface="Times New Roman"/>
                          <a:ea typeface="Times New Roman"/>
                          <a:cs typeface="Times New Roman"/>
                        </a:rPr>
                        <a:t>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800" dirty="0">
                          <a:latin typeface="Times New Roman"/>
                          <a:ea typeface="Times New Roman"/>
                          <a:cs typeface="Times New Roman"/>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800" dirty="0">
                          <a:latin typeface="Times New Roman"/>
                          <a:ea typeface="Times New Roman"/>
                          <a:cs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800" dirty="0">
                          <a:latin typeface="Times New Roman"/>
                          <a:ea typeface="Times New Roman"/>
                          <a:cs typeface="Times New Roman"/>
                        </a:rPr>
                        <a:t>57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68353" name="Object 1"/>
          <p:cNvGraphicFramePr>
            <a:graphicFrameLocks noChangeAspect="1"/>
          </p:cNvGraphicFramePr>
          <p:nvPr/>
        </p:nvGraphicFramePr>
        <p:xfrm>
          <a:off x="0" y="0"/>
          <a:ext cx="190500" cy="238125"/>
        </p:xfrm>
        <a:graphic>
          <a:graphicData uri="http://schemas.openxmlformats.org/presentationml/2006/ole">
            <p:oleObj spid="_x0000_s1026" name="Формула" r:id="rId3" imgW="190417" imgH="241195" progId="Equation.3">
              <p:embed/>
            </p:oleObj>
          </a:graphicData>
        </a:graphic>
      </p:graphicFrame>
      <p:sp>
        <p:nvSpPr>
          <p:cNvPr id="86835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68354" name="Object 2"/>
          <p:cNvGraphicFramePr>
            <a:graphicFrameLocks noChangeAspect="1"/>
          </p:cNvGraphicFramePr>
          <p:nvPr/>
        </p:nvGraphicFramePr>
        <p:xfrm>
          <a:off x="539552" y="3933056"/>
          <a:ext cx="460851" cy="576064"/>
        </p:xfrm>
        <a:graphic>
          <a:graphicData uri="http://schemas.openxmlformats.org/presentationml/2006/ole">
            <p:oleObj spid="_x0000_s1027" name="Формула" r:id="rId4" imgW="190417" imgH="241195" progId="Equation.3">
              <p:embed/>
            </p:oleObj>
          </a:graphicData>
        </a:graphic>
      </p:graphicFrame>
      <p:sp>
        <p:nvSpPr>
          <p:cNvPr id="8" name="Прямоугольник 7"/>
          <p:cNvSpPr/>
          <p:nvPr/>
        </p:nvSpPr>
        <p:spPr>
          <a:xfrm>
            <a:off x="539552" y="4941168"/>
            <a:ext cx="7992888" cy="1569660"/>
          </a:xfrm>
          <a:prstGeom prst="rect">
            <a:avLst/>
          </a:prstGeom>
        </p:spPr>
        <p:txBody>
          <a:bodyPr wrap="square">
            <a:spAutoFit/>
          </a:bodyPr>
          <a:lstStyle/>
          <a:p>
            <a:r>
              <a:rPr lang="ru-RU" sz="2400" b="1" dirty="0" smtClean="0">
                <a:latin typeface="Times New Roman" pitchFamily="18" charset="0"/>
                <a:cs typeface="Times New Roman" pitchFamily="18" charset="0"/>
              </a:rPr>
              <a:t>Задание: </a:t>
            </a:r>
          </a:p>
          <a:p>
            <a:r>
              <a:rPr lang="ru-RU" sz="2400" b="1" dirty="0" smtClean="0">
                <a:latin typeface="Times New Roman" pitchFamily="18" charset="0"/>
                <a:cs typeface="Times New Roman" pitchFamily="18" charset="0"/>
              </a:rPr>
              <a:t>1. </a:t>
            </a:r>
            <a:r>
              <a:rPr lang="ru-RU" sz="2400" dirty="0" smtClean="0">
                <a:latin typeface="Times New Roman" pitchFamily="18" charset="0"/>
                <a:cs typeface="Times New Roman" pitchFamily="18" charset="0"/>
              </a:rPr>
              <a:t>Сделайте прогноз для </a:t>
            </a:r>
            <a:r>
              <a:rPr lang="en-US" sz="2400" dirty="0" smtClean="0">
                <a:latin typeface="Times New Roman" pitchFamily="18" charset="0"/>
                <a:cs typeface="Times New Roman" pitchFamily="18" charset="0"/>
              </a:rPr>
              <a:t>t</a:t>
            </a:r>
            <a:r>
              <a:rPr lang="ru-RU" sz="2400" dirty="0" smtClean="0">
                <a:latin typeface="Times New Roman" pitchFamily="18" charset="0"/>
                <a:cs typeface="Times New Roman" pitchFamily="18" charset="0"/>
              </a:rPr>
              <a:t>=8 методом скользящей средней для </a:t>
            </a:r>
            <a:r>
              <a:rPr lang="en-US" sz="2400" dirty="0" smtClean="0">
                <a:latin typeface="Times New Roman" pitchFamily="18" charset="0"/>
                <a:cs typeface="Times New Roman" pitchFamily="18" charset="0"/>
              </a:rPr>
              <a:t>m</a:t>
            </a:r>
            <a:r>
              <a:rPr lang="ru-RU" sz="2400" dirty="0" smtClean="0">
                <a:latin typeface="Times New Roman" pitchFamily="18" charset="0"/>
                <a:cs typeface="Times New Roman" pitchFamily="18" charset="0"/>
              </a:rPr>
              <a:t>=4; </a:t>
            </a:r>
          </a:p>
          <a:p>
            <a:r>
              <a:rPr lang="ru-RU" sz="2400" dirty="0" smtClean="0">
                <a:latin typeface="Times New Roman" pitchFamily="18" charset="0"/>
                <a:cs typeface="Times New Roman" pitchFamily="18" charset="0"/>
              </a:rPr>
              <a:t>2. Методом экспоненциального сглаживания для </a:t>
            </a:r>
            <a:r>
              <a:rPr lang="ru-RU" sz="2400" dirty="0" smtClean="0">
                <a:latin typeface="Times New Roman" pitchFamily="18" charset="0"/>
                <a:cs typeface="Times New Roman" pitchFamily="18" charset="0"/>
                <a:sym typeface="Symbol"/>
              </a:rPr>
              <a:t></a:t>
            </a:r>
            <a:r>
              <a:rPr lang="ru-RU" sz="2400" dirty="0" smtClean="0">
                <a:latin typeface="Times New Roman" pitchFamily="18" charset="0"/>
                <a:cs typeface="Times New Roman" pitchFamily="18" charset="0"/>
              </a:rPr>
              <a:t>=0,6.</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52736"/>
            <a:ext cx="8229600" cy="1296144"/>
          </a:xfrm>
        </p:spPr>
        <p:txBody>
          <a:bodyPr>
            <a:normAutofit/>
          </a:bodyPr>
          <a:lstStyle/>
          <a:p>
            <a:r>
              <a:rPr lang="ru-RU" b="1" i="1" dirty="0" smtClean="0">
                <a:latin typeface="Times New Roman" pitchFamily="18" charset="0"/>
                <a:cs typeface="Times New Roman" pitchFamily="18" charset="0"/>
              </a:rPr>
              <a:t>Методические рекомендации. </a:t>
            </a:r>
            <a:r>
              <a:rPr lang="ru-RU" dirty="0" smtClean="0">
                <a:latin typeface="Times New Roman" pitchFamily="18" charset="0"/>
                <a:cs typeface="Times New Roman" pitchFamily="18" charset="0"/>
              </a:rPr>
              <a:t>График исходного временного ряда представлен на рис.10.</a:t>
            </a:r>
          </a:p>
          <a:p>
            <a:endParaRPr lang="ru-RU" dirty="0" smtClean="0"/>
          </a:p>
          <a:p>
            <a:endParaRPr lang="ru-RU" dirty="0"/>
          </a:p>
        </p:txBody>
      </p:sp>
      <p:sp>
        <p:nvSpPr>
          <p:cNvPr id="8960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96001" name="Object 1"/>
          <p:cNvGraphicFramePr>
            <a:graphicFrameLocks noChangeAspect="1"/>
          </p:cNvGraphicFramePr>
          <p:nvPr/>
        </p:nvGraphicFramePr>
        <p:xfrm>
          <a:off x="1835696" y="2276872"/>
          <a:ext cx="5472608" cy="3884876"/>
        </p:xfrm>
        <a:graphic>
          <a:graphicData uri="http://schemas.openxmlformats.org/presentationml/2006/ole">
            <p:oleObj spid="_x0000_s2050" r:id="rId3" imgW="4621320" imgH="3286080" progId="">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52736"/>
            <a:ext cx="8229600" cy="5271864"/>
          </a:xfrm>
        </p:spPr>
        <p:txBody>
          <a:bodyPr>
            <a:normAutofit/>
          </a:bodyPr>
          <a:lstStyle/>
          <a:p>
            <a:r>
              <a:rPr lang="ru-RU" dirty="0" smtClean="0">
                <a:latin typeface="Times New Roman" pitchFamily="18" charset="0"/>
                <a:cs typeface="Times New Roman" pitchFamily="18" charset="0"/>
              </a:rPr>
              <a:t>Из графика видно, что наблюдается явная тенденция к возрастанию значений временного ряда , что приведет к неточности в прогнозах, выполненных методами скользящего среднего и экспоненциального сглаживания (это следует из допущений методов), к подавлению этой тенденции.</a:t>
            </a:r>
          </a:p>
          <a:p>
            <a:r>
              <a:rPr lang="ru-RU" dirty="0" smtClean="0">
                <a:latin typeface="Times New Roman" pitchFamily="18" charset="0"/>
                <a:cs typeface="Times New Roman" pitchFamily="18" charset="0"/>
              </a:rPr>
              <a:t>Для прогнозирования методом скользящего среднего достаточно выполнить единственный расчет</a:t>
            </a:r>
            <a:endParaRPr lang="ru-RU" dirty="0">
              <a:latin typeface="Times New Roman" pitchFamily="18" charset="0"/>
              <a:cs typeface="Times New Roman" pitchFamily="18" charset="0"/>
            </a:endParaRPr>
          </a:p>
        </p:txBody>
      </p:sp>
      <p:graphicFrame>
        <p:nvGraphicFramePr>
          <p:cNvPr id="1025025" name="Object 1"/>
          <p:cNvGraphicFramePr>
            <a:graphicFrameLocks noChangeAspect="1"/>
          </p:cNvGraphicFramePr>
          <p:nvPr/>
        </p:nvGraphicFramePr>
        <p:xfrm>
          <a:off x="827584" y="4581128"/>
          <a:ext cx="6481762" cy="1081088"/>
        </p:xfrm>
        <a:graphic>
          <a:graphicData uri="http://schemas.openxmlformats.org/presentationml/2006/ole">
            <p:oleObj spid="_x0000_s3074" name="Формула" r:id="rId3" imgW="2692400" imgH="444500" progId="Equation.3">
              <p:embed/>
            </p:oleObj>
          </a:graphicData>
        </a:graphic>
      </p:graphicFrame>
      <p:sp>
        <p:nvSpPr>
          <p:cNvPr id="4" name="Прямоугольник 3"/>
          <p:cNvSpPr/>
          <p:nvPr/>
        </p:nvSpPr>
        <p:spPr>
          <a:xfrm>
            <a:off x="7380312" y="4941168"/>
            <a:ext cx="1247714" cy="369332"/>
          </a:xfrm>
          <a:prstGeom prst="rect">
            <a:avLst/>
          </a:prstGeom>
        </p:spPr>
        <p:txBody>
          <a:bodyPr wrap="none">
            <a:spAutoFit/>
          </a:bodyPr>
          <a:lstStyle/>
          <a:p>
            <a:r>
              <a:rPr lang="ru-RU" dirty="0" smtClean="0">
                <a:latin typeface="Times New Roman" pitchFamily="18" charset="0"/>
                <a:cs typeface="Times New Roman" pitchFamily="18" charset="0"/>
              </a:rPr>
              <a:t>[тыс. шт.]. </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692696"/>
            <a:ext cx="8229600" cy="4749160"/>
          </a:xfrm>
        </p:spPr>
        <p:txBody>
          <a:bodyPr/>
          <a:lstStyle/>
          <a:p>
            <a:r>
              <a:rPr lang="ru-RU" dirty="0" smtClean="0">
                <a:latin typeface="Times New Roman" pitchFamily="18" charset="0"/>
                <a:cs typeface="Times New Roman" pitchFamily="18" charset="0"/>
              </a:rPr>
              <a:t>Для прогнозирования методом экспоненциального сглаживания необходимо провести расчеты для всех моментов времени, за исключением </a:t>
            </a:r>
            <a:r>
              <a:rPr lang="en-US" dirty="0" smtClean="0">
                <a:latin typeface="Times New Roman" pitchFamily="18" charset="0"/>
                <a:cs typeface="Times New Roman" pitchFamily="18" charset="0"/>
              </a:rPr>
              <a:t>t</a:t>
            </a:r>
            <a:r>
              <a:rPr lang="ru-RU" dirty="0" smtClean="0">
                <a:latin typeface="Times New Roman" pitchFamily="18" charset="0"/>
                <a:cs typeface="Times New Roman" pitchFamily="18" charset="0"/>
              </a:rPr>
              <a:t>=1:</a:t>
            </a:r>
          </a:p>
          <a:p>
            <a:endParaRPr lang="ru-RU" dirty="0"/>
          </a:p>
        </p:txBody>
      </p:sp>
      <p:sp>
        <p:nvSpPr>
          <p:cNvPr id="899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99073" name="Object 1"/>
          <p:cNvGraphicFramePr>
            <a:graphicFrameLocks noChangeAspect="1"/>
          </p:cNvGraphicFramePr>
          <p:nvPr/>
        </p:nvGraphicFramePr>
        <p:xfrm>
          <a:off x="827584" y="1988840"/>
          <a:ext cx="5472608" cy="676390"/>
        </p:xfrm>
        <a:graphic>
          <a:graphicData uri="http://schemas.openxmlformats.org/presentationml/2006/ole">
            <p:oleObj spid="_x0000_s4098" name="Формула" r:id="rId3" imgW="2794000" imgH="342900" progId="Equation.3">
              <p:embed/>
            </p:oleObj>
          </a:graphicData>
        </a:graphic>
      </p:graphicFrame>
      <p:sp>
        <p:nvSpPr>
          <p:cNvPr id="899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99075" name="Object 3"/>
          <p:cNvGraphicFramePr>
            <a:graphicFrameLocks noChangeAspect="1"/>
          </p:cNvGraphicFramePr>
          <p:nvPr/>
        </p:nvGraphicFramePr>
        <p:xfrm>
          <a:off x="827584" y="2636912"/>
          <a:ext cx="5328592" cy="642454"/>
        </p:xfrm>
        <a:graphic>
          <a:graphicData uri="http://schemas.openxmlformats.org/presentationml/2006/ole">
            <p:oleObj spid="_x0000_s4099" name="Формула" r:id="rId4" imgW="2857500" imgH="342900" progId="Equation.3">
              <p:embed/>
            </p:oleObj>
          </a:graphicData>
        </a:graphic>
      </p:graphicFrame>
      <p:sp>
        <p:nvSpPr>
          <p:cNvPr id="899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99077" name="Object 5"/>
          <p:cNvGraphicFramePr>
            <a:graphicFrameLocks noChangeAspect="1"/>
          </p:cNvGraphicFramePr>
          <p:nvPr/>
        </p:nvGraphicFramePr>
        <p:xfrm>
          <a:off x="827584" y="3356992"/>
          <a:ext cx="5400600" cy="579930"/>
        </p:xfrm>
        <a:graphic>
          <a:graphicData uri="http://schemas.openxmlformats.org/presentationml/2006/ole">
            <p:oleObj spid="_x0000_s4100" name="Формула" r:id="rId5" imgW="3162300" imgH="342900" progId="Equation.3">
              <p:embed/>
            </p:oleObj>
          </a:graphicData>
        </a:graphic>
      </p:graphicFrame>
      <p:sp>
        <p:nvSpPr>
          <p:cNvPr id="899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99079" name="Object 7"/>
          <p:cNvGraphicFramePr>
            <a:graphicFrameLocks noChangeAspect="1"/>
          </p:cNvGraphicFramePr>
          <p:nvPr/>
        </p:nvGraphicFramePr>
        <p:xfrm>
          <a:off x="827584" y="4005064"/>
          <a:ext cx="5328592" cy="573564"/>
        </p:xfrm>
        <a:graphic>
          <a:graphicData uri="http://schemas.openxmlformats.org/presentationml/2006/ole">
            <p:oleObj spid="_x0000_s4101" name="Формула" r:id="rId6" imgW="3149600" imgH="342900" progId="Equation.3">
              <p:embed/>
            </p:oleObj>
          </a:graphicData>
        </a:graphic>
      </p:graphicFrame>
      <p:sp>
        <p:nvSpPr>
          <p:cNvPr id="899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99081" name="Object 9"/>
          <p:cNvGraphicFramePr>
            <a:graphicFrameLocks noChangeAspect="1"/>
          </p:cNvGraphicFramePr>
          <p:nvPr/>
        </p:nvGraphicFramePr>
        <p:xfrm>
          <a:off x="827584" y="4653136"/>
          <a:ext cx="5328592" cy="576064"/>
        </p:xfrm>
        <a:graphic>
          <a:graphicData uri="http://schemas.openxmlformats.org/presentationml/2006/ole">
            <p:oleObj spid="_x0000_s4102" name="Формула" r:id="rId7" imgW="3124200" imgH="342900" progId="Equation.3">
              <p:embed/>
            </p:oleObj>
          </a:graphicData>
        </a:graphic>
      </p:graphicFrame>
      <p:sp>
        <p:nvSpPr>
          <p:cNvPr id="899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99083" name="Object 11"/>
          <p:cNvGraphicFramePr>
            <a:graphicFrameLocks noChangeAspect="1"/>
          </p:cNvGraphicFramePr>
          <p:nvPr/>
        </p:nvGraphicFramePr>
        <p:xfrm>
          <a:off x="755576" y="5301207"/>
          <a:ext cx="5544616" cy="602291"/>
        </p:xfrm>
        <a:graphic>
          <a:graphicData uri="http://schemas.openxmlformats.org/presentationml/2006/ole">
            <p:oleObj spid="_x0000_s4103" name="Формула" r:id="rId8" imgW="3162300" imgH="342900" progId="Equation.3">
              <p:embed/>
            </p:oleObj>
          </a:graphicData>
        </a:graphic>
      </p:graphicFrame>
      <p:sp>
        <p:nvSpPr>
          <p:cNvPr id="899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99085" name="Object 13"/>
          <p:cNvGraphicFramePr>
            <a:graphicFrameLocks noChangeAspect="1"/>
          </p:cNvGraphicFramePr>
          <p:nvPr/>
        </p:nvGraphicFramePr>
        <p:xfrm>
          <a:off x="755576" y="5949280"/>
          <a:ext cx="5544616" cy="598340"/>
        </p:xfrm>
        <a:graphic>
          <a:graphicData uri="http://schemas.openxmlformats.org/presentationml/2006/ole">
            <p:oleObj spid="_x0000_s4104" name="Формула" r:id="rId9" imgW="3200400" imgH="342900" progId="Equation.3">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720"/>
            <a:ext cx="8229600" cy="5415880"/>
          </a:xfrm>
        </p:spPr>
        <p:txBody>
          <a:bodyPr>
            <a:normAutofit fontScale="92500" lnSpcReduction="10000"/>
          </a:bodyPr>
          <a:lstStyle/>
          <a:p>
            <a:r>
              <a:rPr lang="ru-RU" dirty="0" smtClean="0">
                <a:latin typeface="Times New Roman" pitchFamily="18" charset="0"/>
                <a:cs typeface="Times New Roman" pitchFamily="18" charset="0"/>
              </a:rPr>
              <a:t>Не существует четкого правила для выбора числа членов скользящей средней </a:t>
            </a:r>
            <a:r>
              <a:rPr lang="en-US" dirty="0" smtClean="0">
                <a:latin typeface="Times New Roman" pitchFamily="18" charset="0"/>
                <a:cs typeface="Times New Roman" pitchFamily="18" charset="0"/>
              </a:rPr>
              <a:t>m </a:t>
            </a:r>
            <a:r>
              <a:rPr lang="ru-RU" dirty="0" smtClean="0">
                <a:latin typeface="Times New Roman" pitchFamily="18" charset="0"/>
                <a:cs typeface="Times New Roman" pitchFamily="18" charset="0"/>
              </a:rPr>
              <a:t>или параметра экспоненциального сглаживания . Они определяются статистикой исследуемого процесса. Чем меньше </a:t>
            </a:r>
            <a:r>
              <a:rPr lang="en-US" dirty="0" smtClean="0">
                <a:latin typeface="Times New Roman" pitchFamily="18" charset="0"/>
                <a:cs typeface="Times New Roman" pitchFamily="18" charset="0"/>
              </a:rPr>
              <a:t>m</a:t>
            </a:r>
            <a:r>
              <a:rPr lang="ru-RU" dirty="0" smtClean="0">
                <a:latin typeface="Times New Roman" pitchFamily="18" charset="0"/>
                <a:cs typeface="Times New Roman" pitchFamily="18" charset="0"/>
              </a:rPr>
              <a:t> и чем больше </a:t>
            </a:r>
            <a:r>
              <a:rPr lang="ru-RU" dirty="0" smtClean="0">
                <a:latin typeface="Times New Roman" pitchFamily="18" charset="0"/>
                <a:cs typeface="Times New Roman" pitchFamily="18" charset="0"/>
                <a:sym typeface="Symbol"/>
              </a:rPr>
              <a:t></a:t>
            </a:r>
            <a:r>
              <a:rPr lang="ru-RU" dirty="0" smtClean="0">
                <a:latin typeface="Times New Roman" pitchFamily="18" charset="0"/>
                <a:cs typeface="Times New Roman" pitchFamily="18" charset="0"/>
              </a:rPr>
              <a:t>, тем сильнее реагирует прогноз на колебания временного ряда, и наоборот, чем больше </a:t>
            </a:r>
            <a:r>
              <a:rPr lang="en-US" dirty="0" smtClean="0">
                <a:latin typeface="Times New Roman" pitchFamily="18" charset="0"/>
                <a:cs typeface="Times New Roman" pitchFamily="18" charset="0"/>
              </a:rPr>
              <a:t>m</a:t>
            </a:r>
            <a:r>
              <a:rPr lang="ru-RU" dirty="0" smtClean="0">
                <a:latin typeface="Times New Roman" pitchFamily="18" charset="0"/>
                <a:cs typeface="Times New Roman" pitchFamily="18" charset="0"/>
              </a:rPr>
              <a:t> и чем меньше </a:t>
            </a:r>
            <a:r>
              <a:rPr lang="ru-RU" dirty="0" smtClean="0">
                <a:latin typeface="Times New Roman" pitchFamily="18" charset="0"/>
                <a:cs typeface="Times New Roman" pitchFamily="18" charset="0"/>
                <a:sym typeface="Symbol"/>
              </a:rPr>
              <a:t></a:t>
            </a:r>
            <a:r>
              <a:rPr lang="ru-RU" dirty="0" smtClean="0">
                <a:latin typeface="Times New Roman" pitchFamily="18" charset="0"/>
                <a:cs typeface="Times New Roman" pitchFamily="18" charset="0"/>
              </a:rPr>
              <a:t>, тем более инерционным является процесс прогнозирования. На практике величина </a:t>
            </a:r>
            <a:r>
              <a:rPr lang="en-US" dirty="0" smtClean="0">
                <a:latin typeface="Times New Roman" pitchFamily="18" charset="0"/>
                <a:cs typeface="Times New Roman" pitchFamily="18" charset="0"/>
              </a:rPr>
              <a:t>n</a:t>
            </a:r>
            <a:r>
              <a:rPr lang="ru-RU" dirty="0" smtClean="0">
                <a:latin typeface="Times New Roman" pitchFamily="18" charset="0"/>
                <a:cs typeface="Times New Roman" pitchFamily="18" charset="0"/>
              </a:rPr>
              <a:t> обычно принимается в пределах от 2 до 10, а  – в пределах от 0,01 до 0,30. При наличии достаточного числа элементов временного ряда значение </a:t>
            </a:r>
            <a:r>
              <a:rPr lang="en-US" dirty="0" smtClean="0">
                <a:latin typeface="Times New Roman" pitchFamily="18" charset="0"/>
                <a:cs typeface="Times New Roman" pitchFamily="18" charset="0"/>
              </a:rPr>
              <a:t>m</a:t>
            </a:r>
            <a:r>
              <a:rPr lang="ru-RU" dirty="0" smtClean="0">
                <a:latin typeface="Times New Roman" pitchFamily="18" charset="0"/>
                <a:cs typeface="Times New Roman" pitchFamily="18" charset="0"/>
              </a:rPr>
              <a:t> и </a:t>
            </a:r>
            <a:r>
              <a:rPr lang="ru-RU" dirty="0" smtClean="0">
                <a:latin typeface="Times New Roman" pitchFamily="18" charset="0"/>
                <a:cs typeface="Times New Roman" pitchFamily="18" charset="0"/>
                <a:sym typeface="Symbol"/>
              </a:rPr>
              <a:t></a:t>
            </a:r>
            <a:r>
              <a:rPr lang="ru-RU" dirty="0" smtClean="0">
                <a:latin typeface="Times New Roman" pitchFamily="18" charset="0"/>
                <a:cs typeface="Times New Roman" pitchFamily="18" charset="0"/>
              </a:rPr>
              <a:t>, приемлемое для прогноза, можно определить следующим образом:</a:t>
            </a:r>
          </a:p>
          <a:p>
            <a:pPr lvl="0"/>
            <a:r>
              <a:rPr lang="ru-RU" dirty="0" smtClean="0">
                <a:latin typeface="Times New Roman" pitchFamily="18" charset="0"/>
                <a:cs typeface="Times New Roman" pitchFamily="18" charset="0"/>
              </a:rPr>
              <a:t>задать несколько предварительных значений </a:t>
            </a:r>
            <a:r>
              <a:rPr lang="en-US" dirty="0" smtClean="0">
                <a:latin typeface="Times New Roman" pitchFamily="18" charset="0"/>
                <a:cs typeface="Times New Roman" pitchFamily="18" charset="0"/>
              </a:rPr>
              <a:t>m</a:t>
            </a:r>
            <a:r>
              <a:rPr lang="ru-RU" dirty="0" smtClean="0">
                <a:latin typeface="Times New Roman" pitchFamily="18" charset="0"/>
                <a:cs typeface="Times New Roman" pitchFamily="18" charset="0"/>
              </a:rPr>
              <a:t>;</a:t>
            </a:r>
          </a:p>
          <a:p>
            <a:pPr lvl="0"/>
            <a:r>
              <a:rPr lang="ru-RU" dirty="0" smtClean="0">
                <a:latin typeface="Times New Roman" pitchFamily="18" charset="0"/>
                <a:cs typeface="Times New Roman" pitchFamily="18" charset="0"/>
              </a:rPr>
              <a:t>сгладить временной ряд, используя каждое заданное значение </a:t>
            </a:r>
            <a:r>
              <a:rPr lang="en-US" dirty="0" smtClean="0">
                <a:latin typeface="Times New Roman" pitchFamily="18" charset="0"/>
                <a:cs typeface="Times New Roman" pitchFamily="18" charset="0"/>
              </a:rPr>
              <a:t>m</a:t>
            </a:r>
            <a:r>
              <a:rPr lang="ru-RU" dirty="0" smtClean="0">
                <a:latin typeface="Times New Roman" pitchFamily="18" charset="0"/>
                <a:cs typeface="Times New Roman" pitchFamily="18" charset="0"/>
              </a:rPr>
              <a:t>;</a:t>
            </a:r>
          </a:p>
        </p:txBody>
      </p:sp>
      <p:sp>
        <p:nvSpPr>
          <p:cNvPr id="900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900097" name="Object 1"/>
          <p:cNvGraphicFramePr>
            <a:graphicFrameLocks noChangeAspect="1"/>
          </p:cNvGraphicFramePr>
          <p:nvPr/>
        </p:nvGraphicFramePr>
        <p:xfrm>
          <a:off x="6948264" y="4293096"/>
          <a:ext cx="161925" cy="152400"/>
        </p:xfrm>
        <a:graphic>
          <a:graphicData uri="http://schemas.openxmlformats.org/presentationml/2006/ole">
            <p:oleObj spid="_x0000_s5122" name="Формула" r:id="rId3" imgW="164957" imgH="152268" progId="Equation.3">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720"/>
            <a:ext cx="8229600" cy="5415880"/>
          </a:xfrm>
        </p:spPr>
        <p:txBody>
          <a:bodyPr/>
          <a:lstStyle/>
          <a:p>
            <a:endParaRPr lang="ru-RU" dirty="0"/>
          </a:p>
        </p:txBody>
      </p:sp>
      <p:sp>
        <p:nvSpPr>
          <p:cNvPr id="901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901121" name="Object 1"/>
          <p:cNvGraphicFramePr>
            <a:graphicFrameLocks noChangeAspect="1"/>
          </p:cNvGraphicFramePr>
          <p:nvPr/>
        </p:nvGraphicFramePr>
        <p:xfrm>
          <a:off x="1547664" y="2420888"/>
          <a:ext cx="3456384" cy="1417367"/>
        </p:xfrm>
        <a:graphic>
          <a:graphicData uri="http://schemas.openxmlformats.org/presentationml/2006/ole">
            <p:oleObj spid="_x0000_s6146" name="Формула" r:id="rId3" imgW="1625600" imgH="673100" progId="Equation.3">
              <p:embed/>
            </p:oleObj>
          </a:graphicData>
        </a:graphic>
      </p:graphicFrame>
      <p:sp>
        <p:nvSpPr>
          <p:cNvPr id="901124" name="Rectangle 4"/>
          <p:cNvSpPr>
            <a:spLocks noChangeArrowheads="1"/>
          </p:cNvSpPr>
          <p:nvPr/>
        </p:nvSpPr>
        <p:spPr bwMode="auto">
          <a:xfrm>
            <a:off x="1057296" y="4581128"/>
            <a:ext cx="7584449"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indent="288925" algn="just" fontAlgn="base">
              <a:spcBef>
                <a:spcPct val="0"/>
              </a:spcBef>
              <a:spcAft>
                <a:spcPct val="0"/>
              </a:spcAft>
              <a:buFontTx/>
              <a:buChar char="•"/>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выбрать значение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
            </a:r>
            <a:r>
              <a:rPr lang="ru-RU" sz="2000" dirty="0" smtClean="0">
                <a:latin typeface="Times New Roman" pitchFamily="18" charset="0"/>
                <a:cs typeface="Times New Roman" pitchFamily="18" charset="0"/>
              </a:rPr>
              <a:t>        соответствующее минимальной ошибке</a:t>
            </a:r>
            <a:r>
              <a:rPr lang="ru-RU" sz="1100" dirty="0" smtClean="0"/>
              <a:t>.</a:t>
            </a:r>
          </a:p>
        </p:txBody>
      </p:sp>
      <p:graphicFrame>
        <p:nvGraphicFramePr>
          <p:cNvPr id="901123" name="Object 3"/>
          <p:cNvGraphicFramePr>
            <a:graphicFrameLocks noChangeAspect="1"/>
          </p:cNvGraphicFramePr>
          <p:nvPr/>
        </p:nvGraphicFramePr>
        <p:xfrm>
          <a:off x="3707904" y="4653136"/>
          <a:ext cx="288032" cy="271089"/>
        </p:xfrm>
        <a:graphic>
          <a:graphicData uri="http://schemas.openxmlformats.org/presentationml/2006/ole">
            <p:oleObj spid="_x0000_s6147" name="Формула" r:id="rId4" imgW="164957" imgH="152268" progId="Equation.3">
              <p:embed/>
            </p:oleObj>
          </a:graphicData>
        </a:graphic>
      </p:graphicFrame>
      <p:sp>
        <p:nvSpPr>
          <p:cNvPr id="9" name="Прямоугольник 8"/>
          <p:cNvSpPr/>
          <p:nvPr/>
        </p:nvSpPr>
        <p:spPr>
          <a:xfrm>
            <a:off x="827584" y="908720"/>
            <a:ext cx="7272808" cy="1200329"/>
          </a:xfrm>
          <a:prstGeom prst="rect">
            <a:avLst/>
          </a:prstGeom>
        </p:spPr>
        <p:txBody>
          <a:bodyPr wrap="square">
            <a:spAutoFit/>
          </a:bodyPr>
          <a:lstStyle/>
          <a:p>
            <a:r>
              <a:rPr lang="ru-RU" sz="2400" dirty="0" smtClean="0">
                <a:latin typeface="Times New Roman" pitchFamily="18" charset="0"/>
                <a:cs typeface="Times New Roman" pitchFamily="18" charset="0"/>
              </a:rPr>
              <a:t>вычислить среднюю ошибку прогнозирования как среднее абсолютное отклонение (</a:t>
            </a:r>
            <a:r>
              <a:rPr lang="en-US" sz="2400" dirty="0" smtClean="0">
                <a:latin typeface="Times New Roman" pitchFamily="18" charset="0"/>
                <a:cs typeface="Times New Roman" pitchFamily="18" charset="0"/>
              </a:rPr>
              <a:t>mean </a:t>
            </a:r>
            <a:r>
              <a:rPr lang="en-US" sz="2400" dirty="0" err="1" smtClean="0">
                <a:latin typeface="Times New Roman" pitchFamily="18" charset="0"/>
                <a:cs typeface="Times New Roman" pitchFamily="18" charset="0"/>
              </a:rPr>
              <a:t>absolut</a:t>
            </a:r>
            <a:r>
              <a:rPr lang="en-US" sz="2400" dirty="0" smtClean="0">
                <a:latin typeface="Times New Roman" pitchFamily="18" charset="0"/>
                <a:cs typeface="Times New Roman" pitchFamily="18" charset="0"/>
              </a:rPr>
              <a:t> deviation</a:t>
            </a:r>
            <a:r>
              <a:rPr lang="ru-RU" sz="2400" dirty="0" smtClean="0">
                <a:latin typeface="Times New Roman" pitchFamily="18" charset="0"/>
                <a:cs typeface="Times New Roman" pitchFamily="18" charset="0"/>
              </a:rPr>
              <a:t> – </a:t>
            </a:r>
            <a:r>
              <a:rPr lang="en-US" sz="2400" dirty="0" smtClean="0">
                <a:latin typeface="Times New Roman" pitchFamily="18" charset="0"/>
                <a:cs typeface="Times New Roman" pitchFamily="18" charset="0"/>
              </a:rPr>
              <a:t>MAD</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435280" cy="5832648"/>
          </a:xfrm>
        </p:spPr>
        <p:txBody>
          <a:bodyPr>
            <a:normAutofit/>
          </a:bodyPr>
          <a:lstStyle/>
          <a:p>
            <a:pPr algn="ctr">
              <a:buNone/>
            </a:pPr>
            <a:r>
              <a:rPr lang="ru-RU" sz="3200" b="1" dirty="0" smtClean="0">
                <a:latin typeface="Times New Roman" pitchFamily="18" charset="0"/>
                <a:cs typeface="Times New Roman" pitchFamily="18" charset="0"/>
              </a:rPr>
              <a:t>План</a:t>
            </a:r>
          </a:p>
          <a:p>
            <a:pPr lvl="0">
              <a:buNone/>
            </a:pPr>
            <a:r>
              <a:rPr lang="ru-RU" b="1" dirty="0" smtClean="0">
                <a:latin typeface="Times New Roman" pitchFamily="18" charset="0"/>
                <a:cs typeface="Times New Roman" pitchFamily="18" charset="0"/>
              </a:rPr>
              <a:t>1. Методы скользящего среднего</a:t>
            </a:r>
            <a:r>
              <a:rPr lang="ru-RU" dirty="0" smtClean="0">
                <a:latin typeface="Times New Roman" pitchFamily="18" charset="0"/>
                <a:cs typeface="Times New Roman" pitchFamily="18" charset="0"/>
              </a:rPr>
              <a:t> и </a:t>
            </a:r>
            <a:r>
              <a:rPr lang="ru-RU" b="1" dirty="0" smtClean="0">
                <a:latin typeface="Times New Roman" pitchFamily="18" charset="0"/>
                <a:cs typeface="Times New Roman" pitchFamily="18" charset="0"/>
              </a:rPr>
              <a:t>экспоненциального сглаживании.</a:t>
            </a:r>
            <a:endParaRPr lang="ru-RU" dirty="0" smtClean="0">
              <a:latin typeface="Times New Roman" pitchFamily="18" charset="0"/>
              <a:cs typeface="Times New Roman" pitchFamily="18" charset="0"/>
            </a:endParaRPr>
          </a:p>
          <a:p>
            <a:pPr lvl="0">
              <a:buNone/>
            </a:pPr>
            <a:r>
              <a:rPr lang="ru-RU" b="1" dirty="0" smtClean="0">
                <a:latin typeface="Times New Roman" pitchFamily="18" charset="0"/>
                <a:cs typeface="Times New Roman" pitchFamily="18" charset="0"/>
              </a:rPr>
              <a:t>2. Адаптивные  методы  прогнозирования.</a:t>
            </a:r>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pPr>
              <a:buNone/>
            </a:pP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548680"/>
            <a:ext cx="8712968" cy="6120680"/>
          </a:xfrm>
        </p:spPr>
        <p:txBody>
          <a:bodyPr>
            <a:normAutofit/>
          </a:bodyPr>
          <a:lstStyle/>
          <a:p>
            <a:pPr algn="ctr">
              <a:buNone/>
            </a:pPr>
            <a:r>
              <a:rPr lang="ru-RU" dirty="0" smtClean="0"/>
              <a:t>   </a:t>
            </a:r>
            <a:r>
              <a:rPr lang="ru-RU" sz="3200" dirty="0" smtClean="0">
                <a:latin typeface="Times New Roman" pitchFamily="18" charset="0"/>
                <a:cs typeface="Times New Roman" pitchFamily="18" charset="0"/>
              </a:rPr>
              <a:t>Резюме</a:t>
            </a:r>
          </a:p>
          <a:p>
            <a:r>
              <a:rPr lang="ru-RU" sz="2800" dirty="0" smtClean="0"/>
              <a:t>Временной ряд (</a:t>
            </a:r>
            <a:r>
              <a:rPr lang="ru-RU" sz="2800" dirty="0" err="1" smtClean="0"/>
              <a:t>ряд</a:t>
            </a:r>
            <a:r>
              <a:rPr lang="ru-RU" sz="2800" dirty="0" smtClean="0"/>
              <a:t> динамики) – это совокупность значений какого-либо показателя за несколько последовательных моментов или периодов времени. Каждый уровень временного ряда формируется под воздействием большого числа факторов, которые условно можно подразделить на три группы:</a:t>
            </a:r>
          </a:p>
          <a:p>
            <a:r>
              <a:rPr lang="ru-RU" sz="2800" dirty="0" smtClean="0"/>
              <a:t>факторы, формирующие тенденцию ряда;</a:t>
            </a:r>
          </a:p>
          <a:p>
            <a:r>
              <a:rPr lang="ru-RU" sz="2800" dirty="0" smtClean="0"/>
              <a:t>факторы, формирующие циклические колебания ряда;</a:t>
            </a:r>
          </a:p>
          <a:p>
            <a:r>
              <a:rPr lang="ru-RU" sz="2800" dirty="0" smtClean="0"/>
              <a:t>случайные факторы.</a:t>
            </a:r>
            <a:endParaRPr lang="ru-RU" sz="2800" dirty="0" smtClean="0">
              <a:latin typeface="Times New Roman" pitchFamily="18" charset="0"/>
              <a:cs typeface="Times New Roman" pitchFamily="18" charset="0"/>
            </a:endParaRPr>
          </a:p>
          <a:p>
            <a:pPr>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64704"/>
            <a:ext cx="8229600" cy="5559896"/>
          </a:xfrm>
        </p:spPr>
        <p:txBody>
          <a:bodyPr>
            <a:normAutofit fontScale="92500" lnSpcReduction="20000"/>
          </a:bodyPr>
          <a:lstStyle/>
          <a:p>
            <a:r>
              <a:rPr lang="ru-RU" b="1" i="1" dirty="0" smtClean="0"/>
              <a:t>Основная литература:</a:t>
            </a:r>
            <a:endParaRPr lang="ru-RU" dirty="0" smtClean="0"/>
          </a:p>
          <a:p>
            <a:pPr lvl="0"/>
            <a:r>
              <a:rPr lang="ru-RU" dirty="0" smtClean="0"/>
              <a:t>Валентинов, В. А.  Эконометрика: учебник / В. А. Валентинов. - 2-е изд. - М. : Дашков и К°, 2009. - 445 с.</a:t>
            </a:r>
          </a:p>
          <a:p>
            <a:pPr lvl="0"/>
            <a:r>
              <a:rPr lang="ru-RU" dirty="0" smtClean="0"/>
              <a:t>Валентинов, В. А.  Эконометрика: практикум / В. А. Валентинов. - 3-е изд. - М.: </a:t>
            </a:r>
            <a:r>
              <a:rPr lang="ru-RU" dirty="0" err="1" smtClean="0"/>
              <a:t>Даш-ков</a:t>
            </a:r>
            <a:r>
              <a:rPr lang="ru-RU" dirty="0" smtClean="0"/>
              <a:t> и К°, 2010. - 435 с.</a:t>
            </a:r>
          </a:p>
          <a:p>
            <a:pPr lvl="0"/>
            <a:r>
              <a:rPr lang="ru-RU" dirty="0" smtClean="0"/>
              <a:t>Эконометрика: Учебник / Под ред. И.И. Елисеевой. – М.: Финансы и статистика, 2002. – 344 с.</a:t>
            </a:r>
          </a:p>
          <a:p>
            <a:pPr lvl="0"/>
            <a:r>
              <a:rPr lang="ru-RU" dirty="0" smtClean="0"/>
              <a:t>Практикум по эконометрике: </a:t>
            </a:r>
            <a:r>
              <a:rPr lang="ru-RU" dirty="0" err="1" smtClean="0"/>
              <a:t>Учебн</a:t>
            </a:r>
            <a:r>
              <a:rPr lang="ru-RU" dirty="0" smtClean="0"/>
              <a:t>. пособие / Под ред. И.И. Елисеевой. – М.: Финансы и статистика, 2003. – 192 с.</a:t>
            </a:r>
          </a:p>
          <a:p>
            <a:r>
              <a:rPr lang="ru-RU" b="1" i="1" dirty="0" smtClean="0"/>
              <a:t>Дополнительная </a:t>
            </a:r>
            <a:r>
              <a:rPr lang="ru-RU" b="1" i="1" dirty="0" smtClean="0"/>
              <a:t>литература:</a:t>
            </a:r>
            <a:endParaRPr lang="ru-RU" dirty="0" smtClean="0"/>
          </a:p>
          <a:p>
            <a:pPr lvl="0"/>
            <a:r>
              <a:rPr lang="ru-RU" dirty="0" smtClean="0"/>
              <a:t>Кремер Н.Ш., </a:t>
            </a:r>
            <a:r>
              <a:rPr lang="ru-RU" dirty="0" err="1" smtClean="0"/>
              <a:t>Путко</a:t>
            </a:r>
            <a:r>
              <a:rPr lang="ru-RU" dirty="0" smtClean="0"/>
              <a:t> Б.А. Эконометрика: Учебник для вузов / Под ред. проф. Н.Ш. Кремера. – М.: ЮНИТИ-ДАНА, 2002. – 311 с.</a:t>
            </a:r>
          </a:p>
          <a:p>
            <a:pPr lvl="0"/>
            <a:r>
              <a:rPr lang="ru-RU" dirty="0" smtClean="0"/>
              <a:t>Эконометрика: Учебник / Тихомиров Н.П., </a:t>
            </a:r>
            <a:r>
              <a:rPr lang="ru-RU" dirty="0" err="1" smtClean="0"/>
              <a:t>Дорохина</a:t>
            </a:r>
            <a:r>
              <a:rPr lang="ru-RU" dirty="0" smtClean="0"/>
              <a:t> Е.Ю. – М.: Издательство «Экзамен», 2003. – 512 с.</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196752"/>
            <a:ext cx="8229600" cy="4389120"/>
          </a:xfrm>
        </p:spPr>
        <p:txBody>
          <a:bodyPr>
            <a:normAutofit/>
          </a:bodyPr>
          <a:lstStyle/>
          <a:p>
            <a:r>
              <a:rPr lang="ru-RU" sz="2800" dirty="0" smtClean="0">
                <a:latin typeface="Times New Roman" pitchFamily="18" charset="0"/>
                <a:cs typeface="Times New Roman" pitchFamily="18" charset="0"/>
              </a:rPr>
              <a:t>При построении эконометрической модели используются два типа данных:</a:t>
            </a:r>
          </a:p>
          <a:p>
            <a:r>
              <a:rPr lang="ru-RU" sz="2800" dirty="0" smtClean="0">
                <a:latin typeface="Times New Roman" pitchFamily="18" charset="0"/>
                <a:cs typeface="Times New Roman" pitchFamily="18" charset="0"/>
              </a:rPr>
              <a:t>данные, характеризующие совокупность различных объектов в определенный момент времени;</a:t>
            </a:r>
          </a:p>
          <a:p>
            <a:r>
              <a:rPr lang="ru-RU" sz="2800" dirty="0" smtClean="0">
                <a:latin typeface="Times New Roman" pitchFamily="18" charset="0"/>
                <a:cs typeface="Times New Roman" pitchFamily="18" charset="0"/>
              </a:rPr>
              <a:t>данные, характеризующие один объект за ряд последовательных моментов времени.</a:t>
            </a:r>
            <a:endParaRPr lang="ru-RU"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5373216"/>
            <a:ext cx="8229600" cy="1133480"/>
          </a:xfrm>
        </p:spPr>
        <p:txBody>
          <a:bodyPr/>
          <a:lstStyle/>
          <a:p>
            <a:pPr>
              <a:buNone/>
            </a:pPr>
            <a:r>
              <a:rPr lang="ru-RU" b="1" dirty="0" smtClean="0"/>
              <a:t> </a:t>
            </a:r>
            <a:r>
              <a:rPr lang="ru-RU" b="1" dirty="0" smtClean="0"/>
              <a:t>рис. </a:t>
            </a:r>
            <a:r>
              <a:rPr lang="ru-RU" b="1" dirty="0" smtClean="0"/>
              <a:t>1. Гипотетический временной </a:t>
            </a:r>
            <a:r>
              <a:rPr lang="ru-RU" b="1" dirty="0" smtClean="0"/>
              <a:t>ряд, содержащий возрастающую </a:t>
            </a:r>
            <a:r>
              <a:rPr lang="ru-RU" b="1" dirty="0" smtClean="0"/>
              <a:t>тенденцию:</a:t>
            </a:r>
            <a:endParaRPr lang="ru-RU" b="1" dirty="0"/>
          </a:p>
        </p:txBody>
      </p:sp>
      <p:pic>
        <p:nvPicPr>
          <p:cNvPr id="4" name="Рисунок 3" descr="41"/>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2267744" y="1268760"/>
            <a:ext cx="4680519" cy="3240360"/>
          </a:xfrm>
          <a:prstGeom prst="rect">
            <a:avLst/>
          </a:prstGeom>
          <a:noFill/>
          <a:ln w="6350" cmpd="sng">
            <a:solidFill>
              <a:srgbClr val="000000"/>
            </a:solid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5445224"/>
            <a:ext cx="8229600" cy="989464"/>
          </a:xfrm>
        </p:spPr>
        <p:txBody>
          <a:bodyPr/>
          <a:lstStyle/>
          <a:p>
            <a:r>
              <a:rPr lang="ru-RU" b="1" dirty="0" smtClean="0"/>
              <a:t>рис</a:t>
            </a:r>
            <a:r>
              <a:rPr lang="ru-RU" b="1" dirty="0" smtClean="0"/>
              <a:t>. </a:t>
            </a:r>
            <a:r>
              <a:rPr lang="ru-RU" b="1" dirty="0" smtClean="0"/>
              <a:t>2. Гипотетический временной </a:t>
            </a:r>
            <a:r>
              <a:rPr lang="ru-RU" b="1" dirty="0" smtClean="0"/>
              <a:t>ряд, содержащий только сезонную компоненту.</a:t>
            </a:r>
            <a:endParaRPr lang="ru-RU" b="1" dirty="0"/>
          </a:p>
        </p:txBody>
      </p:sp>
      <p:pic>
        <p:nvPicPr>
          <p:cNvPr id="4" name="Рисунок 3" descr="42"/>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2267744" y="1196752"/>
            <a:ext cx="4464496" cy="3744416"/>
          </a:xfrm>
          <a:prstGeom prst="rect">
            <a:avLst/>
          </a:prstGeom>
          <a:noFill/>
          <a:ln w="6350" cmpd="sng">
            <a:solidFill>
              <a:srgbClr val="000000"/>
            </a:solid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5445224"/>
            <a:ext cx="8229600" cy="989464"/>
          </a:xfrm>
        </p:spPr>
        <p:txBody>
          <a:bodyPr/>
          <a:lstStyle/>
          <a:p>
            <a:r>
              <a:rPr lang="ru-RU" b="1" dirty="0" smtClean="0"/>
              <a:t>рис. 6.3</a:t>
            </a:r>
            <a:r>
              <a:rPr lang="ru-RU" b="1" dirty="0" smtClean="0"/>
              <a:t>. Ряд, содержащий </a:t>
            </a:r>
            <a:r>
              <a:rPr lang="ru-RU" b="1" dirty="0" smtClean="0"/>
              <a:t>только случайную </a:t>
            </a:r>
            <a:r>
              <a:rPr lang="ru-RU" b="1" dirty="0" smtClean="0"/>
              <a:t>компоненту</a:t>
            </a:r>
            <a:endParaRPr lang="ru-RU" b="1" dirty="0"/>
          </a:p>
        </p:txBody>
      </p:sp>
      <p:pic>
        <p:nvPicPr>
          <p:cNvPr id="4" name="Рисунок 3" descr="43"/>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a:stretch>
            <a:fillRect/>
          </a:stretch>
        </p:blipFill>
        <p:spPr bwMode="auto">
          <a:xfrm>
            <a:off x="1619672" y="764704"/>
            <a:ext cx="5688632" cy="4248472"/>
          </a:xfrm>
          <a:prstGeom prst="rect">
            <a:avLst/>
          </a:prstGeom>
          <a:noFill/>
          <a:ln w="6350" cmpd="sng">
            <a:solidFill>
              <a:srgbClr val="000000"/>
            </a:solid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052736"/>
            <a:ext cx="8229600" cy="4389120"/>
          </a:xfrm>
        </p:spPr>
        <p:txBody>
          <a:bodyPr/>
          <a:lstStyle/>
          <a:p>
            <a:r>
              <a:rPr lang="ru-RU" dirty="0" smtClean="0"/>
              <a:t>Формула для расчета коэффициента автокорреляции имеет вид:</a:t>
            </a:r>
          </a:p>
          <a:p>
            <a:endParaRPr lang="ru-RU" dirty="0"/>
          </a:p>
        </p:txBody>
      </p:sp>
      <p:pic>
        <p:nvPicPr>
          <p:cNvPr id="7170" name="Picture 2"/>
          <p:cNvPicPr>
            <a:picLocks noChangeAspect="1" noChangeArrowheads="1"/>
          </p:cNvPicPr>
          <p:nvPr/>
        </p:nvPicPr>
        <p:blipFill>
          <a:blip r:embed="rId2" cstate="print"/>
          <a:srcRect/>
          <a:stretch>
            <a:fillRect/>
          </a:stretch>
        </p:blipFill>
        <p:spPr bwMode="auto">
          <a:xfrm>
            <a:off x="1691680" y="2204863"/>
            <a:ext cx="5328592" cy="2257251"/>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96752"/>
            <a:ext cx="8229600" cy="5127848"/>
          </a:xfrm>
        </p:spPr>
        <p:txBody>
          <a:bodyPr/>
          <a:lstStyle/>
          <a:p>
            <a:r>
              <a:rPr lang="ru-RU" dirty="0" smtClean="0"/>
              <a:t>Коэффициент автокорреляции </a:t>
            </a:r>
            <a:r>
              <a:rPr lang="ru-RU" dirty="0" smtClean="0"/>
              <a:t>второго </a:t>
            </a:r>
            <a:r>
              <a:rPr lang="ru-RU" dirty="0" smtClean="0"/>
              <a:t>порядка:</a:t>
            </a:r>
            <a:endParaRPr lang="ru-RU" dirty="0"/>
          </a:p>
        </p:txBody>
      </p:sp>
      <p:pic>
        <p:nvPicPr>
          <p:cNvPr id="8194" name="Picture 2"/>
          <p:cNvPicPr>
            <a:picLocks noChangeAspect="1" noChangeArrowheads="1"/>
          </p:cNvPicPr>
          <p:nvPr/>
        </p:nvPicPr>
        <p:blipFill>
          <a:blip r:embed="rId2" cstate="print"/>
          <a:srcRect/>
          <a:stretch>
            <a:fillRect/>
          </a:stretch>
        </p:blipFill>
        <p:spPr bwMode="auto">
          <a:xfrm>
            <a:off x="2123728" y="2348880"/>
            <a:ext cx="5083647" cy="2088232"/>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TotalTime>
  <Words>779</Words>
  <Application>Microsoft Office PowerPoint</Application>
  <PresentationFormat>Экран (4:3)</PresentationFormat>
  <Paragraphs>81</Paragraphs>
  <Slides>20</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20</vt:i4>
      </vt:variant>
    </vt:vector>
  </HeadingPairs>
  <TitlesOfParts>
    <vt:vector size="22" baseType="lpstr">
      <vt:lpstr>Поток</vt:lpstr>
      <vt:lpstr>Формула</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Асия</dc:creator>
  <cp:lastModifiedBy>Асия</cp:lastModifiedBy>
  <cp:revision>7</cp:revision>
  <dcterms:created xsi:type="dcterms:W3CDTF">2022-12-01T01:01:58Z</dcterms:created>
  <dcterms:modified xsi:type="dcterms:W3CDTF">2022-12-01T01:27:35Z</dcterms:modified>
</cp:coreProperties>
</file>