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7" r:id="rId3"/>
    <p:sldId id="269" r:id="rId4"/>
    <p:sldId id="270" r:id="rId5"/>
    <p:sldId id="271" r:id="rId6"/>
    <p:sldId id="272" r:id="rId7"/>
    <p:sldId id="273" r:id="rId8"/>
    <p:sldId id="286" r:id="rId9"/>
    <p:sldId id="274" r:id="rId10"/>
    <p:sldId id="275" r:id="rId11"/>
    <p:sldId id="276" r:id="rId12"/>
    <p:sldId id="28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1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3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48680"/>
            <a:ext cx="7704856" cy="175260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Республики Казахстан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Карагандинский университет имени Е.А.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Букетова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ЭКОНОМЕТРИКА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9: </a:t>
            </a:r>
            <a:r>
              <a:rPr lang="ru-RU" sz="2800" b="1" dirty="0" smtClean="0"/>
              <a:t>Автокорреляция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6В04106 </a:t>
            </a:r>
            <a:r>
              <a:rPr lang="ru-RU" b="1" dirty="0" smtClean="0"/>
              <a:t>– Учет и аудит</a:t>
            </a:r>
          </a:p>
          <a:p>
            <a:pPr algn="ctr"/>
            <a:r>
              <a:rPr lang="kk-KZ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Автор:     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Атабаева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А.К.,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PhD,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старший преподаватель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 занятий: лекция</a:t>
            </a:r>
          </a:p>
          <a:p>
            <a:pPr algn="ctr"/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Караганда 20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904656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Применение МНК к данным, имеющим автокорреляцию в остатках, приводит к таким последствиям:</a:t>
            </a:r>
          </a:p>
          <a:p>
            <a:pPr marL="514350" lvl="0" indent="-5143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Оценки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параметров, оставаясь линейными и несмещенными, перестают быть эффективными. Они перестают быть наилучшими линейными несмещенными оценками.</a:t>
            </a:r>
          </a:p>
          <a:p>
            <a:pPr marL="514350" indent="-5143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Дисперсии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оценок являются смещенными. Часто дисперсии, вычисляемые по стандартным формулам, являются заниженными, что влечет за собой увеличение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статистик. Это может привести к признанию статистически значимыми факторов, которые в действительности таковыми не являются.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544616"/>
          </a:xfrm>
        </p:spPr>
        <p:txBody>
          <a:bodyPr>
            <a:normAutofit/>
          </a:bodyPr>
          <a:lstStyle/>
          <a:p>
            <a:pPr marL="514350" lvl="0" indent="-51435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Оценка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дисперсии регрессии является смещенной оценкой истинного значения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ru-RU" sz="32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во многих случаях занижая его.</a:t>
            </a:r>
          </a:p>
          <a:p>
            <a:pPr marL="514350" lvl="0" indent="-51435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 Выводы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и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статистикам, возможно, будут неверными, что ухудшает прогнозные качества модели.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вопрос. Обнаружение автокорреляции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обнаружения автокорреляции используют либо графический метод, либо статистические тесты. Рассмотрим два наиболее популярных теста.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 рядов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По этому методу последовательно определяются знаки отклонений  от регрессионной зависимости.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589640" cy="547260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Ряд</a:t>
            </a:r>
            <a:r>
              <a:rPr lang="ru-RU" sz="2800" dirty="0" smtClean="0"/>
              <a:t> определяется как непрерывная последовательность одинаковых знаков. Количество знаков в ряду называется </a:t>
            </a:r>
            <a:r>
              <a:rPr lang="ru-RU" sz="2800" b="1" dirty="0" smtClean="0"/>
              <a:t>длиной</a:t>
            </a:r>
            <a:r>
              <a:rPr lang="ru-RU" sz="2800" dirty="0" smtClean="0"/>
              <a:t> </a:t>
            </a:r>
            <a:r>
              <a:rPr lang="ru-RU" sz="2800" b="1" dirty="0" smtClean="0"/>
              <a:t>ряда</a:t>
            </a:r>
            <a:r>
              <a:rPr lang="ru-RU" sz="2800" dirty="0" smtClean="0"/>
              <a:t>. </a:t>
            </a:r>
            <a:endParaRPr lang="ru-RU" sz="2800" dirty="0" smtClean="0"/>
          </a:p>
          <a:p>
            <a:r>
              <a:rPr lang="ru-RU" sz="2800" dirty="0" smtClean="0"/>
              <a:t>Если </a:t>
            </a:r>
            <a:r>
              <a:rPr lang="ru-RU" sz="2800" dirty="0" smtClean="0"/>
              <a:t>рядов слишком мало по сравнению с количеством наблюдений </a:t>
            </a:r>
            <a:r>
              <a:rPr lang="en-US" sz="2800" i="1" dirty="0" smtClean="0"/>
              <a:t>n</a:t>
            </a:r>
            <a:r>
              <a:rPr lang="ru-RU" sz="2800" dirty="0" smtClean="0"/>
              <a:t>, то вполне вероятна положительная автокорреляция. Если же рядов слишком много, то вероятна отрицательная автокорреляция.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8863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объём выборки,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общее количество положительных отклонений;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общее количество отрицательных отклонений;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количество рядов. В приведенном примере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=20,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=11,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=5.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При достаточно большом количестве наблюдений (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&gt;10,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&gt;10) и отсутствии автокорреляции СВ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имеет асимптотически нормальное распределение, в котором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169" name="Object 1"/>
          <p:cNvGraphicFramePr>
            <a:graphicFrameLocks noChangeAspect="1"/>
          </p:cNvGraphicFramePr>
          <p:nvPr/>
        </p:nvGraphicFramePr>
        <p:xfrm>
          <a:off x="2555776" y="4221088"/>
          <a:ext cx="4824536" cy="2336291"/>
        </p:xfrm>
        <a:graphic>
          <a:graphicData uri="http://schemas.openxmlformats.org/presentationml/2006/ole">
            <p:oleObj spid="_x0000_s7169" name="Формула" r:id="rId3" imgW="2413000" imgH="1168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68863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Тогда, если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/>
              <a:t>то гипотеза об отсутствии автокорреляции не отклоняется. </a:t>
            </a:r>
            <a:r>
              <a:rPr lang="ru-RU" sz="2800" dirty="0" smtClean="0"/>
              <a:t>Если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то констатируется положительная автокорреляция; в случае 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признается </a:t>
            </a:r>
            <a:r>
              <a:rPr lang="ru-RU" sz="2800" dirty="0" smtClean="0"/>
              <a:t>наличие отрицательной автокорреляции.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755576" y="1412776"/>
          <a:ext cx="7038240" cy="548680"/>
        </p:xfrm>
        <a:graphic>
          <a:graphicData uri="http://schemas.openxmlformats.org/presentationml/2006/ole">
            <p:oleObj spid="_x0000_s6145" name="Формула" r:id="rId3" imgW="3543300" imgH="279400" progId="Equation.3">
              <p:embed/>
            </p:oleObj>
          </a:graphicData>
        </a:graphic>
      </p:graphicFrame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067944" y="2852935"/>
          <a:ext cx="3456384" cy="519353"/>
        </p:xfrm>
        <a:graphic>
          <a:graphicData uri="http://schemas.openxmlformats.org/presentationml/2006/ole">
            <p:oleObj spid="_x0000_s6147" name="Формула" r:id="rId4" imgW="1841500" imgH="279400" progId="Equation.3">
              <p:embed/>
            </p:oleObj>
          </a:graphicData>
        </a:graphic>
      </p:graphicFrame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5076056" y="3717032"/>
          <a:ext cx="3491880" cy="524687"/>
        </p:xfrm>
        <a:graphic>
          <a:graphicData uri="http://schemas.openxmlformats.org/presentationml/2006/ole">
            <p:oleObj spid="_x0000_s6149" name="Формула" r:id="rId5" imgW="1841500" imgH="279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	Для небольшого числа наблюдений (</a:t>
            </a:r>
            <a:r>
              <a:rPr lang="en-US" sz="2800" i="1" dirty="0" smtClean="0"/>
              <a:t>n</a:t>
            </a:r>
            <a:r>
              <a:rPr lang="ru-RU" sz="2800" i="1" dirty="0" smtClean="0"/>
              <a:t>1</a:t>
            </a:r>
            <a:r>
              <a:rPr lang="ru-RU" sz="2800" dirty="0" smtClean="0"/>
              <a:t>&lt;20, </a:t>
            </a:r>
            <a:r>
              <a:rPr lang="en-US" sz="2800" i="1" dirty="0" smtClean="0"/>
              <a:t>n</a:t>
            </a:r>
            <a:r>
              <a:rPr lang="ru-RU" sz="2800" i="1" dirty="0" smtClean="0"/>
              <a:t>2</a:t>
            </a:r>
            <a:r>
              <a:rPr lang="ru-RU" sz="2800" dirty="0" smtClean="0"/>
              <a:t>&lt;20) были разработаны таблицы критических значений количества рядов при </a:t>
            </a:r>
            <a:r>
              <a:rPr lang="en-US" sz="2800" i="1" dirty="0" smtClean="0"/>
              <a:t>n</a:t>
            </a:r>
            <a:r>
              <a:rPr lang="ru-RU" sz="2800" dirty="0" smtClean="0"/>
              <a:t> наблюдениях. В одной таблице в зависимости от </a:t>
            </a:r>
            <a:r>
              <a:rPr lang="en-US" sz="2800" i="1" dirty="0" smtClean="0"/>
              <a:t>n</a:t>
            </a:r>
            <a:r>
              <a:rPr lang="ru-RU" sz="2800" i="1" baseline="-25000" dirty="0" smtClean="0"/>
              <a:t>1</a:t>
            </a:r>
            <a:r>
              <a:rPr lang="ru-RU" sz="2800" dirty="0" smtClean="0"/>
              <a:t> и </a:t>
            </a:r>
            <a:r>
              <a:rPr lang="en-US" sz="2800" i="1" dirty="0" smtClean="0"/>
              <a:t>n</a:t>
            </a:r>
            <a:r>
              <a:rPr lang="ru-RU" sz="2800" i="1" baseline="-25000" dirty="0" smtClean="0"/>
              <a:t>2</a:t>
            </a:r>
            <a:r>
              <a:rPr lang="ru-RU" sz="2800" dirty="0" smtClean="0"/>
              <a:t> определяется нижняя граница </a:t>
            </a:r>
            <a:r>
              <a:rPr lang="en-US" sz="2800" i="1" dirty="0" smtClean="0"/>
              <a:t>k</a:t>
            </a:r>
            <a:r>
              <a:rPr lang="ru-RU" sz="2800" i="1" baseline="-25000" dirty="0" smtClean="0"/>
              <a:t>1</a:t>
            </a:r>
            <a:r>
              <a:rPr lang="ru-RU" sz="2800" dirty="0" smtClean="0"/>
              <a:t> количества рядов, в другой – верхняя граница </a:t>
            </a:r>
            <a:r>
              <a:rPr lang="en-US" sz="2800" i="1" dirty="0" smtClean="0"/>
              <a:t>k</a:t>
            </a:r>
            <a:r>
              <a:rPr lang="ru-RU" sz="2800" i="1" baseline="-25000" dirty="0" smtClean="0"/>
              <a:t>2</a:t>
            </a:r>
            <a:r>
              <a:rPr lang="ru-RU" sz="2800" dirty="0" smtClean="0"/>
              <a:t>. Если </a:t>
            </a:r>
            <a:r>
              <a:rPr lang="en-US" sz="2800" i="1" dirty="0" smtClean="0"/>
              <a:t>k</a:t>
            </a:r>
            <a:r>
              <a:rPr lang="ru-RU" sz="2800" i="1" baseline="-25000" dirty="0" smtClean="0"/>
              <a:t>1</a:t>
            </a:r>
            <a:r>
              <a:rPr lang="ru-RU" sz="2800" i="1" dirty="0" smtClean="0"/>
              <a:t>&lt;</a:t>
            </a:r>
            <a:r>
              <a:rPr lang="en-US" sz="2800" i="1" dirty="0" smtClean="0"/>
              <a:t>k</a:t>
            </a:r>
            <a:r>
              <a:rPr lang="ru-RU" sz="2800" i="1" dirty="0" smtClean="0"/>
              <a:t>&lt;</a:t>
            </a:r>
            <a:r>
              <a:rPr lang="en-US" sz="2800" i="1" dirty="0" smtClean="0"/>
              <a:t>k</a:t>
            </a:r>
            <a:r>
              <a:rPr lang="ru-RU" sz="2800" i="1" baseline="-25000" dirty="0" smtClean="0"/>
              <a:t>2</a:t>
            </a:r>
            <a:r>
              <a:rPr lang="ru-RU" sz="2800" dirty="0" smtClean="0"/>
              <a:t>, то говорят об отсутствии автокорреляции. </a:t>
            </a:r>
            <a:r>
              <a:rPr lang="ru-RU" sz="2800" dirty="0" smtClean="0"/>
              <a:t>Если    </a:t>
            </a:r>
            <a:r>
              <a:rPr lang="ru-RU" sz="2800" dirty="0" smtClean="0"/>
              <a:t>, то говорят о положительной автокорреляции. Если </a:t>
            </a:r>
            <a:endParaRPr lang="ru-RU" sz="2800" dirty="0" smtClean="0"/>
          </a:p>
          <a:p>
            <a:pPr algn="just"/>
            <a:r>
              <a:rPr lang="ru-RU" sz="2800" dirty="0" smtClean="0"/>
              <a:t>то </a:t>
            </a:r>
            <a:r>
              <a:rPr lang="ru-RU" sz="2800" dirty="0" smtClean="0"/>
              <a:t>говорят об отрицательной автокорреляции. </a:t>
            </a:r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1" name="Object 1"/>
          <p:cNvGraphicFramePr>
            <a:graphicFrameLocks noChangeAspect="1"/>
          </p:cNvGraphicFramePr>
          <p:nvPr/>
        </p:nvGraphicFramePr>
        <p:xfrm>
          <a:off x="4932040" y="4221088"/>
          <a:ext cx="885248" cy="476672"/>
        </p:xfrm>
        <a:graphic>
          <a:graphicData uri="http://schemas.openxmlformats.org/presentationml/2006/ole">
            <p:oleObj spid="_x0000_s5121" name="Формула" r:id="rId3" imgW="494870" imgH="266469" progId="Equation.3">
              <p:embed/>
            </p:oleObj>
          </a:graphicData>
        </a:graphic>
      </p:graphicFrame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7308304" y="4653136"/>
          <a:ext cx="1077764" cy="548680"/>
        </p:xfrm>
        <a:graphic>
          <a:graphicData uri="http://schemas.openxmlformats.org/presentationml/2006/ole">
            <p:oleObj spid="_x0000_s5123" name="Формула" r:id="rId4" imgW="520474" imgH="266584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3264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Например, для приведенных выше данных </a:t>
            </a:r>
            <a:r>
              <a:rPr lang="en-US" sz="2800" i="1" dirty="0" smtClean="0"/>
              <a:t>k</a:t>
            </a:r>
            <a:r>
              <a:rPr lang="ru-RU" sz="2800" i="1" baseline="-25000" dirty="0" smtClean="0"/>
              <a:t>1</a:t>
            </a:r>
            <a:r>
              <a:rPr lang="ru-RU" sz="2800" dirty="0" smtClean="0"/>
              <a:t>=6, </a:t>
            </a:r>
            <a:r>
              <a:rPr lang="en-US" sz="2800" i="1" dirty="0" smtClean="0"/>
              <a:t>k</a:t>
            </a:r>
            <a:r>
              <a:rPr lang="ru-RU" sz="2800" i="1" baseline="-25000" dirty="0" smtClean="0"/>
              <a:t>2</a:t>
            </a:r>
            <a:r>
              <a:rPr lang="ru-RU" sz="2800" dirty="0" smtClean="0"/>
              <a:t>=16 при уровне значимости 0,05. Поскольку </a:t>
            </a:r>
            <a:r>
              <a:rPr lang="en-US" sz="2800" i="1" dirty="0" smtClean="0"/>
              <a:t>k</a:t>
            </a:r>
            <a:r>
              <a:rPr lang="ru-RU" sz="2800" i="1" dirty="0" smtClean="0"/>
              <a:t>=5&lt;</a:t>
            </a:r>
            <a:r>
              <a:rPr lang="en-US" sz="2800" i="1" dirty="0" smtClean="0"/>
              <a:t>k</a:t>
            </a:r>
            <a:r>
              <a:rPr lang="ru-RU" sz="2800" i="1" baseline="-25000" dirty="0" smtClean="0"/>
              <a:t>1</a:t>
            </a:r>
            <a:r>
              <a:rPr lang="ru-RU" sz="2800" i="1" dirty="0" smtClean="0"/>
              <a:t>=6</a:t>
            </a:r>
            <a:r>
              <a:rPr lang="ru-RU" sz="2800" dirty="0" smtClean="0"/>
              <a:t>, определяем положительную автокорреляцию.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590465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Критерий </a:t>
            </a:r>
            <a:r>
              <a:rPr lang="ru-RU" sz="2400" b="1" dirty="0" err="1" smtClean="0"/>
              <a:t>Дарбина</a:t>
            </a:r>
            <a:r>
              <a:rPr lang="ru-RU" sz="2400" b="1" dirty="0" smtClean="0"/>
              <a:t> – Уотсона</a:t>
            </a:r>
            <a:r>
              <a:rPr lang="ru-RU" sz="2400" dirty="0" smtClean="0"/>
              <a:t>. Это наиболее известный критерий обнаружения автокорреляции первого порядка. Статистика </a:t>
            </a:r>
            <a:r>
              <a:rPr lang="en-US" sz="2400" i="1" dirty="0" smtClean="0"/>
              <a:t>DW</a:t>
            </a:r>
            <a:r>
              <a:rPr lang="ru-RU" sz="2400" dirty="0" smtClean="0"/>
              <a:t> </a:t>
            </a:r>
            <a:r>
              <a:rPr lang="ru-RU" sz="2400" dirty="0" err="1" smtClean="0"/>
              <a:t>Дарбина</a:t>
            </a:r>
            <a:r>
              <a:rPr lang="ru-RU" sz="2400" dirty="0" smtClean="0"/>
              <a:t> – Уотсона приводится во всех специальных компьютерных программах как одна из важнейших характеристик качества регрессионной модели.</a:t>
            </a:r>
          </a:p>
          <a:p>
            <a:r>
              <a:rPr lang="ru-RU" sz="2400" dirty="0" smtClean="0"/>
              <a:t>Сначала </a:t>
            </a:r>
            <a:r>
              <a:rPr lang="ru-RU" sz="2400" dirty="0" smtClean="0"/>
              <a:t>по построенному эмпирическому уравнению регрессии определяются значения отклонений </a:t>
            </a:r>
            <a:r>
              <a:rPr lang="ru-RU" sz="2400" dirty="0" smtClean="0"/>
              <a:t> 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Рассчитывается статистика:</a:t>
            </a:r>
            <a:endParaRPr lang="ru-RU" sz="2400" dirty="0" smtClean="0"/>
          </a:p>
          <a:p>
            <a:endParaRPr lang="ru-RU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1619672" y="3933055"/>
          <a:ext cx="3312368" cy="658359"/>
        </p:xfrm>
        <a:graphic>
          <a:graphicData uri="http://schemas.openxmlformats.org/presentationml/2006/ole">
            <p:oleObj spid="_x0000_s3073" name="Формула" r:id="rId3" imgW="1536033" imgH="304668" progId="Equation.3">
              <p:embed/>
            </p:oleObj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5148064" y="4293096"/>
          <a:ext cx="2880320" cy="2061868"/>
        </p:xfrm>
        <a:graphic>
          <a:graphicData uri="http://schemas.openxmlformats.org/presentationml/2006/ole">
            <p:oleObj spid="_x0000_s3075" name="Формула" r:id="rId4" imgW="1739900" imgH="1244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8507288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Далее по таблице критических точек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Дарбина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Уотсона определяются два числа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осуществляются выводы по правилу: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- положительная автокорреляция;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зона неопределенности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автокорреляция отсутствует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зона неопределенности;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отрицательная автокорреляция.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251520" y="2564904"/>
          <a:ext cx="2520280" cy="588502"/>
        </p:xfrm>
        <a:graphic>
          <a:graphicData uri="http://schemas.openxmlformats.org/presentationml/2006/ole">
            <p:oleObj spid="_x0000_s2049" name="Формула" r:id="rId3" imgW="1054100" imgH="279400" progId="Equation.3">
              <p:embed/>
            </p:oleObj>
          </a:graphicData>
        </a:graphic>
      </p:graphicFrame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251520" y="3501008"/>
          <a:ext cx="2592288" cy="611190"/>
        </p:xfrm>
        <a:graphic>
          <a:graphicData uri="http://schemas.openxmlformats.org/presentationml/2006/ole">
            <p:oleObj spid="_x0000_s2051" name="Формула" r:id="rId4" imgW="1168400" imgH="279400" progId="Equation.3">
              <p:embed/>
            </p:oleObj>
          </a:graphicData>
        </a:graphic>
      </p:graphicFrame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206825" y="4365104"/>
          <a:ext cx="3141039" cy="591494"/>
        </p:xfrm>
        <a:graphic>
          <a:graphicData uri="http://schemas.openxmlformats.org/presentationml/2006/ole">
            <p:oleObj spid="_x0000_s2053" name="Формула" r:id="rId5" imgW="1473200" imgH="279400" progId="Equation.3">
              <p:embed/>
            </p:oleObj>
          </a:graphicData>
        </a:graphic>
      </p:graphicFrame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251520" y="5373216"/>
          <a:ext cx="2880320" cy="456444"/>
        </p:xfrm>
        <a:graphic>
          <a:graphicData uri="http://schemas.openxmlformats.org/presentationml/2006/ole">
            <p:oleObj spid="_x0000_s2055" name="Формула" r:id="rId6" imgW="1739900" imgH="279400" progId="Equation.3">
              <p:embed/>
            </p:oleObj>
          </a:graphicData>
        </a:graphic>
      </p:graphicFrame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323528" y="5949280"/>
          <a:ext cx="2736304" cy="558823"/>
        </p:xfrm>
        <a:graphic>
          <a:graphicData uri="http://schemas.openxmlformats.org/presentationml/2006/ole">
            <p:oleObj spid="_x0000_s2057" name="Формула" r:id="rId7" imgW="1358900" imgH="279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435280" cy="5832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</a:p>
          <a:p>
            <a:r>
              <a:rPr lang="ru-RU" b="1" dirty="0" smtClean="0"/>
              <a:t>1 Понятие и причины автокорреляции</a:t>
            </a:r>
            <a:endParaRPr lang="ru-RU" dirty="0" smtClean="0"/>
          </a:p>
          <a:p>
            <a:r>
              <a:rPr lang="ru-RU" b="1" dirty="0" smtClean="0"/>
              <a:t>2 Обнаружение автокорреляции</a:t>
            </a:r>
            <a:endParaRPr lang="ru-RU" dirty="0" smtClean="0"/>
          </a:p>
          <a:p>
            <a:r>
              <a:rPr lang="ru-RU" b="1" dirty="0" smtClean="0"/>
              <a:t>3 Методы устранения автокорреляции</a:t>
            </a:r>
            <a:endParaRPr lang="ru-RU" dirty="0" smtClean="0"/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8712968" cy="612068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Резюме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Автокорреляция (последовательная корреляция) остатков определяется как корреляция между соседними значениями случайных отклонений во времени (временные ряды) или в пространстве (перекрестные данные). Она обычно встречается во временных рядах и очень редко – в пространственных данных. В экономических задачах значительно чаще встречается положительная автокорреляция , чем отрицательная автокорреляция 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Чаще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всего положительная автокорреляция вызывается направленным постоянным воздействием некоторых не учтенных в регрессии факторов. Например, при исследовании спроса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 прохладительные напитки в зависимости от дохода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 трендовую зависимость накладываются изменения спроса в летние и зимние периоды. Аналогичная картина может иметь место в макроэкономическом анализе с учетом циклов деловой активности.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Основная литература:</a:t>
            </a:r>
            <a:endParaRPr lang="ru-RU" dirty="0" smtClean="0"/>
          </a:p>
          <a:p>
            <a:pPr lvl="0"/>
            <a:r>
              <a:rPr lang="ru-RU" dirty="0" smtClean="0"/>
              <a:t>Валентинов, В. А.  Эконометрика: учебник / В. А. Валентинов. - 2-е изд. - М. : Дашков и К°, 2009. - 445 с.</a:t>
            </a:r>
          </a:p>
          <a:p>
            <a:pPr lvl="0"/>
            <a:r>
              <a:rPr lang="ru-RU" dirty="0" smtClean="0"/>
              <a:t>Валентинов, В. А.  Эконометрика: практикум / В. А. Валентинов. - 3-е изд. - М.: </a:t>
            </a:r>
            <a:r>
              <a:rPr lang="ru-RU" dirty="0" err="1" smtClean="0"/>
              <a:t>Даш-ков</a:t>
            </a:r>
            <a:r>
              <a:rPr lang="ru-RU" dirty="0" smtClean="0"/>
              <a:t> и К°, 2010. - 435 с.</a:t>
            </a:r>
          </a:p>
          <a:p>
            <a:pPr lvl="0"/>
            <a:r>
              <a:rPr lang="ru-RU" dirty="0" smtClean="0"/>
              <a:t>Эконометрика: Учебник / Под ред. И.И. Елисеевой. – М.: Финансы и статистика, 2002. – 344 с.</a:t>
            </a:r>
          </a:p>
          <a:p>
            <a:pPr lvl="0"/>
            <a:r>
              <a:rPr lang="ru-RU" dirty="0" smtClean="0"/>
              <a:t>Практикум по эконометрике: </a:t>
            </a:r>
            <a:r>
              <a:rPr lang="ru-RU" dirty="0" err="1" smtClean="0"/>
              <a:t>Учебн</a:t>
            </a:r>
            <a:r>
              <a:rPr lang="ru-RU" dirty="0" smtClean="0"/>
              <a:t>. пособие / Под ред. И.И. Елисеевой. – М.: Финансы и статистика, 2003. – 192 с.</a:t>
            </a:r>
          </a:p>
          <a:p>
            <a:r>
              <a:rPr lang="ru-RU" b="1" i="1" dirty="0" smtClean="0"/>
              <a:t>Дополнительная литература:</a:t>
            </a:r>
            <a:endParaRPr lang="ru-RU" dirty="0" smtClean="0"/>
          </a:p>
          <a:p>
            <a:pPr lvl="0"/>
            <a:r>
              <a:rPr lang="ru-RU" dirty="0" smtClean="0"/>
              <a:t>Кремер Н.Ш., </a:t>
            </a:r>
            <a:r>
              <a:rPr lang="ru-RU" dirty="0" err="1" smtClean="0"/>
              <a:t>Путко</a:t>
            </a:r>
            <a:r>
              <a:rPr lang="ru-RU" dirty="0" smtClean="0"/>
              <a:t> Б.А. Эконометрика: Учебник для вузов / Под ред. проф. Н.Ш. Кремера. – М.: ЮНИТИ-ДАНА, 2002. – 311 с.</a:t>
            </a:r>
          </a:p>
          <a:p>
            <a:pPr lvl="0"/>
            <a:r>
              <a:rPr lang="ru-RU" dirty="0" smtClean="0"/>
              <a:t>Эконометрика: Учебник / Тихомиров Н.П., </a:t>
            </a:r>
            <a:r>
              <a:rPr lang="ru-RU" dirty="0" err="1" smtClean="0"/>
              <a:t>Дорохина</a:t>
            </a:r>
            <a:r>
              <a:rPr lang="ru-RU" dirty="0" smtClean="0"/>
              <a:t> Е.Ю. – М.: Издательство «Экзамен», 2003. – 512 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424936" cy="5343872"/>
          </a:xfrm>
        </p:spPr>
        <p:txBody>
          <a:bodyPr>
            <a:normAutofit/>
          </a:bodyPr>
          <a:lstStyle/>
          <a:p>
            <a:r>
              <a:rPr lang="ru-RU" b="1" dirty="0" smtClean="0"/>
              <a:t>1 </a:t>
            </a:r>
            <a:r>
              <a:rPr lang="ru-RU" b="1" dirty="0" smtClean="0"/>
              <a:t>вопрос. Понятие </a:t>
            </a:r>
            <a:r>
              <a:rPr lang="ru-RU" b="1" dirty="0" smtClean="0"/>
              <a:t>и причины автокорреляции</a:t>
            </a:r>
            <a:endParaRPr lang="ru-RU" dirty="0" smtClean="0"/>
          </a:p>
          <a:p>
            <a:r>
              <a:rPr lang="ru-RU" dirty="0" smtClean="0"/>
              <a:t>Важной предпосылкой построения качественной регрессионной модели по МНК является независимость значений случайных отклонений  </a:t>
            </a:r>
            <a:r>
              <a:rPr lang="ru-RU" dirty="0" smtClean="0"/>
              <a:t>     от </a:t>
            </a:r>
            <a:r>
              <a:rPr lang="ru-RU" dirty="0" smtClean="0"/>
              <a:t>значений отклонений во всех других наблюдениях. Отсутствие зависимости гарантирует отсутствие коррелированности между любыми отклонениями, т.е. 	</a:t>
            </a:r>
            <a:r>
              <a:rPr lang="ru-RU" dirty="0" smtClean="0"/>
              <a:t>                                </a:t>
            </a:r>
          </a:p>
          <a:p>
            <a:endParaRPr lang="ru-RU" dirty="0" smtClean="0"/>
          </a:p>
          <a:p>
            <a:r>
              <a:rPr lang="ru-RU" dirty="0" smtClean="0"/>
              <a:t>  </a:t>
            </a:r>
            <a:r>
              <a:rPr lang="ru-RU" dirty="0" smtClean="0"/>
              <a:t>и, в частности, между соседними отклонениями  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409" name="Object 1"/>
          <p:cNvGraphicFramePr>
            <a:graphicFrameLocks noChangeAspect="1"/>
          </p:cNvGraphicFramePr>
          <p:nvPr/>
        </p:nvGraphicFramePr>
        <p:xfrm>
          <a:off x="8172400" y="2132856"/>
          <a:ext cx="467544" cy="620688"/>
        </p:xfrm>
        <a:graphic>
          <a:graphicData uri="http://schemas.openxmlformats.org/presentationml/2006/ole">
            <p:oleObj spid="_x0000_s17409" name="Формула" r:id="rId3" imgW="190500" imgH="279400" progId="Equation.3">
              <p:embed/>
            </p:oleObj>
          </a:graphicData>
        </a:graphic>
      </p:graphicFrame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3707904" y="3933056"/>
          <a:ext cx="2987825" cy="637403"/>
        </p:xfrm>
        <a:graphic>
          <a:graphicData uri="http://schemas.openxmlformats.org/presentationml/2006/ole">
            <p:oleObj spid="_x0000_s17411" name="Формула" r:id="rId4" imgW="1434477" imgH="304668" progId="Equation.3">
              <p:embed/>
            </p:oleObj>
          </a:graphicData>
        </a:graphic>
      </p:graphicFrame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2627784" y="5301208"/>
          <a:ext cx="3582910" cy="692696"/>
        </p:xfrm>
        <a:graphic>
          <a:graphicData uri="http://schemas.openxmlformats.org/presentationml/2006/ole">
            <p:oleObj spid="_x0000_s17413" name="Формула" r:id="rId5" imgW="1422400" imgH="279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/>
          </a:bodyPr>
          <a:lstStyle/>
          <a:p>
            <a:r>
              <a:rPr lang="ru-RU" b="1" dirty="0" smtClean="0"/>
              <a:t>Автокорреляция</a:t>
            </a:r>
            <a:r>
              <a:rPr lang="ru-RU" dirty="0" smtClean="0"/>
              <a:t> (</a:t>
            </a:r>
            <a:r>
              <a:rPr lang="ru-RU" b="1" dirty="0" smtClean="0"/>
              <a:t>последовательная корреляция</a:t>
            </a:r>
            <a:r>
              <a:rPr lang="ru-RU" dirty="0" smtClean="0"/>
              <a:t>) </a:t>
            </a:r>
            <a:r>
              <a:rPr lang="ru-RU" b="1" dirty="0" smtClean="0"/>
              <a:t>остатков</a:t>
            </a:r>
            <a:r>
              <a:rPr lang="ru-RU" dirty="0" smtClean="0"/>
              <a:t> определяется как корреляция между соседними значениями случайных отклонений во времени (временные ряды) или в пространстве (перекрестные данные). Она обычно встречается во временных рядах и очень редко – в пространственных данных. В экономических задачах значительно чаще встречается положительная </a:t>
            </a:r>
            <a:r>
              <a:rPr lang="ru-RU" dirty="0" smtClean="0"/>
              <a:t>автокорреляция: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чем отрицательная </a:t>
            </a:r>
            <a:r>
              <a:rPr lang="ru-RU" dirty="0" smtClean="0"/>
              <a:t>автокорреляция:</a:t>
            </a:r>
            <a:endParaRPr lang="ru-RU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385" name="Object 1"/>
          <p:cNvGraphicFramePr>
            <a:graphicFrameLocks noChangeAspect="1"/>
          </p:cNvGraphicFramePr>
          <p:nvPr/>
        </p:nvGraphicFramePr>
        <p:xfrm>
          <a:off x="2555776" y="4293096"/>
          <a:ext cx="3167649" cy="620688"/>
        </p:xfrm>
        <a:graphic>
          <a:graphicData uri="http://schemas.openxmlformats.org/presentationml/2006/ole">
            <p:oleObj spid="_x0000_s16385" name="Формула" r:id="rId3" imgW="1409700" imgH="279400" progId="Equation.3">
              <p:embed/>
            </p:oleObj>
          </a:graphicData>
        </a:graphic>
      </p:graphicFrame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2267744" y="5445224"/>
          <a:ext cx="3667043" cy="836712"/>
        </p:xfrm>
        <a:graphic>
          <a:graphicData uri="http://schemas.openxmlformats.org/presentationml/2006/ole">
            <p:oleObj spid="_x0000_s16387" name="Формула" r:id="rId4" imgW="1040948" imgH="228501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5631904"/>
          </a:xfrm>
        </p:spPr>
        <p:txBody>
          <a:bodyPr>
            <a:normAutofit/>
          </a:bodyPr>
          <a:lstStyle/>
          <a:p>
            <a:r>
              <a:rPr lang="ru-RU" dirty="0" smtClean="0"/>
              <a:t>Чаще всего положительная автокорреляция вызывается направленным постоянным воздействием некоторых не учтенных в регрессии факторов. Например, при исследовании спроса </a:t>
            </a:r>
            <a:r>
              <a:rPr lang="ru-RU" b="1" i="1" dirty="0" smtClean="0"/>
              <a:t>у</a:t>
            </a:r>
            <a:r>
              <a:rPr lang="ru-RU" b="1" dirty="0" smtClean="0"/>
              <a:t> </a:t>
            </a:r>
            <a:r>
              <a:rPr lang="ru-RU" dirty="0" smtClean="0"/>
              <a:t>на прохладительные напитки в зависимости от дохода</a:t>
            </a:r>
            <a:r>
              <a:rPr lang="ru-RU" b="1" dirty="0" smtClean="0"/>
              <a:t> </a:t>
            </a:r>
            <a:r>
              <a:rPr lang="ru-RU" b="1" i="1" dirty="0" err="1" smtClean="0"/>
              <a:t>х</a:t>
            </a:r>
            <a:r>
              <a:rPr lang="ru-RU" dirty="0" smtClean="0"/>
              <a:t> на трендовую зависимость накладываются изменения спроса в летние и зимние периоды. Аналогичная картина может иметь место в макроэкономическом анализе с учетом циклов деловой активности.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229200"/>
            <a:ext cx="8784976" cy="136815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Рисунок 1. Исследование спроса</a:t>
            </a:r>
            <a:endParaRPr lang="ru-RU" sz="3200" dirty="0"/>
          </a:p>
        </p:txBody>
      </p:sp>
      <p:grpSp>
        <p:nvGrpSpPr>
          <p:cNvPr id="14337" name="Группа 39"/>
          <p:cNvGrpSpPr>
            <a:grpSpLocks/>
          </p:cNvGrpSpPr>
          <p:nvPr/>
        </p:nvGrpSpPr>
        <p:grpSpPr bwMode="auto">
          <a:xfrm>
            <a:off x="2051720" y="1268760"/>
            <a:ext cx="5256584" cy="3384376"/>
            <a:chOff x="3168" y="9936"/>
            <a:chExt cx="5328" cy="3312"/>
          </a:xfrm>
        </p:grpSpPr>
        <p:sp>
          <p:nvSpPr>
            <p:cNvPr id="40" name="Line 3"/>
            <p:cNvSpPr>
              <a:spLocks noChangeShapeType="1"/>
            </p:cNvSpPr>
            <p:nvPr/>
          </p:nvSpPr>
          <p:spPr bwMode="auto">
            <a:xfrm>
              <a:off x="3600" y="13104"/>
              <a:ext cx="446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Line 4"/>
            <p:cNvSpPr>
              <a:spLocks noChangeShapeType="1"/>
            </p:cNvSpPr>
            <p:nvPr/>
          </p:nvSpPr>
          <p:spPr bwMode="auto">
            <a:xfrm flipV="1">
              <a:off x="3600" y="9936"/>
              <a:ext cx="0" cy="316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Line 5"/>
            <p:cNvSpPr>
              <a:spLocks noChangeShapeType="1"/>
            </p:cNvSpPr>
            <p:nvPr/>
          </p:nvSpPr>
          <p:spPr bwMode="auto">
            <a:xfrm flipV="1">
              <a:off x="3744" y="10656"/>
              <a:ext cx="4032" cy="11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Line 6"/>
            <p:cNvSpPr>
              <a:spLocks noChangeShapeType="1"/>
            </p:cNvSpPr>
            <p:nvPr/>
          </p:nvSpPr>
          <p:spPr bwMode="auto">
            <a:xfrm>
              <a:off x="3888" y="11520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Line 7"/>
            <p:cNvSpPr>
              <a:spLocks noChangeShapeType="1"/>
            </p:cNvSpPr>
            <p:nvPr/>
          </p:nvSpPr>
          <p:spPr bwMode="auto">
            <a:xfrm>
              <a:off x="4032" y="11232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Line 8"/>
            <p:cNvSpPr>
              <a:spLocks noChangeShapeType="1"/>
            </p:cNvSpPr>
            <p:nvPr/>
          </p:nvSpPr>
          <p:spPr bwMode="auto">
            <a:xfrm>
              <a:off x="4320" y="11088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Line 9"/>
            <p:cNvSpPr>
              <a:spLocks noChangeShapeType="1"/>
            </p:cNvSpPr>
            <p:nvPr/>
          </p:nvSpPr>
          <p:spPr bwMode="auto">
            <a:xfrm>
              <a:off x="4608" y="11088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Line 10"/>
            <p:cNvSpPr>
              <a:spLocks noChangeShapeType="1"/>
            </p:cNvSpPr>
            <p:nvPr/>
          </p:nvSpPr>
          <p:spPr bwMode="auto">
            <a:xfrm>
              <a:off x="4896" y="11088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Line 11"/>
            <p:cNvSpPr>
              <a:spLocks noChangeShapeType="1"/>
            </p:cNvSpPr>
            <p:nvPr/>
          </p:nvSpPr>
          <p:spPr bwMode="auto">
            <a:xfrm>
              <a:off x="5328" y="11232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Line 12"/>
            <p:cNvSpPr>
              <a:spLocks noChangeShapeType="1"/>
            </p:cNvSpPr>
            <p:nvPr/>
          </p:nvSpPr>
          <p:spPr bwMode="auto">
            <a:xfrm>
              <a:off x="5616" y="11376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Line 13"/>
            <p:cNvSpPr>
              <a:spLocks noChangeShapeType="1"/>
            </p:cNvSpPr>
            <p:nvPr/>
          </p:nvSpPr>
          <p:spPr bwMode="auto">
            <a:xfrm>
              <a:off x="5904" y="11520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Line 14"/>
            <p:cNvSpPr>
              <a:spLocks noChangeShapeType="1"/>
            </p:cNvSpPr>
            <p:nvPr/>
          </p:nvSpPr>
          <p:spPr bwMode="auto">
            <a:xfrm>
              <a:off x="6192" y="11664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Line 15"/>
            <p:cNvSpPr>
              <a:spLocks noChangeShapeType="1"/>
            </p:cNvSpPr>
            <p:nvPr/>
          </p:nvSpPr>
          <p:spPr bwMode="auto">
            <a:xfrm>
              <a:off x="6480" y="11664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Line 16"/>
            <p:cNvSpPr>
              <a:spLocks noChangeShapeType="1"/>
            </p:cNvSpPr>
            <p:nvPr/>
          </p:nvSpPr>
          <p:spPr bwMode="auto">
            <a:xfrm>
              <a:off x="6624" y="11520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Line 17"/>
            <p:cNvSpPr>
              <a:spLocks noChangeShapeType="1"/>
            </p:cNvSpPr>
            <p:nvPr/>
          </p:nvSpPr>
          <p:spPr bwMode="auto">
            <a:xfrm>
              <a:off x="6768" y="11232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Line 18"/>
            <p:cNvSpPr>
              <a:spLocks noChangeShapeType="1"/>
            </p:cNvSpPr>
            <p:nvPr/>
          </p:nvSpPr>
          <p:spPr bwMode="auto">
            <a:xfrm>
              <a:off x="6768" y="10944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Line 19"/>
            <p:cNvSpPr>
              <a:spLocks noChangeShapeType="1"/>
            </p:cNvSpPr>
            <p:nvPr/>
          </p:nvSpPr>
          <p:spPr bwMode="auto">
            <a:xfrm>
              <a:off x="6912" y="10656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Line 20"/>
            <p:cNvSpPr>
              <a:spLocks noChangeShapeType="1"/>
            </p:cNvSpPr>
            <p:nvPr/>
          </p:nvSpPr>
          <p:spPr bwMode="auto">
            <a:xfrm>
              <a:off x="7056" y="10368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Line 21"/>
            <p:cNvSpPr>
              <a:spLocks noChangeShapeType="1"/>
            </p:cNvSpPr>
            <p:nvPr/>
          </p:nvSpPr>
          <p:spPr bwMode="auto">
            <a:xfrm>
              <a:off x="7344" y="10224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Text Box 22"/>
            <p:cNvSpPr txBox="1">
              <a:spLocks noChangeArrowheads="1"/>
            </p:cNvSpPr>
            <p:nvPr/>
          </p:nvSpPr>
          <p:spPr bwMode="auto">
            <a:xfrm>
              <a:off x="3168" y="9936"/>
              <a:ext cx="432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y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Text Box 23"/>
            <p:cNvSpPr txBox="1">
              <a:spLocks noChangeArrowheads="1"/>
            </p:cNvSpPr>
            <p:nvPr/>
          </p:nvSpPr>
          <p:spPr bwMode="auto">
            <a:xfrm>
              <a:off x="8064" y="12672"/>
              <a:ext cx="432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x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Text Box 24"/>
            <p:cNvSpPr txBox="1">
              <a:spLocks noChangeArrowheads="1"/>
            </p:cNvSpPr>
            <p:nvPr/>
          </p:nvSpPr>
          <p:spPr bwMode="auto">
            <a:xfrm>
              <a:off x="3888" y="10224"/>
              <a:ext cx="1008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Лето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Text Box 25"/>
            <p:cNvSpPr txBox="1">
              <a:spLocks noChangeArrowheads="1"/>
            </p:cNvSpPr>
            <p:nvPr/>
          </p:nvSpPr>
          <p:spPr bwMode="auto">
            <a:xfrm>
              <a:off x="6192" y="11808"/>
              <a:ext cx="1008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Зима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Отрицательная автокорреляция фактически означает, что за положительным отклонением следует отрицательное и наоборот. Такая ситуация может иметь место, если ту же зависимость между спросом на прохладительные напитки и доходами рассматривать не ежемесячно, а раз в сезон (зима – лето).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157192"/>
            <a:ext cx="8229600" cy="122413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Рисунок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 smtClean="0"/>
              <a:t>Отрицательная автокорреляция </a:t>
            </a:r>
            <a:endParaRPr lang="ru-RU" sz="2400" b="1" dirty="0"/>
          </a:p>
        </p:txBody>
      </p:sp>
      <p:grpSp>
        <p:nvGrpSpPr>
          <p:cNvPr id="12289" name="Группа 63"/>
          <p:cNvGrpSpPr>
            <a:grpSpLocks/>
          </p:cNvGrpSpPr>
          <p:nvPr/>
        </p:nvGrpSpPr>
        <p:grpSpPr bwMode="auto">
          <a:xfrm>
            <a:off x="2051720" y="1340768"/>
            <a:ext cx="4680520" cy="3240360"/>
            <a:chOff x="3168" y="1728"/>
            <a:chExt cx="5328" cy="3312"/>
          </a:xfrm>
        </p:grpSpPr>
        <p:sp>
          <p:nvSpPr>
            <p:cNvPr id="64" name="Line 27"/>
            <p:cNvSpPr>
              <a:spLocks noChangeShapeType="1"/>
            </p:cNvSpPr>
            <p:nvPr/>
          </p:nvSpPr>
          <p:spPr bwMode="auto">
            <a:xfrm>
              <a:off x="3600" y="4896"/>
              <a:ext cx="446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Line 28"/>
            <p:cNvSpPr>
              <a:spLocks noChangeShapeType="1"/>
            </p:cNvSpPr>
            <p:nvPr/>
          </p:nvSpPr>
          <p:spPr bwMode="auto">
            <a:xfrm flipV="1">
              <a:off x="3600" y="1728"/>
              <a:ext cx="0" cy="316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Line 29"/>
            <p:cNvSpPr>
              <a:spLocks noChangeShapeType="1"/>
            </p:cNvSpPr>
            <p:nvPr/>
          </p:nvSpPr>
          <p:spPr bwMode="auto">
            <a:xfrm flipV="1">
              <a:off x="3744" y="2448"/>
              <a:ext cx="4032" cy="11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Line 30"/>
            <p:cNvSpPr>
              <a:spLocks noChangeShapeType="1"/>
            </p:cNvSpPr>
            <p:nvPr/>
          </p:nvSpPr>
          <p:spPr bwMode="auto">
            <a:xfrm>
              <a:off x="3888" y="3312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Line 31"/>
            <p:cNvSpPr>
              <a:spLocks noChangeShapeType="1"/>
            </p:cNvSpPr>
            <p:nvPr/>
          </p:nvSpPr>
          <p:spPr bwMode="auto">
            <a:xfrm>
              <a:off x="4464" y="3888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Line 32"/>
            <p:cNvSpPr>
              <a:spLocks noChangeShapeType="1"/>
            </p:cNvSpPr>
            <p:nvPr/>
          </p:nvSpPr>
          <p:spPr bwMode="auto">
            <a:xfrm>
              <a:off x="4176" y="2880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Line 33"/>
            <p:cNvSpPr>
              <a:spLocks noChangeShapeType="1"/>
            </p:cNvSpPr>
            <p:nvPr/>
          </p:nvSpPr>
          <p:spPr bwMode="auto">
            <a:xfrm>
              <a:off x="4896" y="3600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Line 34"/>
            <p:cNvSpPr>
              <a:spLocks noChangeShapeType="1"/>
            </p:cNvSpPr>
            <p:nvPr/>
          </p:nvSpPr>
          <p:spPr bwMode="auto">
            <a:xfrm>
              <a:off x="4608" y="2880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Line 35"/>
            <p:cNvSpPr>
              <a:spLocks noChangeShapeType="1"/>
            </p:cNvSpPr>
            <p:nvPr/>
          </p:nvSpPr>
          <p:spPr bwMode="auto">
            <a:xfrm>
              <a:off x="5616" y="3744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Line 36"/>
            <p:cNvSpPr>
              <a:spLocks noChangeShapeType="1"/>
            </p:cNvSpPr>
            <p:nvPr/>
          </p:nvSpPr>
          <p:spPr bwMode="auto">
            <a:xfrm>
              <a:off x="5760" y="2592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Line 37"/>
            <p:cNvSpPr>
              <a:spLocks noChangeShapeType="1"/>
            </p:cNvSpPr>
            <p:nvPr/>
          </p:nvSpPr>
          <p:spPr bwMode="auto">
            <a:xfrm>
              <a:off x="6048" y="3168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Line 38"/>
            <p:cNvSpPr>
              <a:spLocks noChangeShapeType="1"/>
            </p:cNvSpPr>
            <p:nvPr/>
          </p:nvSpPr>
          <p:spPr bwMode="auto">
            <a:xfrm>
              <a:off x="6624" y="3456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Line 39"/>
            <p:cNvSpPr>
              <a:spLocks noChangeShapeType="1"/>
            </p:cNvSpPr>
            <p:nvPr/>
          </p:nvSpPr>
          <p:spPr bwMode="auto">
            <a:xfrm>
              <a:off x="6192" y="2448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Line 40"/>
            <p:cNvSpPr>
              <a:spLocks noChangeShapeType="1"/>
            </p:cNvSpPr>
            <p:nvPr/>
          </p:nvSpPr>
          <p:spPr bwMode="auto">
            <a:xfrm>
              <a:off x="5184" y="2592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Line 41"/>
            <p:cNvSpPr>
              <a:spLocks noChangeShapeType="1"/>
            </p:cNvSpPr>
            <p:nvPr/>
          </p:nvSpPr>
          <p:spPr bwMode="auto">
            <a:xfrm>
              <a:off x="6768" y="2016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Line 42"/>
            <p:cNvSpPr>
              <a:spLocks noChangeShapeType="1"/>
            </p:cNvSpPr>
            <p:nvPr/>
          </p:nvSpPr>
          <p:spPr bwMode="auto">
            <a:xfrm>
              <a:off x="7344" y="3168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Line 43"/>
            <p:cNvSpPr>
              <a:spLocks noChangeShapeType="1"/>
            </p:cNvSpPr>
            <p:nvPr/>
          </p:nvSpPr>
          <p:spPr bwMode="auto">
            <a:xfrm>
              <a:off x="7488" y="2448"/>
              <a:ext cx="0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 type="oval" w="med" len="med"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Text Box 44"/>
            <p:cNvSpPr txBox="1">
              <a:spLocks noChangeArrowheads="1"/>
            </p:cNvSpPr>
            <p:nvPr/>
          </p:nvSpPr>
          <p:spPr bwMode="auto">
            <a:xfrm>
              <a:off x="3168" y="1728"/>
              <a:ext cx="432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y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Text Box 45"/>
            <p:cNvSpPr txBox="1">
              <a:spLocks noChangeArrowheads="1"/>
            </p:cNvSpPr>
            <p:nvPr/>
          </p:nvSpPr>
          <p:spPr bwMode="auto">
            <a:xfrm>
              <a:off x="8064" y="4464"/>
              <a:ext cx="432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x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Line 46"/>
            <p:cNvSpPr>
              <a:spLocks noChangeShapeType="1"/>
            </p:cNvSpPr>
            <p:nvPr/>
          </p:nvSpPr>
          <p:spPr bwMode="auto">
            <a:xfrm flipV="1">
              <a:off x="3888" y="2880"/>
              <a:ext cx="288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Line 47"/>
            <p:cNvSpPr>
              <a:spLocks noChangeShapeType="1"/>
            </p:cNvSpPr>
            <p:nvPr/>
          </p:nvSpPr>
          <p:spPr bwMode="auto">
            <a:xfrm>
              <a:off x="4176" y="2880"/>
              <a:ext cx="288" cy="10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Line 48"/>
            <p:cNvSpPr>
              <a:spLocks noChangeShapeType="1"/>
            </p:cNvSpPr>
            <p:nvPr/>
          </p:nvSpPr>
          <p:spPr bwMode="auto">
            <a:xfrm flipV="1">
              <a:off x="4464" y="2880"/>
              <a:ext cx="144" cy="10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Line 49"/>
            <p:cNvSpPr>
              <a:spLocks noChangeShapeType="1"/>
            </p:cNvSpPr>
            <p:nvPr/>
          </p:nvSpPr>
          <p:spPr bwMode="auto">
            <a:xfrm>
              <a:off x="4608" y="2880"/>
              <a:ext cx="288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Line 50"/>
            <p:cNvSpPr>
              <a:spLocks noChangeShapeType="1"/>
            </p:cNvSpPr>
            <p:nvPr/>
          </p:nvSpPr>
          <p:spPr bwMode="auto">
            <a:xfrm flipV="1">
              <a:off x="4896" y="2592"/>
              <a:ext cx="288" cy="10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Line 51"/>
            <p:cNvSpPr>
              <a:spLocks noChangeShapeType="1"/>
            </p:cNvSpPr>
            <p:nvPr/>
          </p:nvSpPr>
          <p:spPr bwMode="auto">
            <a:xfrm>
              <a:off x="5184" y="2592"/>
              <a:ext cx="432" cy="11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Line 52"/>
            <p:cNvSpPr>
              <a:spLocks noChangeShapeType="1"/>
            </p:cNvSpPr>
            <p:nvPr/>
          </p:nvSpPr>
          <p:spPr bwMode="auto">
            <a:xfrm flipV="1">
              <a:off x="5616" y="2592"/>
              <a:ext cx="144" cy="11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Line 53"/>
            <p:cNvSpPr>
              <a:spLocks noChangeShapeType="1"/>
            </p:cNvSpPr>
            <p:nvPr/>
          </p:nvSpPr>
          <p:spPr bwMode="auto">
            <a:xfrm>
              <a:off x="5760" y="2592"/>
              <a:ext cx="288" cy="5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Line 54"/>
            <p:cNvSpPr>
              <a:spLocks noChangeShapeType="1"/>
            </p:cNvSpPr>
            <p:nvPr/>
          </p:nvSpPr>
          <p:spPr bwMode="auto">
            <a:xfrm flipV="1">
              <a:off x="6048" y="2448"/>
              <a:ext cx="144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Line 55"/>
            <p:cNvSpPr>
              <a:spLocks noChangeShapeType="1"/>
            </p:cNvSpPr>
            <p:nvPr/>
          </p:nvSpPr>
          <p:spPr bwMode="auto">
            <a:xfrm>
              <a:off x="6192" y="2448"/>
              <a:ext cx="432" cy="10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Line 56"/>
            <p:cNvSpPr>
              <a:spLocks noChangeShapeType="1"/>
            </p:cNvSpPr>
            <p:nvPr/>
          </p:nvSpPr>
          <p:spPr bwMode="auto">
            <a:xfrm flipV="1">
              <a:off x="6624" y="2016"/>
              <a:ext cx="144" cy="14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Line 57"/>
            <p:cNvSpPr>
              <a:spLocks noChangeShapeType="1"/>
            </p:cNvSpPr>
            <p:nvPr/>
          </p:nvSpPr>
          <p:spPr bwMode="auto">
            <a:xfrm>
              <a:off x="6768" y="2016"/>
              <a:ext cx="576" cy="11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Line 58"/>
            <p:cNvSpPr>
              <a:spLocks noChangeShapeType="1"/>
            </p:cNvSpPr>
            <p:nvPr/>
          </p:nvSpPr>
          <p:spPr bwMode="auto">
            <a:xfrm flipV="1">
              <a:off x="7344" y="2448"/>
              <a:ext cx="144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</TotalTime>
  <Words>825</Words>
  <Application>Microsoft Office PowerPoint</Application>
  <PresentationFormat>Экран (4:3)</PresentationFormat>
  <Paragraphs>90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Поток</vt:lpstr>
      <vt:lpstr>Microsoft Equation 3.0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Асия</dc:creator>
  <cp:lastModifiedBy>Асия</cp:lastModifiedBy>
  <cp:revision>13</cp:revision>
  <dcterms:created xsi:type="dcterms:W3CDTF">2022-12-01T01:01:58Z</dcterms:created>
  <dcterms:modified xsi:type="dcterms:W3CDTF">2022-12-01T03:17:33Z</dcterms:modified>
</cp:coreProperties>
</file>