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69" r:id="rId4"/>
    <p:sldId id="270" r:id="rId5"/>
    <p:sldId id="271" r:id="rId6"/>
    <p:sldId id="272" r:id="rId7"/>
    <p:sldId id="273" r:id="rId8"/>
    <p:sldId id="286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C37E18-E187-47F3-A9C1-19E3292C18CF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2B5D69-3F1D-4310-A8F9-64A02EACDDB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48680"/>
            <a:ext cx="7704856" cy="17526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Республики Казахстан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Карагандинский университет имени Е.А.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Букетова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ЭКОНОМЕТРИКА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1: </a:t>
            </a:r>
            <a:r>
              <a:rPr lang="ru-RU" sz="2800" b="1" dirty="0" smtClean="0"/>
              <a:t>Классификация и методы многомерного </a:t>
            </a:r>
            <a:r>
              <a:rPr lang="ru-RU" sz="2800" b="1" dirty="0" smtClean="0"/>
              <a:t> статистического  </a:t>
            </a:r>
            <a:r>
              <a:rPr lang="ru-RU" sz="2800" b="1" dirty="0" smtClean="0"/>
              <a:t>анализа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6В04106 </a:t>
            </a:r>
            <a:r>
              <a:rPr lang="ru-RU" b="1" dirty="0" smtClean="0"/>
              <a:t>– Учет и аудит</a:t>
            </a:r>
          </a:p>
          <a:p>
            <a:pPr algn="ctr"/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    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Атабаева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А.К.,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PhD,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преподаватель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 занятий: лекция</a:t>
            </a:r>
          </a:p>
          <a:p>
            <a:pPr algn="ct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Караганда 20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/>
              <a:t>Классификация методов МСА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640960" cy="543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54461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/>
              <a:t>Совокупность методов МСА позволяют решать разнообразные задачи, в том числе присущие традиционной статистике:</a:t>
            </a:r>
          </a:p>
          <a:p>
            <a:r>
              <a:rPr lang="ru-RU" sz="2800" dirty="0" smtClean="0"/>
              <a:t>- оценивания случайных величин, </a:t>
            </a:r>
          </a:p>
          <a:p>
            <a:r>
              <a:rPr lang="ru-RU" sz="2800" dirty="0" smtClean="0"/>
              <a:t>- построения группировок, </a:t>
            </a:r>
          </a:p>
          <a:p>
            <a:r>
              <a:rPr lang="ru-RU" sz="2800" dirty="0" smtClean="0"/>
              <a:t>- проверки гипотез, </a:t>
            </a:r>
          </a:p>
          <a:p>
            <a:r>
              <a:rPr lang="ru-RU" sz="2800" dirty="0" smtClean="0"/>
              <a:t>- моделирования связей изучаемых показателей и т.п.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268760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Новые, специфические методы МСА:</a:t>
            </a:r>
            <a:endParaRPr lang="ru-RU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251656" y="2420888"/>
            <a:ext cx="8640824" cy="2680769"/>
            <a:chOff x="-141288" y="2420888"/>
            <a:chExt cx="8485188" cy="2680769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331640" y="2420888"/>
              <a:ext cx="5940425" cy="1223962"/>
              <a:chOff x="839" y="981"/>
              <a:chExt cx="3742" cy="771"/>
            </a:xfrm>
          </p:grpSpPr>
          <p:sp>
            <p:nvSpPr>
              <p:cNvPr id="3076" name="Line 4"/>
              <p:cNvSpPr>
                <a:spLocks noChangeShapeType="1"/>
              </p:cNvSpPr>
              <p:nvPr/>
            </p:nvSpPr>
            <p:spPr bwMode="auto">
              <a:xfrm flipH="1">
                <a:off x="839" y="981"/>
                <a:ext cx="1361" cy="7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77" name="Line 5"/>
              <p:cNvSpPr>
                <a:spLocks noChangeShapeType="1"/>
              </p:cNvSpPr>
              <p:nvPr/>
            </p:nvSpPr>
            <p:spPr bwMode="auto">
              <a:xfrm>
                <a:off x="2628" y="1026"/>
                <a:ext cx="5" cy="7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78" name="Line 6"/>
              <p:cNvSpPr>
                <a:spLocks noChangeShapeType="1"/>
              </p:cNvSpPr>
              <p:nvPr/>
            </p:nvSpPr>
            <p:spPr bwMode="auto">
              <a:xfrm>
                <a:off x="3470" y="981"/>
                <a:ext cx="1111" cy="7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4" name="Group 16"/>
            <p:cNvGrpSpPr>
              <a:grpSpLocks/>
            </p:cNvGrpSpPr>
            <p:nvPr/>
          </p:nvGrpSpPr>
          <p:grpSpPr bwMode="auto">
            <a:xfrm>
              <a:off x="-141288" y="3644331"/>
              <a:ext cx="8485188" cy="1457326"/>
              <a:chOff x="-89" y="1797"/>
              <a:chExt cx="5345" cy="918"/>
            </a:xfrm>
          </p:grpSpPr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>
                <a:off x="-89" y="1797"/>
                <a:ext cx="1760" cy="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800" dirty="0" smtClean="0"/>
                  <a:t>Сжатия   информации</a:t>
                </a:r>
                <a:endParaRPr lang="ru-RU" sz="2000" b="1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80" name="Text Box 8"/>
              <p:cNvSpPr txBox="1">
                <a:spLocks noChangeArrowheads="1"/>
              </p:cNvSpPr>
              <p:nvPr/>
            </p:nvSpPr>
            <p:spPr bwMode="auto">
              <a:xfrm>
                <a:off x="1559" y="1843"/>
                <a:ext cx="1854" cy="7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800" dirty="0" smtClean="0"/>
                  <a:t>Визуализация  данных</a:t>
                </a:r>
                <a:r>
                  <a:rPr lang="ru-RU" sz="2800" b="1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8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000" b="1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081" name="Text Box 9"/>
              <p:cNvSpPr txBox="1">
                <a:spLocks noChangeArrowheads="1"/>
              </p:cNvSpPr>
              <p:nvPr/>
            </p:nvSpPr>
            <p:spPr bwMode="auto">
              <a:xfrm>
                <a:off x="3341" y="1843"/>
                <a:ext cx="1915" cy="8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lvl="1" algn="ctr" fontAlgn="base">
                  <a:spcBef>
                    <a:spcPct val="0"/>
                  </a:spcBef>
                  <a:spcAft>
                    <a:spcPct val="0"/>
                  </a:spcAft>
                  <a:buFont typeface="Symbol" pitchFamily="18" charset="2"/>
                  <a:buNone/>
                </a:pPr>
                <a:r>
                  <a:rPr lang="ru-RU" sz="2800" dirty="0" smtClean="0"/>
                  <a:t>Группировка с «обучением» и т.д.</a:t>
                </a:r>
                <a:endParaRPr lang="ru-RU" sz="2400" b="1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738650559"/>
      </p:ext>
    </p:extLst>
  </p:cSld>
  <p:clrMapOvr>
    <a:masterClrMapping/>
  </p:clrMapOvr>
  <p:transition advClick="0" advTm="6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589640" cy="547260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200" b="1" dirty="0" smtClean="0"/>
              <a:t>Методы МСА</a:t>
            </a:r>
          </a:p>
          <a:p>
            <a:r>
              <a:rPr lang="ru-RU" sz="3000" dirty="0" smtClean="0"/>
              <a:t>В основе практического применения методов МСА лежит ряд основополагающих принципов:</a:t>
            </a:r>
          </a:p>
          <a:p>
            <a:pPr algn="just"/>
            <a:r>
              <a:rPr lang="ru-RU" sz="3000" dirty="0" smtClean="0"/>
              <a:t>1) </a:t>
            </a:r>
            <a:r>
              <a:rPr lang="ru-RU" sz="3000" b="1" dirty="0" smtClean="0"/>
              <a:t>Эффекта существенной многомерности </a:t>
            </a:r>
            <a:r>
              <a:rPr lang="ru-RU" sz="3000" dirty="0" smtClean="0"/>
              <a:t>— изучению подлежит не произвольный набор признаков или объектов, а комплекс органично связанных и взаимно дополняющих друг друга признаков, которые позволяют полно и всесторонне оценивать явление (процесс). Признаки при оптимальном подборе не повторяют отдельных качественных характеристик, они рациональны по числу и четко структурированы по уровням представления явлений (процессов);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54461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Например, размеры предприятий можно характеризовать довольно большим числом признаков, но, ограничивая рамки исследования и допуская определенную грубость в выводах, вполне можно остановиться на трех важнейших признаках:</a:t>
            </a:r>
          </a:p>
          <a:p>
            <a:r>
              <a:rPr lang="ru-RU" sz="2800" dirty="0" smtClean="0"/>
              <a:t>1) объем производственных фондов,</a:t>
            </a:r>
          </a:p>
          <a:p>
            <a:r>
              <a:rPr lang="ru-RU" sz="2800" dirty="0" smtClean="0"/>
              <a:t>2) средняя численность работников,</a:t>
            </a:r>
          </a:p>
          <a:p>
            <a:r>
              <a:rPr lang="ru-RU" sz="2800" dirty="0" smtClean="0"/>
              <a:t>3) оборот капитала.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8863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>2) </a:t>
            </a:r>
            <a:r>
              <a:rPr lang="ru-RU" sz="3000" b="1" dirty="0" smtClean="0"/>
              <a:t>Лаконичного описания наблюдаемых многомерных объектов</a:t>
            </a:r>
            <a:r>
              <a:rPr lang="ru-RU" sz="3000" dirty="0" smtClean="0"/>
              <a:t>. Под этим понимается необходимость максимально сжатого и строго структурированного представления информации. Исходные данные часто обобщаются в виде матрицы значений признаков, или симметрической матрицы с данными сравнений объектов (признаков). В качестве сравнительных характеристик выступают величины соотношений некоторых количественных оценок или величины связей, теоретических расстояний между объектами;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3) </a:t>
            </a:r>
            <a:r>
              <a:rPr lang="ru-RU" sz="2800" b="1" dirty="0" smtClean="0"/>
              <a:t>Максимального использования «обучения» в настройке математических моделей</a:t>
            </a:r>
            <a:r>
              <a:rPr lang="ru-RU" sz="2800" dirty="0" smtClean="0"/>
              <a:t>, т.е. использование информации, позволяющей наиболее точно идентифицировать изучаемые объекты, соотнести их с классом хорошо изученных явлений.</a:t>
            </a:r>
          </a:p>
          <a:p>
            <a:pPr algn="just"/>
            <a:r>
              <a:rPr lang="ru-RU" sz="2800" dirty="0" smtClean="0"/>
              <a:t>Использование обучающей информации значительно повышает достоверность статистических выводов, дает возможность рационально строить расчеты;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/>
              <a:t>4) </a:t>
            </a:r>
            <a:r>
              <a:rPr lang="ru-RU" sz="2800" b="1" dirty="0" smtClean="0"/>
              <a:t>Оптимизационной формулировки задач МСА</a:t>
            </a:r>
            <a:r>
              <a:rPr lang="ru-RU" sz="2800" dirty="0" smtClean="0"/>
              <a:t>. Имеется в виду рациональный выбор из всего арсенала методов МСА одного или нескольких дополняющих друг друга методов, которые при минимуме вычислительной работы позволили бы получить аналитические результаты с хорошей интерпретируемостью, достаточно полно и достоверно представляющие изучаемые явления (процессы). С целью упрощения выводов и оперативной проверки их на адекватность реальным процессам методы МСА могут также применяться в комплексе с традиционными методами статистики.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904656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При реализации МСА можно выделить следующие основные этапы исследовательской работы:</a:t>
            </a:r>
          </a:p>
          <a:p>
            <a:pPr>
              <a:buNone/>
            </a:pPr>
            <a:r>
              <a:rPr lang="ru-RU" sz="2800" dirty="0" smtClean="0"/>
              <a:t>1) формулировка задачи исследования на предметно-содержательном уровне, определение объемов входной и выходной информации, формы выходных данных;</a:t>
            </a:r>
          </a:p>
          <a:p>
            <a:pPr>
              <a:buNone/>
            </a:pPr>
            <a:r>
              <a:rPr lang="ru-RU" sz="2800" dirty="0" smtClean="0"/>
              <a:t>2) определение последовательности обработки входной ин­формации методами МСА. При этом ограничивается сам набор методов и уточняется порядок (чередование) их работы;</a:t>
            </a:r>
          </a:p>
          <a:p>
            <a:pPr>
              <a:buNone/>
            </a:pPr>
            <a:r>
              <a:rPr lang="ru-RU" sz="2800" dirty="0" smtClean="0"/>
              <a:t>3) сбор и систематизация исходной информации для последующей ее машинной обработки;</a:t>
            </a:r>
          </a:p>
          <a:p>
            <a:pPr>
              <a:buNone/>
            </a:pPr>
            <a:r>
              <a:rPr lang="ru-RU" sz="2800" dirty="0" smtClean="0"/>
              <a:t>4) предварительный анализ данных: их однородности, соответствия некоторым статистическим гипотезам, подчинения известным законам распределения, содержания грубых ошибок и т.д.;</a:t>
            </a:r>
          </a:p>
          <a:p>
            <a:pPr>
              <a:buNone/>
            </a:pPr>
            <a:r>
              <a:rPr lang="ru-RU" sz="2800" dirty="0" smtClean="0"/>
              <a:t>5) с учетом предыдущего этапа уточняется математическая постановка задачи и определяется возможность применения ранее отобранных методов МСА, в случае необходимости набор методов изменяется;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200" dirty="0" smtClean="0"/>
              <a:t>6) проведение вычислений. Из-за трудоемкости методов МСА практически всегда эта работа планируется и выполняется при помощи вычислительной техники;</a:t>
            </a:r>
          </a:p>
          <a:p>
            <a:pPr>
              <a:buNone/>
            </a:pPr>
            <a:r>
              <a:rPr lang="ru-RU" sz="3200" dirty="0" smtClean="0"/>
              <a:t>7) результаты анализа сводятся и оцениваются на адекватность при помощи статистических критериев. Устанавливается непротиворечивость математических результатов и экономических выводов, оценивается степень интерпретируемости «выходных» данных;</a:t>
            </a:r>
          </a:p>
          <a:p>
            <a:pPr>
              <a:buNone/>
            </a:pPr>
            <a:r>
              <a:rPr lang="ru-RU" sz="3200" dirty="0" smtClean="0"/>
              <a:t>8) результаты исследования обобщаются в наглядных таблицах и на графиках, интерпретируются, формулируются окончательные выводы, даются практические рекомендации.</a:t>
            </a:r>
          </a:p>
          <a:p>
            <a:pPr>
              <a:buNone/>
            </a:pPr>
            <a:endParaRPr lang="ru-RU" sz="3200" dirty="0" smtClean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Основы многомерного статистического анализа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Классификация многомерного статистического анализа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712968" cy="612068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Резюме</a:t>
            </a:r>
          </a:p>
          <a:p>
            <a:pPr algn="just"/>
            <a:r>
              <a:rPr lang="ru-RU" sz="2800" dirty="0" smtClean="0"/>
              <a:t>Многомерный статистический анализ (</a:t>
            </a:r>
            <a:r>
              <a:rPr lang="en-US" sz="2800" dirty="0" smtClean="0"/>
              <a:t>MCA</a:t>
            </a:r>
            <a:r>
              <a:rPr lang="ru-RU" sz="2800" dirty="0" smtClean="0"/>
              <a:t>) следует рассматривать как логическое развитие методов традиционной статистики, обобщенных в курсе общей теории статистики. Принципиальное отличие заключается в том, что объекты, социальные и экономические явления рассматриваются здесь с учетом не одного-двух, а одновременно некоторого множества признаков. Это позволяет добиваться в исследованиях полноты теоретического описания наблюдаемых объектов и объективности последующих выводов. </a:t>
            </a:r>
          </a:p>
          <a:p>
            <a:pPr algn="just"/>
            <a:r>
              <a:rPr lang="ru-RU" sz="2800" dirty="0" smtClean="0"/>
              <a:t>МСА обобщает большое число методов и приемов для обработки многомерных статистических данных. Исследователю при этом открываются возможности достижения самых разнообразных целей.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Основная литература:</a:t>
            </a:r>
            <a:endParaRPr lang="ru-RU" dirty="0" smtClean="0"/>
          </a:p>
          <a:p>
            <a:pPr lvl="0"/>
            <a:r>
              <a:rPr lang="ru-RU" dirty="0" smtClean="0"/>
              <a:t>Валентинов, В. А.  Эконометрика: учебник / В. А. Валентинов. - 2-е изд. - М. : Дашков и К°, 2009. - 445 с.</a:t>
            </a:r>
          </a:p>
          <a:p>
            <a:pPr lvl="0"/>
            <a:r>
              <a:rPr lang="ru-RU" dirty="0" smtClean="0"/>
              <a:t>Валентинов, В. А.  Эконометрика: практикум / В. А. Валентинов. - 3-е изд. - М.: </a:t>
            </a:r>
            <a:r>
              <a:rPr lang="ru-RU" dirty="0" err="1" smtClean="0"/>
              <a:t>Даш-ков</a:t>
            </a:r>
            <a:r>
              <a:rPr lang="ru-RU" dirty="0" smtClean="0"/>
              <a:t> и К°, 2010. - 435 с.</a:t>
            </a:r>
          </a:p>
          <a:p>
            <a:pPr lvl="0"/>
            <a:r>
              <a:rPr lang="ru-RU" dirty="0" smtClean="0"/>
              <a:t>Эконометрика: Учебник / Под ред. И.И. Елисеевой. – М.: Финансы и статистика, 2002. – 344 с.</a:t>
            </a:r>
          </a:p>
          <a:p>
            <a:pPr lvl="0"/>
            <a:r>
              <a:rPr lang="ru-RU" dirty="0" smtClean="0"/>
              <a:t>Практикум по эконометрике: </a:t>
            </a:r>
            <a:r>
              <a:rPr lang="ru-RU" dirty="0" err="1" smtClean="0"/>
              <a:t>Учебн</a:t>
            </a:r>
            <a:r>
              <a:rPr lang="ru-RU" dirty="0" smtClean="0"/>
              <a:t>. пособие / Под ред. И.И. Елисеевой. – М.: Финансы и статистика, 2003. – 192 с.</a:t>
            </a:r>
          </a:p>
          <a:p>
            <a:r>
              <a:rPr lang="ru-RU" b="1" i="1" dirty="0" smtClean="0"/>
              <a:t>Дополнительная литература:</a:t>
            </a:r>
            <a:endParaRPr lang="ru-RU" dirty="0" smtClean="0"/>
          </a:p>
          <a:p>
            <a:pPr lvl="0"/>
            <a:r>
              <a:rPr lang="ru-RU" dirty="0" smtClean="0"/>
              <a:t>Кремер Н.Ш., </a:t>
            </a:r>
            <a:r>
              <a:rPr lang="ru-RU" dirty="0" err="1" smtClean="0"/>
              <a:t>Путко</a:t>
            </a:r>
            <a:r>
              <a:rPr lang="ru-RU" dirty="0" smtClean="0"/>
              <a:t> Б.А. Эконометрика: Учебник для вузов / Под ред. проф. Н.Ш. Кремера. – М.: ЮНИТИ-ДАНА, 2002. – 311 с.</a:t>
            </a:r>
          </a:p>
          <a:p>
            <a:pPr lvl="0"/>
            <a:r>
              <a:rPr lang="ru-RU" dirty="0" smtClean="0"/>
              <a:t>Эконометрика: Учебник / Тихомиров Н.П., </a:t>
            </a:r>
            <a:r>
              <a:rPr lang="ru-RU" dirty="0" err="1" smtClean="0"/>
              <a:t>Дорохина</a:t>
            </a:r>
            <a:r>
              <a:rPr lang="ru-RU" dirty="0" smtClean="0"/>
              <a:t> Е.Ю. – М.: Издательство «Экзамен», 2003. – 512 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r>
              <a:rPr lang="ru-RU" b="1" dirty="0" smtClean="0"/>
              <a:t>Многомерный статистический анализ </a:t>
            </a:r>
            <a:r>
              <a:rPr lang="ru-RU" dirty="0" smtClean="0"/>
              <a:t>(</a:t>
            </a:r>
            <a:r>
              <a:rPr lang="en-US" dirty="0" smtClean="0"/>
              <a:t>MCA</a:t>
            </a:r>
            <a:r>
              <a:rPr lang="ru-RU" dirty="0" smtClean="0"/>
              <a:t>) следует рассматривать как логическое развитие методов традиционной статистики, обобщенных в курсе общей теории статистики. </a:t>
            </a:r>
          </a:p>
          <a:p>
            <a:r>
              <a:rPr lang="ru-RU" dirty="0" smtClean="0"/>
              <a:t>Принципиальное отличие заключается в том, что объекты, социальные и экономические явления рассматриваются здесь с учетом не одного-двух, а одновременно некоторого множества признаков. </a:t>
            </a:r>
          </a:p>
          <a:p>
            <a:r>
              <a:rPr lang="ru-RU" dirty="0" smtClean="0"/>
              <a:t>Это позволяет добиваться в исследованиях </a:t>
            </a:r>
            <a:r>
              <a:rPr lang="ru-RU" b="1" dirty="0" smtClean="0"/>
              <a:t>полноты </a:t>
            </a:r>
            <a:r>
              <a:rPr lang="ru-RU" dirty="0" smtClean="0"/>
              <a:t>теоретического описания наблюдаемых объектов и </a:t>
            </a:r>
            <a:r>
              <a:rPr lang="ru-RU" b="1" dirty="0" smtClean="0"/>
              <a:t>объективности</a:t>
            </a:r>
            <a:r>
              <a:rPr lang="ru-RU" dirty="0" smtClean="0"/>
              <a:t> последующих выводов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r>
              <a:rPr lang="ru-RU" dirty="0" smtClean="0"/>
              <a:t>Действительно, если судить о человеке только по уровню его заработной платы, или заработной плате и уровню образования, то наши выводы будут ограниченны и неточны. Другое дело, если мы воспользуемся набором признаков, представляющих:</a:t>
            </a:r>
          </a:p>
          <a:p>
            <a:r>
              <a:rPr lang="ru-RU" dirty="0" smtClean="0"/>
              <a:t>- состояние здоровья,</a:t>
            </a:r>
          </a:p>
          <a:p>
            <a:r>
              <a:rPr lang="ru-RU" dirty="0" smtClean="0"/>
              <a:t>- социальное положение,</a:t>
            </a:r>
          </a:p>
          <a:p>
            <a:r>
              <a:rPr lang="ru-RU" dirty="0" smtClean="0"/>
              <a:t>- уровень профессиональной подготовки и т.д. </a:t>
            </a:r>
          </a:p>
          <a:p>
            <a:pPr>
              <a:buNone/>
            </a:pPr>
            <a:r>
              <a:rPr lang="ru-RU" dirty="0" smtClean="0"/>
              <a:t>    Совместное исследование значений этих признаков позволит моделировать образ субъекта и реально оценивать его поведенческую реактивность..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63190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Подобные примеры можно привести и из области:</a:t>
            </a:r>
          </a:p>
          <a:p>
            <a:r>
              <a:rPr lang="ru-RU" dirty="0" smtClean="0"/>
              <a:t>- экономики, </a:t>
            </a:r>
          </a:p>
          <a:p>
            <a:r>
              <a:rPr lang="ru-RU" dirty="0" smtClean="0"/>
              <a:t>- социологии, </a:t>
            </a:r>
          </a:p>
          <a:p>
            <a:r>
              <a:rPr lang="ru-RU" dirty="0" smtClean="0"/>
              <a:t>- политики. </a:t>
            </a:r>
          </a:p>
          <a:p>
            <a:pPr>
              <a:buNone/>
            </a:pPr>
            <a:r>
              <a:rPr lang="ru-RU" dirty="0" smtClean="0"/>
              <a:t>    Например, если на предприятии имеется высокий уровень производительности труда, то это вовсе не обязательно означает, что оно работает устойчиво, имеет достаточное финансовое обеспечение и может выступать надежным партнером. В данном случае для достоверной оценки дополнительно необходимы характеристики:</a:t>
            </a:r>
          </a:p>
          <a:p>
            <a:pPr>
              <a:buFontTx/>
              <a:buChar char="-"/>
            </a:pPr>
            <a:r>
              <a:rPr lang="ru-RU" dirty="0" smtClean="0"/>
              <a:t>ликвидности средств предприятия, </a:t>
            </a:r>
          </a:p>
          <a:p>
            <a:pPr>
              <a:buFontTx/>
              <a:buChar char="-"/>
            </a:pPr>
            <a:r>
              <a:rPr lang="ru-RU" dirty="0" smtClean="0"/>
              <a:t>структуры капитала, </a:t>
            </a:r>
          </a:p>
          <a:p>
            <a:pPr>
              <a:buFontTx/>
              <a:buChar char="-"/>
            </a:pPr>
            <a:r>
              <a:rPr lang="ru-RU" dirty="0" smtClean="0"/>
              <a:t>эффективности вложений капитала и </a:t>
            </a:r>
            <a:r>
              <a:rPr lang="ru-RU" dirty="0" err="1" smtClean="0"/>
              <a:t>т.п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83264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/>
              <a:t>MCA</a:t>
            </a:r>
            <a:r>
              <a:rPr lang="ru-RU" sz="3200" dirty="0" smtClean="0"/>
              <a:t> основывается на теоретической базе </a:t>
            </a:r>
            <a:r>
              <a:rPr lang="ru-RU" sz="3200" b="1" dirty="0" smtClean="0"/>
              <a:t>высшей математики </a:t>
            </a:r>
            <a:r>
              <a:rPr lang="ru-RU" sz="3200" dirty="0" smtClean="0"/>
              <a:t>и </a:t>
            </a:r>
            <a:r>
              <a:rPr lang="ru-RU" sz="3200" b="1" dirty="0" smtClean="0"/>
              <a:t>математической статистики. </a:t>
            </a:r>
            <a:r>
              <a:rPr lang="ru-RU" sz="3200" dirty="0" smtClean="0"/>
              <a:t>Множество его методов разбивается на </a:t>
            </a:r>
            <a:r>
              <a:rPr lang="ru-RU" sz="3200" b="1" dirty="0" smtClean="0"/>
              <a:t>две большие группы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К первой группе </a:t>
            </a:r>
            <a:r>
              <a:rPr lang="ru-RU" sz="2800" dirty="0" smtClean="0"/>
              <a:t>относятся методы, которые:</a:t>
            </a:r>
          </a:p>
          <a:p>
            <a:r>
              <a:rPr lang="ru-RU" sz="2800" dirty="0" smtClean="0"/>
              <a:t>- предполагают знание законов распределения многомерной случайной величины;</a:t>
            </a:r>
          </a:p>
          <a:p>
            <a:r>
              <a:rPr lang="ru-RU" sz="2800" dirty="0" smtClean="0"/>
              <a:t>- позволяют производить статистическую оценку явлений и процессов, проверять статистические гипотезы - это методы вероятностного анализа многомерных данных.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565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/>
              <a:t>Ко </a:t>
            </a:r>
            <a:r>
              <a:rPr lang="ru-RU" sz="2800" b="1" dirty="0" smtClean="0"/>
              <a:t>второй группе </a:t>
            </a:r>
            <a:r>
              <a:rPr lang="ru-RU" sz="2800" dirty="0" smtClean="0"/>
              <a:t>принадлежат методы, для которых не обязательно знание законов распределения, но существенна рациональная логическая конструкция, позволяющая адекватно моделировать реальные процессы и явления. </a:t>
            </a:r>
          </a:p>
          <a:p>
            <a:pPr algn="just">
              <a:buNone/>
            </a:pPr>
            <a:r>
              <a:rPr lang="ru-RU" sz="2800" dirty="0" smtClean="0"/>
              <a:t>   Эти методы называют </a:t>
            </a:r>
            <a:r>
              <a:rPr lang="ru-RU" sz="2800" b="1" dirty="0" smtClean="0"/>
              <a:t>методами </a:t>
            </a:r>
            <a:r>
              <a:rPr lang="ru-RU" sz="2800" b="1" dirty="0" err="1" smtClean="0"/>
              <a:t>логико-алгебро-геометрического</a:t>
            </a:r>
            <a:r>
              <a:rPr lang="ru-RU" sz="2800" b="1" dirty="0" smtClean="0"/>
              <a:t> направления</a:t>
            </a:r>
            <a:r>
              <a:rPr lang="ru-RU" sz="2800" dirty="0" smtClean="0"/>
              <a:t>. 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1148</Words>
  <Application>Microsoft Office PowerPoint</Application>
  <PresentationFormat>Экран (4:3)</PresentationFormat>
  <Paragraphs>87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Новые, специфические методы МСА: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Асия</dc:creator>
  <cp:lastModifiedBy>Асия</cp:lastModifiedBy>
  <cp:revision>8</cp:revision>
  <dcterms:created xsi:type="dcterms:W3CDTF">2022-12-01T01:01:58Z</dcterms:created>
  <dcterms:modified xsi:type="dcterms:W3CDTF">2022-12-01T02:43:32Z</dcterms:modified>
</cp:coreProperties>
</file>