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8" r:id="rId2"/>
    <p:sldId id="257" r:id="rId3"/>
    <p:sldId id="269" r:id="rId4"/>
    <p:sldId id="270" r:id="rId5"/>
    <p:sldId id="271" r:id="rId6"/>
    <p:sldId id="272" r:id="rId7"/>
    <p:sldId id="273" r:id="rId8"/>
    <p:sldId id="286" r:id="rId9"/>
    <p:sldId id="274" r:id="rId10"/>
    <p:sldId id="275" r:id="rId11"/>
    <p:sldId id="276" r:id="rId12"/>
    <p:sldId id="287" r:id="rId13"/>
    <p:sldId id="278" r:id="rId14"/>
    <p:sldId id="279" r:id="rId15"/>
    <p:sldId id="280" r:id="rId16"/>
    <p:sldId id="281" r:id="rId17"/>
    <p:sldId id="282" r:id="rId18"/>
    <p:sldId id="283" r:id="rId19"/>
    <p:sldId id="284" r:id="rId20"/>
    <p:sldId id="285" r:id="rId2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69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6.wmf"/><Relationship Id="rId1" Type="http://schemas.openxmlformats.org/officeDocument/2006/relationships/image" Target="../media/image5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10.wmf"/><Relationship Id="rId2" Type="http://schemas.openxmlformats.org/officeDocument/2006/relationships/image" Target="../media/image9.wmf"/><Relationship Id="rId1" Type="http://schemas.openxmlformats.org/officeDocument/2006/relationships/image" Target="../media/image8.wmf"/></Relationships>
</file>

<file path=ppt/drawings/_rels/vmlDrawing5.vml.rels><?xml version="1.0" encoding="UTF-8" standalone="yes"?>
<Relationships xmlns="http://schemas.openxmlformats.org/package/2006/relationships"><Relationship Id="rId2" Type="http://schemas.openxmlformats.org/officeDocument/2006/relationships/image" Target="../media/image12.wmf"/><Relationship Id="rId1" Type="http://schemas.openxmlformats.org/officeDocument/2006/relationships/image" Target="../media/image11.wmf"/></Relationships>
</file>

<file path=ppt/drawings/_rels/vmlDrawing6.vml.rels><?xml version="1.0" encoding="UTF-8" standalone="yes"?>
<Relationships xmlns="http://schemas.openxmlformats.org/package/2006/relationships"><Relationship Id="rId2" Type="http://schemas.openxmlformats.org/officeDocument/2006/relationships/image" Target="../media/image14.wmf"/><Relationship Id="rId1" Type="http://schemas.openxmlformats.org/officeDocument/2006/relationships/image" Target="../media/image13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17.wmf"/><Relationship Id="rId2" Type="http://schemas.openxmlformats.org/officeDocument/2006/relationships/image" Target="../media/image16.wmf"/><Relationship Id="rId1" Type="http://schemas.openxmlformats.org/officeDocument/2006/relationships/image" Target="../media/image15.wmf"/><Relationship Id="rId5" Type="http://schemas.openxmlformats.org/officeDocument/2006/relationships/image" Target="../media/image19.wmf"/><Relationship Id="rId4" Type="http://schemas.openxmlformats.org/officeDocument/2006/relationships/image" Target="../media/image18.wmf"/></Relationships>
</file>

<file path=ppt/media/image1.jpeg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с одним вырезанным скругленным углом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ый треугольник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10" name="Полилиния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Полилиния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49C37E18-E187-47F3-A9C1-19E3292C18CF}" type="datetimeFigureOut">
              <a:rPr lang="ru-RU" smtClean="0"/>
              <a:pPr/>
              <a:t>01.12.2022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012B5D69-3F1D-4310-A8F9-64A02EACDDBF}" type="slidenum">
              <a:rPr lang="ru-RU" smtClean="0"/>
              <a:pPr/>
              <a:t>‹#›</a:t>
            </a:fld>
            <a:endParaRPr lang="ru-RU"/>
          </a:p>
        </p:txBody>
      </p:sp>
      <p:grpSp>
        <p:nvGrpSpPr>
          <p:cNvPr id="2" name="Группа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Полилиния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Полилиния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5" Type="http://schemas.openxmlformats.org/officeDocument/2006/relationships/oleObject" Target="../embeddings/oleObject9.bin"/><Relationship Id="rId4" Type="http://schemas.openxmlformats.org/officeDocument/2006/relationships/oleObject" Target="../embeddings/oleObject8.bin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0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4" Type="http://schemas.openxmlformats.org/officeDocument/2006/relationships/oleObject" Target="../embeddings/oleObject11.bin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4" Type="http://schemas.openxmlformats.org/officeDocument/2006/relationships/oleObject" Target="../embeddings/oleObject13.bin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4.bin"/><Relationship Id="rId7" Type="http://schemas.openxmlformats.org/officeDocument/2006/relationships/oleObject" Target="../embeddings/oleObject1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17.bin"/><Relationship Id="rId5" Type="http://schemas.openxmlformats.org/officeDocument/2006/relationships/oleObject" Target="../embeddings/oleObject16.bin"/><Relationship Id="rId4" Type="http://schemas.openxmlformats.org/officeDocument/2006/relationships/oleObject" Target="../embeddings/oleObject15.bin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5.bin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971600" y="548680"/>
            <a:ext cx="7704856" cy="1752600"/>
          </a:xfrm>
        </p:spPr>
        <p:txBody>
          <a:bodyPr>
            <a:noAutofit/>
          </a:bodyPr>
          <a:lstStyle/>
          <a:p>
            <a:pPr algn="ctr"/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Министерство образования и науки Республики Казахстан</a:t>
            </a:r>
          </a:p>
          <a:p>
            <a:pPr algn="ctr"/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Карагандинский университет имени Е.А. </a:t>
            </a:r>
            <a:r>
              <a:rPr lang="ru-RU" sz="20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Букетова</a:t>
            </a:r>
            <a:endParaRPr lang="ru-RU" sz="20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2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pPr algn="ctr"/>
            <a:r>
              <a:rPr lang="ru-RU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ЭКОНОМЕТРИКА</a:t>
            </a:r>
            <a:endParaRPr lang="ru-RU" b="1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Тема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9: </a:t>
            </a:r>
            <a:r>
              <a:rPr lang="ru-RU" sz="2800" b="1" dirty="0" smtClean="0"/>
              <a:t>Автокорреляция</a:t>
            </a:r>
            <a:endParaRPr lang="ru-RU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en-US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6В04106 </a:t>
            </a:r>
            <a:r>
              <a:rPr lang="ru-RU" b="1" dirty="0" smtClean="0"/>
              <a:t>– Учет и аудит</a:t>
            </a:r>
          </a:p>
          <a:p>
            <a:pPr algn="ctr"/>
            <a:r>
              <a:rPr lang="kk-KZ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Автор:      </a:t>
            </a:r>
            <a:r>
              <a:rPr lang="ru-RU" sz="24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Атабаева</a:t>
            </a:r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А.К., 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PhD, </a:t>
            </a:r>
            <a:r>
              <a:rPr lang="ru-RU" sz="24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старший преподаватель</a:t>
            </a:r>
          </a:p>
          <a:p>
            <a:pPr algn="ctr"/>
            <a:r>
              <a:rPr lang="ru-RU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 </a:t>
            </a:r>
            <a:endParaRPr lang="ru-RU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Вид занятий: лекция</a:t>
            </a:r>
          </a:p>
          <a:p>
            <a:pPr algn="ctr"/>
            <a:endParaRPr lang="ru-RU" b="1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Караганда 20</a:t>
            </a:r>
            <a:r>
              <a:rPr lang="en-US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22</a:t>
            </a:r>
            <a:endParaRPr lang="ru-RU" b="1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 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67544" y="620688"/>
            <a:ext cx="8229600" cy="5904656"/>
          </a:xfrm>
        </p:spPr>
        <p:txBody>
          <a:bodyPr>
            <a:normAutofit lnSpcReduction="10000"/>
          </a:bodyPr>
          <a:lstStyle/>
          <a:p>
            <a:r>
              <a:rPr lang="ru-RU" sz="32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Применение МНК к данным, имеющим автокорреляцию в остатках, приводит к таким последствиям:</a:t>
            </a:r>
          </a:p>
          <a:p>
            <a:pPr marL="514350" lvl="0" indent="-514350"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1. Оценки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параметров, оставаясь линейными и несмещенными, перестают быть эффективными. Они перестают быть наилучшими линейными несмещенными оценками.</a:t>
            </a:r>
          </a:p>
          <a:p>
            <a:pPr marL="514350" indent="-514350"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2. Дисперсии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оценок являются смещенными. Часто дисперсии, вычисляемые по стандартным формулам, являются заниженными, что влечет за собой увеличение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t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– статистик. Это может привести к признанию статистически значимыми факторов, которые в действительности таковыми не являются.</a:t>
            </a:r>
            <a:endParaRPr lang="ru-RU" sz="28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67544" y="980728"/>
            <a:ext cx="8229600" cy="5544616"/>
          </a:xfrm>
        </p:spPr>
        <p:txBody>
          <a:bodyPr>
            <a:normAutofit/>
          </a:bodyPr>
          <a:lstStyle/>
          <a:p>
            <a:pPr marL="514350" lvl="0" indent="-514350">
              <a:buNone/>
            </a:pP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3. Оценка 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дисперсии регрессии является смещенной оценкой истинного значения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σ</a:t>
            </a:r>
            <a:r>
              <a:rPr lang="ru-RU" sz="3200" i="1" baseline="30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, во многих случаях занижая его.</a:t>
            </a:r>
          </a:p>
          <a:p>
            <a:pPr marL="514350" lvl="0" indent="-514350">
              <a:buNone/>
            </a:pP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4. Выводы 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t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 – и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F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 – статистикам, возможно, будут неверными, что ухудшает прогнозные качества модели.</a:t>
            </a:r>
            <a:endParaRPr lang="ru-RU" sz="3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343872"/>
          </a:xfrm>
        </p:spPr>
        <p:txBody>
          <a:bodyPr/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2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вопрос. Обнаружение автокорреляции</a:t>
            </a: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Для обнаружения автокорреляции используют либо графический метод, либо статистические тесты. Рассмотрим два наиболее популярных теста.</a:t>
            </a: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Метод рядов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 По этому методу последовательно определяются знаки отклонений  от регрессионной зависимости.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23528" y="836712"/>
            <a:ext cx="8589640" cy="5472608"/>
          </a:xfrm>
        </p:spPr>
        <p:txBody>
          <a:bodyPr>
            <a:normAutofit/>
          </a:bodyPr>
          <a:lstStyle/>
          <a:p>
            <a:r>
              <a:rPr lang="ru-RU" sz="2800" b="1" dirty="0" smtClean="0"/>
              <a:t>Ряд</a:t>
            </a:r>
            <a:r>
              <a:rPr lang="ru-RU" sz="2800" dirty="0" smtClean="0"/>
              <a:t> определяется как непрерывная последовательность одинаковых знаков. Количество знаков в ряду называется </a:t>
            </a:r>
            <a:r>
              <a:rPr lang="ru-RU" sz="2800" b="1" dirty="0" smtClean="0"/>
              <a:t>длиной</a:t>
            </a:r>
            <a:r>
              <a:rPr lang="ru-RU" sz="2800" dirty="0" smtClean="0"/>
              <a:t> </a:t>
            </a:r>
            <a:r>
              <a:rPr lang="ru-RU" sz="2800" b="1" dirty="0" smtClean="0"/>
              <a:t>ряда</a:t>
            </a:r>
            <a:r>
              <a:rPr lang="ru-RU" sz="2800" dirty="0" smtClean="0"/>
              <a:t>. </a:t>
            </a:r>
            <a:endParaRPr lang="ru-RU" sz="2800" dirty="0" smtClean="0"/>
          </a:p>
          <a:p>
            <a:r>
              <a:rPr lang="ru-RU" sz="2800" dirty="0" smtClean="0"/>
              <a:t>Если </a:t>
            </a:r>
            <a:r>
              <a:rPr lang="ru-RU" sz="2800" dirty="0" smtClean="0"/>
              <a:t>рядов слишком мало по сравнению с количеством наблюдений </a:t>
            </a:r>
            <a:r>
              <a:rPr lang="en-US" sz="2800" i="1" dirty="0" smtClean="0"/>
              <a:t>n</a:t>
            </a:r>
            <a:r>
              <a:rPr lang="ru-RU" sz="2800" dirty="0" smtClean="0"/>
              <a:t>, то вполне вероятна положительная автокорреляция. Если же рядов слишком много, то вероятна отрицательная автокорреляция.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512" y="980728"/>
            <a:ext cx="8784976" cy="5688632"/>
          </a:xfrm>
        </p:spPr>
        <p:txBody>
          <a:bodyPr>
            <a:normAutofit/>
          </a:bodyPr>
          <a:lstStyle/>
          <a:p>
            <a:r>
              <a:rPr lang="ru-RU" sz="2800" dirty="0" smtClean="0"/>
              <a:t>	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Пусть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– объём выборки,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2800" i="1" baseline="-25000" dirty="0" smtClean="0">
                <a:latin typeface="Times New Roman" pitchFamily="18" charset="0"/>
                <a:cs typeface="Times New Roman" pitchFamily="18" charset="0"/>
              </a:rPr>
              <a:t>1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– общее количество положительных отклонений;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2800" i="1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– общее количество отрицательных отклонений;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k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– количество рядов. В приведенном примере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=20,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2800" i="1" baseline="-25000" dirty="0" smtClean="0">
                <a:latin typeface="Times New Roman" pitchFamily="18" charset="0"/>
                <a:cs typeface="Times New Roman" pitchFamily="18" charset="0"/>
              </a:rPr>
              <a:t>1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=11,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2800" i="1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=5.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	При достаточно большом количестве наблюдений (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2800" i="1" baseline="-25000" dirty="0" smtClean="0">
                <a:latin typeface="Times New Roman" pitchFamily="18" charset="0"/>
                <a:cs typeface="Times New Roman" pitchFamily="18" charset="0"/>
              </a:rPr>
              <a:t>1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&gt;10,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ru-RU" sz="2800" i="1" baseline="-250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&gt;10) и отсутствии автокорреляции СВ </a:t>
            </a:r>
            <a:r>
              <a:rPr lang="en-US" sz="2800" i="1" dirty="0" smtClean="0">
                <a:latin typeface="Times New Roman" pitchFamily="18" charset="0"/>
                <a:cs typeface="Times New Roman" pitchFamily="18" charset="0"/>
              </a:rPr>
              <a:t>k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имеет асимптотически нормальное распределение, в котором</a:t>
            </a:r>
          </a:p>
          <a:p>
            <a:pPr algn="just"/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170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7169" name="Object 1"/>
          <p:cNvGraphicFramePr>
            <a:graphicFrameLocks noChangeAspect="1"/>
          </p:cNvGraphicFramePr>
          <p:nvPr/>
        </p:nvGraphicFramePr>
        <p:xfrm>
          <a:off x="2555776" y="4221088"/>
          <a:ext cx="4824536" cy="2336291"/>
        </p:xfrm>
        <a:graphic>
          <a:graphicData uri="http://schemas.openxmlformats.org/presentationml/2006/ole">
            <p:oleObj spid="_x0000_s7169" name="Формула" r:id="rId3" imgW="2413000" imgH="11684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67544" y="764704"/>
            <a:ext cx="8229600" cy="5688632"/>
          </a:xfrm>
        </p:spPr>
        <p:txBody>
          <a:bodyPr>
            <a:normAutofit/>
          </a:bodyPr>
          <a:lstStyle/>
          <a:p>
            <a:r>
              <a:rPr lang="ru-RU" sz="2800" dirty="0" smtClean="0"/>
              <a:t>Тогда, если</a:t>
            </a:r>
          </a:p>
          <a:p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2800" dirty="0" smtClean="0"/>
              <a:t>то гипотеза об отсутствии автокорреляции не отклоняется. </a:t>
            </a:r>
            <a:r>
              <a:rPr lang="ru-RU" sz="2800" dirty="0" smtClean="0"/>
              <a:t>Если</a:t>
            </a:r>
          </a:p>
          <a:p>
            <a:pPr>
              <a:buNone/>
            </a:pPr>
            <a:r>
              <a:rPr lang="ru-RU" sz="2800" dirty="0" smtClean="0"/>
              <a:t> </a:t>
            </a:r>
            <a:r>
              <a:rPr lang="ru-RU" sz="2800" dirty="0" smtClean="0"/>
              <a:t>то констатируется положительная автокорреляция; в случае  </a:t>
            </a:r>
            <a:endParaRPr lang="ru-RU" sz="2800" dirty="0" smtClean="0"/>
          </a:p>
          <a:p>
            <a:pPr>
              <a:buNone/>
            </a:pPr>
            <a:r>
              <a:rPr lang="ru-RU" sz="2800" dirty="0" smtClean="0"/>
              <a:t>признается </a:t>
            </a:r>
            <a:r>
              <a:rPr lang="ru-RU" sz="2800" dirty="0" smtClean="0"/>
              <a:t>наличие отрицательной автокорреляции.</a:t>
            </a:r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6145" name="Object 1"/>
          <p:cNvGraphicFramePr>
            <a:graphicFrameLocks noChangeAspect="1"/>
          </p:cNvGraphicFramePr>
          <p:nvPr/>
        </p:nvGraphicFramePr>
        <p:xfrm>
          <a:off x="755576" y="1412776"/>
          <a:ext cx="7038240" cy="548680"/>
        </p:xfrm>
        <a:graphic>
          <a:graphicData uri="http://schemas.openxmlformats.org/presentationml/2006/ole">
            <p:oleObj spid="_x0000_s6145" name="Формула" r:id="rId3" imgW="3543300" imgH="279400" progId="Equation.3">
              <p:embed/>
            </p:oleObj>
          </a:graphicData>
        </a:graphic>
      </p:graphicFrame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6147" name="Object 3"/>
          <p:cNvGraphicFramePr>
            <a:graphicFrameLocks noChangeAspect="1"/>
          </p:cNvGraphicFramePr>
          <p:nvPr/>
        </p:nvGraphicFramePr>
        <p:xfrm>
          <a:off x="4067944" y="2852935"/>
          <a:ext cx="3456384" cy="519353"/>
        </p:xfrm>
        <a:graphic>
          <a:graphicData uri="http://schemas.openxmlformats.org/presentationml/2006/ole">
            <p:oleObj spid="_x0000_s6147" name="Формула" r:id="rId4" imgW="1841500" imgH="279400" progId="Equation.3">
              <p:embed/>
            </p:oleObj>
          </a:graphicData>
        </a:graphic>
      </p:graphicFrame>
      <p:sp>
        <p:nvSpPr>
          <p:cNvPr id="6150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6149" name="Object 5"/>
          <p:cNvGraphicFramePr>
            <a:graphicFrameLocks noChangeAspect="1"/>
          </p:cNvGraphicFramePr>
          <p:nvPr/>
        </p:nvGraphicFramePr>
        <p:xfrm>
          <a:off x="5076056" y="3717032"/>
          <a:ext cx="3491880" cy="524687"/>
        </p:xfrm>
        <a:graphic>
          <a:graphicData uri="http://schemas.openxmlformats.org/presentationml/2006/ole">
            <p:oleObj spid="_x0000_s6149" name="Формула" r:id="rId5" imgW="1841500" imgH="2794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400600"/>
          </a:xfrm>
        </p:spPr>
        <p:txBody>
          <a:bodyPr>
            <a:normAutofit/>
          </a:bodyPr>
          <a:lstStyle/>
          <a:p>
            <a:pPr algn="just"/>
            <a:r>
              <a:rPr lang="ru-RU" sz="2800" dirty="0" smtClean="0"/>
              <a:t>	Для небольшого числа наблюдений (</a:t>
            </a:r>
            <a:r>
              <a:rPr lang="en-US" sz="2800" i="1" dirty="0" smtClean="0"/>
              <a:t>n</a:t>
            </a:r>
            <a:r>
              <a:rPr lang="ru-RU" sz="2800" i="1" dirty="0" smtClean="0"/>
              <a:t>1</a:t>
            </a:r>
            <a:r>
              <a:rPr lang="ru-RU" sz="2800" dirty="0" smtClean="0"/>
              <a:t>&lt;20, </a:t>
            </a:r>
            <a:r>
              <a:rPr lang="en-US" sz="2800" i="1" dirty="0" smtClean="0"/>
              <a:t>n</a:t>
            </a:r>
            <a:r>
              <a:rPr lang="ru-RU" sz="2800" i="1" dirty="0" smtClean="0"/>
              <a:t>2</a:t>
            </a:r>
            <a:r>
              <a:rPr lang="ru-RU" sz="2800" dirty="0" smtClean="0"/>
              <a:t>&lt;20) были разработаны таблицы критических значений количества рядов при </a:t>
            </a:r>
            <a:r>
              <a:rPr lang="en-US" sz="2800" i="1" dirty="0" smtClean="0"/>
              <a:t>n</a:t>
            </a:r>
            <a:r>
              <a:rPr lang="ru-RU" sz="2800" dirty="0" smtClean="0"/>
              <a:t> наблюдениях. В одной таблице в зависимости от </a:t>
            </a:r>
            <a:r>
              <a:rPr lang="en-US" sz="2800" i="1" dirty="0" smtClean="0"/>
              <a:t>n</a:t>
            </a:r>
            <a:r>
              <a:rPr lang="ru-RU" sz="2800" i="1" baseline="-25000" dirty="0" smtClean="0"/>
              <a:t>1</a:t>
            </a:r>
            <a:r>
              <a:rPr lang="ru-RU" sz="2800" dirty="0" smtClean="0"/>
              <a:t> и </a:t>
            </a:r>
            <a:r>
              <a:rPr lang="en-US" sz="2800" i="1" dirty="0" smtClean="0"/>
              <a:t>n</a:t>
            </a:r>
            <a:r>
              <a:rPr lang="ru-RU" sz="2800" i="1" baseline="-25000" dirty="0" smtClean="0"/>
              <a:t>2</a:t>
            </a:r>
            <a:r>
              <a:rPr lang="ru-RU" sz="2800" dirty="0" smtClean="0"/>
              <a:t> определяется нижняя граница </a:t>
            </a:r>
            <a:r>
              <a:rPr lang="en-US" sz="2800" i="1" dirty="0" smtClean="0"/>
              <a:t>k</a:t>
            </a:r>
            <a:r>
              <a:rPr lang="ru-RU" sz="2800" i="1" baseline="-25000" dirty="0" smtClean="0"/>
              <a:t>1</a:t>
            </a:r>
            <a:r>
              <a:rPr lang="ru-RU" sz="2800" dirty="0" smtClean="0"/>
              <a:t> количества рядов, в другой – верхняя граница </a:t>
            </a:r>
            <a:r>
              <a:rPr lang="en-US" sz="2800" i="1" dirty="0" smtClean="0"/>
              <a:t>k</a:t>
            </a:r>
            <a:r>
              <a:rPr lang="ru-RU" sz="2800" i="1" baseline="-25000" dirty="0" smtClean="0"/>
              <a:t>2</a:t>
            </a:r>
            <a:r>
              <a:rPr lang="ru-RU" sz="2800" dirty="0" smtClean="0"/>
              <a:t>. Если </a:t>
            </a:r>
            <a:r>
              <a:rPr lang="en-US" sz="2800" i="1" dirty="0" smtClean="0"/>
              <a:t>k</a:t>
            </a:r>
            <a:r>
              <a:rPr lang="ru-RU" sz="2800" i="1" baseline="-25000" dirty="0" smtClean="0"/>
              <a:t>1</a:t>
            </a:r>
            <a:r>
              <a:rPr lang="ru-RU" sz="2800" i="1" dirty="0" smtClean="0"/>
              <a:t>&lt;</a:t>
            </a:r>
            <a:r>
              <a:rPr lang="en-US" sz="2800" i="1" dirty="0" smtClean="0"/>
              <a:t>k</a:t>
            </a:r>
            <a:r>
              <a:rPr lang="ru-RU" sz="2800" i="1" dirty="0" smtClean="0"/>
              <a:t>&lt;</a:t>
            </a:r>
            <a:r>
              <a:rPr lang="en-US" sz="2800" i="1" dirty="0" smtClean="0"/>
              <a:t>k</a:t>
            </a:r>
            <a:r>
              <a:rPr lang="ru-RU" sz="2800" i="1" baseline="-25000" dirty="0" smtClean="0"/>
              <a:t>2</a:t>
            </a:r>
            <a:r>
              <a:rPr lang="ru-RU" sz="2800" dirty="0" smtClean="0"/>
              <a:t>, то говорят об отсутствии автокорреляции. </a:t>
            </a:r>
            <a:r>
              <a:rPr lang="ru-RU" sz="2800" dirty="0" smtClean="0"/>
              <a:t>Если    </a:t>
            </a:r>
            <a:r>
              <a:rPr lang="ru-RU" sz="2800" dirty="0" smtClean="0"/>
              <a:t>, то говорят о положительной автокорреляции. Если </a:t>
            </a:r>
            <a:endParaRPr lang="ru-RU" sz="2800" dirty="0" smtClean="0"/>
          </a:p>
          <a:p>
            <a:pPr algn="just"/>
            <a:r>
              <a:rPr lang="ru-RU" sz="2800" dirty="0" smtClean="0"/>
              <a:t>то </a:t>
            </a:r>
            <a:r>
              <a:rPr lang="ru-RU" sz="2800" dirty="0" smtClean="0"/>
              <a:t>говорят об отрицательной автокорреляции. </a:t>
            </a:r>
            <a:endParaRPr lang="ru-RU" dirty="0"/>
          </a:p>
        </p:txBody>
      </p:sp>
      <p:sp>
        <p:nvSpPr>
          <p:cNvPr id="5122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5121" name="Object 1"/>
          <p:cNvGraphicFramePr>
            <a:graphicFrameLocks noChangeAspect="1"/>
          </p:cNvGraphicFramePr>
          <p:nvPr/>
        </p:nvGraphicFramePr>
        <p:xfrm>
          <a:off x="4932040" y="4221088"/>
          <a:ext cx="885248" cy="476672"/>
        </p:xfrm>
        <a:graphic>
          <a:graphicData uri="http://schemas.openxmlformats.org/presentationml/2006/ole">
            <p:oleObj spid="_x0000_s5121" name="Формула" r:id="rId3" imgW="494870" imgH="266469" progId="Equation.3">
              <p:embed/>
            </p:oleObj>
          </a:graphicData>
        </a:graphic>
      </p:graphicFrame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5123" name="Object 3"/>
          <p:cNvGraphicFramePr>
            <a:graphicFrameLocks noChangeAspect="1"/>
          </p:cNvGraphicFramePr>
          <p:nvPr/>
        </p:nvGraphicFramePr>
        <p:xfrm>
          <a:off x="7308304" y="4653136"/>
          <a:ext cx="1077764" cy="548680"/>
        </p:xfrm>
        <a:graphic>
          <a:graphicData uri="http://schemas.openxmlformats.org/presentationml/2006/ole">
            <p:oleObj spid="_x0000_s5123" name="Формула" r:id="rId4" imgW="520474" imgH="266584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832648"/>
          </a:xfrm>
        </p:spPr>
        <p:txBody>
          <a:bodyPr>
            <a:normAutofit/>
          </a:bodyPr>
          <a:lstStyle/>
          <a:p>
            <a:r>
              <a:rPr lang="ru-RU" sz="2800" dirty="0" smtClean="0"/>
              <a:t>Например, для приведенных выше данных </a:t>
            </a:r>
            <a:r>
              <a:rPr lang="en-US" sz="2800" i="1" dirty="0" smtClean="0"/>
              <a:t>k</a:t>
            </a:r>
            <a:r>
              <a:rPr lang="ru-RU" sz="2800" i="1" baseline="-25000" dirty="0" smtClean="0"/>
              <a:t>1</a:t>
            </a:r>
            <a:r>
              <a:rPr lang="ru-RU" sz="2800" dirty="0" smtClean="0"/>
              <a:t>=6, </a:t>
            </a:r>
            <a:r>
              <a:rPr lang="en-US" sz="2800" i="1" dirty="0" smtClean="0"/>
              <a:t>k</a:t>
            </a:r>
            <a:r>
              <a:rPr lang="ru-RU" sz="2800" i="1" baseline="-25000" dirty="0" smtClean="0"/>
              <a:t>2</a:t>
            </a:r>
            <a:r>
              <a:rPr lang="ru-RU" sz="2800" dirty="0" smtClean="0"/>
              <a:t>=16 при уровне значимости 0,05. Поскольку </a:t>
            </a:r>
            <a:r>
              <a:rPr lang="en-US" sz="2800" i="1" dirty="0" smtClean="0"/>
              <a:t>k</a:t>
            </a:r>
            <a:r>
              <a:rPr lang="ru-RU" sz="2800" i="1" dirty="0" smtClean="0"/>
              <a:t>=5&lt;</a:t>
            </a:r>
            <a:r>
              <a:rPr lang="en-US" sz="2800" i="1" dirty="0" smtClean="0"/>
              <a:t>k</a:t>
            </a:r>
            <a:r>
              <a:rPr lang="ru-RU" sz="2800" i="1" baseline="-25000" dirty="0" smtClean="0"/>
              <a:t>1</a:t>
            </a:r>
            <a:r>
              <a:rPr lang="ru-RU" sz="2800" i="1" dirty="0" smtClean="0"/>
              <a:t>=6</a:t>
            </a:r>
            <a:r>
              <a:rPr lang="ru-RU" sz="2800" dirty="0" smtClean="0"/>
              <a:t>, определяем положительную автокорреляцию.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764704"/>
            <a:ext cx="8640960" cy="5904656"/>
          </a:xfrm>
        </p:spPr>
        <p:txBody>
          <a:bodyPr>
            <a:normAutofit/>
          </a:bodyPr>
          <a:lstStyle/>
          <a:p>
            <a:r>
              <a:rPr lang="ru-RU" sz="2400" b="1" dirty="0" smtClean="0"/>
              <a:t>Критерий </a:t>
            </a:r>
            <a:r>
              <a:rPr lang="ru-RU" sz="2400" b="1" dirty="0" err="1" smtClean="0"/>
              <a:t>Дарбина</a:t>
            </a:r>
            <a:r>
              <a:rPr lang="ru-RU" sz="2400" b="1" dirty="0" smtClean="0"/>
              <a:t> – Уотсона</a:t>
            </a:r>
            <a:r>
              <a:rPr lang="ru-RU" sz="2400" dirty="0" smtClean="0"/>
              <a:t>. Это наиболее известный критерий обнаружения автокорреляции первого порядка. Статистика </a:t>
            </a:r>
            <a:r>
              <a:rPr lang="en-US" sz="2400" i="1" dirty="0" smtClean="0"/>
              <a:t>DW</a:t>
            </a:r>
            <a:r>
              <a:rPr lang="ru-RU" sz="2400" dirty="0" smtClean="0"/>
              <a:t> </a:t>
            </a:r>
            <a:r>
              <a:rPr lang="ru-RU" sz="2400" dirty="0" err="1" smtClean="0"/>
              <a:t>Дарбина</a:t>
            </a:r>
            <a:r>
              <a:rPr lang="ru-RU" sz="2400" dirty="0" smtClean="0"/>
              <a:t> – Уотсона приводится во всех специальных компьютерных программах как одна из важнейших характеристик качества регрессионной модели.</a:t>
            </a:r>
          </a:p>
          <a:p>
            <a:r>
              <a:rPr lang="ru-RU" sz="2400" dirty="0" smtClean="0"/>
              <a:t>Сначала </a:t>
            </a:r>
            <a:r>
              <a:rPr lang="ru-RU" sz="2400" dirty="0" smtClean="0"/>
              <a:t>по построенному эмпирическому уравнению регрессии определяются значения отклонений </a:t>
            </a:r>
            <a:r>
              <a:rPr lang="ru-RU" sz="2400" dirty="0" smtClean="0"/>
              <a:t> </a:t>
            </a:r>
          </a:p>
          <a:p>
            <a:endParaRPr lang="ru-RU" sz="2400" dirty="0" smtClean="0"/>
          </a:p>
          <a:p>
            <a:endParaRPr lang="ru-RU" sz="2400" dirty="0" smtClean="0"/>
          </a:p>
          <a:p>
            <a:r>
              <a:rPr lang="ru-RU" sz="2400" dirty="0" smtClean="0"/>
              <a:t>Рассчитывается статистика:</a:t>
            </a:r>
            <a:endParaRPr lang="ru-RU" sz="2400" dirty="0" smtClean="0"/>
          </a:p>
          <a:p>
            <a:endParaRPr lang="ru-RU" dirty="0"/>
          </a:p>
        </p:txBody>
      </p:sp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073" name="Object 1"/>
          <p:cNvGraphicFramePr>
            <a:graphicFrameLocks noChangeAspect="1"/>
          </p:cNvGraphicFramePr>
          <p:nvPr/>
        </p:nvGraphicFramePr>
        <p:xfrm>
          <a:off x="1619672" y="3933055"/>
          <a:ext cx="3312368" cy="658359"/>
        </p:xfrm>
        <a:graphic>
          <a:graphicData uri="http://schemas.openxmlformats.org/presentationml/2006/ole">
            <p:oleObj spid="_x0000_s3073" name="Формула" r:id="rId3" imgW="1536033" imgH="304668" progId="Equation.3">
              <p:embed/>
            </p:oleObj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/>
        </p:nvGraphicFramePr>
        <p:xfrm>
          <a:off x="5148064" y="4293096"/>
          <a:ext cx="2880320" cy="2061868"/>
        </p:xfrm>
        <a:graphic>
          <a:graphicData uri="http://schemas.openxmlformats.org/presentationml/2006/ole">
            <p:oleObj spid="_x0000_s3075" name="Формула" r:id="rId4" imgW="1739900" imgH="12446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512" y="764704"/>
            <a:ext cx="8507288" cy="590465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	Далее по таблице критических точек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Дарбина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– Уотсона определяются два числа 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d</a:t>
            </a:r>
            <a:r>
              <a:rPr lang="en-US" i="1" baseline="-25000" dirty="0" smtClean="0">
                <a:latin typeface="Times New Roman" pitchFamily="18" charset="0"/>
                <a:cs typeface="Times New Roman" pitchFamily="18" charset="0"/>
              </a:rPr>
              <a:t>l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en-US" i="1" dirty="0" smtClean="0">
                <a:latin typeface="Times New Roman" pitchFamily="18" charset="0"/>
                <a:cs typeface="Times New Roman" pitchFamily="18" charset="0"/>
              </a:rPr>
              <a:t>d</a:t>
            </a:r>
            <a:r>
              <a:rPr lang="en-US" i="1" baseline="-25000" dirty="0" smtClean="0">
                <a:latin typeface="Times New Roman" pitchFamily="18" charset="0"/>
                <a:cs typeface="Times New Roman" pitchFamily="18" charset="0"/>
              </a:rPr>
              <a:t>u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и осуществляются выводы по правилу: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		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              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                             - положительная автокорреляция;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		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         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                               -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зона неопределенности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                                   -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автокорреляция отсутствует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                       -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зона неопределенности;</a:t>
            </a:r>
          </a:p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		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               -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отрицательная автокорреляция.</a:t>
            </a:r>
          </a:p>
          <a:p>
            <a:pPr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just">
              <a:lnSpc>
                <a:spcPct val="120000"/>
              </a:lnSpc>
              <a:spcBef>
                <a:spcPts val="0"/>
              </a:spcBef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50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049" name="Object 1"/>
          <p:cNvGraphicFramePr>
            <a:graphicFrameLocks noChangeAspect="1"/>
          </p:cNvGraphicFramePr>
          <p:nvPr/>
        </p:nvGraphicFramePr>
        <p:xfrm>
          <a:off x="251520" y="2564904"/>
          <a:ext cx="2520280" cy="588502"/>
        </p:xfrm>
        <a:graphic>
          <a:graphicData uri="http://schemas.openxmlformats.org/presentationml/2006/ole">
            <p:oleObj spid="_x0000_s2049" name="Формула" r:id="rId3" imgW="1054100" imgH="279400" progId="Equation.3">
              <p:embed/>
            </p:oleObj>
          </a:graphicData>
        </a:graphic>
      </p:graphicFrame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051" name="Object 3"/>
          <p:cNvGraphicFramePr>
            <a:graphicFrameLocks noChangeAspect="1"/>
          </p:cNvGraphicFramePr>
          <p:nvPr/>
        </p:nvGraphicFramePr>
        <p:xfrm>
          <a:off x="251520" y="3501008"/>
          <a:ext cx="2592288" cy="611190"/>
        </p:xfrm>
        <a:graphic>
          <a:graphicData uri="http://schemas.openxmlformats.org/presentationml/2006/ole">
            <p:oleObj spid="_x0000_s2051" name="Формула" r:id="rId4" imgW="1168400" imgH="279400" progId="Equation.3">
              <p:embed/>
            </p:oleObj>
          </a:graphicData>
        </a:graphic>
      </p:graphicFrame>
      <p:sp>
        <p:nvSpPr>
          <p:cNvPr id="2054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053" name="Object 5"/>
          <p:cNvGraphicFramePr>
            <a:graphicFrameLocks noChangeAspect="1"/>
          </p:cNvGraphicFramePr>
          <p:nvPr/>
        </p:nvGraphicFramePr>
        <p:xfrm>
          <a:off x="206825" y="4365104"/>
          <a:ext cx="3141039" cy="591494"/>
        </p:xfrm>
        <a:graphic>
          <a:graphicData uri="http://schemas.openxmlformats.org/presentationml/2006/ole">
            <p:oleObj spid="_x0000_s2053" name="Формула" r:id="rId5" imgW="1473200" imgH="279400" progId="Equation.3">
              <p:embed/>
            </p:oleObj>
          </a:graphicData>
        </a:graphic>
      </p:graphicFrame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055" name="Object 7"/>
          <p:cNvGraphicFramePr>
            <a:graphicFrameLocks noChangeAspect="1"/>
          </p:cNvGraphicFramePr>
          <p:nvPr/>
        </p:nvGraphicFramePr>
        <p:xfrm>
          <a:off x="251520" y="5373216"/>
          <a:ext cx="2880320" cy="456444"/>
        </p:xfrm>
        <a:graphic>
          <a:graphicData uri="http://schemas.openxmlformats.org/presentationml/2006/ole">
            <p:oleObj spid="_x0000_s2055" name="Формула" r:id="rId6" imgW="1739900" imgH="279400" progId="Equation.3">
              <p:embed/>
            </p:oleObj>
          </a:graphicData>
        </a:graphic>
      </p:graphicFrame>
      <p:sp>
        <p:nvSpPr>
          <p:cNvPr id="2058" name="Rectangle 10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2057" name="Object 9"/>
          <p:cNvGraphicFramePr>
            <a:graphicFrameLocks noChangeAspect="1"/>
          </p:cNvGraphicFramePr>
          <p:nvPr/>
        </p:nvGraphicFramePr>
        <p:xfrm>
          <a:off x="323528" y="5949280"/>
          <a:ext cx="2736304" cy="558823"/>
        </p:xfrm>
        <a:graphic>
          <a:graphicData uri="http://schemas.openxmlformats.org/presentationml/2006/ole">
            <p:oleObj spid="_x0000_s2057" name="Формула" r:id="rId7" imgW="1358900" imgH="2794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836712"/>
            <a:ext cx="8435280" cy="5832648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ru-RU" sz="3200" b="1" dirty="0" smtClean="0">
                <a:latin typeface="Times New Roman" pitchFamily="18" charset="0"/>
                <a:cs typeface="Times New Roman" pitchFamily="18" charset="0"/>
              </a:rPr>
              <a:t>План</a:t>
            </a:r>
          </a:p>
          <a:p>
            <a:r>
              <a:rPr lang="ru-RU" b="1" dirty="0" smtClean="0"/>
              <a:t>1 Понятие и причины автокорреляции</a:t>
            </a:r>
            <a:endParaRPr lang="ru-RU" dirty="0" smtClean="0"/>
          </a:p>
          <a:p>
            <a:r>
              <a:rPr lang="ru-RU" b="1" dirty="0" smtClean="0"/>
              <a:t>2 Обнаружение автокорреляции</a:t>
            </a:r>
            <a:endParaRPr lang="ru-RU" dirty="0" smtClean="0"/>
          </a:p>
          <a:p>
            <a:r>
              <a:rPr lang="ru-RU" b="1" dirty="0" smtClean="0"/>
              <a:t>3 Методы устранения автокорреляции</a:t>
            </a:r>
            <a:endParaRPr lang="ru-RU" dirty="0" smtClean="0"/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548680"/>
            <a:ext cx="8712968" cy="6120680"/>
          </a:xfrm>
        </p:spPr>
        <p:txBody>
          <a:bodyPr>
            <a:normAutofit fontScale="85000" lnSpcReduction="10000"/>
          </a:bodyPr>
          <a:lstStyle/>
          <a:p>
            <a:pPr algn="ctr">
              <a:buNone/>
            </a:pPr>
            <a:r>
              <a:rPr lang="ru-RU" dirty="0" smtClean="0"/>
              <a:t>   </a:t>
            </a:r>
            <a:r>
              <a:rPr lang="ru-RU" sz="3200" dirty="0" smtClean="0">
                <a:latin typeface="Times New Roman" pitchFamily="18" charset="0"/>
                <a:cs typeface="Times New Roman" pitchFamily="18" charset="0"/>
              </a:rPr>
              <a:t>Резюме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Автокорреляция (последовательная корреляция) остатков определяется как корреляция между соседними значениями случайных отклонений во времени (временные ряды) или в пространстве (перекрестные данные). Она обычно встречается во временных рядах и очень редко – в пространственных данных. В экономических задачах значительно чаще встречается положительная автокорреляция , чем отрицательная автокорреляция .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Чаще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всего положительная автокорреляция вызывается направленным постоянным воздействием некоторых не учтенных в регрессии факторов. Например, при исследовании спроса </a:t>
            </a:r>
            <a:r>
              <a:rPr lang="ru-RU" sz="2800" i="1" dirty="0" smtClean="0">
                <a:latin typeface="Times New Roman" pitchFamily="18" charset="0"/>
                <a:cs typeface="Times New Roman" pitchFamily="18" charset="0"/>
              </a:rPr>
              <a:t>у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на прохладительные напитки в зависимости от дохода </a:t>
            </a:r>
            <a:r>
              <a:rPr lang="ru-RU" sz="2800" i="1" dirty="0" err="1" smtClean="0">
                <a:latin typeface="Times New Roman" pitchFamily="18" charset="0"/>
                <a:cs typeface="Times New Roman" pitchFamily="18" charset="0"/>
              </a:rPr>
              <a:t>х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на трендовую зависимость накладываются изменения спроса в летние и зимние периоды. Аналогичная картина может иметь место в макроэкономическом анализе с учетом циклов деловой активности.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559896"/>
          </a:xfrm>
        </p:spPr>
        <p:txBody>
          <a:bodyPr>
            <a:normAutofit fontScale="92500" lnSpcReduction="20000"/>
          </a:bodyPr>
          <a:lstStyle/>
          <a:p>
            <a:r>
              <a:rPr lang="ru-RU" b="1" i="1" dirty="0" smtClean="0"/>
              <a:t>Основная литература:</a:t>
            </a:r>
            <a:endParaRPr lang="ru-RU" dirty="0" smtClean="0"/>
          </a:p>
          <a:p>
            <a:pPr lvl="0"/>
            <a:r>
              <a:rPr lang="ru-RU" dirty="0" smtClean="0"/>
              <a:t>Валентинов, В. А.  Эконометрика: учебник / В. А. Валентинов. - 2-е изд. - М. : Дашков и К°, 2009. - 445 с.</a:t>
            </a:r>
          </a:p>
          <a:p>
            <a:pPr lvl="0"/>
            <a:r>
              <a:rPr lang="ru-RU" dirty="0" smtClean="0"/>
              <a:t>Валентинов, В. А.  Эконометрика: практикум / В. А. Валентинов. - 3-е изд. - М.: </a:t>
            </a:r>
            <a:r>
              <a:rPr lang="ru-RU" dirty="0" err="1" smtClean="0"/>
              <a:t>Даш-ков</a:t>
            </a:r>
            <a:r>
              <a:rPr lang="ru-RU" dirty="0" smtClean="0"/>
              <a:t> и К°, 2010. - 435 с.</a:t>
            </a:r>
          </a:p>
          <a:p>
            <a:pPr lvl="0"/>
            <a:r>
              <a:rPr lang="ru-RU" dirty="0" smtClean="0"/>
              <a:t>Эконометрика: Учебник / Под ред. И.И. Елисеевой. – М.: Финансы и статистика, 2002. – 344 с.</a:t>
            </a:r>
          </a:p>
          <a:p>
            <a:pPr lvl="0"/>
            <a:r>
              <a:rPr lang="ru-RU" dirty="0" smtClean="0"/>
              <a:t>Практикум по эконометрике: </a:t>
            </a:r>
            <a:r>
              <a:rPr lang="ru-RU" dirty="0" err="1" smtClean="0"/>
              <a:t>Учебн</a:t>
            </a:r>
            <a:r>
              <a:rPr lang="ru-RU" dirty="0" smtClean="0"/>
              <a:t>. пособие / Под ред. И.И. Елисеевой. – М.: Финансы и статистика, 2003. – 192 с.</a:t>
            </a:r>
          </a:p>
          <a:p>
            <a:r>
              <a:rPr lang="ru-RU" b="1" i="1" dirty="0" smtClean="0"/>
              <a:t>Дополнительная литература:</a:t>
            </a:r>
            <a:endParaRPr lang="ru-RU" dirty="0" smtClean="0"/>
          </a:p>
          <a:p>
            <a:pPr lvl="0"/>
            <a:r>
              <a:rPr lang="ru-RU" dirty="0" smtClean="0"/>
              <a:t>Кремер Н.Ш., </a:t>
            </a:r>
            <a:r>
              <a:rPr lang="ru-RU" dirty="0" err="1" smtClean="0"/>
              <a:t>Путко</a:t>
            </a:r>
            <a:r>
              <a:rPr lang="ru-RU" dirty="0" smtClean="0"/>
              <a:t> Б.А. Эконометрика: Учебник для вузов / Под ред. проф. Н.Ш. Кремера. – М.: ЮНИТИ-ДАНА, 2002. – 311 с.</a:t>
            </a:r>
          </a:p>
          <a:p>
            <a:pPr lvl="0"/>
            <a:r>
              <a:rPr lang="ru-RU" dirty="0" smtClean="0"/>
              <a:t>Эконометрика: Учебник / Тихомиров Н.П., </a:t>
            </a:r>
            <a:r>
              <a:rPr lang="ru-RU" dirty="0" err="1" smtClean="0"/>
              <a:t>Дорохина</a:t>
            </a:r>
            <a:r>
              <a:rPr lang="ru-RU" dirty="0" smtClean="0"/>
              <a:t> Е.Ю. – М.: Издательство «Экзамен», 2003. – 512 с.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23528" y="980728"/>
            <a:ext cx="8424936" cy="5343872"/>
          </a:xfrm>
        </p:spPr>
        <p:txBody>
          <a:bodyPr>
            <a:normAutofit/>
          </a:bodyPr>
          <a:lstStyle/>
          <a:p>
            <a:r>
              <a:rPr lang="ru-RU" b="1" dirty="0" smtClean="0"/>
              <a:t>1 </a:t>
            </a:r>
            <a:r>
              <a:rPr lang="ru-RU" b="1" dirty="0" smtClean="0"/>
              <a:t>вопрос. Понятие </a:t>
            </a:r>
            <a:r>
              <a:rPr lang="ru-RU" b="1" dirty="0" smtClean="0"/>
              <a:t>и причины автокорреляции</a:t>
            </a:r>
            <a:endParaRPr lang="ru-RU" dirty="0" smtClean="0"/>
          </a:p>
          <a:p>
            <a:r>
              <a:rPr lang="ru-RU" dirty="0" smtClean="0"/>
              <a:t>Важной предпосылкой построения качественной регрессионной модели по МНК является независимость значений случайных отклонений  </a:t>
            </a:r>
            <a:r>
              <a:rPr lang="ru-RU" dirty="0" smtClean="0"/>
              <a:t>     от </a:t>
            </a:r>
            <a:r>
              <a:rPr lang="ru-RU" dirty="0" smtClean="0"/>
              <a:t>значений отклонений во всех других наблюдениях. Отсутствие зависимости гарантирует отсутствие коррелированности между любыми отклонениями, т.е. 	</a:t>
            </a:r>
            <a:r>
              <a:rPr lang="ru-RU" dirty="0" smtClean="0"/>
              <a:t>                                </a:t>
            </a:r>
          </a:p>
          <a:p>
            <a:endParaRPr lang="ru-RU" dirty="0" smtClean="0"/>
          </a:p>
          <a:p>
            <a:r>
              <a:rPr lang="ru-RU" dirty="0" smtClean="0"/>
              <a:t>  </a:t>
            </a:r>
            <a:r>
              <a:rPr lang="ru-RU" dirty="0" smtClean="0"/>
              <a:t>и, в частности, между соседними отклонениями  </a:t>
            </a:r>
            <a:r>
              <a:rPr lang="ru-RU" dirty="0" smtClean="0"/>
              <a:t>.</a:t>
            </a:r>
            <a:endParaRPr lang="ru-RU" dirty="0"/>
          </a:p>
        </p:txBody>
      </p:sp>
      <p:sp>
        <p:nvSpPr>
          <p:cNvPr id="17410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17409" name="Object 1"/>
          <p:cNvGraphicFramePr>
            <a:graphicFrameLocks noChangeAspect="1"/>
          </p:cNvGraphicFramePr>
          <p:nvPr/>
        </p:nvGraphicFramePr>
        <p:xfrm>
          <a:off x="8172400" y="2132856"/>
          <a:ext cx="467544" cy="620688"/>
        </p:xfrm>
        <a:graphic>
          <a:graphicData uri="http://schemas.openxmlformats.org/presentationml/2006/ole">
            <p:oleObj spid="_x0000_s17409" name="Формула" r:id="rId3" imgW="190500" imgH="279400" progId="Equation.3">
              <p:embed/>
            </p:oleObj>
          </a:graphicData>
        </a:graphic>
      </p:graphicFrame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17411" name="Object 3"/>
          <p:cNvGraphicFramePr>
            <a:graphicFrameLocks noChangeAspect="1"/>
          </p:cNvGraphicFramePr>
          <p:nvPr/>
        </p:nvGraphicFramePr>
        <p:xfrm>
          <a:off x="3707904" y="3933056"/>
          <a:ext cx="2987825" cy="637403"/>
        </p:xfrm>
        <a:graphic>
          <a:graphicData uri="http://schemas.openxmlformats.org/presentationml/2006/ole">
            <p:oleObj spid="_x0000_s17411" name="Формула" r:id="rId4" imgW="1434477" imgH="304668" progId="Equation.3">
              <p:embed/>
            </p:oleObj>
          </a:graphicData>
        </a:graphic>
      </p:graphicFrame>
      <p:sp>
        <p:nvSpPr>
          <p:cNvPr id="17414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17413" name="Object 5"/>
          <p:cNvGraphicFramePr>
            <a:graphicFrameLocks noChangeAspect="1"/>
          </p:cNvGraphicFramePr>
          <p:nvPr/>
        </p:nvGraphicFramePr>
        <p:xfrm>
          <a:off x="2627784" y="5301208"/>
          <a:ext cx="3582910" cy="692696"/>
        </p:xfrm>
        <a:graphic>
          <a:graphicData uri="http://schemas.openxmlformats.org/presentationml/2006/ole">
            <p:oleObj spid="_x0000_s17413" name="Формула" r:id="rId5" imgW="1422400" imgH="2794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92696"/>
            <a:ext cx="8229600" cy="5631904"/>
          </a:xfrm>
        </p:spPr>
        <p:txBody>
          <a:bodyPr>
            <a:normAutofit/>
          </a:bodyPr>
          <a:lstStyle/>
          <a:p>
            <a:r>
              <a:rPr lang="ru-RU" b="1" dirty="0" smtClean="0"/>
              <a:t>Автокорреляция</a:t>
            </a:r>
            <a:r>
              <a:rPr lang="ru-RU" dirty="0" smtClean="0"/>
              <a:t> (</a:t>
            </a:r>
            <a:r>
              <a:rPr lang="ru-RU" b="1" dirty="0" smtClean="0"/>
              <a:t>последовательная корреляция</a:t>
            </a:r>
            <a:r>
              <a:rPr lang="ru-RU" dirty="0" smtClean="0"/>
              <a:t>) </a:t>
            </a:r>
            <a:r>
              <a:rPr lang="ru-RU" b="1" dirty="0" smtClean="0"/>
              <a:t>остатков</a:t>
            </a:r>
            <a:r>
              <a:rPr lang="ru-RU" dirty="0" smtClean="0"/>
              <a:t> определяется как корреляция между соседними значениями случайных отклонений во времени (временные ряды) или в пространстве (перекрестные данные). Она обычно встречается во временных рядах и очень редко – в пространственных данных. В экономических задачах значительно чаще встречается положительная </a:t>
            </a:r>
            <a:r>
              <a:rPr lang="ru-RU" dirty="0" smtClean="0"/>
              <a:t>автокорреляция:</a:t>
            </a:r>
          </a:p>
          <a:p>
            <a:endParaRPr lang="ru-RU" dirty="0" smtClean="0"/>
          </a:p>
          <a:p>
            <a:pPr>
              <a:buNone/>
            </a:pPr>
            <a:r>
              <a:rPr lang="ru-RU" dirty="0" smtClean="0"/>
              <a:t> </a:t>
            </a:r>
            <a:r>
              <a:rPr lang="ru-RU" dirty="0" smtClean="0"/>
              <a:t>чем отрицательная </a:t>
            </a:r>
            <a:r>
              <a:rPr lang="ru-RU" dirty="0" smtClean="0"/>
              <a:t>автокорреляция:</a:t>
            </a:r>
            <a:endParaRPr lang="ru-RU" dirty="0"/>
          </a:p>
        </p:txBody>
      </p:sp>
      <p:sp>
        <p:nvSpPr>
          <p:cNvPr id="1638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16385" name="Object 1"/>
          <p:cNvGraphicFramePr>
            <a:graphicFrameLocks noChangeAspect="1"/>
          </p:cNvGraphicFramePr>
          <p:nvPr/>
        </p:nvGraphicFramePr>
        <p:xfrm>
          <a:off x="2555776" y="4293096"/>
          <a:ext cx="3167649" cy="620688"/>
        </p:xfrm>
        <a:graphic>
          <a:graphicData uri="http://schemas.openxmlformats.org/presentationml/2006/ole">
            <p:oleObj spid="_x0000_s16385" name="Формула" r:id="rId3" imgW="1409700" imgH="279400" progId="Equation.3">
              <p:embed/>
            </p:oleObj>
          </a:graphicData>
        </a:graphic>
      </p:graphicFrame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16387" name="Object 3"/>
          <p:cNvGraphicFramePr>
            <a:graphicFrameLocks noChangeAspect="1"/>
          </p:cNvGraphicFramePr>
          <p:nvPr/>
        </p:nvGraphicFramePr>
        <p:xfrm>
          <a:off x="2267744" y="5445224"/>
          <a:ext cx="3667043" cy="836712"/>
        </p:xfrm>
        <a:graphic>
          <a:graphicData uri="http://schemas.openxmlformats.org/presentationml/2006/ole">
            <p:oleObj spid="_x0000_s16387" name="Формула" r:id="rId4" imgW="1040948" imgH="228501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512" y="692696"/>
            <a:ext cx="8784976" cy="5631904"/>
          </a:xfrm>
        </p:spPr>
        <p:txBody>
          <a:bodyPr>
            <a:normAutofit/>
          </a:bodyPr>
          <a:lstStyle/>
          <a:p>
            <a:r>
              <a:rPr lang="ru-RU" dirty="0" smtClean="0"/>
              <a:t>Чаще всего положительная автокорреляция вызывается направленным постоянным воздействием некоторых не учтенных в регрессии факторов. Например, при исследовании спроса </a:t>
            </a:r>
            <a:r>
              <a:rPr lang="ru-RU" b="1" i="1" dirty="0" smtClean="0"/>
              <a:t>у</a:t>
            </a:r>
            <a:r>
              <a:rPr lang="ru-RU" b="1" dirty="0" smtClean="0"/>
              <a:t> </a:t>
            </a:r>
            <a:r>
              <a:rPr lang="ru-RU" dirty="0" smtClean="0"/>
              <a:t>на прохладительные напитки в зависимости от дохода</a:t>
            </a:r>
            <a:r>
              <a:rPr lang="ru-RU" b="1" dirty="0" smtClean="0"/>
              <a:t> </a:t>
            </a:r>
            <a:r>
              <a:rPr lang="ru-RU" b="1" i="1" dirty="0" err="1" smtClean="0"/>
              <a:t>х</a:t>
            </a:r>
            <a:r>
              <a:rPr lang="ru-RU" dirty="0" smtClean="0"/>
              <a:t> на трендовую зависимость накладываются изменения спроса в летние и зимние периоды. Аналогичная картина может иметь место в макроэкономическом анализе с учетом циклов деловой активности.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512" y="5229200"/>
            <a:ext cx="8784976" cy="1368152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smtClean="0">
                <a:latin typeface="Times New Roman" pitchFamily="18" charset="0"/>
                <a:cs typeface="Times New Roman" pitchFamily="18" charset="0"/>
              </a:rPr>
              <a:t>Рисунок 1. Исследование спроса</a:t>
            </a:r>
            <a:endParaRPr lang="ru-RU" sz="3200" dirty="0"/>
          </a:p>
        </p:txBody>
      </p:sp>
      <p:grpSp>
        <p:nvGrpSpPr>
          <p:cNvPr id="14337" name="Группа 39"/>
          <p:cNvGrpSpPr>
            <a:grpSpLocks/>
          </p:cNvGrpSpPr>
          <p:nvPr/>
        </p:nvGrpSpPr>
        <p:grpSpPr bwMode="auto">
          <a:xfrm>
            <a:off x="2051720" y="1268760"/>
            <a:ext cx="5256584" cy="3384376"/>
            <a:chOff x="3168" y="9936"/>
            <a:chExt cx="5328" cy="3312"/>
          </a:xfrm>
        </p:grpSpPr>
        <p:sp>
          <p:nvSpPr>
            <p:cNvPr id="40" name="Line 3"/>
            <p:cNvSpPr>
              <a:spLocks noChangeShapeType="1"/>
            </p:cNvSpPr>
            <p:nvPr/>
          </p:nvSpPr>
          <p:spPr bwMode="auto">
            <a:xfrm>
              <a:off x="3600" y="13104"/>
              <a:ext cx="4464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1" name="Line 4"/>
            <p:cNvSpPr>
              <a:spLocks noChangeShapeType="1"/>
            </p:cNvSpPr>
            <p:nvPr/>
          </p:nvSpPr>
          <p:spPr bwMode="auto">
            <a:xfrm flipV="1">
              <a:off x="3600" y="9936"/>
              <a:ext cx="0" cy="3168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2" name="Line 5"/>
            <p:cNvSpPr>
              <a:spLocks noChangeShapeType="1"/>
            </p:cNvSpPr>
            <p:nvPr/>
          </p:nvSpPr>
          <p:spPr bwMode="auto">
            <a:xfrm flipV="1">
              <a:off x="3744" y="10656"/>
              <a:ext cx="4032" cy="1152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3" name="Line 6"/>
            <p:cNvSpPr>
              <a:spLocks noChangeShapeType="1"/>
            </p:cNvSpPr>
            <p:nvPr/>
          </p:nvSpPr>
          <p:spPr bwMode="auto">
            <a:xfrm>
              <a:off x="3888" y="11520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4" name="Line 7"/>
            <p:cNvSpPr>
              <a:spLocks noChangeShapeType="1"/>
            </p:cNvSpPr>
            <p:nvPr/>
          </p:nvSpPr>
          <p:spPr bwMode="auto">
            <a:xfrm>
              <a:off x="4032" y="11232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5" name="Line 8"/>
            <p:cNvSpPr>
              <a:spLocks noChangeShapeType="1"/>
            </p:cNvSpPr>
            <p:nvPr/>
          </p:nvSpPr>
          <p:spPr bwMode="auto">
            <a:xfrm>
              <a:off x="4320" y="11088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6" name="Line 9"/>
            <p:cNvSpPr>
              <a:spLocks noChangeShapeType="1"/>
            </p:cNvSpPr>
            <p:nvPr/>
          </p:nvSpPr>
          <p:spPr bwMode="auto">
            <a:xfrm>
              <a:off x="4608" y="11088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7" name="Line 10"/>
            <p:cNvSpPr>
              <a:spLocks noChangeShapeType="1"/>
            </p:cNvSpPr>
            <p:nvPr/>
          </p:nvSpPr>
          <p:spPr bwMode="auto">
            <a:xfrm>
              <a:off x="4896" y="11088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8" name="Line 11"/>
            <p:cNvSpPr>
              <a:spLocks noChangeShapeType="1"/>
            </p:cNvSpPr>
            <p:nvPr/>
          </p:nvSpPr>
          <p:spPr bwMode="auto">
            <a:xfrm>
              <a:off x="5328" y="11232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49" name="Line 12"/>
            <p:cNvSpPr>
              <a:spLocks noChangeShapeType="1"/>
            </p:cNvSpPr>
            <p:nvPr/>
          </p:nvSpPr>
          <p:spPr bwMode="auto">
            <a:xfrm>
              <a:off x="5616" y="11376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0" name="Line 13"/>
            <p:cNvSpPr>
              <a:spLocks noChangeShapeType="1"/>
            </p:cNvSpPr>
            <p:nvPr/>
          </p:nvSpPr>
          <p:spPr bwMode="auto">
            <a:xfrm>
              <a:off x="5904" y="11520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1" name="Line 14"/>
            <p:cNvSpPr>
              <a:spLocks noChangeShapeType="1"/>
            </p:cNvSpPr>
            <p:nvPr/>
          </p:nvSpPr>
          <p:spPr bwMode="auto">
            <a:xfrm>
              <a:off x="6192" y="11664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2" name="Line 15"/>
            <p:cNvSpPr>
              <a:spLocks noChangeShapeType="1"/>
            </p:cNvSpPr>
            <p:nvPr/>
          </p:nvSpPr>
          <p:spPr bwMode="auto">
            <a:xfrm>
              <a:off x="6480" y="11664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3" name="Line 16"/>
            <p:cNvSpPr>
              <a:spLocks noChangeShapeType="1"/>
            </p:cNvSpPr>
            <p:nvPr/>
          </p:nvSpPr>
          <p:spPr bwMode="auto">
            <a:xfrm>
              <a:off x="6624" y="11520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4" name="Line 17"/>
            <p:cNvSpPr>
              <a:spLocks noChangeShapeType="1"/>
            </p:cNvSpPr>
            <p:nvPr/>
          </p:nvSpPr>
          <p:spPr bwMode="auto">
            <a:xfrm>
              <a:off x="6768" y="11232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5" name="Line 18"/>
            <p:cNvSpPr>
              <a:spLocks noChangeShapeType="1"/>
            </p:cNvSpPr>
            <p:nvPr/>
          </p:nvSpPr>
          <p:spPr bwMode="auto">
            <a:xfrm>
              <a:off x="6768" y="10944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6" name="Line 19"/>
            <p:cNvSpPr>
              <a:spLocks noChangeShapeType="1"/>
            </p:cNvSpPr>
            <p:nvPr/>
          </p:nvSpPr>
          <p:spPr bwMode="auto">
            <a:xfrm>
              <a:off x="6912" y="10656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7" name="Line 20"/>
            <p:cNvSpPr>
              <a:spLocks noChangeShapeType="1"/>
            </p:cNvSpPr>
            <p:nvPr/>
          </p:nvSpPr>
          <p:spPr bwMode="auto">
            <a:xfrm>
              <a:off x="7056" y="10368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8" name="Line 21"/>
            <p:cNvSpPr>
              <a:spLocks noChangeShapeType="1"/>
            </p:cNvSpPr>
            <p:nvPr/>
          </p:nvSpPr>
          <p:spPr bwMode="auto">
            <a:xfrm>
              <a:off x="7344" y="10224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59" name="Text Box 22"/>
            <p:cNvSpPr txBox="1">
              <a:spLocks noChangeArrowheads="1"/>
            </p:cNvSpPr>
            <p:nvPr/>
          </p:nvSpPr>
          <p:spPr bwMode="auto">
            <a:xfrm>
              <a:off x="3168" y="9936"/>
              <a:ext cx="432" cy="5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en-US" sz="1600" b="0" i="1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itchFamily="34" charset="0"/>
                  <a:cs typeface="Arial" pitchFamily="34" charset="0"/>
                </a:rPr>
                <a:t>y</a:t>
              </a:r>
              <a:endParaRPr kumimoji="0" lang="ru-RU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0" name="Text Box 23"/>
            <p:cNvSpPr txBox="1">
              <a:spLocks noChangeArrowheads="1"/>
            </p:cNvSpPr>
            <p:nvPr/>
          </p:nvSpPr>
          <p:spPr bwMode="auto">
            <a:xfrm>
              <a:off x="8064" y="12672"/>
              <a:ext cx="432" cy="5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en-US" sz="1600" b="0" i="1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itchFamily="34" charset="0"/>
                  <a:cs typeface="Arial" pitchFamily="34" charset="0"/>
                </a:rPr>
                <a:t>x</a:t>
              </a:r>
              <a:endParaRPr kumimoji="0" lang="ru-RU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1" name="Text Box 24"/>
            <p:cNvSpPr txBox="1">
              <a:spLocks noChangeArrowheads="1"/>
            </p:cNvSpPr>
            <p:nvPr/>
          </p:nvSpPr>
          <p:spPr bwMode="auto">
            <a:xfrm>
              <a:off x="3888" y="10224"/>
              <a:ext cx="1008" cy="5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just" defTabSz="914400" rtl="0" eaLnBrk="1" fontAlgn="base" latinLnBrk="0" hangingPunct="1">
                <a:lnSpc>
                  <a:spcPct val="100000"/>
                </a:lnSpc>
                <a:spcBef>
                  <a:spcPts val="1200"/>
                </a:spcBef>
                <a:spcAft>
                  <a:spcPts val="300"/>
                </a:spcAft>
                <a:buClrTx/>
                <a:buSzTx/>
                <a:buFontTx/>
                <a:buNone/>
                <a:tabLst/>
              </a:pPr>
              <a:r>
                <a:rPr kumimoji="0" lang="ru-RU" sz="16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rPr>
                <a:t>Лето</a:t>
              </a:r>
              <a:endParaRPr kumimoji="0" lang="ru-RU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62" name="Text Box 25"/>
            <p:cNvSpPr txBox="1">
              <a:spLocks noChangeArrowheads="1"/>
            </p:cNvSpPr>
            <p:nvPr/>
          </p:nvSpPr>
          <p:spPr bwMode="auto">
            <a:xfrm>
              <a:off x="6192" y="11808"/>
              <a:ext cx="1008" cy="5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just" defTabSz="914400" rtl="0" eaLnBrk="1" fontAlgn="base" latinLnBrk="0" hangingPunct="1">
                <a:lnSpc>
                  <a:spcPct val="100000"/>
                </a:lnSpc>
                <a:spcBef>
                  <a:spcPts val="1200"/>
                </a:spcBef>
                <a:spcAft>
                  <a:spcPts val="300"/>
                </a:spcAft>
                <a:buClrTx/>
                <a:buSzTx/>
                <a:buFontTx/>
                <a:buNone/>
                <a:tabLst/>
              </a:pPr>
              <a:r>
                <a:rPr kumimoji="0" lang="ru-RU" sz="16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pitchFamily="34" charset="0"/>
                  <a:cs typeface="Arial" pitchFamily="34" charset="0"/>
                </a:rPr>
                <a:t>Зима</a:t>
              </a:r>
              <a:endParaRPr kumimoji="0" lang="ru-RU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800" dirty="0" smtClean="0"/>
              <a:t>Отрицательная автокорреляция фактически означает, что за положительным отклонением следует отрицательное и наоборот. Такая ситуация может иметь место, если ту же зависимость между спросом на прохладительные напитки и доходами рассматривать не ежемесячно, а раз в сезон (зима – лето).</a:t>
            </a:r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67544" y="5157192"/>
            <a:ext cx="8229600" cy="1224136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Рисунок 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2. </a:t>
            </a:r>
            <a:r>
              <a:rPr lang="ru-RU" sz="2400" b="1" dirty="0" smtClean="0"/>
              <a:t>Отрицательная автокорреляция </a:t>
            </a:r>
            <a:endParaRPr lang="ru-RU" sz="2400" b="1" dirty="0"/>
          </a:p>
        </p:txBody>
      </p:sp>
      <p:grpSp>
        <p:nvGrpSpPr>
          <p:cNvPr id="12289" name="Группа 63"/>
          <p:cNvGrpSpPr>
            <a:grpSpLocks/>
          </p:cNvGrpSpPr>
          <p:nvPr/>
        </p:nvGrpSpPr>
        <p:grpSpPr bwMode="auto">
          <a:xfrm>
            <a:off x="2051720" y="1340768"/>
            <a:ext cx="4680520" cy="3240360"/>
            <a:chOff x="3168" y="1728"/>
            <a:chExt cx="5328" cy="3312"/>
          </a:xfrm>
        </p:grpSpPr>
        <p:sp>
          <p:nvSpPr>
            <p:cNvPr id="64" name="Line 27"/>
            <p:cNvSpPr>
              <a:spLocks noChangeShapeType="1"/>
            </p:cNvSpPr>
            <p:nvPr/>
          </p:nvSpPr>
          <p:spPr bwMode="auto">
            <a:xfrm>
              <a:off x="3600" y="4896"/>
              <a:ext cx="4464" cy="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65" name="Line 28"/>
            <p:cNvSpPr>
              <a:spLocks noChangeShapeType="1"/>
            </p:cNvSpPr>
            <p:nvPr/>
          </p:nvSpPr>
          <p:spPr bwMode="auto">
            <a:xfrm flipV="1">
              <a:off x="3600" y="1728"/>
              <a:ext cx="0" cy="3168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 type="triangle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66" name="Line 29"/>
            <p:cNvSpPr>
              <a:spLocks noChangeShapeType="1"/>
            </p:cNvSpPr>
            <p:nvPr/>
          </p:nvSpPr>
          <p:spPr bwMode="auto">
            <a:xfrm flipV="1">
              <a:off x="3744" y="2448"/>
              <a:ext cx="4032" cy="1152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67" name="Line 30"/>
            <p:cNvSpPr>
              <a:spLocks noChangeShapeType="1"/>
            </p:cNvSpPr>
            <p:nvPr/>
          </p:nvSpPr>
          <p:spPr bwMode="auto">
            <a:xfrm>
              <a:off x="3888" y="3312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68" name="Line 31"/>
            <p:cNvSpPr>
              <a:spLocks noChangeShapeType="1"/>
            </p:cNvSpPr>
            <p:nvPr/>
          </p:nvSpPr>
          <p:spPr bwMode="auto">
            <a:xfrm>
              <a:off x="4464" y="3888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69" name="Line 32"/>
            <p:cNvSpPr>
              <a:spLocks noChangeShapeType="1"/>
            </p:cNvSpPr>
            <p:nvPr/>
          </p:nvSpPr>
          <p:spPr bwMode="auto">
            <a:xfrm>
              <a:off x="4176" y="2880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0" name="Line 33"/>
            <p:cNvSpPr>
              <a:spLocks noChangeShapeType="1"/>
            </p:cNvSpPr>
            <p:nvPr/>
          </p:nvSpPr>
          <p:spPr bwMode="auto">
            <a:xfrm>
              <a:off x="4896" y="3600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1" name="Line 34"/>
            <p:cNvSpPr>
              <a:spLocks noChangeShapeType="1"/>
            </p:cNvSpPr>
            <p:nvPr/>
          </p:nvSpPr>
          <p:spPr bwMode="auto">
            <a:xfrm>
              <a:off x="4608" y="2880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2" name="Line 35"/>
            <p:cNvSpPr>
              <a:spLocks noChangeShapeType="1"/>
            </p:cNvSpPr>
            <p:nvPr/>
          </p:nvSpPr>
          <p:spPr bwMode="auto">
            <a:xfrm>
              <a:off x="5616" y="3744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3" name="Line 36"/>
            <p:cNvSpPr>
              <a:spLocks noChangeShapeType="1"/>
            </p:cNvSpPr>
            <p:nvPr/>
          </p:nvSpPr>
          <p:spPr bwMode="auto">
            <a:xfrm>
              <a:off x="5760" y="2592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4" name="Line 37"/>
            <p:cNvSpPr>
              <a:spLocks noChangeShapeType="1"/>
            </p:cNvSpPr>
            <p:nvPr/>
          </p:nvSpPr>
          <p:spPr bwMode="auto">
            <a:xfrm>
              <a:off x="6048" y="3168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5" name="Line 38"/>
            <p:cNvSpPr>
              <a:spLocks noChangeShapeType="1"/>
            </p:cNvSpPr>
            <p:nvPr/>
          </p:nvSpPr>
          <p:spPr bwMode="auto">
            <a:xfrm>
              <a:off x="6624" y="3456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6" name="Line 39"/>
            <p:cNvSpPr>
              <a:spLocks noChangeShapeType="1"/>
            </p:cNvSpPr>
            <p:nvPr/>
          </p:nvSpPr>
          <p:spPr bwMode="auto">
            <a:xfrm>
              <a:off x="6192" y="2448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7" name="Line 40"/>
            <p:cNvSpPr>
              <a:spLocks noChangeShapeType="1"/>
            </p:cNvSpPr>
            <p:nvPr/>
          </p:nvSpPr>
          <p:spPr bwMode="auto">
            <a:xfrm>
              <a:off x="5184" y="2592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8" name="Line 41"/>
            <p:cNvSpPr>
              <a:spLocks noChangeShapeType="1"/>
            </p:cNvSpPr>
            <p:nvPr/>
          </p:nvSpPr>
          <p:spPr bwMode="auto">
            <a:xfrm>
              <a:off x="6768" y="2016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79" name="Line 42"/>
            <p:cNvSpPr>
              <a:spLocks noChangeShapeType="1"/>
            </p:cNvSpPr>
            <p:nvPr/>
          </p:nvSpPr>
          <p:spPr bwMode="auto">
            <a:xfrm>
              <a:off x="7344" y="3168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80" name="Line 43"/>
            <p:cNvSpPr>
              <a:spLocks noChangeShapeType="1"/>
            </p:cNvSpPr>
            <p:nvPr/>
          </p:nvSpPr>
          <p:spPr bwMode="auto">
            <a:xfrm>
              <a:off x="7488" y="2448"/>
              <a:ext cx="0" cy="0"/>
            </a:xfrm>
            <a:prstGeom prst="line">
              <a:avLst/>
            </a:prstGeom>
            <a:noFill/>
            <a:ln w="15875">
              <a:solidFill>
                <a:srgbClr val="000000"/>
              </a:solidFill>
              <a:round/>
              <a:headEnd type="oval" w="med" len="med"/>
              <a:tailEnd type="oval" w="med" len="med"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81" name="Text Box 44"/>
            <p:cNvSpPr txBox="1">
              <a:spLocks noChangeArrowheads="1"/>
            </p:cNvSpPr>
            <p:nvPr/>
          </p:nvSpPr>
          <p:spPr bwMode="auto">
            <a:xfrm>
              <a:off x="3168" y="1728"/>
              <a:ext cx="432" cy="5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en-US" sz="1600" b="0" i="1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itchFamily="34" charset="0"/>
                  <a:cs typeface="Arial" pitchFamily="34" charset="0"/>
                </a:rPr>
                <a:t>y</a:t>
              </a:r>
              <a:endParaRPr kumimoji="0" lang="ru-RU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82" name="Text Box 45"/>
            <p:cNvSpPr txBox="1">
              <a:spLocks noChangeArrowheads="1"/>
            </p:cNvSpPr>
            <p:nvPr/>
          </p:nvSpPr>
          <p:spPr bwMode="auto">
            <a:xfrm>
              <a:off x="8064" y="4464"/>
              <a:ext cx="432" cy="57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ts val="1000"/>
                </a:spcAft>
                <a:buClrTx/>
                <a:buSzTx/>
                <a:buFontTx/>
                <a:buNone/>
                <a:tabLst/>
              </a:pPr>
              <a:r>
                <a:rPr kumimoji="0" lang="en-US" sz="1600" b="0" i="1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Calibri" pitchFamily="34" charset="0"/>
                  <a:cs typeface="Arial" pitchFamily="34" charset="0"/>
                </a:rPr>
                <a:t>x</a:t>
              </a:r>
              <a:endParaRPr kumimoji="0" lang="ru-RU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83" name="Line 46"/>
            <p:cNvSpPr>
              <a:spLocks noChangeShapeType="1"/>
            </p:cNvSpPr>
            <p:nvPr/>
          </p:nvSpPr>
          <p:spPr bwMode="auto">
            <a:xfrm flipV="1">
              <a:off x="3888" y="2880"/>
              <a:ext cx="288" cy="432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84" name="Line 47"/>
            <p:cNvSpPr>
              <a:spLocks noChangeShapeType="1"/>
            </p:cNvSpPr>
            <p:nvPr/>
          </p:nvSpPr>
          <p:spPr bwMode="auto">
            <a:xfrm>
              <a:off x="4176" y="2880"/>
              <a:ext cx="288" cy="1008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85" name="Line 48"/>
            <p:cNvSpPr>
              <a:spLocks noChangeShapeType="1"/>
            </p:cNvSpPr>
            <p:nvPr/>
          </p:nvSpPr>
          <p:spPr bwMode="auto">
            <a:xfrm flipV="1">
              <a:off x="4464" y="2880"/>
              <a:ext cx="144" cy="1008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86" name="Line 49"/>
            <p:cNvSpPr>
              <a:spLocks noChangeShapeType="1"/>
            </p:cNvSpPr>
            <p:nvPr/>
          </p:nvSpPr>
          <p:spPr bwMode="auto">
            <a:xfrm>
              <a:off x="4608" y="2880"/>
              <a:ext cx="288" cy="72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87" name="Line 50"/>
            <p:cNvSpPr>
              <a:spLocks noChangeShapeType="1"/>
            </p:cNvSpPr>
            <p:nvPr/>
          </p:nvSpPr>
          <p:spPr bwMode="auto">
            <a:xfrm flipV="1">
              <a:off x="4896" y="2592"/>
              <a:ext cx="288" cy="1008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88" name="Line 51"/>
            <p:cNvSpPr>
              <a:spLocks noChangeShapeType="1"/>
            </p:cNvSpPr>
            <p:nvPr/>
          </p:nvSpPr>
          <p:spPr bwMode="auto">
            <a:xfrm>
              <a:off x="5184" y="2592"/>
              <a:ext cx="432" cy="1152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89" name="Line 52"/>
            <p:cNvSpPr>
              <a:spLocks noChangeShapeType="1"/>
            </p:cNvSpPr>
            <p:nvPr/>
          </p:nvSpPr>
          <p:spPr bwMode="auto">
            <a:xfrm flipV="1">
              <a:off x="5616" y="2592"/>
              <a:ext cx="144" cy="1152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90" name="Line 53"/>
            <p:cNvSpPr>
              <a:spLocks noChangeShapeType="1"/>
            </p:cNvSpPr>
            <p:nvPr/>
          </p:nvSpPr>
          <p:spPr bwMode="auto">
            <a:xfrm>
              <a:off x="5760" y="2592"/>
              <a:ext cx="288" cy="576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91" name="Line 54"/>
            <p:cNvSpPr>
              <a:spLocks noChangeShapeType="1"/>
            </p:cNvSpPr>
            <p:nvPr/>
          </p:nvSpPr>
          <p:spPr bwMode="auto">
            <a:xfrm flipV="1">
              <a:off x="6048" y="2448"/>
              <a:ext cx="144" cy="72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92" name="Line 55"/>
            <p:cNvSpPr>
              <a:spLocks noChangeShapeType="1"/>
            </p:cNvSpPr>
            <p:nvPr/>
          </p:nvSpPr>
          <p:spPr bwMode="auto">
            <a:xfrm>
              <a:off x="6192" y="2448"/>
              <a:ext cx="432" cy="1008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93" name="Line 56"/>
            <p:cNvSpPr>
              <a:spLocks noChangeShapeType="1"/>
            </p:cNvSpPr>
            <p:nvPr/>
          </p:nvSpPr>
          <p:spPr bwMode="auto">
            <a:xfrm flipV="1">
              <a:off x="6624" y="2016"/>
              <a:ext cx="144" cy="144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94" name="Line 57"/>
            <p:cNvSpPr>
              <a:spLocks noChangeShapeType="1"/>
            </p:cNvSpPr>
            <p:nvPr/>
          </p:nvSpPr>
          <p:spPr bwMode="auto">
            <a:xfrm>
              <a:off x="6768" y="2016"/>
              <a:ext cx="576" cy="1152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  <p:sp>
          <p:nvSpPr>
            <p:cNvPr id="95" name="Line 58"/>
            <p:cNvSpPr>
              <a:spLocks noChangeShapeType="1"/>
            </p:cNvSpPr>
            <p:nvPr/>
          </p:nvSpPr>
          <p:spPr bwMode="auto">
            <a:xfrm flipV="1">
              <a:off x="7344" y="2448"/>
              <a:ext cx="144" cy="720"/>
            </a:xfrm>
            <a:prstGeom prst="line">
              <a:avLst/>
            </a:prstGeom>
            <a:noFill/>
            <a:ln w="9525">
              <a:solidFill>
                <a:srgbClr val="000000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ru-RU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Поток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59</TotalTime>
  <Words>825</Words>
  <Application>Microsoft Office PowerPoint</Application>
  <PresentationFormat>Экран (4:3)</PresentationFormat>
  <Paragraphs>90</Paragraphs>
  <Slides>20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2" baseType="lpstr">
      <vt:lpstr>Поток</vt:lpstr>
      <vt:lpstr>Microsoft Equation 3.0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Асия</dc:creator>
  <cp:lastModifiedBy>Асия</cp:lastModifiedBy>
  <cp:revision>13</cp:revision>
  <dcterms:created xsi:type="dcterms:W3CDTF">2022-12-01T01:01:58Z</dcterms:created>
  <dcterms:modified xsi:type="dcterms:W3CDTF">2022-12-01T03:17:33Z</dcterms:modified>
</cp:coreProperties>
</file>

<file path=docProps/thumbnail.jpeg>
</file>