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0" r:id="rId2"/>
    <p:sldId id="341" r:id="rId3"/>
    <p:sldId id="342" r:id="rId4"/>
    <p:sldId id="306" r:id="rId5"/>
    <p:sldId id="312" r:id="rId6"/>
    <p:sldId id="258" r:id="rId7"/>
    <p:sldId id="259" r:id="rId8"/>
    <p:sldId id="261" r:id="rId9"/>
    <p:sldId id="263" r:id="rId10"/>
    <p:sldId id="264" r:id="rId11"/>
    <p:sldId id="265" r:id="rId12"/>
    <p:sldId id="266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34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9" d="100"/>
          <a:sy n="79" d="100"/>
        </p:scale>
        <p:origin x="-170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A9C73-2B6B-4715-B720-8810050AEEC8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938E4A-220A-4878-96A9-743578EF0A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7704856" cy="17526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Казахстан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Карагандинский университет имени Е.А.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ЭКОНОМЕТРИКА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/>
              <a:t>Математические основы </a:t>
            </a:r>
            <a:r>
              <a:rPr lang="ru-RU" sz="2800" b="1" dirty="0" err="1" smtClean="0"/>
              <a:t>регрессионно-корреляционного</a:t>
            </a:r>
            <a:r>
              <a:rPr lang="ru-RU" sz="2800" b="1" dirty="0" smtClean="0"/>
              <a:t> анализа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6В04106 </a:t>
            </a:r>
            <a:r>
              <a:rPr lang="ru-RU" b="1" dirty="0" smtClean="0"/>
              <a:t>– Учет и аудит</a:t>
            </a:r>
          </a:p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   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А.К.,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PhD,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преподаватель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 занятий: лекция</a:t>
            </a:r>
          </a:p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290"/>
            <a:ext cx="8229600" cy="6072230"/>
          </a:xfrm>
        </p:spPr>
        <p:txBody>
          <a:bodyPr/>
          <a:lstStyle/>
          <a:p>
            <a:r>
              <a:rPr lang="ru-RU" dirty="0"/>
              <a:t>Т.е. из всего множества линий линия регрессии на графике выбирается так, чтобы сумма квадратов расстояний по вертикали между точками и этой линией была бы минимальной (рис. 1):</a:t>
            </a:r>
          </a:p>
          <a:p>
            <a:endParaRPr lang="ru-RU" dirty="0"/>
          </a:p>
        </p:txBody>
      </p:sp>
      <p:pic>
        <p:nvPicPr>
          <p:cNvPr id="4" name="Рисунок 3" descr="18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786058"/>
            <a:ext cx="6357982" cy="3286148"/>
          </a:xfrm>
          <a:prstGeom prst="rect">
            <a:avLst/>
          </a:prstGeom>
          <a:noFill/>
          <a:ln>
            <a:noFill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6072206"/>
            <a:ext cx="78848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Рис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унок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1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Линия регрессии с минимальной дисперсией остатков.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793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Как известно из курса математического анализа, чтобы найти минимум функции (2), надо вычислить частные производные по каждому из параметров 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b="1" dirty="0" smtClean="0"/>
              <a:t>b</a:t>
            </a:r>
            <a:r>
              <a:rPr lang="ru-RU" dirty="0" smtClean="0"/>
              <a:t> и приравнять их к нулю.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Обозначим</a:t>
            </a:r>
            <a:r>
              <a:rPr lang="en-US" dirty="0" smtClean="0"/>
              <a:t>             </a:t>
            </a:r>
            <a:r>
              <a:rPr lang="ru-RU" dirty="0" smtClean="0"/>
              <a:t>через</a:t>
            </a:r>
            <a:r>
              <a:rPr lang="en-US" dirty="0" smtClean="0"/>
              <a:t>     </a:t>
            </a:r>
            <a:r>
              <a:rPr lang="ru-RU" dirty="0" smtClean="0"/>
              <a:t> </a:t>
            </a:r>
            <a:r>
              <a:rPr lang="en-US" dirty="0" smtClean="0"/>
              <a:t>           </a:t>
            </a:r>
            <a:r>
              <a:rPr lang="ru-RU" dirty="0" smtClean="0"/>
              <a:t>, тогда: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865" name="Object 1"/>
          <p:cNvGraphicFramePr>
            <a:graphicFrameLocks noChangeAspect="1"/>
          </p:cNvGraphicFramePr>
          <p:nvPr/>
        </p:nvGraphicFramePr>
        <p:xfrm>
          <a:off x="2411760" y="2348880"/>
          <a:ext cx="1017504" cy="936104"/>
        </p:xfrm>
        <a:graphic>
          <a:graphicData uri="http://schemas.openxmlformats.org/presentationml/2006/ole">
            <p:oleObj spid="_x0000_s36876" r:id="rId3" imgW="469696" imgH="444307" progId="">
              <p:embed/>
            </p:oleObj>
          </a:graphicData>
        </a:graphic>
      </p:graphicFrame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4572000" y="2348880"/>
          <a:ext cx="1440160" cy="640071"/>
        </p:xfrm>
        <a:graphic>
          <a:graphicData uri="http://schemas.openxmlformats.org/presentationml/2006/ole">
            <p:oleObj spid="_x0000_s36877" r:id="rId4" imgW="672808" imgH="304668" progId="">
              <p:embed/>
            </p:oleObj>
          </a:graphicData>
        </a:graphic>
      </p:graphicFrame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1115616" y="3645024"/>
          <a:ext cx="6188688" cy="936104"/>
        </p:xfrm>
        <a:graphic>
          <a:graphicData uri="http://schemas.openxmlformats.org/presentationml/2006/ole">
            <p:oleObj spid="_x0000_s36878" r:id="rId5" imgW="2260600" imgH="342900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755576" y="260648"/>
          <a:ext cx="5832648" cy="2462673"/>
        </p:xfrm>
        <a:graphic>
          <a:graphicData uri="http://schemas.openxmlformats.org/presentationml/2006/ole">
            <p:oleObj spid="_x0000_s38920" r:id="rId3" imgW="2578100" imgH="1092200" progId="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956376" y="1340768"/>
            <a:ext cx="6587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(3)</a:t>
            </a:r>
            <a:endParaRPr lang="ru-RU" sz="2800" dirty="0"/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899592" y="3933056"/>
          <a:ext cx="5675008" cy="1728192"/>
        </p:xfrm>
        <a:graphic>
          <a:graphicData uri="http://schemas.openxmlformats.org/presentationml/2006/ole">
            <p:oleObj spid="_x0000_s38921" r:id="rId4" imgW="2324100" imgH="711200" progId="">
              <p:embed/>
            </p:oleObj>
          </a:graphicData>
        </a:graphic>
      </p:graphicFrame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79512" y="2996952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После несложных преобразований, получим следующую систему линейных уравнений для оценки параметров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b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028384" y="4365104"/>
            <a:ext cx="6587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(4)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5865515"/>
          </a:xfrm>
        </p:spPr>
        <p:txBody>
          <a:bodyPr/>
          <a:lstStyle/>
          <a:p>
            <a:r>
              <a:rPr lang="ru-RU" dirty="0" smtClean="0"/>
              <a:t>Уравнение регрессии всегда дополняется показателем тесноты связи. При использовании линейной регрессии в качестве такого показателя выступает линейный коэффициент корреляции</a:t>
            </a: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en-US" dirty="0" smtClean="0"/>
              <a:t>    </a:t>
            </a:r>
            <a:r>
              <a:rPr lang="ru-RU" dirty="0" smtClean="0"/>
              <a:t>, который можно рассчитать по следующим формулам:</a:t>
            </a:r>
          </a:p>
          <a:p>
            <a:pPr>
              <a:buNone/>
            </a:pPr>
            <a:r>
              <a:rPr lang="ru-RU" dirty="0" smtClean="0"/>
              <a:t>                             					    	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(6)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5220072" y="1988840"/>
          <a:ext cx="611560" cy="861744"/>
        </p:xfrm>
        <a:graphic>
          <a:graphicData uri="http://schemas.openxmlformats.org/presentationml/2006/ole">
            <p:oleObj spid="_x0000_s40964" r:id="rId3" imgW="215713" imgH="291847" progId="">
              <p:embed/>
            </p:oleObj>
          </a:graphicData>
        </a:graphic>
      </p:graphicFrame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7488832" cy="140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вопрос. Основные типы кривых, используемые при количественной оценке связей между двумя переменными.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парной регрессии выбор вида математической функции  может быть осуществлен тремя методами: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графическим;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аналитическим,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т.е. исходя из теории изучаемой взаимосвязи;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экспериментальным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изучении зависимости между двумя признаками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графический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метод подбора вида уравнения регрессии достаточно нагляден. Он основан 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поле корреляции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Основные типы кривых, используемые при количественной оценке связей, представлены на рис. 2: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" name="Рисунок 3" descr="15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777686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877272"/>
            <a:ext cx="2356169" cy="504056"/>
          </a:xfrm>
          <a:prstGeom prst="rect">
            <a:avLst/>
          </a:prstGeom>
          <a:noFill/>
        </p:spPr>
      </p:pic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5949280"/>
            <a:ext cx="3038475" cy="42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964488" cy="572149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640960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4005064"/>
            <a:ext cx="1872208" cy="966696"/>
          </a:xfrm>
          <a:prstGeom prst="rect">
            <a:avLst/>
          </a:prstGeom>
          <a:noFill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4149080"/>
            <a:ext cx="4860032" cy="637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568952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861048"/>
            <a:ext cx="2289854" cy="648072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933056"/>
            <a:ext cx="2160240" cy="584216"/>
          </a:xfrm>
          <a:prstGeom prst="rect">
            <a:avLst/>
          </a:prstGeom>
          <a:noFill/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827584" y="5085184"/>
            <a:ext cx="741682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</a:t>
            </a:r>
            <a:r>
              <a:rPr kumimoji="0" lang="kk-KZ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унок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Основные типы кривых, используемые при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количественной оценке связей между двумя переменными.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586551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Значительный интерес представляет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 выбора типа уравнения регрессии. Он основан на изучении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природы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исследуемых признаков.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обработке информации на компьютере выбор вида уравнения регрессии обычно осуществляется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экспериментальным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методом, т. е. путем сравнения величины остаточной дисперсии         , рассчитанной при разных моделях.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4571999" y="4700690"/>
          <a:ext cx="837601" cy="744534"/>
        </p:xfrm>
        <a:graphic>
          <a:graphicData uri="http://schemas.openxmlformats.org/presentationml/2006/ole">
            <p:oleObj spid="_x0000_s49156" r:id="rId3" imgW="342751" imgH="304668" progId="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507288" cy="572149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уравнение регрессии проходит через все точки корреляционного поля, что возможно только при функциональной связи, когда все точки лежат на линии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регрессии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фактические значения результативного признака совпадают с теоретическими              , т.е. они полностью обусловлены влиянием фактора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этом случае остаточная дисперсия </a:t>
            </a:r>
            <a:endParaRPr lang="ru-RU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571612"/>
            <a:ext cx="1584176" cy="490069"/>
          </a:xfrm>
          <a:prstGeom prst="rect">
            <a:avLst/>
          </a:prstGeom>
          <a:noFill/>
        </p:spPr>
      </p:pic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1500174"/>
            <a:ext cx="1272700" cy="576064"/>
          </a:xfrm>
          <a:prstGeom prst="rect">
            <a:avLst/>
          </a:prstGeom>
          <a:noFill/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5572132" y="2928934"/>
          <a:ext cx="1440160" cy="667900"/>
        </p:xfrm>
        <a:graphic>
          <a:graphicData uri="http://schemas.openxmlformats.org/presentationml/2006/ole">
            <p:oleObj spid="_x0000_s50184" r:id="rId5" imgW="660113" imgH="304668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85750" y="428625"/>
            <a:ext cx="85725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План:</a:t>
            </a:r>
          </a:p>
          <a:p>
            <a:pPr algn="ctr"/>
            <a:endParaRPr lang="ru-RU" sz="2800" dirty="0"/>
          </a:p>
          <a:p>
            <a:r>
              <a:rPr lang="ru-RU" sz="2800" b="1" dirty="0"/>
              <a:t>План:</a:t>
            </a:r>
            <a:endParaRPr lang="ru-RU" sz="2800" dirty="0"/>
          </a:p>
          <a:p>
            <a:r>
              <a:rPr lang="ru-RU" sz="2800" b="1" dirty="0" smtClean="0"/>
              <a:t>1. Линейная модель парной регрессии и корреляции</a:t>
            </a:r>
            <a:endParaRPr lang="ru-RU" sz="2800" dirty="0" smtClean="0"/>
          </a:p>
          <a:p>
            <a:r>
              <a:rPr lang="ru-RU" sz="2800" b="1" dirty="0" smtClean="0"/>
              <a:t>2. Основные типы кривых, используемые при количественной оценке связей между двумя переменными. 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9268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практических исследованиях, как правило, имеет место некоторое рассеяние точек относительно линии регрессии. Оно обусловлено влиянием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прочих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учитываемых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уравнении регрессии, факторов. Иными словами, имеют место отклонения фактических данных от теоретических               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Величина этих отклонений и лежит в основе расчета остаточной дисперсии: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420888"/>
            <a:ext cx="1296144" cy="612463"/>
          </a:xfrm>
          <a:prstGeom prst="rect">
            <a:avLst/>
          </a:prstGeom>
          <a:noFill/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3861048"/>
            <a:ext cx="3960440" cy="10839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5085184"/>
            <a:ext cx="87849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величина остаточной дисперсии, тем меньше влияние не учитываемых в уравнении регрессии факторов и тем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уравнение регрессии подходит к исходным данным.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612068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Считается, что число наблюдений должно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7-8 раз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превышать число рассчитываемых параметров при переменной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Это означает, что искать линейную регрессию, имея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менее 7 наблюдений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вообще не имеет смысла. Если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функции усложняется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 требуется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увеличение объема наблюдений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т.к. каждый параметр при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должен рассчитываться хотя бы по 7 наблюдениям. Значит, если мы выбираем параболу второй степени                                                    ,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требуется объем информации уже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менее 14 наблюдений.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221088"/>
            <a:ext cx="4248472" cy="599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120680"/>
          </a:xfrm>
        </p:spPr>
        <p:txBody>
          <a:bodyPr>
            <a:normAutofit fontScale="925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возникающие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практическом использовании методов регрессии: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Ошибки спецификации модели;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Ошибки выборки;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Ошибки измерения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правильно выбранной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спецификации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модели зависит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величина случайных ошибок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они тем меньше, чем в большей мере теоретические значения результативного признака         , подходят к фактическим данным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ошибкам спецификации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относятся неправильный выбор той или иной математической функции для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недоучет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уравнении регрессии какого-либо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существенного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т. е. использование парной регрессии вместо множественной.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933056"/>
            <a:ext cx="504056" cy="637483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4797152"/>
            <a:ext cx="504056" cy="637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649491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Ошибки выборки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имеют место в силу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неоднородности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данных в исходной статистической совокупности, что, как правило, бывает при изучении экономических процессов.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Если совокупность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неоднородна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то уравнение регрессии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не имеет практического смысла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Для получения хорошего результата обычно исключают из совокупности единицы с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аномальными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значениями исследуемых признаков. И в этом случае результаты регрессии представляют собой выборочные характеристики.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597666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информации также представляет собой выборку из всего множества хронологических дат. Изменив временной интервал, можно получить другие результаты регрессии.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Наибольшую опасность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практическом использовании методов регрессии представляют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ошибки измерения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Если ошибки спецификации можно уменьшить, изменяя форму модели (вид математической формулы), а ошибки выборки – увеличивая объем исходных данных, то ошибки измерения практически сводят на нет все усилия по количественной оценке связи между признаками.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 велика роль ошибок измерения при исследовании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макроуровне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Так, в исследованиях спроса и потребления в качестве объясняющей переменной широко используется «доход на душу населения». Вместе с тем, статистическое измерение величины дохода сопряжено с рядом трудностей и не лишено возможных ошибок, например, в результате наличия скрытых доходов.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Предполагая, что ошибки измерения сведены к минимуму, основное внимание в эконометрических исследованиях уделяется ошибкам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спецификации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модели.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 корреляционного анализа сводятся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измерению тесноты связи между варьирующими признаками, определению неизвестных причинных связей и оценке факторов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оказывающих наибольшее влияние на результативный признак.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 регрессионного анализа лежат в сфере установления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формы зависимости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определения функции регрессии, использования уравнения для оценки неизвестных значений зависимой переменной.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93304"/>
            <a:ext cx="8229600" cy="600404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Основная литература:</a:t>
            </a:r>
            <a:endParaRPr lang="ru-RU" dirty="0" smtClean="0"/>
          </a:p>
          <a:p>
            <a:pPr lvl="0"/>
            <a:r>
              <a:rPr lang="ru-RU" dirty="0" smtClean="0"/>
              <a:t>Валентинов, В. А.  Эконометрика: учебник / В. А. Валентинов. - 2-е изд. - М. : Дашков и К°, 2009. - 445 с.</a:t>
            </a:r>
          </a:p>
          <a:p>
            <a:pPr lvl="0"/>
            <a:r>
              <a:rPr lang="ru-RU" dirty="0" smtClean="0"/>
              <a:t>Валентинов, В. А.  Эконометрика: практикум / В. А. Валентинов. - 3-е изд. - М.: </a:t>
            </a:r>
            <a:r>
              <a:rPr lang="ru-RU" dirty="0" err="1" smtClean="0"/>
              <a:t>Даш-ков</a:t>
            </a:r>
            <a:r>
              <a:rPr lang="ru-RU" dirty="0" smtClean="0"/>
              <a:t> и К°, 2010. - 435 с.</a:t>
            </a:r>
          </a:p>
          <a:p>
            <a:pPr lvl="0"/>
            <a:r>
              <a:rPr lang="ru-RU" dirty="0" smtClean="0"/>
              <a:t>Эконометрика: Учебник / Под ред. И.И. Елисеевой. – М.: Финансы и статистика, 2002. – 344 с.</a:t>
            </a:r>
          </a:p>
          <a:p>
            <a:pPr lvl="0"/>
            <a:r>
              <a:rPr lang="ru-RU" dirty="0" smtClean="0"/>
              <a:t>Практикум по эконометрике: </a:t>
            </a:r>
            <a:r>
              <a:rPr lang="ru-RU" dirty="0" err="1" smtClean="0"/>
              <a:t>Учебн</a:t>
            </a:r>
            <a:r>
              <a:rPr lang="ru-RU" dirty="0" smtClean="0"/>
              <a:t>. пособие / Под ред. И.И. Елисеевой. – М.: Финансы и статистика, 2003. – 192 с.</a:t>
            </a:r>
          </a:p>
          <a:p>
            <a:r>
              <a:rPr lang="ru-RU" b="1" i="1" dirty="0" smtClean="0"/>
              <a:t>Дополнительная литература:</a:t>
            </a:r>
            <a:endParaRPr lang="ru-RU" dirty="0" smtClean="0"/>
          </a:p>
          <a:p>
            <a:pPr lvl="0"/>
            <a:r>
              <a:rPr lang="ru-RU" dirty="0" smtClean="0"/>
              <a:t>Кремер Н.Ш., </a:t>
            </a:r>
            <a:r>
              <a:rPr lang="ru-RU" dirty="0" err="1" smtClean="0"/>
              <a:t>Путко</a:t>
            </a:r>
            <a:r>
              <a:rPr lang="ru-RU" dirty="0" smtClean="0"/>
              <a:t> Б.А. Эконометрика: Учебник для вузов / Под ред. проф. Н.Ш. Кремера. – М.: ЮНИТИ-ДАНА, 2002. – 311 с.</a:t>
            </a:r>
          </a:p>
          <a:p>
            <a:pPr lvl="0"/>
            <a:r>
              <a:rPr lang="ru-RU" dirty="0" smtClean="0"/>
              <a:t>Эконометрика: Учебник / Тихомиров Н.П., </a:t>
            </a:r>
            <a:r>
              <a:rPr lang="ru-RU" dirty="0" err="1" smtClean="0"/>
              <a:t>Дорохина</a:t>
            </a:r>
            <a:r>
              <a:rPr lang="ru-RU" dirty="0" smtClean="0"/>
              <a:t> Е.Ю. – М.: Издательство «Экзамен», 2003. – 512 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вопрос. </a:t>
            </a:r>
            <a:r>
              <a:rPr lang="ru-RU" sz="2800" b="1" dirty="0">
                <a:solidFill>
                  <a:schemeClr val="tx1"/>
                </a:solidFill>
              </a:rPr>
              <a:t>1.Линейная модель парной регрессии и корреляции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28800"/>
            <a:ext cx="8572560" cy="44973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ru-RU" b="1" dirty="0" err="1" smtClean="0"/>
              <a:t>Коррел</a:t>
            </a:r>
            <a:r>
              <a:rPr lang="kk-KZ" b="1" dirty="0" smtClean="0"/>
              <a:t>я</a:t>
            </a:r>
            <a:r>
              <a:rPr lang="ru-RU" b="1" dirty="0" err="1" smtClean="0"/>
              <a:t>ция</a:t>
            </a:r>
            <a:r>
              <a:rPr lang="ru-RU" dirty="0" smtClean="0"/>
              <a:t> (от лат. </a:t>
            </a:r>
            <a:r>
              <a:rPr lang="la-Latn" i="1" dirty="0" smtClean="0"/>
              <a:t>correlatio</a:t>
            </a:r>
            <a:r>
              <a:rPr lang="ru-RU" dirty="0" smtClean="0"/>
              <a:t> «</a:t>
            </a:r>
            <a:r>
              <a:rPr lang="ru-RU" b="1" dirty="0" smtClean="0"/>
              <a:t>соотношение</a:t>
            </a:r>
            <a:r>
              <a:rPr lang="ru-RU" dirty="0" smtClean="0"/>
              <a:t>»), или </a:t>
            </a:r>
            <a:r>
              <a:rPr lang="ru-RU" b="1" dirty="0" smtClean="0"/>
              <a:t>корреляционная зависимость</a:t>
            </a:r>
            <a:r>
              <a:rPr lang="ru-RU" dirty="0" smtClean="0"/>
              <a:t> — статистическая </a:t>
            </a:r>
            <a:r>
              <a:rPr lang="ru-RU" b="1" dirty="0" smtClean="0"/>
              <a:t>взаимосвязь</a:t>
            </a:r>
            <a:r>
              <a:rPr lang="ru-RU" dirty="0" smtClean="0"/>
              <a:t> двух или более случайных величин, при этом изменения значений одной или нескольких из этих величин сопутствуют систематическому изменению значений другой величины.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r>
              <a:rPr lang="ru-RU" b="1" dirty="0" smtClean="0"/>
              <a:t>Линейной</a:t>
            </a:r>
            <a:r>
              <a:rPr lang="ru-RU" dirty="0" smtClean="0"/>
              <a:t> регрессией называют статистическую модель, отражающую зависимость одной переменной у от различных факторов – одного или нескольких. Такие факторы – независимые переменные – называются </a:t>
            </a:r>
            <a:r>
              <a:rPr lang="ru-RU" b="1" dirty="0" smtClean="0"/>
              <a:t>регрессорами</a:t>
            </a:r>
            <a:r>
              <a:rPr lang="ru-RU" dirty="0" smtClean="0"/>
              <a:t>. Через линейную регрессию можно восстановить зависимость между двумя любыми переменными.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Парная регрессия представляет собой регрессию между двумя переменными –  </a:t>
            </a:r>
            <a:r>
              <a:rPr lang="en-US" dirty="0" smtClean="0"/>
              <a:t>y </a:t>
            </a:r>
            <a:r>
              <a:rPr lang="ru-RU" dirty="0" smtClean="0"/>
              <a:t>и </a:t>
            </a:r>
            <a:r>
              <a:rPr lang="en-US" dirty="0" smtClean="0"/>
              <a:t>x</a:t>
            </a:r>
            <a:r>
              <a:rPr lang="ru-RU" dirty="0" smtClean="0"/>
              <a:t>, </a:t>
            </a:r>
            <a:r>
              <a:rPr lang="ru-RU" dirty="0"/>
              <a:t>т. е. модель вида: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ru-RU" dirty="0" smtClean="0"/>
              <a:t>где  </a:t>
            </a:r>
            <a:r>
              <a:rPr lang="en-US" dirty="0" smtClean="0"/>
              <a:t>y </a:t>
            </a:r>
            <a:r>
              <a:rPr lang="ru-RU" dirty="0" smtClean="0"/>
              <a:t>– </a:t>
            </a:r>
            <a:r>
              <a:rPr lang="ru-RU" dirty="0"/>
              <a:t>зависимая переменная (результативный признак);  </a:t>
            </a:r>
            <a:r>
              <a:rPr lang="en-US" dirty="0" smtClean="0"/>
              <a:t>x </a:t>
            </a:r>
            <a:r>
              <a:rPr lang="ru-RU" dirty="0" smtClean="0"/>
              <a:t>– </a:t>
            </a:r>
            <a:r>
              <a:rPr lang="ru-RU" dirty="0"/>
              <a:t>независимая, или объясняющая, переменная (признак-фактор). Знак «^» означает, что между переменными  </a:t>
            </a:r>
            <a:r>
              <a:rPr lang="en-US" dirty="0" smtClean="0"/>
              <a:t>x </a:t>
            </a:r>
            <a:r>
              <a:rPr lang="ru-RU" dirty="0" smtClean="0"/>
              <a:t>и </a:t>
            </a:r>
            <a:r>
              <a:rPr lang="en-US" dirty="0" smtClean="0"/>
              <a:t>y</a:t>
            </a:r>
            <a:r>
              <a:rPr lang="ru-RU" dirty="0" smtClean="0"/>
              <a:t> </a:t>
            </a:r>
            <a:r>
              <a:rPr lang="ru-RU" dirty="0"/>
              <a:t>нет строгой функциональной зависимости, поэтому практически в каждом отдельном случае величина  складывается из двух слагаемых: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1340768"/>
            <a:ext cx="2809986" cy="86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86874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ru-RU" dirty="0"/>
              <a:t>где  </a:t>
            </a:r>
            <a:r>
              <a:rPr lang="en-US" dirty="0" smtClean="0"/>
              <a:t>y </a:t>
            </a:r>
            <a:r>
              <a:rPr lang="ru-RU" dirty="0" smtClean="0"/>
              <a:t>– </a:t>
            </a:r>
            <a:r>
              <a:rPr lang="ru-RU" dirty="0"/>
              <a:t>фактическое значение результативного признака;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ru-RU" dirty="0" smtClean="0"/>
              <a:t> </a:t>
            </a:r>
            <a:r>
              <a:rPr lang="ru-RU" dirty="0"/>
              <a:t>– теоретическое значение результативного признака, найденное исходя из уравнения регрессии</a:t>
            </a:r>
            <a:r>
              <a:rPr lang="ru-RU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       </a:t>
            </a:r>
            <a:r>
              <a:rPr lang="ru-RU" dirty="0" smtClean="0"/>
              <a:t> </a:t>
            </a:r>
            <a:r>
              <a:rPr lang="ru-RU" dirty="0"/>
              <a:t>– случайная величина, характеризующая отклонения реального значения результативного признака от теоретического, найденного по уравнению регрессии.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571472" y="4214818"/>
          <a:ext cx="357183" cy="357190"/>
        </p:xfrm>
        <a:graphic>
          <a:graphicData uri="http://schemas.openxmlformats.org/presentationml/2006/ole">
            <p:oleObj spid="_x0000_s16394" r:id="rId3" imgW="152268" imgH="164957" progId="">
              <p:embed/>
            </p:oleObj>
          </a:graphicData>
        </a:graphic>
      </p:graphicFrame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32656"/>
            <a:ext cx="2744677" cy="792088"/>
          </a:xfrm>
          <a:prstGeom prst="rect">
            <a:avLst/>
          </a:prstGeom>
          <a:noFill/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492896"/>
            <a:ext cx="432048" cy="546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/>
          <a:lstStyle/>
          <a:p>
            <a:r>
              <a:rPr lang="ru-RU" dirty="0"/>
              <a:t>Рассмотрим простейшую модель парной регрессии – </a:t>
            </a:r>
            <a:r>
              <a:rPr lang="ru-RU" b="1" dirty="0"/>
              <a:t>линейную регрессию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Линейная </a:t>
            </a:r>
            <a:r>
              <a:rPr lang="ru-RU" dirty="0"/>
              <a:t>регрессия находит широкое применение в эконометрике ввиду четкой экономической интерпретации ее параметров.</a:t>
            </a:r>
          </a:p>
          <a:p>
            <a:r>
              <a:rPr lang="ru-RU" dirty="0"/>
              <a:t>Линейная регрессия сводится к нахождению уравнения вида</a:t>
            </a:r>
          </a:p>
          <a:p>
            <a:endParaRPr lang="ru-RU" dirty="0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4143372" y="4000504"/>
          <a:ext cx="2643206" cy="540656"/>
        </p:xfrm>
        <a:graphic>
          <a:graphicData uri="http://schemas.openxmlformats.org/presentationml/2006/ole">
            <p:oleObj spid="_x0000_s18436" r:id="rId3" imgW="1256755" imgH="253890" progId="">
              <p:embed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761308" y="4000504"/>
            <a:ext cx="12009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или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571736" y="4071942"/>
            <a:ext cx="63033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				    		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(1)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005064"/>
            <a:ext cx="2664296" cy="569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Построение линейной регрессии сводится к оценке ее параметров –  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b="1" dirty="0"/>
              <a:t>b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Оценивание параметров </a:t>
            </a:r>
            <a:r>
              <a:rPr lang="ru-RU" dirty="0"/>
              <a:t>линейной регрессии </a:t>
            </a:r>
            <a:r>
              <a:rPr lang="ru-RU" dirty="0" smtClean="0"/>
              <a:t>основано </a:t>
            </a:r>
            <a:r>
              <a:rPr lang="ru-RU" dirty="0"/>
              <a:t>на методе наименьших квадратов (МНК). МНК позволяет получить такие оценки параметров  </a:t>
            </a:r>
            <a:r>
              <a:rPr lang="ru-RU" b="1" i="1" dirty="0" smtClean="0"/>
              <a:t>а</a:t>
            </a:r>
            <a:r>
              <a:rPr lang="ru-RU" dirty="0" smtClean="0"/>
              <a:t> и </a:t>
            </a:r>
            <a:r>
              <a:rPr lang="en-US" b="1" i="1" dirty="0" smtClean="0"/>
              <a:t>b</a:t>
            </a:r>
            <a:r>
              <a:rPr lang="ru-RU" dirty="0" smtClean="0"/>
              <a:t>, </a:t>
            </a:r>
            <a:r>
              <a:rPr lang="ru-RU" dirty="0"/>
              <a:t>при которых сумма квадратов отклонений фактических значений результативного признака  от </a:t>
            </a:r>
            <a:r>
              <a:rPr lang="ru-RU" dirty="0" smtClean="0"/>
              <a:t>теоретических  </a:t>
            </a:r>
            <a:r>
              <a:rPr lang="en-US" dirty="0" smtClean="0"/>
              <a:t>     </a:t>
            </a:r>
            <a:r>
              <a:rPr lang="ru-RU" dirty="0" smtClean="0"/>
              <a:t>  минимальна</a:t>
            </a:r>
            <a:r>
              <a:rPr lang="ru-RU" dirty="0"/>
              <a:t>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643174" y="5357826"/>
            <a:ext cx="63033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				    		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1077" y="3974354"/>
            <a:ext cx="504056" cy="637483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3" y="4869160"/>
            <a:ext cx="5595021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8421</TotalTime>
  <Words>1237</Words>
  <Application>Microsoft Office PowerPoint</Application>
  <PresentationFormat>Экран (4:3)</PresentationFormat>
  <Paragraphs>97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Слайд 1</vt:lpstr>
      <vt:lpstr>Слайд 2</vt:lpstr>
      <vt:lpstr>Слайд 3</vt:lpstr>
      <vt:lpstr>1 вопрос. 1.Линейная модель парной регрессии и корреляции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5: Математические основы регрессионно-корреляционного анализа</dc:title>
  <dc:creator>RazakovaBN</dc:creator>
  <cp:lastModifiedBy>AhmetovaAB</cp:lastModifiedBy>
  <cp:revision>112</cp:revision>
  <dcterms:created xsi:type="dcterms:W3CDTF">2022-10-03T05:57:36Z</dcterms:created>
  <dcterms:modified xsi:type="dcterms:W3CDTF">2022-12-01T07:02:52Z</dcterms:modified>
</cp:coreProperties>
</file>