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84" r:id="rId1"/>
  </p:sldMasterIdLst>
  <p:notesMasterIdLst>
    <p:notesMasterId r:id="rId17"/>
  </p:notesMasterIdLst>
  <p:sldIdLst>
    <p:sldId id="273" r:id="rId2"/>
    <p:sldId id="308" r:id="rId3"/>
    <p:sldId id="292" r:id="rId4"/>
    <p:sldId id="293" r:id="rId5"/>
    <p:sldId id="294" r:id="rId6"/>
    <p:sldId id="300" r:id="rId7"/>
    <p:sldId id="301" r:id="rId8"/>
    <p:sldId id="302" r:id="rId9"/>
    <p:sldId id="303" r:id="rId10"/>
    <p:sldId id="304" r:id="rId11"/>
    <p:sldId id="305" r:id="rId12"/>
    <p:sldId id="306" r:id="rId13"/>
    <p:sldId id="307" r:id="rId14"/>
    <p:sldId id="285" r:id="rId15"/>
    <p:sldId id="284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image" Target="../media/image11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8FF9E1-8E14-406E-AE2B-D70131D61C5A}" type="datetimeFigureOut">
              <a:rPr lang="ru-RU" smtClean="0"/>
              <a:pPr/>
              <a:t>вс 04.06.23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142BE1-E6BB-4D27-828C-5EDCC54CE3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469777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711200" y="1371600"/>
            <a:ext cx="10468864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711200" y="3228536"/>
            <a:ext cx="10472928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C950-415A-4E88-983B-79FC61D075B2}" type="datetimeFigureOut">
              <a:rPr lang="ru-RU" smtClean="0"/>
              <a:pPr/>
              <a:t>вс 04.06.23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8862C-38BD-4178-83A2-245F2DA0A0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C950-415A-4E88-983B-79FC61D075B2}" type="datetimeFigureOut">
              <a:rPr lang="ru-RU" smtClean="0"/>
              <a:pPr/>
              <a:t>вс 04.06.23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8862C-38BD-4178-83A2-245F2DA0A0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914402"/>
            <a:ext cx="27432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914402"/>
            <a:ext cx="80264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C950-415A-4E88-983B-79FC61D075B2}" type="datetimeFigureOut">
              <a:rPr lang="ru-RU" smtClean="0"/>
              <a:pPr/>
              <a:t>вс 04.06.23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8862C-38BD-4178-83A2-245F2DA0A0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C950-415A-4E88-983B-79FC61D075B2}" type="datetimeFigureOut">
              <a:rPr lang="ru-RU" smtClean="0"/>
              <a:pPr/>
              <a:t>вс 04.06.23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8862C-38BD-4178-83A2-245F2DA0A0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7136" y="1316736"/>
            <a:ext cx="103632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7136" y="2704664"/>
            <a:ext cx="103632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C950-415A-4E88-983B-79FC61D075B2}" type="datetimeFigureOut">
              <a:rPr lang="ru-RU" smtClean="0"/>
              <a:pPr/>
              <a:t>вс 04.06.23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8862C-38BD-4178-83A2-245F2DA0A0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C950-415A-4E88-983B-79FC61D075B2}" type="datetimeFigureOut">
              <a:rPr lang="ru-RU" smtClean="0"/>
              <a:pPr/>
              <a:t>вс 04.06.23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8862C-38BD-4178-83A2-245F2DA0A0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855248"/>
            <a:ext cx="5386917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193370" y="1859762"/>
            <a:ext cx="5389033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9600" y="2514600"/>
            <a:ext cx="5386917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70" y="2514600"/>
            <a:ext cx="5389033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C950-415A-4E88-983B-79FC61D075B2}" type="datetimeFigureOut">
              <a:rPr lang="ru-RU" smtClean="0"/>
              <a:pPr/>
              <a:t>вс 04.06.23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8862C-38BD-4178-83A2-245F2DA0A0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10744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C950-415A-4E88-983B-79FC61D075B2}" type="datetimeFigureOut">
              <a:rPr lang="ru-RU" smtClean="0"/>
              <a:pPr/>
              <a:t>вс 04.06.23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8862C-38BD-4178-83A2-245F2DA0A0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C950-415A-4E88-983B-79FC61D075B2}" type="datetimeFigureOut">
              <a:rPr lang="ru-RU" smtClean="0"/>
              <a:pPr/>
              <a:t>вс 04.06.23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8862C-38BD-4178-83A2-245F2DA0A0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4352"/>
            <a:ext cx="36576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76400"/>
            <a:ext cx="36576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766733" y="1676400"/>
            <a:ext cx="6815667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C950-415A-4E88-983B-79FC61D075B2}" type="datetimeFigureOut">
              <a:rPr lang="ru-RU" smtClean="0"/>
              <a:pPr/>
              <a:t>вс 04.06.23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8862C-38BD-4178-83A2-245F2DA0A0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4221004" y="1108077"/>
            <a:ext cx="70104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10672179" y="5359769"/>
            <a:ext cx="207264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2800" y="1176999"/>
            <a:ext cx="2950464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12800" y="2828785"/>
            <a:ext cx="29464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C950-415A-4E88-983B-79FC61D075B2}" type="datetimeFigureOut">
              <a:rPr lang="ru-RU" smtClean="0"/>
              <a:pPr/>
              <a:t>вс 04.06.23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769600" y="6356355"/>
            <a:ext cx="812800" cy="365125"/>
          </a:xfrm>
        </p:spPr>
        <p:txBody>
          <a:bodyPr/>
          <a:lstStyle/>
          <a:p>
            <a:fld id="{0838862C-38BD-4178-83A2-245F2DA0A0C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4647724" y="1199517"/>
            <a:ext cx="615696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12700" y="5816600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5842000" y="6219830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12700" y="-7144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842000" y="-7144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609600" y="1935480"/>
            <a:ext cx="109728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09600" y="6356355"/>
            <a:ext cx="2844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FB3C950-415A-4E88-983B-79FC61D075B2}" type="datetimeFigureOut">
              <a:rPr lang="ru-RU" smtClean="0"/>
              <a:pPr/>
              <a:t>вс 04.06.23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556000" y="6356355"/>
            <a:ext cx="4470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10566400" y="6356355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838862C-38BD-4178-83A2-245F2DA0A0C4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25356" y="202408"/>
            <a:ext cx="12240731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8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8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9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9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0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0.vml"/><Relationship Id="rId4" Type="http://schemas.openxmlformats.org/officeDocument/2006/relationships/package" Target="../embeddings/_________Microsoft_Office_Word11.docx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2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1.v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2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3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4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5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6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7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7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Прямоугольник 2"/>
          <p:cNvSpPr>
            <a:spLocks noChangeArrowheads="1"/>
          </p:cNvSpPr>
          <p:nvPr/>
        </p:nvSpPr>
        <p:spPr bwMode="auto">
          <a:xfrm>
            <a:off x="1238216" y="571482"/>
            <a:ext cx="9715568" cy="5570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Қазақстан Республикасы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Ғылым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және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жоғары білім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министрлігі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Е.А.Бөкетов атындағы Қарағанды университеті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kk-KZ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kk-KZ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kk-KZ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    ДИФФЕРЕНЦИАЛДЫ</a:t>
            </a:r>
            <a:r>
              <a:rPr lang="kk-KZ" sz="1600" dirty="0">
                <a:latin typeface="Times New Roman" pitchFamily="18" charset="0"/>
                <a:cs typeface="Times New Roman" pitchFamily="18" charset="0"/>
              </a:rPr>
              <a:t>Қ </a:t>
            </a:r>
            <a:r>
              <a:rPr lang="kk-KZ" sz="1600" dirty="0" smtClean="0">
                <a:latin typeface="Times New Roman" pitchFamily="18" charset="0"/>
                <a:cs typeface="Times New Roman" pitchFamily="18" charset="0"/>
              </a:rPr>
              <a:t>ТЕҢДЕУЛЕР, МАТЕМАТИКАЛЫҚ ФИЗИКА ЖӘНЕ ОЛАРДЫ ШЕШУДІҢ САНДЫҚ ӘДІСТЕРІ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kk-KZ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kk-KZ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kk-KZ" sz="1600" dirty="0" smtClean="0">
                <a:latin typeface="Times New Roman" pitchFamily="18" charset="0"/>
                <a:cs typeface="Times New Roman" pitchFamily="18" charset="0"/>
              </a:rPr>
              <a:t>6-тақырып</a:t>
            </a:r>
            <a:r>
              <a:rPr lang="kk-KZ" sz="16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k-KZ" sz="1600" dirty="0" smtClean="0">
                <a:latin typeface="Times New Roman" pitchFamily="18" charset="0"/>
                <a:cs typeface="Times New Roman" pitchFamily="18" charset="0"/>
              </a:rPr>
              <a:t>Коши мәселесінің шешімнің болуы және жалғыз жағдай шарты</a:t>
            </a:r>
            <a:r>
              <a:rPr lang="kk-KZ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kk-KZ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Авторы: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Искакова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Г.Ш.,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ф.-м.ғ.к., математикалық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талдау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және дифференциалдық теңдеулер кафедрасының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қауымд.проф.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kk-KZ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Сабақ түрі: дәріс                                          Қарағанды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2023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2103057" y="828358"/>
          <a:ext cx="8145462" cy="5426075"/>
        </p:xfrm>
        <a:graphic>
          <a:graphicData uri="http://schemas.openxmlformats.org/presentationml/2006/ole">
            <p:oleObj spid="_x0000_s83972" name="Документ" r:id="rId3" imgW="8145016" imgH="5426641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2097024" y="572835"/>
          <a:ext cx="8265478" cy="5928096"/>
        </p:xfrm>
        <a:graphic>
          <a:graphicData uri="http://schemas.openxmlformats.org/presentationml/2006/ole">
            <p:oleObj spid="_x0000_s84996" name="Документ" r:id="rId3" imgW="8164128" imgH="5856806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2017713" y="706438"/>
          <a:ext cx="8145462" cy="5426075"/>
        </p:xfrm>
        <a:graphic>
          <a:graphicData uri="http://schemas.openxmlformats.org/presentationml/2006/ole">
            <p:oleObj spid="_x0000_s86022" name="Документ" r:id="rId3" imgW="8145016" imgH="5426641" progId="Word.Document.12">
              <p:embed/>
            </p:oleObj>
          </a:graphicData>
        </a:graphic>
      </p:graphicFrame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1835653" y="658368"/>
          <a:ext cx="8437250" cy="5620449"/>
        </p:xfrm>
        <a:graphic>
          <a:graphicData uri="http://schemas.openxmlformats.org/presentationml/2006/ole">
            <p:oleObj spid="_x0000_s86023" name="Документ" r:id="rId4" imgW="8145016" imgH="5426641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2011362" y="780288"/>
          <a:ext cx="8545441" cy="5694172"/>
        </p:xfrm>
        <a:graphic>
          <a:graphicData uri="http://schemas.openxmlformats.org/presentationml/2006/ole">
            <p:oleObj spid="_x0000_s87044" name="Документ" r:id="rId3" imgW="8145016" imgH="5426641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1"/>
          <p:cNvSpPr txBox="1">
            <a:spLocks noChangeArrowheads="1"/>
          </p:cNvSpPr>
          <p:nvPr/>
        </p:nvSpPr>
        <p:spPr bwMode="auto">
          <a:xfrm>
            <a:off x="1583267" y="1268413"/>
            <a:ext cx="10274300" cy="3847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kk-KZ" sz="2000" dirty="0" smtClean="0">
                <a:latin typeface="Times New Roman" pitchFamily="18" charset="0"/>
              </a:rPr>
              <a:t>1. Сүлейменов Ж. Дифференциялдық  теңдеулер: Алматы,1996.</a:t>
            </a:r>
          </a:p>
          <a:p>
            <a:pPr>
              <a:lnSpc>
                <a:spcPct val="80000"/>
              </a:lnSpc>
            </a:pPr>
            <a:r>
              <a:rPr lang="kk-KZ" sz="2000" dirty="0" smtClean="0">
                <a:latin typeface="Times New Roman" pitchFamily="18" charset="0"/>
              </a:rPr>
              <a:t>2. Сматов Т.С. Жай дифференциалдық теңдеулер курсы (интегралдау әдістері). ҚарМУ, Қарағанды-2006.</a:t>
            </a:r>
          </a:p>
          <a:p>
            <a:pPr>
              <a:lnSpc>
                <a:spcPct val="80000"/>
              </a:lnSpc>
            </a:pPr>
            <a:r>
              <a:rPr lang="kk-KZ" sz="2000" dirty="0" smtClean="0">
                <a:latin typeface="Times New Roman" pitchFamily="18" charset="0"/>
              </a:rPr>
              <a:t>3. Әбдіманапов С., Сматов Т.С. Дифференциалдық теңдеулер курсы. «Нұржол», Астана-2004.</a:t>
            </a:r>
          </a:p>
          <a:p>
            <a:pPr>
              <a:lnSpc>
                <a:spcPct val="80000"/>
              </a:lnSpc>
            </a:pPr>
            <a:r>
              <a:rPr lang="kk-KZ" sz="2000" dirty="0" smtClean="0">
                <a:latin typeface="Times New Roman" pitchFamily="18" charset="0"/>
              </a:rPr>
              <a:t>4. Сүлеймен Ж.  Дифференциалдық теңдеулер курсы: оқулық; Әл - Фараби атын. Қазақ ұлттық ун-ті. - Алматы: Қазақ  ун-ті, 2009. - 440 б.</a:t>
            </a:r>
          </a:p>
          <a:p>
            <a:pPr>
              <a:lnSpc>
                <a:spcPct val="80000"/>
              </a:lnSpc>
            </a:pPr>
            <a:r>
              <a:rPr lang="kk-KZ" sz="2000" dirty="0" smtClean="0">
                <a:latin typeface="Times New Roman" pitchFamily="18" charset="0"/>
              </a:rPr>
              <a:t>5. Сүлейменов Ж.С. Бірінші ретті жәй дифференциалдық теңдеулерді интегралдау әдістері- Алматы: Кітап, 1982. - 112 бет.</a:t>
            </a:r>
          </a:p>
          <a:p>
            <a:pPr>
              <a:lnSpc>
                <a:spcPct val="80000"/>
              </a:lnSpc>
            </a:pPr>
            <a:r>
              <a:rPr lang="kk-KZ" sz="2000" dirty="0" smtClean="0">
                <a:latin typeface="Times New Roman" pitchFamily="18" charset="0"/>
              </a:rPr>
              <a:t>7. Филиппов А.Ф. Сборник задач по дифференциальным уравнениям.- М.: Наука, 1992.</a:t>
            </a:r>
          </a:p>
          <a:p>
            <a:pPr>
              <a:lnSpc>
                <a:spcPct val="80000"/>
              </a:lnSpc>
            </a:pPr>
            <a:endParaRPr lang="kk-KZ" sz="2000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kk-KZ" sz="2000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kk-KZ" sz="2000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kk-KZ" sz="2000" dirty="0" smtClean="0">
              <a:latin typeface="Times New Roman" pitchFamily="18" charset="0"/>
            </a:endParaRPr>
          </a:p>
          <a:p>
            <a:endParaRPr lang="ru-RU" sz="2000" dirty="0"/>
          </a:p>
        </p:txBody>
      </p:sp>
      <p:sp>
        <p:nvSpPr>
          <p:cNvPr id="17411" name="TextBox 2"/>
          <p:cNvSpPr txBox="1">
            <a:spLocks noChangeArrowheads="1"/>
          </p:cNvSpPr>
          <p:nvPr/>
        </p:nvSpPr>
        <p:spPr bwMode="auto">
          <a:xfrm>
            <a:off x="2734733" y="404814"/>
            <a:ext cx="299953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k-KZ" sz="2800" b="1" dirty="0">
                <a:latin typeface="Times New Roman" pitchFamily="18" charset="0"/>
                <a:cs typeface="Times New Roman" pitchFamily="18" charset="0"/>
              </a:rPr>
              <a:t>Әдебиеттер тізімі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50408" y="3810768"/>
            <a:ext cx="1028707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9875" indent="19050" algn="just" fontAlgn="base">
              <a:spcBef>
                <a:spcPct val="0"/>
              </a:spcBef>
              <a:spcAft>
                <a:spcPct val="0"/>
              </a:spcAft>
            </a:pP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x-none" sz="2000" dirty="0">
                <a:latin typeface="Times New Roman" pitchFamily="18" charset="0"/>
                <a:cs typeface="Times New Roman" pitchFamily="18" charset="0"/>
              </a:rPr>
              <a:t>Антипов Ю.Н., Омаров Т.Е. Руководство к решению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задач по </a:t>
            </a:r>
            <a:r>
              <a:rPr lang="x-none" sz="2000" dirty="0">
                <a:latin typeface="Times New Roman" pitchFamily="18" charset="0"/>
                <a:cs typeface="Times New Roman" pitchFamily="18" charset="0"/>
              </a:rPr>
              <a:t>уравнениям математической физики. Караганда, Изд-во </a:t>
            </a:r>
            <a:r>
              <a:rPr lang="x-none" sz="2000" dirty="0" err="1">
                <a:latin typeface="Times New Roman" pitchFamily="18" charset="0"/>
                <a:cs typeface="Times New Roman" pitchFamily="18" charset="0"/>
              </a:rPr>
              <a:t>КарГУ</a:t>
            </a:r>
            <a:r>
              <a:rPr lang="x-none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19</a:t>
            </a:r>
            <a:r>
              <a:rPr lang="x-none" sz="2000" dirty="0">
                <a:latin typeface="Times New Roman" pitchFamily="18" charset="0"/>
                <a:cs typeface="Times New Roman" pitchFamily="18" charset="0"/>
              </a:rPr>
              <a:t>89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69875" lvl="0" indent="190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9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x-none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kk-KZ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Орынбасаров </a:t>
            </a:r>
            <a:r>
              <a:rPr kumimoji="0" lang="x-none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</a:t>
            </a:r>
            <a:r>
              <a:rPr kumimoji="0" lang="kk-KZ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., Сахаев Ш.С. Математикалық физика теңдеулерінің есептері мен жаттығулар жинағы. Алматы. «Қазақ университеті» баспасы.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indent="288925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kk-KZ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kk-KZ" sz="4000" dirty="0" smtClean="0">
                <a:latin typeface="Times New Roman" pitchFamily="18" charset="0"/>
                <a:cs typeface="Times New Roman" pitchFamily="18" charset="0"/>
              </a:rPr>
              <a:t>Назарларыңызға рақмет!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5" name="Rectangle 1"/>
          <p:cNvSpPr>
            <a:spLocks noChangeArrowheads="1"/>
          </p:cNvSpPr>
          <p:nvPr/>
        </p:nvSpPr>
        <p:spPr bwMode="auto">
          <a:xfrm>
            <a:off x="1674055" y="1111348"/>
            <a:ext cx="643471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kk-KZ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698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kk-KZ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698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k-KZ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Жоспар:</a:t>
            </a:r>
          </a:p>
          <a:p>
            <a:pPr marL="0" marR="0" lvl="0" indent="2698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kk-KZ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Пикар теоремасы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kk-KZ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Сәйкес жуықтау әдісі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kk-KZ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Пеано теоремасы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kk-KZ" sz="28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</a:t>
            </a:r>
            <a:r>
              <a:rPr kumimoji="0" lang="kk-KZ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Шешімнің бар болу және жалғыздығы</a:t>
            </a:r>
            <a:endParaRPr kumimoji="0" lang="kk-KZ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7408" y="277368"/>
            <a:ext cx="11074400" cy="1143000"/>
          </a:xfrm>
        </p:spPr>
        <p:txBody>
          <a:bodyPr>
            <a:noAutofit/>
          </a:bodyPr>
          <a:lstStyle/>
          <a:p>
            <a:pPr algn="ctr"/>
            <a:r>
              <a:rPr lang="kk-KZ" sz="2800" b="1" dirty="0" smtClean="0">
                <a:latin typeface="Times New Roman" pitchFamily="18" charset="0"/>
                <a:cs typeface="Times New Roman" pitchFamily="18" charset="0"/>
              </a:rPr>
              <a:t>Коши есебі шешуінің бар болуымен жалғыздығы жөнінде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633539" y="1047750"/>
          <a:ext cx="8656637" cy="5754688"/>
        </p:xfrm>
        <a:graphic>
          <a:graphicData uri="http://schemas.openxmlformats.org/presentationml/2006/ole">
            <p:oleObj spid="_x0000_s72708" name="Документ" r:id="rId3" imgW="8164128" imgH="5434574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768475" y="536575"/>
          <a:ext cx="8691563" cy="5900738"/>
        </p:xfrm>
        <a:graphic>
          <a:graphicData uri="http://schemas.openxmlformats.org/presentationml/2006/ole">
            <p:oleObj spid="_x0000_s73732" name="Документ" r:id="rId3" imgW="8201992" imgH="5565102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951038" y="621792"/>
          <a:ext cx="8653144" cy="5742496"/>
        </p:xfrm>
        <a:graphic>
          <a:graphicData uri="http://schemas.openxmlformats.org/presentationml/2006/ole">
            <p:oleObj spid="_x0000_s74756" name="Документ" r:id="rId3" imgW="8221104" imgH="5460175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780033" y="755206"/>
          <a:ext cx="8545894" cy="5847191"/>
        </p:xfrm>
        <a:graphic>
          <a:graphicData uri="http://schemas.openxmlformats.org/presentationml/2006/ole">
            <p:oleObj spid="_x0000_s79876" name="Документ" r:id="rId3" imgW="8182880" imgH="5844186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901634" y="669862"/>
          <a:ext cx="8327453" cy="5835902"/>
        </p:xfrm>
        <a:graphic>
          <a:graphicData uri="http://schemas.openxmlformats.org/presentationml/2006/ole">
            <p:oleObj spid="_x0000_s80900" name="Документ" r:id="rId3" imgW="8145016" imgH="5702120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2084388" y="682625"/>
          <a:ext cx="8315325" cy="5546725"/>
        </p:xfrm>
        <a:graphic>
          <a:graphicData uri="http://schemas.openxmlformats.org/presentationml/2006/ole">
            <p:oleObj spid="_x0000_s81924" name="Документ" r:id="rId3" imgW="8145016" imgH="5426641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2011363" y="500063"/>
          <a:ext cx="8107362" cy="5913437"/>
        </p:xfrm>
        <a:graphic>
          <a:graphicData uri="http://schemas.openxmlformats.org/presentationml/2006/ole">
            <p:oleObj spid="_x0000_s82948" name="Документ" r:id="rId3" imgW="8145016" imgH="5937575" progId="Word.Document.12">
              <p:embed/>
            </p:oleObj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962</TotalTime>
  <Words>255</Words>
  <Application>Microsoft Office PowerPoint</Application>
  <PresentationFormat>Произвольный</PresentationFormat>
  <Paragraphs>40</Paragraphs>
  <Slides>15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7" baseType="lpstr">
      <vt:lpstr>Поток</vt:lpstr>
      <vt:lpstr>Документ</vt:lpstr>
      <vt:lpstr>Слайд 1</vt:lpstr>
      <vt:lpstr>Слайд 2</vt:lpstr>
      <vt:lpstr>Коши есебі шешуінің бар болуымен жалғыздығы жөнінде 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alua-manat@hotmail.com</dc:creator>
  <cp:lastModifiedBy>Admin</cp:lastModifiedBy>
  <cp:revision>104</cp:revision>
  <dcterms:created xsi:type="dcterms:W3CDTF">2018-06-06T14:07:16Z</dcterms:created>
  <dcterms:modified xsi:type="dcterms:W3CDTF">2023-06-04T17:21:07Z</dcterms:modified>
</cp:coreProperties>
</file>