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16"/>
  </p:notesMasterIdLst>
  <p:sldIdLst>
    <p:sldId id="273" r:id="rId2"/>
    <p:sldId id="274" r:id="rId3"/>
    <p:sldId id="275" r:id="rId4"/>
    <p:sldId id="276" r:id="rId5"/>
    <p:sldId id="277" r:id="rId6"/>
    <p:sldId id="290" r:id="rId7"/>
    <p:sldId id="278" r:id="rId8"/>
    <p:sldId id="279" r:id="rId9"/>
    <p:sldId id="280" r:id="rId10"/>
    <p:sldId id="287" r:id="rId11"/>
    <p:sldId id="288" r:id="rId12"/>
    <p:sldId id="289" r:id="rId13"/>
    <p:sldId id="285" r:id="rId14"/>
    <p:sldId id="28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FF9E1-8E14-406E-AE2B-D70131D61C5A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142BE1-E6BB-4D27-828C-5EDCC54CE3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6977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0" y="1859762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9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5"/>
            <a:ext cx="812800" cy="365125"/>
          </a:xfrm>
        </p:spPr>
        <p:txBody>
          <a:bodyPr/>
          <a:lstStyle/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30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B3C950-415A-4E88-983B-79FC61D075B2}" type="datetimeFigureOut">
              <a:rPr lang="ru-RU" smtClean="0"/>
              <a:pPr/>
              <a:t>вс 04.06.23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5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5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38862C-38BD-4178-83A2-245F2DA0A0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9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0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5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6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7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8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2"/>
          <p:cNvSpPr>
            <a:spLocks noChangeArrowheads="1"/>
          </p:cNvSpPr>
          <p:nvPr/>
        </p:nvSpPr>
        <p:spPr bwMode="auto">
          <a:xfrm>
            <a:off x="1238216" y="571482"/>
            <a:ext cx="9715568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Қазақстан Республикасы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Ғылым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және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жоғары білім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министрлігі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Е.А.Бөкетов атындағы Қарағанды университеті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ДИФФЕРЕНЦИАЛДЫҚ ТЕҢДЕУЛЕР ЖӘНЕ ЕСЕПТЕУ МАТЕМАТИКАСЫНЫҢ </a:t>
            </a:r>
          </a:p>
          <a:p>
            <a:pPr algn="ctr"/>
            <a:r>
              <a:rPr lang="kk-KZ" sz="1600" smtClean="0">
                <a:latin typeface="Times New Roman" pitchFamily="18" charset="0"/>
                <a:cs typeface="Times New Roman" pitchFamily="18" charset="0"/>
              </a:rPr>
              <a:t>ТЕОРИЯЛЫҚ НЕГІЗДЕРІ</a:t>
            </a:r>
          </a:p>
          <a:p>
            <a:pPr algn="ctr"/>
            <a:endParaRPr lang="kk-KZ" sz="160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1-тақырып</a:t>
            </a:r>
            <a:r>
              <a:rPr lang="kk-KZ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kk-KZ" sz="16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 Коши есебі. Шешімнің бар болу және жалғыздығы туралы теоремалар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Авторы: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Искакова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Г.Ш.,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ф.-м.ғ.к., математикалық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талдау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және дифференциалдық теңдеулер кафедрасының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қауымд.проф.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kk-KZ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Сабақ түрі: дәріс                                          Қарағанды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2023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984" y="435864"/>
            <a:ext cx="11074400" cy="637032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Айнымалысы бөліктенетін теңдеулер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353374" y="1218819"/>
          <a:ext cx="7753350" cy="5145088"/>
        </p:xfrm>
        <a:graphic>
          <a:graphicData uri="http://schemas.openxmlformats.org/presentationml/2006/ole">
            <p:oleObj spid="_x0000_s53251" name="Документ" r:id="rId3" imgW="8201631" imgH="5442506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89951" y="755904"/>
          <a:ext cx="8381612" cy="5583365"/>
        </p:xfrm>
        <a:graphic>
          <a:graphicData uri="http://schemas.openxmlformats.org/presentationml/2006/ole">
            <p:oleObj spid="_x0000_s54275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80222" y="789115"/>
          <a:ext cx="8595169" cy="5725646"/>
        </p:xfrm>
        <a:graphic>
          <a:graphicData uri="http://schemas.openxmlformats.org/presentationml/2006/ole">
            <p:oleObj spid="_x0000_s55299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583267" y="1268413"/>
            <a:ext cx="102743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1. Сүлейменов Ж. Дифференциялдық  теңдеулер: Алматы,1996.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2. Сматов Т.С. Жай дифференциалдық теңдеулер курсы (интегралдау әдістері). ҚарМУ, Қарағанды-2006.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3. Әбдіманапов С., Сматов Т.С. Дифференциалдық теңдеулер курсы. «Нұржол», Астана-2004.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4. Сүлеймен Ж.  Дифференциалдық теңдеулер курсы: оқулық; Әл - Фараби атын. Қазақ ұлттық ун-ті. - Алматы: Қазақ  ун-ті, 2009. - 440 б.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5. Сүлейменов Ж.С. Бірінші ретті жәй дифференциалдық теңдеулерді интегралдау әдістері- Алматы: Кітап, 1982. - 112 бет.</a:t>
            </a:r>
          </a:p>
          <a:p>
            <a:pPr>
              <a:lnSpc>
                <a:spcPct val="80000"/>
              </a:lnSpc>
            </a:pPr>
            <a:r>
              <a:rPr lang="kk-KZ" sz="2000" dirty="0" smtClean="0">
                <a:latin typeface="Times New Roman" pitchFamily="18" charset="0"/>
              </a:rPr>
              <a:t>7. Филиппов А.Ф. Сборник задач по дифференциальным уравнениям.- М.: Наука, 1992.</a:t>
            </a: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kk-KZ" sz="2000" dirty="0" smtClean="0">
              <a:latin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2734733" y="404814"/>
            <a:ext cx="29995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kk-KZ" sz="2800" b="1" dirty="0">
                <a:latin typeface="Times New Roman" pitchFamily="18" charset="0"/>
                <a:cs typeface="Times New Roman" pitchFamily="18" charset="0"/>
              </a:rPr>
              <a:t>Әдебиеттер тізімі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0408" y="3810768"/>
            <a:ext cx="1028707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kk-KZ" sz="2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Антипов Ю.Н., Омаров Т.Е. Руководство к решению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 по 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уравнениям математической физики. Караганда, Изд-во </a:t>
            </a:r>
            <a:r>
              <a:rPr lang="x-none" sz="2000" dirty="0" err="1">
                <a:latin typeface="Times New Roman" pitchFamily="18" charset="0"/>
                <a:cs typeface="Times New Roman" pitchFamily="18" charset="0"/>
              </a:rPr>
              <a:t>КарГУ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19</a:t>
            </a:r>
            <a:r>
              <a:rPr lang="x-none" sz="2000" dirty="0">
                <a:latin typeface="Times New Roman" pitchFamily="18" charset="0"/>
                <a:cs typeface="Times New Roman" pitchFamily="18" charset="0"/>
              </a:rPr>
              <a:t>89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69875" lvl="0" indent="190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Орынбасаров </a:t>
            </a:r>
            <a:r>
              <a:rPr kumimoji="0" lang="x-none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kk-K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., Сахаев Ш.С. Математикалық физика теңдеулерінің есептері мен жаттығулар жинағы. Алматы. «Қазақ университеті» баспасы.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indent="288925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kk-KZ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kk-KZ" sz="4000" dirty="0" smtClean="0">
                <a:latin typeface="Times New Roman" pitchFamily="18" charset="0"/>
                <a:cs typeface="Times New Roman" pitchFamily="18" charset="0"/>
              </a:rPr>
              <a:t>Назарларыңызға рақмет!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368" y="326136"/>
            <a:ext cx="11074400" cy="1143000"/>
          </a:xfrm>
        </p:spPr>
        <p:txBody>
          <a:bodyPr>
            <a:normAutofit/>
          </a:bodyPr>
          <a:lstStyle/>
          <a:p>
            <a:pPr algn="ctr"/>
            <a:r>
              <a:rPr lang="kk-KZ" sz="2800" dirty="0" smtClean="0">
                <a:latin typeface="Times New Roman" pitchFamily="18" charset="0"/>
                <a:cs typeface="Times New Roman" pitchFamily="18" charset="0"/>
              </a:rPr>
              <a:t>Бірінші ретті дифференциалдық теңдеулер. Жалпы түсініктер.</a:t>
            </a:r>
            <a:endParaRPr lang="ru-RU" sz="2800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641965193"/>
              </p:ext>
            </p:extLst>
          </p:nvPr>
        </p:nvGraphicFramePr>
        <p:xfrm>
          <a:off x="1937767" y="1097981"/>
          <a:ext cx="8145463" cy="5411787"/>
        </p:xfrm>
        <a:graphic>
          <a:graphicData uri="http://schemas.openxmlformats.org/presentationml/2006/ole">
            <p:oleObj spid="_x0000_s27651" name="Документ" r:id="rId3" imgW="8188494" imgH="5441977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35786632"/>
              </p:ext>
            </p:extLst>
          </p:nvPr>
        </p:nvGraphicFramePr>
        <p:xfrm>
          <a:off x="1768475" y="733425"/>
          <a:ext cx="8651875" cy="5684838"/>
        </p:xfrm>
        <a:graphic>
          <a:graphicData uri="http://schemas.openxmlformats.org/presentationml/2006/ole">
            <p:oleObj spid="_x0000_s28675" name="Документ" r:id="rId3" imgW="8686392" imgH="5711610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Бірінші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ретті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дифференциалдық теңдеулердің геометриялық мағынасы.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Интегралдық қисықтар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8727077"/>
              </p:ext>
            </p:extLst>
          </p:nvPr>
        </p:nvGraphicFramePr>
        <p:xfrm>
          <a:off x="1986600" y="1103315"/>
          <a:ext cx="8632825" cy="5754687"/>
        </p:xfrm>
        <a:graphic>
          <a:graphicData uri="http://schemas.openxmlformats.org/presentationml/2006/ole">
            <p:oleObj spid="_x0000_s29699" name="Документ" r:id="rId3" imgW="8131612" imgH="5425778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560514" y="500065"/>
          <a:ext cx="8656637" cy="5754687"/>
        </p:xfrm>
        <a:graphic>
          <a:graphicData uri="http://schemas.openxmlformats.org/presentationml/2006/ole">
            <p:oleObj spid="_x0000_s30723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877124" y="606340"/>
          <a:ext cx="8449500" cy="5611009"/>
        </p:xfrm>
        <a:graphic>
          <a:graphicData uri="http://schemas.openxmlformats.org/presentationml/2006/ole">
            <p:oleObj spid="_x0000_s56323" name="Документ" r:id="rId3" imgW="8164128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1104"/>
            <a:ext cx="11074400" cy="512064"/>
          </a:xfrm>
        </p:spPr>
        <p:txBody>
          <a:bodyPr>
            <a:normAutofit/>
          </a:bodyPr>
          <a:lstStyle/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Коши есебі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755649" y="1036132"/>
          <a:ext cx="9143492" cy="6092495"/>
        </p:xfrm>
        <a:graphic>
          <a:graphicData uri="http://schemas.openxmlformats.org/presentationml/2006/ole">
            <p:oleObj spid="_x0000_s31747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637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Дербес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шешу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Жалпы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интегр</a:t>
            </a:r>
            <a:r>
              <a:rPr lang="kk-KZ" sz="3100" b="1" dirty="0" smtClean="0">
                <a:latin typeface="Times New Roman" pitchFamily="18" charset="0"/>
                <a:cs typeface="Times New Roman" pitchFamily="18" charset="0"/>
              </a:rPr>
              <a:t>ал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2133283" y="828358"/>
          <a:ext cx="8107363" cy="5402262"/>
        </p:xfrm>
        <a:graphic>
          <a:graphicData uri="http://schemas.openxmlformats.org/presentationml/2006/ole">
            <p:oleObj spid="_x0000_s32771" name="Документ" r:id="rId3" imgW="8145016" imgH="5426641" progId="Word.Document.12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1499616" y="706439"/>
          <a:ext cx="8644509" cy="5754007"/>
        </p:xfrm>
        <a:graphic>
          <a:graphicData uri="http://schemas.openxmlformats.org/presentationml/2006/ole">
            <p:oleObj spid="_x0000_s33795" name="Документ" r:id="rId3" imgW="8164128" imgH="5434574" progId="Word.Document.12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694</TotalTime>
  <Words>259</Words>
  <Application>Microsoft Office PowerPoint</Application>
  <PresentationFormat>Произвольный</PresentationFormat>
  <Paragraphs>36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Поток</vt:lpstr>
      <vt:lpstr>Документ</vt:lpstr>
      <vt:lpstr>Слайд 1</vt:lpstr>
      <vt:lpstr>Бірінші ретті дифференциалдық теңдеулер. Жалпы түсініктер.</vt:lpstr>
      <vt:lpstr>Слайд 3</vt:lpstr>
      <vt:lpstr>Бірінші ретті дифференциалдық теңдеулердің геометриялық мағынасы.  Интегралдық қисықтар </vt:lpstr>
      <vt:lpstr>Слайд 5</vt:lpstr>
      <vt:lpstr>Слайд 6</vt:lpstr>
      <vt:lpstr>Коши есебі</vt:lpstr>
      <vt:lpstr>Жалпы шешу. Дербес шешу. Жалпы интеграл </vt:lpstr>
      <vt:lpstr>Слайд 9</vt:lpstr>
      <vt:lpstr>Айнымалысы бөліктенетін теңдеулер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alua-manat@hotmail.com</dc:creator>
  <cp:lastModifiedBy>Admin</cp:lastModifiedBy>
  <cp:revision>89</cp:revision>
  <dcterms:created xsi:type="dcterms:W3CDTF">2018-06-06T14:07:16Z</dcterms:created>
  <dcterms:modified xsi:type="dcterms:W3CDTF">2023-06-04T16:55:11Z</dcterms:modified>
</cp:coreProperties>
</file>