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oodsecurityindex.eiu.com/" TargetMode="External"/><Relationship Id="rId2" Type="http://schemas.openxmlformats.org/officeDocument/2006/relationships/hyperlink" Target="http://webirbis.ksu.kz/cgi-bin/irbis64r_12/cgiirbis_64.exe?LNG=&amp;Z21ID=&amp;I21DBN=CTAT&amp;P21DBN=CTAT&amp;S21STN=1&amp;S21REF=1&amp;S21FMT=fullwebr&amp;C21COM=S&amp;S21CNR=20&amp;S21P01=0&amp;S21P02=1&amp;S21P03=A=&amp;S21STR=Daribekov,%20S.%20S.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oodsecurityindex.eiu.com/" TargetMode="External"/><Relationship Id="rId2" Type="http://schemas.openxmlformats.org/officeDocument/2006/relationships/hyperlink" Target="http://webirbis.ksu.kz/cgi-bin/irbis64r_12/cgiirbis_64.exe?LNG=&amp;Z21ID=&amp;I21DBN=CTAT&amp;P21DBN=CTAT&amp;S21STN=1&amp;S21REF=1&amp;S21FMT=fullwebr&amp;C21COM=S&amp;S21CNR=20&amp;S21P01=0&amp;S21P02=1&amp;S21P03=A=&amp;S21STR=Daribekov,%20S.%20S.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285728"/>
            <a:ext cx="8458200" cy="55098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университет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285860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Управление национальной экономической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827584" y="2996952"/>
            <a:ext cx="8029604" cy="1224136"/>
          </a:xfrm>
          <a:prstGeom prst="rect">
            <a:avLst/>
          </a:prstGeom>
        </p:spPr>
        <p:txBody>
          <a:bodyPr vert="horz" anchor="b">
            <a:normAutofit fontScale="62500" lnSpcReduction="20000"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Лекция 4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Продовольственная безопасность государства</a:t>
            </a:r>
          </a:p>
          <a:p>
            <a:pPr lvl="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63688" y="3573016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43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ФАО предлагает комплекс мер по обеспечению продовольственной безопасности стран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1700808"/>
            <a:ext cx="8496944" cy="452431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3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наращивание инвестиций и поощрение финансирования научных исследований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сельское хозяйство, и в частности личные подсобные хозяйства;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информированности рынках продовольственных товаров и повышения их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транспарентности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стабильных долгосрочных национальных стратегий социальной защиты и механизмов социальной поддержки, ориентированных, на уязвимые категории населения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предпринимать меры, направленные на то, чтобы людям стали доступны необходимые услуги и товары, дающие возможность мере использовать пищевую ценность потребляемого продовольствия, и за счет этого достичь благополучия в сфере питания;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принимать меры по поддержанию и укреплению пищевого разнообразия и принципов  здорового питания и приготовления пищи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7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обеспечить меры в образование, информации и маркировке по предупреждению чрезмерного потребления продуктов и несбалансированности рациона.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73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9512" y="1124744"/>
            <a:ext cx="896448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Продовольственная безопасность: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междунар.и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внутренние аспекты / Балабанов В.С., Борисенко Е.Н. - М. : Экономика, 2012. - 550с.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Кайгородцев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А.А. Механизм продовольственной безопасности в Казахстане. - Усть-Каменогорск: Издатель ВГГУ им. С.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Аманжолова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2012. - 230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Мировая экономика: учебник / под ред. И. П. Николаевой. - 4-е изд.,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перераб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 доп. - М : ЮНИТИ-ДАНА, 2012. - 399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Ибраева А.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Устойчивое развитие и независимость страны: продовольствие, энергетика, транспорт: оценка обеспеченности и экономической доступности: монография 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Альмира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Ибраева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Астана : ОО "ИЭЭ", 2016. - 248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Каржаубаев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Стандартизация, сертификация и системы менеджмента: учеб. пособие / К. 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Каржаубаев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2011. - 334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Кожахметова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Г. А. Проблемы обеспечения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продовольствен-ной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безопасности Казахстана/ Г.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Кожахметова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О. 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Лашкарева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ҚазҰУ хабаршысы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сериясы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Сер. Экономическая. - 2016. - №5. - С. 101-109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Daribekov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 Analysis of the state of food security in the Republic of Kazakhstan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Text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/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Daribekov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Ospanov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Akbayev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ҚазҰУ хабаршысы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сериясы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Сер. Экономическая. - 2018. - №1. - P146-155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Глобальный индекс продовольственной безопасности//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https://foodsecurityindex.eiu.com/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Есекеева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 А. Продовольственная безопасность как экономическая категория и ее роль в обеспечении национальной безопасности //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КазНУ.Сер.юридическая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- 2014. - №3(71). - С. 192-193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Есекеева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 А. Проблемы продовольственной безопасности в современном Казахстане //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КазНУ.Сер.юридическая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- 2014. - №4. - С. 222-226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Аташева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Продовольственная безопасность региона и методы прогнозирования/ Д.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Аташева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Д. Б. Муратова // Транзитная экономика. - 2015. - №1. - С. 40-45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 Сущность продовольственной безопасности</a:t>
            </a:r>
            <a:endParaRPr lang="ru-RU" dirty="0" smtClean="0"/>
          </a:p>
          <a:p>
            <a:r>
              <a:rPr lang="ru-RU" b="1" dirty="0" smtClean="0"/>
              <a:t>2 Угрозы продовольственной безопасности</a:t>
            </a:r>
            <a:endParaRPr lang="ru-RU" dirty="0" smtClean="0"/>
          </a:p>
          <a:p>
            <a:r>
              <a:rPr lang="ru-RU" b="1" dirty="0" smtClean="0"/>
              <a:t>3 Оценка продовольственной безопасности</a:t>
            </a:r>
            <a:endParaRPr lang="ru-RU" dirty="0" smtClean="0"/>
          </a:p>
          <a:p>
            <a:r>
              <a:rPr lang="ru-RU" b="1" dirty="0" smtClean="0"/>
              <a:t>4  Меры по обеспече­нию продовольственной безопасности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52926"/>
            <a:ext cx="871296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Продовольственная безопасность: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междунар.и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внутренние аспекты / Балабанов В.С., Борисенко Е.Н. - М. : Экономика, 2012. - 550с.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Кайгородцев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А.А. Механизм продовольственной безопасности в Казахстане. - Усть-Каменогорск: Издатель ВГГУ им. С.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Аманжолова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2012. - 230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Мировая экономика: учебник / под ред. И. П. Николаевой. - 4-е изд.,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перераб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 доп. - М : ЮНИТИ-ДАНА, 2012. - 399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Ибраева А.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Устойчивое развитие и независимость страны: продовольствие, энергетика, транспорт: оценка обеспеченности и экономической доступности: монография 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Альмира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Ибраева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Астана : ОО "ИЭЭ", 2016. - 248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Каржаубаев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Стандартизация, сертификация и системы менеджмента: учеб. пособие / К. 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Каржаубаев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2011. - 334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Кожахметова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Г. А. Проблемы обеспечения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продовольствен-ной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безопасности Казахстана/ Г. А.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Кожахметова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О. 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Лашкарева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ҚазҰУ хабаршысы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сериясы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Сер. Экономическая. - 2016. - №5. - С. 101-109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Daribekov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 Analysis of the state of food security in the Republic of Kazakhstan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Text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/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Daribekov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Ospanov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Akbayev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ҚазҰУ хабаршысы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сериясы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Сер. Экономическая. - 2018. - №1. - P146-155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Глобальный индекс продовольственной безопасности//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https://foodsecurityindex.eiu.com/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Есекеева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 А. Продовольственная безопасность как экономическая категория и ее роль в обеспечении национальной безопасности //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КазНУ.Сер.юридическая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- 2014. - №3(71). - С. 192-193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Есекеева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 А. Проблемы продовольственной безопасности в современном Казахстане // Вестник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КазНУ.Сер.юридическая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- 2014. - №4. - С. 222-226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Аташева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Продовольственная безопасность региона и методы прогнозирования/ Д.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Аташева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Д. Б. Муратова // Транзитная экономика. - 2015. - №1. - С. 40-45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 продовольственной безопасностью относят часть концепции национальной экономической безопасности, суть которой состоит в обеспечении уровня и качества экономического роста, позволяющих максимально удовлетворить насущные потребности людей и общества и иметь достаточные государственные резервы, активные торговый и платежные балансы.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продовольственная безопасность - это состояние экономики Казахстана, при котором обеспечивается продовольственная независи­мость, гарантируется физическая и экономичес­кая доступность для населения страны пищевых продуктов, соответствующих требованиям технических регламентов, в объемах не ниже рациональных норм потребления, необходимых для активного, здорового образа жизни.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определению Продовольственной и сельскохозяйственной организации  ООН (ФАО) продовольственная безопасность включает в себя физическую и экономическую доступность достаточного для поддержания жизни объема и качественного продовольствия для всего населения.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Угрозы продовольственной безопасности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источнику: внутренние для АПК и/или возникающие на территории государства; внешние – источник расположен за пределами АПК или государства;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отношению к жизнедеятельности человека: объективные – не зависящие от его деятельности (природные катаклизмы, стихийные бедствия и др.); субъективные, связанные непосредственно с деятельностью человека, с неоптимальными организацией труда, производства и управления;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возможности прогнозирования: прогнозируемые и непрогнозируемые;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вероятности возникновения: реальные (могут осуществиться в любой момент времени), потенциальные (могут возникнуть при определенных условиях);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последствиям: всеобщие (макроэкономические, отражающиеся на всей территории государства или в большинстве его субъектов); региональные (на уровне регионов) и локальные (местного значения);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величине ожидаемого ущерба: незначительные, значительные, вызывающие трудности, катастрофические;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по сфере проявления: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производство сельскохозяйственного сырья и продовольствия;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продовольственное снабжение населения территорий;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экономическая доступность продуктов питания;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конкурентоспособность отечественных товаров (по затратам, качеству);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- другие виды, зависящие от направления деятельности и воздействующих факторов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внешние угрозы продовольственной безопасности страны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1) технологическую блокаду, опасность которой возрастает из-за внешнеполитических проблем и отставания в научно-технической сфере;</a:t>
            </a:r>
          </a:p>
          <a:p>
            <a:r>
              <a:rPr lang="ru-RU" dirty="0" smtClean="0"/>
              <a:t>2) потерю рынков сбыта в дальнем и ближнем зарубежье;</a:t>
            </a:r>
          </a:p>
          <a:p>
            <a:r>
              <a:rPr lang="ru-RU" dirty="0" smtClean="0"/>
              <a:t>3) перепроизводство продовольствия в других странах;</a:t>
            </a:r>
          </a:p>
          <a:p>
            <a:r>
              <a:rPr lang="ru-RU" dirty="0" smtClean="0"/>
              <a:t>4) экономическую и финансовую зависимость от других стран.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внутренние угрозы продовольственной безопасности страны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усиление зависимости по продовольственным товарам от импорта продукции;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чрезмерная открытость экономики.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финансово-экономическая нестабильность экономики на всех уровнях (макро, мезо, отдельных товаропроизводителей и потребителей).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467544" y="332656"/>
            <a:ext cx="7776864" cy="4968552"/>
            <a:chOff x="790" y="1743"/>
            <a:chExt cx="6650" cy="6979"/>
          </a:xfrm>
          <a:solidFill>
            <a:schemeClr val="bg2"/>
          </a:solidFill>
        </p:grpSpPr>
        <p:sp>
          <p:nvSpPr>
            <p:cNvPr id="26627" name="Прямоугольник 29"/>
            <p:cNvSpPr>
              <a:spLocks noChangeArrowheads="1"/>
            </p:cNvSpPr>
            <p:nvPr/>
          </p:nvSpPr>
          <p:spPr bwMode="auto">
            <a:xfrm>
              <a:off x="2104" y="1743"/>
              <a:ext cx="3853" cy="408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Продовольственная безопасность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28" name="Прямоугольник 32"/>
            <p:cNvSpPr>
              <a:spLocks noChangeArrowheads="1"/>
            </p:cNvSpPr>
            <p:nvPr/>
          </p:nvSpPr>
          <p:spPr bwMode="auto">
            <a:xfrm>
              <a:off x="1042" y="2366"/>
              <a:ext cx="2004" cy="778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Обеспечение населения продуктами питания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29" name="Прямоугольник 33"/>
            <p:cNvSpPr>
              <a:spLocks noChangeArrowheads="1"/>
            </p:cNvSpPr>
            <p:nvPr/>
          </p:nvSpPr>
          <p:spPr bwMode="auto">
            <a:xfrm>
              <a:off x="3197" y="2366"/>
              <a:ext cx="2095" cy="820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необходимых страховых резервов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0" name="Прямоугольник 35"/>
            <p:cNvSpPr>
              <a:spLocks noChangeArrowheads="1"/>
            </p:cNvSpPr>
            <p:nvPr/>
          </p:nvSpPr>
          <p:spPr bwMode="auto">
            <a:xfrm>
              <a:off x="5423" y="2366"/>
              <a:ext cx="2017" cy="819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Обеспечение продовольственной независимости страны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1" name="Прямоугольник 39"/>
            <p:cNvSpPr>
              <a:spLocks noChangeArrowheads="1"/>
            </p:cNvSpPr>
            <p:nvPr/>
          </p:nvSpPr>
          <p:spPr bwMode="auto">
            <a:xfrm>
              <a:off x="790" y="3357"/>
              <a:ext cx="545" cy="4483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Физическая доступность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2" name="Прямоугольник 40"/>
            <p:cNvSpPr>
              <a:spLocks noChangeArrowheads="1"/>
            </p:cNvSpPr>
            <p:nvPr/>
          </p:nvSpPr>
          <p:spPr bwMode="auto">
            <a:xfrm>
              <a:off x="1443" y="3357"/>
              <a:ext cx="661" cy="4483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Экономическая доступность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3" name="Прямоугольник 41"/>
            <p:cNvSpPr>
              <a:spLocks noChangeArrowheads="1"/>
            </p:cNvSpPr>
            <p:nvPr/>
          </p:nvSpPr>
          <p:spPr bwMode="auto">
            <a:xfrm>
              <a:off x="2208" y="3365"/>
              <a:ext cx="672" cy="4475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Распределение продовольствия и рацион питания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4" name="Прямоугольник 42"/>
            <p:cNvSpPr>
              <a:spLocks noChangeArrowheads="1"/>
            </p:cNvSpPr>
            <p:nvPr/>
          </p:nvSpPr>
          <p:spPr bwMode="auto">
            <a:xfrm>
              <a:off x="3046" y="3389"/>
              <a:ext cx="557" cy="4451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Качество и безопасность продовольствия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5" name="Прямоугольник 43"/>
            <p:cNvSpPr>
              <a:spLocks noChangeArrowheads="1"/>
            </p:cNvSpPr>
            <p:nvPr/>
          </p:nvSpPr>
          <p:spPr bwMode="auto">
            <a:xfrm flipV="1">
              <a:off x="795" y="8282"/>
              <a:ext cx="2922" cy="440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Стабильность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36" name="Прямая со стрелкой 48"/>
            <p:cNvCxnSpPr>
              <a:cxnSpLocks noChangeShapeType="1"/>
            </p:cNvCxnSpPr>
            <p:nvPr/>
          </p:nvCxnSpPr>
          <p:spPr bwMode="auto">
            <a:xfrm flipH="1">
              <a:off x="1037" y="3186"/>
              <a:ext cx="599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37" name="Прямая со стрелкой 49"/>
            <p:cNvCxnSpPr>
              <a:cxnSpLocks noChangeShapeType="1"/>
            </p:cNvCxnSpPr>
            <p:nvPr/>
          </p:nvCxnSpPr>
          <p:spPr bwMode="auto">
            <a:xfrm flipH="1">
              <a:off x="1636" y="3144"/>
              <a:ext cx="0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38" name="Прямая со стрелкой 50"/>
            <p:cNvCxnSpPr>
              <a:cxnSpLocks noChangeShapeType="1"/>
            </p:cNvCxnSpPr>
            <p:nvPr/>
          </p:nvCxnSpPr>
          <p:spPr bwMode="auto">
            <a:xfrm>
              <a:off x="2025" y="3144"/>
              <a:ext cx="1158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39" name="Прямая со стрелкой 51"/>
            <p:cNvCxnSpPr>
              <a:cxnSpLocks noChangeShapeType="1"/>
            </p:cNvCxnSpPr>
            <p:nvPr/>
          </p:nvCxnSpPr>
          <p:spPr bwMode="auto">
            <a:xfrm>
              <a:off x="1933" y="3152"/>
              <a:ext cx="456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sp>
          <p:nvSpPr>
            <p:cNvPr id="26640" name="Прямоугольник 52"/>
            <p:cNvSpPr>
              <a:spLocks noChangeArrowheads="1"/>
            </p:cNvSpPr>
            <p:nvPr/>
          </p:nvSpPr>
          <p:spPr bwMode="auto">
            <a:xfrm>
              <a:off x="3717" y="3389"/>
              <a:ext cx="575" cy="4451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</a:t>
              </a: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страховых резервов продовольствия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1" name="Прямоугольник 53"/>
            <p:cNvSpPr>
              <a:spLocks noChangeArrowheads="1"/>
            </p:cNvSpPr>
            <p:nvPr/>
          </p:nvSpPr>
          <p:spPr bwMode="auto">
            <a:xfrm>
              <a:off x="4433" y="3414"/>
              <a:ext cx="859" cy="4426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резерва валютных ресурсов, необходимых для импорта недостающего продовольствия и сырья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42" name="Прямая со стрелкой 54"/>
            <p:cNvCxnSpPr>
              <a:cxnSpLocks noChangeShapeType="1"/>
            </p:cNvCxnSpPr>
            <p:nvPr/>
          </p:nvCxnSpPr>
          <p:spPr bwMode="auto">
            <a:xfrm flipH="1">
              <a:off x="3717" y="3152"/>
              <a:ext cx="456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43" name="Прямая со стрелкой 55"/>
            <p:cNvCxnSpPr>
              <a:cxnSpLocks noChangeShapeType="1"/>
            </p:cNvCxnSpPr>
            <p:nvPr/>
          </p:nvCxnSpPr>
          <p:spPr bwMode="auto">
            <a:xfrm>
              <a:off x="4173" y="3187"/>
              <a:ext cx="482" cy="212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sp>
          <p:nvSpPr>
            <p:cNvPr id="26644" name="Прямоугольник 56"/>
            <p:cNvSpPr>
              <a:spLocks noChangeArrowheads="1"/>
            </p:cNvSpPr>
            <p:nvPr/>
          </p:nvSpPr>
          <p:spPr bwMode="auto">
            <a:xfrm>
              <a:off x="5423" y="3399"/>
              <a:ext cx="665" cy="4441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Устойчивое производство отечественных продуктов</a:t>
              </a: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питания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5" name="Прямоугольник 57"/>
            <p:cNvSpPr>
              <a:spLocks noChangeArrowheads="1"/>
            </p:cNvSpPr>
            <p:nvPr/>
          </p:nvSpPr>
          <p:spPr bwMode="auto">
            <a:xfrm>
              <a:off x="6218" y="3399"/>
              <a:ext cx="507" cy="4441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Управление  экспортом продовольствия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6" name="Прямоугольник 58"/>
            <p:cNvSpPr>
              <a:spLocks noChangeArrowheads="1"/>
            </p:cNvSpPr>
            <p:nvPr/>
          </p:nvSpPr>
          <p:spPr bwMode="auto">
            <a:xfrm>
              <a:off x="6829" y="3414"/>
              <a:ext cx="611" cy="4426"/>
            </a:xfrm>
            <a:prstGeom prst="rect">
              <a:avLst/>
            </a:prstGeom>
            <a:grpFill/>
            <a:ln w="25400">
              <a:solidFill>
                <a:srgbClr val="F79646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Управление  импортом продовольствия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47" name="Прямая со стрелкой 59"/>
            <p:cNvCxnSpPr>
              <a:cxnSpLocks noChangeShapeType="1"/>
            </p:cNvCxnSpPr>
            <p:nvPr/>
          </p:nvCxnSpPr>
          <p:spPr bwMode="auto">
            <a:xfrm flipH="1">
              <a:off x="5670" y="3167"/>
              <a:ext cx="560" cy="232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48" name="Прямая со стрелкой 60"/>
            <p:cNvCxnSpPr>
              <a:cxnSpLocks noChangeShapeType="1"/>
            </p:cNvCxnSpPr>
            <p:nvPr/>
          </p:nvCxnSpPr>
          <p:spPr bwMode="auto">
            <a:xfrm>
              <a:off x="6230" y="3169"/>
              <a:ext cx="0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49" name="Прямая со стрелкой 61"/>
            <p:cNvCxnSpPr>
              <a:cxnSpLocks noChangeShapeType="1"/>
            </p:cNvCxnSpPr>
            <p:nvPr/>
          </p:nvCxnSpPr>
          <p:spPr bwMode="auto">
            <a:xfrm>
              <a:off x="6230" y="3167"/>
              <a:ext cx="742" cy="213"/>
            </a:xfrm>
            <a:prstGeom prst="straightConnector1">
              <a:avLst/>
            </a:prstGeom>
            <a:grpFill/>
            <a:ln w="9525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26650" name="AutoShape 26"/>
            <p:cNvCxnSpPr>
              <a:cxnSpLocks noChangeShapeType="1"/>
            </p:cNvCxnSpPr>
            <p:nvPr/>
          </p:nvCxnSpPr>
          <p:spPr bwMode="auto">
            <a:xfrm flipH="1">
              <a:off x="2532" y="2151"/>
              <a:ext cx="1302" cy="153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1" name="AutoShape 27"/>
            <p:cNvCxnSpPr>
              <a:cxnSpLocks noChangeShapeType="1"/>
            </p:cNvCxnSpPr>
            <p:nvPr/>
          </p:nvCxnSpPr>
          <p:spPr bwMode="auto">
            <a:xfrm>
              <a:off x="3991" y="2151"/>
              <a:ext cx="2227" cy="21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2" name="AutoShape 28"/>
            <p:cNvCxnSpPr>
              <a:cxnSpLocks noChangeShapeType="1"/>
            </p:cNvCxnSpPr>
            <p:nvPr/>
          </p:nvCxnSpPr>
          <p:spPr bwMode="auto">
            <a:xfrm>
              <a:off x="3875" y="2151"/>
              <a:ext cx="157" cy="21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3" name="AutoShape 29"/>
            <p:cNvCxnSpPr>
              <a:cxnSpLocks noChangeShapeType="1"/>
            </p:cNvCxnSpPr>
            <p:nvPr/>
          </p:nvCxnSpPr>
          <p:spPr bwMode="auto">
            <a:xfrm flipH="1" flipV="1">
              <a:off x="1220" y="7839"/>
              <a:ext cx="416" cy="442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4" name="AutoShape 30"/>
            <p:cNvCxnSpPr>
              <a:cxnSpLocks noChangeShapeType="1"/>
            </p:cNvCxnSpPr>
            <p:nvPr/>
          </p:nvCxnSpPr>
          <p:spPr bwMode="auto">
            <a:xfrm flipV="1">
              <a:off x="1752" y="7839"/>
              <a:ext cx="0" cy="442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5" name="AutoShape 31"/>
            <p:cNvCxnSpPr>
              <a:cxnSpLocks noChangeShapeType="1"/>
            </p:cNvCxnSpPr>
            <p:nvPr/>
          </p:nvCxnSpPr>
          <p:spPr bwMode="auto">
            <a:xfrm flipV="1">
              <a:off x="1752" y="7839"/>
              <a:ext cx="1602" cy="442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656" name="AutoShape 32"/>
            <p:cNvCxnSpPr>
              <a:cxnSpLocks noChangeShapeType="1"/>
            </p:cNvCxnSpPr>
            <p:nvPr/>
          </p:nvCxnSpPr>
          <p:spPr bwMode="auto">
            <a:xfrm flipV="1">
              <a:off x="1752" y="7839"/>
              <a:ext cx="637" cy="442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2195736" y="5661248"/>
            <a:ext cx="48164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3.1  Критерии продовольственной безопасности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 продовольственной безопасности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1474912"/>
            <a:ext cx="828092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Во-первых, это доступность продуктов питания для населения, то есть степень насыщения рынка. Сельское хозяйство Казахстана имеет все возможности и условия для полного обеспечения потребностей внутреннего рынка сельскохозяйственной продукцией.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Во-вторых, экономическая доступность продовольствия, которая ограничивается прежде всего покупательной способностью населения. В этой связи в рамках антикризисной программы правительством предпринимаются меры по сдерживанию роста цен и регулированию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таможенно-тарифной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политики.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Третьим фактором является безопасность продовольствия 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Четвертым фактором – собственное продовольственное хозяйство, без которого невозможно вести речь о продовольственной защищенности страны.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741</Words>
  <Application>Microsoft Office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Автор                                                                       Дарибеков С.С.  Вид занятия:                                                            Лекция</vt:lpstr>
      <vt:lpstr>ПЛАН</vt:lpstr>
      <vt:lpstr>Слайд 3</vt:lpstr>
      <vt:lpstr>Определения</vt:lpstr>
      <vt:lpstr>Угрозы продовольственной безопасности</vt:lpstr>
      <vt:lpstr>внешние угрозы продовольственной безопасности страны</vt:lpstr>
      <vt:lpstr>внутренние угрозы продовольственной безопасности страны</vt:lpstr>
      <vt:lpstr>Слайд 8</vt:lpstr>
      <vt:lpstr>Факторы продовольственной безопасности</vt:lpstr>
      <vt:lpstr>ФАО предлагает комплекс мер по обеспечению продовольственной безопасности стран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                                                                      Дарибеков С.С.  Вид занятия:                                                            Лекция</dc:title>
  <dc:creator>Boss</dc:creator>
  <cp:lastModifiedBy>Boss</cp:lastModifiedBy>
  <cp:revision>10</cp:revision>
  <dcterms:created xsi:type="dcterms:W3CDTF">2023-06-27T06:34:59Z</dcterms:created>
  <dcterms:modified xsi:type="dcterms:W3CDTF">2023-06-30T14:38:56Z</dcterms:modified>
</cp:coreProperties>
</file>