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66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2E603-5FD4-4DE2-BEB0-EB3256C47F48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3D214-05D8-4DCF-912E-EC75DEF5A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3D214-05D8-4DCF-912E-EC75DEF5A5E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nergetika.in.ua/ru/books/book-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428596" y="285728"/>
            <a:ext cx="8458200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государственный университет                  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им. Е.А.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1285860"/>
            <a:ext cx="8458200" cy="171451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Управление национальной экономической безопасностью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6227" y="2996952"/>
            <a:ext cx="89577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Petersburg-Regular"/>
                <a:cs typeface="Times New Roman" pitchFamily="18" charset="0"/>
              </a:rPr>
              <a:t>Лекция 2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Энергетическая безопасность государства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91680" y="3501008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457200" y="500042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ПЛАН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1500174"/>
            <a:ext cx="807249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513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Сущность энергетической безопасности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513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Индикаторы экономической безопасности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513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Повышения энергетической безопасности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513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399643"/>
            <a:ext cx="864399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литература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КГУ им.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А.Байтурсы</a:t>
            </a:r>
            <a:r>
              <a:rPr lang="ru-RU" dirty="0" err="1" smtClean="0">
                <a:latin typeface="Times New Roman" pitchFamily="18" charset="0"/>
                <a:ea typeface="TimesNewRomanPS-BoldMT"/>
                <a:cs typeface="Times New Roman" pitchFamily="18" charset="0"/>
              </a:rPr>
              <a:t>Зеркалов</a:t>
            </a:r>
            <a:r>
              <a:rPr lang="ru-RU" dirty="0" smtClean="0">
                <a:latin typeface="Times New Roman" pitchFamily="18" charset="0"/>
                <a:ea typeface="TimesNewRomanPS-BoldMT"/>
                <a:cs typeface="Times New Roman" pitchFamily="18" charset="0"/>
              </a:rPr>
              <a:t> Д.В.Энергетическая безопасность. Монография. — К.: Основа, 2012. — 920 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Глущенко Т.И.  Развитие энергетики региона в аспекте энергетической безопасности. -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Костанай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2014 – 87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Бушуев В.В. Энергетика России: Избранные статьи, доклады, презентации. Том 1. Потенциал и стратегия реализации. – М.: Энергия, 2012.– 520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 С. Каренов  Энергетический менеджмент: учеб. пособие. Карагандинский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ун-т. - Караганда : Арка и К, 2015. - 295 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Мировой энергетически совет ставит Казахстан на шестое место в мире по энергетической безопасности//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httп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://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www.worlдenergy.org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дata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sustaиnabиlиty-иnдex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/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Бурячок Т.А,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Буцьо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З.Ю, Варламов Г.Б. и др. Электроэнергетика и охрана окружающей среды // Функционирование энергетики в современном мире //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http://energetika.in.ua/ru/books/book-5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00042"/>
            <a:ext cx="6715172" cy="785818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Подходы к проблеме энергетической безопасности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714488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рассматривает, прежде всего, проблемы устойчивости нынешних рынков, надежности поставок, цен, конфликтов вокруг транзита энергоресурсов и другие текущие проблемы.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42910" y="2803635"/>
            <a:ext cx="807249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PS-BoldMT"/>
                <a:cs typeface="Times New Roman" pitchFamily="18" charset="0"/>
              </a:rPr>
              <a:t>Вторую школу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составляют ученые, которые заняты прогнозами экономического роста, энергопотребления и влиянием на долгосрочное развитие цен, проблемами диверсификации источников энергии, борьбы между атомной и теплоэнергетикой, основанной на газе, проблемами транзита и пр.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42910" y="4635680"/>
            <a:ext cx="80724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ретья,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экологическая школа, которая представлена как академическими экологами, так и национальными, а также международными неправительственными организациями.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428604"/>
            <a:ext cx="4357718" cy="571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</a:rPr>
              <a:t>Угрозы энергетической безопасности 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bg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H="1" flipV="1">
            <a:off x="714348" y="1357298"/>
            <a:ext cx="221457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Экономические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H="1" flipV="1">
            <a:off x="714348" y="2571744"/>
            <a:ext cx="221457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Социально-политические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0800000" flipH="1" flipV="1">
            <a:off x="785786" y="4000504"/>
            <a:ext cx="2071702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Техногенные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857224" y="5429264"/>
            <a:ext cx="2143140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Природные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1214422"/>
            <a:ext cx="5643602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неуклонно увеличивающиеся неплатежи и спад производства ТЭР острый дефицит инвестиций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снижение эффективности экономики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ухудшение состояния сырьевой базы ТЭК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928926" y="1785926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214678" y="2428868"/>
            <a:ext cx="5643602" cy="114300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социальные и политические конфликты в топливодобывающих регионах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резкое ухудшение положения в социальной сфере обостряют и кадровые проблемы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Рост социальной напряженности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stCxn id="4" idx="3"/>
            <a:endCxn id="13" idx="1"/>
          </p:cNvCxnSpPr>
          <p:nvPr/>
        </p:nvCxnSpPr>
        <p:spPr>
          <a:xfrm>
            <a:off x="2928926" y="2964653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143240" y="4000504"/>
            <a:ext cx="5786478" cy="954107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быстро нарастающим в отраслях ТЭК удельным весом морально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устаревшего и физически изношенного оборудования;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недостаточным в ряде случаев уровнем квалификации и подготовки кадров ТЭК, приводящим к авариям с тяжелыми последствиями.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Прямая со стрелкой 19"/>
          <p:cNvCxnSpPr>
            <a:stCxn id="5" idx="3"/>
          </p:cNvCxnSpPr>
          <p:nvPr/>
        </p:nvCxnSpPr>
        <p:spPr>
          <a:xfrm flipV="1">
            <a:off x="2857488" y="4357695"/>
            <a:ext cx="357190" cy="35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214678" y="5287403"/>
            <a:ext cx="5643602" cy="1169551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стихийные бедствия (землетрясения, наводнения, ураганы, гололедные явления);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аномальные проявления природных процессов (суровые зимы, длительная маловодность речного стока), приводящие к локальным или массовым напряженностям в энергобалансе.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Прямая со стрелкой 22"/>
          <p:cNvCxnSpPr>
            <a:stCxn id="6" idx="3"/>
            <a:endCxn id="29698" idx="1"/>
          </p:cNvCxnSpPr>
          <p:nvPr/>
        </p:nvCxnSpPr>
        <p:spPr>
          <a:xfrm>
            <a:off x="3000364" y="5822173"/>
            <a:ext cx="214314" cy="50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2" idx="1"/>
          </p:cNvCxnSpPr>
          <p:nvPr/>
        </p:nvCxnSpPr>
        <p:spPr>
          <a:xfrm>
            <a:off x="500034" y="714356"/>
            <a:ext cx="2643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-2071734" y="3214686"/>
            <a:ext cx="50006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3" idx="1"/>
          </p:cNvCxnSpPr>
          <p:nvPr/>
        </p:nvCxnSpPr>
        <p:spPr>
          <a:xfrm flipV="1">
            <a:off x="428596" y="1750207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4" idx="1"/>
          </p:cNvCxnSpPr>
          <p:nvPr/>
        </p:nvCxnSpPr>
        <p:spPr>
          <a:xfrm flipV="1">
            <a:off x="428596" y="2964653"/>
            <a:ext cx="28575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5" idx="1"/>
          </p:cNvCxnSpPr>
          <p:nvPr/>
        </p:nvCxnSpPr>
        <p:spPr>
          <a:xfrm flipV="1">
            <a:off x="428596" y="4393413"/>
            <a:ext cx="35719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428596" y="5643578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500042"/>
          <a:ext cx="8501122" cy="7924800"/>
        </p:xfrm>
        <a:graphic>
          <a:graphicData uri="http://schemas.openxmlformats.org/drawingml/2006/table">
            <a:tbl>
              <a:tblPr/>
              <a:tblGrid>
                <a:gridCol w="781494"/>
                <a:gridCol w="2830077"/>
                <a:gridCol w="4889551"/>
              </a:tblGrid>
              <a:tr h="136222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Индикаторны й блок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Индикатор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44923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обеспеченности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электрической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энергией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душевного потребления электроэнергии,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душевного потребления электроэнергии в коммунально-бытовом хозяйстве,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88900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собственных источников в балансе электроэнергии,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доли региона по отношению к РК в выработке электроэнергии,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доли региона по отношению к РК в потреблении электроэнергии, %.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09483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4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обеспеченности</a:t>
                      </a:r>
                      <a:endParaRPr lang="ru-RU" sz="14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теплоэнергией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душевного потребления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теплоэнергии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душевного потребления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теплоэнергии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коммунально-бытовом хозяйстве,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доли региона по отношению к РК в выработке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теплоэнергии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88900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покрытия потребности в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теплоэнергии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от централизованных источников, %.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880364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4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обеспеченности котельно­печным топливом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душевного потребления котельно-печным топливом, %;Индекс изменения доли региона по отношению к РК в потреблении котельно-печного топлива,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собственных источников в балансе котельно-печного топлива,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доминирующего топливного ресурса в потреблении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котельно­печного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топлива,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88900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Остаточный срок обеспечения территории разведанными запасами угольного и газового топлива, годы;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88900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Остаточный срок обеспечения территории разведанными запасами нефти, годы.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41762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4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обеспеченности моторным топливом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душевного потребления моторного топлива,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9207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 изменения доли региона по отношению к РК в потреблении моторного топлива,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88900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собственных источников в балансе моторного топлива,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-8572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Остаточный срок обеспечения территории разведанными запасами нефти, годы.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09483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Структурно­</a:t>
                      </a:r>
                      <a:endParaRPr lang="ru-RU" sz="14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режимный</a:t>
                      </a:r>
                      <a:endParaRPr lang="ru-RU" sz="140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67335" algn="l"/>
                          <a:tab pos="29591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маневренных источников (в основном ГЭС) в установленной мощности;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67335" algn="l"/>
                          <a:tab pos="28638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блок-станций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предприятий и АЭС в установленной мощности,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67335" algn="l"/>
                          <a:tab pos="28638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мощности наиболее крупной электростанции,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47015" algn="l"/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установленной мощности к максимальной фактической электрической нагрузке, %.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41762"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Блок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воспроизводства основных производственных фондов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изношенного оборудования в электроэнергетике,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Доля изношенного оборудования по топливным отраслям, %;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-165100" algn="l">
                        <a:lnSpc>
                          <a:spcPts val="1250"/>
                        </a:lnSpc>
                        <a:spcAft>
                          <a:spcPts val="0"/>
                        </a:spcAft>
                        <a:tabLst>
                          <a:tab pos="2673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величины установленной мощности и пропускной способности межсистемных линий, связывающих данный регион с другими регионами, к максимальной электрической нагрузке,</a:t>
                      </a: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5" marR="26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14348" y="0"/>
            <a:ext cx="57150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 индикаторов энергетической безопасн</a:t>
            </a:r>
            <a:r>
              <a:rPr lang="ru-RU" sz="1600" dirty="0" smtClean="0"/>
              <a:t>ости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Факторы повышения энергетической безопасности стран с различным уровнем обеспеченности энергетическими ресурсами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938501"/>
            <a:ext cx="8286808" cy="5693866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Развитие стратегии, методологии оценки и мониторинг энергетической безопасности.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Модернизация и реструктуризация топливно-энергетического комплекса.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Расширение списка стран-поставщиков и номенклатуры экспортируемых энергетических ресурсов.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Повышение надежности функционирования энергетических установок.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Диверсификация топливно-энергетических ресурсов, использование альтернативных источников энергии.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Повышение эффективности использования энергии за счет разработки и внедрения новых технологий и оборудования в промышленности, сельском хозяйстве, транспорте и социальной сфере.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Реализация существующего потенциала энергосбережения, включая уменьшение потерь энергии, использование вторичных энергетических ресурсов и т.д.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Частичная переориентация на собственные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топливно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 энергетические ресурсы, включая: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а)	использование местных видов органического топлива;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б)	развитие энергетических источников на ядерном топливе и (или) совместная эксплуатация блоков АЭС пограничных стран;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в)	развитие водородной энергетики;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г)	использование вторичных энергетических ресурсов;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	использование биологических отходов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биотоплива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 в промышленных масштабах для производства электроэнергии и теплоты;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е)	развитие нетрадиционных возобновляемых энергетических источников на основе энергии Солнца, водных потоков, ветра и геотермальных вод;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ж)	долевое участие в разработке и эксплуатации и (или) акционирование предприятий энергетического сектора стран- партнеров;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0375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	разработка совместных со странами-партнерами программ повышения коллективной энергетической безопасности.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404664"/>
            <a:ext cx="4176464" cy="504056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Резюме</a:t>
            </a:r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1194515"/>
            <a:ext cx="8501122" cy="1754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Энергетическая безопасность, в широком понимании, — это управление поставками энергии из внутренних и внешних источников, надежность энергетической инфраструктуры и способность удовлетворить текущие и перспективные потребности в энергии. По этим показателям Мировой энергетически совет ставит Казахстан на шестое место в мире по энергетической безопасности.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563C2"/>
                </a:solidFill>
                <a:effectLst/>
                <a:latin typeface="Arial" pitchFamily="34" charset="0"/>
                <a:ea typeface="Calibri" pitchFamily="34" charset="0"/>
                <a:cs typeface="ArialMT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85720" y="2996627"/>
            <a:ext cx="8501122" cy="3139321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индикаторов целесообразно осуществлять по типам объектов мониторинга ТЭК. В связи с этим выделено семь специализированных блоков индикативного анализа: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блок обеспеченности электрической энергией;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то же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теплоэнергией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то же котельно-печным топливом;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то же моторным топливом;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структурно-режимный блок;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блок воспроизводства основных производственных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фондов;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7) экологический блок.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500042"/>
            <a:ext cx="3672408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Вопросы контроля</a:t>
            </a:r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1472" y="117421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51300" algn="l"/>
              </a:tabLs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Сущность энергетической безопасности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51300" algn="l"/>
              </a:tabLs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Индикаторы энергетической безопасности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51300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Угрозы энергетической безопасности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051300" algn="l"/>
              </a:tabLs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Повышения энергетической безопасности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872</Words>
  <Application>Microsoft Office PowerPoint</Application>
  <PresentationFormat>Экран (4:3)</PresentationFormat>
  <Paragraphs>129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Boss</dc:creator>
  <cp:lastModifiedBy>Boss</cp:lastModifiedBy>
  <cp:revision>10</cp:revision>
  <dcterms:created xsi:type="dcterms:W3CDTF">2019-07-02T17:47:17Z</dcterms:created>
  <dcterms:modified xsi:type="dcterms:W3CDTF">2023-06-30T14:37:17Z</dcterms:modified>
</cp:coreProperties>
</file>