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428596" y="285728"/>
            <a:ext cx="8458200" cy="55098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Карагандинский университет им. Е.А.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Букетова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3528" y="1268760"/>
            <a:ext cx="8458200" cy="1714512"/>
          </a:xfrm>
          <a:prstGeom prst="rect">
            <a:avLst/>
          </a:prstGeom>
        </p:spPr>
        <p:txBody>
          <a:bodyPr vert="horz" anchor="t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Дисциплина 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Управление национальной экономической</a:t>
            </a:r>
            <a:r>
              <a:rPr kumimoji="0" lang="ru-RU" sz="36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безопасностью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827584" y="2996952"/>
            <a:ext cx="8029604" cy="1224136"/>
          </a:xfrm>
          <a:prstGeom prst="rect">
            <a:avLst/>
          </a:prstGeom>
        </p:spPr>
        <p:txBody>
          <a:bodyPr vert="horz" anchor="b">
            <a:normAutofit fontScale="32500" lnSpcReduction="20000"/>
          </a:bodyPr>
          <a:lstStyle/>
          <a:p>
            <a:pPr lvl="0">
              <a:spcBef>
                <a:spcPct val="20000"/>
              </a:spcBef>
              <a:buClr>
                <a:schemeClr val="accent1"/>
              </a:buClr>
              <a:buSzPct val="70000"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ctr"/>
            <a:r>
              <a:rPr kumimoji="0" lang="ru-RU" sz="62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Лекция </a:t>
            </a:r>
            <a:r>
              <a:rPr kumimoji="0" lang="ru-RU" sz="6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6200" b="1" dirty="0" smtClean="0">
                <a:latin typeface="Times New Roman" pitchFamily="18" charset="0"/>
                <a:cs typeface="Times New Roman" pitchFamily="18" charset="0"/>
              </a:rPr>
              <a:t>Теневая экономика и ее влияние на экономическую безопасность страны</a:t>
            </a:r>
            <a:r>
              <a:rPr lang="ru-RU" sz="2800" b="1" dirty="0" smtClean="0"/>
              <a:t> </a:t>
            </a:r>
            <a:endParaRPr lang="ru-RU" sz="2800" dirty="0" smtClean="0"/>
          </a:p>
          <a:p>
            <a:r>
              <a:rPr lang="ru-RU" sz="2800" b="1" dirty="0" smtClean="0"/>
              <a:t> </a:t>
            </a:r>
            <a:endParaRPr lang="ru-RU" sz="2800" dirty="0" smtClean="0"/>
          </a:p>
          <a:p>
            <a:pPr lvl="0">
              <a:spcBef>
                <a:spcPct val="20000"/>
              </a:spcBef>
              <a:buClr>
                <a:schemeClr val="accent1"/>
              </a:buClr>
              <a:buSzPct val="70000"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63688" y="3573016"/>
            <a:ext cx="623215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7"/>
          <p:cNvSpPr txBox="1">
            <a:spLocks/>
          </p:cNvSpPr>
          <p:nvPr/>
        </p:nvSpPr>
        <p:spPr>
          <a:xfrm>
            <a:off x="467544" y="4869160"/>
            <a:ext cx="8458200" cy="1222375"/>
          </a:xfrm>
          <a:prstGeom prst="rect">
            <a:avLst/>
          </a:prstGeom>
        </p:spPr>
        <p:txBody>
          <a:bodyPr vert="horz" anchor="b">
            <a:normAutofit fontScale="90000" lnSpcReduction="1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9512" y="404084"/>
            <a:ext cx="8712968" cy="95410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Государственная стратегия социально-экономического развития страны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ea typeface="Arial Narrow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определяет основные параметры национальной хозяйственной модели. Эта модель является системой, в рамках которой будет функционировать теневая экономика. Специфика той или иной национальной хозяйственной модели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накладывает существенный отпечаток на масштабы и формы теневой экономики.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79512" y="1484784"/>
            <a:ext cx="8712968" cy="1815882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66713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Хозяйственное законодательство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Narrow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очерчивает поле леги­тимной предпринимательской деятельности. Оно создает оп­ределенные стимулы для развития добросовестной хозяйствен­ной практики и подразумевает санкции за нарушения сущест­вующих норм. Важными элементами хозяйственного законо­дательства являются: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6713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приемлемый уровень налогов и таможенных пошлин;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6713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прозрачность финансовой деятельности хозяйствующих субъектов;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6713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упрощенные формы регистрации и отчетности;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6713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ответственность банков перед вкладчиками.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1520" y="3608730"/>
            <a:ext cx="8640960" cy="2031325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66713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Социальная политика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Narrow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направлена на повышение жизнен­ного уровня граждан и поддержку малоимущих слоев, что по­зволяет сузить питательную среду для теневой экономики. На­чиная со второй половины XX в. многие государства зафикси­ровали в своих конституциях, что отныне они являются соци­альными государствами. Важными элементами социальной политики государства являются: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6713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социального государства;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6713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установление достойного прожиточного минимума;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6713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недопущение глубокой социальной дифференциации об­щества;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6713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минимизация теневых операций в системе трудовых от­ношений;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67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особое внимание к проблеме занятости молодежи.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3528" y="188640"/>
            <a:ext cx="8496944" cy="1384995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66713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Отношения с бизнесом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Narrow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подразумевают соблюдение основ­ных принципов взаимодействия государственной власти и ча­стного бизнеса. Эти принципы предполагают создание равных условий конкуренции для всех участников рынка и поддержку наиболее уязвимых хозяйствующих субъектов. Важнейшими принципами отношений с бизнесом являются: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6713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равноудаленность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бизнеса и власти;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67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государственная поддержка малого и среднего бизнеса.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431032" y="1772816"/>
            <a:ext cx="8712968" cy="116955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66713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Карательная функция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Narrow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государства направлена на борьбу с криминальной экономикой, наиболее опасной для общества. Реализация карательной функции подразумевает ужесточение карательных мер в отношении: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6713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традиционного криминала;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6713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коррумпированной части чиновничества;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6713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теневых операций олигархических структур.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23528" y="3140968"/>
            <a:ext cx="8568952" cy="1384995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36550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Воспитательная функция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ea typeface="Arial Narrow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государства связана с глубокими культурными изменениями, препятствующими распростране­нию теневой экономики. Она реализуется через систему обра­зования и средства массовой информации. Ее важными элемен­тами являются: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6550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формирование культуры законопослушания;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6550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осуждение культа насилия, вседозволенности, наркобизнеса, проституции, порнографии и т.п.;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6550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формирование национальной идеи на основе морально- нравственных принципов общества.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51520" y="4653136"/>
            <a:ext cx="8640960" cy="2031325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Сотрудничество с институтами гражданского общества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позволяет привлечь наиболее активные социальные силы к воздействию на теневую экономику. 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Важными способами сотрудничества с ними являются: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координация деятельности органов местного самоуправ­ления и правоохранительных органов;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использование материалов независимых расследований в сфере экономической преступности, проводимых средст­вами массовой информации;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сотрудничество в рамках системы социального партнер­ства с организациями предпринимателей и профсою­зами трудящихся по вопросам социальной политики, формирования предпринимательской корпоративной этики;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51520" y="332656"/>
            <a:ext cx="8892480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Основная литература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Экономическая безопасность и проблемы ее обеспечения в Республике Казахстан: монография / Р. О.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Бугубаева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[и др.].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ССК, 2018. - 218 с.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Управление рисками в сфере внутренней политики Республики Казахстан: монография / под общ. ред. З. К.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Шаукеновой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ИФПР КН МОН РК, 2014. - 247 с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Теневая экономика и экономическая безопасность государства: учеб. пособие / В. И.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Авдийский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В. А.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Дадалко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; Финансовый ун-т при Правительстве Российской Федерации. - 2-е изд., доп. - М. 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Альфа-М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ИНФРА-М, 2012. - 494 с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Национальная экономика: учебник /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Моск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ун-т им. М. В. Ломоносова ; под общ. ред.: А. В. Сидоровича, А. А.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Абишева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 Экономика , 2009. - 535 с.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 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Рябушкин Б.Т., Чурилова Э.Ю.  Методы оценки теневого и неформального секторов экономики. – М.: Финансы и кредит, 2003. -144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Голованов Н.М.,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Перекислов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В.Е., Фадеев В.А. Теневая экономика и легализация преступных доходов.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Спб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.: Питер, 2003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Дополнительная литература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 И. Чоп Борьба государства с теневой экономикой вышла на более качественный уровень  // Финансовая безопасность. - 2017. - №18. - С. 82-87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Попов Ю.Н., Тарасов М.Е. Теневая экономика в системе рыночного хозяйства. – Учебник. –М.: Дело, 2005. -240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Ахметжанова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 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Совершенствование экономических механизмов противодействия теневой экономике в Республике Казахстан/ С. 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Ахметжанова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А. 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Аринова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М. 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Тусупбеков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С. 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Кузгибекова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// Экономика: стратегия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және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практика. - 2015. - №4. - С. 102-111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Д. 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Байзаков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Воздействие теневой экономики на государственный бюджет и связанные с ним процессы в экономике/ Д. 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Байзаков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Е. К.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Абил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// Экономика: стратегия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және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практика. - 2015. - №4. - С. 112-120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Д. 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Байзаков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Анализ факторов и сценариев снижения ущерба от теневой экономической деятельности  // Экономика: стратегия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және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практика. - 2017. - №1. - С. 109-117.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1343380"/>
            <a:ext cx="856895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etersburg-Regular"/>
                <a:cs typeface="Times New Roman" pitchFamily="18" charset="0"/>
              </a:rPr>
              <a:t>Сущность теневой  экономики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etersburg-Regular"/>
                <a:cs typeface="Times New Roman" pitchFamily="18" charset="0"/>
              </a:rPr>
              <a:t>Классификация теневой экономики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etersburg-Regular"/>
                <a:cs typeface="Times New Roman" pitchFamily="18" charset="0"/>
              </a:rPr>
              <a:t>Методы оценки теневой экономики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Основные направления государственного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воздействия на теневую экономику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332656"/>
            <a:ext cx="8640960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Основная литература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Экономическая безопасность и проблемы ее обеспечения в Республике Казахстан: монография / Р. О.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Бугубаева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[и др.].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ССК, 2018. - 218 с.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Управление рисками в сфере внутренней политики Республики Казахстан: монография / под общ. ред. З. К.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Шаукеновой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ИФПР КН МОН РК, 2014. - 247 с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Теневая экономика и экономическая безопасность государства: учеб. пособие / В. И.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Авдийский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В. А.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Дадалко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; Финансовый ун-т при Правительстве Российской Федерации. - 2-е изд., доп. - М. 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Альфа-М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ИНФРА-М, 2012. - 494 с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Национальная экономика: учебник /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Моск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ун-т им. М. В. Ломоносова ; под общ. ред.: А. В. Сидоровича, А. А.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Абишева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 Экономика , 2009. - 535 с.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 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Рябушкин Б.Т., Чурилова Э.Ю.  Методы оценки теневого и неформального секторов экономики. – М.: Финансы и кредит, 2003. -144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Голованов Н.М.,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Перекислов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В.Е., Фадеев В.А. Теневая экономика и легализация преступных доходов.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Спб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.: Питер, 2003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Дополнительная литература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 И. Чоп Борьба государства с теневой экономикой вышла на более качественный уровень  // Финансовая безопасность. - 2017. - №18. - С. 82-87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Попов Ю.Н., Тарасов М.Е. Теневая экономика в системе рыночного хозяйства. – Учебник. –М.: Дело, 2005. -240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Ахметжанова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 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Совершенствование экономических механизмов противодействия теневой экономике в Республике Казахстан/ С. 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Ахметжанова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А. 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Аринова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М. 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Тусупбеков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С. 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Кузгибекова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// Экономика: стратегия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және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практика. - 2015. - №4. - С. 102-111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Д. 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Байзаков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Воздействие теневой экономики на государственный бюджет и связанные с ним процессы в экономике/ Д. 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Байзаков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Е. К.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Абил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// Экономика: стратегия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және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практика. - 2015. - №4. - С. 112-120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Д. 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Байзаков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Анализ факторов и сценариев снижения ущерба от теневой экономической деятельности  // Экономика: стратегия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және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практика. - 2017. - №1. - С. 109-117.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72" name="Group 12"/>
          <p:cNvGrpSpPr>
            <a:grpSpLocks/>
          </p:cNvGrpSpPr>
          <p:nvPr/>
        </p:nvGrpSpPr>
        <p:grpSpPr bwMode="auto">
          <a:xfrm>
            <a:off x="971600" y="620688"/>
            <a:ext cx="6912768" cy="4248472"/>
            <a:chOff x="1963" y="9675"/>
            <a:chExt cx="6098" cy="3898"/>
          </a:xfrm>
        </p:grpSpPr>
        <p:sp>
          <p:nvSpPr>
            <p:cNvPr id="15373" name="Rectangle 13"/>
            <p:cNvSpPr>
              <a:spLocks noChangeArrowheads="1"/>
            </p:cNvSpPr>
            <p:nvPr/>
          </p:nvSpPr>
          <p:spPr bwMode="auto">
            <a:xfrm>
              <a:off x="1963" y="9675"/>
              <a:ext cx="6098" cy="59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Методологические подходы  к теневой экономики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74" name="Rectangle 14"/>
            <p:cNvSpPr>
              <a:spLocks noChangeArrowheads="1"/>
            </p:cNvSpPr>
            <p:nvPr/>
          </p:nvSpPr>
          <p:spPr bwMode="auto">
            <a:xfrm>
              <a:off x="2302" y="10504"/>
              <a:ext cx="5759" cy="57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Экономический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75" name="Rectangle 15"/>
            <p:cNvSpPr>
              <a:spLocks noChangeArrowheads="1"/>
            </p:cNvSpPr>
            <p:nvPr/>
          </p:nvSpPr>
          <p:spPr bwMode="auto">
            <a:xfrm>
              <a:off x="2281" y="11261"/>
              <a:ext cx="5759" cy="57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Правовой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76" name="Rectangle 16"/>
            <p:cNvSpPr>
              <a:spLocks noChangeArrowheads="1"/>
            </p:cNvSpPr>
            <p:nvPr/>
          </p:nvSpPr>
          <p:spPr bwMode="auto">
            <a:xfrm>
              <a:off x="2302" y="12181"/>
              <a:ext cx="5759" cy="57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Экономико</a:t>
              </a: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– правовой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5377" name="AutoShape 17"/>
            <p:cNvCxnSpPr>
              <a:cxnSpLocks noChangeShapeType="1"/>
            </p:cNvCxnSpPr>
            <p:nvPr/>
          </p:nvCxnSpPr>
          <p:spPr bwMode="auto">
            <a:xfrm>
              <a:off x="1963" y="10267"/>
              <a:ext cx="0" cy="3048"/>
            </a:xfrm>
            <a:prstGeom prst="straightConnector1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</p:cxnSp>
        <p:cxnSp>
          <p:nvCxnSpPr>
            <p:cNvPr id="15378" name="AutoShape 18"/>
            <p:cNvCxnSpPr>
              <a:cxnSpLocks noChangeShapeType="1"/>
            </p:cNvCxnSpPr>
            <p:nvPr/>
          </p:nvCxnSpPr>
          <p:spPr bwMode="auto">
            <a:xfrm>
              <a:off x="1963" y="10860"/>
              <a:ext cx="339" cy="0"/>
            </a:xfrm>
            <a:prstGeom prst="straightConnector1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</p:spPr>
        </p:cxnSp>
        <p:cxnSp>
          <p:nvCxnSpPr>
            <p:cNvPr id="15379" name="AutoShape 19"/>
            <p:cNvCxnSpPr>
              <a:cxnSpLocks noChangeShapeType="1"/>
            </p:cNvCxnSpPr>
            <p:nvPr/>
          </p:nvCxnSpPr>
          <p:spPr bwMode="auto">
            <a:xfrm>
              <a:off x="1963" y="11622"/>
              <a:ext cx="339" cy="0"/>
            </a:xfrm>
            <a:prstGeom prst="straightConnector1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</p:spPr>
        </p:cxnSp>
        <p:cxnSp>
          <p:nvCxnSpPr>
            <p:cNvPr id="15380" name="AutoShape 20"/>
            <p:cNvCxnSpPr>
              <a:cxnSpLocks noChangeShapeType="1"/>
            </p:cNvCxnSpPr>
            <p:nvPr/>
          </p:nvCxnSpPr>
          <p:spPr bwMode="auto">
            <a:xfrm>
              <a:off x="1963" y="12452"/>
              <a:ext cx="339" cy="1"/>
            </a:xfrm>
            <a:prstGeom prst="straightConnector1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</p:spPr>
        </p:cxnSp>
        <p:sp>
          <p:nvSpPr>
            <p:cNvPr id="15381" name="Rectangle 21"/>
            <p:cNvSpPr>
              <a:spLocks noChangeArrowheads="1"/>
            </p:cNvSpPr>
            <p:nvPr/>
          </p:nvSpPr>
          <p:spPr bwMode="auto">
            <a:xfrm>
              <a:off x="2302" y="12997"/>
              <a:ext cx="5759" cy="57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Институциональный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4" name="Прямая со стрелкой 23"/>
          <p:cNvCxnSpPr>
            <a:endCxn id="15381" idx="1"/>
          </p:cNvCxnSpPr>
          <p:nvPr/>
        </p:nvCxnSpPr>
        <p:spPr>
          <a:xfrm flipV="1">
            <a:off x="971600" y="4555266"/>
            <a:ext cx="384295" cy="258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82" name="Rectangle 22"/>
          <p:cNvSpPr>
            <a:spLocks noChangeArrowheads="1"/>
          </p:cNvSpPr>
          <p:nvPr/>
        </p:nvSpPr>
        <p:spPr bwMode="auto">
          <a:xfrm>
            <a:off x="467544" y="4941503"/>
            <a:ext cx="806489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429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Рисунок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1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Подходы к исследованию теневой экономики как экономической категории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4295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Определения</a:t>
            </a:r>
            <a:endParaRPr lang="ru-RU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23528" y="1340768"/>
            <a:ext cx="849694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altLang="ko-K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правовой точки зрения </a:t>
            </a:r>
            <a:r>
              <a:rPr kumimoji="0" lang="ru-RU" altLang="ko-K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это экономическая деятельность, противоречащая законодательству, т.е. она представляет собой совокупность нелегальных хозяйственных действий, которые являются основой уголовных преступлений различной степени тяжести;</a:t>
            </a:r>
            <a:endParaRPr kumimoji="0" lang="ru-RU" altLang="ko-K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ko-K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altLang="ko-KR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социокультурный</a:t>
            </a:r>
            <a:r>
              <a:rPr kumimoji="0" lang="ru-RU" altLang="ko-K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подход </a:t>
            </a:r>
            <a:r>
              <a:rPr kumimoji="0" lang="ru-RU" altLang="ko-K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это совокупность всех видов деятельности, которые направлены на формирование или удовлетворение потребностей, культивирующих в человеке различные пороки;</a:t>
            </a: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ko-KR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altLang="ko-K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экономический подход </a:t>
            </a:r>
            <a:r>
              <a:rPr kumimoji="0" lang="ru-RU" altLang="ko-K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ru-RU" altLang="ko-K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неучитываемые</a:t>
            </a:r>
            <a:r>
              <a:rPr kumimoji="0" lang="ru-RU" altLang="ko-K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официальной статистикой и неконтролируемые обществом производство, потребление, обмен и распределение материальных и нематериальных благ</a:t>
            </a:r>
            <a:r>
              <a:rPr kumimoji="0" lang="ru-RU" altLang="ko-K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74" name="Rectangle 6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7448" name="Полотно 79"/>
          <p:cNvGrpSpPr>
            <a:grpSpLocks/>
          </p:cNvGrpSpPr>
          <p:nvPr/>
        </p:nvGrpSpPr>
        <p:grpSpPr bwMode="auto">
          <a:xfrm>
            <a:off x="323528" y="620688"/>
            <a:ext cx="8136904" cy="5184576"/>
            <a:chOff x="-1441" y="377"/>
            <a:chExt cx="58749" cy="50370"/>
          </a:xfrm>
        </p:grpSpPr>
        <p:sp>
          <p:nvSpPr>
            <p:cNvPr id="17473" name="AutoShape 65"/>
            <p:cNvSpPr>
              <a:spLocks noChangeAspect="1" noChangeArrowheads="1"/>
            </p:cNvSpPr>
            <p:nvPr/>
          </p:nvSpPr>
          <p:spPr bwMode="auto">
            <a:xfrm>
              <a:off x="-1441" y="377"/>
              <a:ext cx="58749" cy="5037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Прямоугольник с двумя вырезанными соседними углами 80"/>
            <p:cNvSpPr>
              <a:spLocks/>
            </p:cNvSpPr>
            <p:nvPr/>
          </p:nvSpPr>
          <p:spPr bwMode="auto">
            <a:xfrm>
              <a:off x="14478" y="381"/>
              <a:ext cx="29622" cy="4381"/>
            </a:xfrm>
            <a:custGeom>
              <a:avLst/>
              <a:gdLst>
                <a:gd name="T0" fmla="*/ 73024 w 2962275"/>
                <a:gd name="T1" fmla="*/ 0 h 438150"/>
                <a:gd name="T2" fmla="*/ 2889176 w 2962275"/>
                <a:gd name="T3" fmla="*/ 0 h 438150"/>
                <a:gd name="T4" fmla="*/ 2962200 w 2962275"/>
                <a:gd name="T5" fmla="*/ 73018 h 438150"/>
                <a:gd name="T6" fmla="*/ 2962200 w 2962275"/>
                <a:gd name="T7" fmla="*/ 438102 h 438150"/>
                <a:gd name="T8" fmla="*/ 2962200 w 2962275"/>
                <a:gd name="T9" fmla="*/ 438102 h 438150"/>
                <a:gd name="T10" fmla="*/ 0 w 2962275"/>
                <a:gd name="T11" fmla="*/ 438102 h 438150"/>
                <a:gd name="T12" fmla="*/ 0 w 2962275"/>
                <a:gd name="T13" fmla="*/ 438102 h 438150"/>
                <a:gd name="T14" fmla="*/ 0 w 2962275"/>
                <a:gd name="T15" fmla="*/ 73018 h 438150"/>
                <a:gd name="T16" fmla="*/ 73024 w 2962275"/>
                <a:gd name="T17" fmla="*/ 0 h 4381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62275"/>
                <a:gd name="T28" fmla="*/ 0 h 438150"/>
                <a:gd name="T29" fmla="*/ 2962275 w 2962275"/>
                <a:gd name="T30" fmla="*/ 438150 h 4381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62275" h="438150">
                  <a:moveTo>
                    <a:pt x="73026" y="0"/>
                  </a:moveTo>
                  <a:lnTo>
                    <a:pt x="2889249" y="0"/>
                  </a:lnTo>
                  <a:lnTo>
                    <a:pt x="2962275" y="73026"/>
                  </a:lnTo>
                  <a:lnTo>
                    <a:pt x="2962275" y="438150"/>
                  </a:lnTo>
                  <a:lnTo>
                    <a:pt x="0" y="438150"/>
                  </a:lnTo>
                  <a:lnTo>
                    <a:pt x="0" y="73026"/>
                  </a:lnTo>
                  <a:lnTo>
                    <a:pt x="73026" y="0"/>
                  </a:lnTo>
                  <a:close/>
                </a:path>
              </a:pathLst>
            </a:custGeom>
            <a:solidFill>
              <a:srgbClr val="A5A5A5"/>
            </a:solidFill>
            <a:ln w="25400">
              <a:solidFill>
                <a:srgbClr val="F2F2F2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Times New Roman" pitchFamily="18" charset="0"/>
                </a:rPr>
                <a:t>СФЕРЫ ТЕНЕВОЙ ЭКОНОМИКИ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Скругленный прямоугольник 81"/>
            <p:cNvSpPr>
              <a:spLocks noChangeArrowheads="1"/>
            </p:cNvSpPr>
            <p:nvPr/>
          </p:nvSpPr>
          <p:spPr bwMode="auto">
            <a:xfrm>
              <a:off x="476" y="7219"/>
              <a:ext cx="19882" cy="8300"/>
            </a:xfrm>
            <a:prstGeom prst="roundRect">
              <a:avLst>
                <a:gd name="adj" fmla="val 16667"/>
              </a:avLst>
            </a:prstGeom>
            <a:solidFill>
              <a:srgbClr val="BFBFBF"/>
            </a:solidFill>
            <a:ln w="25400">
              <a:solidFill>
                <a:srgbClr val="F2F2F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3429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Продукты деятельности, учтенные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в составе ВВП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Скругленный прямоугольник 82"/>
            <p:cNvSpPr>
              <a:spLocks noChangeArrowheads="1"/>
            </p:cNvSpPr>
            <p:nvPr/>
          </p:nvSpPr>
          <p:spPr bwMode="auto">
            <a:xfrm>
              <a:off x="21738" y="7315"/>
              <a:ext cx="32649" cy="8988"/>
            </a:xfrm>
            <a:prstGeom prst="roundRect">
              <a:avLst>
                <a:gd name="adj" fmla="val 16667"/>
              </a:avLst>
            </a:prstGeom>
            <a:pattFill prst="dashHorz">
              <a:fgClr>
                <a:srgbClr val="BFBFBF"/>
              </a:fgClr>
              <a:bgClr>
                <a:srgbClr val="FFFFFF"/>
              </a:bgClr>
            </a:pattFill>
            <a:ln w="25400">
              <a:solidFill>
                <a:srgbClr val="BFBFB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Преступления против имущества и личности, в состав ВВП не включаемые и регистрируемые на специальных счетах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Скругленный прямоугольник 83"/>
            <p:cNvSpPr>
              <a:spLocks noChangeArrowheads="1"/>
            </p:cNvSpPr>
            <p:nvPr/>
          </p:nvSpPr>
          <p:spPr bwMode="auto">
            <a:xfrm>
              <a:off x="18095" y="18266"/>
              <a:ext cx="22287" cy="10770"/>
            </a:xfrm>
            <a:prstGeom prst="roundRect">
              <a:avLst>
                <a:gd name="adj" fmla="val 16667"/>
              </a:avLst>
            </a:prstGeom>
            <a:solidFill>
              <a:srgbClr val="D8D8D8"/>
            </a:solidFill>
            <a:ln w="25400">
              <a:solidFill>
                <a:srgbClr val="F2F2F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Не запрещенная деятельность, но занижаемая или скрываемая производителями для уклонения от своих обязательств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Скругленный прямоугольник 84"/>
            <p:cNvSpPr>
              <a:spLocks noChangeArrowheads="1"/>
            </p:cNvSpPr>
            <p:nvPr/>
          </p:nvSpPr>
          <p:spPr bwMode="auto">
            <a:xfrm>
              <a:off x="476" y="18268"/>
              <a:ext cx="16690" cy="9633"/>
            </a:xfrm>
            <a:prstGeom prst="roundRect">
              <a:avLst>
                <a:gd name="adj" fmla="val 16667"/>
              </a:avLst>
            </a:prstGeom>
            <a:solidFill>
              <a:srgbClr val="D8D8D8"/>
            </a:solidFill>
            <a:ln w="25400">
              <a:solidFill>
                <a:srgbClr val="F2F2F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Неофициальная, 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но легальная (неформальная) деятельность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Скругленный прямоугольник 85"/>
            <p:cNvSpPr>
              <a:spLocks noChangeArrowheads="1"/>
            </p:cNvSpPr>
            <p:nvPr/>
          </p:nvSpPr>
          <p:spPr bwMode="auto">
            <a:xfrm>
              <a:off x="42989" y="19459"/>
              <a:ext cx="14192" cy="8293"/>
            </a:xfrm>
            <a:prstGeom prst="roundRect">
              <a:avLst>
                <a:gd name="adj" fmla="val 16667"/>
              </a:avLst>
            </a:prstGeom>
            <a:solidFill>
              <a:srgbClr val="D8D8D8"/>
            </a:solidFill>
            <a:ln w="25400">
              <a:solidFill>
                <a:srgbClr val="F2F2F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Нелегальная неофициальная  деятельность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Скругленный прямоугольник 86"/>
            <p:cNvSpPr>
              <a:spLocks noChangeArrowheads="1"/>
            </p:cNvSpPr>
            <p:nvPr/>
          </p:nvSpPr>
          <p:spPr bwMode="auto">
            <a:xfrm>
              <a:off x="475" y="31988"/>
              <a:ext cx="12287" cy="9632"/>
            </a:xfrm>
            <a:prstGeom prst="roundRect">
              <a:avLst>
                <a:gd name="adj" fmla="val 16667"/>
              </a:avLst>
            </a:prstGeom>
            <a:solidFill>
              <a:srgbClr val="D8D8D8"/>
            </a:solidFill>
            <a:ln w="25400">
              <a:solidFill>
                <a:srgbClr val="F2F2F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Деятельность некорпорированных предприятий</a:t>
              </a:r>
              <a:r>
                <a:rPr kumimoji="0" lang="ru-RU" sz="900" b="0" i="0" u="none" strike="noStrike" cap="none" normalizeH="0" baseline="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Скругленный прямоугольник 87"/>
            <p:cNvSpPr>
              <a:spLocks noChangeArrowheads="1"/>
            </p:cNvSpPr>
            <p:nvPr/>
          </p:nvSpPr>
          <p:spPr bwMode="auto">
            <a:xfrm>
              <a:off x="12925" y="31991"/>
              <a:ext cx="12859" cy="13211"/>
            </a:xfrm>
            <a:prstGeom prst="roundRect">
              <a:avLst>
                <a:gd name="adj" fmla="val 16667"/>
              </a:avLst>
            </a:prstGeom>
            <a:solidFill>
              <a:srgbClr val="D8D8D8"/>
            </a:solidFill>
            <a:ln w="25400">
              <a:solidFill>
                <a:srgbClr val="F2F2F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90488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Деятельность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90488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некорпорированных предприятий с неформальной формой занятости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Скругленный прямоугольник 88"/>
            <p:cNvSpPr>
              <a:spLocks noChangeArrowheads="1"/>
            </p:cNvSpPr>
            <p:nvPr/>
          </p:nvSpPr>
          <p:spPr bwMode="auto">
            <a:xfrm>
              <a:off x="26190" y="32077"/>
              <a:ext cx="14193" cy="13121"/>
            </a:xfrm>
            <a:prstGeom prst="roundRect">
              <a:avLst>
                <a:gd name="adj" fmla="val 16667"/>
              </a:avLst>
            </a:prstGeom>
            <a:solidFill>
              <a:srgbClr val="D8D8D8"/>
            </a:solidFill>
            <a:ln w="25400">
              <a:solidFill>
                <a:srgbClr val="F2F2F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Легальные виды деятельности, которыми, занимаются нелегально (без лицензии и т.п.)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Скругленный прямоугольник 89"/>
            <p:cNvSpPr>
              <a:spLocks noChangeArrowheads="1"/>
            </p:cNvSpPr>
            <p:nvPr/>
          </p:nvSpPr>
          <p:spPr bwMode="auto">
            <a:xfrm>
              <a:off x="40858" y="32077"/>
              <a:ext cx="15817" cy="15259"/>
            </a:xfrm>
            <a:prstGeom prst="roundRect">
              <a:avLst>
                <a:gd name="adj" fmla="val 16667"/>
              </a:avLst>
            </a:prstGeom>
            <a:solidFill>
              <a:srgbClr val="D8D8D8"/>
            </a:solidFill>
            <a:ln w="25400">
              <a:solidFill>
                <a:srgbClr val="F2F2F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Нелегальная деятельность по производству и сбыту запрещенных товаров и услуг (контрабанда, проституция и т.п.)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Прямая соединительная линия 90"/>
            <p:cNvSpPr>
              <a:spLocks noChangeShapeType="1"/>
            </p:cNvSpPr>
            <p:nvPr/>
          </p:nvSpPr>
          <p:spPr bwMode="auto">
            <a:xfrm flipH="1">
              <a:off x="9525" y="5715"/>
              <a:ext cx="3133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Прямая соединительная линия 92"/>
            <p:cNvSpPr>
              <a:spLocks noChangeShapeType="1"/>
            </p:cNvSpPr>
            <p:nvPr/>
          </p:nvSpPr>
          <p:spPr bwMode="auto">
            <a:xfrm>
              <a:off x="9525" y="5715"/>
              <a:ext cx="0" cy="1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Прямая соединительная линия 93"/>
            <p:cNvSpPr>
              <a:spLocks noChangeShapeType="1"/>
            </p:cNvSpPr>
            <p:nvPr/>
          </p:nvSpPr>
          <p:spPr bwMode="auto">
            <a:xfrm>
              <a:off x="40862" y="5715"/>
              <a:ext cx="0" cy="1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Прямая соединительная линия 94"/>
            <p:cNvSpPr>
              <a:spLocks noChangeShapeType="1"/>
            </p:cNvSpPr>
            <p:nvPr/>
          </p:nvSpPr>
          <p:spPr bwMode="auto">
            <a:xfrm>
              <a:off x="29286" y="4762"/>
              <a:ext cx="0" cy="9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Прямая соединительная линия 95"/>
            <p:cNvSpPr>
              <a:spLocks noChangeShapeType="1"/>
            </p:cNvSpPr>
            <p:nvPr/>
          </p:nvSpPr>
          <p:spPr bwMode="auto">
            <a:xfrm>
              <a:off x="9525" y="17049"/>
              <a:ext cx="3538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Прямая соединительная линия 96"/>
            <p:cNvSpPr>
              <a:spLocks noChangeShapeType="1"/>
            </p:cNvSpPr>
            <p:nvPr/>
          </p:nvSpPr>
          <p:spPr bwMode="auto">
            <a:xfrm>
              <a:off x="9525" y="15519"/>
              <a:ext cx="0" cy="408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Прямая соединительная линия 97"/>
            <p:cNvSpPr>
              <a:spLocks noChangeShapeType="1"/>
            </p:cNvSpPr>
            <p:nvPr/>
          </p:nvSpPr>
          <p:spPr bwMode="auto">
            <a:xfrm>
              <a:off x="27146" y="17049"/>
              <a:ext cx="0" cy="121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Прямая соединительная линия 98"/>
            <p:cNvSpPr>
              <a:spLocks noChangeShapeType="1"/>
            </p:cNvSpPr>
            <p:nvPr/>
          </p:nvSpPr>
          <p:spPr bwMode="auto">
            <a:xfrm flipV="1">
              <a:off x="44907" y="17049"/>
              <a:ext cx="0" cy="22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Прямая соединительная линия 99"/>
            <p:cNvSpPr>
              <a:spLocks noChangeShapeType="1"/>
            </p:cNvSpPr>
            <p:nvPr/>
          </p:nvSpPr>
          <p:spPr bwMode="auto">
            <a:xfrm>
              <a:off x="9525" y="27901"/>
              <a:ext cx="0" cy="40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Прямая соединительная линия 101"/>
            <p:cNvSpPr>
              <a:spLocks noChangeShapeType="1"/>
            </p:cNvSpPr>
            <p:nvPr/>
          </p:nvSpPr>
          <p:spPr bwMode="auto">
            <a:xfrm>
              <a:off x="9525" y="30003"/>
              <a:ext cx="99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Прямая соединительная линия 102"/>
            <p:cNvSpPr>
              <a:spLocks noChangeShapeType="1"/>
            </p:cNvSpPr>
            <p:nvPr/>
          </p:nvSpPr>
          <p:spPr bwMode="auto">
            <a:xfrm flipV="1">
              <a:off x="19481" y="30003"/>
              <a:ext cx="0" cy="19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Прямая соединительная линия 103"/>
            <p:cNvSpPr>
              <a:spLocks noChangeShapeType="1"/>
            </p:cNvSpPr>
            <p:nvPr/>
          </p:nvSpPr>
          <p:spPr bwMode="auto">
            <a:xfrm>
              <a:off x="44907" y="27603"/>
              <a:ext cx="0" cy="408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Прямая соединительная линия 104"/>
            <p:cNvSpPr>
              <a:spLocks noChangeShapeType="1"/>
            </p:cNvSpPr>
            <p:nvPr/>
          </p:nvSpPr>
          <p:spPr bwMode="auto">
            <a:xfrm>
              <a:off x="33286" y="30003"/>
              <a:ext cx="1162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Прямая соединительная линия 105"/>
            <p:cNvSpPr>
              <a:spLocks noChangeShapeType="1"/>
            </p:cNvSpPr>
            <p:nvPr/>
          </p:nvSpPr>
          <p:spPr bwMode="auto">
            <a:xfrm>
              <a:off x="33286" y="30003"/>
              <a:ext cx="0" cy="20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7485" name="Rectangle 77"/>
          <p:cNvSpPr>
            <a:spLocks noChangeArrowheads="1"/>
          </p:cNvSpPr>
          <p:nvPr/>
        </p:nvSpPr>
        <p:spPr bwMode="auto">
          <a:xfrm>
            <a:off x="1806307" y="5936595"/>
            <a:ext cx="55313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Рисунок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Сферы теневой экономики по методологии СНС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307504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Классификация теневой экономики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908720"/>
            <a:ext cx="4824536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556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по степени законности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556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1) незаконная экономическая деятельность                                </a:t>
            </a: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55675" algn="l"/>
              </a:tabLs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(подпольная экономика);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556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2) скрытое производство;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556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3) неофициальная экономика.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556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стадиям общественного воспроизводства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556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1) теневое производство;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556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2) теневой обмен;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556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3) теневое распределение;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55675" algn="l"/>
              </a:tabLs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теневое потребление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556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характеру результата экономической деятельности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556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1) продуктивная теневая экономика;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556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2)фиктивная теневая экономика;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556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3) криминальная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квазиэкономика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39552" y="4040778"/>
            <a:ext cx="8136904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е) по степени правомерности: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1) детально нерегламентированная 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неучитываемая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экономическая деятельность граждан;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2) условно-правомерная деятельность, то есть в рамках  норм права, но экономически целесообразная;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3) компромиссно-правомерная деятельность, то есть в рамках одной нормы, но в противоречии с другими;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4) скрываемая от учета правомерная деятельность;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5) неправомерная или противоправная деятельность, которая включает корыстные правонарушения и преступления  против личной собственности граждан.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1052736"/>
            <a:ext cx="428396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по социально-нормативным характеристикам поведения субъектов хозяйствования: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теневая экономика формальных связей;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2) теневая экономка неформальных связей;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3) экономика традиционных связей;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4) экономика криминальных связей.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lang="ru-RU" sz="14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отношению к официальной экономике: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1) встроенная (внутренняя) экономика;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269875" algn="l"/>
              </a:tabLs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2) параллельная (вторгающаяся) экономика.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1187624" y="404664"/>
            <a:ext cx="5749131" cy="5287962"/>
            <a:chOff x="1776" y="1593"/>
            <a:chExt cx="6184" cy="8328"/>
          </a:xfrm>
        </p:grpSpPr>
        <p:sp>
          <p:nvSpPr>
            <p:cNvPr id="19459" name="Rectangle 3"/>
            <p:cNvSpPr>
              <a:spLocks noChangeArrowheads="1"/>
            </p:cNvSpPr>
            <p:nvPr/>
          </p:nvSpPr>
          <p:spPr bwMode="auto">
            <a:xfrm>
              <a:off x="2398" y="1593"/>
              <a:ext cx="4860" cy="40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Методы оценки теневой экономики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60" name="Rectangle 4"/>
            <p:cNvSpPr>
              <a:spLocks noChangeArrowheads="1"/>
            </p:cNvSpPr>
            <p:nvPr/>
          </p:nvSpPr>
          <p:spPr bwMode="auto">
            <a:xfrm>
              <a:off x="1870" y="2441"/>
              <a:ext cx="1210" cy="103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1.Использование специфических индикаторов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61" name="Rectangle 5"/>
            <p:cNvSpPr>
              <a:spLocks noChangeArrowheads="1"/>
            </p:cNvSpPr>
            <p:nvPr/>
          </p:nvSpPr>
          <p:spPr bwMode="auto">
            <a:xfrm>
              <a:off x="3190" y="2441"/>
              <a:ext cx="1398" cy="103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2. Оценка детерминантов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62" name="Rectangle 6"/>
            <p:cNvSpPr>
              <a:spLocks noChangeArrowheads="1"/>
            </p:cNvSpPr>
            <p:nvPr/>
          </p:nvSpPr>
          <p:spPr bwMode="auto">
            <a:xfrm>
              <a:off x="4680" y="2441"/>
              <a:ext cx="1382" cy="103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3.</a:t>
              </a:r>
              <a:r>
                <a:rPr kumimoji="0" lang="ru-RU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Структурный     метод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63" name="Rectangle 7"/>
            <p:cNvSpPr>
              <a:spLocks noChangeArrowheads="1"/>
            </p:cNvSpPr>
            <p:nvPr/>
          </p:nvSpPr>
          <p:spPr bwMode="auto">
            <a:xfrm>
              <a:off x="6251" y="2441"/>
              <a:ext cx="1461" cy="103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4.Смешанный метод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64" name="Line 8"/>
            <p:cNvSpPr>
              <a:spLocks noChangeShapeType="1"/>
            </p:cNvSpPr>
            <p:nvPr/>
          </p:nvSpPr>
          <p:spPr bwMode="auto">
            <a:xfrm>
              <a:off x="2267" y="2238"/>
              <a:ext cx="474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cxnSp>
          <p:nvCxnSpPr>
            <p:cNvPr id="19465" name="AutoShape 9"/>
            <p:cNvCxnSpPr>
              <a:cxnSpLocks noChangeShapeType="1"/>
            </p:cNvCxnSpPr>
            <p:nvPr/>
          </p:nvCxnSpPr>
          <p:spPr bwMode="auto">
            <a:xfrm>
              <a:off x="4825" y="1999"/>
              <a:ext cx="0" cy="17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9466" name="AutoShape 10"/>
            <p:cNvCxnSpPr>
              <a:cxnSpLocks noChangeShapeType="1"/>
            </p:cNvCxnSpPr>
            <p:nvPr/>
          </p:nvCxnSpPr>
          <p:spPr bwMode="auto">
            <a:xfrm>
              <a:off x="2267" y="2238"/>
              <a:ext cx="0" cy="20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467" name="AutoShape 11"/>
            <p:cNvCxnSpPr>
              <a:cxnSpLocks noChangeShapeType="1"/>
            </p:cNvCxnSpPr>
            <p:nvPr/>
          </p:nvCxnSpPr>
          <p:spPr bwMode="auto">
            <a:xfrm>
              <a:off x="7011" y="2238"/>
              <a:ext cx="0" cy="20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468" name="AutoShape 12"/>
            <p:cNvCxnSpPr>
              <a:cxnSpLocks noChangeShapeType="1"/>
            </p:cNvCxnSpPr>
            <p:nvPr/>
          </p:nvCxnSpPr>
          <p:spPr bwMode="auto">
            <a:xfrm>
              <a:off x="3843" y="2238"/>
              <a:ext cx="0" cy="20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469" name="AutoShape 13"/>
            <p:cNvCxnSpPr>
              <a:cxnSpLocks noChangeShapeType="1"/>
            </p:cNvCxnSpPr>
            <p:nvPr/>
          </p:nvCxnSpPr>
          <p:spPr bwMode="auto">
            <a:xfrm>
              <a:off x="5368" y="2238"/>
              <a:ext cx="0" cy="20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9470" name="Rectangle 14"/>
            <p:cNvSpPr>
              <a:spLocks noChangeArrowheads="1"/>
            </p:cNvSpPr>
            <p:nvPr/>
          </p:nvSpPr>
          <p:spPr bwMode="auto">
            <a:xfrm>
              <a:off x="6384" y="3847"/>
              <a:ext cx="1328" cy="81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4</a:t>
              </a:r>
              <a:r>
                <a:rPr kumimoji="0" lang="ru-RU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.1. Метод скрытых переменных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71" name="Rectangle 15"/>
            <p:cNvSpPr>
              <a:spLocks noChangeArrowheads="1"/>
            </p:cNvSpPr>
            <p:nvPr/>
          </p:nvSpPr>
          <p:spPr bwMode="auto">
            <a:xfrm>
              <a:off x="6384" y="4864"/>
              <a:ext cx="1328" cy="120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4.2. Применение комплекса различных методов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472" name="AutoShape 16"/>
            <p:cNvCxnSpPr>
              <a:cxnSpLocks noChangeShapeType="1"/>
            </p:cNvCxnSpPr>
            <p:nvPr/>
          </p:nvCxnSpPr>
          <p:spPr bwMode="auto">
            <a:xfrm>
              <a:off x="7712" y="2915"/>
              <a:ext cx="248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473" name="AutoShape 17"/>
            <p:cNvCxnSpPr>
              <a:cxnSpLocks noChangeShapeType="1"/>
            </p:cNvCxnSpPr>
            <p:nvPr/>
          </p:nvCxnSpPr>
          <p:spPr bwMode="auto">
            <a:xfrm>
              <a:off x="7960" y="2915"/>
              <a:ext cx="0" cy="279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474" name="AutoShape 18"/>
            <p:cNvCxnSpPr>
              <a:cxnSpLocks noChangeShapeType="1"/>
            </p:cNvCxnSpPr>
            <p:nvPr/>
          </p:nvCxnSpPr>
          <p:spPr bwMode="auto">
            <a:xfrm flipH="1" flipV="1">
              <a:off x="7712" y="4271"/>
              <a:ext cx="248" cy="1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9475" name="AutoShape 19"/>
            <p:cNvCxnSpPr>
              <a:cxnSpLocks noChangeShapeType="1"/>
            </p:cNvCxnSpPr>
            <p:nvPr/>
          </p:nvCxnSpPr>
          <p:spPr bwMode="auto">
            <a:xfrm>
              <a:off x="4097" y="3678"/>
              <a:ext cx="282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476" name="AutoShape 20"/>
            <p:cNvCxnSpPr>
              <a:cxnSpLocks noChangeShapeType="1"/>
            </p:cNvCxnSpPr>
            <p:nvPr/>
          </p:nvCxnSpPr>
          <p:spPr bwMode="auto">
            <a:xfrm flipV="1">
              <a:off x="4097" y="3474"/>
              <a:ext cx="0" cy="20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9477" name="Rectangle 21"/>
            <p:cNvSpPr>
              <a:spLocks noChangeArrowheads="1"/>
            </p:cNvSpPr>
            <p:nvPr/>
          </p:nvSpPr>
          <p:spPr bwMode="auto">
            <a:xfrm>
              <a:off x="3843" y="3847"/>
              <a:ext cx="2219" cy="72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1.2 Косвенные методы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78" name="Rectangle 22"/>
            <p:cNvSpPr>
              <a:spLocks noChangeArrowheads="1"/>
            </p:cNvSpPr>
            <p:nvPr/>
          </p:nvSpPr>
          <p:spPr bwMode="auto">
            <a:xfrm>
              <a:off x="1870" y="3847"/>
              <a:ext cx="1482" cy="72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1.1 Прямые методы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479" name="AutoShape 23"/>
            <p:cNvCxnSpPr>
              <a:cxnSpLocks noChangeShapeType="1"/>
            </p:cNvCxnSpPr>
            <p:nvPr/>
          </p:nvCxnSpPr>
          <p:spPr bwMode="auto">
            <a:xfrm>
              <a:off x="3352" y="4271"/>
              <a:ext cx="49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9480" name="Rectangle 24"/>
            <p:cNvSpPr>
              <a:spLocks noChangeArrowheads="1"/>
            </p:cNvSpPr>
            <p:nvPr/>
          </p:nvSpPr>
          <p:spPr bwMode="auto">
            <a:xfrm>
              <a:off x="1996" y="5490"/>
              <a:ext cx="1194" cy="144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1.1.1.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Опросы, выбороч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ные обследова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ния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81" name="Rectangle 25"/>
            <p:cNvSpPr>
              <a:spLocks noChangeArrowheads="1"/>
            </p:cNvSpPr>
            <p:nvPr/>
          </p:nvSpPr>
          <p:spPr bwMode="auto">
            <a:xfrm>
              <a:off x="1996" y="7184"/>
              <a:ext cx="1194" cy="171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1.1.2. Налоговые проверки государственного контроля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482" name="AutoShape 26"/>
            <p:cNvCxnSpPr>
              <a:cxnSpLocks noChangeShapeType="1"/>
            </p:cNvCxnSpPr>
            <p:nvPr/>
          </p:nvCxnSpPr>
          <p:spPr bwMode="auto">
            <a:xfrm>
              <a:off x="1776" y="4288"/>
              <a:ext cx="0" cy="326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483" name="AutoShape 27"/>
            <p:cNvCxnSpPr>
              <a:cxnSpLocks noChangeShapeType="1"/>
            </p:cNvCxnSpPr>
            <p:nvPr/>
          </p:nvCxnSpPr>
          <p:spPr bwMode="auto">
            <a:xfrm>
              <a:off x="1776" y="6066"/>
              <a:ext cx="22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9484" name="AutoShape 28"/>
            <p:cNvCxnSpPr>
              <a:cxnSpLocks noChangeShapeType="1"/>
            </p:cNvCxnSpPr>
            <p:nvPr/>
          </p:nvCxnSpPr>
          <p:spPr bwMode="auto">
            <a:xfrm>
              <a:off x="1776" y="7557"/>
              <a:ext cx="22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9485" name="Oval 29"/>
            <p:cNvSpPr>
              <a:spLocks noChangeArrowheads="1"/>
            </p:cNvSpPr>
            <p:nvPr/>
          </p:nvSpPr>
          <p:spPr bwMode="auto">
            <a:xfrm>
              <a:off x="1996" y="4660"/>
              <a:ext cx="1356" cy="695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Микрометоды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486" name="AutoShape 30"/>
            <p:cNvCxnSpPr>
              <a:cxnSpLocks noChangeShapeType="1"/>
            </p:cNvCxnSpPr>
            <p:nvPr/>
          </p:nvCxnSpPr>
          <p:spPr bwMode="auto">
            <a:xfrm>
              <a:off x="6251" y="3678"/>
              <a:ext cx="0" cy="604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487" name="AutoShape 31"/>
            <p:cNvCxnSpPr>
              <a:cxnSpLocks noChangeShapeType="1"/>
            </p:cNvCxnSpPr>
            <p:nvPr/>
          </p:nvCxnSpPr>
          <p:spPr bwMode="auto">
            <a:xfrm flipH="1">
              <a:off x="6062" y="4135"/>
              <a:ext cx="18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9488" name="Rectangle 32"/>
            <p:cNvSpPr>
              <a:spLocks noChangeArrowheads="1"/>
            </p:cNvSpPr>
            <p:nvPr/>
          </p:nvSpPr>
          <p:spPr bwMode="auto">
            <a:xfrm>
              <a:off x="4825" y="5592"/>
              <a:ext cx="1156" cy="72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1.2.3. Монетарные  методы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89" name="Rectangle 33"/>
            <p:cNvSpPr>
              <a:spLocks noChangeArrowheads="1"/>
            </p:cNvSpPr>
            <p:nvPr/>
          </p:nvSpPr>
          <p:spPr bwMode="auto">
            <a:xfrm>
              <a:off x="3553" y="5592"/>
              <a:ext cx="1168" cy="68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1.2.1 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Метод рас</a:t>
              </a: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-</a:t>
              </a: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хождений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90" name="Rectangle 34"/>
            <p:cNvSpPr>
              <a:spLocks noChangeArrowheads="1"/>
            </p:cNvSpPr>
            <p:nvPr/>
          </p:nvSpPr>
          <p:spPr bwMode="auto">
            <a:xfrm>
              <a:off x="4226" y="4761"/>
              <a:ext cx="1440" cy="72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1.2.2. Метод по показателю занятости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491" name="AutoShape 35"/>
            <p:cNvCxnSpPr>
              <a:cxnSpLocks noChangeShapeType="1"/>
            </p:cNvCxnSpPr>
            <p:nvPr/>
          </p:nvCxnSpPr>
          <p:spPr bwMode="auto">
            <a:xfrm>
              <a:off x="4097" y="4567"/>
              <a:ext cx="0" cy="10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9492" name="Rectangle 36"/>
            <p:cNvSpPr>
              <a:spLocks noChangeArrowheads="1"/>
            </p:cNvSpPr>
            <p:nvPr/>
          </p:nvSpPr>
          <p:spPr bwMode="auto">
            <a:xfrm>
              <a:off x="3553" y="6390"/>
              <a:ext cx="1168" cy="108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Сравнение доходов, измеренных разными способами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93" name="Rectangle 37"/>
            <p:cNvSpPr>
              <a:spLocks noChangeArrowheads="1"/>
            </p:cNvSpPr>
            <p:nvPr/>
          </p:nvSpPr>
          <p:spPr bwMode="auto">
            <a:xfrm>
              <a:off x="3524" y="7557"/>
              <a:ext cx="1156" cy="11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Сравнение зарегистрированных доходов и расходов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94" name="Rectangle 38"/>
            <p:cNvSpPr>
              <a:spLocks noChangeArrowheads="1"/>
            </p:cNvSpPr>
            <p:nvPr/>
          </p:nvSpPr>
          <p:spPr bwMode="auto">
            <a:xfrm>
              <a:off x="3524" y="8896"/>
              <a:ext cx="1156" cy="72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Метод товарных потоков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495" name="AutoShape 39"/>
            <p:cNvCxnSpPr>
              <a:cxnSpLocks noChangeShapeType="1"/>
            </p:cNvCxnSpPr>
            <p:nvPr/>
          </p:nvCxnSpPr>
          <p:spPr bwMode="auto">
            <a:xfrm flipH="1">
              <a:off x="3352" y="6066"/>
              <a:ext cx="20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496" name="AutoShape 40"/>
            <p:cNvCxnSpPr>
              <a:cxnSpLocks noChangeShapeType="1"/>
            </p:cNvCxnSpPr>
            <p:nvPr/>
          </p:nvCxnSpPr>
          <p:spPr bwMode="auto">
            <a:xfrm>
              <a:off x="3352" y="6066"/>
              <a:ext cx="0" cy="340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497" name="AutoShape 41"/>
            <p:cNvCxnSpPr>
              <a:cxnSpLocks noChangeShapeType="1"/>
            </p:cNvCxnSpPr>
            <p:nvPr/>
          </p:nvCxnSpPr>
          <p:spPr bwMode="auto">
            <a:xfrm>
              <a:off x="3352" y="9472"/>
              <a:ext cx="17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9498" name="Rectangle 42"/>
            <p:cNvSpPr>
              <a:spLocks noChangeArrowheads="1"/>
            </p:cNvSpPr>
            <p:nvPr/>
          </p:nvSpPr>
          <p:spPr bwMode="auto">
            <a:xfrm>
              <a:off x="4825" y="6390"/>
              <a:ext cx="999" cy="89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Анализ объема денежных операций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99" name="Rectangle 43"/>
            <p:cNvSpPr>
              <a:spLocks noChangeArrowheads="1"/>
            </p:cNvSpPr>
            <p:nvPr/>
          </p:nvSpPr>
          <p:spPr bwMode="auto">
            <a:xfrm>
              <a:off x="4825" y="7475"/>
              <a:ext cx="999" cy="84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Анализ спроса на наличные деньги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500" name="AutoShape 44"/>
            <p:cNvCxnSpPr>
              <a:cxnSpLocks noChangeShapeType="1"/>
            </p:cNvCxnSpPr>
            <p:nvPr/>
          </p:nvCxnSpPr>
          <p:spPr bwMode="auto">
            <a:xfrm>
              <a:off x="5824" y="4567"/>
              <a:ext cx="0" cy="10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9501" name="Rectangle 45"/>
            <p:cNvSpPr>
              <a:spLocks noChangeArrowheads="1"/>
            </p:cNvSpPr>
            <p:nvPr/>
          </p:nvSpPr>
          <p:spPr bwMode="auto">
            <a:xfrm>
              <a:off x="4982" y="8421"/>
              <a:ext cx="1156" cy="61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Метод Гутманна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502" name="Rectangle 46"/>
            <p:cNvSpPr>
              <a:spLocks noChangeArrowheads="1"/>
            </p:cNvSpPr>
            <p:nvPr/>
          </p:nvSpPr>
          <p:spPr bwMode="auto">
            <a:xfrm>
              <a:off x="4982" y="9311"/>
              <a:ext cx="1156" cy="61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Мтод Фейга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503" name="Oval 47"/>
            <p:cNvSpPr>
              <a:spLocks noChangeArrowheads="1"/>
            </p:cNvSpPr>
            <p:nvPr/>
          </p:nvSpPr>
          <p:spPr bwMode="auto">
            <a:xfrm>
              <a:off x="6553" y="8591"/>
              <a:ext cx="1288" cy="72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макрометоды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504" name="AutoShape 48"/>
            <p:cNvCxnSpPr>
              <a:cxnSpLocks noChangeShapeType="1"/>
            </p:cNvCxnSpPr>
            <p:nvPr/>
          </p:nvCxnSpPr>
          <p:spPr bwMode="auto">
            <a:xfrm flipH="1">
              <a:off x="6251" y="8896"/>
              <a:ext cx="30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505" name="AutoShape 49"/>
            <p:cNvCxnSpPr>
              <a:cxnSpLocks noChangeShapeType="1"/>
            </p:cNvCxnSpPr>
            <p:nvPr/>
          </p:nvCxnSpPr>
          <p:spPr bwMode="auto">
            <a:xfrm>
              <a:off x="4826" y="6536"/>
              <a:ext cx="15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9506" name="AutoShape 50"/>
            <p:cNvCxnSpPr>
              <a:cxnSpLocks noChangeShapeType="1"/>
            </p:cNvCxnSpPr>
            <p:nvPr/>
          </p:nvCxnSpPr>
          <p:spPr bwMode="auto">
            <a:xfrm>
              <a:off x="6251" y="9616"/>
              <a:ext cx="15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cxnSp>
        <p:nvCxnSpPr>
          <p:cNvPr id="53" name="Прямая со стрелкой 52"/>
          <p:cNvCxnSpPr>
            <a:stCxn id="19478" idx="1"/>
            <a:endCxn id="19478" idx="1"/>
          </p:cNvCxnSpPr>
          <p:nvPr/>
        </p:nvCxnSpPr>
        <p:spPr>
          <a:xfrm>
            <a:off x="1275014" y="206445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endCxn id="19478" idx="1"/>
          </p:cNvCxnSpPr>
          <p:nvPr/>
        </p:nvCxnSpPr>
        <p:spPr>
          <a:xfrm>
            <a:off x="1187624" y="2060848"/>
            <a:ext cx="87390" cy="36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endCxn id="19463" idx="2"/>
          </p:cNvCxnSpPr>
          <p:nvPr/>
        </p:nvCxnSpPr>
        <p:spPr>
          <a:xfrm flipV="1">
            <a:off x="5940152" y="1599028"/>
            <a:ext cx="86913" cy="1017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flipH="1">
            <a:off x="6732240" y="2996952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507" name="Rectangle 51"/>
          <p:cNvSpPr>
            <a:spLocks noChangeArrowheads="1"/>
          </p:cNvSpPr>
          <p:nvPr/>
        </p:nvSpPr>
        <p:spPr bwMode="auto">
          <a:xfrm>
            <a:off x="2007003" y="5951983"/>
            <a:ext cx="51299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Рисунок </a:t>
            </a:r>
            <a:r>
              <a:rPr kumimoji="0" lang="ru-RU" altLang="ko-KR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4 - Статистические методы оценки теневой экономики</a:t>
            </a:r>
            <a:endParaRPr kumimoji="0" lang="ru-RU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675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направления государственного воздействия на теневую экономику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96752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Государственная стратегия социально-экономического развития страны определяет основные параметры нацио­нальной хозяйственной модели.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844824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Хозяйственное законодательство очерчивает поле легитимной предпринимательской деятельности, создает определенные стимулы для развития добросовестной хозяйственной практики и подразумевает санкции за нарушения существующих норм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996952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Социальная политика направлена на повышение жизненного уровня граждан и поддержку малоимущих слоев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645024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Карательная функция государства направлена на борьбу с криминальной экономикой, наиболее опасной для общества.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221088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Воспитательная функция государства связана с изменениями, препятствующими распространению теневой эко­номики, и реализуется через систему образования и средства массовой информации.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5157192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Сотрудничество с институтами гражданского общества позволяет привлечь наиболее активные социальные силы к воздействию на теневую экономику.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5805264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Сотрудничество с международными организациями позволяет проводить согласованную политику по отношению к теневой экономике в мировом масштабе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</TotalTime>
  <Words>1126</Words>
  <Application>Microsoft Office PowerPoint</Application>
  <PresentationFormat>Экран (4:3)</PresentationFormat>
  <Paragraphs>162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ПЛАН</vt:lpstr>
      <vt:lpstr>Слайд 3</vt:lpstr>
      <vt:lpstr>Слайд 4</vt:lpstr>
      <vt:lpstr>Определения</vt:lpstr>
      <vt:lpstr>Слайд 6</vt:lpstr>
      <vt:lpstr>Классификация теневой экономики</vt:lpstr>
      <vt:lpstr>Слайд 8</vt:lpstr>
      <vt:lpstr>основные направления государственного воздействия на теневую экономику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Boss</dc:creator>
  <cp:lastModifiedBy>Boss</cp:lastModifiedBy>
  <cp:revision>9</cp:revision>
  <dcterms:created xsi:type="dcterms:W3CDTF">2023-06-27T08:02:33Z</dcterms:created>
  <dcterms:modified xsi:type="dcterms:W3CDTF">2023-06-30T14:39:22Z</dcterms:modified>
</cp:coreProperties>
</file>