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BE95-E88C-42CB-9987-B98CDBD9D9C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EE11E642-E002-4B72-A565-6121B29A5460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44313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BE95-E88C-42CB-9987-B98CDBD9D9C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1E642-E002-4B72-A565-6121B29A5460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80722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BE95-E88C-42CB-9987-B98CDBD9D9C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1E642-E002-4B72-A565-6121B29A5460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31093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BE95-E88C-42CB-9987-B98CDBD9D9C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1E642-E002-4B72-A565-6121B29A5460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49493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BE95-E88C-42CB-9987-B98CDBD9D9C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1E642-E002-4B72-A565-6121B29A5460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33008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BE95-E88C-42CB-9987-B98CDBD9D9C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1E642-E002-4B72-A565-6121B29A5460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72999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BE95-E88C-42CB-9987-B98CDBD9D9C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1E642-E002-4B72-A565-6121B29A5460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66749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BE95-E88C-42CB-9987-B98CDBD9D9C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1E642-E002-4B72-A565-6121B29A5460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88235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BE95-E88C-42CB-9987-B98CDBD9D9C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1E642-E002-4B72-A565-6121B29A546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004105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FBE95-E88C-42CB-9987-B98CDBD9D9C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1E642-E002-4B72-A565-6121B29A5460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11768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5B6FBE95-E88C-42CB-9987-B98CDBD9D9C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1E642-E002-4B72-A565-6121B29A5460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82172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FBE95-E88C-42CB-9987-B98CDBD9D9C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EE11E642-E002-4B72-A565-6121B29A5460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51822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2"/>
          <p:cNvSpPr txBox="1">
            <a:spLocks/>
          </p:cNvSpPr>
          <p:nvPr/>
        </p:nvSpPr>
        <p:spPr>
          <a:xfrm>
            <a:off x="1835366" y="271661"/>
            <a:ext cx="8458200" cy="572401"/>
          </a:xfrm>
          <a:prstGeom prst="rect">
            <a:avLst/>
          </a:prstGeom>
        </p:spPr>
        <p:txBody>
          <a:bodyPr/>
          <a:lstStyle/>
          <a:p>
            <a:pPr marL="228600" marR="0" lvl="0" indent="-22860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Карагандинский   университет 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им. Е.А.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Букетова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839350" y="863830"/>
            <a:ext cx="8458200" cy="124632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Дисциплина </a:t>
            </a: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национальная экономика</a:t>
            </a:r>
            <a:endParaRPr kumimoji="0" lang="ru-RU" sz="32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993534" y="1796192"/>
            <a:ext cx="80815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Инфраструктурные отрасли национальной экономики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957772" y="2744691"/>
            <a:ext cx="623215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одзаголовок 7"/>
          <p:cNvSpPr txBox="1">
            <a:spLocks/>
          </p:cNvSpPr>
          <p:nvPr/>
        </p:nvSpPr>
        <p:spPr>
          <a:xfrm>
            <a:off x="1912301" y="4134810"/>
            <a:ext cx="7920880" cy="1373180"/>
          </a:xfrm>
          <a:prstGeom prst="rect">
            <a:avLst/>
          </a:prstGeom>
        </p:spPr>
        <p:txBody>
          <a:bodyPr vert="horz" anchor="b">
            <a:normAutofit fontScale="92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59631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B1841CC-3AB8-41BF-0D93-0577A3A66876}"/>
              </a:ext>
            </a:extLst>
          </p:cNvPr>
          <p:cNvSpPr txBox="1"/>
          <p:nvPr/>
        </p:nvSpPr>
        <p:spPr>
          <a:xfrm>
            <a:off x="853678" y="374154"/>
            <a:ext cx="1087636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Традиционно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финансирования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сферы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подразделялась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ru-RU" sz="2000" spc="3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два</a:t>
            </a:r>
            <a:r>
              <a:rPr lang="ru-RU" sz="2000" spc="3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канала:</a:t>
            </a:r>
          </a:p>
          <a:p>
            <a:r>
              <a:rPr lang="ru-RU" sz="2000" spc="3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spc="3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отраслевой,</a:t>
            </a:r>
            <a:r>
              <a:rPr lang="ru-RU" sz="2000" spc="3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территориальный.</a:t>
            </a:r>
            <a:r>
              <a:rPr lang="ru-RU" sz="2000" spc="3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BB0EE7A-D1B3-B9D2-38D0-68C8538CE73B}"/>
              </a:ext>
            </a:extLst>
          </p:cNvPr>
          <p:cNvSpPr txBox="1"/>
          <p:nvPr/>
        </p:nvSpPr>
        <p:spPr>
          <a:xfrm>
            <a:off x="853677" y="1921580"/>
            <a:ext cx="1073348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</a:t>
            </a:r>
            <a:r>
              <a:rPr lang="ru-RU" sz="2000" b="1" spc="-3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функционирование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отраслей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социальной</a:t>
            </a:r>
            <a:r>
              <a:rPr lang="ru-RU" sz="2000" b="1" spc="3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инфраструктуры</a:t>
            </a:r>
            <a:r>
              <a:rPr lang="ru-RU" sz="2000" b="1" spc="3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зависят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того, насколько ее отрасли способны обеспечить себя финансовыми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ресурсами на текущие цели. Подчинение объектов социальной инфраструктуры различным ведомствам затрудняет координацию в решении социальных проблем городов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B7E11C3-3E14-BE42-548C-EF400EC2B171}"/>
              </a:ext>
            </a:extLst>
          </p:cNvPr>
          <p:cNvSpPr txBox="1"/>
          <p:nvPr/>
        </p:nvSpPr>
        <p:spPr>
          <a:xfrm>
            <a:off x="853676" y="3612982"/>
            <a:ext cx="10876359" cy="1024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>
              <a:lnSpc>
                <a:spcPct val="103000"/>
              </a:lnSpc>
              <a:spcBef>
                <a:spcPts val="30"/>
              </a:spcBef>
              <a:spcAft>
                <a:spcPts val="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Территориальный канал финансирования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представлен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местным бюджетом, который является основным источником финансирования социальной инфраструктуры города. Но бюджет местной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власти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весьма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ограничен,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препятствует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этому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процессу.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24402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178841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C45E4A1-9EEF-30B8-3C71-6ED1FC6447C8}"/>
              </a:ext>
            </a:extLst>
          </p:cNvPr>
          <p:cNvSpPr txBox="1"/>
          <p:nvPr/>
        </p:nvSpPr>
        <p:spPr>
          <a:xfrm>
            <a:off x="171450" y="-2992731"/>
            <a:ext cx="11672887" cy="9169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Основная литература: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Розанова, Н. М. Национальная экономика в 2 ч. Часть 1 : учебник для вузов / Н. М. Розанова. — 2-е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— Москва : Издательство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2021. — 348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Розанова, Н. М. Национальная экономика в 2 ч. Часть 2 : учебник для вузов / Н. М. Розанова. — 2-е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— Москва : Издательство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2021. — 297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 : учебник и практикум для бакалавриата и магистратуры / А. В. Сидорович [и др.] ; под редакцией А. В. Сидоровича. — Москва : Издательство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— 485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регулирование экономики [Текст] : учеб. пособие / Д. А.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Сейтхожина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- Алматы : New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book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- 280 с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 : учеб. пособие / К. Н. Юсупов [и др.] ; под ред. К. Н. Юсупова. - 3-е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 : КНОРУС, 2017. - 279 с.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регулирование экономики [Текст] : учеб. и практикум для бакалавриата и специалиста / В. П. Васильев. - 3-е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 :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- 163 с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Дополнительная литература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Ахинов Г.А. Экономика общественного сектора: Учебное пособие / Г.А. Ахинов, Е.Н. Жильцов. - М.: НИЦ ИНФРА-М, 2014. - 345 с. - 345 с. - (Высшее образование: Бакалавриат)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экономика: Учебное пособие / С.А. Жданов, И.Н. Козельская, Е.В. Козлова; Под ред. М.И. Абрамовой. - М.: Магистр: НИЦ ИНФРА-М, 2013. - 296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экономика: Учебник / Институт экономики РАН; Под ред. П.В. Савченко. - 3-e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М.: ИНФРА-М, 2011. - 832 с.: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Устойчивый рост экономики Казахстана и тенденции его развития / Под ред. Н.Т. Смагуловой. – Алматы: ТОО «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Лантар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Трейд», 2019. – 268 с.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Экономическая политика Казахстана: реалии и современные вызовы: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Коллективная монография / под общей ред. А.Б.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Темирбековой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Р.Т.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Дуламбаевой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Алматы: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AlmaU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2019. -368 с.</a:t>
            </a:r>
            <a:endParaRPr lang="x-non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1279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>
            <a:extLst>
              <a:ext uri="{FF2B5EF4-FFF2-40B4-BE49-F238E27FC236}">
                <a16:creationId xmlns:a16="http://schemas.microsoft.com/office/drawing/2014/main" xmlns="" id="{0C7784D5-6F2D-FD17-DBA3-11CC1706F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x-none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13ECEBC-F300-DD46-058F-DA233D354F39}"/>
              </a:ext>
            </a:extLst>
          </p:cNvPr>
          <p:cNvSpPr txBox="1"/>
          <p:nvPr/>
        </p:nvSpPr>
        <p:spPr>
          <a:xfrm>
            <a:off x="1042988" y="1981672"/>
            <a:ext cx="6516497" cy="11439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6060" marR="181610" indent="270510">
              <a:spcBef>
                <a:spcPts val="500"/>
              </a:spcBef>
              <a:spcAft>
                <a:spcPts val="0"/>
              </a:spcAft>
            </a:pPr>
            <a:r>
              <a:rPr lang="ru-RU" sz="2000" b="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1. Сущность и содержание инфраструктуры </a:t>
            </a:r>
            <a:endParaRPr lang="x-none" sz="2000" b="1" dirty="0">
              <a:effectLst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226060" marR="181610" indent="270510">
              <a:spcBef>
                <a:spcPts val="500"/>
              </a:spcBef>
              <a:spcAft>
                <a:spcPts val="0"/>
              </a:spcAft>
            </a:pPr>
            <a:r>
              <a:rPr lang="ru-RU" sz="2000" b="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2 Виды и функции инфраструктуры</a:t>
            </a:r>
            <a:endParaRPr lang="x-none" sz="2000" b="1" dirty="0">
              <a:effectLst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226060" marR="181610" indent="270510">
              <a:spcBef>
                <a:spcPts val="500"/>
              </a:spcBef>
              <a:spcAft>
                <a:spcPts val="0"/>
              </a:spcAft>
            </a:pPr>
            <a:r>
              <a:rPr lang="ru-RU" sz="2000" b="0" dirty="0">
                <a:effectLst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3 Социальная сфера национальной экономики</a:t>
            </a:r>
            <a:endParaRPr lang="x-none" sz="2000" b="1" dirty="0">
              <a:effectLst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F4B1506-D6D7-D164-E7D8-F788290DC770}"/>
              </a:ext>
            </a:extLst>
          </p:cNvPr>
          <p:cNvSpPr txBox="1"/>
          <p:nvPr/>
        </p:nvSpPr>
        <p:spPr>
          <a:xfrm>
            <a:off x="910827" y="299014"/>
            <a:ext cx="10276285" cy="1139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>
              <a:lnSpc>
                <a:spcPct val="103000"/>
              </a:lnSpc>
              <a:spcBef>
                <a:spcPts val="910"/>
              </a:spcBef>
              <a:spcAft>
                <a:spcPts val="0"/>
              </a:spcAft>
              <a:tabLst>
                <a:tab pos="594042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Базис, основу национальной экономики образует инфраструктура.</a:t>
            </a:r>
          </a:p>
          <a:p>
            <a:pPr indent="270510" algn="just">
              <a:lnSpc>
                <a:spcPct val="103000"/>
              </a:lnSpc>
              <a:spcBef>
                <a:spcPts val="910"/>
              </a:spcBef>
              <a:spcAft>
                <a:spcPts val="0"/>
              </a:spcAft>
              <a:tabLst>
                <a:tab pos="594042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Термин «инфраструктура» произошел от лат. – «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infra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 – ниже, под;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structura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строение,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расположение.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4115D75-7F48-7227-E143-5E5082C32710}"/>
              </a:ext>
            </a:extLst>
          </p:cNvPr>
          <p:cNvSpPr txBox="1"/>
          <p:nvPr/>
        </p:nvSpPr>
        <p:spPr>
          <a:xfrm>
            <a:off x="910826" y="1691239"/>
            <a:ext cx="10690623" cy="1975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>
              <a:lnSpc>
                <a:spcPct val="103000"/>
              </a:lnSpc>
              <a:spcBef>
                <a:spcPts val="20"/>
              </a:spcBef>
              <a:spcAft>
                <a:spcPts val="0"/>
              </a:spcAft>
              <a:tabLst>
                <a:tab pos="594042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экономической литературе термин «инфраструктура» появился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конце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40-х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годов.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Он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заимствован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военного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лексикона,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где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обозначает комплекс сооружений, объектов, обеспечивающих действия вооруженных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сил.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Уже в 50-х годах американский экономист П.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Розеиштейн-Родан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объяснял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инфраструктуру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условий,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обеспечивающих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благоприятное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частного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предпринимательства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основных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отраслях</a:t>
            </a:r>
            <a:r>
              <a:rPr lang="ru-RU" sz="20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экономики</a:t>
            </a:r>
            <a:r>
              <a:rPr lang="ru-RU" sz="20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удовлетворяющих</a:t>
            </a:r>
            <a:r>
              <a:rPr lang="ru-RU" sz="2000" spc="-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потребности</a:t>
            </a:r>
            <a:r>
              <a:rPr lang="ru-RU" sz="20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всего</a:t>
            </a:r>
            <a:r>
              <a:rPr lang="ru-RU" sz="20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населения</a:t>
            </a:r>
            <a:r>
              <a:rPr lang="ru-RU" sz="14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5CDA7B3-918B-5D73-D6CD-4DB368D0F02F}"/>
              </a:ext>
            </a:extLst>
          </p:cNvPr>
          <p:cNvSpPr txBox="1"/>
          <p:nvPr/>
        </p:nvSpPr>
        <p:spPr>
          <a:xfrm>
            <a:off x="910826" y="3919078"/>
            <a:ext cx="10690622" cy="13412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>
              <a:lnSpc>
                <a:spcPct val="103000"/>
              </a:lnSpc>
              <a:spcBef>
                <a:spcPts val="25"/>
              </a:spcBef>
              <a:spcAft>
                <a:spcPts val="0"/>
              </a:spcAft>
              <a:tabLst>
                <a:tab pos="594042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000" spc="3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инфраструктуре</a:t>
            </a:r>
            <a:r>
              <a:rPr lang="ru-RU" sz="2000" spc="3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обычно</a:t>
            </a:r>
            <a:r>
              <a:rPr lang="ru-RU" sz="2000" spc="3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относят</a:t>
            </a:r>
            <a:r>
              <a:rPr lang="ru-RU" sz="2000" spc="3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непроизводственные</a:t>
            </a:r>
            <a:r>
              <a:rPr lang="ru-RU" sz="2000" spc="3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здания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сооружения, средства сообщения, системы связи, жилищные комплексы, объекты культуры, образования, здравоохранения. В определенной мере частично они способны выполнять и выполняют функции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средств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производства.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4078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7A72D56-C7D9-2FF6-F6BE-63E52BCC9CA9}"/>
              </a:ext>
            </a:extLst>
          </p:cNvPr>
          <p:cNvSpPr txBox="1"/>
          <p:nvPr/>
        </p:nvSpPr>
        <p:spPr>
          <a:xfrm>
            <a:off x="342900" y="312629"/>
            <a:ext cx="1104840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2000" spc="64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современных</a:t>
            </a:r>
            <a:r>
              <a:rPr lang="ru-RU" sz="2000" spc="64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условиях</a:t>
            </a:r>
            <a:r>
              <a:rPr lang="ru-RU" sz="2000" spc="64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перехода</a:t>
            </a:r>
            <a:r>
              <a:rPr lang="ru-RU" sz="2000" spc="-34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инновационному типу расширенного воспроизводства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подсистемы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инфраструктуры </a:t>
            </a:r>
            <a:endParaRPr lang="x-none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CFCDE7F-8CD2-BBAF-FB37-4CE17D58F407}"/>
              </a:ext>
            </a:extLst>
          </p:cNvPr>
          <p:cNvSpPr txBox="1"/>
          <p:nvPr/>
        </p:nvSpPr>
        <p:spPr>
          <a:xfrm>
            <a:off x="696515" y="1333683"/>
            <a:ext cx="9904809" cy="29370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3000"/>
              </a:lnSpc>
              <a:spcBef>
                <a:spcPts val="4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  <a:tab pos="594106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функционирование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производственная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инфраструктура;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  <a:tab pos="5941060" algn="l"/>
              </a:tabLst>
            </a:pP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условия</a:t>
            </a:r>
            <a:r>
              <a:rPr lang="ru-RU" sz="20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жизнедеятельности</a:t>
            </a:r>
            <a:r>
              <a:rPr lang="ru-RU" sz="2000" spc="-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людей</a:t>
            </a:r>
            <a:r>
              <a:rPr lang="ru-RU" sz="20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000" spc="-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социальная</a:t>
            </a:r>
            <a:r>
              <a:rPr lang="ru-RU" sz="2000" spc="-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инфраструктура;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3000"/>
              </a:lnSpc>
              <a:spcBef>
                <a:spcPts val="7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2445" algn="l"/>
                <a:tab pos="513080" algn="l"/>
                <a:tab pos="594106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рыночные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процессы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экономике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страны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рыночная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инфраструктура;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2445" algn="l"/>
                <a:tab pos="513080" algn="l"/>
                <a:tab pos="5941060" algn="l"/>
              </a:tabLst>
            </a:pPr>
            <a:r>
              <a:rPr lang="ru-RU" sz="20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управление</a:t>
            </a:r>
            <a:r>
              <a:rPr lang="ru-RU" sz="2000" spc="-1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хозяйством</a:t>
            </a:r>
            <a:r>
              <a:rPr lang="ru-RU" sz="2000" spc="-1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страны</a:t>
            </a:r>
            <a:r>
              <a:rPr lang="ru-RU" sz="2000" spc="-1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000" spc="-1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институциональная</a:t>
            </a:r>
            <a:r>
              <a:rPr lang="ru-RU" sz="2000" spc="-1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инфраструктура;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7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2445" algn="l"/>
                <a:tab pos="513080" algn="l"/>
                <a:tab pos="594106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материализацию</a:t>
            </a:r>
            <a:r>
              <a:rPr lang="ru-RU" sz="2000" spc="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знаний</a:t>
            </a:r>
            <a:r>
              <a:rPr lang="ru-RU" sz="2000" spc="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000" spc="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инновационная</a:t>
            </a:r>
            <a:r>
              <a:rPr lang="ru-RU" sz="2000" spc="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инфраструктура;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3000"/>
              </a:lnSpc>
              <a:spcBef>
                <a:spcPts val="7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2445" algn="l"/>
                <a:tab pos="513080" algn="l"/>
                <a:tab pos="594106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информационное</a:t>
            </a:r>
            <a:r>
              <a:rPr lang="ru-RU" sz="2000" spc="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сопровождение</a:t>
            </a:r>
            <a:r>
              <a:rPr lang="ru-RU" sz="2000" spc="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хозяйственной</a:t>
            </a:r>
            <a:r>
              <a:rPr lang="ru-RU" sz="2000" spc="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страны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информационная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инфраструктура;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3000"/>
              </a:lnSpc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2445" algn="l"/>
                <a:tab pos="513080" algn="l"/>
                <a:tab pos="594106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условия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сбалансированного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природной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среды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экологическая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инфраструктура.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4827D9D-DB92-B830-3A1D-E49813C4CDCD}"/>
              </a:ext>
            </a:extLst>
          </p:cNvPr>
          <p:cNvSpPr txBox="1"/>
          <p:nvPr/>
        </p:nvSpPr>
        <p:spPr>
          <a:xfrm>
            <a:off x="550366" y="4307830"/>
            <a:ext cx="11048404" cy="12164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>
              <a:lnSpc>
                <a:spcPct val="103000"/>
              </a:lnSpc>
              <a:spcBef>
                <a:spcPts val="30"/>
              </a:spcBef>
              <a:spcAft>
                <a:spcPts val="0"/>
              </a:spcAft>
              <a:tabLst>
                <a:tab pos="5940425" algn="l"/>
              </a:tabLst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 своей экономической природе инфраструктура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представляет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собой составную часть производительных сил общества, охватывающую весь комплекс объектов, обеспечивающих как непосредственно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 производства, так и условия воспроизводства рабочей силы,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т.е. инфраструктура является целостной системой, что и определяет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специфику</a:t>
            </a:r>
            <a:r>
              <a:rPr lang="ru-RU" sz="18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функционирования</a:t>
            </a:r>
            <a:r>
              <a:rPr lang="ru-RU" sz="18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ее</a:t>
            </a:r>
            <a:r>
              <a:rPr lang="ru-RU" sz="18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отраслей.</a:t>
            </a:r>
            <a:endParaRPr lang="x-non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2071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ADB22EE-DBF4-9EEC-D4BE-B9BF61220208}"/>
              </a:ext>
            </a:extLst>
          </p:cNvPr>
          <p:cNvSpPr txBox="1"/>
          <p:nvPr/>
        </p:nvSpPr>
        <p:spPr>
          <a:xfrm>
            <a:off x="596502" y="144523"/>
            <a:ext cx="11119247" cy="9311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>
              <a:lnSpc>
                <a:spcPct val="103000"/>
              </a:lnSpc>
              <a:spcBef>
                <a:spcPts val="15"/>
              </a:spcBef>
              <a:tabLst>
                <a:tab pos="5940425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определенном</a:t>
            </a:r>
            <a:r>
              <a:rPr lang="ru-RU" sz="18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этапе</a:t>
            </a:r>
            <a:r>
              <a:rPr lang="ru-RU" sz="18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</a:t>
            </a:r>
            <a:r>
              <a:rPr lang="ru-RU" sz="18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экономики</a:t>
            </a:r>
            <a:r>
              <a:rPr lang="ru-RU" sz="18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инфраструктура,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18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своей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роли</a:t>
            </a:r>
            <a:r>
              <a:rPr lang="ru-RU" sz="18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месту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8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ней,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может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превратиться</a:t>
            </a:r>
            <a:r>
              <a:rPr lang="ru-RU" sz="18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один</a:t>
            </a:r>
            <a:r>
              <a:rPr lang="ru-RU" sz="18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важнейших</a:t>
            </a:r>
            <a:r>
              <a:rPr lang="ru-RU" sz="1800" spc="-3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факторов национального развития. По мере использования этого фактора могут быть реализованы следующие преимущества, которыми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владеют</a:t>
            </a:r>
            <a:r>
              <a:rPr lang="ru-RU" sz="18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инфраструктурные</a:t>
            </a:r>
            <a:r>
              <a:rPr lang="ru-RU" sz="18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отрасли:</a:t>
            </a:r>
            <a:endParaRPr lang="x-non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7D0F582-5491-20A0-42AA-06555678291C}"/>
              </a:ext>
            </a:extLst>
          </p:cNvPr>
          <p:cNvSpPr txBox="1"/>
          <p:nvPr/>
        </p:nvSpPr>
        <p:spPr>
          <a:xfrm>
            <a:off x="596502" y="1075675"/>
            <a:ext cx="11276411" cy="47187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 algn="just">
              <a:lnSpc>
                <a:spcPct val="103000"/>
              </a:lnSpc>
              <a:spcBef>
                <a:spcPts val="3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6590" algn="l"/>
                <a:tab pos="5940425" algn="l"/>
              </a:tabLs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Меньшая</a:t>
            </a:r>
            <a:r>
              <a:rPr lang="ru-RU" sz="1600" spc="2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материало</a:t>
            </a:r>
            <a:r>
              <a:rPr lang="ru-RU" sz="1600" spc="2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spc="2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ресурсоемкость,</a:t>
            </a:r>
            <a:r>
              <a:rPr lang="ru-RU" sz="1600" spc="2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обеспечивающая</a:t>
            </a:r>
            <a:r>
              <a:rPr lang="ru-RU" sz="1600" spc="2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вклад</a:t>
            </a:r>
            <a:r>
              <a:rPr lang="ru-RU" sz="1600" spc="-3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ресурсосберегающий</a:t>
            </a:r>
            <a:r>
              <a:rPr lang="ru-RU" sz="16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тип</a:t>
            </a:r>
            <a:r>
              <a:rPr lang="ru-RU" sz="16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lnSpc>
                <a:spcPct val="103000"/>
              </a:lnSpc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6590" algn="l"/>
                <a:tab pos="5940425" algn="l"/>
              </a:tabLs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Довольно высокий и постоянно возрастающий вклад в создание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ВВП.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lnSpc>
                <a:spcPct val="103000"/>
              </a:lnSpc>
              <a:spcBef>
                <a:spcPts val="1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6590" algn="l"/>
                <a:tab pos="5940425" algn="l"/>
              </a:tabLs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Высокий мультипликативный эффект увеличения спроса на про-</a:t>
            </a:r>
            <a:r>
              <a:rPr lang="ru-RU" sz="16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дукцию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инфраструктурных отраслей, дающий импульс, прежде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всего,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16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развитию</a:t>
            </a:r>
            <a:r>
              <a:rPr lang="ru-RU" sz="16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самой</a:t>
            </a:r>
            <a:r>
              <a:rPr lang="ru-RU" sz="16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инфраструктуры.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 algn="just">
              <a:lnSpc>
                <a:spcPct val="103000"/>
              </a:lnSpc>
              <a:spcBef>
                <a:spcPts val="1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6590" algn="l"/>
                <a:tab pos="5940425" algn="l"/>
              </a:tabLs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Стабилизирующее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воздействие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экономику,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обусловленное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низкой чувствительностью инфраструктуры рыночного хозяйства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циклическим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колебаниям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материально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вещественного</a:t>
            </a:r>
            <a:r>
              <a:rPr lang="ru-RU" sz="16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производства, сохранением спроса на продукцию инфраструктурных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отраслей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период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спадов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депрессий.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3000"/>
              </a:lnSpc>
              <a:spcBef>
                <a:spcPts val="58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Изменение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традиционной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модели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хозяйственных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связей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результате развития инфраструктурных отраслей, и, в частности,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возрастания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межотраслевых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потоках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доли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нематериальной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продукции, приводящий к сокращению потребности в услугах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отраслей, обеспечивающих этот процесс (прежде всего транс-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порта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торговли).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3000"/>
              </a:lnSpc>
              <a:spcBef>
                <a:spcPts val="3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Стимулирующее</a:t>
            </a:r>
            <a:r>
              <a:rPr lang="ru-RU" sz="1600" spc="3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воздействие</a:t>
            </a:r>
            <a:r>
              <a:rPr lang="ru-RU" sz="1600" spc="3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1600" spc="3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</a:t>
            </a:r>
            <a:r>
              <a:rPr lang="ru-RU" sz="1600" spc="3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различных</a:t>
            </a:r>
            <a:r>
              <a:rPr lang="ru-RU" sz="1600" spc="3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отраслей</a:t>
            </a:r>
            <a:r>
              <a:rPr lang="ru-RU" sz="1600" spc="-3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и,</a:t>
            </a:r>
            <a:r>
              <a:rPr lang="ru-RU" sz="16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прежде</a:t>
            </a:r>
            <a:r>
              <a:rPr lang="ru-RU" sz="1600" spc="-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всего,</a:t>
            </a:r>
            <a:r>
              <a:rPr lang="ru-RU" sz="1600" spc="-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машиностроительного</a:t>
            </a:r>
            <a:r>
              <a:rPr lang="ru-RU" sz="1600" spc="-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комплекса,</a:t>
            </a:r>
            <a:r>
              <a:rPr lang="ru-RU" sz="1600" spc="-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spc="-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связи</a:t>
            </a:r>
            <a:r>
              <a:rPr lang="ru-RU" sz="1600" spc="-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1600" spc="-10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ее</a:t>
            </a:r>
            <a:r>
              <a:rPr lang="ru-RU" sz="1600" spc="-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уско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ренным развитием и высоким уровнем потребления оборудования</a:t>
            </a:r>
            <a:r>
              <a:rPr lang="ru-RU" sz="16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технологий,</a:t>
            </a:r>
            <a:r>
              <a:rPr lang="ru-RU" sz="16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16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также</a:t>
            </a:r>
            <a:r>
              <a:rPr lang="ru-RU" sz="16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16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</a:t>
            </a:r>
            <a:r>
              <a:rPr lang="ru-RU" sz="16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строительных</a:t>
            </a:r>
            <a:r>
              <a:rPr lang="ru-RU" sz="16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услуг.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3000"/>
              </a:lnSpc>
              <a:spcBef>
                <a:spcPts val="2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Благоприятное влияние на положение в сфере занятости, связанное,</a:t>
            </a:r>
            <a:r>
              <a:rPr lang="ru-RU" sz="16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прежде</a:t>
            </a:r>
            <a:r>
              <a:rPr lang="ru-RU" sz="16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всего,</a:t>
            </a:r>
            <a:r>
              <a:rPr lang="ru-RU" sz="16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16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тем,</a:t>
            </a:r>
            <a:r>
              <a:rPr lang="ru-RU" sz="16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</a:t>
            </a:r>
            <a:r>
              <a:rPr lang="ru-RU" sz="16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настоящее</a:t>
            </a:r>
            <a:r>
              <a:rPr lang="ru-RU" sz="16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время</a:t>
            </a:r>
            <a:r>
              <a:rPr lang="ru-RU" sz="16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уровень</a:t>
            </a:r>
            <a:r>
              <a:rPr lang="ru-RU" sz="16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производительности труда в инфраструктурных отраслях остается все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еще более низким, чем в основных отраслях материального производства,</a:t>
            </a:r>
            <a:r>
              <a:rPr lang="ru-RU" sz="1600" spc="1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</a:t>
            </a:r>
            <a:r>
              <a:rPr lang="ru-RU" sz="1600" spc="1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требует</a:t>
            </a:r>
            <a:r>
              <a:rPr lang="ru-RU" sz="1600" spc="1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вовлечения</a:t>
            </a:r>
            <a:r>
              <a:rPr lang="ru-RU" sz="1600" spc="1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большого</a:t>
            </a:r>
            <a:r>
              <a:rPr lang="ru-RU" sz="1600" spc="1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количества</a:t>
            </a:r>
            <a:r>
              <a:rPr lang="ru-RU" sz="1600" spc="1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людей</a:t>
            </a:r>
            <a:r>
              <a:rPr lang="ru-RU" sz="1600" spc="-3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позволяет аккумулировать рабочую силу, высвобождающуюся</a:t>
            </a:r>
            <a:r>
              <a:rPr lang="ru-RU" sz="16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других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отраслях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экономики. Основным ядром являются транспорт, энергосистемы, связь, информатика,</a:t>
            </a:r>
            <a:r>
              <a:rPr lang="ru-RU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материально</a:t>
            </a:r>
            <a:r>
              <a:rPr lang="ru-RU" sz="16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техническое</a:t>
            </a:r>
            <a:r>
              <a:rPr lang="ru-RU" sz="16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обеспечение.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1871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C6B87FF-E271-86C1-DB74-A7158CEBA256}"/>
              </a:ext>
            </a:extLst>
          </p:cNvPr>
          <p:cNvSpPr txBox="1"/>
          <p:nvPr/>
        </p:nvSpPr>
        <p:spPr>
          <a:xfrm>
            <a:off x="725089" y="225743"/>
            <a:ext cx="1109067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spc="-1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Инфраструктура</a:t>
            </a:r>
            <a:r>
              <a:rPr lang="ru-RU" sz="2000" b="1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spc="-1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рыночного</a:t>
            </a:r>
            <a:r>
              <a:rPr lang="ru-RU" sz="2000" b="1" spc="-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spc="-1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хозяйства</a:t>
            </a:r>
            <a:r>
              <a:rPr lang="ru-RU" sz="2000" b="1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2000" spc="-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</a:t>
            </a:r>
            <a:r>
              <a:rPr lang="ru-RU" sz="2000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совокупность</a:t>
            </a:r>
            <a:r>
              <a:rPr lang="ru-RU" sz="2000" spc="-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видов</a:t>
            </a:r>
            <a:r>
              <a:rPr lang="ru-RU" sz="2000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ятельности</a:t>
            </a:r>
            <a:r>
              <a:rPr lang="ru-RU" sz="2000" spc="10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000" spc="10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отраслей</a:t>
            </a:r>
            <a:r>
              <a:rPr lang="ru-RU" sz="2000" spc="1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производственной</a:t>
            </a:r>
            <a:r>
              <a:rPr lang="ru-RU" sz="2000" spc="10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000" spc="1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непроизводственной</a:t>
            </a:r>
            <a:r>
              <a:rPr lang="ru-RU" sz="2000" spc="10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сфер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экономики,</a:t>
            </a:r>
            <a:r>
              <a:rPr lang="ru-RU" sz="2000" spc="-8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создающих</a:t>
            </a:r>
            <a:r>
              <a:rPr lang="ru-RU" sz="2000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основу</a:t>
            </a:r>
            <a:r>
              <a:rPr lang="ru-RU" sz="2000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</a:t>
            </a:r>
            <a:r>
              <a:rPr lang="ru-RU" sz="2000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нормального</a:t>
            </a:r>
            <a:r>
              <a:rPr lang="ru-RU" sz="2000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функционирования</a:t>
            </a:r>
            <a:r>
              <a:rPr lang="ru-RU" sz="2000" spc="-8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териального</a:t>
            </a:r>
            <a:r>
              <a:rPr lang="ru-RU" sz="2000" spc="-1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производства</a:t>
            </a:r>
            <a:r>
              <a:rPr lang="ru-RU" sz="2000" spc="-1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000" spc="-1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дальнейшего</a:t>
            </a:r>
            <a:r>
              <a:rPr lang="ru-RU" sz="2000" spc="-12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развития</a:t>
            </a:r>
            <a:r>
              <a:rPr lang="ru-RU" sz="2000" spc="-11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производительных</a:t>
            </a:r>
            <a:r>
              <a:rPr lang="ru-RU" sz="2000" spc="-12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сил.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6928B41-B6B8-5F5A-325D-90402D7EF893}"/>
              </a:ext>
            </a:extLst>
          </p:cNvPr>
          <p:cNvSpPr txBox="1"/>
          <p:nvPr/>
        </p:nvSpPr>
        <p:spPr>
          <a:xfrm>
            <a:off x="3042047" y="1241406"/>
            <a:ext cx="61079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Составляющие инфраструктуры: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D14F4F1-B737-C6DE-A687-7A10AE253C9E}"/>
              </a:ext>
            </a:extLst>
          </p:cNvPr>
          <p:cNvSpPr txBox="1"/>
          <p:nvPr/>
        </p:nvSpPr>
        <p:spPr>
          <a:xfrm>
            <a:off x="600075" y="1727984"/>
            <a:ext cx="11090672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9875" algn="just">
              <a:spcBef>
                <a:spcPts val="15"/>
              </a:spcBef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Процессы,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непосредственно</a:t>
            </a:r>
            <a:r>
              <a:rPr lang="ru-RU" sz="20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обеспечивающие</a:t>
            </a:r>
            <a:r>
              <a:rPr lang="ru-RU" sz="20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функционирование производства: материально-техническое снабжение и сбыт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готовой продукции, накопление и обработка информации, консалтинг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технологическим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управленческим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вопросам.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Процессы воспроизводства рабочей силы: образование и профессиональная подготовка трудовых ресурсов, повышение квалификации работающих, организация их труда и восстановления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здоровья.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Процессы, обеспечивающие сбалансированность макро и микроэкономических пропорций через систему рыночных отношений,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финансового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хозяйства.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4133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5EEFCC9-B2F0-CE26-9FFC-3B7DD1322E9E}"/>
              </a:ext>
            </a:extLst>
          </p:cNvPr>
          <p:cNvSpPr txBox="1"/>
          <p:nvPr/>
        </p:nvSpPr>
        <p:spPr>
          <a:xfrm>
            <a:off x="1714501" y="398354"/>
            <a:ext cx="88868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и характеристики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частей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единого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инфраструктурного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комплекса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293E51E-312C-EB6C-0DAC-7713123B00B5}"/>
              </a:ext>
            </a:extLst>
          </p:cNvPr>
          <p:cNvSpPr txBox="1"/>
          <p:nvPr/>
        </p:nvSpPr>
        <p:spPr>
          <a:xfrm>
            <a:off x="600074" y="1133119"/>
            <a:ext cx="11187113" cy="41942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3000"/>
              </a:lnSpc>
              <a:spcBef>
                <a:spcPts val="2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Производственная инфраструктура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комплекс отраслей и сфер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хозяйственной деятельности, обеспечивающих создание условий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непосредственно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процессов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производства.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входят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транспорт, связь, энергосистемы, материально-техническое и ин-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формационное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обеспечение.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3000"/>
              </a:lnSpc>
              <a:spcBef>
                <a:spcPts val="3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Социальная</a:t>
            </a:r>
            <a:r>
              <a:rPr lang="ru-RU" sz="2000" b="1" spc="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инфраструктура</a:t>
            </a:r>
            <a:r>
              <a:rPr lang="ru-RU" sz="2000" b="1" spc="4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000" spc="4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</a:t>
            </a:r>
            <a:r>
              <a:rPr lang="ru-RU" sz="2000" spc="4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отраслей,</a:t>
            </a:r>
            <a:r>
              <a:rPr lang="ru-RU" sz="2000" spc="4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связанных</a:t>
            </a:r>
            <a:r>
              <a:rPr lang="ru-RU" sz="2000" spc="-3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 воспроизводством рабочей силы – здравоохранение, образование, социальное обеспечение, спорт и сфера организации досуга,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жилищно-коммунальное хозяйство. Здесь же экологические аспекты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обеспечения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жизнедеятельности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населения.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3000"/>
              </a:lnSpc>
              <a:spcBef>
                <a:spcPts val="2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Рыночная инфраструктура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система функциональных звеньев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рыночного хозяйства и соответствующая им совокупность раз-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личных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сфер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обеспечивающих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общие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условия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эффективного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функционирования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рынка: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биржи, банки, инвестиционные фонды, торговые сети, лизинговые организации, торгово-промышленные палаты, центры ин-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формации,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рекламы,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менеджмента,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маркетинга,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консалтинга,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школы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бизнеса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т.д.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685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A31CE1F-092D-F412-1BE0-0331F6FDAFFF}"/>
              </a:ext>
            </a:extLst>
          </p:cNvPr>
          <p:cNvSpPr txBox="1"/>
          <p:nvPr/>
        </p:nvSpPr>
        <p:spPr>
          <a:xfrm>
            <a:off x="682228" y="256566"/>
            <a:ext cx="11333560" cy="13412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>
              <a:lnSpc>
                <a:spcPct val="103000"/>
              </a:lnSpc>
              <a:spcBef>
                <a:spcPts val="915"/>
              </a:spcBef>
              <a:spcAft>
                <a:spcPts val="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Социальная сфера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представляет собой устойчивую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совокупность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материально-вещественных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элементов,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создающих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общие условия для рациональной организации основных видов деятельности человека – трудовой, общественно-политической и других,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развивающихся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интересах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всего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общества.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098F82F-058A-CDFE-5107-076A41B098A6}"/>
              </a:ext>
            </a:extLst>
          </p:cNvPr>
          <p:cNvSpPr txBox="1"/>
          <p:nvPr/>
        </p:nvSpPr>
        <p:spPr>
          <a:xfrm>
            <a:off x="2539603" y="1397712"/>
            <a:ext cx="76188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наиболее значимым целевым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функциям социальной</a:t>
            </a:r>
            <a:r>
              <a:rPr lang="ru-RU" sz="2000" b="1" spc="-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сферы</a:t>
            </a:r>
            <a:r>
              <a:rPr lang="ru-RU" sz="2000" b="1" spc="-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x-none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CC34D7C-2B1B-10C0-DF0D-D3FC115C054C}"/>
              </a:ext>
            </a:extLst>
          </p:cNvPr>
          <p:cNvSpPr txBox="1"/>
          <p:nvPr/>
        </p:nvSpPr>
        <p:spPr>
          <a:xfrm>
            <a:off x="239315" y="1797822"/>
            <a:ext cx="10787060" cy="25914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0" lvl="2" indent="-228600" algn="l">
              <a:lnSpc>
                <a:spcPct val="103000"/>
              </a:lnSpc>
              <a:spcBef>
                <a:spcPts val="3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5955" algn="l"/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</a:t>
            </a:r>
            <a:r>
              <a:rPr lang="ru-RU" sz="2000" spc="1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условий</a:t>
            </a:r>
            <a:r>
              <a:rPr lang="ru-RU" sz="2000" spc="1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ru-RU" sz="2000" spc="1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формирования</a:t>
            </a:r>
            <a:r>
              <a:rPr lang="ru-RU" sz="2000" spc="1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прогрессивных</a:t>
            </a:r>
            <a:r>
              <a:rPr lang="ru-RU" sz="2000" spc="1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тенденций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демографических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процессах;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lvl="2" indent="-228600" algn="l">
              <a:lnSpc>
                <a:spcPct val="103000"/>
              </a:lnSpc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5955" algn="l"/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Воспроизводство</a:t>
            </a:r>
            <a:r>
              <a:rPr lang="ru-RU" sz="2000" spc="2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рабочей</a:t>
            </a:r>
            <a:r>
              <a:rPr lang="ru-RU" sz="2000" spc="2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силы,</a:t>
            </a:r>
            <a:r>
              <a:rPr lang="ru-RU" sz="2000" spc="2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качественно</a:t>
            </a:r>
            <a:r>
              <a:rPr lang="ru-RU" sz="2000" spc="2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отвечающей</a:t>
            </a:r>
            <a:r>
              <a:rPr lang="ru-RU" sz="2000" spc="2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потребностям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уровню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производства;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lvl="2" indent="-228600" algn="l">
              <a:spcBef>
                <a:spcPts val="1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5955" algn="l"/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Эффективное использование трудовых ресурсов;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lvl="2" indent="-228600" algn="l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5955" algn="l"/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Обеспечение</a:t>
            </a:r>
            <a:r>
              <a:rPr lang="ru-RU" sz="2000" spc="1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оптимальных</a:t>
            </a:r>
            <a:r>
              <a:rPr lang="ru-RU" sz="2000" spc="1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жилищно-коммунальных</a:t>
            </a:r>
            <a:r>
              <a:rPr lang="ru-RU" sz="2000" spc="1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1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бытовых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условий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жизни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населения;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lvl="2" indent="-228600" algn="l"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655955" algn="l"/>
                <a:tab pos="65659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Улучшение</a:t>
            </a:r>
            <a:r>
              <a:rPr lang="ru-RU" sz="20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сохранение</a:t>
            </a:r>
            <a:r>
              <a:rPr lang="ru-RU" sz="20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физического</a:t>
            </a:r>
            <a:r>
              <a:rPr lang="ru-RU" sz="20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здоровья</a:t>
            </a:r>
            <a:r>
              <a:rPr lang="ru-RU" sz="20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населения;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4547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FF598D3-28D2-097B-04A3-C3EF97576664}"/>
              </a:ext>
            </a:extLst>
          </p:cNvPr>
          <p:cNvSpPr txBox="1"/>
          <p:nvPr/>
        </p:nvSpPr>
        <p:spPr>
          <a:xfrm>
            <a:off x="2025253" y="436841"/>
            <a:ext cx="70901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Специфика финансирования объектов социальной сферы 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D4979B9-334B-255D-18B8-168599CC1649}"/>
              </a:ext>
            </a:extLst>
          </p:cNvPr>
          <p:cNvSpPr txBox="1"/>
          <p:nvPr/>
        </p:nvSpPr>
        <p:spPr>
          <a:xfrm>
            <a:off x="925115" y="1228947"/>
            <a:ext cx="10319148" cy="22922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3000"/>
              </a:lnSpc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отрасли, работающие и развивающиеся за счет собственных ресурсов и ориентированные на хозрасчет и получение прибыли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основной цели своей деятельности. К ним относятся торговля,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общепит,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бытовое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обслуживание;</a:t>
            </a:r>
          </a:p>
          <a:p>
            <a:pPr marL="342900" lvl="0" indent="-342900" algn="just">
              <a:lnSpc>
                <a:spcPct val="103000"/>
              </a:lnSpc>
              <a:spcBef>
                <a:spcPts val="1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3000"/>
              </a:lnSpc>
              <a:spcBef>
                <a:spcPts val="2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Char char="–"/>
              <a:tabLst>
                <a:tab pos="51308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отрасли, осуществляющие свою деятельность за счет централизованных,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территориальных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коллективных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общественных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фондов потребления. Эти отрасли полностью или частично ориентированы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бюджетные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средства.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5753137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30</TotalTime>
  <Words>1021</Words>
  <Application>Microsoft Office PowerPoint</Application>
  <PresentationFormat>Произвольный</PresentationFormat>
  <Paragraphs>93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Галерея</vt:lpstr>
      <vt:lpstr>Слайд 1</vt:lpstr>
      <vt:lpstr>ПЛАН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</dc:title>
  <dc:creator>BOSS</dc:creator>
  <cp:lastModifiedBy>Boss</cp:lastModifiedBy>
  <cp:revision>2</cp:revision>
  <dcterms:created xsi:type="dcterms:W3CDTF">2023-06-28T16:12:07Z</dcterms:created>
  <dcterms:modified xsi:type="dcterms:W3CDTF">2023-06-29T12:23:30Z</dcterms:modified>
</cp:coreProperties>
</file>