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ebirbis.ksu.kz/cgi-bin/irbis64r_12/cgiirbis_64.exe?LNG=&amp;Z21ID=&amp;I21DBN=IBIS&amp;P21DBN=IBIS&amp;S21STN=1&amp;S21REF=1&amp;S21FMT=fullwebr&amp;C21COM=S&amp;S21CNR=20&amp;S21P01=0&amp;S21P02=1&amp;S21P03=A=&amp;S21STR=%D0%90%D0%B2%D0%B4%D0%B8%D0%B9%D1%81%D0%BA%D0%B8%D0%B9,%20%D0%92.%20%D0%98.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5728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Карагандинский государственный университет                                    им. Е.А.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Букетова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0"/>
            <a:ext cx="84582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Дисциплина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Управление национальной экономической безопасностью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55576" y="2780928"/>
            <a:ext cx="80815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Лекция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10Основы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функционирования и развития экономической безопасности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одзаголовок 7"/>
          <p:cNvSpPr txBox="1">
            <a:spLocks/>
          </p:cNvSpPr>
          <p:nvPr/>
        </p:nvSpPr>
        <p:spPr>
          <a:xfrm>
            <a:off x="857224" y="450057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691680" y="3645024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500042"/>
            <a:ext cx="3672408" cy="4320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Вопросы контроля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052736"/>
            <a:ext cx="7704856" cy="59031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Раскройте содержание основных компонентов экономической безопасности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785926"/>
            <a:ext cx="7704856" cy="5040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Виды экономической безопасности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357430"/>
            <a:ext cx="7704856" cy="4320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Угрозы экономическим интересам государства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3000372"/>
            <a:ext cx="7704856" cy="50405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Концепция Национальной безопасности Республики Казахстан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-79122"/>
            <a:ext cx="8643998" cy="726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Maslow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Motivation and Personality [Text] / A. Maslow. – NV: Harper &amp; Row, 1954. – 369 p.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Смит А. Исследование о природе и причинах богатства народов / А. Смит // Антология экономической классики. – М., 1993.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Риккардо Д. Начала политической экономии и налогового обложения: пер. с англ.: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избр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/ Д. Риккардо. – М.: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Эксмо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2007. – 960 с.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Авдийский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, В. И.</a:t>
            </a:r>
            <a:r>
              <a:rPr kumimoji="0" lang="ru-RU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Теневая экономика и экономическая безопасность государства: учеб. пособие / В. 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Авдийский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В. А. 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Дадалко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; Финансовый ун-т при Правительстве Российской Федерации. - 2-е изд., доп. - М. 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Альфа-М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ИНФРА-М, 2012. - 494 с.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Закон Республики Казахстан «О национальной  безопасности Республики Казахстан» от 6  января 2012 г. //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zakon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Мергалиева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 Л.И. Глобализация экономики: Учебное пособие.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etersburg-Regular"/>
                <a:cs typeface="Times New Roman" pitchFamily="18" charset="0"/>
              </a:rPr>
              <a:t>: Экономика, 2010. – 144с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Г.Т.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Куренкеева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Внешнеэкономическая безопасность Казахстана: Учебное пособие.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Қазақ университеті, 2005. – 85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Бугубаева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Р.О.,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Айнабек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К.С.,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Видрицкая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Н.И.,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Сейтхожин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Б.У. Экономическая безопасность и проблемы ее обеспечения в Республике Казахстан: Монография. — Караганда: Карагандинский экономический университет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Казпотребсоюза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2013. — 173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Мухтарова К. С. Государственное управление экономической безопасностью в Республике Казахстан: учебник.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[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Bookprint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], 2014. - 197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kk-K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Дополнительная литература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Мергалиева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Государственная собственность в условиях экономики (на материалах Республики Казахстан): Монография.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Экономика, 2009. – 568 с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Солодков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Г.П. Международный бизнес: организация и управление: учебное пособие/ Г.П.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Солодков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Э.Т.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Рубинская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Э.Д.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Рубинская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– Ростов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/Д: Феникс, 2009. – 379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К. С. Мухтарова Экономическая безопасность в условиях глобализации: учеб. пособие /, А. Р.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Кенжебаева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А. С.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Тумбетова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Юрист, 2003. - 150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Богомолов В. А. Введение в специальность «Экономическая безопасность»: учеб. пособие / В. А. Богомолов. – М.: ЮНИТИ-ДАНА, 2012. – 279 с.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Приоритеты национальной безопасности в условиях глобализации/ Е.Б.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Жатканбаев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К.И.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Байзакова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Г.Т.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Куренкеева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др.; Отв. Ред. Е.Б.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Жатканбаев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Қаза</a:t>
            </a: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 университеті, 2006. – 330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Бугубаев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Экономическая безопасность и проблемы ее обеспечения в Республике Казахстан: монография / Р. О.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Бугубаева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[и др.].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Алматы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ССК, 2018. - 218 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 txBox="1">
            <a:spLocks/>
          </p:cNvSpPr>
          <p:nvPr/>
        </p:nvSpPr>
        <p:spPr>
          <a:xfrm>
            <a:off x="457200" y="500042"/>
            <a:ext cx="822960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ПЛАН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1481396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-1873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1.1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Понятие и содержание экономической безопасности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457200" marR="0" lvl="1" indent="-1873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1.2 Обеспечение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экономической безопасности Республики Казахстан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1.3 Показатели и индикаторы экономической безопасности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1.4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одель экономической безопасности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4282" y="2143116"/>
            <a:ext cx="3571900" cy="36933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утеря производственного потенциала из-за высокого износа основных фондов;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внешний долг, опасность обострения финансового кризиса;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нестабильная инвестиционная активность;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низкая конкурентоспособность продукции;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высокий уровень бедности населения и низкое качество жизни народа;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утечку капитала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7620" y="2143116"/>
            <a:ext cx="5000660" cy="39703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высокая зависимость экономики от политических и экономических решений интеграционных группировок зарубежных стран, международных финансовых и торговых организаций;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негативных процессов в экономической сфере близлежащих регионов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приобретение иностранными фирмами предприятий в целях вытеснения отечественной продукции;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дискриминационные меры зарубежных стран;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недостаточный экспортный и валютный контроль;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неразвитость транспортной инфраструктуры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500042"/>
            <a:ext cx="4000528" cy="4286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Угрозы экономической безопасности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728" y="1357298"/>
            <a:ext cx="2786082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Внешние угрозы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5008" y="1428736"/>
            <a:ext cx="2286016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Внутренние угрозы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8" name="Прямая со стрелкой 17"/>
          <p:cNvCxnSpPr>
            <a:stCxn id="14" idx="2"/>
          </p:cNvCxnSpPr>
          <p:nvPr/>
        </p:nvCxnSpPr>
        <p:spPr>
          <a:xfrm rot="5400000">
            <a:off x="4107653" y="321447"/>
            <a:ext cx="357190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4" idx="2"/>
          </p:cNvCxnSpPr>
          <p:nvPr/>
        </p:nvCxnSpPr>
        <p:spPr>
          <a:xfrm rot="16200000" flipH="1">
            <a:off x="5572132" y="428604"/>
            <a:ext cx="428628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5" idx="2"/>
          </p:cNvCxnSpPr>
          <p:nvPr/>
        </p:nvCxnSpPr>
        <p:spPr>
          <a:xfrm rot="16200000" flipH="1">
            <a:off x="2696752" y="1982380"/>
            <a:ext cx="285752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6" idx="2"/>
          </p:cNvCxnSpPr>
          <p:nvPr/>
        </p:nvCxnSpPr>
        <p:spPr>
          <a:xfrm rot="5400000">
            <a:off x="6750859" y="203595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9" y="214290"/>
          <a:ext cx="8501122" cy="6102681"/>
        </p:xfrm>
        <a:graphic>
          <a:graphicData uri="http://schemas.openxmlformats.org/drawingml/2006/table">
            <a:tbl>
              <a:tblPr/>
              <a:tblGrid>
                <a:gridCol w="1417461"/>
                <a:gridCol w="1802718"/>
                <a:gridCol w="2318817"/>
                <a:gridCol w="2962126"/>
              </a:tblGrid>
              <a:tr h="234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Экономическая безопасность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Экономические интересы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Экономический суверенитет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Объекты защиты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Государство, пред­приятие, личность, совокупность эко­номических отно­шений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Экономический рост, рост доходов насе­ления, экспортная ориентированность экономики, конкурен­тоспособность и т.д.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Энергетические, продовольственные, интеллектуальные и другие ресурсы, находящихся на территории данного государства, данные и информация о своих природных ресурсах и богатствах и т.д.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2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Инструмен­ты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Законодательство, соглашения, догово­ры, национализация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Законодательство, соглашения, догово­ры, национализация, концепции, стратегии развития государства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Межгосударственные соглашения, ком­мерческие договоры, законодательство, национализация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2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Функции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Защита от угроз в сфере экономики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Обеспечение благо­состояния страны, оптимальное исполь­зование ресурсов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Независимое распо­ряжение государства собственными ресур­сами (финансовыми, энергетическими, трудовыми)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9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Негативные факторы глобализа­ции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Мировые кризисы, нестабильность в финансовой и валютной сферах. Высокая степень социально-экономической дифференциации населе­ния.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Рост международной экономической преступности. Критический уровень иностранного присутствия в стратегических от­раслях и другие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34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Механизм и методы обеспече­ния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Мониторинг иностранного участия в стратегических отраслях, объектах экономики. Создание и развитие крупных национальных или государственных компаний с существенным экспортным потенциалом. Стимулирование и поддержка отечественного предпринимательства. Мониторинг и прогноз международной экономической ситуации: ос­новные тенденции в финансово-валютной, сырьевой отраслях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5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Субъекты обеспече­ния эконо­мической безопас­ности, су­веренитета, интересов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Глобальные государственные производители с рынками сбыта за ру­бежом: национальные компании, государственные холдинги, госу­дарственные корпорации. Институты развития.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Суверенные фонды и другие финансовые организации государствен­ной формы собственности, инвестирующие за пределами страны. Смешанные организационные структуры, возглавляемые на паритет­ных началах частным бизнесом и органами власти, например, соци­ально-предпринимательские корпорации СПК в Казахстане. Определенные государственные органы, министерства, ведомства, Совет безопасности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2271" marR="12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571472" y="642918"/>
            <a:ext cx="8072494" cy="4572032"/>
            <a:chOff x="1766" y="9681"/>
            <a:chExt cx="9170" cy="4624"/>
          </a:xfrm>
        </p:grpSpPr>
        <p:sp>
          <p:nvSpPr>
            <p:cNvPr id="17411" name="Oval 3"/>
            <p:cNvSpPr>
              <a:spLocks noChangeArrowheads="1"/>
            </p:cNvSpPr>
            <p:nvPr/>
          </p:nvSpPr>
          <p:spPr bwMode="auto">
            <a:xfrm>
              <a:off x="4083" y="10729"/>
              <a:ext cx="3971" cy="123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Система экономической безопасности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1766" y="10729"/>
              <a:ext cx="2142" cy="235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Конкурентоспо-собность страны на мировых рынках  и устойчивость ее финансового положения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3" name="Rectangle 5"/>
            <p:cNvSpPr>
              <a:spLocks noChangeArrowheads="1"/>
            </p:cNvSpPr>
            <p:nvPr/>
          </p:nvSpPr>
          <p:spPr bwMode="auto">
            <a:xfrm>
              <a:off x="2643" y="9681"/>
              <a:ext cx="7736" cy="78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Защита жизненно важных интересов страны в отношении ее </a:t>
              </a: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  <a:cs typeface="Arial" pitchFamily="34" charset="0"/>
                </a:rPr>
                <a:t>ресурсного</a:t>
              </a: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потенциала, сбалансированности и динамики развития и роста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4" name="Rectangle 6"/>
            <p:cNvSpPr>
              <a:spLocks noChangeArrowheads="1"/>
            </p:cNvSpPr>
            <p:nvPr/>
          </p:nvSpPr>
          <p:spPr bwMode="auto">
            <a:xfrm>
              <a:off x="8314" y="10647"/>
              <a:ext cx="2622" cy="168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Создание внутреннего иммунитета и внешней защищенности от дестабилизирующих воздействий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5" name="Rectangle 7"/>
            <p:cNvSpPr>
              <a:spLocks noChangeArrowheads="1"/>
            </p:cNvSpPr>
            <p:nvPr/>
          </p:nvSpPr>
          <p:spPr bwMode="auto">
            <a:xfrm>
              <a:off x="2323" y="13259"/>
              <a:ext cx="3525" cy="104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Выживание в условиях кризиса и предпосылки для будущего развития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6" name="Rectangle 8"/>
            <p:cNvSpPr>
              <a:spLocks noChangeArrowheads="1"/>
            </p:cNvSpPr>
            <p:nvPr/>
          </p:nvSpPr>
          <p:spPr bwMode="auto">
            <a:xfrm>
              <a:off x="6402" y="12552"/>
              <a:ext cx="4263" cy="89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kk-KZ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Создание достойных условий жизни и устойчивого развития личности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417" name="AutoShape 9"/>
            <p:cNvCxnSpPr>
              <a:cxnSpLocks noChangeShapeType="1"/>
            </p:cNvCxnSpPr>
            <p:nvPr/>
          </p:nvCxnSpPr>
          <p:spPr bwMode="auto">
            <a:xfrm>
              <a:off x="4793" y="10467"/>
              <a:ext cx="0" cy="4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18" name="AutoShape 10"/>
            <p:cNvCxnSpPr>
              <a:cxnSpLocks noChangeShapeType="1"/>
            </p:cNvCxnSpPr>
            <p:nvPr/>
          </p:nvCxnSpPr>
          <p:spPr bwMode="auto">
            <a:xfrm flipH="1">
              <a:off x="8054" y="11440"/>
              <a:ext cx="26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19" name="AutoShape 11"/>
            <p:cNvCxnSpPr>
              <a:cxnSpLocks noChangeShapeType="1"/>
            </p:cNvCxnSpPr>
            <p:nvPr/>
          </p:nvCxnSpPr>
          <p:spPr bwMode="auto">
            <a:xfrm flipV="1">
              <a:off x="4151" y="11911"/>
              <a:ext cx="1084" cy="13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20" name="AutoShape 12"/>
            <p:cNvCxnSpPr>
              <a:cxnSpLocks noChangeShapeType="1"/>
            </p:cNvCxnSpPr>
            <p:nvPr/>
          </p:nvCxnSpPr>
          <p:spPr bwMode="auto">
            <a:xfrm flipH="1" flipV="1">
              <a:off x="6931" y="11911"/>
              <a:ext cx="527" cy="6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14" name="Прямая со стрелкой 13"/>
          <p:cNvCxnSpPr>
            <a:endCxn id="17411" idx="2"/>
          </p:cNvCxnSpPr>
          <p:nvPr/>
        </p:nvCxnSpPr>
        <p:spPr>
          <a:xfrm>
            <a:off x="2357422" y="2214554"/>
            <a:ext cx="253741" cy="746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571472" y="5643578"/>
            <a:ext cx="8215338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Условия обеспечения безопасности экономической системы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1" y="686662"/>
          <a:ext cx="8715437" cy="5943921"/>
        </p:xfrm>
        <a:graphic>
          <a:graphicData uri="http://schemas.openxmlformats.org/drawingml/2006/table">
            <a:tbl>
              <a:tblPr/>
              <a:tblGrid>
                <a:gridCol w="6715173"/>
                <a:gridCol w="1927325"/>
                <a:gridCol w="72939"/>
              </a:tblGrid>
              <a:tr h="411903"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8382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Пороговые </a:t>
                      </a: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значения</a:t>
                      </a:r>
                      <a:r>
                        <a:rPr lang="ru-RU" sz="1400" b="0" i="0" u="none" strike="noStrike" spc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</a:t>
                      </a:r>
                      <a:r>
                        <a:rPr lang="ru-RU" sz="1400" b="0" i="0" u="none" strike="noStrike" spc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(по </a:t>
                      </a: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 Глазьеву)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903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Объем валового внутреннего продукта, %: доля от среднего объема по странам «семерки»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638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в промышленном производстве обрабатывающей промышленности,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в промышленном производстве </a:t>
                      </a:r>
                      <a:r>
                        <a:rPr lang="ru-RU" sz="1400" b="0" i="0" u="none" strike="noStrike" spc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машиностроения,%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Объемы инвестиции,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25</a:t>
                      </a:r>
                      <a:r>
                        <a:rPr lang="ru-RU" sz="1400" b="1" i="1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846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Расходы на научные исследования,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1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i="1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Lucida Sans Unicode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903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новых видов продукции в объеме выпускаемой продукции машиностроения,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345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людей, имеющих доходы ниже прожиточного </a:t>
                      </a:r>
                      <a:r>
                        <a:rPr lang="ru-RU" sz="1400" b="0" i="0" u="none" strike="noStrike" spc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минимума,%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Продолжительность жизни населения, год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70лет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23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Разрыв между доходами 10% самых богатых и 10% самых бедных групп населения, раз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235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 преступности (количество преступлений на 100 тыс. населения)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 безработицы по методологии МОТ,%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263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 инфляции за </a:t>
                      </a:r>
                      <a:r>
                        <a:rPr lang="ru-RU" sz="1400" b="0" i="0" u="none" strike="noStrike" spc="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год,%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346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Объем внутреннего долга,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17854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Текущая потребность в обслуживании и погашении внутреннего долга, % к налоговым поступлениям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бюджета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Объем внешнего долга,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8727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внешних заимствований в покрытии дефицита бюджета,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5951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Дефицит бюджета,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3695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Денежная масса (М2),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600" b="0" i="0" u="none" strike="noStrike" spc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1903">
                <a:tc>
                  <a:txBody>
                    <a:bodyPr/>
                    <a:lstStyle/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Доля импорта во внутреннем потреблении, 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-1651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продовольствие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-1651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u="none" strike="noStrike" spc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-12700" algn="ctr">
                        <a:lnSpc>
                          <a:spcPts val="900"/>
                        </a:lnSpc>
                        <a:spcAft>
                          <a:spcPts val="300"/>
                        </a:spcAft>
                      </a:pPr>
                      <a:endParaRPr lang="ru-RU" sz="600" b="0" i="0" u="none" strike="noStrike" spc="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5" marR="43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0034" y="214290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Показатели экономической безопасности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2"/>
          <p:cNvGrpSpPr>
            <a:grpSpLocks/>
          </p:cNvGrpSpPr>
          <p:nvPr/>
        </p:nvGrpSpPr>
        <p:grpSpPr bwMode="auto">
          <a:xfrm>
            <a:off x="714348" y="500042"/>
            <a:ext cx="7924592" cy="5572354"/>
            <a:chOff x="1673" y="1536"/>
            <a:chExt cx="9673" cy="10109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6" name="Rectangle 3"/>
            <p:cNvSpPr>
              <a:spLocks noChangeArrowheads="1"/>
            </p:cNvSpPr>
            <p:nvPr/>
          </p:nvSpPr>
          <p:spPr bwMode="auto">
            <a:xfrm>
              <a:off x="5633" y="3843"/>
              <a:ext cx="2795" cy="1186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Экономическая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47" name="Rectangle 4"/>
            <p:cNvSpPr>
              <a:spLocks noChangeArrowheads="1"/>
            </p:cNvSpPr>
            <p:nvPr/>
          </p:nvSpPr>
          <p:spPr bwMode="auto">
            <a:xfrm>
              <a:off x="1673" y="1536"/>
              <a:ext cx="1863" cy="2592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cs typeface="Arial" pitchFamily="34" charset="0"/>
                </a:rPr>
                <a:t>Состояние ТЭК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cs typeface="Arial" pitchFamily="34" charset="0"/>
                </a:rPr>
                <a:t>Энергообес-печенность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cs typeface="Arial" pitchFamily="34" charset="0"/>
                </a:rPr>
                <a:t>Энергоэф-фективность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cs typeface="Arial" pitchFamily="34" charset="0"/>
                </a:rPr>
                <a:t>Энергоемкость</a:t>
              </a:r>
            </a:p>
          </p:txBody>
        </p:sp>
        <p:sp>
          <p:nvSpPr>
            <p:cNvPr id="48" name="Rectangle 5"/>
            <p:cNvSpPr>
              <a:spLocks noChangeArrowheads="1"/>
            </p:cNvSpPr>
            <p:nvPr/>
          </p:nvSpPr>
          <p:spPr bwMode="auto">
            <a:xfrm>
              <a:off x="4129" y="1982"/>
              <a:ext cx="2160" cy="1226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Энергетическая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49" name="Rectangle 6"/>
            <p:cNvSpPr>
              <a:spLocks noChangeArrowheads="1"/>
            </p:cNvSpPr>
            <p:nvPr/>
          </p:nvSpPr>
          <p:spPr bwMode="auto">
            <a:xfrm>
              <a:off x="6607" y="1982"/>
              <a:ext cx="1991" cy="1226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err="1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Внешнеэко-номическая</a:t>
              </a: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50" name="Rectangle 7"/>
            <p:cNvSpPr>
              <a:spLocks noChangeArrowheads="1"/>
            </p:cNvSpPr>
            <p:nvPr/>
          </p:nvSpPr>
          <p:spPr bwMode="auto">
            <a:xfrm>
              <a:off x="9114" y="1742"/>
              <a:ext cx="2054" cy="155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Экспортный потенциал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Импортный потенциал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51" name="Rectangle 8"/>
            <p:cNvSpPr>
              <a:spLocks noChangeArrowheads="1"/>
            </p:cNvSpPr>
            <p:nvPr/>
          </p:nvSpPr>
          <p:spPr bwMode="auto">
            <a:xfrm>
              <a:off x="1673" y="5164"/>
              <a:ext cx="1863" cy="1937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Грузооборот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Транспортировка грузов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Пассажирообор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Calibri" pitchFamily="34" charset="0"/>
                  <a:cs typeface="Arial" pitchFamily="34" charset="0"/>
                </a:rPr>
                <a:t>от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11"/>
            <p:cNvSpPr>
              <a:spLocks noChangeArrowheads="1"/>
            </p:cNvSpPr>
            <p:nvPr/>
          </p:nvSpPr>
          <p:spPr bwMode="auto">
            <a:xfrm>
              <a:off x="4071" y="5834"/>
              <a:ext cx="1943" cy="114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Транспортная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53" name="AutoShape 12"/>
            <p:cNvCxnSpPr>
              <a:cxnSpLocks noChangeShapeType="1"/>
            </p:cNvCxnSpPr>
            <p:nvPr/>
          </p:nvCxnSpPr>
          <p:spPr bwMode="auto">
            <a:xfrm>
              <a:off x="5633" y="3208"/>
              <a:ext cx="381" cy="63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54" name="AutoShape 13"/>
            <p:cNvCxnSpPr>
              <a:cxnSpLocks noChangeShapeType="1"/>
            </p:cNvCxnSpPr>
            <p:nvPr/>
          </p:nvCxnSpPr>
          <p:spPr bwMode="auto">
            <a:xfrm flipH="1">
              <a:off x="7412" y="3208"/>
              <a:ext cx="127" cy="63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55" name="AutoShape 14"/>
            <p:cNvCxnSpPr>
              <a:cxnSpLocks noChangeShapeType="1"/>
            </p:cNvCxnSpPr>
            <p:nvPr/>
          </p:nvCxnSpPr>
          <p:spPr bwMode="auto">
            <a:xfrm flipV="1">
              <a:off x="5061" y="5029"/>
              <a:ext cx="826" cy="80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6" name="Rectangle 15"/>
            <p:cNvSpPr>
              <a:spLocks noChangeArrowheads="1"/>
            </p:cNvSpPr>
            <p:nvPr/>
          </p:nvSpPr>
          <p:spPr bwMode="auto">
            <a:xfrm>
              <a:off x="6776" y="5834"/>
              <a:ext cx="2012" cy="1249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Продовольственная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57" name="Rectangle 16"/>
            <p:cNvSpPr>
              <a:spLocks noChangeArrowheads="1"/>
            </p:cNvSpPr>
            <p:nvPr/>
          </p:nvSpPr>
          <p:spPr bwMode="auto">
            <a:xfrm>
              <a:off x="8998" y="4906"/>
              <a:ext cx="2348" cy="311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Качество продукции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Самообеспеченность продуктами питания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Самодостаточность продуктами питания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58" name="Rectangle 17"/>
            <p:cNvSpPr>
              <a:spLocks noChangeArrowheads="1"/>
            </p:cNvSpPr>
            <p:nvPr/>
          </p:nvSpPr>
          <p:spPr bwMode="auto">
            <a:xfrm>
              <a:off x="2748" y="8411"/>
              <a:ext cx="3219" cy="869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Финансовая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59" name="Rectangle 18"/>
            <p:cNvSpPr>
              <a:spLocks noChangeArrowheads="1"/>
            </p:cNvSpPr>
            <p:nvPr/>
          </p:nvSpPr>
          <p:spPr bwMode="auto">
            <a:xfrm>
              <a:off x="2277" y="9611"/>
              <a:ext cx="3772" cy="2034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Состояния банковской системы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Состояние финансового рынка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Состояние платежного баланса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Финансы предприятий  и домашних хозяйств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60" name="Rectangle 19"/>
            <p:cNvSpPr>
              <a:spLocks noChangeArrowheads="1"/>
            </p:cNvSpPr>
            <p:nvPr/>
          </p:nvSpPr>
          <p:spPr bwMode="auto">
            <a:xfrm>
              <a:off x="6468" y="8411"/>
              <a:ext cx="3875" cy="754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Социальная безопасность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61" name="Rectangle 20"/>
            <p:cNvSpPr>
              <a:spLocks noChangeArrowheads="1"/>
            </p:cNvSpPr>
            <p:nvPr/>
          </p:nvSpPr>
          <p:spPr bwMode="auto">
            <a:xfrm>
              <a:off x="6468" y="9502"/>
              <a:ext cx="4044" cy="179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Высокий уровень жизни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Обеспечение занятости населения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Состояние рынка труда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Состояние социальной защиты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62" name="AutoShape 21"/>
            <p:cNvCxnSpPr>
              <a:cxnSpLocks noChangeShapeType="1"/>
            </p:cNvCxnSpPr>
            <p:nvPr/>
          </p:nvCxnSpPr>
          <p:spPr bwMode="auto">
            <a:xfrm flipH="1" flipV="1">
              <a:off x="7158" y="5029"/>
              <a:ext cx="550" cy="80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3" name="AutoShape 22"/>
            <p:cNvSpPr>
              <a:spLocks noChangeArrowheads="1"/>
            </p:cNvSpPr>
            <p:nvPr/>
          </p:nvSpPr>
          <p:spPr bwMode="auto">
            <a:xfrm>
              <a:off x="4153" y="9284"/>
              <a:ext cx="765" cy="317"/>
            </a:xfrm>
            <a:prstGeom prst="up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AutoShape 23"/>
            <p:cNvSpPr>
              <a:spLocks noChangeArrowheads="1"/>
            </p:cNvSpPr>
            <p:nvPr/>
          </p:nvSpPr>
          <p:spPr bwMode="auto">
            <a:xfrm>
              <a:off x="8039" y="9175"/>
              <a:ext cx="765" cy="317"/>
            </a:xfrm>
            <a:prstGeom prst="upArrow">
              <a:avLst>
                <a:gd name="adj1" fmla="val 50000"/>
                <a:gd name="adj2" fmla="val 25000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65" name="AutoShape 24"/>
            <p:cNvCxnSpPr>
              <a:cxnSpLocks noChangeShapeType="1"/>
            </p:cNvCxnSpPr>
            <p:nvPr/>
          </p:nvCxnSpPr>
          <p:spPr bwMode="auto">
            <a:xfrm flipH="1" flipV="1">
              <a:off x="6439" y="5029"/>
              <a:ext cx="29" cy="2649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6" name="AutoShape 25"/>
            <p:cNvCxnSpPr>
              <a:cxnSpLocks noChangeShapeType="1"/>
            </p:cNvCxnSpPr>
            <p:nvPr/>
          </p:nvCxnSpPr>
          <p:spPr bwMode="auto">
            <a:xfrm flipV="1">
              <a:off x="4319" y="7756"/>
              <a:ext cx="0" cy="638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7" name="AutoShape 26"/>
            <p:cNvCxnSpPr>
              <a:cxnSpLocks noChangeShapeType="1"/>
            </p:cNvCxnSpPr>
            <p:nvPr/>
          </p:nvCxnSpPr>
          <p:spPr bwMode="auto">
            <a:xfrm flipV="1">
              <a:off x="8783" y="7678"/>
              <a:ext cx="0" cy="796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68" name="Rectangle 2"/>
          <p:cNvSpPr>
            <a:spLocks noChangeArrowheads="1"/>
          </p:cNvSpPr>
          <p:nvPr/>
        </p:nvSpPr>
        <p:spPr bwMode="auto">
          <a:xfrm>
            <a:off x="716625" y="6112867"/>
            <a:ext cx="68956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элементы национальной  экономической безопасности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11560" y="404664"/>
            <a:ext cx="7746198" cy="5738980"/>
            <a:chOff x="1768" y="3359"/>
            <a:chExt cx="9181" cy="11053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1768" y="3359"/>
              <a:ext cx="4739" cy="1031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Внешние угрозы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6889" y="3359"/>
              <a:ext cx="4010" cy="1031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Внутренние угрозы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5" name="AutoShape 5"/>
            <p:cNvCxnSpPr>
              <a:cxnSpLocks noChangeShapeType="1"/>
            </p:cNvCxnSpPr>
            <p:nvPr/>
          </p:nvCxnSpPr>
          <p:spPr bwMode="auto">
            <a:xfrm>
              <a:off x="5833" y="4390"/>
              <a:ext cx="1" cy="756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" name="AutoShape 6"/>
            <p:cNvCxnSpPr>
              <a:cxnSpLocks noChangeShapeType="1"/>
            </p:cNvCxnSpPr>
            <p:nvPr/>
          </p:nvCxnSpPr>
          <p:spPr bwMode="auto">
            <a:xfrm>
              <a:off x="10007" y="4390"/>
              <a:ext cx="1" cy="757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" name="AutoShape 7"/>
            <p:cNvCxnSpPr>
              <a:cxnSpLocks noChangeShapeType="1"/>
            </p:cNvCxnSpPr>
            <p:nvPr/>
          </p:nvCxnSpPr>
          <p:spPr bwMode="auto">
            <a:xfrm>
              <a:off x="5833" y="5146"/>
              <a:ext cx="4174" cy="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8" name="AutoShape 8"/>
            <p:cNvCxnSpPr>
              <a:cxnSpLocks noChangeShapeType="1"/>
            </p:cNvCxnSpPr>
            <p:nvPr/>
          </p:nvCxnSpPr>
          <p:spPr bwMode="auto">
            <a:xfrm>
              <a:off x="9114" y="5147"/>
              <a:ext cx="0" cy="728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6289" y="5875"/>
              <a:ext cx="4611" cy="105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Национальная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 безопасность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10" name="AutoShape 10"/>
            <p:cNvCxnSpPr>
              <a:cxnSpLocks noChangeShapeType="1"/>
            </p:cNvCxnSpPr>
            <p:nvPr/>
          </p:nvCxnSpPr>
          <p:spPr bwMode="auto">
            <a:xfrm flipH="1">
              <a:off x="4721" y="6441"/>
              <a:ext cx="1568" cy="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" name="AutoShape 11"/>
            <p:cNvCxnSpPr>
              <a:cxnSpLocks noChangeShapeType="1"/>
            </p:cNvCxnSpPr>
            <p:nvPr/>
          </p:nvCxnSpPr>
          <p:spPr bwMode="auto">
            <a:xfrm>
              <a:off x="4721" y="5766"/>
              <a:ext cx="0" cy="1167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768" y="5111"/>
              <a:ext cx="2333" cy="100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Объекты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859" y="6568"/>
              <a:ext cx="2315" cy="98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Субъекты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14" name="AutoShape 14"/>
            <p:cNvCxnSpPr>
              <a:cxnSpLocks noChangeShapeType="1"/>
            </p:cNvCxnSpPr>
            <p:nvPr/>
          </p:nvCxnSpPr>
          <p:spPr bwMode="auto">
            <a:xfrm flipH="1">
              <a:off x="4101" y="5766"/>
              <a:ext cx="620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5" name="AutoShape 15"/>
            <p:cNvCxnSpPr>
              <a:cxnSpLocks noChangeShapeType="1"/>
            </p:cNvCxnSpPr>
            <p:nvPr/>
          </p:nvCxnSpPr>
          <p:spPr bwMode="auto">
            <a:xfrm flipH="1">
              <a:off x="4174" y="6934"/>
              <a:ext cx="547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7437" y="7243"/>
              <a:ext cx="3463" cy="619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Принципы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7437" y="8458"/>
              <a:ext cx="3463" cy="74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Критерии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7401" y="10907"/>
              <a:ext cx="3463" cy="93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прогнозирование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19" name="AutoShape 19"/>
            <p:cNvCxnSpPr>
              <a:cxnSpLocks noChangeShapeType="1"/>
            </p:cNvCxnSpPr>
            <p:nvPr/>
          </p:nvCxnSpPr>
          <p:spPr bwMode="auto">
            <a:xfrm>
              <a:off x="9114" y="6934"/>
              <a:ext cx="0" cy="31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" name="AutoShape 20"/>
            <p:cNvCxnSpPr>
              <a:cxnSpLocks noChangeShapeType="1"/>
            </p:cNvCxnSpPr>
            <p:nvPr/>
          </p:nvCxnSpPr>
          <p:spPr bwMode="auto">
            <a:xfrm>
              <a:off x="9114" y="7863"/>
              <a:ext cx="1" cy="59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7437" y="9691"/>
              <a:ext cx="3463" cy="766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Функции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22" name="AutoShape 22"/>
            <p:cNvCxnSpPr>
              <a:cxnSpLocks noChangeShapeType="1"/>
            </p:cNvCxnSpPr>
            <p:nvPr/>
          </p:nvCxnSpPr>
          <p:spPr bwMode="auto">
            <a:xfrm>
              <a:off x="9114" y="9206"/>
              <a:ext cx="0" cy="48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7437" y="12061"/>
              <a:ext cx="3463" cy="63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устранение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7437" y="12971"/>
              <a:ext cx="3463" cy="60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поддержание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486" y="13738"/>
              <a:ext cx="3463" cy="65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участие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26" name="AutoShape 26"/>
            <p:cNvCxnSpPr>
              <a:cxnSpLocks noChangeShapeType="1"/>
            </p:cNvCxnSpPr>
            <p:nvPr/>
          </p:nvCxnSpPr>
          <p:spPr bwMode="auto">
            <a:xfrm flipH="1" flipV="1">
              <a:off x="6671" y="14048"/>
              <a:ext cx="766" cy="18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7" name="AutoShape 27"/>
            <p:cNvCxnSpPr>
              <a:cxnSpLocks noChangeShapeType="1"/>
            </p:cNvCxnSpPr>
            <p:nvPr/>
          </p:nvCxnSpPr>
          <p:spPr bwMode="auto">
            <a:xfrm flipH="1">
              <a:off x="6671" y="11332"/>
              <a:ext cx="766" cy="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28"/>
            <p:cNvCxnSpPr>
              <a:cxnSpLocks noChangeShapeType="1"/>
            </p:cNvCxnSpPr>
            <p:nvPr/>
          </p:nvCxnSpPr>
          <p:spPr bwMode="auto">
            <a:xfrm flipH="1">
              <a:off x="6718" y="12389"/>
              <a:ext cx="719" cy="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" name="AutoShape 29"/>
            <p:cNvCxnSpPr>
              <a:cxnSpLocks noChangeShapeType="1"/>
            </p:cNvCxnSpPr>
            <p:nvPr/>
          </p:nvCxnSpPr>
          <p:spPr bwMode="auto">
            <a:xfrm flipH="1">
              <a:off x="6671" y="13300"/>
              <a:ext cx="766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" name="AutoShape 30"/>
            <p:cNvCxnSpPr>
              <a:cxnSpLocks noChangeShapeType="1"/>
            </p:cNvCxnSpPr>
            <p:nvPr/>
          </p:nvCxnSpPr>
          <p:spPr bwMode="auto">
            <a:xfrm>
              <a:off x="6380" y="6934"/>
              <a:ext cx="0" cy="1724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1" name="Rectangle 31"/>
            <p:cNvSpPr>
              <a:spLocks noChangeArrowheads="1"/>
            </p:cNvSpPr>
            <p:nvPr/>
          </p:nvSpPr>
          <p:spPr bwMode="auto">
            <a:xfrm>
              <a:off x="2716" y="8184"/>
              <a:ext cx="3245" cy="947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Механизмы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32" name="AutoShape 32"/>
            <p:cNvCxnSpPr>
              <a:cxnSpLocks noChangeShapeType="1"/>
            </p:cNvCxnSpPr>
            <p:nvPr/>
          </p:nvCxnSpPr>
          <p:spPr bwMode="auto">
            <a:xfrm flipH="1">
              <a:off x="5979" y="8658"/>
              <a:ext cx="401" cy="1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1768" y="9691"/>
              <a:ext cx="2716" cy="63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Экономическая</a:t>
              </a:r>
              <a:endPara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768" y="11333"/>
              <a:ext cx="2716" cy="72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Экологические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1768" y="10549"/>
              <a:ext cx="2716" cy="638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Социальная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1768" y="12390"/>
              <a:ext cx="2716" cy="894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Политические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  <p:cxnSp>
          <p:nvCxnSpPr>
            <p:cNvPr id="37" name="AutoShape 37"/>
            <p:cNvCxnSpPr>
              <a:cxnSpLocks noChangeShapeType="1"/>
            </p:cNvCxnSpPr>
            <p:nvPr/>
          </p:nvCxnSpPr>
          <p:spPr bwMode="auto">
            <a:xfrm>
              <a:off x="5268" y="9206"/>
              <a:ext cx="1" cy="4714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8" name="AutoShape 38"/>
            <p:cNvCxnSpPr>
              <a:cxnSpLocks noChangeShapeType="1"/>
            </p:cNvCxnSpPr>
            <p:nvPr/>
          </p:nvCxnSpPr>
          <p:spPr bwMode="auto">
            <a:xfrm>
              <a:off x="4484" y="10001"/>
              <a:ext cx="784" cy="18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9" name="AutoShape 39"/>
            <p:cNvCxnSpPr>
              <a:cxnSpLocks noChangeShapeType="1"/>
            </p:cNvCxnSpPr>
            <p:nvPr/>
          </p:nvCxnSpPr>
          <p:spPr bwMode="auto">
            <a:xfrm>
              <a:off x="4484" y="10876"/>
              <a:ext cx="784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0" name="AutoShape 40"/>
            <p:cNvCxnSpPr>
              <a:cxnSpLocks noChangeShapeType="1"/>
            </p:cNvCxnSpPr>
            <p:nvPr/>
          </p:nvCxnSpPr>
          <p:spPr bwMode="auto">
            <a:xfrm>
              <a:off x="4484" y="11714"/>
              <a:ext cx="784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" name="AutoShape 41"/>
            <p:cNvCxnSpPr>
              <a:cxnSpLocks noChangeShapeType="1"/>
            </p:cNvCxnSpPr>
            <p:nvPr/>
          </p:nvCxnSpPr>
          <p:spPr bwMode="auto">
            <a:xfrm>
              <a:off x="4484" y="12699"/>
              <a:ext cx="784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2" name="AutoShape 42"/>
            <p:cNvCxnSpPr>
              <a:cxnSpLocks noChangeShapeType="1"/>
            </p:cNvCxnSpPr>
            <p:nvPr/>
          </p:nvCxnSpPr>
          <p:spPr bwMode="auto">
            <a:xfrm>
              <a:off x="4484" y="13920"/>
              <a:ext cx="784" cy="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768" y="13412"/>
              <a:ext cx="2716" cy="100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Технологическая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cs typeface="Arial" pitchFamily="34" charset="0"/>
                </a:rPr>
                <a:t>безопасности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endParaRPr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571472" y="6286521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Модель национальной безопасности Республики Казахстан</a:t>
            </a:r>
            <a:endParaRPr lang="ru-RU" dirty="0" smtClean="0">
              <a:cs typeface="Arial" pitchFamily="34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>
            <a:off x="4036215" y="5250669"/>
            <a:ext cx="13573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404664"/>
            <a:ext cx="4176464" cy="504056"/>
          </a:xfrm>
          <a:prstGeom prst="rect">
            <a:avLst/>
          </a:prstGeom>
        </p:spPr>
        <p:style>
          <a:lnRef idx="1">
            <a:schemeClr val="accent2"/>
          </a:lnRef>
          <a:fillRef idx="1001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Резюме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124744"/>
            <a:ext cx="7488832" cy="93610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Экономическая безопасность – это состояние национальной экономики, гарантированно обеспечивающее ее дальнейшее устойчивое и прогрессивное развитие в условиях внутренних и внешних дестабилизирующих факторов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348880"/>
            <a:ext cx="7416824" cy="120243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dirty="0" smtClean="0"/>
              <a:t>Стратегия экономическая безопасность Республики Казахстан является составной частью государственной политики, направленной на экономическую безопасность республики, и имеет главной целью обеспечение экономического суверенитета и независимости государства</a:t>
            </a:r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51</TotalTime>
  <Words>950</Words>
  <Application>Microsoft Office PowerPoint</Application>
  <PresentationFormat>Экран (4:3)</PresentationFormat>
  <Paragraphs>186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Дисциплина  Управление национальной экономической безопасностью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  Безопасность национальной экономики</dc:title>
  <dc:creator>Boss</dc:creator>
  <cp:lastModifiedBy>Boss</cp:lastModifiedBy>
  <cp:revision>13</cp:revision>
  <dcterms:created xsi:type="dcterms:W3CDTF">2019-07-02T16:47:49Z</dcterms:created>
  <dcterms:modified xsi:type="dcterms:W3CDTF">2023-06-28T19:30:52Z</dcterms:modified>
</cp:coreProperties>
</file>