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8362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6582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811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0966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396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56573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0087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7969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302203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9243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775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182DB-804F-46D4-82B5-24080D42FCD1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ECEDF15-CE66-41E1-904C-D0061E7D72F9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6524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07601" y="1665154"/>
            <a:ext cx="80815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6 Макроэкономическая сбалансированность и развитие национальной экономики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692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4FE644E-CB9A-DDE0-47DD-077D73D75898}"/>
              </a:ext>
            </a:extLst>
          </p:cNvPr>
          <p:cNvSpPr txBox="1"/>
          <p:nvPr/>
        </p:nvSpPr>
        <p:spPr>
          <a:xfrm>
            <a:off x="1210864" y="281068"/>
            <a:ext cx="9990535" cy="19824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3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тип макроэкономического роста – экстенсивный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(от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лат.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extensivus</a:t>
            </a:r>
            <a:r>
              <a:rPr lang="ru-RU" sz="2000" i="1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расширяюшийся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»).</a:t>
            </a:r>
            <a:r>
              <a:rPr lang="ru-RU" sz="20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этом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случае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увеличение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объемов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происходит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счет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трех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факторов: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капитала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(фондов);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рабочей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силы;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материальных затрат (природного сырья, материалов, энергоносителей).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571FF83-4E38-4B54-A9F8-DB733F76B934}"/>
              </a:ext>
            </a:extLst>
          </p:cNvPr>
          <p:cNvSpPr txBox="1"/>
          <p:nvPr/>
        </p:nvSpPr>
        <p:spPr>
          <a:xfrm>
            <a:off x="1047750" y="2263470"/>
            <a:ext cx="10668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69875" algn="just">
              <a:spcBef>
                <a:spcPts val="1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Интенсивный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(от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фр.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intensif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напряжение).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Его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главный</a:t>
            </a:r>
            <a:r>
              <a:rPr lang="ru-RU" sz="2000" spc="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отличительный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признак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производственных факторов на базе технического прогресса, организации и управления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производством,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Интенсификация – процесс непрерывного совершенствования факто-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ров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себя: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технического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уровня;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эффективности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рабочей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силы;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улучшение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сокращение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производственных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потерь.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интенсификации: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интенсификация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450215" algn="l"/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интенсификация</a:t>
            </a:r>
            <a:r>
              <a:rPr lang="ru-RU" sz="2000" spc="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560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CE49F11-1762-5C22-4F08-0EDDB4209D94}"/>
              </a:ext>
            </a:extLst>
          </p:cNvPr>
          <p:cNvSpPr txBox="1"/>
          <p:nvPr/>
        </p:nvSpPr>
        <p:spPr>
          <a:xfrm>
            <a:off x="1168002" y="125399"/>
            <a:ext cx="10390585" cy="1924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810" indent="269875" algn="just"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Благоприятные</a:t>
            </a:r>
            <a:r>
              <a:rPr lang="ru-RU" i="1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последствия</a:t>
            </a:r>
            <a:r>
              <a:rPr lang="ru-RU" i="1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экономического</a:t>
            </a:r>
            <a:r>
              <a:rPr lang="ru-RU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роста:</a:t>
            </a:r>
            <a:endParaRPr lang="x-none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</a:t>
            </a:r>
            <a:r>
              <a:rPr lang="ru-RU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индустриальной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мощи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страны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ее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(обороноспособности);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производительности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</a:t>
            </a:r>
            <a:r>
              <a:rPr lang="ru-RU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богатства</a:t>
            </a:r>
            <a:r>
              <a:rPr lang="ru-RU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страны</a:t>
            </a:r>
            <a:r>
              <a:rPr lang="ru-RU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благосостояния</a:t>
            </a:r>
            <a:r>
              <a:rPr lang="ru-RU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людей;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удовлетворение</a:t>
            </a: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ru-RU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широкого</a:t>
            </a: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круга</a:t>
            </a:r>
            <a:r>
              <a:rPr lang="ru-RU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потребностей</a:t>
            </a: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людей;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снижение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социальной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напряженности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обществе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т.д.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CDD56E-A9D8-B8AA-2982-337976F1C5BD}"/>
              </a:ext>
            </a:extLst>
          </p:cNvPr>
          <p:cNvSpPr txBox="1"/>
          <p:nvPr/>
        </p:nvSpPr>
        <p:spPr>
          <a:xfrm>
            <a:off x="1168001" y="2157023"/>
            <a:ext cx="9947673" cy="2563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marR="3810" algn="l">
              <a:spcBef>
                <a:spcPts val="10"/>
              </a:spcBef>
              <a:spcAft>
                <a:spcPts val="0"/>
              </a:spcAft>
              <a:tabLst>
                <a:tab pos="512445" algn="l"/>
                <a:tab pos="513080" algn="l"/>
              </a:tabLst>
            </a:pP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Негативные</a:t>
            </a:r>
            <a:r>
              <a:rPr lang="ru-RU" sz="2000" i="1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последствия</a:t>
            </a:r>
            <a:r>
              <a:rPr lang="ru-RU" sz="2000" i="1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экономического</a:t>
            </a:r>
            <a:r>
              <a:rPr lang="ru-RU" sz="20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роста: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28765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уменьшение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запасов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невозобновляемых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ресурсов;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381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загрязнение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окружающей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угроза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существованию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всей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человеческой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цивилизации;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3810" lvl="0" indent="-3429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необходимость переквалификации кадров и рост интенсивности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усиление разрыва в уровне жизни людей (в частности, в развитых и развивающихся странах), создающее определенные предпосылки для активизации деятельности террористов и против-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ников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глобализации.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052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C3A58A3-7382-537E-2CC6-BB726FFEAED2}"/>
              </a:ext>
            </a:extLst>
          </p:cNvPr>
          <p:cNvSpPr txBox="1"/>
          <p:nvPr/>
        </p:nvSpPr>
        <p:spPr>
          <a:xfrm>
            <a:off x="967977" y="354330"/>
            <a:ext cx="104334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Неоклассическая</a:t>
            </a:r>
            <a:r>
              <a:rPr lang="ru-RU" sz="2000" spc="2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теория</a:t>
            </a:r>
            <a:r>
              <a:rPr lang="ru-RU" sz="2000" spc="59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роста</a:t>
            </a:r>
            <a:r>
              <a:rPr lang="ru-RU" sz="2000" spc="59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</a:t>
            </a:r>
            <a:r>
              <a:rPr lang="ru-RU" sz="2000" spc="59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Маршалл,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Пигу, Л. Вальрас) характеризуется использованием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производствен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ной функции с эластичностью замены, равной единице (функция типа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Кобба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Дугласа),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которая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вид: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22B65E-328C-0416-A668-BCC860445B0B}"/>
              </a:ext>
            </a:extLst>
          </p:cNvPr>
          <p:cNvSpPr txBox="1"/>
          <p:nvPr/>
        </p:nvSpPr>
        <p:spPr>
          <a:xfrm>
            <a:off x="3253978" y="1508403"/>
            <a:ext cx="6107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ctr">
              <a:spcBef>
                <a:spcPts val="30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ru-RU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ru-RU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877B0A4-C96C-1502-8746-90A26259CE9F}"/>
              </a:ext>
            </a:extLst>
          </p:cNvPr>
          <p:cNvSpPr txBox="1"/>
          <p:nvPr/>
        </p:nvSpPr>
        <p:spPr>
          <a:xfrm>
            <a:off x="967977" y="2016145"/>
            <a:ext cx="10261998" cy="1242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где Y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конечный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общественный продукт;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–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объем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капитала (приме-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няемых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фондов);</a:t>
            </a: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8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численность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занятых;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предположения,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которому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сбережения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немедленно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инвестируются.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1E9ADFE-BB44-05D0-B3B5-D27BCD9FDF83}"/>
              </a:ext>
            </a:extLst>
          </p:cNvPr>
          <p:cNvSpPr txBox="1"/>
          <p:nvPr/>
        </p:nvSpPr>
        <p:spPr>
          <a:xfrm>
            <a:off x="967976" y="3599721"/>
            <a:ext cx="10433447" cy="102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81610" indent="27051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Теории</a:t>
            </a:r>
            <a:r>
              <a:rPr lang="ru-RU" sz="2000" spc="1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(модели)</a:t>
            </a:r>
            <a:r>
              <a:rPr lang="ru-RU" sz="2000" spc="5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экономического</a:t>
            </a:r>
            <a:r>
              <a:rPr lang="ru-RU" sz="2000" spc="5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роста,</a:t>
            </a:r>
            <a:r>
              <a:rPr lang="ru-RU" sz="2000" spc="5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которые</a:t>
            </a:r>
            <a:r>
              <a:rPr lang="ru-RU" sz="2000" spc="5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развивались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рамках классического (неоклассического) направления, имеют в своей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основе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методологические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предпосылки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(постулаты):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887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2A0BD4-F997-8262-FD62-2275FE1E8C04}"/>
              </a:ext>
            </a:extLst>
          </p:cNvPr>
          <p:cNvSpPr txBox="1"/>
          <p:nvPr/>
        </p:nvSpPr>
        <p:spPr>
          <a:xfrm>
            <a:off x="623887" y="239798"/>
            <a:ext cx="11377613" cy="5656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81610" lvl="0" indent="-34290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 по своей природе является экономикой совершенной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конкуренции,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любые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проявления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несовершенной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конкуренции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рассматриваются как экзогенные (внешние) факторы, не меняющие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сути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характера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экономической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природы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055" marR="18161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tabLst>
                <a:tab pos="65659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Цены</a:t>
            </a:r>
            <a:r>
              <a:rPr lang="ru-RU" sz="16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экономике</a:t>
            </a:r>
            <a:r>
              <a:rPr lang="ru-RU" sz="16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имеют</a:t>
            </a:r>
            <a:r>
              <a:rPr lang="ru-RU" sz="16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абсолютную</a:t>
            </a:r>
            <a:r>
              <a:rPr lang="ru-RU" sz="16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гибкость.</a:t>
            </a:r>
            <a:r>
              <a:rPr lang="ru-RU" sz="16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Гибкость</a:t>
            </a:r>
            <a:r>
              <a:rPr lang="ru-RU" sz="16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</a:t>
            </a:r>
            <a:r>
              <a:rPr lang="ru-RU" sz="1600" spc="-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означает,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они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могут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меняться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коротком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периоде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сторону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повышения, так и в сторону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понижения, причем это касается цен  как на потребительские блага, так и на факторы производства.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Кроме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того,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цены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блага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факторы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достаточно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сильно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опера-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тивно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реагируют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взаимные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колебания.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Экономические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субъекты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действуют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рационально,</a:t>
            </a:r>
            <a:r>
              <a:rPr lang="ru-RU" sz="16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исходя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мак-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симизации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своей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выгоды.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фирмы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максимизируют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свою прибыль, домашние хозяйства – долгосрочное потребление. Поэтому на принятие решений субъектами огромное влия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ние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оказывают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текущие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параметры</a:t>
            </a:r>
            <a:r>
              <a:rPr lang="ru-RU" sz="16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экономической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конъюнктуры.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Разделение</a:t>
            </a:r>
            <a:r>
              <a:rPr lang="ru-RU" sz="16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1600" spc="3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два</a:t>
            </a:r>
            <a:r>
              <a:rPr lang="ru-RU" sz="1600" spc="3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автономных</a:t>
            </a:r>
            <a:r>
              <a:rPr lang="ru-RU" sz="16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сектора:</a:t>
            </a:r>
            <a:r>
              <a:rPr lang="ru-RU" sz="1600" spc="3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денежный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реальный (классическая дихотомия). При этом все рынки реального сектора являются равновесными. Деньги же не имеют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ценности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служат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лишь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счетной</a:t>
            </a:r>
            <a:r>
              <a:rPr lang="ru-RU" sz="16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единицей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средством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обращения.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 является саморегулируемой, что обеспечивается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темой встроенных стабилизаторов, среди которых важнейшими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 гибкие цены, гибкая ставка процента, обеспечивающая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равенство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сбережений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инвестиций,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гибкая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номинальная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ставка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зарплаты.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Ведущая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роль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модели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«совокупный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спрос</a:t>
            </a:r>
            <a:r>
              <a:rPr lang="ru-RU" sz="16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совокупное</a:t>
            </a:r>
            <a:r>
              <a:rPr lang="ru-RU" sz="16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предложение» отводится факторам на стороне совокупного предложения. Их автоматическое равенство обеспечивает полное использование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ресурсов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(факторов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производства).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рынке труда равновесие устанавливается при полной занятости, поэтому совокупное предложение фиксируется на уровне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естественного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выпуска</a:t>
            </a:r>
            <a:r>
              <a:rPr lang="ru-RU" sz="16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(национального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дохода</a:t>
            </a:r>
            <a:r>
              <a:rPr lang="ru-RU" sz="16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полной</a:t>
            </a:r>
            <a:r>
              <a:rPr lang="ru-RU" sz="16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занятости).</a:t>
            </a:r>
            <a:endParaRPr lang="ru-RU" sz="1600" spc="-2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1610" lvl="0" indent="-34290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Объем предложения определяется только наличными факторами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производства, при этом факторы являются взаимозаменяемыми.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058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55CAB97-8594-8540-E1CD-5DE8F37D44BA}"/>
              </a:ext>
            </a:extLst>
          </p:cNvPr>
          <p:cNvSpPr txBox="1"/>
          <p:nvPr/>
        </p:nvSpPr>
        <p:spPr>
          <a:xfrm>
            <a:off x="939403" y="299222"/>
            <a:ext cx="10647760" cy="102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Теорию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роста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рамках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неоклассического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 развивал также английский экономист Дж. Мид. Он использовал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модифицированную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версию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Кобба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–Дугласа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вывел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уравнение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возможности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устойчивого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динамического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равновесия: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2E3D3D2-D35E-8D61-0095-719DA3C35C33}"/>
              </a:ext>
            </a:extLst>
          </p:cNvPr>
          <p:cNvSpPr txBox="1"/>
          <p:nvPr/>
        </p:nvSpPr>
        <p:spPr>
          <a:xfrm>
            <a:off x="3042047" y="1323413"/>
            <a:ext cx="6107906" cy="650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ctr">
              <a:spcBef>
                <a:spcPts val="2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аK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+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r,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D6B38FE-4692-8182-5549-2F5FA09FBE51}"/>
              </a:ext>
            </a:extLst>
          </p:cNvPr>
          <p:cNvSpPr txBox="1"/>
          <p:nvPr/>
        </p:nvSpPr>
        <p:spPr>
          <a:xfrm>
            <a:off x="502444" y="1879858"/>
            <a:ext cx="11187112" cy="1549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где:</a:t>
            </a:r>
            <a:r>
              <a:rPr lang="ru-RU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среднегодовой</a:t>
            </a:r>
            <a:r>
              <a:rPr lang="ru-RU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национального</a:t>
            </a:r>
            <a:r>
              <a:rPr lang="ru-RU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дохода;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среднего-</a:t>
            </a:r>
            <a:r>
              <a:rPr lang="ru-RU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довой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капитала;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среднегодовой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</a:t>
            </a: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труда;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до-</a:t>
            </a:r>
            <a:r>
              <a:rPr lang="ru-RU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ля капитала в национальном доходе; p – доля труда в национальном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доходе;</a:t>
            </a:r>
            <a:r>
              <a:rPr lang="ru-RU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темп</a:t>
            </a:r>
            <a:r>
              <a:rPr lang="ru-RU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технического</a:t>
            </a:r>
            <a:r>
              <a:rPr lang="ru-RU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прогресса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9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F42456F-17BD-8D57-C1EF-37D769B3BC6C}"/>
              </a:ext>
            </a:extLst>
          </p:cNvPr>
          <p:cNvSpPr txBox="1"/>
          <p:nvPr/>
        </p:nvSpPr>
        <p:spPr>
          <a:xfrm>
            <a:off x="500658" y="264230"/>
            <a:ext cx="1119068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Принципиально иной подход заложен в кейнсианской (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неокейнсианской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концепции.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сделан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акцент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объяснении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нестабильности экономического роста, роли сбережений и инвестиций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обеспечении.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1949D22-E27A-6E66-7436-FA205CE31A7E}"/>
              </a:ext>
            </a:extLst>
          </p:cNvPr>
          <p:cNvSpPr txBox="1"/>
          <p:nvPr/>
        </p:nvSpPr>
        <p:spPr>
          <a:xfrm>
            <a:off x="228600" y="1279893"/>
            <a:ext cx="11758613" cy="45155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81610" indent="270510" algn="just">
              <a:spcBef>
                <a:spcPts val="4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кейнсианства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 не является экономикой совершенной конкуренции.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Несовершенство рынков, в первую очередь рынка труда, не результат воздействия внешних факторов, а свойство, имманентно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присущее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реальной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хозяйственной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Цены не являются гибкими в силу институциональных факторов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(долгосрочные контракты) и особенностей поведения экономических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субъектов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(денежных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иллюзий).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Экономические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субъекты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действуют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20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рационально,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руководствуясь субъективными факторами – традициями, требованиями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среды,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психологией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поведения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т.п.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Деньги – богатство и потому имеют самостоятельную ценность,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определяет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особый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механизм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денежного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рынка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реальным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сектором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экономики.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взаимосвязанными,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любые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изменения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одном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них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влекут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рынках.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81610" lvl="1" indent="-285750" algn="just"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 не является саморегулируемой; отклонения от равновесного состояния как раз характерны для ее развития, поэтому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вмешательство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174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C30467-B8D3-2F6E-33F7-DED4F80CCF4F}"/>
              </a:ext>
            </a:extLst>
          </p:cNvPr>
          <p:cNvSpPr txBox="1"/>
          <p:nvPr/>
        </p:nvSpPr>
        <p:spPr>
          <a:xfrm>
            <a:off x="671514" y="607130"/>
            <a:ext cx="111156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Харрод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Е.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Домар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сформировали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собственную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концепцию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экономического развития. Стратегической переменной, при помощи которой можно управлять экономическим ростом, по их мнению, были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инвестиции.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6346947-A982-29B3-3D80-A1B51EFEAF49}"/>
              </a:ext>
            </a:extLst>
          </p:cNvPr>
          <p:cNvSpPr txBox="1"/>
          <p:nvPr/>
        </p:nvSpPr>
        <p:spPr>
          <a:xfrm>
            <a:off x="253603" y="1719233"/>
            <a:ext cx="116621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0055" marR="1905" indent="270510" algn="just">
              <a:spcBef>
                <a:spcPts val="15"/>
              </a:spcBef>
              <a:spcAft>
                <a:spcPts val="0"/>
              </a:spcAft>
              <a:tabLst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производства в данной модели описывается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помощи функции Леонтьева с постоянной предельной производи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тельностью капитала при условии, что труд не является дефицитным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ресурсом. Существующее избыточное предложение на рынке труда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обуславливает постоянство уровня цен. Также постоянными являются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капиталовооруженность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норма сбережений. Выпуск реально зависит лишь от одного ресурса, а именно от величины капитала.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100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BC3CB8-FB6A-DD07-7335-01D2CE246934}"/>
              </a:ext>
            </a:extLst>
          </p:cNvPr>
          <p:cNvSpPr txBox="1"/>
          <p:nvPr/>
        </p:nvSpPr>
        <p:spPr>
          <a:xfrm>
            <a:off x="171450" y="-299273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948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EDF8A652-F292-EDF6-1CE3-DDC81A6EE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CA4E2FC-0715-C752-CDDE-6F36DBED282D}"/>
              </a:ext>
            </a:extLst>
          </p:cNvPr>
          <p:cNvSpPr txBox="1"/>
          <p:nvPr/>
        </p:nvSpPr>
        <p:spPr>
          <a:xfrm>
            <a:off x="1310877" y="2125594"/>
            <a:ext cx="9603275" cy="2419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Сущность и факторы макроэкономических балансов</a:t>
            </a:r>
            <a:endParaRPr lang="x-none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8829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Баланс</a:t>
            </a:r>
            <a:r>
              <a:rPr lang="ru-RU" sz="2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межотраслевых</a:t>
            </a:r>
            <a:r>
              <a:rPr lang="ru-RU" sz="2800" spc="1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связей</a:t>
            </a:r>
            <a:r>
              <a:rPr lang="ru-RU" sz="2800" spc="1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</a:t>
            </a:r>
            <a:r>
              <a:rPr lang="ru-RU" sz="2800" spc="1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Леонтьева</a:t>
            </a:r>
            <a:endParaRPr lang="x-none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8829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Экономический рост и развитие национальной экономики</a:t>
            </a:r>
            <a:endParaRPr lang="x-none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8829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Модели</a:t>
            </a:r>
            <a:r>
              <a:rPr lang="ru-RU" sz="2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экономического</a:t>
            </a:r>
            <a:r>
              <a:rPr lang="ru-RU" sz="2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роста</a:t>
            </a:r>
            <a:r>
              <a:rPr lang="ru-RU" sz="2800" spc="-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</a:t>
            </a:r>
            <a:endParaRPr lang="x-none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196FE89-422E-A386-97EE-A28CBE30410C}"/>
              </a:ext>
            </a:extLst>
          </p:cNvPr>
          <p:cNvSpPr txBox="1"/>
          <p:nvPr/>
        </p:nvSpPr>
        <p:spPr>
          <a:xfrm>
            <a:off x="782240" y="315843"/>
            <a:ext cx="108906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Сбалансированность</a:t>
            </a:r>
            <a:r>
              <a:rPr lang="ru-RU" sz="2000" b="1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</a:t>
            </a:r>
            <a:r>
              <a:rPr lang="ru-RU" sz="2000" b="1" spc="1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</a:t>
            </a:r>
            <a:r>
              <a:rPr lang="ru-RU" sz="2000" b="1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1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sz="20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достижение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поддержание такого соотношения между составными частями общественного хозяйства, которые в максимальной степени способствуют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долговременных макроэкономических целей данной страны.</a:t>
            </a:r>
            <a:r>
              <a:rPr lang="ru-RU" sz="2000" spc="2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898D7F4-CE5E-0EE6-537E-84F766CBE3F5}"/>
              </a:ext>
            </a:extLst>
          </p:cNvPr>
          <p:cNvSpPr txBox="1"/>
          <p:nvPr/>
        </p:nvSpPr>
        <p:spPr>
          <a:xfrm>
            <a:off x="1296589" y="1331506"/>
            <a:ext cx="10113171" cy="707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35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Достижение</a:t>
            </a:r>
            <a:r>
              <a:rPr lang="ru-RU" sz="2000" b="1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сбалансированности</a:t>
            </a:r>
            <a:r>
              <a:rPr lang="ru-RU" sz="2000" b="1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означает,</a:t>
            </a:r>
            <a:r>
              <a:rPr lang="ru-RU" sz="20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20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данной</a:t>
            </a:r>
            <a:r>
              <a:rPr lang="ru-RU" sz="20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стране</a:t>
            </a:r>
            <a:r>
              <a:rPr lang="ru-RU" sz="2000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данный период времени решены следующие базовые экономические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C04755D-651E-696F-0568-0BFED60C6B28}"/>
              </a:ext>
            </a:extLst>
          </p:cNvPr>
          <p:cNvSpPr txBox="1"/>
          <p:nvPr/>
        </p:nvSpPr>
        <p:spPr>
          <a:xfrm>
            <a:off x="339327" y="2038687"/>
            <a:ext cx="12027694" cy="167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lvl="2" indent="-228600" algn="l">
              <a:spcBef>
                <a:spcPts val="4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рационально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размещены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производительные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силы,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используются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компоненты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совокупного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экономического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потенциала,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функционируют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необходимые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народно-хозяйственные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комплексы,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страна</a:t>
            </a:r>
            <a:r>
              <a:rPr lang="ru-RU" sz="2000" spc="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выгодно</a:t>
            </a:r>
            <a:r>
              <a:rPr lang="ru-RU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себя</a:t>
            </a:r>
            <a:r>
              <a:rPr lang="ru-RU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интегрирована</a:t>
            </a:r>
            <a:r>
              <a:rPr lang="ru-RU" sz="2000" spc="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1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мировую</a:t>
            </a:r>
            <a:r>
              <a:rPr lang="ru-RU" sz="2000" spc="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хозяйственную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систему,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безопасность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77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B6F4C4E-B6BE-1980-9AD0-CCD938798620}"/>
              </a:ext>
            </a:extLst>
          </p:cNvPr>
          <p:cNvSpPr txBox="1"/>
          <p:nvPr/>
        </p:nvSpPr>
        <p:spPr>
          <a:xfrm>
            <a:off x="653653" y="611504"/>
            <a:ext cx="1110972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Балансовый метод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сопоставление взаимосвязанных показателей экономической деятельности с целью выявления и измерения их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взаимного влияния, а также определения резервов увеличения эффективности производства.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A9FB70-F844-CBCB-55B2-75502C7A7090}"/>
              </a:ext>
            </a:extLst>
          </p:cNvPr>
          <p:cNvSpPr txBox="1"/>
          <p:nvPr/>
        </p:nvSpPr>
        <p:spPr>
          <a:xfrm>
            <a:off x="653654" y="1627167"/>
            <a:ext cx="11109721" cy="1341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60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баланса народного хозяйства (БНХ)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система макроэкономической информации, отражающая основные показатели состояния развития народного хозяйства с позиции примата материального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 по отношению к другим звеньям воспроизводственного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сферам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5B77DBE-BD27-C069-FE78-4D0D2804FC2D}"/>
              </a:ext>
            </a:extLst>
          </p:cNvPr>
          <p:cNvSpPr txBox="1"/>
          <p:nvPr/>
        </p:nvSpPr>
        <p:spPr>
          <a:xfrm>
            <a:off x="1139427" y="2966303"/>
            <a:ext cx="106239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Методологической основой разработки БНХ являлась теория рас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ширенного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воспроизводства,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признающая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следующее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B75D1FA-7E46-0043-379D-AD3B04F76A5F}"/>
              </a:ext>
            </a:extLst>
          </p:cNvPr>
          <p:cNvSpPr txBox="1"/>
          <p:nvPr/>
        </p:nvSpPr>
        <p:spPr>
          <a:xfrm>
            <a:off x="553639" y="3712328"/>
            <a:ext cx="11376423" cy="148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единство,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взаимосвязь,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взаимозависимость,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взаимообусловленность</a:t>
            </a:r>
            <a:r>
              <a:rPr lang="ru-RU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стадий</a:t>
            </a:r>
            <a:r>
              <a:rPr lang="ru-RU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воспроизводства;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примат производства над всеми остальными моментами воспроизводства</a:t>
            </a:r>
            <a:r>
              <a:rPr lang="ru-RU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распределения,</a:t>
            </a:r>
            <a:r>
              <a:rPr lang="ru-RU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обмена</a:t>
            </a:r>
            <a:r>
              <a:rPr lang="ru-RU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потребления;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деление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общественного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продукта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стоимости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прошлого овеществленного труда и вновь созданную стоимость</a:t>
            </a:r>
            <a:r>
              <a:rPr lang="ru-RU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натурально-вещественному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составу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подразделения.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68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391C1C4-6123-50DB-B5A8-A8C7A044BFF7}"/>
              </a:ext>
            </a:extLst>
          </p:cNvPr>
          <p:cNvSpPr txBox="1"/>
          <p:nvPr/>
        </p:nvSpPr>
        <p:spPr>
          <a:xfrm>
            <a:off x="453628" y="433358"/>
            <a:ext cx="111621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spcBef>
                <a:spcPts val="1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счетов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модель межотраслевого баланса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(МОБ). Теория МОБ была основана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Василием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Леонтьевым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(1906–1999).</a:t>
            </a:r>
            <a:r>
              <a:rPr lang="ru-RU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1925</a:t>
            </a:r>
            <a:r>
              <a:rPr lang="ru-RU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году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опубликовал</a:t>
            </a:r>
            <a:r>
              <a:rPr lang="ru-RU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статью</a:t>
            </a:r>
            <a:r>
              <a:rPr lang="ru-RU" sz="2000" spc="-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 первом балансе народного хозяйства СССР за 1923/24 хозяйственный год. Эта выдающаяся пионерская работа советских статистиков,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включавшая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таблицу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межотраслевых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связей,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предварила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мощное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проблемно-методологическое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межотраслевой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input-output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analysis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</a:t>
            </a:r>
            <a:r>
              <a:rPr lang="ru-RU" sz="2000" i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развитый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впоследствии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Василием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Леонтьевым.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7E6C732-F4DC-C736-95CE-AC4C181AB0AB}"/>
              </a:ext>
            </a:extLst>
          </p:cNvPr>
          <p:cNvSpPr txBox="1"/>
          <p:nvPr/>
        </p:nvSpPr>
        <p:spPr>
          <a:xfrm>
            <a:off x="2811065" y="2479953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МОБ по системе БНХ имел четыре квадранта.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506D96A-7152-AA90-7974-EA5309192BD6}"/>
              </a:ext>
            </a:extLst>
          </p:cNvPr>
          <p:cNvSpPr txBox="1"/>
          <p:nvPr/>
        </p:nvSpPr>
        <p:spPr>
          <a:xfrm>
            <a:off x="767953" y="2880063"/>
            <a:ext cx="107049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I квадранте отражался промежуточный продукт. В его строках и столбцах были представлены</a:t>
            </a:r>
            <a:r>
              <a:rPr lang="ru-RU" sz="2000" spc="3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sz="2000" spc="3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порядку</a:t>
            </a:r>
            <a:r>
              <a:rPr lang="ru-RU" sz="2000" spc="3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  отрасли   материального   производства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CDC71C5-D473-0F7F-E732-6A44366539C3}"/>
              </a:ext>
            </a:extLst>
          </p:cNvPr>
          <p:cNvSpPr txBox="1"/>
          <p:nvPr/>
        </p:nvSpPr>
        <p:spPr>
          <a:xfrm>
            <a:off x="719137" y="3587949"/>
            <a:ext cx="10896600" cy="1341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 II квадранте отражался конечный продукт: фонд потребления,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фонд накопления, возмещение выбытия и капитальный ремонт основных фондов (при условии правильной разработки этой колонки она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равнялась сумме строки амортизации в I квадранте) и экспортно-им-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портное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сальдо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разрезе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отраслей,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выделенных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строкам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баланса.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20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97B484A-0D22-98C8-D5D8-4481EEF2EED3}"/>
              </a:ext>
            </a:extLst>
          </p:cNvPr>
          <p:cNvSpPr txBox="1"/>
          <p:nvPr/>
        </p:nvSpPr>
        <p:spPr>
          <a:xfrm>
            <a:off x="839390" y="760986"/>
            <a:ext cx="10933509" cy="1658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квадрант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характеризовал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стоимости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конечного продукта. Он включал: фонд заработной платы; прибыль;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налог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оборота;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чистый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колхозов;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чистый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личного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подсобного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хозяйства;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прочие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чистого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IV квадранте отражалось перераспределение национального дохода,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создаваемого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народном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хозяйстве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страны.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70BE49D-09DB-4FC4-51E9-E571701CB3AD}"/>
              </a:ext>
            </a:extLst>
          </p:cNvPr>
          <p:cNvSpPr txBox="1"/>
          <p:nvPr/>
        </p:nvSpPr>
        <p:spPr>
          <a:xfrm>
            <a:off x="1957388" y="2419902"/>
            <a:ext cx="9015411" cy="3901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4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Конечное потребление в МОБ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СНС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расходы,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перечисленные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ниже.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ACFCBBB-A4EC-771D-D51D-85C57F55E4BB}"/>
              </a:ext>
            </a:extLst>
          </p:cNvPr>
          <p:cNvSpPr txBox="1"/>
          <p:nvPr/>
        </p:nvSpPr>
        <p:spPr>
          <a:xfrm>
            <a:off x="839390" y="3059668"/>
            <a:ext cx="48327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конечное потребление домашних хозяйств. 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25EAD37-6C14-37E0-0014-05A054589B68}"/>
              </a:ext>
            </a:extLst>
          </p:cNvPr>
          <p:cNvSpPr txBox="1"/>
          <p:nvPr/>
        </p:nvSpPr>
        <p:spPr>
          <a:xfrm>
            <a:off x="5672138" y="2990373"/>
            <a:ext cx="6107906" cy="645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  <a:buSzPts val="1400"/>
              <a:tabLst>
                <a:tab pos="42354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конечное потребление организаций общего государственного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5453166-EFBC-5397-886F-FF60101E3B90}"/>
              </a:ext>
            </a:extLst>
          </p:cNvPr>
          <p:cNvSpPr txBox="1"/>
          <p:nvPr/>
        </p:nvSpPr>
        <p:spPr>
          <a:xfrm>
            <a:off x="2143720" y="3745857"/>
            <a:ext cx="7904560" cy="645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tabLst>
                <a:tab pos="42354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конечное потребление некоммерческих организаций, обслуживающих домашние хозяйства (религиозных обществ, политических</a:t>
            </a:r>
            <a:r>
              <a:rPr lang="ru-RU" sz="18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партий</a:t>
            </a:r>
            <a:r>
              <a:rPr lang="ru-RU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т.д.).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66CE05BB-C883-E87A-8C3A-36346FF7651B}"/>
              </a:ext>
            </a:extLst>
          </p:cNvPr>
          <p:cNvCxnSpPr/>
          <p:nvPr/>
        </p:nvCxnSpPr>
        <p:spPr>
          <a:xfrm flipH="1">
            <a:off x="4271963" y="2715557"/>
            <a:ext cx="1171575" cy="274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55C09003-2972-0FD0-4A45-C059094BE6CF}"/>
              </a:ext>
            </a:extLst>
          </p:cNvPr>
          <p:cNvCxnSpPr/>
          <p:nvPr/>
        </p:nvCxnSpPr>
        <p:spPr>
          <a:xfrm>
            <a:off x="5500688" y="2736759"/>
            <a:ext cx="2414587" cy="322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xmlns="" id="{3C729B44-023A-AF82-EB93-23FFCE7EE7DA}"/>
              </a:ext>
            </a:extLst>
          </p:cNvPr>
          <p:cNvCxnSpPr/>
          <p:nvPr/>
        </p:nvCxnSpPr>
        <p:spPr>
          <a:xfrm>
            <a:off x="5443538" y="2703452"/>
            <a:ext cx="0" cy="932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785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D1C6154-6067-00E8-9AD2-0746F2054839}"/>
              </a:ext>
            </a:extLst>
          </p:cNvPr>
          <p:cNvSpPr txBox="1"/>
          <p:nvPr/>
        </p:nvSpPr>
        <p:spPr>
          <a:xfrm>
            <a:off x="1239440" y="399026"/>
            <a:ext cx="10304859" cy="707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МОБ содержит систему прямых и производных показателей, позволяющих комплексно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оценивать уровень жизни населения и уровень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социально-культурного</a:t>
            </a:r>
            <a:r>
              <a:rPr lang="ru-RU" sz="20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обслуживания.</a:t>
            </a:r>
            <a:endParaRPr lang="x-none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94B5CFF-33AF-5FE5-2BE3-25A5AB328A46}"/>
              </a:ext>
            </a:extLst>
          </p:cNvPr>
          <p:cNvSpPr txBox="1"/>
          <p:nvPr/>
        </p:nvSpPr>
        <p:spPr>
          <a:xfrm>
            <a:off x="725089" y="1631454"/>
            <a:ext cx="106906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показателей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синтетические,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характеризующие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достигнутый уровень социально-культурного обслуживания в стране.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A628EF8-463E-4E42-1867-BD976BC60FF2}"/>
              </a:ext>
            </a:extLst>
          </p:cNvPr>
          <p:cNvSpPr txBox="1"/>
          <p:nvPr/>
        </p:nvSpPr>
        <p:spPr>
          <a:xfrm>
            <a:off x="382190" y="2425558"/>
            <a:ext cx="11033522" cy="1037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81610" indent="27051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Вторая группа – частные (натуральные) показатели, характеризующие: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ресурсное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социально-культурных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подсистемы;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потребление</a:t>
            </a:r>
            <a:r>
              <a:rPr lang="ru-RU" sz="20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видов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46824F9-B9E6-EAFF-1E1F-1704382DFFD1}"/>
              </a:ext>
            </a:extLst>
          </p:cNvPr>
          <p:cNvSpPr txBox="1"/>
          <p:nvPr/>
        </p:nvSpPr>
        <p:spPr>
          <a:xfrm>
            <a:off x="539352" y="3627793"/>
            <a:ext cx="10876359" cy="707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Третья группа – показатели степени удовлетворения потребнос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тей,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т.е.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отношение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фактического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уровня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потребления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нормативному.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615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14BE974-F445-E126-109A-FB3775F6C8B0}"/>
              </a:ext>
            </a:extLst>
          </p:cNvPr>
          <p:cNvSpPr txBox="1"/>
          <p:nvPr/>
        </p:nvSpPr>
        <p:spPr>
          <a:xfrm>
            <a:off x="771526" y="627210"/>
            <a:ext cx="9529762" cy="707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15"/>
              </a:spcBef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 направлениям макроэкономического анализа национального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МОБ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СНС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относятся: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E84B05A-0DD5-1FAC-DD3D-5AF7B5E19B50}"/>
              </a:ext>
            </a:extLst>
          </p:cNvPr>
          <p:cNvSpPr txBox="1"/>
          <p:nvPr/>
        </p:nvSpPr>
        <p:spPr>
          <a:xfrm>
            <a:off x="1053702" y="1334391"/>
            <a:ext cx="9976247" cy="2623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905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объемов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издержек;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использования располагаемых ресурсов на промежуточное потребление, накопление капитала, конечное потребление,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экспорт;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l">
              <a:spcBef>
                <a:spcPts val="2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структуры цен;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пропорций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экспорта;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капиталовложений;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l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20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чувствительности</a:t>
            </a:r>
            <a:r>
              <a:rPr lang="ru-RU" sz="20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2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воздействию</a:t>
            </a:r>
            <a:r>
              <a:rPr lang="ru-RU" sz="20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различных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факторов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(изменения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производства,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спроса,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налоговых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ставок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т.д.).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89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97A20D2-53DC-FA74-A881-F3477CD98EAF}"/>
              </a:ext>
            </a:extLst>
          </p:cNvPr>
          <p:cNvSpPr txBox="1"/>
          <p:nvPr/>
        </p:nvSpPr>
        <p:spPr>
          <a:xfrm>
            <a:off x="967978" y="474167"/>
            <a:ext cx="105334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Экономический рост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условие решения главной задачи экономической системы – повышения уровня и улучшения качества жизни населения.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90BE2FD-3091-F52D-8532-E38985FF8E90}"/>
              </a:ext>
            </a:extLst>
          </p:cNvPr>
          <p:cNvSpPr txBox="1"/>
          <p:nvPr/>
        </p:nvSpPr>
        <p:spPr>
          <a:xfrm>
            <a:off x="1239440" y="1182053"/>
            <a:ext cx="10261997" cy="1999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03000"/>
              </a:lnSpc>
              <a:spcBef>
                <a:spcPts val="925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жизни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это многогранный показатель, включающий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несколько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элементов: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1905" lvl="2" indent="-228600" algn="l">
              <a:spcBef>
                <a:spcPts val="2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рост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потребления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видов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1905" lvl="2" indent="-2286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улучшение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структуры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потребления;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1905" lvl="2" indent="-2286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увеличение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продолжительности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жизни;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1905" lvl="2" indent="-2286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оздоровление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окружающей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среды;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1905" lvl="2" indent="-228600" algn="l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культуры,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образования,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т.д.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16545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47</TotalTime>
  <Words>1636</Words>
  <Application>Microsoft Office PowerPoint</Application>
  <PresentationFormat>Произвольный</PresentationFormat>
  <Paragraphs>144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2</cp:revision>
  <dcterms:created xsi:type="dcterms:W3CDTF">2023-06-28T16:38:48Z</dcterms:created>
  <dcterms:modified xsi:type="dcterms:W3CDTF">2023-06-29T12:26:07Z</dcterms:modified>
</cp:coreProperties>
</file>