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1692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3916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7287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924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88744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166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45059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1462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57497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316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94441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C627C-0620-4E3F-81B7-EBC3D172C996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3EB6448-CF99-4160-ABB0-901E796DF45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4610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993534" y="1796191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Тема4 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 и потенциалы ее развития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418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34D5941-6093-7DDB-A9A4-555C0D0E8D21}"/>
              </a:ext>
            </a:extLst>
          </p:cNvPr>
          <p:cNvSpPr txBox="1"/>
          <p:nvPr/>
        </p:nvSpPr>
        <p:spPr>
          <a:xfrm>
            <a:off x="967977" y="402729"/>
            <a:ext cx="107763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Накопление капитала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характеризует вложение средств резидентами в объекты национального богатства с целью получения доходов в будущем. </a:t>
            </a:r>
            <a:endParaRPr lang="x-non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1DAFDC3-A61D-5041-3DE1-B702A5CB0F8F}"/>
              </a:ext>
            </a:extLst>
          </p:cNvPr>
          <p:cNvSpPr txBox="1"/>
          <p:nvPr/>
        </p:nvSpPr>
        <p:spPr>
          <a:xfrm>
            <a:off x="967977" y="1197292"/>
            <a:ext cx="1050488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валовому накоплению капитала согласно СНС относятся: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валовое накопление материального основного капитала; 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изменение запасов материальных оборотных средств, чистое приобретение ценностей;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изменение нефинансовых, непроизведенных, нематериальных активов.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6F97D02-D9EB-AE70-E537-FD36A2DBB802}"/>
              </a:ext>
            </a:extLst>
          </p:cNvPr>
          <p:cNvSpPr txBox="1"/>
          <p:nvPr/>
        </p:nvSpPr>
        <p:spPr>
          <a:xfrm>
            <a:off x="967977" y="2690336"/>
            <a:ext cx="106620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Масштабы накопления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целом по стране в решающей мере зависят от: величины ВВП; располагаемого национального дохода и его распределения на текущее потребление и сбережения; использования сбережений на накопление национального капитала.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353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C45E4A1-9EEF-30B8-3C71-6ED1FC6447C8}"/>
              </a:ext>
            </a:extLst>
          </p:cNvPr>
          <p:cNvSpPr txBox="1"/>
          <p:nvPr/>
        </p:nvSpPr>
        <p:spPr>
          <a:xfrm>
            <a:off x="171450" y="-299273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127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2DA569A-8712-2B1E-DB18-EF2BBE39725B}"/>
              </a:ext>
            </a:extLst>
          </p:cNvPr>
          <p:cNvSpPr txBox="1"/>
          <p:nvPr/>
        </p:nvSpPr>
        <p:spPr>
          <a:xfrm>
            <a:off x="1168002" y="2228671"/>
            <a:ext cx="97619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Общая характеристика понятия "экономический потенциал" 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Концепция национального богатства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3. Накопление экономического потенциала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0E69FE5-18F8-FBEA-01AE-FFD7B8C7063C}"/>
              </a:ext>
            </a:extLst>
          </p:cNvPr>
          <p:cNvSpPr txBox="1"/>
          <p:nvPr/>
        </p:nvSpPr>
        <p:spPr>
          <a:xfrm>
            <a:off x="596502" y="482917"/>
            <a:ext cx="1073348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Экономический потенциал страны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характеризует способность общества производить товары и услуги и обеспечивать расширенное воспроизводство в целях удовлетворения потребностей населения, улучшения качества жизни ее граждан.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35759DD-EF83-4120-16F6-239A1CBE8DA7}"/>
              </a:ext>
            </a:extLst>
          </p:cNvPr>
          <p:cNvSpPr txBox="1"/>
          <p:nvPr/>
        </p:nvSpPr>
        <p:spPr>
          <a:xfrm>
            <a:off x="796527" y="1437501"/>
            <a:ext cx="1053345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Общественное производство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 собой процесс преобразования ресурсов в продукцию требуемого объема и качества. </a:t>
            </a:r>
            <a:endParaRPr lang="x-none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9C6BCAE-ABE3-1F6C-AA18-4FC1579D540B}"/>
              </a:ext>
            </a:extLst>
          </p:cNvPr>
          <p:cNvSpPr txBox="1"/>
          <p:nvPr/>
        </p:nvSpPr>
        <p:spPr>
          <a:xfrm>
            <a:off x="3009303" y="2508528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Элементы возможности производства</a:t>
            </a:r>
            <a:endParaRPr lang="x-none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19F9750-DD07-56CC-49EE-B82551F21BDC}"/>
              </a:ext>
            </a:extLst>
          </p:cNvPr>
          <p:cNvSpPr txBox="1"/>
          <p:nvPr/>
        </p:nvSpPr>
        <p:spPr>
          <a:xfrm>
            <a:off x="1439465" y="2908638"/>
            <a:ext cx="989052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основного капитала и других нефинансовых и финансовых активов; </a:t>
            </a:r>
          </a:p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природных ресурсов; человеческих ресурсов; </a:t>
            </a:r>
          </a:p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организации управления;</a:t>
            </a:r>
          </a:p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инновационного потенциала.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FD6300C-FD49-117E-F437-81C9E8BAB90F}"/>
              </a:ext>
            </a:extLst>
          </p:cNvPr>
          <p:cNvSpPr txBox="1"/>
          <p:nvPr/>
        </p:nvSpPr>
        <p:spPr>
          <a:xfrm>
            <a:off x="796527" y="4358671"/>
            <a:ext cx="110335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Первые три элемента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объединяются понятиями национального богатства в традиционном и расширенном понимании. Они определяют исходные ресурсные возможности производства.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3291557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F40AB03-3537-8A4D-A802-9EB0A90BC36E}"/>
              </a:ext>
            </a:extLst>
          </p:cNvPr>
          <p:cNvSpPr txBox="1"/>
          <p:nvPr/>
        </p:nvSpPr>
        <p:spPr>
          <a:xfrm>
            <a:off x="839390" y="434519"/>
            <a:ext cx="108192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Национальное богатство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результатом деятельности предшествующих поколений людей и в то же время является основой производственной деятельности живущих поколений. Оно представляет собой стоимость совокупности экономических объектов, обеспечивающих их собственникам возможность получения экономической выгоды.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8D8898-F185-02C3-3598-0E5FCF7A824F}"/>
              </a:ext>
            </a:extLst>
          </p:cNvPr>
          <p:cNvSpPr txBox="1"/>
          <p:nvPr/>
        </p:nvSpPr>
        <p:spPr>
          <a:xfrm>
            <a:off x="839390" y="1757958"/>
            <a:ext cx="110049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 системе национальных счетов (СНС), разработанной Статистическим отделом ООН и являющейся основным документом, определяющим понимание важнейших макроэкономических категорий, в объем национального богатства входят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нефинансовые активы и финансовые активы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E15FDE0-E5B7-7004-BF6C-078180BB14E1}"/>
              </a:ext>
            </a:extLst>
          </p:cNvPr>
          <p:cNvSpPr txBox="1"/>
          <p:nvPr/>
        </p:nvSpPr>
        <p:spPr>
          <a:xfrm>
            <a:off x="839389" y="3037940"/>
            <a:ext cx="108192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Нефинансовые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подразделяются на нефинансовые произведенные активы и нефинансовые непроизведенные активы. Отдельно определяется также объем потребительских товаров длительного пользования в домашних хозяйствах и прямые иностранные инвестиции.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3A77F19-37A9-6C09-FDB9-CB3718A250DA}"/>
              </a:ext>
            </a:extLst>
          </p:cNvPr>
          <p:cNvSpPr txBox="1"/>
          <p:nvPr/>
        </p:nvSpPr>
        <p:spPr>
          <a:xfrm>
            <a:off x="1010840" y="4053603"/>
            <a:ext cx="106477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Нефинансовые произведенные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активы, являющиеся результатом производственной деятельности: основной капитал, запасы материальных оборотных средств и ценности. </a:t>
            </a:r>
            <a:endParaRPr lang="x-none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ED50B50-6FA5-E880-90C8-92A29BAF18C5}"/>
              </a:ext>
            </a:extLst>
          </p:cNvPr>
          <p:cNvSpPr txBox="1"/>
          <p:nvPr/>
        </p:nvSpPr>
        <p:spPr>
          <a:xfrm>
            <a:off x="1010839" y="5025809"/>
            <a:ext cx="106477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активы, которым, как правило, противостоят финансовые обязательства других хозяйствующих субъектов.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295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8A10CB6-69E4-D207-3BDA-9C4430435D31}"/>
              </a:ext>
            </a:extLst>
          </p:cNvPr>
          <p:cNvSpPr txBox="1"/>
          <p:nvPr/>
        </p:nvSpPr>
        <p:spPr>
          <a:xfrm>
            <a:off x="1053702" y="596057"/>
            <a:ext cx="1054774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и эффективность использования национального богатства определяет величину производства ВВП в целом и в расчете на одного жителя страны, его прирост, накопление и воздействие этих факторов на уровень и качество жизни населения.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ED3482-93C1-8A77-3DC9-E76C7CC0EC96}"/>
              </a:ext>
            </a:extLst>
          </p:cNvPr>
          <p:cNvSpPr txBox="1"/>
          <p:nvPr/>
        </p:nvSpPr>
        <p:spPr>
          <a:xfrm>
            <a:off x="1053701" y="1674674"/>
            <a:ext cx="1054774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Человеческий капитал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сумма врожденных способностей, общего и специального образования, приобретенного профессионального опыта, знаний, творческого потенциала, морально-психологического и физического здоровья, обеспечивающих возможность приносить доход.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DB0A68C-8580-3008-45BD-5644A8578456}"/>
              </a:ext>
            </a:extLst>
          </p:cNvPr>
          <p:cNvSpPr txBox="1"/>
          <p:nvPr/>
        </p:nvSpPr>
        <p:spPr>
          <a:xfrm>
            <a:off x="1053701" y="3061067"/>
            <a:ext cx="1054774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человеческого капитала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составной части национального богатства осуществляется путем определения затрат на подготовку работника, включая затраты на воспитание, образование, профессиональную подготовку, самообразование и т.д. (на это в современных условиях требуется порядка 25 лет).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1994891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8999A8F-9678-FB0E-840E-625457992CC7}"/>
              </a:ext>
            </a:extLst>
          </p:cNvPr>
          <p:cNvSpPr txBox="1"/>
          <p:nvPr/>
        </p:nvSpPr>
        <p:spPr>
          <a:xfrm>
            <a:off x="753664" y="374154"/>
            <a:ext cx="10619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своему составу нефинансовые произведенные активы неоднородны. К ним относятся основной капитал, запасы материальных оборотных средств и ценности. 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BBB7FAE-021A-10BE-DAAB-628D855208B7}"/>
              </a:ext>
            </a:extLst>
          </p:cNvPr>
          <p:cNvSpPr txBox="1"/>
          <p:nvPr/>
        </p:nvSpPr>
        <p:spPr>
          <a:xfrm>
            <a:off x="679250" y="1020485"/>
            <a:ext cx="1105078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 капитал.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Часть национального богатства, являющаяся результатом производства, которая физически, в неизменной натурально-вещественной форме, многократно в течение длительного (не менее года) периода участвует в производстве товаров и услуг и переносит свою стоимость на готовый продукт постепенно по мере износа называется основной капитал. 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2D993D-6976-636F-4B87-C539D2F3BAB4}"/>
              </a:ext>
            </a:extLst>
          </p:cNvPr>
          <p:cNvSpPr txBox="1"/>
          <p:nvPr/>
        </p:nvSpPr>
        <p:spPr>
          <a:xfrm>
            <a:off x="679250" y="2343924"/>
            <a:ext cx="1105078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Запасы материальных оборотных средств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Запасы материальных оборотных средств являются составной частью нефинансовых произведенных активов и представляют ту часть капитала, которая целиком потребляется в процессе производства, возвращается предпринимателям в течение каждого цикла кругооборота в денежной форме и требует замещения в натуральной форме для нового цикла производства. Это главным образом предметы труда, называемые также промежуточными продуктами (сырье, материалы, полуфабрикаты, топливо, корма, фураж, животные на откорме и т.п.).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345E4F4-D94C-151D-6136-87FA32EE31EB}"/>
              </a:ext>
            </a:extLst>
          </p:cNvPr>
          <p:cNvSpPr txBox="1"/>
          <p:nvPr/>
        </p:nvSpPr>
        <p:spPr>
          <a:xfrm>
            <a:off x="679250" y="4590693"/>
            <a:ext cx="110507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Ценности.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ценностям, рассматриваемым в СНС в составе нефинансовых произведенных активов, относятся дорогостоящие товары длительного пользования, приобретаемые главным образом в целях сохранения стоимости во времени.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1419751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E44D7B-6B16-2373-02F5-03CF4048DB8E}"/>
              </a:ext>
            </a:extLst>
          </p:cNvPr>
          <p:cNvSpPr txBox="1"/>
          <p:nvPr/>
        </p:nvSpPr>
        <p:spPr>
          <a:xfrm>
            <a:off x="782241" y="379691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ценностям относятся: </a:t>
            </a:r>
            <a:endParaRPr lang="x-non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E721CDF-ABFE-444E-371B-FCB13C3CD3AD}"/>
              </a:ext>
            </a:extLst>
          </p:cNvPr>
          <p:cNvSpPr txBox="1"/>
          <p:nvPr/>
        </p:nvSpPr>
        <p:spPr>
          <a:xfrm>
            <a:off x="939403" y="940117"/>
            <a:ext cx="100619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драгоценные металлы (золото, серебро, платина и металлы платиновой группы); </a:t>
            </a:r>
          </a:p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драгоценные камни в сыром и обработанном виде (алмазы, рубины, изумруды, сапфиры и др.);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ювелирные изделия, изготовленные из таких металлов и камней, произведения искусства, антиквариат.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F33E082-47B6-EFB2-8E6D-7C03B550BFEE}"/>
              </a:ext>
            </a:extLst>
          </p:cNvPr>
          <p:cNvSpPr txBox="1"/>
          <p:nvPr/>
        </p:nvSpPr>
        <p:spPr>
          <a:xfrm>
            <a:off x="1000720" y="2844224"/>
            <a:ext cx="101905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СНС их покупка рассматривается не как расход на потребление, а как приобретение активов. В объем ценностей не входят монетарное золото, а также золото и драгоценные камни для промышленного использования. В рамках экономики страны покупка и продажа ценностей взаимно погашаются.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404700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92BA0DB-DD74-517C-F09B-D5553A79CEE5}"/>
              </a:ext>
            </a:extLst>
          </p:cNvPr>
          <p:cNvSpPr txBox="1"/>
          <p:nvPr/>
        </p:nvSpPr>
        <p:spPr>
          <a:xfrm>
            <a:off x="682228" y="263070"/>
            <a:ext cx="112192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Нефинансовые непроизведенные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активы, не являющиеся результатом производственной деятельности. Они либо существуют в природе, либо являются результатом юридических или учетных действий и соответственно подразделяются на материальные непроизведенные активы и нематериальные непроизведенные активы.</a:t>
            </a:r>
            <a:endParaRPr lang="x-non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1A4FBFE-581C-1FDE-BF1D-A50C3964AB50}"/>
              </a:ext>
            </a:extLst>
          </p:cNvPr>
          <p:cNvSpPr txBox="1"/>
          <p:nvPr/>
        </p:nvSpPr>
        <p:spPr>
          <a:xfrm>
            <a:off x="682228" y="1586509"/>
            <a:ext cx="110335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Материальные непроизведенные активы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Они представляют собой не являющиеся результатом производственной деятельности природные ресурсы, разведанные и вовлеченные в экономический оборот, т.е. используемые для производства товаров и услуг.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30E3B53-6631-21D8-67C7-89DE2D007363}"/>
              </a:ext>
            </a:extLst>
          </p:cNvPr>
          <p:cNvSpPr txBox="1"/>
          <p:nvPr/>
        </p:nvSpPr>
        <p:spPr>
          <a:xfrm>
            <a:off x="825103" y="2602172"/>
            <a:ext cx="1089064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Нематериальные непроизведенные активы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Это активы, созданные вне производства посредством юридических и учетных действий. К ним относятся, в частности, различного рода документы, дающие право заниматься той или иной конкретной деятельностью и запрещающие делать это другим институциональным единицам без разрешения владельца. </a:t>
            </a:r>
            <a:endParaRPr lang="x-none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621B5DC-E806-9E1B-0E80-CD4D19910AAA}"/>
              </a:ext>
            </a:extLst>
          </p:cNvPr>
          <p:cNvSpPr txBox="1"/>
          <p:nvPr/>
        </p:nvSpPr>
        <p:spPr>
          <a:xfrm>
            <a:off x="825102" y="3870308"/>
            <a:ext cx="108906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Интеллектуальные продукты (активы)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являются результатом творческой деятельности человека. К ним относятся патенты, лицензии, изобретения, научные открытия, авторское право, ноу-хау, результаты исследовательских, конструкторских и проектных работ, права на дизайн и т.п.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1161468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5DD287C-6CD2-E789-612B-98707476A883}"/>
              </a:ext>
            </a:extLst>
          </p:cNvPr>
          <p:cNvSpPr txBox="1"/>
          <p:nvPr/>
        </p:nvSpPr>
        <p:spPr>
          <a:xfrm>
            <a:off x="1053702" y="391657"/>
            <a:ext cx="1067633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это активы (финансовые требования), которым противостоят, как правило, финансовые обязательства других экономических единиц. Финансовые требования возникают на базе договорных отношений между хозяйствующими субъектами, один из которых является заемщиком (должником), а другой кредитором (инвестором). 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AC4446D-1C28-6678-34AC-4081E2615946}"/>
              </a:ext>
            </a:extLst>
          </p:cNvPr>
          <p:cNvSpPr txBox="1"/>
          <p:nvPr/>
        </p:nvSpPr>
        <p:spPr>
          <a:xfrm>
            <a:off x="1053701" y="1924795"/>
            <a:ext cx="1067633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Финансовые активы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характеризуют вложения денежных средств, материальных и иных ценностей в ценные бумаги других экономических единиц, облигации государственных и муниципальных займов, уставные (складочные) капиталы других юридических лиц на экономической территории страны, капитал предприятий за рубежом и займы, предоставленные другим экономическим единицам в стране и за ее пределами.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59976301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48</TotalTime>
  <Words>1006</Words>
  <Application>Microsoft Office PowerPoint</Application>
  <PresentationFormat>Произвольный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2</cp:revision>
  <dcterms:created xsi:type="dcterms:W3CDTF">2023-06-28T15:27:25Z</dcterms:created>
  <dcterms:modified xsi:type="dcterms:W3CDTF">2023-06-29T12:18:42Z</dcterms:modified>
</cp:coreProperties>
</file>