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7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-798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577272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33113093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12425267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1093374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24381924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36622001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1765606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39509505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xmlns="" val="24945221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7321478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6950558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8165D3-C4A9-4AD6-A18C-460B90D98827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5C7CB8D9-A569-4C48-AB73-E78E4424C413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12483398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дзаголовок 2"/>
          <p:cNvSpPr txBox="1">
            <a:spLocks/>
          </p:cNvSpPr>
          <p:nvPr/>
        </p:nvSpPr>
        <p:spPr>
          <a:xfrm>
            <a:off x="1835366" y="271661"/>
            <a:ext cx="8458200" cy="572401"/>
          </a:xfrm>
          <a:prstGeom prst="rect">
            <a:avLst/>
          </a:prstGeom>
        </p:spPr>
        <p:txBody>
          <a:bodyPr/>
          <a:lstStyle/>
          <a:p>
            <a:pPr marL="228600" marR="0" lvl="0" indent="-228600" algn="ctr" defTabSz="914400" rtl="0" eaLnBrk="1" fontAlgn="auto" latinLnBrk="0" hangingPunct="1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100000"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Карагандинский   университет </a:t>
            </a:r>
            <a:r>
              <a:rPr kumimoji="0" lang="ru-RU" sz="2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 </a:t>
            </a: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им. Е.А. </a:t>
            </a:r>
            <a:r>
              <a:rPr kumimoji="0" lang="ru-RU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Букетова</a:t>
            </a:r>
            <a:endParaRPr kumimoji="0" lang="ru-RU" sz="2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n-ea"/>
              <a:cs typeface="Times New Roman" pitchFamily="18" charset="0"/>
            </a:endParaRPr>
          </a:p>
        </p:txBody>
      </p:sp>
      <p:sp>
        <p:nvSpPr>
          <p:cNvPr id="8" name="Заголовок 1"/>
          <p:cNvSpPr txBox="1">
            <a:spLocks/>
          </p:cNvSpPr>
          <p:nvPr/>
        </p:nvSpPr>
        <p:spPr>
          <a:xfrm>
            <a:off x="1839350" y="863830"/>
            <a:ext cx="8458200" cy="1246324"/>
          </a:xfrm>
          <a:prstGeom prst="rect">
            <a:avLst/>
          </a:prstGeom>
        </p:spPr>
        <p:txBody>
          <a:bodyPr>
            <a:normAutofit fontScale="97500"/>
          </a:bodyPr>
          <a:lstStyle/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7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Дисциплина </a:t>
            </a:r>
            <a:r>
              <a:rPr kumimoji="0" lang="ru-RU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/>
            </a:r>
            <a:br>
              <a:rPr kumimoji="0" lang="ru-RU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kumimoji="0" lang="ru-RU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национальная экономика</a:t>
            </a:r>
            <a:endParaRPr kumimoji="0" lang="ru-RU" sz="3200" b="0" i="0" u="none" strike="noStrike" kern="1200" cap="all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sp>
        <p:nvSpPr>
          <p:cNvPr id="12289" name="Rectangle 1"/>
          <p:cNvSpPr>
            <a:spLocks noChangeArrowheads="1"/>
          </p:cNvSpPr>
          <p:nvPr/>
        </p:nvSpPr>
        <p:spPr bwMode="auto">
          <a:xfrm>
            <a:off x="2362737" y="1852916"/>
            <a:ext cx="7325852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Тема 8: Формирование и механизм осуществления 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инвестиционной политики государства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Rectangle 1"/>
          <p:cNvSpPr>
            <a:spLocks noChangeArrowheads="1"/>
          </p:cNvSpPr>
          <p:nvPr/>
        </p:nvSpPr>
        <p:spPr bwMode="auto">
          <a:xfrm>
            <a:off x="2957772" y="2744691"/>
            <a:ext cx="6232154" cy="67710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288925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7М04103 - "Государственное и местное управление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"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Подзаголовок 7"/>
          <p:cNvSpPr txBox="1">
            <a:spLocks/>
          </p:cNvSpPr>
          <p:nvPr/>
        </p:nvSpPr>
        <p:spPr>
          <a:xfrm>
            <a:off x="1912301" y="4134810"/>
            <a:ext cx="7920880" cy="1373180"/>
          </a:xfrm>
          <a:prstGeom prst="rect">
            <a:avLst/>
          </a:prstGeom>
        </p:spPr>
        <p:txBody>
          <a:bodyPr vert="horz" anchor="b">
            <a:normAutofit fontScale="92500"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 2"/>
              <a:buNone/>
              <a:tabLst/>
              <a:defRPr/>
            </a:pPr>
            <a:r>
              <a:rPr kumimoji="0" lang="ru-R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Автор                                                                       </a:t>
            </a:r>
            <a:r>
              <a:rPr kumimoji="0" lang="ru-RU" sz="2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Дарибеков</a:t>
            </a:r>
            <a:r>
              <a:rPr kumimoji="0" lang="ru-R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 С.С.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 2"/>
              <a:buNone/>
              <a:tabLst/>
              <a:defRPr/>
            </a:pPr>
            <a:endParaRPr kumimoji="0" lang="ru-RU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2">
                  <a:shade val="75000"/>
                </a:schemeClr>
              </a:solidFill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 2"/>
              <a:buNone/>
              <a:tabLst/>
              <a:defRPr/>
            </a:pPr>
            <a:r>
              <a:rPr kumimoji="0" lang="ru-R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Вид занятия:                                                            Лекция</a:t>
            </a:r>
            <a:endParaRPr kumimoji="0" lang="ru-RU" sz="2400" b="0" i="0" u="none" strike="noStrike" kern="1200" cap="none" spc="0" normalizeH="0" baseline="0" noProof="0" dirty="0">
              <a:ln>
                <a:noFill/>
              </a:ln>
              <a:solidFill>
                <a:schemeClr val="tx2">
                  <a:shade val="75000"/>
                </a:schemeClr>
              </a:solidFill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8649729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45995D6F-AF03-A68E-C46C-FA2DD199CA2E}"/>
              </a:ext>
            </a:extLst>
          </p:cNvPr>
          <p:cNvSpPr txBox="1"/>
          <p:nvPr/>
        </p:nvSpPr>
        <p:spPr>
          <a:xfrm>
            <a:off x="896540" y="212616"/>
            <a:ext cx="9747648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indent="269875" algn="just">
              <a:tabLst>
                <a:tab pos="450215" algn="l"/>
              </a:tabLst>
            </a:pP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Инвестиции</a:t>
            </a:r>
            <a:r>
              <a:rPr lang="ru-RU" spc="74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играют  </a:t>
            </a:r>
            <a:r>
              <a:rPr lang="ru-RU" spc="34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исключительно  </a:t>
            </a:r>
            <a:r>
              <a:rPr lang="ru-RU" spc="34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важную  </a:t>
            </a:r>
            <a:r>
              <a:rPr lang="ru-RU" spc="3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роль  </a:t>
            </a:r>
            <a:r>
              <a:rPr lang="ru-RU" b="1" spc="34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  </a:t>
            </a:r>
            <a:r>
              <a:rPr lang="ru-RU" b="1" spc="34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  </a:t>
            </a:r>
            <a:r>
              <a:rPr lang="ru-RU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микроуровне</a:t>
            </a:r>
            <a:r>
              <a:rPr lang="ru-RU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</a:t>
            </a:r>
            <a:endParaRPr lang="x-none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59347D08-B3BF-CB6E-592C-478CAD0E7BBF}"/>
              </a:ext>
            </a:extLst>
          </p:cNvPr>
          <p:cNvSpPr txBox="1"/>
          <p:nvPr/>
        </p:nvSpPr>
        <p:spPr>
          <a:xfrm>
            <a:off x="556318" y="446119"/>
            <a:ext cx="11262122" cy="203132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indent="269875" algn="l">
              <a:tabLst>
                <a:tab pos="450215" algn="l"/>
              </a:tabLst>
            </a:pP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</a:t>
            </a:r>
            <a:r>
              <a:rPr lang="ru-RU" spc="27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этом</a:t>
            </a:r>
            <a:r>
              <a:rPr lang="ru-RU" spc="29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уровне</a:t>
            </a:r>
            <a:r>
              <a:rPr lang="ru-RU" spc="29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они</a:t>
            </a:r>
            <a:r>
              <a:rPr lang="ru-RU" spc="28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необходимы</a:t>
            </a:r>
            <a:r>
              <a:rPr lang="ru-RU" spc="2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для</a:t>
            </a:r>
            <a:r>
              <a:rPr lang="ru-RU" spc="28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достижения</a:t>
            </a:r>
            <a:r>
              <a:rPr lang="ru-RU" spc="2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следующих</a:t>
            </a:r>
            <a:r>
              <a:rPr lang="ru-RU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целей:</a:t>
            </a:r>
            <a:endParaRPr lang="x-none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l">
              <a:buSzPts val="1600"/>
              <a:buFont typeface="Wingdings" panose="05000000000000000000" pitchFamily="2" charset="2"/>
              <a:buChar char=""/>
              <a:tabLst>
                <a:tab pos="450215" algn="l"/>
                <a:tab pos="1003935" algn="l"/>
                <a:tab pos="1004570" algn="l"/>
              </a:tabLst>
            </a:pP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расширения</a:t>
            </a:r>
            <a:r>
              <a:rPr lang="ru-RU" spc="-2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и</a:t>
            </a:r>
            <a:r>
              <a:rPr lang="ru-RU" spc="-3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развития</a:t>
            </a:r>
            <a:r>
              <a:rPr lang="ru-RU" spc="-2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производства;</a:t>
            </a:r>
            <a:endParaRPr lang="x-none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marR="372110" lvl="0" indent="-342900" algn="l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450215" algn="l"/>
                <a:tab pos="1003935" algn="l"/>
                <a:tab pos="1004570" algn="l"/>
              </a:tabLst>
            </a:pP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недопущения</a:t>
            </a:r>
            <a:r>
              <a:rPr lang="ru-RU" spc="1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чрезмерного</a:t>
            </a:r>
            <a:r>
              <a:rPr lang="ru-RU" spc="3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морального</a:t>
            </a:r>
            <a:r>
              <a:rPr lang="ru-RU" spc="3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и</a:t>
            </a:r>
            <a:r>
              <a:rPr lang="ru-RU" spc="2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физического</a:t>
            </a:r>
            <a:r>
              <a:rPr lang="ru-RU" spc="2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износа</a:t>
            </a:r>
            <a:r>
              <a:rPr lang="ru-RU" spc="-38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основных</a:t>
            </a:r>
            <a:r>
              <a:rPr lang="ru-RU" spc="-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фондов;</a:t>
            </a:r>
            <a:endParaRPr lang="x-none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lvl="0" indent="-342900" algn="l">
              <a:buSzPts val="1600"/>
              <a:buFont typeface="Wingdings" panose="05000000000000000000" pitchFamily="2" charset="2"/>
              <a:buChar char=""/>
              <a:tabLst>
                <a:tab pos="450215" algn="l"/>
                <a:tab pos="1003935" algn="l"/>
                <a:tab pos="1004570" algn="l"/>
              </a:tabLst>
            </a:pP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повышения</a:t>
            </a:r>
            <a:r>
              <a:rPr lang="ru-RU" spc="-3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технического</a:t>
            </a:r>
            <a:r>
              <a:rPr lang="ru-RU" spc="-2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уровня</a:t>
            </a:r>
            <a:r>
              <a:rPr lang="ru-RU" spc="-3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производства;</a:t>
            </a:r>
            <a:endParaRPr lang="x-none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marR="372745" lvl="0" indent="-342900" algn="l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450215" algn="l"/>
                <a:tab pos="1003935" algn="l"/>
                <a:tab pos="1004570" algn="l"/>
              </a:tabLst>
            </a:pP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повышения</a:t>
            </a:r>
            <a:r>
              <a:rPr lang="ru-RU" spc="16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качества</a:t>
            </a:r>
            <a:r>
              <a:rPr lang="ru-RU" spc="18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и</a:t>
            </a:r>
            <a:r>
              <a:rPr lang="ru-RU" spc="17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обеспечения</a:t>
            </a:r>
            <a:r>
              <a:rPr lang="ru-RU" spc="17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конкурентоспособности</a:t>
            </a:r>
            <a:r>
              <a:rPr lang="ru-RU" spc="-38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продукции</a:t>
            </a:r>
            <a:r>
              <a:rPr lang="ru-RU" spc="-1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конкретного предприятия;</a:t>
            </a:r>
            <a:endParaRPr lang="x-none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lvl="0" indent="-342900" algn="l">
              <a:buSzPts val="1600"/>
              <a:buFont typeface="Wingdings" panose="05000000000000000000" pitchFamily="2" charset="2"/>
              <a:buChar char=""/>
              <a:tabLst>
                <a:tab pos="450215" algn="l"/>
                <a:tab pos="6031230" algn="l"/>
              </a:tabLst>
            </a:pP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осуществления</a:t>
            </a:r>
            <a:r>
              <a:rPr lang="ru-RU" spc="-5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природоохранных</a:t>
            </a:r>
            <a:r>
              <a:rPr lang="ru-RU" spc="-4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мероприятий;</a:t>
            </a:r>
            <a:endParaRPr lang="x-none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marR="374015" lvl="0" indent="-342900" algn="l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450215" algn="l"/>
                <a:tab pos="6031230" algn="l"/>
              </a:tabLst>
            </a:pP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приобретения</a:t>
            </a:r>
            <a:r>
              <a:rPr lang="ru-RU" spc="31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ценных</a:t>
            </a:r>
            <a:r>
              <a:rPr lang="ru-RU" spc="32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бумаг</a:t>
            </a:r>
            <a:r>
              <a:rPr lang="ru-RU" spc="33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и</a:t>
            </a:r>
            <a:r>
              <a:rPr lang="ru-RU" spc="31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вложения</a:t>
            </a:r>
            <a:r>
              <a:rPr lang="ru-RU" spc="32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средств</a:t>
            </a:r>
            <a:r>
              <a:rPr lang="ru-RU" spc="33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в</a:t>
            </a:r>
            <a:r>
              <a:rPr lang="ru-RU" spc="31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активы</a:t>
            </a:r>
            <a:r>
              <a:rPr lang="ru-RU" spc="-38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других</a:t>
            </a:r>
            <a:r>
              <a:rPr lang="ru-RU" spc="-1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предприятий.</a:t>
            </a:r>
            <a:endParaRPr lang="x-none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8EBE03A0-7844-F814-F6AD-755A75207595}"/>
              </a:ext>
            </a:extLst>
          </p:cNvPr>
          <p:cNvSpPr txBox="1"/>
          <p:nvPr/>
        </p:nvSpPr>
        <p:spPr>
          <a:xfrm>
            <a:off x="1059060" y="2448867"/>
            <a:ext cx="6107906" cy="39068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R="3810" indent="269875" algn="just">
              <a:lnSpc>
                <a:spcPct val="115000"/>
              </a:lnSpc>
              <a:spcAft>
                <a:spcPts val="1000"/>
              </a:spcAft>
              <a:tabLst>
                <a:tab pos="270510" algn="l"/>
                <a:tab pos="450215" algn="l"/>
              </a:tabLst>
            </a:pPr>
            <a:r>
              <a:rPr lang="ru-RU" sz="18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Инвестиции</a:t>
            </a:r>
            <a:r>
              <a:rPr lang="ru-RU" sz="1800" b="1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</a:t>
            </a:r>
            <a:r>
              <a:rPr lang="ru-RU" sz="1800" b="1" spc="-3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макроуровне</a:t>
            </a:r>
            <a:r>
              <a:rPr lang="ru-RU" sz="1800" b="1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являются</a:t>
            </a:r>
            <a:r>
              <a:rPr lang="ru-RU" sz="1800" b="1" spc="-3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основой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  <a:endParaRPr lang="x-none" sz="1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448C5EA2-6AAD-AEC3-EA0A-8928AFF7B56B}"/>
              </a:ext>
            </a:extLst>
          </p:cNvPr>
          <p:cNvSpPr txBox="1"/>
          <p:nvPr/>
        </p:nvSpPr>
        <p:spPr>
          <a:xfrm>
            <a:off x="716160" y="2810973"/>
            <a:ext cx="10942439" cy="34547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marR="3810" lvl="0" indent="-342900" algn="l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270510" algn="l"/>
                <a:tab pos="450215" algn="l"/>
                <a:tab pos="1003935" algn="l"/>
                <a:tab pos="1004570" algn="l"/>
                <a:tab pos="1854200" algn="l"/>
                <a:tab pos="3726180" algn="l"/>
                <a:tab pos="5104130" algn="l"/>
              </a:tabLst>
            </a:pP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для	осуществления политики расширенного</a:t>
            </a:r>
            <a:r>
              <a:rPr lang="ru-RU" sz="1800" spc="-38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воспроизводства;</a:t>
            </a:r>
            <a:endParaRPr lang="x-none" sz="1400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marR="3810" lvl="0" indent="-342900" algn="l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270510" algn="l"/>
                <a:tab pos="450215" algn="l"/>
                <a:tab pos="1003935" algn="l"/>
                <a:tab pos="1004570" algn="l"/>
                <a:tab pos="1430655" algn="l"/>
                <a:tab pos="2456180" algn="l"/>
                <a:tab pos="3053080" algn="l"/>
                <a:tab pos="4146550" algn="l"/>
                <a:tab pos="5022215" algn="l"/>
                <a:tab pos="5260340" algn="l"/>
              </a:tabLst>
            </a:pP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для	ускорения НТП,	улучшения	качества	и 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обеспечения</a:t>
            </a:r>
            <a:r>
              <a:rPr lang="ru-RU" sz="1800" spc="-38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конкурентоспособности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отечественной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продукции;</a:t>
            </a:r>
            <a:endParaRPr lang="x-none" sz="1400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marR="3810" lvl="0" indent="-342900" algn="just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270510" algn="l"/>
                <a:tab pos="450215" algn="l"/>
                <a:tab pos="1003935" algn="l"/>
                <a:tab pos="1004570" algn="l"/>
              </a:tabLst>
            </a:pP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для структурной перестройки общественного производства и</a:t>
            </a:r>
            <a:r>
              <a:rPr lang="ru-RU" sz="1800" spc="-38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сбалансированного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развития</a:t>
            </a:r>
            <a:r>
              <a:rPr lang="ru-RU" sz="1800" spc="-2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всех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отраслей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народного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хозяйства;</a:t>
            </a:r>
            <a:endParaRPr lang="x-none" sz="1400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marR="3810" lvl="0" indent="-342900" algn="l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270510" algn="l"/>
                <a:tab pos="450215" algn="l"/>
                <a:tab pos="1003935" algn="l"/>
                <a:tab pos="1004570" algn="l"/>
              </a:tabLst>
            </a:pP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для</a:t>
            </a:r>
            <a:r>
              <a:rPr lang="ru-RU" sz="1800" spc="-2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создания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необходимой</a:t>
            </a:r>
            <a:r>
              <a:rPr lang="ru-RU" sz="1800" spc="-2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сырьевой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базы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промышленности;</a:t>
            </a:r>
            <a:endParaRPr lang="x-none" sz="1400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marR="1905" lvl="0" indent="-342900" algn="just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450215" algn="l"/>
              </a:tabLst>
            </a:pP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для гражданского строительства, развития здравоохранения,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культуры, высшей и средней школы, а также для решения других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социальных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проблем;</a:t>
            </a:r>
            <a:endParaRPr lang="x-none" sz="1400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marR="1905" lvl="0" indent="-342900" algn="l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450215" algn="l"/>
              </a:tabLst>
            </a:pP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для</a:t>
            </a:r>
            <a:r>
              <a:rPr lang="ru-RU" sz="1800" spc="-2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смягчения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или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решения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проблемы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безработицы;</a:t>
            </a:r>
            <a:endParaRPr lang="x-none" sz="1400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marR="1905" lvl="0" indent="-342900" algn="l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450215" algn="l"/>
              </a:tabLst>
            </a:pP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для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охраны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природной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среды;</a:t>
            </a:r>
            <a:endParaRPr lang="x-none" sz="1400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marR="1905" lvl="0" indent="-342900" algn="l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450215" algn="l"/>
              </a:tabLst>
            </a:pP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для</a:t>
            </a:r>
            <a:r>
              <a:rPr lang="ru-RU" sz="1800" spc="-3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конверсии</a:t>
            </a:r>
            <a:r>
              <a:rPr lang="ru-RU" sz="1800" spc="-3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военно-промышленного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комплекса;</a:t>
            </a:r>
            <a:endParaRPr lang="x-none" sz="1400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  <a:p>
            <a:pPr marL="342900" marR="1905" lvl="0" indent="-342900" algn="just">
              <a:spcAft>
                <a:spcPts val="0"/>
              </a:spcAft>
              <a:buSzPts val="1600"/>
              <a:buFont typeface="Wingdings" panose="05000000000000000000" pitchFamily="2" charset="2"/>
              <a:buChar char=""/>
              <a:tabLst>
                <a:tab pos="450215" algn="l"/>
              </a:tabLst>
            </a:pP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для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обеспечения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обороноспособности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государства</a:t>
            </a:r>
            <a:r>
              <a:rPr lang="ru-RU" sz="1800" spc="40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и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решения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многих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других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Wingdings" panose="05000000000000000000" pitchFamily="2" charset="2"/>
                <a:cs typeface="Wingdings" panose="05000000000000000000" pitchFamily="2" charset="2"/>
              </a:rPr>
              <a:t>проблем.</a:t>
            </a:r>
            <a:endParaRPr lang="x-none" sz="1400" dirty="0">
              <a:effectLst/>
              <a:latin typeface="Times New Roman" panose="02020603050405020304" pitchFamily="18" charset="0"/>
              <a:ea typeface="Wingdings" panose="05000000000000000000" pitchFamily="2" charset="2"/>
              <a:cs typeface="Wingdings" panose="05000000000000000000" pitchFamily="2" charset="2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402345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27CFB8F5-9583-5684-9848-8CC9311D3EE8}"/>
              </a:ext>
            </a:extLst>
          </p:cNvPr>
          <p:cNvSpPr txBox="1"/>
          <p:nvPr/>
        </p:nvSpPr>
        <p:spPr>
          <a:xfrm>
            <a:off x="853678" y="253008"/>
            <a:ext cx="10362010" cy="520911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marR="1905" indent="270510" algn="just">
              <a:spcBef>
                <a:spcPts val="305"/>
              </a:spcBef>
              <a:spcAft>
                <a:spcPts val="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Приоритетными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направлениями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улучшения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инвестиционного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климата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являются:</a:t>
            </a:r>
          </a:p>
          <a:p>
            <a:pPr marL="373380" marR="1905" indent="270510" algn="just">
              <a:spcBef>
                <a:spcPts val="305"/>
              </a:spcBef>
              <a:spcAft>
                <a:spcPts val="0"/>
              </a:spcAft>
            </a:pP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742950" marR="1905" lvl="1" indent="-285750" algn="just">
              <a:spcAft>
                <a:spcPts val="0"/>
              </a:spcAft>
              <a:buSzPts val="1600"/>
              <a:buFont typeface="Symbol" panose="05050102010706020507" pitchFamily="18" charset="2"/>
              <a:buChar char="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снижение инфляции всеми известными в мировой практике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мерами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за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исключением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невыплат</a:t>
            </a:r>
            <a:r>
              <a:rPr lang="ru-RU" sz="2000" spc="1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трудящимся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зарплаты;</a:t>
            </a:r>
            <a:endParaRPr lang="x-none" sz="2000" dirty="0">
              <a:effectLst/>
              <a:latin typeface="Times New Roman" panose="02020603050405020304" pitchFamily="18" charset="0"/>
              <a:ea typeface="Symbol" panose="05050102010706020507" pitchFamily="18" charset="2"/>
              <a:cs typeface="Symbol" panose="05050102010706020507" pitchFamily="18" charset="2"/>
            </a:endParaRPr>
          </a:p>
          <a:p>
            <a:pPr marL="742950" marR="1905" lvl="1" indent="-285750" algn="just">
              <a:spcAft>
                <a:spcPts val="0"/>
              </a:spcAft>
              <a:buSzPts val="1600"/>
              <a:buFont typeface="Symbol" panose="05050102010706020507" pitchFamily="18" charset="2"/>
              <a:buChar char="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мобилизация свободных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средств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предприятий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</a:t>
            </a:r>
            <a:r>
              <a:rPr lang="ru-RU" sz="2000" spc="4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населения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на инвестиционные нужду путем повышения процентных ставок по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депозитам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вкладам;</a:t>
            </a:r>
            <a:endParaRPr lang="x-none" sz="2000" dirty="0">
              <a:effectLst/>
              <a:latin typeface="Times New Roman" panose="02020603050405020304" pitchFamily="18" charset="0"/>
              <a:ea typeface="Symbol" panose="05050102010706020507" pitchFamily="18" charset="2"/>
              <a:cs typeface="Symbol" panose="05050102010706020507" pitchFamily="18" charset="2"/>
            </a:endParaRPr>
          </a:p>
          <a:p>
            <a:pPr marL="742950" marR="1905" lvl="1" indent="-285750" algn="just">
              <a:spcAft>
                <a:spcPts val="0"/>
              </a:spcAft>
              <a:buSzPts val="1600"/>
              <a:buFont typeface="Symbol" panose="05050102010706020507" pitchFamily="18" charset="2"/>
              <a:buChar char="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совершенствование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информационной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инфраструктуры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включение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отечественных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информационных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систем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в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мировые;</a:t>
            </a:r>
            <a:endParaRPr lang="x-none" sz="2000" dirty="0">
              <a:effectLst/>
              <a:latin typeface="Times New Roman" panose="02020603050405020304" pitchFamily="18" charset="0"/>
              <a:ea typeface="Symbol" panose="05050102010706020507" pitchFamily="18" charset="2"/>
              <a:cs typeface="Symbol" panose="05050102010706020507" pitchFamily="18" charset="2"/>
            </a:endParaRPr>
          </a:p>
          <a:p>
            <a:pPr marL="742950" marR="1905" lvl="1" indent="-285750" algn="just">
              <a:spcAft>
                <a:spcPts val="0"/>
              </a:spcAft>
              <a:buSzPts val="1600"/>
              <a:buFont typeface="Symbol" panose="05050102010706020507" pitchFamily="18" charset="2"/>
              <a:buChar char="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формирование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региональной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инвестиционной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политики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в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стране: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улучшение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банковского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обслуживания,</a:t>
            </a:r>
            <a:r>
              <a:rPr lang="ru-RU" sz="2000" spc="40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страховых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компаний,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фондового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рынка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др.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до мировых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стандартов;</a:t>
            </a:r>
            <a:endParaRPr lang="x-none" sz="2000" dirty="0">
              <a:effectLst/>
              <a:latin typeface="Times New Roman" panose="02020603050405020304" pitchFamily="18" charset="0"/>
              <a:ea typeface="Symbol" panose="05050102010706020507" pitchFamily="18" charset="2"/>
              <a:cs typeface="Symbol" panose="05050102010706020507" pitchFamily="18" charset="2"/>
            </a:endParaRPr>
          </a:p>
          <a:p>
            <a:pPr marL="742950" marR="1905" lvl="1" indent="-285750" algn="just">
              <a:lnSpc>
                <a:spcPts val="1960"/>
              </a:lnSpc>
              <a:spcAft>
                <a:spcPts val="0"/>
              </a:spcAft>
              <a:buSzPts val="1600"/>
              <a:buFont typeface="Symbol" panose="05050102010706020507" pitchFamily="18" charset="2"/>
              <a:buChar char="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улучшение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условий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лицензирования</a:t>
            </a:r>
            <a:r>
              <a:rPr lang="ru-RU" sz="2000" spc="-2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уплаты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налогов;</a:t>
            </a:r>
            <a:endParaRPr lang="x-none" sz="2000" dirty="0">
              <a:effectLst/>
              <a:latin typeface="Times New Roman" panose="02020603050405020304" pitchFamily="18" charset="0"/>
              <a:ea typeface="Symbol" panose="05050102010706020507" pitchFamily="18" charset="2"/>
              <a:cs typeface="Symbol" panose="05050102010706020507" pitchFamily="18" charset="2"/>
            </a:endParaRPr>
          </a:p>
          <a:p>
            <a:pPr marL="742950" marR="1905" lvl="1" indent="-285750" algn="just">
              <a:lnSpc>
                <a:spcPts val="1950"/>
              </a:lnSpc>
              <a:spcAft>
                <a:spcPts val="0"/>
              </a:spcAft>
              <a:buSzPts val="1600"/>
              <a:buFont typeface="Symbol" panose="05050102010706020507" pitchFamily="18" charset="2"/>
              <a:buChar char="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совершенствование</a:t>
            </a:r>
            <a:r>
              <a:rPr lang="ru-RU" sz="2000" spc="-3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мер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по</a:t>
            </a:r>
            <a:r>
              <a:rPr lang="ru-RU" sz="2000" spc="-2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снижению</a:t>
            </a:r>
            <a:r>
              <a:rPr lang="ru-RU" sz="2000" spc="-3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коррупции;</a:t>
            </a:r>
            <a:endParaRPr lang="x-none" sz="2000" dirty="0">
              <a:effectLst/>
              <a:latin typeface="Times New Roman" panose="02020603050405020304" pitchFamily="18" charset="0"/>
              <a:ea typeface="Symbol" panose="05050102010706020507" pitchFamily="18" charset="2"/>
              <a:cs typeface="Symbol" panose="05050102010706020507" pitchFamily="18" charset="2"/>
            </a:endParaRPr>
          </a:p>
          <a:p>
            <a:pPr marL="742950" marR="1905" lvl="1" indent="-285750" algn="just">
              <a:spcAft>
                <a:spcPts val="0"/>
              </a:spcAft>
              <a:buSzPts val="1600"/>
              <a:buFont typeface="Symbol" panose="05050102010706020507" pitchFamily="18" charset="2"/>
              <a:buChar char="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законодательно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определить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понятие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«рейдерство»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</a:t>
            </a:r>
            <a:r>
              <a:rPr lang="ru-RU" sz="2000" spc="4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меры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его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пресечения;</a:t>
            </a:r>
            <a:endParaRPr lang="x-none" sz="2000" dirty="0">
              <a:effectLst/>
              <a:latin typeface="Times New Roman" panose="02020603050405020304" pitchFamily="18" charset="0"/>
              <a:ea typeface="Symbol" panose="05050102010706020507" pitchFamily="18" charset="2"/>
              <a:cs typeface="Symbol" panose="05050102010706020507" pitchFamily="18" charset="2"/>
            </a:endParaRPr>
          </a:p>
          <a:p>
            <a:pPr marL="742950" marR="1905" lvl="1" indent="-285750" algn="just">
              <a:lnSpc>
                <a:spcPts val="1960"/>
              </a:lnSpc>
              <a:spcAft>
                <a:spcPts val="0"/>
              </a:spcAft>
              <a:buSzPts val="1600"/>
              <a:buFont typeface="Symbol" panose="05050102010706020507" pitchFamily="18" charset="2"/>
              <a:buChar char="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развитие</a:t>
            </a:r>
            <a:r>
              <a:rPr lang="ru-RU" sz="2000" spc="-4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транспортно-логистической</a:t>
            </a:r>
            <a:r>
              <a:rPr lang="ru-RU" sz="2000" spc="-3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инфраструктуры;</a:t>
            </a:r>
            <a:endParaRPr lang="x-none" sz="2000" dirty="0">
              <a:effectLst/>
              <a:latin typeface="Times New Roman" panose="02020603050405020304" pitchFamily="18" charset="0"/>
              <a:ea typeface="Symbol" panose="05050102010706020507" pitchFamily="18" charset="2"/>
              <a:cs typeface="Symbol" panose="05050102010706020507" pitchFamily="18" charset="2"/>
            </a:endParaRPr>
          </a:p>
          <a:p>
            <a:pPr marL="742950" marR="1905" lvl="1" indent="-285750" algn="just">
              <a:spcAft>
                <a:spcPts val="0"/>
              </a:spcAft>
              <a:buSzPts val="1600"/>
              <a:buFont typeface="Symbol" panose="05050102010706020507" pitchFamily="18" charset="2"/>
              <a:buChar char="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подготовка</a:t>
            </a:r>
            <a:r>
              <a:rPr lang="ru-RU" sz="2000" spc="25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высококвалифицированных</a:t>
            </a:r>
            <a:r>
              <a:rPr lang="ru-RU" sz="2000" spc="25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технических</a:t>
            </a:r>
            <a:r>
              <a:rPr lang="ru-RU" sz="2000" spc="26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кадров</a:t>
            </a:r>
            <a:r>
              <a:rPr lang="ru-RU" sz="2000" spc="-39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в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соответствии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</a:t>
            </a:r>
            <a:r>
              <a:rPr lang="ru-RU" sz="2000" spc="1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требованиями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международных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Symbol" panose="05050102010706020507" pitchFamily="18" charset="2"/>
                <a:cs typeface="Symbol" panose="05050102010706020507" pitchFamily="18" charset="2"/>
              </a:rPr>
              <a:t>стандартов.</a:t>
            </a:r>
            <a:endParaRPr lang="x-none" sz="2000" dirty="0">
              <a:effectLst/>
              <a:latin typeface="Times New Roman" panose="02020603050405020304" pitchFamily="18" charset="0"/>
              <a:ea typeface="Symbol" panose="05050102010706020507" pitchFamily="18" charset="2"/>
              <a:cs typeface="Symbol" panose="05050102010706020507" pitchFamily="18" charset="2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8675908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C5C79548-9275-5297-29F7-99589E9FCF64}"/>
              </a:ext>
            </a:extLst>
          </p:cNvPr>
          <p:cNvSpPr txBox="1"/>
          <p:nvPr/>
        </p:nvSpPr>
        <p:spPr>
          <a:xfrm>
            <a:off x="259556" y="-2935581"/>
            <a:ext cx="11672887" cy="916943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endParaRPr lang="ru-RU" sz="1400" b="1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Основная литература: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Розанова, Н. М. Национальная экономика в 2 ч. Часть 1 : учебник для вузов / Н. М. Розанова. — 2-е изд.,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— Москва : Издательство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2021. — 348 с.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Розанова, Н. М. Национальная экономика в 2 ч. Часть 2 : учебник для вузов / Н. М. Розанова. — 2-е изд.,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— Москва : Издательство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2021. — 297 с.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 : учебник и практикум для бакалавриата и магистратуры / А. В. Сидорович [и др.] ; под редакцией А. В. Сидоровича. — Москва : Издательство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2018. — 485 с.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Государственное регулирование экономики [Текст] : учеб. пособие / Д. А.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Сейтхожина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- Алматы : New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book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2018. - 280 с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 : учеб. пособие / К. Н. Юсупов [и др.] ; под ред. К. Н. Юсупова. - 3-е изд.,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- М. : КНОРУС, 2017. - 279 с.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Государственное регулирование экономики [Текст] : учеб. и практикум для бакалавриата и специалиста / В. П. Васильев. - 3-е изд.,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- М. :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2018. - 163 с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Дополнительная литература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Ахинов Г.А. Экономика общественного сектора: Учебное пособие / Г.А. Ахинов, Е.Н. Жильцов. - М.: НИЦ ИНФРА-М, 2014. - 345 с. - 345 с. - (Высшее образование: Бакалавриат)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экономика: Учебное пособие / С.А. Жданов, И.Н. Козельская, Е.В. Козлова; Под ред. М.И. Абрамовой. - М.: Магистр: НИЦ ИНФРА-М, 2013. - 296 с.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экономика: Учебник / Институт экономики РАН; Под ред. П.В. Савченко. - 3-e изд.,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- М.: ИНФРА-М, 2011. - 832 с.: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Устойчивый рост экономики Казахстана и тенденции его развития / Под ред. Н.Т. Смагуловой. – Алматы: ТОО «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Лантар</a:t>
            </a: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Трейд», 2019. – 268 с.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Экономическая политика Казахстана: реалии и современные вызовы: </a:t>
            </a:r>
            <a:endParaRPr lang="x-none" sz="1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1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Коллективная монография / под общей ред. А.Б.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Темирбековой</a:t>
            </a:r>
            <a:r>
              <a:rPr lang="ru-RU" sz="1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Р.Т. </a:t>
            </a:r>
            <a:r>
              <a:rPr lang="ru-RU" sz="14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Дуламбаевой</a:t>
            </a:r>
            <a:r>
              <a:rPr lang="ru-RU" sz="1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– Алматы: </a:t>
            </a:r>
            <a:r>
              <a:rPr lang="en-US" sz="14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AlmaU</a:t>
            </a:r>
            <a:r>
              <a:rPr lang="ru-RU" sz="1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2019. -368 с.</a:t>
            </a:r>
            <a:endParaRPr lang="x-none" sz="1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x-none" sz="18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4932639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>
            <a:extLst>
              <a:ext uri="{FF2B5EF4-FFF2-40B4-BE49-F238E27FC236}">
                <a16:creationId xmlns:a16="http://schemas.microsoft.com/office/drawing/2014/main" xmlns="" id="{C77462ED-1DDD-8F82-1EB6-4DB9AC9858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ПЛАН</a:t>
            </a:r>
            <a:endParaRPr lang="x-none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0D68442C-D7B5-CD97-C839-9568902B2B4D}"/>
              </a:ext>
            </a:extLst>
          </p:cNvPr>
          <p:cNvSpPr txBox="1"/>
          <p:nvPr/>
        </p:nvSpPr>
        <p:spPr>
          <a:xfrm>
            <a:off x="1451579" y="1853754"/>
            <a:ext cx="8090296" cy="138820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1. 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Экономическая сущность и классификации инвестиций</a:t>
            </a:r>
            <a:endParaRPr lang="x-none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2.  Экономическое содержание инвестиционной политики государства</a:t>
            </a:r>
            <a:endParaRPr lang="x-none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  Цели, задачи и приоритеты инвестиционной политики государства</a:t>
            </a:r>
            <a:endParaRPr lang="x-none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5">
            <a:extLst>
              <a:ext uri="{FF2B5EF4-FFF2-40B4-BE49-F238E27FC236}">
                <a16:creationId xmlns:a16="http://schemas.microsoft.com/office/drawing/2014/main" xmlns="" id="{5992C4E0-6B0B-CA6F-74C0-A7A547BE74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Определения</a:t>
            </a:r>
            <a:endParaRPr lang="x-none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B2404553-BC30-F9CB-D388-D4139F82D7A3}"/>
              </a:ext>
            </a:extLst>
          </p:cNvPr>
          <p:cNvSpPr txBox="1"/>
          <p:nvPr/>
        </p:nvSpPr>
        <p:spPr>
          <a:xfrm>
            <a:off x="857251" y="1853754"/>
            <a:ext cx="11215687" cy="440120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indent="270510" algn="just">
              <a:spcAft>
                <a:spcPts val="0"/>
              </a:spcAft>
              <a:tabLst>
                <a:tab pos="5940425" algn="l"/>
              </a:tabLst>
            </a:pPr>
            <a:r>
              <a:rPr lang="ru-RU" sz="20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Инвестиции</a:t>
            </a:r>
            <a:r>
              <a:rPr lang="ru-RU" sz="2000" i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все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виды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имущества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(кроме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товаров,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предназначенных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для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личного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потребления),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включая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предметы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лизинга с момента заключения договора лизинга, а также права на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них, вкладываемые инвестором в уставный капитал юридического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лица или увеличение фиксированных активов, используемых для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предпринимательской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деятельности.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73380" indent="270510" algn="just">
              <a:spcAft>
                <a:spcPts val="0"/>
              </a:spcAft>
              <a:tabLst>
                <a:tab pos="5940425" algn="l"/>
              </a:tabLst>
            </a:pPr>
            <a:r>
              <a:rPr lang="ru-RU" sz="20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Инвестиционная</a:t>
            </a:r>
            <a:r>
              <a:rPr lang="ru-RU" sz="2000" b="1" i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деятельность</a:t>
            </a:r>
            <a:r>
              <a:rPr lang="ru-RU" sz="2000" b="1" i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деятельность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физических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юридических лиц по участию в уставном капитале коммерческих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организаций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либо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созданию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или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увеличению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фиксированных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активов,</a:t>
            </a:r>
            <a:r>
              <a:rPr lang="ru-RU" sz="2000" spc="-2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используемых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для</a:t>
            </a:r>
            <a:r>
              <a:rPr lang="ru-RU" sz="2000" spc="-2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предпринимательской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деятельности.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73380" indent="270510" algn="just">
              <a:spcBef>
                <a:spcPts val="10"/>
              </a:spcBef>
              <a:spcAft>
                <a:spcPts val="0"/>
              </a:spcAft>
              <a:tabLst>
                <a:tab pos="5940425" algn="l"/>
              </a:tabLst>
            </a:pPr>
            <a:r>
              <a:rPr lang="ru-RU" sz="20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Инвестор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физические и юридические лица, осуществляющие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инвестиции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Республике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Казахстан.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73380" indent="270510" algn="just">
              <a:spcAft>
                <a:spcPts val="0"/>
              </a:spcAft>
              <a:tabLst>
                <a:tab pos="5940425" algn="l"/>
              </a:tabLst>
            </a:pPr>
            <a:r>
              <a:rPr lang="ru-RU" sz="20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Инвестиционный</a:t>
            </a:r>
            <a:r>
              <a:rPr lang="ru-RU" sz="2000" b="1" i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проект</a:t>
            </a:r>
            <a:r>
              <a:rPr lang="ru-RU" sz="2000" b="1" i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комплекс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мероприятий,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предусматривающий инвестиции в создание новых, расширение 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обновление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действующих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производств.</a:t>
            </a:r>
            <a:endParaRPr lang="ru-RU" sz="20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73380" indent="270510" algn="just">
              <a:spcAft>
                <a:spcPts val="0"/>
              </a:spcAft>
              <a:tabLst>
                <a:tab pos="5940425" algn="l"/>
              </a:tabLst>
            </a:pPr>
            <a:r>
              <a:rPr lang="ru-RU" sz="2000" b="1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Инвестиционные</a:t>
            </a:r>
            <a:r>
              <a:rPr lang="ru-RU" sz="2000" b="1" i="1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преференции</a:t>
            </a:r>
            <a:r>
              <a:rPr lang="ru-RU" sz="2000" b="1" i="1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преимущества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адресного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характера,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предоставляемые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соответствии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законодательством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Республики Казахстан юридическим лицам РК, осуществляющим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реализацию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инвестиционного проекта</a:t>
            </a:r>
            <a:endParaRPr lang="x-none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0565143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9BC6BAF2-05C0-4FD4-B818-0AB87D1739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таблице</a:t>
            </a:r>
            <a:r>
              <a:rPr lang="ru-RU" sz="1800" spc="-15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 </a:t>
            </a:r>
            <a:b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классификация инвестиций.</a:t>
            </a:r>
            <a:r>
              <a:rPr lang="x-none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x-none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x-none" dirty="0"/>
          </a:p>
        </p:txBody>
      </p:sp>
      <p:graphicFrame>
        <p:nvGraphicFramePr>
          <p:cNvPr id="3" name="Таблица 2">
            <a:extLst>
              <a:ext uri="{FF2B5EF4-FFF2-40B4-BE49-F238E27FC236}">
                <a16:creationId xmlns:a16="http://schemas.microsoft.com/office/drawing/2014/main" xmlns="" id="{779EBA2E-00B1-8114-BA78-8540D089FA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606580964"/>
              </p:ext>
            </p:extLst>
          </p:nvPr>
        </p:nvGraphicFramePr>
        <p:xfrm>
          <a:off x="1600200" y="2081371"/>
          <a:ext cx="8829675" cy="3538046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1467898">
                  <a:extLst>
                    <a:ext uri="{9D8B030D-6E8A-4147-A177-3AD203B41FA5}">
                      <a16:colId xmlns:a16="http://schemas.microsoft.com/office/drawing/2014/main" xmlns="" val="4274623882"/>
                    </a:ext>
                  </a:extLst>
                </a:gridCol>
                <a:gridCol w="1573744">
                  <a:extLst>
                    <a:ext uri="{9D8B030D-6E8A-4147-A177-3AD203B41FA5}">
                      <a16:colId xmlns:a16="http://schemas.microsoft.com/office/drawing/2014/main" xmlns="" val="3386871193"/>
                    </a:ext>
                  </a:extLst>
                </a:gridCol>
                <a:gridCol w="1842997">
                  <a:extLst>
                    <a:ext uri="{9D8B030D-6E8A-4147-A177-3AD203B41FA5}">
                      <a16:colId xmlns:a16="http://schemas.microsoft.com/office/drawing/2014/main" xmlns="" val="503574930"/>
                    </a:ext>
                  </a:extLst>
                </a:gridCol>
                <a:gridCol w="1842069">
                  <a:extLst>
                    <a:ext uri="{9D8B030D-6E8A-4147-A177-3AD203B41FA5}">
                      <a16:colId xmlns:a16="http://schemas.microsoft.com/office/drawing/2014/main" xmlns="" val="4274170800"/>
                    </a:ext>
                  </a:extLst>
                </a:gridCol>
                <a:gridCol w="2102967">
                  <a:extLst>
                    <a:ext uri="{9D8B030D-6E8A-4147-A177-3AD203B41FA5}">
                      <a16:colId xmlns:a16="http://schemas.microsoft.com/office/drawing/2014/main" xmlns="" val="2344713673"/>
                    </a:ext>
                  </a:extLst>
                </a:gridCol>
              </a:tblGrid>
              <a:tr h="1544296">
                <a:tc>
                  <a:txBody>
                    <a:bodyPr/>
                    <a:lstStyle/>
                    <a:p>
                      <a:pPr marL="67945" marR="254635"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</a:t>
                      </a:r>
                      <a:r>
                        <a:rPr lang="en-US" sz="200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объектам</a:t>
                      </a:r>
                      <a:r>
                        <a:rPr lang="en-US" sz="2000" spc="-33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вложения</a:t>
                      </a:r>
                      <a:endParaRPr lang="x-none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67945">
                        <a:lnSpc>
                          <a:spcPts val="1540"/>
                        </a:lnSpc>
                      </a:pP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средств</a:t>
                      </a:r>
                      <a:endParaRPr lang="x-none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marL="66675" marR="61595" algn="just">
                        <a:spcAft>
                          <a:spcPts val="0"/>
                        </a:spcAft>
                        <a:tabLst>
                          <a:tab pos="1214120" algn="l"/>
                        </a:tabLs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</a:t>
                      </a:r>
                      <a:r>
                        <a:rPr lang="ru-RU" sz="200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характеру</a:t>
                      </a:r>
                      <a:r>
                        <a:rPr lang="ru-RU" sz="2000" spc="-33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участия	</a:t>
                      </a:r>
                      <a:r>
                        <a:rPr lang="ru-RU" sz="2000" spc="-1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</a:t>
                      </a:r>
                      <a:r>
                        <a:rPr lang="ru-RU" sz="2000" spc="-34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инвестировании</a:t>
                      </a:r>
                      <a:endParaRPr lang="x-none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marL="66675" marR="60960">
                        <a:spcAft>
                          <a:spcPts val="0"/>
                        </a:spcAft>
                        <a:tabLst>
                          <a:tab pos="659130" algn="l"/>
                        </a:tabLst>
                      </a:pP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</a:t>
                      </a:r>
                      <a:r>
                        <a:rPr lang="en-US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	</a:t>
                      </a:r>
                      <a:r>
                        <a:rPr lang="en-US" sz="2000" spc="-5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периоду</a:t>
                      </a:r>
                      <a:r>
                        <a:rPr lang="en-US" sz="2000" spc="-33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инвестирования</a:t>
                      </a:r>
                      <a:endParaRPr lang="x-none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marL="66675" marR="62230">
                        <a:spcAft>
                          <a:spcPts val="0"/>
                        </a:spcAft>
                        <a:tabLst>
                          <a:tab pos="811530" algn="l"/>
                        </a:tabLs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	</a:t>
                      </a:r>
                      <a:r>
                        <a:rPr lang="ru-RU" sz="2000" spc="-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формам</a:t>
                      </a:r>
                      <a:r>
                        <a:rPr lang="ru-RU" sz="2000" spc="-33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собственности</a:t>
                      </a:r>
                      <a:r>
                        <a:rPr lang="ru-RU" sz="200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инвестиционных</a:t>
                      </a:r>
                      <a:endParaRPr lang="x-none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66675">
                        <a:lnSpc>
                          <a:spcPts val="1540"/>
                        </a:lnSpc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ресурсов</a:t>
                      </a:r>
                      <a:endParaRPr lang="x-none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marL="66675" marR="51435">
                        <a:spcAft>
                          <a:spcPts val="0"/>
                        </a:spcAft>
                      </a:pP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</a:t>
                      </a:r>
                      <a:r>
                        <a:rPr lang="en-US" sz="2000" spc="5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региональному</a:t>
                      </a:r>
                      <a:r>
                        <a:rPr lang="en-US" sz="2000" spc="-335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признаку</a:t>
                      </a:r>
                      <a:endParaRPr lang="x-none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016096447"/>
                  </a:ext>
                </a:extLst>
              </a:tr>
              <a:tr h="1157621">
                <a:tc>
                  <a:txBody>
                    <a:bodyPr/>
                    <a:lstStyle/>
                    <a:p>
                      <a:pPr marL="67945" marR="57785">
                        <a:spcAft>
                          <a:spcPts val="0"/>
                        </a:spcAft>
                      </a:pP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финансовые</a:t>
                      </a:r>
                      <a:r>
                        <a:rPr lang="en-US" sz="2000" spc="-335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 spc="-5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инвестиции;</a:t>
                      </a:r>
                      <a:endParaRPr lang="x-none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marL="66675">
                        <a:lnSpc>
                          <a:spcPts val="1575"/>
                        </a:lnSpc>
                      </a:pP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прямые</a:t>
                      </a:r>
                      <a:endParaRPr lang="x-none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marL="66675" marR="90170">
                        <a:spcAft>
                          <a:spcPts val="0"/>
                        </a:spcAft>
                      </a:pP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Краткосрочные</a:t>
                      </a:r>
                      <a:r>
                        <a:rPr lang="en-US" sz="2000" spc="-335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(до года)</a:t>
                      </a:r>
                      <a:endParaRPr lang="x-none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66675" marR="52070"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Совместные</a:t>
                      </a:r>
                      <a:r>
                        <a:rPr lang="en-US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</a:t>
                      </a:r>
                      <a:r>
                        <a:rPr lang="en-US" sz="200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иностранные</a:t>
                      </a:r>
                      <a:r>
                        <a:rPr lang="en-US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</a:t>
                      </a:r>
                      <a:r>
                        <a:rPr lang="en-US" sz="2000" spc="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государственные</a:t>
                      </a:r>
                      <a:r>
                        <a:rPr lang="en-US" sz="20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</a:t>
                      </a:r>
                      <a:r>
                        <a:rPr lang="en-US" sz="2000" spc="-33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частные</a:t>
                      </a:r>
                      <a:endParaRPr lang="x-none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marL="66675" marR="56515"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Инвестиции</a:t>
                      </a:r>
                      <a:r>
                        <a:rPr lang="en-US" sz="2000" spc="25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</a:t>
                      </a:r>
                      <a:r>
                        <a:rPr lang="en-US" sz="2000" spc="-335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рубежом</a:t>
                      </a:r>
                      <a:endParaRPr lang="x-none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109978311"/>
                  </a:ext>
                </a:extLst>
              </a:tr>
              <a:tr h="774550">
                <a:tc>
                  <a:txBody>
                    <a:bodyPr/>
                    <a:lstStyle/>
                    <a:p>
                      <a:pPr marL="67945">
                        <a:lnSpc>
                          <a:spcPts val="1585"/>
                        </a:lnSpc>
                      </a:pP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реальные</a:t>
                      </a:r>
                      <a:endParaRPr lang="x-none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67945">
                        <a:lnSpc>
                          <a:spcPts val="1540"/>
                        </a:lnSpc>
                      </a:pP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инвестиции</a:t>
                      </a:r>
                      <a:endParaRPr lang="x-none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marL="66675">
                        <a:lnSpc>
                          <a:spcPts val="1585"/>
                        </a:lnSpc>
                      </a:pP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косвенные</a:t>
                      </a:r>
                      <a:endParaRPr lang="x-none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marL="66675">
                        <a:lnSpc>
                          <a:spcPts val="1585"/>
                        </a:lnSpc>
                      </a:pP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Долгосрочные</a:t>
                      </a:r>
                      <a:endParaRPr lang="x-none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66675">
                        <a:lnSpc>
                          <a:spcPts val="1540"/>
                        </a:lnSpc>
                      </a:pP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(свыше</a:t>
                      </a:r>
                      <a:r>
                        <a:rPr lang="en-US" sz="2000" spc="-5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года)</a:t>
                      </a:r>
                      <a:endParaRPr lang="x-none" sz="200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x-non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66675">
                        <a:lnSpc>
                          <a:spcPts val="1585"/>
                        </a:lnSpc>
                      </a:pP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Инвестиции</a:t>
                      </a:r>
                      <a:endParaRPr lang="x-none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66675">
                        <a:lnSpc>
                          <a:spcPts val="1540"/>
                        </a:lnSpc>
                      </a:pP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внутри</a:t>
                      </a:r>
                      <a:r>
                        <a:rPr lang="en-US" sz="2000" spc="-1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20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страны</a:t>
                      </a:r>
                      <a:endParaRPr lang="x-none" sz="20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36122766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41139697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AAE5772E-35A7-3C5A-8FAF-7A2762CF9354}"/>
              </a:ext>
            </a:extLst>
          </p:cNvPr>
          <p:cNvSpPr txBox="1"/>
          <p:nvPr/>
        </p:nvSpPr>
        <p:spPr>
          <a:xfrm>
            <a:off x="1067990" y="499528"/>
            <a:ext cx="6107906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2000" b="1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Объекты</a:t>
            </a:r>
            <a:r>
              <a:rPr lang="ru-RU" sz="2000" b="1" i="1" spc="-35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инвестиций</a:t>
            </a:r>
            <a:r>
              <a:rPr lang="ru-RU" sz="2000" b="1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различают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по</a:t>
            </a:r>
            <a:endParaRPr lang="x-none" sz="2000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B28D9427-99DA-5EC6-6E9B-FCEE9A77562F}"/>
              </a:ext>
            </a:extLst>
          </p:cNvPr>
          <p:cNvSpPr txBox="1"/>
          <p:nvPr/>
        </p:nvSpPr>
        <p:spPr>
          <a:xfrm>
            <a:off x="339327" y="990571"/>
            <a:ext cx="11633597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lvl="0" indent="-342900" algn="just">
              <a:buSzPts val="1600"/>
              <a:buFont typeface="Times New Roman" panose="02020603050405020304" pitchFamily="18" charset="0"/>
              <a:buChar char="-"/>
              <a:tabLst>
                <a:tab pos="850900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масштабам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проекта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(малые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проекты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мегапроекты);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-"/>
              <a:tabLst>
                <a:tab pos="54038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направленности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проектов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(коммерческая,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социальная,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связанная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государственными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интересами и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т.д.);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-"/>
              <a:tabLst>
                <a:tab pos="540385" algn="l"/>
                <a:tab pos="887730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характеру и содержанию инвестиционного цикла (все этапы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жизненного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цикла или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только отдельные этапы);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-"/>
              <a:tabLst>
                <a:tab pos="540385" algn="l"/>
                <a:tab pos="905510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характеру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степени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участия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государства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(государственные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капитальные вложения, пакет акций, налоговые льготы, гарантии,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иные формы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участия);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-"/>
              <a:tabLst>
                <a:tab pos="850900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степени</a:t>
            </a:r>
            <a:r>
              <a:rPr lang="ru-RU" sz="2000" spc="-2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особенностям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окупаемости</a:t>
            </a:r>
            <a:r>
              <a:rPr lang="ru-RU" sz="2000" spc="-2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вложенных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средств.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D521AE64-5EC3-EE39-A835-718B13192D22}"/>
              </a:ext>
            </a:extLst>
          </p:cNvPr>
          <p:cNvSpPr txBox="1"/>
          <p:nvPr/>
        </p:nvSpPr>
        <p:spPr>
          <a:xfrm>
            <a:off x="596502" y="3836104"/>
            <a:ext cx="11376421" cy="1323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marR="1905" indent="359410" algn="just">
              <a:spcAft>
                <a:spcPts val="0"/>
              </a:spcAft>
            </a:pP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Основными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i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субъектами</a:t>
            </a:r>
            <a:r>
              <a:rPr lang="ru-RU" sz="2000" b="1" i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инвестиционной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деятельности</a:t>
            </a:r>
            <a:r>
              <a:rPr lang="ru-RU" sz="2000" b="1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являются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предприятия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(фирмы),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государство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население.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73380" marR="1905" indent="359410" algn="just">
              <a:spcAft>
                <a:spcPts val="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Причем население выступает «чистым инвестором», имеющим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совокупный излишек сбережений. Государство и фирмы могут быть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как инвесторами,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так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потребителями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капитала.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553790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10DF285E-4FB2-84B6-1297-C9510A9FF173}"/>
              </a:ext>
            </a:extLst>
          </p:cNvPr>
          <p:cNvSpPr txBox="1"/>
          <p:nvPr/>
        </p:nvSpPr>
        <p:spPr>
          <a:xfrm>
            <a:off x="939402" y="401657"/>
            <a:ext cx="8661797" cy="3231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indent="270510" algn="just">
              <a:lnSpc>
                <a:spcPts val="1840"/>
              </a:lnSpc>
            </a:pP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Основные</a:t>
            </a:r>
            <a:r>
              <a:rPr lang="ru-RU" sz="2000" b="1" spc="-4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принципы</a:t>
            </a:r>
            <a:r>
              <a:rPr lang="ru-RU" sz="2000" b="1" spc="-3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инвестиционной</a:t>
            </a:r>
            <a:r>
              <a:rPr lang="ru-RU" sz="2000" b="1" spc="-3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политики</a:t>
            </a:r>
            <a:r>
              <a:rPr lang="ru-RU" sz="2000" b="1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государства:</a:t>
            </a:r>
            <a:endParaRPr lang="x-none" sz="2000" b="1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4AB1A735-896C-55EE-CF8E-74FE7C2BFC5A}"/>
              </a:ext>
            </a:extLst>
          </p:cNvPr>
          <p:cNvSpPr txBox="1"/>
          <p:nvPr/>
        </p:nvSpPr>
        <p:spPr>
          <a:xfrm>
            <a:off x="614361" y="724822"/>
            <a:ext cx="11315701" cy="471667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marR="1905" indent="270510" algn="just">
              <a:spcBef>
                <a:spcPts val="305"/>
              </a:spcBef>
              <a:spcAft>
                <a:spcPts val="0"/>
              </a:spcAft>
              <a:tabLst>
                <a:tab pos="450215" algn="l"/>
              </a:tabLst>
            </a:pP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Снижение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реальных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процентных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ставок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уровня,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соответствующего</a:t>
            </a:r>
            <a:r>
              <a:rPr lang="ru-RU" sz="1800" spc="37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эффективности</a:t>
            </a:r>
            <a:r>
              <a:rPr lang="ru-RU" sz="1800" spc="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инвестиций</a:t>
            </a:r>
            <a:r>
              <a:rPr lang="ru-RU" sz="1800" spc="38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</a:t>
            </a:r>
            <a:r>
              <a:rPr lang="ru-RU" sz="1800" spc="37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реальный</a:t>
            </a:r>
            <a:r>
              <a:rPr lang="ru-RU" sz="1800" spc="38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сектор экономики, на основе обеспечения сбалансированного бюджета и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дальнейшего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темпа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инфляции.</a:t>
            </a:r>
            <a:endParaRPr lang="ru-RU" sz="2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73380" marR="1905" indent="270510" algn="just">
              <a:spcBef>
                <a:spcPts val="305"/>
              </a:spcBef>
              <a:spcAft>
                <a:spcPts val="0"/>
              </a:spcAft>
              <a:tabLst>
                <a:tab pos="450215" algn="l"/>
              </a:tabLst>
            </a:pP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Решение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проблемы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неплатежей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основе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поэтапного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сокращения доли бартера и денежных суррогатов в расчетах между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субъектами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рынка.</a:t>
            </a:r>
            <a:endParaRPr lang="ru-RU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73380" marR="1905" indent="270510" algn="just">
              <a:spcBef>
                <a:spcPts val="305"/>
              </a:spcBef>
              <a:spcAft>
                <a:spcPts val="0"/>
              </a:spcAft>
              <a:tabLst>
                <a:tab pos="450215" algn="l"/>
              </a:tabLst>
            </a:pP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Проведение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налоговой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реформы,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предполагающей</a:t>
            </a:r>
            <a:r>
              <a:rPr lang="ru-RU" sz="18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расширение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инвестиционных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возможностей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субъектов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рынка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основе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упорядочения,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упрощения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структурной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перестройки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существующей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налоговой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системы,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а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также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совершенствования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амортизационной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политики.</a:t>
            </a:r>
            <a:endParaRPr lang="ru-RU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73380" marR="1905" indent="270510" algn="just">
              <a:spcBef>
                <a:spcPts val="305"/>
              </a:spcBef>
              <a:spcAft>
                <a:spcPts val="0"/>
              </a:spcAft>
              <a:tabLst>
                <a:tab pos="450215" algn="l"/>
              </a:tabLst>
            </a:pP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Осуществление реформы предприятий с целью повышения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их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инвестиционной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привлекательности;</a:t>
            </a:r>
            <a:endParaRPr lang="ru-RU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73380" marR="1905" indent="270510" algn="just">
              <a:spcBef>
                <a:spcPts val="305"/>
              </a:spcBef>
              <a:spcAft>
                <a:spcPts val="0"/>
              </a:spcAft>
              <a:tabLst>
                <a:tab pos="450215" algn="l"/>
              </a:tabLst>
            </a:pP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Формирование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организационно-правовых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предпосылок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снижения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инвестиционных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рисков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целью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стимулирования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сбережений населения, прямых инвестиций внутренних и внешних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стратегических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инвесторов;</a:t>
            </a:r>
            <a:endParaRPr lang="ru-RU" sz="1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73380" marR="1905" indent="270510" algn="just">
              <a:spcBef>
                <a:spcPts val="305"/>
              </a:spcBef>
              <a:spcAft>
                <a:spcPts val="0"/>
              </a:spcAft>
              <a:tabLst>
                <a:tab pos="450215" algn="l"/>
              </a:tabLst>
            </a:pP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Повышение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эффективности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использования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бюджетных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инвестиционных ресурсов на основе их конкурсного размещения,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смешанного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государственно-коммерческого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финансирования</a:t>
            </a:r>
            <a:r>
              <a:rPr lang="ru-RU" sz="18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приоритетных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инвестиционных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проектов,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предоставления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государственных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гарантий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частным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инвестициям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усиления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государственного контроля за целевым использованием бюджетных</a:t>
            </a:r>
            <a:r>
              <a:rPr lang="ru-RU" sz="18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spc="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средств.</a:t>
            </a:r>
            <a:endParaRPr lang="x-none" sz="1400" spc="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5717440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1383DFB8-A4F5-A4CE-6C5E-64B45AFE0CBB}"/>
              </a:ext>
            </a:extLst>
          </p:cNvPr>
          <p:cNvSpPr txBox="1"/>
          <p:nvPr/>
        </p:nvSpPr>
        <p:spPr>
          <a:xfrm>
            <a:off x="953689" y="478543"/>
            <a:ext cx="10747773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marR="1905" indent="270510" algn="just">
              <a:spcAft>
                <a:spcPts val="0"/>
              </a:spcAft>
            </a:pP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Инвестиционная</a:t>
            </a:r>
            <a:r>
              <a:rPr lang="ru-RU" sz="2000" b="1" spc="29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политика</a:t>
            </a:r>
            <a:r>
              <a:rPr lang="ru-RU" sz="2000" b="1" spc="3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–</a:t>
            </a:r>
            <a:r>
              <a:rPr lang="ru-RU" sz="2000" spc="3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совокупность</a:t>
            </a:r>
            <a:r>
              <a:rPr lang="ru-RU" sz="2000" spc="29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мер,</a:t>
            </a:r>
            <a:r>
              <a:rPr lang="ru-RU" sz="2000" spc="2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направленных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разработку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реализацию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стратегии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(долгосрочных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целей)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управлению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различными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видами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инвестиций.</a:t>
            </a:r>
            <a:endParaRPr lang="x-none" sz="2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93390005-84DF-FED7-349F-C481A1D52AC6}"/>
              </a:ext>
            </a:extLst>
          </p:cNvPr>
          <p:cNvSpPr txBox="1"/>
          <p:nvPr/>
        </p:nvSpPr>
        <p:spPr>
          <a:xfrm>
            <a:off x="1082278" y="1674674"/>
            <a:ext cx="10619184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marR="1905" indent="270510" algn="just">
              <a:spcAft>
                <a:spcPts val="0"/>
              </a:spcAft>
            </a:pP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Основные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цели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инвестирования: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</a:p>
          <a:p>
            <a:pPr marL="373380" marR="1905" indent="270510" algn="just">
              <a:spcAft>
                <a:spcPts val="0"/>
              </a:spcAft>
            </a:pPr>
            <a:r>
              <a:rPr lang="ru-RU" sz="2000" b="1" spc="5" dirty="0">
                <a:latin typeface="Times New Roman" panose="02020603050405020304" pitchFamily="18" charset="0"/>
                <a:ea typeface="Times New Roman" panose="02020603050405020304" pitchFamily="18" charset="0"/>
              </a:rPr>
              <a:t>-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доходность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вложений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(возможность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получения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дополнительных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доходов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от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временно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свободных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денежных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средств);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</a:p>
          <a:p>
            <a:pPr marL="373380" marR="1905" indent="270510" algn="just">
              <a:spcAft>
                <a:spcPts val="0"/>
              </a:spcAft>
            </a:pPr>
            <a:r>
              <a:rPr lang="ru-RU" sz="2000" spc="5" dirty="0">
                <a:latin typeface="Times New Roman" panose="02020603050405020304" pitchFamily="18" charset="0"/>
                <a:ea typeface="Times New Roman" panose="02020603050405020304" pitchFamily="18" charset="0"/>
              </a:rPr>
              <a:t>-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безопасность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вложений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(минимизация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рисков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вложений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стабильность</a:t>
            </a:r>
            <a:r>
              <a:rPr lang="ru-RU" sz="2000" spc="40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получения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доходов);</a:t>
            </a:r>
          </a:p>
          <a:p>
            <a:pPr marL="373380" marR="1905" indent="270510" algn="just">
              <a:spcAft>
                <a:spcPts val="0"/>
              </a:spcAft>
            </a:pPr>
            <a:r>
              <a:rPr lang="ru-RU" sz="2000" spc="-5" dirty="0">
                <a:latin typeface="Times New Roman" panose="02020603050405020304" pitchFamily="18" charset="0"/>
                <a:ea typeface="Times New Roman" panose="02020603050405020304" pitchFamily="18" charset="0"/>
              </a:rPr>
              <a:t>- 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сохранность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ликвидность вложений.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85611875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7DD24C60-7B7F-C652-D22E-14C88BFB6E8B}"/>
              </a:ext>
            </a:extLst>
          </p:cNvPr>
          <p:cNvSpPr txBox="1"/>
          <p:nvPr/>
        </p:nvSpPr>
        <p:spPr>
          <a:xfrm>
            <a:off x="896539" y="331291"/>
            <a:ext cx="10847785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marR="1905" indent="270510" algn="just">
              <a:spcAft>
                <a:spcPts val="0"/>
              </a:spcAft>
            </a:pP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Инвестиционная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сфера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–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это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система</a:t>
            </a:r>
            <a:r>
              <a:rPr lang="ru-RU" sz="2000" spc="40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экономических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отношений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между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ее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субъектами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поводу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движения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средств.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6DD8163F-C91D-766B-997A-1A6B85A6346D}"/>
              </a:ext>
            </a:extLst>
          </p:cNvPr>
          <p:cNvSpPr txBox="1"/>
          <p:nvPr/>
        </p:nvSpPr>
        <p:spPr>
          <a:xfrm>
            <a:off x="896539" y="1039177"/>
            <a:ext cx="10562036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marR="1905" lvl="0" indent="-342900" algn="just">
              <a:spcAft>
                <a:spcPts val="0"/>
              </a:spcAft>
              <a:buFont typeface="Symbol" panose="05050102010706020507" pitchFamily="18" charset="2"/>
              <a:buChar char="-"/>
            </a:pPr>
            <a:r>
              <a:rPr lang="x-none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сфера капитального строительства, где происходит вложение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инвестиций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основные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оборотные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производственные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фонды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отраслей;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marR="1905" lvl="0" indent="-342900" algn="just">
              <a:spcAft>
                <a:spcPts val="0"/>
              </a:spcAft>
              <a:buFont typeface="Symbol" panose="05050102010706020507" pitchFamily="18" charset="2"/>
              <a:buChar char="-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инновационная</a:t>
            </a:r>
            <a:r>
              <a:rPr lang="ru-RU" sz="2000" spc="1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сфера,</a:t>
            </a:r>
            <a:r>
              <a:rPr lang="ru-RU" sz="2000" spc="12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где</a:t>
            </a:r>
            <a:r>
              <a:rPr lang="ru-RU" sz="2000" spc="1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реализуется</a:t>
            </a:r>
            <a:r>
              <a:rPr lang="ru-RU" sz="2000" spc="1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научно-техническая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продукция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интеллектуальный потенциал;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marR="1905" lvl="0" indent="-342900" algn="just">
              <a:spcAft>
                <a:spcPts val="0"/>
              </a:spcAft>
              <a:buFont typeface="Symbol" panose="05050102010706020507" pitchFamily="18" charset="2"/>
              <a:buChar char="-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сфера</a:t>
            </a:r>
            <a:r>
              <a:rPr lang="ru-RU" sz="2000" spc="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обращения</a:t>
            </a:r>
            <a:r>
              <a:rPr lang="ru-RU" sz="2000" spc="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финансового</a:t>
            </a:r>
            <a:r>
              <a:rPr lang="ru-RU" sz="2000" spc="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капитала</a:t>
            </a:r>
            <a:r>
              <a:rPr lang="ru-RU" sz="2000" spc="4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(денежного,</a:t>
            </a:r>
            <a:r>
              <a:rPr lang="ru-RU" sz="2000" spc="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ссудного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финансовых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обязательств</a:t>
            </a:r>
            <a:r>
              <a:rPr lang="ru-RU" sz="2000" spc="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различных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формах).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6E414A1F-0309-9C3C-B3BC-3EDDCD430819}"/>
              </a:ext>
            </a:extLst>
          </p:cNvPr>
          <p:cNvSpPr txBox="1"/>
          <p:nvPr/>
        </p:nvSpPr>
        <p:spPr>
          <a:xfrm>
            <a:off x="1910953" y="2976822"/>
            <a:ext cx="8861822" cy="39068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R="1905" indent="270510" algn="just">
              <a:lnSpc>
                <a:spcPct val="115000"/>
              </a:lnSpc>
              <a:spcAft>
                <a:spcPts val="1000"/>
              </a:spcAft>
              <a:tabLst>
                <a:tab pos="2777490" algn="l"/>
                <a:tab pos="5107305" algn="l"/>
              </a:tabLst>
            </a:pPr>
            <a:r>
              <a:rPr lang="ru-RU" sz="18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Инструменты государственного </a:t>
            </a:r>
            <a:r>
              <a:rPr lang="ru-RU" sz="1800" b="1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регулирования </a:t>
            </a:r>
            <a:r>
              <a:rPr lang="ru-RU" sz="1800" b="1" spc="-38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инвестиционной</a:t>
            </a:r>
            <a:r>
              <a:rPr lang="ru-RU" sz="1800" b="1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сферы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  <a:endParaRPr lang="x-none" sz="14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xmlns="" id="{755ED125-D457-80F9-2283-DFB6F53E8353}"/>
              </a:ext>
            </a:extLst>
          </p:cNvPr>
          <p:cNvSpPr txBox="1"/>
          <p:nvPr/>
        </p:nvSpPr>
        <p:spPr>
          <a:xfrm>
            <a:off x="1039413" y="3429000"/>
            <a:ext cx="10704911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R="1905" indent="270510" algn="just">
              <a:tabLst>
                <a:tab pos="2777490" algn="l"/>
                <a:tab pos="5107305" algn="l"/>
              </a:tabLst>
            </a:pP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разработка законодательных актов, регулирующих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деятельность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инвесторов;</a:t>
            </a:r>
            <a:endParaRPr lang="x-none" sz="20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1905" indent="270510" algn="just">
              <a:tabLst>
                <a:tab pos="2777490" algn="l"/>
                <a:tab pos="510730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прямая государственная поддержка 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отечественных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производителей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инвестиционной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продукции;</a:t>
            </a:r>
            <a:endParaRPr lang="x-none" sz="20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R="1905" indent="270510" algn="just">
              <a:tabLst>
                <a:tab pos="2777490" algn="l"/>
                <a:tab pos="510730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предоставление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льгот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налогообложению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предприятиям,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внедряющим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прогрессивные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технологии</a:t>
            </a:r>
            <a:r>
              <a:rPr lang="ru-RU" sz="2000" spc="-3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производства</a:t>
            </a:r>
            <a:r>
              <a:rPr lang="ru-RU" sz="2000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продукции;</a:t>
            </a:r>
            <a:endParaRPr lang="x-none" sz="20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73380" marR="1905" indent="270510" algn="just">
              <a:tabLst>
                <a:tab pos="450215" algn="l"/>
                <a:tab pos="2817495" algn="l"/>
                <a:tab pos="4130040" algn="l"/>
                <a:tab pos="5530850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государственная поддержка лизинговых 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операций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(долгосрочная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аренда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оборудования);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70510" marR="1905" indent="359410" algn="just"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страхование</a:t>
            </a:r>
            <a:r>
              <a:rPr lang="ru-RU" sz="2000" spc="-4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инвестиций;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70510" marR="1905" indent="359410" algn="just"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развитие</a:t>
            </a:r>
            <a:r>
              <a:rPr lang="ru-RU" sz="2000" spc="-3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инфраструктуры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рынка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ценных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бумаг.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96018151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54EAED77-B452-5CE8-DDF7-883D0919FCC6}"/>
              </a:ext>
            </a:extLst>
          </p:cNvPr>
          <p:cNvSpPr txBox="1"/>
          <p:nvPr/>
        </p:nvSpPr>
        <p:spPr>
          <a:xfrm>
            <a:off x="810814" y="215831"/>
            <a:ext cx="10747773" cy="1323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marR="1905" indent="270510" algn="just">
              <a:spcAft>
                <a:spcPts val="0"/>
              </a:spcAft>
              <a:tabLst>
                <a:tab pos="450215" algn="l"/>
              </a:tabLst>
            </a:pP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Целью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государственной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поддержки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прямых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инвестиций</a:t>
            </a:r>
            <a:r>
              <a:rPr lang="ru-RU" sz="2000" b="1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является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создание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благоприятного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инвестиционного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климата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для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обеспечения ускоренного развития производства товаров, работ 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оказания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услуг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приоритетных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секторах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экономики,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перечень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которых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утверждается Президентом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РК.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FE58953E-05E3-F282-C6F0-A0EBA6B05E53}"/>
              </a:ext>
            </a:extLst>
          </p:cNvPr>
          <p:cNvSpPr txBox="1"/>
          <p:nvPr/>
        </p:nvSpPr>
        <p:spPr>
          <a:xfrm>
            <a:off x="810814" y="1539270"/>
            <a:ext cx="11253787" cy="378565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73380" indent="270510" algn="just"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</a:t>
            </a:r>
            <a:r>
              <a:rPr lang="ru-RU" sz="2000" spc="35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процессе</a:t>
            </a:r>
            <a:r>
              <a:rPr lang="ru-RU" sz="2000" spc="34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достижения</a:t>
            </a:r>
            <a:r>
              <a:rPr lang="ru-RU" sz="2000" spc="3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цели</a:t>
            </a:r>
            <a:r>
              <a:rPr lang="ru-RU" sz="2000" spc="37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государство</a:t>
            </a:r>
            <a:r>
              <a:rPr lang="ru-RU" sz="2000" spc="36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решает</a:t>
            </a:r>
            <a:r>
              <a:rPr lang="ru-RU" sz="2000" spc="36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следующие 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задачи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: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–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Внедрение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новых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технологий,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передовой</a:t>
            </a:r>
            <a:r>
              <a:rPr lang="ru-RU" sz="2000" spc="-2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техники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ноу-хау.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–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Насыщение	внутреннего	рынка	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высококачественными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товарами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услугами.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–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Государственная	поддержка	и	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стимулирование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отечественных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товаропроизводителей.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–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Развитие</a:t>
            </a:r>
            <a:r>
              <a:rPr lang="ru-RU" sz="2000" spc="15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экспортоориентированных</a:t>
            </a:r>
            <a:r>
              <a:rPr lang="ru-RU" sz="2000" spc="15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1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импортозамещающих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производств.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–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Рациональное</a:t>
            </a:r>
            <a:r>
              <a:rPr lang="ru-RU" sz="2000" spc="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20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комплексное</a:t>
            </a:r>
            <a:r>
              <a:rPr lang="ru-RU" sz="2000" spc="19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использование</a:t>
            </a:r>
            <a:r>
              <a:rPr lang="ru-RU" sz="2000" spc="2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сырьевой</a:t>
            </a:r>
            <a:r>
              <a:rPr lang="ru-RU" sz="2000" spc="19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базы РК.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–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Внедрение	современных	методов	менеджмента	и маркетинга.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–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Создание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новых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рабочих</a:t>
            </a:r>
            <a:r>
              <a:rPr lang="ru-RU" sz="2000" spc="-1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мест.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–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Внедрение	системы	непрерывного	обучения	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местных</a:t>
            </a:r>
            <a:r>
              <a:rPr lang="ru-RU" sz="2000" spc="-38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кадров,</a:t>
            </a:r>
            <a:r>
              <a:rPr lang="ru-RU" sz="2000" spc="-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повышение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уровня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их</a:t>
            </a:r>
            <a:r>
              <a:rPr lang="ru-RU" sz="2000" spc="-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квалификации.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lvl="0" indent="-342900" algn="just">
              <a:buSzPts val="1600"/>
              <a:buFont typeface="Times New Roman" panose="02020603050405020304" pitchFamily="18" charset="0"/>
              <a:buChar char="–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Обеспечение</a:t>
            </a:r>
            <a:r>
              <a:rPr lang="ru-RU" sz="2000" spc="-3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интенсификации</a:t>
            </a:r>
            <a:r>
              <a:rPr lang="ru-RU" sz="2000" spc="-4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производства.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marR="1905" lvl="0" indent="-342900" algn="just">
              <a:spcAft>
                <a:spcPts val="0"/>
              </a:spcAft>
              <a:buSzPts val="1600"/>
              <a:buFont typeface="Times New Roman" panose="02020603050405020304" pitchFamily="18" charset="0"/>
              <a:buChar char="–"/>
              <a:tabLst>
                <a:tab pos="450215" algn="l"/>
              </a:tabLs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Улучшение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окружающей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природной</a:t>
            </a:r>
            <a:r>
              <a:rPr lang="ru-RU" sz="2000" spc="-2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среды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887722700"/>
      </p:ext>
    </p:extLst>
  </p:cSld>
  <p:clrMapOvr>
    <a:masterClrMapping/>
  </p:clrMapOvr>
</p:sld>
</file>

<file path=ppt/theme/theme1.xml><?xml version="1.0" encoding="utf-8"?>
<a:theme xmlns:a="http://schemas.openxmlformats.org/drawingml/2006/main" name="Галерея">
  <a:themeElements>
    <a:clrScheme name="Галерея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Галерея">
      <a:majorFont>
        <a:latin typeface="Gill Sans M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алерея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22</TotalTime>
  <Words>891</Words>
  <Application>Microsoft Office PowerPoint</Application>
  <PresentationFormat>Произвольный</PresentationFormat>
  <Paragraphs>145</Paragraphs>
  <Slides>12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Галерея</vt:lpstr>
      <vt:lpstr>Слайд 1</vt:lpstr>
      <vt:lpstr>ПЛАН</vt:lpstr>
      <vt:lpstr>Определения</vt:lpstr>
      <vt:lpstr>таблице 1  классификация инвестиций. 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ПЛАН</dc:title>
  <dc:creator>BOSS</dc:creator>
  <cp:lastModifiedBy>Boss</cp:lastModifiedBy>
  <cp:revision>2</cp:revision>
  <dcterms:created xsi:type="dcterms:W3CDTF">2023-06-28T18:05:35Z</dcterms:created>
  <dcterms:modified xsi:type="dcterms:W3CDTF">2023-06-29T12:33:13Z</dcterms:modified>
</cp:coreProperties>
</file>

<file path=docProps/thumbnail.jpeg>
</file>