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9075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9332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6790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7306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89055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31497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30437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0934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33999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56797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769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28E94-5808-439F-9909-F1E4D4EDA2D2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F2F5A38-2629-444D-A015-2D44295466C7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3580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1835366" y="271661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839350" y="1074846"/>
            <a:ext cx="8458200" cy="124632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национальная экономика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880992" y="2119747"/>
            <a:ext cx="80815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 3 Основные экономические показатели и система национальных счетов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957772" y="3096384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7"/>
          <p:cNvSpPr txBox="1">
            <a:spLocks/>
          </p:cNvSpPr>
          <p:nvPr/>
        </p:nvSpPr>
        <p:spPr>
          <a:xfrm>
            <a:off x="1912301" y="413481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3431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782C074-50D9-4A66-6244-8FDFE78524CB}"/>
              </a:ext>
            </a:extLst>
          </p:cNvPr>
          <p:cNvSpPr txBox="1"/>
          <p:nvPr/>
        </p:nvSpPr>
        <p:spPr>
          <a:xfrm>
            <a:off x="939403" y="365403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Счет распределения первичных доходов. </a:t>
            </a:r>
            <a:endParaRPr lang="x-none" sz="2000" dirty="0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418EB19B-1287-7E90-7D3B-A10C5396AA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2149796"/>
              </p:ext>
            </p:extLst>
          </p:nvPr>
        </p:nvGraphicFramePr>
        <p:xfrm>
          <a:off x="828358" y="955610"/>
          <a:ext cx="9172892" cy="32877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85967">
                  <a:extLst>
                    <a:ext uri="{9D8B030D-6E8A-4147-A177-3AD203B41FA5}">
                      <a16:colId xmlns:a16="http://schemas.microsoft.com/office/drawing/2014/main" xmlns="" val="3345689698"/>
                    </a:ext>
                  </a:extLst>
                </a:gridCol>
                <a:gridCol w="4586925">
                  <a:extLst>
                    <a:ext uri="{9D8B030D-6E8A-4147-A177-3AD203B41FA5}">
                      <a16:colId xmlns:a16="http://schemas.microsoft.com/office/drawing/2014/main" xmlns="" val="929005842"/>
                    </a:ext>
                  </a:extLst>
                </a:gridCol>
              </a:tblGrid>
              <a:tr h="393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14832258"/>
                  </a:ext>
                </a:extLst>
              </a:tr>
              <a:tr h="24998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 от собственности </a:t>
                      </a:r>
                      <a:endParaRPr lang="x-non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Сальдо первичных доходов</a:t>
                      </a:r>
                      <a:endParaRPr lang="x-non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и приравненные к ней доходы (смешанный доход)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Оплата труда наемных работников Налоги на производство и импорт Субсидии (вычитаются)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 от собственности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87878871"/>
                  </a:ext>
                </a:extLst>
              </a:tr>
              <a:tr h="3939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219043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29C596B-F3AD-ADE4-86DD-BF78698BB285}"/>
              </a:ext>
            </a:extLst>
          </p:cNvPr>
          <p:cNvSpPr txBox="1"/>
          <p:nvPr/>
        </p:nvSpPr>
        <p:spPr>
          <a:xfrm>
            <a:off x="939403" y="4433484"/>
            <a:ext cx="10747772" cy="113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Доходы, получаемые за владение активами, называются доходами от собственности. Они образуются на стадии первичного распределения. Вместе с доходами от производства доходы от собственности учитываются на счете распределения первичного дохода. 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209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0AA929A-A7AF-3632-ECE7-EDD5A1E30911}"/>
              </a:ext>
            </a:extLst>
          </p:cNvPr>
          <p:cNvSpPr txBox="1"/>
          <p:nvPr/>
        </p:nvSpPr>
        <p:spPr>
          <a:xfrm>
            <a:off x="910827" y="369779"/>
            <a:ext cx="10619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Валовой национальный доход (ВНД) равен сумме валовых сальдо первичных доходов всех секторов экономики</a:t>
            </a:r>
            <a:endParaRPr lang="x-non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F9DE2AB-D515-993F-7179-729B3F9593C6}"/>
              </a:ext>
            </a:extLst>
          </p:cNvPr>
          <p:cNvSpPr txBox="1"/>
          <p:nvPr/>
        </p:nvSpPr>
        <p:spPr>
          <a:xfrm>
            <a:off x="910827" y="1071673"/>
            <a:ext cx="9633348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Чистый национальный доход равен ВНД за вычетом потребления основных фондов: 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DA68476-1608-1B43-6EF1-2EC6531B3935}"/>
              </a:ext>
            </a:extLst>
          </p:cNvPr>
          <p:cNvSpPr txBox="1"/>
          <p:nvPr/>
        </p:nvSpPr>
        <p:spPr>
          <a:xfrm>
            <a:off x="2673548" y="1637142"/>
            <a:ext cx="6107906" cy="42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ЧНД = ВНД – ПОК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ADC1B4B-B0E9-8A2D-1D7B-C61E38C5B62E}"/>
              </a:ext>
            </a:extLst>
          </p:cNvPr>
          <p:cNvSpPr txBox="1"/>
          <p:nvPr/>
        </p:nvSpPr>
        <p:spPr>
          <a:xfrm>
            <a:off x="910826" y="1960066"/>
            <a:ext cx="108620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втором этапе распределения доходов происходит перераспределение дохода главным образом через текущие трансферты. </a:t>
            </a:r>
            <a:endParaRPr lang="x-non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F4D61DB-3BF3-C2D6-17F6-3912A5B50CF3}"/>
              </a:ext>
            </a:extLst>
          </p:cNvPr>
          <p:cNvSpPr txBox="1"/>
          <p:nvPr/>
        </p:nvSpPr>
        <p:spPr>
          <a:xfrm>
            <a:off x="767953" y="2733979"/>
            <a:ext cx="6107906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Счет вторичного распределения дохода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xmlns="" id="{411D93E9-1894-7D6B-A5BA-A28297E14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82741286"/>
              </p:ext>
            </p:extLst>
          </p:nvPr>
        </p:nvGraphicFramePr>
        <p:xfrm>
          <a:off x="1328420" y="3237939"/>
          <a:ext cx="9515793" cy="2548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7399">
                  <a:extLst>
                    <a:ext uri="{9D8B030D-6E8A-4147-A177-3AD203B41FA5}">
                      <a16:colId xmlns:a16="http://schemas.microsoft.com/office/drawing/2014/main" xmlns="" val="1035820521"/>
                    </a:ext>
                  </a:extLst>
                </a:gridCol>
                <a:gridCol w="4758394">
                  <a:extLst>
                    <a:ext uri="{9D8B030D-6E8A-4147-A177-3AD203B41FA5}">
                      <a16:colId xmlns:a16="http://schemas.microsoft.com/office/drawing/2014/main" xmlns="" val="297302231"/>
                    </a:ext>
                  </a:extLst>
                </a:gridCol>
              </a:tblGrid>
              <a:tr h="349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6623897"/>
                  </a:ext>
                </a:extLst>
              </a:tr>
              <a:tr h="18489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Текущие подоходные налоги, налоги на имущество и т.д. 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Взносы на социальное страхование Социальные пособия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Другие текущие трансферты Располагаемый доход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Сальдо первичных доходов 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Текущие подоходные налоги, налоги на имущество и т.д. 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Взносы на социальное страхование Другие текущие трансферты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96910652"/>
                  </a:ext>
                </a:extLst>
              </a:tr>
              <a:tr h="3497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9671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23224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1C19FCA-7406-B878-9C04-AE7003BA7848}"/>
              </a:ext>
            </a:extLst>
          </p:cNvPr>
          <p:cNvSpPr txBox="1"/>
          <p:nvPr/>
        </p:nvSpPr>
        <p:spPr>
          <a:xfrm>
            <a:off x="867965" y="358706"/>
            <a:ext cx="108906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Счет использования располагаемого дохода показывает, как домашние хозяйства, государственные учреждения и некоммерческие организации, обслуживающие домашние хозяйства, распределяют свой располагаемый доход между расходами на конечное потребление товаров и услуг и сбережением.</a:t>
            </a:r>
            <a:endParaRPr lang="x-none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C7EF9A59-EB75-B29A-DED0-188A349AC1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3605231"/>
              </p:ext>
            </p:extLst>
          </p:nvPr>
        </p:nvGraphicFramePr>
        <p:xfrm>
          <a:off x="1510665" y="1465641"/>
          <a:ext cx="9276398" cy="38207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01707">
                  <a:extLst>
                    <a:ext uri="{9D8B030D-6E8A-4147-A177-3AD203B41FA5}">
                      <a16:colId xmlns:a16="http://schemas.microsoft.com/office/drawing/2014/main" xmlns="" val="3610811060"/>
                    </a:ext>
                  </a:extLst>
                </a:gridCol>
                <a:gridCol w="3274691">
                  <a:extLst>
                    <a:ext uri="{9D8B030D-6E8A-4147-A177-3AD203B41FA5}">
                      <a16:colId xmlns:a16="http://schemas.microsoft.com/office/drawing/2014/main" xmlns="" val="4207433016"/>
                    </a:ext>
                  </a:extLst>
                </a:gridCol>
              </a:tblGrid>
              <a:tr h="404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  <a:endParaRPr lang="x-non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63582309"/>
                  </a:ext>
                </a:extLst>
              </a:tr>
              <a:tr h="30116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Конечное потребление (КП): 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КПдх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КПогу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КПнкодх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Валовое национальное сбережение (ВНС)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ВНРД (валовой располагаемый национальный доход)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1783347"/>
                  </a:ext>
                </a:extLst>
              </a:tr>
              <a:tr h="4045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40772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95822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8039D24-4F40-A40C-7539-40D000632F8F}"/>
              </a:ext>
            </a:extLst>
          </p:cNvPr>
          <p:cNvSpPr txBox="1"/>
          <p:nvPr/>
        </p:nvSpPr>
        <p:spPr>
          <a:xfrm>
            <a:off x="639365" y="369014"/>
            <a:ext cx="6107906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Счет операция с капиталом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B9D2EBBA-0C68-5071-FD29-A6D431B44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7235932"/>
              </p:ext>
            </p:extLst>
          </p:nvPr>
        </p:nvGraphicFramePr>
        <p:xfrm>
          <a:off x="1034065" y="1086549"/>
          <a:ext cx="8695723" cy="43663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7407">
                  <a:extLst>
                    <a:ext uri="{9D8B030D-6E8A-4147-A177-3AD203B41FA5}">
                      <a16:colId xmlns:a16="http://schemas.microsoft.com/office/drawing/2014/main" xmlns="" val="2293731899"/>
                    </a:ext>
                  </a:extLst>
                </a:gridCol>
                <a:gridCol w="4348316">
                  <a:extLst>
                    <a:ext uri="{9D8B030D-6E8A-4147-A177-3AD203B41FA5}">
                      <a16:colId xmlns:a16="http://schemas.microsoft.com/office/drawing/2014/main" xmlns="" val="3610828755"/>
                    </a:ext>
                  </a:extLst>
                </a:gridCol>
              </a:tblGrid>
              <a:tr h="395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в активах</a:t>
                      </a:r>
                      <a:endParaRPr lang="x-none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9" marR="57119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в обязательствах и чистой стоимости капитала</a:t>
                      </a:r>
                      <a:endParaRPr lang="x-none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9" marR="57119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66871046"/>
                  </a:ext>
                </a:extLst>
              </a:tr>
              <a:tr h="26581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Валовое накопление основного капитала. 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5.Изменение запасов материальных оборотных средств. 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Чистое приобретение ценностей. 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Чистое приобретение земли и др. непроизведенных активов (материальных и нематериальных)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8. Чистое кредитование/ чистое заимствование (п.1+п.2-п.3 – п.4 – п.5 – п.6 – п.7)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9" marR="57119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Валовое национальное сбережение (ВНС).</a:t>
                      </a:r>
                      <a:endParaRPr lang="x-none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1930" algn="l"/>
                        </a:tabLs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2.Капитальные трансферты полученные (+) </a:t>
                      </a:r>
                      <a:endParaRPr lang="x-none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01930" algn="l"/>
                        </a:tabLs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Капитальные трансферты выплаченные (- )</a:t>
                      </a:r>
                      <a:endParaRPr lang="x-none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9" marR="57119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74531704"/>
                  </a:ext>
                </a:extLst>
              </a:tr>
              <a:tr h="3957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изменения в активах</a:t>
                      </a:r>
                      <a:endParaRPr lang="x-none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9" marR="57119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изменения в обязательствах и чистой стоимости капитала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19" marR="57119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09423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21973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9EBEAAD-7B14-39BE-817F-7DBEB35064C8}"/>
              </a:ext>
            </a:extLst>
          </p:cNvPr>
          <p:cNvSpPr txBox="1"/>
          <p:nvPr/>
        </p:nvSpPr>
        <p:spPr>
          <a:xfrm>
            <a:off x="171450" y="-2992731"/>
            <a:ext cx="11672887" cy="9169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литература: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1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348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2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297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учебник и практикум для бакалавриата и магистратуры / А. В. Сидорович [и др.] ; под редакцией А. В. Сидоровича.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— 485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пособие / Д. А.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Сейтхожина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- Алматы : New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book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- 280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учеб. пособие / К. Н. Юсупов [и др.] ; под ред. К. Н. Юсупова.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КНОРУС, 2017. - 279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и практикум для бакалавриата и специалиста / В. П. Васильев.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- 163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Дополнительная литература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Ахинов Г.А. Экономика общественного сектора: Учебное пособие / Г.А. Ахинов, Е.Н. Жильцов. - М.: НИЦ ИНФРА-М, 2014. - 345 с. - 345 с. - (Высшее образование: Бакалавриат)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Учебное пособие / С.А. Жданов, И.Н. Козельская, Е.В. Козлова; Под ред. М.И. Абрамовой. - М.: Магистр: НИЦ ИНФРА-М, 2013. - 296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Учебник / Институт экономики РАН; Под ред. П.В. Савченко. - 3-e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М.: ИНФРА-М, 2011. - 832 с.: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рост экономики Казахстана и тенденции его развития / Под ред. Н.Т. Смагуловой. – Алматы: ТОО «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Лантар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Трейд», 2019. – 268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 политика Казахстана: реалии и современные вызовы: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Коллективная монография / под общей ред. А.Б.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Темирбековой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Р.Т.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Дуламбаевой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Алматы: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AlmaU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2019. -368 с.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741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765D213-C30D-E476-2208-427A860E4805}"/>
              </a:ext>
            </a:extLst>
          </p:cNvPr>
          <p:cNvSpPr txBox="1"/>
          <p:nvPr/>
        </p:nvSpPr>
        <p:spPr>
          <a:xfrm>
            <a:off x="914400" y="2331899"/>
            <a:ext cx="10629900" cy="2196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180"/>
              </a:spcBef>
              <a:spcAft>
                <a:spcPts val="0"/>
              </a:spcAft>
              <a:buSzPts val="1400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Макроэкономические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показатели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80"/>
              </a:spcBef>
              <a:spcAft>
                <a:spcPts val="0"/>
              </a:spcAft>
              <a:buSzPts val="1400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Общая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системы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национальных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счетов.</a:t>
            </a:r>
            <a:endParaRPr lang="x-none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SzPts val="1400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товаров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услуг.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производства. Счет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доходов.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SzPts val="1400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распределения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первичных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доходов.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вторичного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распределения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доходов.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SzPts val="1400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использования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располагаемого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SzPts val="1400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Счет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операция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капиталом.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x-non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F21A882-A7F9-285A-F9C9-8C4994053A39}"/>
              </a:ext>
            </a:extLst>
          </p:cNvPr>
          <p:cNvSpPr txBox="1"/>
          <p:nvPr/>
        </p:nvSpPr>
        <p:spPr>
          <a:xfrm>
            <a:off x="296464" y="162654"/>
            <a:ext cx="11776473" cy="77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Общая сумма валовой добавленной стоимости (ВДС)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экономики в целом образует показатель валового внутреннего продукта (ВВП), исчисленного на стадии производства.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FBCD1B2-DCB3-0AB7-F4FF-BF9986E78494}"/>
              </a:ext>
            </a:extLst>
          </p:cNvPr>
          <p:cNvSpPr txBox="1"/>
          <p:nvPr/>
        </p:nvSpPr>
        <p:spPr>
          <a:xfrm>
            <a:off x="3130747" y="1140540"/>
            <a:ext cx="6107906" cy="42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Y=V + ТР,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7CAD46C-16F7-95A9-80F4-1D873652BF69}"/>
              </a:ext>
            </a:extLst>
          </p:cNvPr>
          <p:cNvSpPr txBox="1"/>
          <p:nvPr/>
        </p:nvSpPr>
        <p:spPr>
          <a:xfrm>
            <a:off x="725090" y="1903964"/>
            <a:ext cx="9904810" cy="1736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Y— ВВП; </a:t>
            </a:r>
            <a:endParaRPr lang="x-none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ТР—чистые налоги (т.е. налоги минус субсидии) на продукты. </a:t>
            </a:r>
            <a:endParaRPr lang="x-none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ВДС используется на покрытие различных производственных и непроизводственных затрат. </a:t>
            </a:r>
            <a:endParaRPr lang="x-none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0386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2E7A16F-EFD9-BDE2-AE59-32898E7EA7CB}"/>
              </a:ext>
            </a:extLst>
          </p:cNvPr>
          <p:cNvSpPr txBox="1"/>
          <p:nvPr/>
        </p:nvSpPr>
        <p:spPr>
          <a:xfrm>
            <a:off x="553639" y="209740"/>
            <a:ext cx="9833373" cy="490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равнение образования первичных доходов может быть записано так:</a:t>
            </a:r>
            <a:endParaRPr lang="x-non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BF1E2CE-CDEB-BD76-20E0-BBC2520118E8}"/>
              </a:ext>
            </a:extLst>
          </p:cNvPr>
          <p:cNvSpPr txBox="1"/>
          <p:nvPr/>
        </p:nvSpPr>
        <p:spPr>
          <a:xfrm>
            <a:off x="2525316" y="954802"/>
            <a:ext cx="6107906" cy="490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 = W + SW + TN + А + R,</a:t>
            </a:r>
            <a:endParaRPr lang="x-non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B872514-8D42-3757-CEF8-05EB6FEEA024}"/>
              </a:ext>
            </a:extLst>
          </p:cNvPr>
          <p:cNvSpPr txBox="1"/>
          <p:nvPr/>
        </p:nvSpPr>
        <p:spPr>
          <a:xfrm>
            <a:off x="828674" y="1805281"/>
            <a:ext cx="1088707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</a:t>
            </a: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Y— ВВП; 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W— оплата труда наемных работников; 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SW— начисления на заработную плату (единый социальный налог); 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TN — чистые налоги на производство и продукты, т.е. сальдо налогов и субсидий на производство и продукты; 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— амортизация основного капитала; 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 — прибыль и смешанный доход.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6423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82F3949-E292-3569-9901-234D362520AE}"/>
              </a:ext>
            </a:extLst>
          </p:cNvPr>
          <p:cNvSpPr txBox="1"/>
          <p:nvPr/>
        </p:nvSpPr>
        <p:spPr>
          <a:xfrm>
            <a:off x="710803" y="218179"/>
            <a:ext cx="1131927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/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Трансферт представляет собой передачу денежных средств или товара одним экономическим субъектом другому без получения взамен товара или денежных средств. Кроме того, имеют место потоки доходов за границу и из-за границы в форме оплаты труда, доходов от собственности и трансфертных текущих платежей. </a:t>
            </a:r>
            <a:endParaRPr lang="x-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/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результате формируется сумма располагаемых доходов экономических агентов, выражаемая на уровне национальной экономики категорией валового располагаемого дохода. Очевидно, что на уровне национальной экономики различие между величинами ВВП и валового располагаемого дохода не зависит от налогов на доходы и внутренних трансфертов, так как это лишь перераспределение доходов внутри страны между экономическими агентами. </a:t>
            </a:r>
            <a:endParaRPr lang="x-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8BE5885-1C9D-94DE-D880-991123F10417}"/>
              </a:ext>
            </a:extLst>
          </p:cNvPr>
          <p:cNvSpPr txBox="1"/>
          <p:nvPr/>
        </p:nvSpPr>
        <p:spPr>
          <a:xfrm>
            <a:off x="3168253" y="2526503"/>
            <a:ext cx="6107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(RE): D = Y + RE,</a:t>
            </a:r>
            <a:endParaRPr lang="x-non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40888CA-55F3-B5D1-3ADD-1B8D04E78360}"/>
              </a:ext>
            </a:extLst>
          </p:cNvPr>
          <p:cNvSpPr txBox="1"/>
          <p:nvPr/>
        </p:nvSpPr>
        <p:spPr>
          <a:xfrm>
            <a:off x="810816" y="3038316"/>
            <a:ext cx="6107906" cy="42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D — валовой располагаемый доход. 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440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6AC29E3-3C59-85E7-3F9E-12996851E1EC}"/>
              </a:ext>
            </a:extLst>
          </p:cNvPr>
          <p:cNvSpPr txBox="1"/>
          <p:nvPr/>
        </p:nvSpPr>
        <p:spPr>
          <a:xfrm>
            <a:off x="2611040" y="515495"/>
            <a:ext cx="6107906" cy="1726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Ресурсы        Использование </a:t>
            </a:r>
            <a:endParaRPr lang="x-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Y+U   =     C + I + E </a:t>
            </a:r>
            <a:endParaRPr lang="x-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ВВП + импорт = потребление + накопление + экспорт</a:t>
            </a:r>
            <a:endParaRPr lang="x-non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x-non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65CC92B-D6C7-296F-8104-D5FFFC4285F0}"/>
              </a:ext>
            </a:extLst>
          </p:cNvPr>
          <p:cNvSpPr txBox="1"/>
          <p:nvPr/>
        </p:nvSpPr>
        <p:spPr>
          <a:xfrm>
            <a:off x="257770" y="2035880"/>
            <a:ext cx="116764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Потребление домашних хозяйств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представляет собой стоимость всех покупок, оцененных по рыночным ценам, исключая покупки недвижимости (жилья, земли) и ценностей, относимых к валовому накоплению. </a:t>
            </a:r>
            <a:endParaRPr lang="x-none" sz="2000" dirty="0"/>
          </a:p>
        </p:txBody>
      </p:sp>
    </p:spTree>
    <p:extLst>
      <p:ext uri="{BB962C8B-B14F-4D97-AF65-F5344CB8AC3E}">
        <p14:creationId xmlns:p14="http://schemas.microsoft.com/office/powerpoint/2010/main" xmlns="" val="2972853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6FB13E8-E6D9-AC0F-55EA-712205A5B4C4}"/>
              </a:ext>
            </a:extLst>
          </p:cNvPr>
          <p:cNvSpPr txBox="1"/>
          <p:nvPr/>
        </p:nvSpPr>
        <p:spPr>
          <a:xfrm>
            <a:off x="267889" y="405541"/>
            <a:ext cx="11662173" cy="113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Строгое описание процессов производства, распределения, перераспределения и использования ВВП предполагает построение системы взаимоувязанных таблиц, называемых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системой национальных счетов (СНС).</a:t>
            </a:r>
            <a:endParaRPr lang="x-none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A7A7238-453A-F98F-1FD5-5A46A63B47CA}"/>
              </a:ext>
            </a:extLst>
          </p:cNvPr>
          <p:cNvSpPr txBox="1"/>
          <p:nvPr/>
        </p:nvSpPr>
        <p:spPr>
          <a:xfrm>
            <a:off x="110728" y="1537261"/>
            <a:ext cx="1166217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СНС в настоящее время включает в себя следующие счета: </a:t>
            </a: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счет товаров и услуг; </a:t>
            </a: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счет производства; </a:t>
            </a: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счет образования доходов;</a:t>
            </a: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счет распределения первичных доходов;</a:t>
            </a: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счет распределения вторичных доходов;</a:t>
            </a: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счет использования располагаемого дохода; </a:t>
            </a:r>
          </a:p>
          <a:p>
            <a:pPr indent="180340"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счет операций с капиталом. 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D609185-6B6A-3DF5-C0FE-10E25E0F3631}"/>
              </a:ext>
            </a:extLst>
          </p:cNvPr>
          <p:cNvSpPr txBox="1"/>
          <p:nvPr/>
        </p:nvSpPr>
        <p:spPr>
          <a:xfrm>
            <a:off x="267888" y="4091806"/>
            <a:ext cx="11505011" cy="113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Эти счета разрабатываются, во-первых, для экономики в целом (так называемые консолидированные счета), во-вторых, для агрегированных групп экономических агентов, однородных с точки зрения функций их в экономике {счета институциональных секторов). 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0478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F7829B6-FAD1-6052-E47F-1BC7B8C2F9E9}"/>
              </a:ext>
            </a:extLst>
          </p:cNvPr>
          <p:cNvSpPr txBox="1"/>
          <p:nvPr/>
        </p:nvSpPr>
        <p:spPr>
          <a:xfrm>
            <a:off x="1225153" y="465415"/>
            <a:ext cx="6107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Счет товаров и услуг. </a:t>
            </a:r>
            <a:endParaRPr lang="x-none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A0D6B626-CE07-4EA2-BEE4-D6AF4B83F9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8966588"/>
              </p:ext>
            </p:extLst>
          </p:nvPr>
        </p:nvGraphicFramePr>
        <p:xfrm>
          <a:off x="671195" y="1131950"/>
          <a:ext cx="9558655" cy="27828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8828">
                  <a:extLst>
                    <a:ext uri="{9D8B030D-6E8A-4147-A177-3AD203B41FA5}">
                      <a16:colId xmlns:a16="http://schemas.microsoft.com/office/drawing/2014/main" xmlns="" val="2226824659"/>
                    </a:ext>
                  </a:extLst>
                </a:gridCol>
                <a:gridCol w="4779827">
                  <a:extLst>
                    <a:ext uri="{9D8B030D-6E8A-4147-A177-3AD203B41FA5}">
                      <a16:colId xmlns:a16="http://schemas.microsoft.com/office/drawing/2014/main" xmlns="" val="4087543390"/>
                    </a:ext>
                  </a:extLst>
                </a:gridCol>
              </a:tblGrid>
              <a:tr h="3923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4267634"/>
                  </a:ext>
                </a:extLst>
              </a:tr>
              <a:tr h="20541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Промежуточное потребление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Расходы на конечное потребление 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Валовое накопление 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Экспорт товаров и услуг Статистическое расхождение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Выпуск продуктов и услуг в рыночных ценах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Импорт товаров и услуг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18433085"/>
                  </a:ext>
                </a:extLst>
              </a:tr>
              <a:tr h="3363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510975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26B8643-35D1-4DCB-119A-A1FCEA590B82}"/>
              </a:ext>
            </a:extLst>
          </p:cNvPr>
          <p:cNvSpPr txBox="1"/>
          <p:nvPr/>
        </p:nvSpPr>
        <p:spPr>
          <a:xfrm>
            <a:off x="671195" y="4211978"/>
            <a:ext cx="11301730" cy="1474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Выпуск продуктов и услуг в рыночных ценах = Выпуску продуктов и услуг в основных ценах + Налоги на продукты и импорт — Субсидии на продукты и импорт. </a:t>
            </a:r>
            <a:endParaRPr lang="x-none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Статистическое расхождение характеризует суммарную ошибку при построении всех счетов, которая не должна превышать 4—5 % ВВП.</a:t>
            </a:r>
            <a:endParaRPr lang="x-none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9696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B3385A7-5F28-C470-E693-0A388F97A264}"/>
              </a:ext>
            </a:extLst>
          </p:cNvPr>
          <p:cNvSpPr txBox="1"/>
          <p:nvPr/>
        </p:nvSpPr>
        <p:spPr>
          <a:xfrm>
            <a:off x="667941" y="311865"/>
            <a:ext cx="6107906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Счёт производства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64188CC9-CB36-2399-26E7-E08F3A4B20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23653485"/>
              </p:ext>
            </p:extLst>
          </p:nvPr>
        </p:nvGraphicFramePr>
        <p:xfrm>
          <a:off x="1085533" y="1101850"/>
          <a:ext cx="9901555" cy="16803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50260">
                  <a:extLst>
                    <a:ext uri="{9D8B030D-6E8A-4147-A177-3AD203B41FA5}">
                      <a16:colId xmlns:a16="http://schemas.microsoft.com/office/drawing/2014/main" xmlns="" val="4107237531"/>
                    </a:ext>
                  </a:extLst>
                </a:gridCol>
                <a:gridCol w="4951295">
                  <a:extLst>
                    <a:ext uri="{9D8B030D-6E8A-4147-A177-3AD203B41FA5}">
                      <a16:colId xmlns:a16="http://schemas.microsoft.com/office/drawing/2014/main" xmlns="" val="4226850909"/>
                    </a:ext>
                  </a:extLst>
                </a:gridCol>
              </a:tblGrid>
              <a:tr h="531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4715306"/>
                  </a:ext>
                </a:extLst>
              </a:tr>
              <a:tr h="6072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Промежуточное потребление (ПП)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Валовой внутренний продукт (ВВП)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Валовой выпуск продуктов и услуг в рыночных ценах (ВВ)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7628340"/>
                  </a:ext>
                </a:extLst>
              </a:tr>
              <a:tr h="5313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x-none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78769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BF2D550-8EBA-1578-8D14-29F26FC0EC1C}"/>
              </a:ext>
            </a:extLst>
          </p:cNvPr>
          <p:cNvSpPr txBox="1"/>
          <p:nvPr/>
        </p:nvSpPr>
        <p:spPr>
          <a:xfrm>
            <a:off x="1268015" y="3171076"/>
            <a:ext cx="6107906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ВВП = ВВ – ПП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405537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75</TotalTime>
  <Words>945</Words>
  <Application>Microsoft Office PowerPoint</Application>
  <PresentationFormat>Произвольный</PresentationFormat>
  <Paragraphs>155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Галерея</vt:lpstr>
      <vt:lpstr>Слайд 1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BOSS</dc:creator>
  <cp:lastModifiedBy>Boss</cp:lastModifiedBy>
  <cp:revision>3</cp:revision>
  <dcterms:created xsi:type="dcterms:W3CDTF">2023-06-28T14:11:56Z</dcterms:created>
  <dcterms:modified xsi:type="dcterms:W3CDTF">2023-06-29T12:13:41Z</dcterms:modified>
</cp:coreProperties>
</file>