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2" r:id="rId3"/>
    <p:sldId id="257" r:id="rId4"/>
    <p:sldId id="258" r:id="rId5"/>
    <p:sldId id="259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-798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2134417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5287953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2418466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7898355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40563824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4627020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34566906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23112107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xmlns="" val="23389925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22492528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4502399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25B6E5-FF29-4603-92F0-9C08CE2AD345}" type="datetimeFigureOut">
              <a:rPr lang="x-none" smtClean="0"/>
              <a:pPr/>
              <a:t>29.06.2023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3DAC5389-30FE-4ADB-842C-04916B9C55A5}" type="slidenum">
              <a:rPr lang="x-none" smtClean="0"/>
              <a:pPr/>
              <a:t>‹#›</a:t>
            </a:fld>
            <a:endParaRPr lang="x-none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28720573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одзаголовок 2"/>
          <p:cNvSpPr txBox="1">
            <a:spLocks/>
          </p:cNvSpPr>
          <p:nvPr/>
        </p:nvSpPr>
        <p:spPr>
          <a:xfrm>
            <a:off x="1835366" y="271661"/>
            <a:ext cx="8458200" cy="572401"/>
          </a:xfrm>
          <a:prstGeom prst="rect">
            <a:avLst/>
          </a:prstGeom>
        </p:spPr>
        <p:txBody>
          <a:bodyPr/>
          <a:lstStyle/>
          <a:p>
            <a:pPr marL="228600" marR="0" lvl="0" indent="-228600" algn="ctr" defTabSz="914400" rtl="0" eaLnBrk="1" fontAlgn="auto" latinLnBrk="0" hangingPunct="1">
              <a:lnSpc>
                <a:spcPct val="12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100000"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Карагандинский   университет </a:t>
            </a:r>
            <a:r>
              <a:rPr kumimoji="0" lang="ru-RU" sz="2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 </a:t>
            </a: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им. Е.А. </a:t>
            </a:r>
            <a:r>
              <a:rPr kumimoji="0" lang="ru-RU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n-ea"/>
                <a:cs typeface="Times New Roman" pitchFamily="18" charset="0"/>
              </a:rPr>
              <a:t>Букетова</a:t>
            </a:r>
            <a:endParaRPr kumimoji="0" lang="ru-RU" sz="2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n-ea"/>
              <a:cs typeface="Times New Roman" pitchFamily="18" charset="0"/>
            </a:endParaRPr>
          </a:p>
        </p:txBody>
      </p:sp>
      <p:sp>
        <p:nvSpPr>
          <p:cNvPr id="7" name="Заголовок 1"/>
          <p:cNvSpPr txBox="1">
            <a:spLocks/>
          </p:cNvSpPr>
          <p:nvPr/>
        </p:nvSpPr>
        <p:spPr>
          <a:xfrm>
            <a:off x="1656470" y="1046710"/>
            <a:ext cx="8458200" cy="1246324"/>
          </a:xfrm>
          <a:prstGeom prst="rect">
            <a:avLst/>
          </a:prstGeom>
        </p:spPr>
        <p:txBody>
          <a:bodyPr>
            <a:normAutofit fontScale="97500"/>
          </a:bodyPr>
          <a:lstStyle/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7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Дисциплина </a:t>
            </a:r>
            <a:r>
              <a:rPr kumimoji="0" lang="ru-RU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/>
            </a:r>
            <a:br>
              <a:rPr kumimoji="0" lang="ru-RU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</a:br>
            <a:r>
              <a:rPr kumimoji="0" lang="ru-RU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национальная экономика</a:t>
            </a:r>
            <a:endParaRPr kumimoji="0" lang="ru-RU" sz="3200" b="0" i="0" u="none" strike="noStrike" kern="1200" cap="all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8" name="Rectangle 1"/>
          <p:cNvSpPr>
            <a:spLocks noChangeArrowheads="1"/>
          </p:cNvSpPr>
          <p:nvPr/>
        </p:nvSpPr>
        <p:spPr bwMode="auto">
          <a:xfrm>
            <a:off x="1880992" y="2119746"/>
            <a:ext cx="8081508" cy="9541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indent="269875" algn="ctr"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0" lang="ru-RU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Лекция 1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Введение в теорию национальной экономики</a:t>
            </a:r>
            <a:endParaRPr kumimoji="0" lang="ru-RU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2957772" y="3096384"/>
            <a:ext cx="6232154" cy="6771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288925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288925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7М04103 - "Государственное и местное управление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"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Подзаголовок 7"/>
          <p:cNvSpPr txBox="1">
            <a:spLocks/>
          </p:cNvSpPr>
          <p:nvPr/>
        </p:nvSpPr>
        <p:spPr>
          <a:xfrm>
            <a:off x="1912301" y="4134810"/>
            <a:ext cx="7920880" cy="1373180"/>
          </a:xfrm>
          <a:prstGeom prst="rect">
            <a:avLst/>
          </a:prstGeom>
        </p:spPr>
        <p:txBody>
          <a:bodyPr vert="horz" anchor="b">
            <a:normAutofit fontScale="92500"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None/>
              <a:tabLst/>
              <a:defRPr/>
            </a:pPr>
            <a:r>
              <a:rPr kumimoji="0" lang="ru-R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Автор                                                                       </a:t>
            </a:r>
            <a:r>
              <a:rPr kumimoji="0" lang="ru-RU" sz="2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Дарибеков</a:t>
            </a:r>
            <a:r>
              <a:rPr kumimoji="0" lang="ru-R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С.С.</a:t>
            </a: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None/>
              <a:tabLst/>
              <a:defRPr/>
            </a:pPr>
            <a:endParaRPr kumimoji="0" lang="ru-RU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2">
                  <a:shade val="75000"/>
                </a:schemeClr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 2"/>
              <a:buNone/>
              <a:tabLst/>
              <a:defRPr/>
            </a:pPr>
            <a:r>
              <a:rPr kumimoji="0" lang="ru-RU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>
                    <a:shade val="75000"/>
                  </a:schemeClr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Вид занятия:                                                            Лекция</a:t>
            </a:r>
            <a:endParaRPr kumimoji="0" lang="ru-RU" sz="2400" b="0" i="0" u="none" strike="noStrike" kern="1200" cap="none" spc="0" normalizeH="0" baseline="0" noProof="0" dirty="0">
              <a:ln>
                <a:noFill/>
              </a:ln>
              <a:solidFill>
                <a:schemeClr val="tx2">
                  <a:shade val="75000"/>
                </a:schemeClr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446466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ПЛАН</a:t>
            </a:r>
            <a:endParaRPr lang="ru-RU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37F96B95-7D0B-5AFB-A368-1A64BB9D682E}"/>
              </a:ext>
            </a:extLst>
          </p:cNvPr>
          <p:cNvSpPr txBox="1"/>
          <p:nvPr/>
        </p:nvSpPr>
        <p:spPr>
          <a:xfrm>
            <a:off x="1823053" y="1934652"/>
            <a:ext cx="9421209" cy="229947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 Определение предмета теории национальной экономики</a:t>
            </a:r>
            <a:endParaRPr lang="x-none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 Логика формирования и развития теории национальной экономики</a:t>
            </a:r>
            <a:endParaRPr lang="x-none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 Логика и структура курса «Национальная экономика»</a:t>
            </a:r>
            <a:endParaRPr lang="x-none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B477A761-5636-8A4B-85B4-B87849A14D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94362" y="1290294"/>
            <a:ext cx="9603275" cy="1049235"/>
          </a:xfrm>
        </p:spPr>
        <p:txBody>
          <a:bodyPr/>
          <a:lstStyle/>
          <a:p>
            <a:pPr algn="just"/>
            <a:r>
              <a:rPr lang="ru-RU" dirty="0"/>
              <a:t>Определения</a:t>
            </a:r>
            <a:endParaRPr lang="x-none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4A48F47A-8084-3C72-B21D-2BA1C4D732B0}"/>
              </a:ext>
            </a:extLst>
          </p:cNvPr>
          <p:cNvSpPr txBox="1"/>
          <p:nvPr/>
        </p:nvSpPr>
        <p:spPr>
          <a:xfrm>
            <a:off x="157164" y="2071003"/>
            <a:ext cx="11730036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439420" algn="just">
              <a:spcBef>
                <a:spcPts val="15"/>
              </a:spcBef>
              <a:spcAft>
                <a:spcPts val="0"/>
              </a:spcAft>
            </a:pP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Термин</a:t>
            </a:r>
            <a:r>
              <a:rPr lang="ru-RU" sz="2400" b="1" spc="-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«Национальная</a:t>
            </a:r>
            <a:r>
              <a:rPr lang="ru-RU" sz="2400" b="1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экономика»</a:t>
            </a:r>
            <a:r>
              <a:rPr lang="ru-RU" sz="24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имеет</a:t>
            </a:r>
            <a:r>
              <a:rPr lang="ru-RU" sz="24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тройственный</a:t>
            </a:r>
            <a:r>
              <a:rPr lang="ru-RU" sz="24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смысл:</a:t>
            </a:r>
            <a:endParaRPr lang="ru-RU" sz="24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39420" algn="just">
              <a:spcBef>
                <a:spcPts val="15"/>
              </a:spcBef>
              <a:spcAft>
                <a:spcPts val="0"/>
              </a:spcAft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Национальная экономика как система общественного хозяйства,</a:t>
            </a:r>
            <a:r>
              <a:rPr lang="ru-RU" sz="24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сложившаяся</a:t>
            </a:r>
            <a:r>
              <a:rPr lang="ru-RU" sz="2400" spc="-3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ru-RU" sz="24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территории</a:t>
            </a:r>
            <a:r>
              <a:rPr lang="ru-RU" sz="2400" spc="-3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определенного</a:t>
            </a:r>
            <a:r>
              <a:rPr lang="ru-RU" sz="24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государства.</a:t>
            </a:r>
            <a:endParaRPr lang="ru-RU" sz="24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39420" algn="just">
              <a:spcBef>
                <a:spcPts val="15"/>
              </a:spcBef>
              <a:spcAft>
                <a:spcPts val="0"/>
              </a:spcAft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Национальная экономика как отрасль экономической науки, изучающая</a:t>
            </a:r>
            <a:r>
              <a:rPr lang="ru-RU" sz="2400" spc="61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закономерности  </a:t>
            </a:r>
            <a:r>
              <a:rPr lang="ru-RU" sz="2400" spc="25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формирования,  </a:t>
            </a:r>
            <a:r>
              <a:rPr lang="ru-RU" sz="2400" spc="25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функционирования</a:t>
            </a:r>
            <a:r>
              <a:rPr lang="ru-RU" sz="2400" spc="-34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lang="ru-RU" sz="24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развития</a:t>
            </a:r>
            <a:r>
              <a:rPr lang="ru-RU" sz="24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хозяйства</a:t>
            </a:r>
            <a:r>
              <a:rPr lang="ru-RU" sz="24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страны.</a:t>
            </a:r>
            <a:endParaRPr lang="ru-RU" sz="24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39420" algn="just">
              <a:spcBef>
                <a:spcPts val="15"/>
              </a:spcBef>
              <a:spcAft>
                <a:spcPts val="0"/>
              </a:spcAft>
            </a:pP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Национальная</a:t>
            </a:r>
            <a:r>
              <a:rPr lang="ru-RU" sz="24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экономика</a:t>
            </a:r>
            <a:r>
              <a:rPr lang="ru-RU" sz="24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как</a:t>
            </a:r>
            <a:r>
              <a:rPr lang="ru-RU" sz="24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учебная</a:t>
            </a:r>
            <a:r>
              <a:rPr lang="ru-RU" sz="24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дисциплина</a:t>
            </a:r>
            <a:r>
              <a:rPr lang="ru-RU" sz="24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z="24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системе</a:t>
            </a:r>
            <a:r>
              <a:rPr lang="ru-RU" sz="24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подготовки специалистов в рамках высшего профессионального</a:t>
            </a:r>
            <a:r>
              <a:rPr lang="ru-RU" sz="24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образования</a:t>
            </a:r>
            <a:endParaRPr lang="x-none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1479987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F38DC0D7-1930-E3B0-A836-CD522E095770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2183606" y="300848"/>
            <a:ext cx="9604375" cy="398930"/>
          </a:xfrm>
        </p:spPr>
        <p:txBody>
          <a:bodyPr>
            <a:normAutofit fontScale="90000"/>
          </a:bodyPr>
          <a:lstStyle/>
          <a:p>
            <a:r>
              <a:rPr lang="ru-RU" sz="1600" b="1" dirty="0">
                <a:effectLst/>
                <a:latin typeface="Times New Roman" panose="02020603050405020304" pitchFamily="18" charset="0"/>
                <a:ea typeface="Tahoma" panose="020B0604030504040204" pitchFamily="34" charset="0"/>
              </a:rPr>
              <a:t>теории</a:t>
            </a:r>
            <a:r>
              <a:rPr lang="ru-RU" sz="1600" b="1" spc="-75" dirty="0">
                <a:effectLst/>
                <a:latin typeface="Times New Roman" panose="02020603050405020304" pitchFamily="18" charset="0"/>
                <a:ea typeface="Tahoma" panose="020B0604030504040204" pitchFamily="34" charset="0"/>
              </a:rPr>
              <a:t> </a:t>
            </a:r>
            <a:r>
              <a:rPr lang="ru-RU" sz="1600" b="1" dirty="0">
                <a:effectLst/>
                <a:latin typeface="Times New Roman" panose="02020603050405020304" pitchFamily="18" charset="0"/>
                <a:ea typeface="Tahoma" panose="020B0604030504040204" pitchFamily="34" charset="0"/>
              </a:rPr>
              <a:t>национальной</a:t>
            </a:r>
            <a:r>
              <a:rPr lang="ru-RU" sz="1600" b="1" spc="-75" dirty="0">
                <a:effectLst/>
                <a:latin typeface="Times New Roman" panose="02020603050405020304" pitchFamily="18" charset="0"/>
                <a:ea typeface="Tahoma" panose="020B0604030504040204" pitchFamily="34" charset="0"/>
              </a:rPr>
              <a:t> </a:t>
            </a:r>
            <a:r>
              <a:rPr lang="ru-RU" sz="1600" b="1" dirty="0">
                <a:effectLst/>
                <a:latin typeface="Times New Roman" panose="02020603050405020304" pitchFamily="18" charset="0"/>
                <a:ea typeface="Tahoma" panose="020B0604030504040204" pitchFamily="34" charset="0"/>
              </a:rPr>
              <a:t>экономики</a:t>
            </a:r>
            <a:r>
              <a:rPr lang="x-none" sz="1800" b="1" dirty="0">
                <a:effectLst/>
                <a:latin typeface="Tahoma" panose="020B0604030504040204" pitchFamily="34" charset="0"/>
                <a:ea typeface="Tahoma" panose="020B0604030504040204" pitchFamily="34" charset="0"/>
              </a:rPr>
              <a:t/>
            </a:r>
            <a:br>
              <a:rPr lang="x-none" sz="1800" b="1" dirty="0">
                <a:effectLst/>
                <a:latin typeface="Tahoma" panose="020B0604030504040204" pitchFamily="34" charset="0"/>
                <a:ea typeface="Tahoma" panose="020B0604030504040204" pitchFamily="34" charset="0"/>
              </a:rPr>
            </a:br>
            <a:endParaRPr lang="x-none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45C7959A-988B-B59F-D9FE-0D74A2BF9C3C}"/>
              </a:ext>
            </a:extLst>
          </p:cNvPr>
          <p:cNvSpPr txBox="1"/>
          <p:nvPr/>
        </p:nvSpPr>
        <p:spPr>
          <a:xfrm>
            <a:off x="1091803" y="699778"/>
            <a:ext cx="10008394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270510" algn="just">
              <a:spcBef>
                <a:spcPts val="15"/>
              </a:spcBef>
              <a:spcAft>
                <a:spcPts val="0"/>
              </a:spcAft>
            </a:pP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Всю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недолгую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историю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существования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данной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теоретической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концепции</a:t>
            </a:r>
            <a:r>
              <a:rPr lang="ru-RU" sz="18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можно</a:t>
            </a:r>
            <a:r>
              <a:rPr lang="ru-RU" sz="18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условно</a:t>
            </a:r>
            <a:r>
              <a:rPr lang="ru-RU" sz="18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разделить</a:t>
            </a:r>
            <a:r>
              <a:rPr lang="ru-RU" sz="18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</a:t>
            </a:r>
            <a:r>
              <a:rPr lang="ru-RU" sz="18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5</a:t>
            </a:r>
            <a:r>
              <a:rPr lang="ru-RU" sz="18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основных</a:t>
            </a:r>
            <a:r>
              <a:rPr lang="ru-RU" sz="1800" spc="-3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этапов:</a:t>
            </a:r>
            <a:endParaRPr lang="x-none" sz="18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905B2E31-43FA-332C-D84B-41F397B5521C}"/>
              </a:ext>
            </a:extLst>
          </p:cNvPr>
          <p:cNvSpPr txBox="1"/>
          <p:nvPr/>
        </p:nvSpPr>
        <p:spPr>
          <a:xfrm>
            <a:off x="1091803" y="1435602"/>
            <a:ext cx="10579895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1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Период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возникновения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национальной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экономики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датируется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40-ми годами ХIХ века. В это время в Германии появилась старая</a:t>
            </a:r>
            <a:r>
              <a:rPr lang="ru-RU" sz="1800" spc="-33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историческая школа во главе с Ф. Листом (1789–1846) которому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принадлежит</a:t>
            </a:r>
            <a:r>
              <a:rPr lang="ru-RU" sz="1800" spc="1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слава</a:t>
            </a:r>
            <a:r>
              <a:rPr lang="ru-RU" sz="1800" spc="1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отца</a:t>
            </a:r>
            <a:r>
              <a:rPr lang="ru-RU" sz="1800" spc="1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</a:t>
            </a:r>
            <a:r>
              <a:rPr lang="ru-RU" sz="1800" spc="1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основателя</a:t>
            </a:r>
            <a:r>
              <a:rPr lang="ru-RU" sz="1800" spc="1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теории</a:t>
            </a:r>
            <a:r>
              <a:rPr lang="ru-RU" sz="1800" spc="1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национальной</a:t>
            </a:r>
            <a:r>
              <a:rPr lang="ru-RU" sz="1800" spc="1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экономики.</a:t>
            </a:r>
            <a:r>
              <a:rPr lang="ru-RU" sz="1800" spc="2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x-none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xmlns="" id="{5E8E3DB9-E4F6-1CDB-DA23-3EACD8CA9610}"/>
              </a:ext>
            </a:extLst>
          </p:cNvPr>
          <p:cNvSpPr txBox="1"/>
          <p:nvPr/>
        </p:nvSpPr>
        <p:spPr>
          <a:xfrm>
            <a:off x="1091803" y="2358932"/>
            <a:ext cx="10822782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 Следующий</a:t>
            </a:r>
            <a:r>
              <a:rPr lang="ru-RU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этап</a:t>
            </a:r>
            <a:r>
              <a:rPr lang="ru-RU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развитии</a:t>
            </a:r>
            <a:r>
              <a:rPr lang="ru-RU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теории</a:t>
            </a:r>
            <a:r>
              <a:rPr lang="ru-RU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национальной</a:t>
            </a:r>
            <a:r>
              <a:rPr lang="ru-RU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экономики</a:t>
            </a:r>
            <a:r>
              <a:rPr lang="ru-RU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3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принято</a:t>
            </a:r>
            <a:r>
              <a:rPr lang="ru-RU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3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датировать</a:t>
            </a:r>
            <a:r>
              <a:rPr lang="ru-RU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3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90-ми</a:t>
            </a:r>
            <a:r>
              <a:rPr lang="ru-RU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3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годами</a:t>
            </a:r>
            <a:r>
              <a:rPr lang="ru-RU" spc="-6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3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ХIХ</a:t>
            </a:r>
            <a:r>
              <a:rPr lang="ru-RU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века,</a:t>
            </a:r>
            <a:r>
              <a:rPr lang="ru-RU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когда</a:t>
            </a:r>
            <a:r>
              <a:rPr lang="ru-RU" spc="-6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Германии</a:t>
            </a:r>
            <a:r>
              <a:rPr lang="ru-RU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начала</a:t>
            </a:r>
            <a:r>
              <a:rPr lang="ru-RU" spc="-33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формироваться</a:t>
            </a:r>
            <a:r>
              <a:rPr lang="ru-RU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новая</a:t>
            </a:r>
            <a:r>
              <a:rPr lang="ru-RU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историческая</a:t>
            </a:r>
            <a:r>
              <a:rPr lang="ru-RU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школа</a:t>
            </a:r>
            <a:r>
              <a:rPr lang="ru-RU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</a:t>
            </a:r>
            <a:r>
              <a:rPr lang="ru-RU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главе</a:t>
            </a:r>
            <a:r>
              <a:rPr lang="ru-RU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</a:t>
            </a:r>
            <a:r>
              <a:rPr lang="ru-RU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Г.</a:t>
            </a:r>
            <a:r>
              <a:rPr lang="ru-RU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pc="-1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Шмоллером</a:t>
            </a:r>
            <a:r>
              <a:rPr lang="ru-RU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(1838–1912) и К. </a:t>
            </a:r>
            <a:r>
              <a:rPr lang="ru-RU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Бюхером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(1847–1930). Перу Г. </a:t>
            </a:r>
            <a:r>
              <a:rPr lang="ru-RU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Шмоллера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принадлежит монография «Основы общего учения о национальном хозяйстве», а К. </a:t>
            </a:r>
            <a:r>
              <a:rPr lang="ru-RU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Бюхер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является автором работы «Возникновение</a:t>
            </a:r>
            <a:r>
              <a:rPr lang="ru-RU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народного</a:t>
            </a:r>
            <a:r>
              <a:rPr lang="ru-RU" spc="-4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хозяйства».</a:t>
            </a:r>
            <a:endParaRPr lang="x-none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D5345918-8B4F-0A1E-0F54-1D38C5EA6238}"/>
              </a:ext>
            </a:extLst>
          </p:cNvPr>
          <p:cNvSpPr txBox="1"/>
          <p:nvPr/>
        </p:nvSpPr>
        <p:spPr>
          <a:xfrm>
            <a:off x="1091803" y="3559261"/>
            <a:ext cx="10822782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 В период 30–40-х гг. ХХ века в Германии появилось экономическое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направление, получившее название «</a:t>
            </a:r>
            <a:r>
              <a:rPr lang="ru-RU" sz="1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Ордолиберализм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», которое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отражало специфику методологического подхода ученых к </a:t>
            </a:r>
            <a:r>
              <a:rPr lang="ru-RU" sz="1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иссле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spc="-33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дованию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экономической системы. Сущность данного термина состоит в сочетании, на первый взгляд, несочетаемых элементов –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свободы</a:t>
            </a:r>
            <a:r>
              <a:rPr lang="ru-RU" sz="1800" spc="-9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</a:t>
            </a:r>
            <a:r>
              <a:rPr lang="ru-RU" sz="1800" spc="-8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порядка</a:t>
            </a:r>
            <a:r>
              <a:rPr lang="ru-RU" sz="1800" spc="-9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</a:t>
            </a:r>
            <a:r>
              <a:rPr lang="ru-RU" sz="1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ordnung</a:t>
            </a:r>
            <a:r>
              <a:rPr lang="ru-RU" sz="1800" i="1" spc="-9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</a:t>
            </a:r>
            <a:r>
              <a:rPr lang="ru-RU" sz="1800" spc="-9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порядок,</a:t>
            </a:r>
            <a:r>
              <a:rPr lang="ru-RU" sz="1800" spc="-8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</a:t>
            </a:r>
            <a:r>
              <a:rPr lang="ru-RU" sz="1800" spc="-9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liberty</a:t>
            </a:r>
            <a:r>
              <a:rPr lang="ru-RU" sz="1800" i="1" spc="-8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</a:t>
            </a:r>
            <a:r>
              <a:rPr lang="ru-RU" sz="1800" spc="-9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свобода).</a:t>
            </a:r>
            <a:r>
              <a:rPr lang="ru-RU" sz="1800" spc="-8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x-none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7546006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A52D22D2-A936-0F42-D71C-7219BA84A180}"/>
              </a:ext>
            </a:extLst>
          </p:cNvPr>
          <p:cNvSpPr txBox="1"/>
          <p:nvPr/>
        </p:nvSpPr>
        <p:spPr>
          <a:xfrm>
            <a:off x="610790" y="396032"/>
            <a:ext cx="11333559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4. В 70-е годы ХХ века идеи теории национальной экономики пере-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росли</a:t>
            </a:r>
            <a:r>
              <a:rPr lang="ru-RU" sz="1800" spc="-6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географические</a:t>
            </a:r>
            <a:r>
              <a:rPr lang="ru-RU" sz="1800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рамки</a:t>
            </a:r>
            <a:r>
              <a:rPr lang="ru-RU" sz="1800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Германии</a:t>
            </a:r>
            <a:r>
              <a:rPr lang="ru-RU" sz="1800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</a:t>
            </a:r>
            <a:r>
              <a:rPr lang="ru-RU" sz="1800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получили</a:t>
            </a:r>
            <a:r>
              <a:rPr lang="ru-RU" sz="1800" spc="-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признание</a:t>
            </a:r>
            <a:r>
              <a:rPr lang="ru-RU" sz="1800" spc="-6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науки</a:t>
            </a:r>
            <a:r>
              <a:rPr lang="ru-RU" sz="1800" spc="-34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общественности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других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странах,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том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числе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Франции.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этот</a:t>
            </a:r>
            <a:r>
              <a:rPr lang="ru-RU" sz="1800" spc="-34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период</a:t>
            </a:r>
            <a:r>
              <a:rPr lang="ru-RU" sz="1800" spc="-8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французская</a:t>
            </a:r>
            <a:r>
              <a:rPr lang="ru-RU" sz="1800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экономическая</a:t>
            </a:r>
            <a:r>
              <a:rPr lang="ru-RU" sz="1800" spc="-8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мысль</a:t>
            </a:r>
            <a:r>
              <a:rPr lang="ru-RU" sz="1800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развивалась</a:t>
            </a:r>
            <a:r>
              <a:rPr lang="ru-RU" sz="1800" spc="-8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</a:t>
            </a:r>
            <a:r>
              <a:rPr lang="ru-RU" sz="1800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флагом</a:t>
            </a:r>
            <a:r>
              <a:rPr lang="ru-RU" sz="1800" spc="-34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институционально-социологической традиции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 главе с </a:t>
            </a:r>
            <a:r>
              <a:rPr lang="ru-RU" sz="1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Ф.Перру</a:t>
            </a:r>
            <a:r>
              <a:rPr lang="ru-RU" sz="1800" spc="-33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(1903–1987)</a:t>
            </a:r>
            <a:r>
              <a:rPr lang="ru-RU" sz="1800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</a:t>
            </a:r>
            <a:r>
              <a:rPr lang="ru-RU" sz="1800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5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Р.Барром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r>
              <a:rPr lang="ru-RU" sz="1800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Ф.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5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Перру</a:t>
            </a:r>
            <a:r>
              <a:rPr lang="ru-RU" sz="1800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выступал</a:t>
            </a:r>
            <a:r>
              <a:rPr lang="ru-RU" sz="1800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против</a:t>
            </a:r>
            <a:r>
              <a:rPr lang="ru-RU" sz="1800" spc="-7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трактовки</a:t>
            </a:r>
            <a:r>
              <a:rPr lang="ru-RU" sz="1800" spc="-7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1800" spc="-34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мики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как замкнутой самодовлеющей системы</a:t>
            </a:r>
            <a:r>
              <a:rPr lang="ru-RU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endParaRPr lang="x-none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1AB53684-FF74-9E4F-D93A-863D69FCAC31}"/>
              </a:ext>
            </a:extLst>
          </p:cNvPr>
          <p:cNvSpPr txBox="1"/>
          <p:nvPr/>
        </p:nvSpPr>
        <p:spPr>
          <a:xfrm>
            <a:off x="610790" y="1800583"/>
            <a:ext cx="11333558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z="1800" spc="-5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90-е</a:t>
            </a:r>
            <a:r>
              <a:rPr lang="ru-RU" sz="1800" spc="-5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годы</a:t>
            </a:r>
            <a:r>
              <a:rPr lang="ru-RU" sz="1800" spc="-6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ХХ</a:t>
            </a:r>
            <a:r>
              <a:rPr lang="ru-RU" sz="1800" spc="-5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века</a:t>
            </a:r>
            <a:r>
              <a:rPr lang="ru-RU" sz="1800" spc="-5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идеи</a:t>
            </a:r>
            <a:r>
              <a:rPr lang="ru-RU" sz="1800" spc="-5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теории</a:t>
            </a:r>
            <a:r>
              <a:rPr lang="ru-RU" sz="1800" spc="-5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национальной</a:t>
            </a:r>
            <a:r>
              <a:rPr lang="ru-RU" sz="1800" spc="-5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экономики</a:t>
            </a:r>
            <a:r>
              <a:rPr lang="ru-RU" sz="1800" spc="-6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начали</a:t>
            </a:r>
            <a:r>
              <a:rPr lang="ru-RU" sz="1800" spc="-33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обретать и российские контуры. В ходе системных преобразований,</a:t>
            </a:r>
            <a:r>
              <a:rPr lang="ru-RU" sz="1800" spc="20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направленных</a:t>
            </a:r>
            <a:r>
              <a:rPr lang="ru-RU" sz="1800" spc="2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</a:t>
            </a:r>
            <a:r>
              <a:rPr lang="ru-RU" sz="1800" spc="2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кардинальное</a:t>
            </a:r>
            <a:r>
              <a:rPr lang="ru-RU" sz="1800" spc="2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изменение</a:t>
            </a:r>
            <a:r>
              <a:rPr lang="ru-RU" sz="1800" spc="2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экономического</a:t>
            </a:r>
            <a:r>
              <a:rPr lang="ru-RU" sz="1800" spc="-33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 социального порядка обнаружилось, что стандартные экономические механизмы, инструменты и рекомендации, которые при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носят</a:t>
            </a:r>
            <a:r>
              <a:rPr lang="ru-RU" sz="1800" spc="-10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2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ожидаемый</a:t>
            </a:r>
            <a:r>
              <a:rPr lang="ru-RU" sz="1800" spc="-1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результат</a:t>
            </a:r>
            <a:r>
              <a:rPr lang="ru-RU" sz="1800" spc="-1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реформирования</a:t>
            </a:r>
            <a:r>
              <a:rPr lang="ru-RU" sz="1800" spc="-1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z="1800" spc="-1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европейских</a:t>
            </a:r>
            <a:r>
              <a:rPr lang="ru-RU" sz="1800" spc="-10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spc="-1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странах</a:t>
            </a:r>
            <a:r>
              <a:rPr lang="ru-RU" sz="1800" spc="-33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(приватизация,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либерализация,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денежная</a:t>
            </a:r>
            <a:r>
              <a:rPr lang="ru-RU" sz="1800" spc="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реформа)</a:t>
            </a:r>
            <a:r>
              <a:rPr lang="ru-RU" sz="1800" spc="35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совершенно</a:t>
            </a:r>
            <a:r>
              <a:rPr lang="ru-RU" sz="1800" spc="-33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1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 работают в России. </a:t>
            </a:r>
            <a:endParaRPr lang="x-none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698515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C9FFB31D-0053-4976-63E4-0B2D7A73C526}"/>
              </a:ext>
            </a:extLst>
          </p:cNvPr>
          <p:cNvSpPr txBox="1"/>
          <p:nvPr/>
        </p:nvSpPr>
        <p:spPr>
          <a:xfrm>
            <a:off x="785813" y="478543"/>
            <a:ext cx="11001374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Структура национальной</a:t>
            </a:r>
            <a:r>
              <a:rPr lang="ru-RU" sz="2000" b="1" spc="165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экономики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</a:t>
            </a:r>
            <a:r>
              <a:rPr lang="ru-RU" sz="2000" spc="5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это</a:t>
            </a:r>
            <a:r>
              <a:rPr lang="ru-RU" sz="2000" spc="5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совокупность</a:t>
            </a:r>
            <a:r>
              <a:rPr lang="ru-RU" sz="2000" spc="51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образующих</a:t>
            </a:r>
            <a:r>
              <a:rPr lang="ru-RU" sz="2000" spc="-34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ее элементов: потенциалов, комплексов, инфраструктуры, находящихся в определенной взаимосвязи и взаимозависимости. </a:t>
            </a:r>
            <a:endParaRPr lang="x-none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65A1A32A-EAEB-7FC0-348F-563D804671C3}"/>
              </a:ext>
            </a:extLst>
          </p:cNvPr>
          <p:cNvSpPr txBox="1"/>
          <p:nvPr/>
        </p:nvSpPr>
        <p:spPr>
          <a:xfrm>
            <a:off x="610791" y="1494206"/>
            <a:ext cx="11176396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R="1905" indent="270510" algn="just">
              <a:spcBef>
                <a:spcPts val="15"/>
              </a:spcBef>
              <a:spcAft>
                <a:spcPts val="0"/>
              </a:spcAf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Структура национальной</a:t>
            </a:r>
            <a:r>
              <a:rPr lang="ru-RU" sz="2000" b="1" spc="2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экономики</a:t>
            </a:r>
            <a:r>
              <a:rPr lang="ru-RU" sz="2000" b="1" spc="57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как</a:t>
            </a:r>
            <a:r>
              <a:rPr lang="ru-RU" sz="2000" spc="57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учебной</a:t>
            </a:r>
            <a:r>
              <a:rPr lang="ru-RU" sz="2000" spc="57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дисциплины,</a:t>
            </a:r>
            <a:r>
              <a:rPr lang="ru-RU" sz="2000" spc="57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в</a:t>
            </a:r>
            <a:r>
              <a:rPr lang="ru-RU" sz="2000" spc="57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соответствии</a:t>
            </a:r>
            <a:r>
              <a:rPr lang="ru-RU" sz="2000" spc="-34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 требованиями государственного образовательного стандарта, представляет</a:t>
            </a:r>
            <a:r>
              <a:rPr lang="ru-RU" sz="2000" spc="-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собой</a:t>
            </a:r>
            <a:r>
              <a:rPr lang="ru-RU" sz="2000" spc="-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ряд</a:t>
            </a:r>
            <a:r>
              <a:rPr lang="ru-RU" sz="2000" spc="-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последовательных</a:t>
            </a:r>
            <a:r>
              <a:rPr lang="ru-RU" sz="2000" spc="-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блоков</a:t>
            </a:r>
            <a:r>
              <a:rPr lang="ru-RU" sz="2000" spc="-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тем,</a:t>
            </a:r>
            <a:r>
              <a:rPr lang="ru-RU" sz="2000" spc="-4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посвященных</a:t>
            </a:r>
            <a:r>
              <a:rPr lang="ru-RU" sz="2000" spc="-5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характеристике хозяйства страны, законов его функционирования и развития,</a:t>
            </a:r>
            <a:r>
              <a:rPr lang="ru-RU" sz="2000" spc="-2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анализа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особенностей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формирования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2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эволюции.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62E339E9-CB13-A248-7AC0-27C3356E338A}"/>
              </a:ext>
            </a:extLst>
          </p:cNvPr>
          <p:cNvSpPr txBox="1"/>
          <p:nvPr/>
        </p:nvSpPr>
        <p:spPr>
          <a:xfrm>
            <a:off x="698302" y="2921168"/>
            <a:ext cx="11001374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R="1905" indent="270510" algn="just">
              <a:spcBef>
                <a:spcPts val="15"/>
              </a:spcBef>
              <a:spcAft>
                <a:spcPts val="0"/>
              </a:spcAf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Логика курса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предполагает сочетание индуктивных и дедуктивных</a:t>
            </a:r>
            <a:r>
              <a:rPr lang="ru-RU" sz="2000" spc="-6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приемов</a:t>
            </a:r>
            <a:r>
              <a:rPr lang="ru-RU" sz="2000" spc="-6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анализа</a:t>
            </a:r>
            <a:r>
              <a:rPr lang="ru-RU" sz="2000" spc="-6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</a:t>
            </a:r>
            <a:r>
              <a:rPr lang="ru-RU" sz="2000" spc="-6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синтеза.</a:t>
            </a:r>
            <a:r>
              <a:rPr lang="ru-RU" sz="2000" spc="-6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Согласно</a:t>
            </a:r>
            <a:r>
              <a:rPr lang="ru-RU" sz="2000" spc="-5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данной</a:t>
            </a:r>
            <a:r>
              <a:rPr lang="ru-RU" sz="2000" spc="-6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логике,</a:t>
            </a:r>
            <a:r>
              <a:rPr lang="ru-RU" sz="2000" spc="-6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учебный</a:t>
            </a:r>
            <a:r>
              <a:rPr lang="ru-RU" sz="2000" spc="-6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курс</a:t>
            </a:r>
            <a:r>
              <a:rPr lang="ru-RU" sz="2000" spc="-33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делится на четыре относительно самостоятельных раздела, которые</a:t>
            </a:r>
            <a:r>
              <a:rPr lang="ru-RU" sz="2000" spc="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строго</a:t>
            </a:r>
            <a:r>
              <a:rPr lang="ru-RU" sz="2000" spc="-4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последовательно</a:t>
            </a:r>
            <a:r>
              <a:rPr lang="ru-RU" sz="2000" spc="-3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сочетаются</a:t>
            </a:r>
            <a:r>
              <a:rPr lang="ru-RU" sz="2000" spc="-35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между</a:t>
            </a:r>
            <a:r>
              <a:rPr lang="ru-RU" sz="2000" spc="-4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собой.</a:t>
            </a:r>
            <a:endParaRPr lang="x-none" sz="2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799891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B2434FB9-23EA-634F-FE69-F5EA075C6F35}"/>
              </a:ext>
            </a:extLst>
          </p:cNvPr>
          <p:cNvSpPr txBox="1"/>
          <p:nvPr/>
        </p:nvSpPr>
        <p:spPr>
          <a:xfrm>
            <a:off x="485775" y="193590"/>
            <a:ext cx="11444287" cy="63211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Основная литература: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Розанова, Н. М. Национальная экономика в 2 ч. Часть 1 : учебник для вузов / Н. М. Розанова. — 2-е изд.,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— Москва : Издательство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2021. — 348 с. 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Розанова, Н. М. Национальная экономика в 2 ч. Часть 2 : учебник для вузов / Н. М. Розанова. — 2-е изд.,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— Москва : Издательство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2021. — 297 с. 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 : учебник и практикум для бакалавриата и магистратуры / А. В. Сидорович [и др.] ; под редакцией А. В. Сидоровича. — Москва : Издательство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2018. — 485 с. 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Государственное регулирование экономики [Текст] : учеб. пособие / Д. А.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Сейтхожина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- Алматы : New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book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2018. - 280 с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 : учеб. пособие / К. Н. Юсупов [и др.] ; под ред. К. Н. Юсупова. - 3-е изд.,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- М. : КНОРУС, 2017. - 279 с.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Государственное регулирование экономики [Текст] : учеб. и практикум для бакалавриата и специалиста / В. П. Васильев. - 3-е изд.,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- М. :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Юрайт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2018. - 163 с </a:t>
            </a:r>
            <a:r>
              <a:rPr lang="ru-RU" sz="16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ctr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Дополнительная литература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 Ахинов Г.А. Экономика общественного сектора: Учебное пособие / Г.А. Ахинов, Е.Н. Жильцов. - М.: НИЦ ИНФРА-М, 2014. - 345 с. - 345 с. - (Высшее образование: Бакалавриат) 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экономика: Учебное пособие / С.А. Жданов, И.Н. Козельская, Е.В. Козлова; Под ред. М.И. Абрамовой. - М.: Магистр: НИЦ ИНФРА-М, 2013. - 296 с. 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Национальная экономика: Учебник / Институт экономики РАН; Под ред. П.В. Савченко. - 3-e изд.,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перераб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 и доп. - М.: ИНФРА-М, 2011. - 832 с.: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Устойчивый рост экономики Казахстана и тенденции его развития / Под ред. Н.Т. Смагуловой. – Алматы: ТОО «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Лантар</a:t>
            </a: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Трейд», 2019. – 268 с.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Экономическая политика Казахстана: реалии и современные вызовы: 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Коллективная монография / под общей ред. А.Б.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Темирбековой</a:t>
            </a:r>
            <a:r>
              <a:rPr lang="ru-RU" sz="16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Р.Т. </a:t>
            </a:r>
            <a:r>
              <a:rPr lang="ru-RU" sz="16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Дуламбаевой</a:t>
            </a:r>
            <a:r>
              <a:rPr lang="ru-RU" sz="16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– Алматы: </a:t>
            </a:r>
            <a:r>
              <a:rPr lang="en-US" sz="16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AlmaU</a:t>
            </a:r>
            <a:r>
              <a:rPr lang="ru-RU" sz="16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2019. -368 с.</a:t>
            </a:r>
            <a:endParaRPr lang="x-none" sz="16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270510" algn="just">
              <a:lnSpc>
                <a:spcPct val="103000"/>
              </a:lnSpc>
              <a:spcBef>
                <a:spcPts val="45"/>
              </a:spcBef>
              <a:spcAft>
                <a:spcPts val="0"/>
              </a:spcAft>
            </a:pPr>
            <a:r>
              <a:rPr lang="ru-RU" sz="16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x-none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316089712"/>
      </p:ext>
    </p:extLst>
  </p:cSld>
  <p:clrMapOvr>
    <a:masterClrMapping/>
  </p:clrMapOvr>
</p:sld>
</file>

<file path=ppt/theme/theme1.xml><?xml version="1.0" encoding="utf-8"?>
<a:theme xmlns:a="http://schemas.openxmlformats.org/drawingml/2006/main" name="Галерея">
  <a:themeElements>
    <a:clrScheme name="Галерея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Галерея">
      <a:majorFont>
        <a:latin typeface="Gill Sans M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алерея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TM10001114[[fn=Галерея]]</Template>
  <TotalTime>27</TotalTime>
  <Words>519</Words>
  <Application>Microsoft Office PowerPoint</Application>
  <PresentationFormat>Произвольный</PresentationFormat>
  <Paragraphs>42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Галерея</vt:lpstr>
      <vt:lpstr>Слайд 1</vt:lpstr>
      <vt:lpstr>ПЛАН</vt:lpstr>
      <vt:lpstr>Определения</vt:lpstr>
      <vt:lpstr>теории национальной экономики </vt:lpstr>
      <vt:lpstr>Слайд 5</vt:lpstr>
      <vt:lpstr>Слайд 6</vt:lpstr>
      <vt:lpstr>Слайд 7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ПЛАН</dc:title>
  <dc:creator>BOSS</dc:creator>
  <cp:lastModifiedBy>Boss</cp:lastModifiedBy>
  <cp:revision>3</cp:revision>
  <dcterms:created xsi:type="dcterms:W3CDTF">2023-06-28T13:07:38Z</dcterms:created>
  <dcterms:modified xsi:type="dcterms:W3CDTF">2023-06-29T05:26:49Z</dcterms:modified>
</cp:coreProperties>
</file>

<file path=docProps/thumbnail.jpeg>
</file>