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8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57" r:id="rId13"/>
    <p:sldId id="267" r:id="rId1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-798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8192345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3856992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5446254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8393962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9271160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42051943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21306830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4092412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</p:spTree>
    <p:extLst>
      <p:ext uri="{BB962C8B-B14F-4D97-AF65-F5344CB8AC3E}">
        <p14:creationId xmlns="" xmlns:p14="http://schemas.microsoft.com/office/powerpoint/2010/main" val="22101792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37807400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17488953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02921B-CF07-4478-9795-F88FAF13CF68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1CD768DC-B410-4DC7-B5DE-5A63D9CB6E4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34036293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одзаголовок 2"/>
          <p:cNvSpPr txBox="1">
            <a:spLocks/>
          </p:cNvSpPr>
          <p:nvPr/>
        </p:nvSpPr>
        <p:spPr>
          <a:xfrm>
            <a:off x="1835366" y="271661"/>
            <a:ext cx="8458200" cy="572401"/>
          </a:xfrm>
          <a:prstGeom prst="rect">
            <a:avLst/>
          </a:prstGeom>
        </p:spPr>
        <p:txBody>
          <a:bodyPr/>
          <a:lstStyle/>
          <a:p>
            <a:pPr marL="228600" marR="0" lvl="0" indent="-228600" algn="ctr" defTabSz="914400" rtl="0" eaLnBrk="1" fontAlgn="auto" latinLnBrk="0" hangingPunct="1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100000"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Карагандинский   университет </a:t>
            </a:r>
            <a:r>
              <a:rPr kumimoji="0" lang="ru-RU" sz="2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 </a:t>
            </a: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им. Е.А. </a:t>
            </a:r>
            <a:r>
              <a:rPr kumimoji="0" lang="ru-RU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Букетова</a:t>
            </a:r>
            <a:endParaRPr kumimoji="0" lang="ru-RU" sz="2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n-ea"/>
              <a:cs typeface="Times New Roman" pitchFamily="18" charset="0"/>
            </a:endParaRPr>
          </a:p>
        </p:txBody>
      </p:sp>
      <p:sp>
        <p:nvSpPr>
          <p:cNvPr id="6" name="Заголовок 1"/>
          <p:cNvSpPr txBox="1">
            <a:spLocks/>
          </p:cNvSpPr>
          <p:nvPr/>
        </p:nvSpPr>
        <p:spPr>
          <a:xfrm>
            <a:off x="1839350" y="863830"/>
            <a:ext cx="8458200" cy="1246324"/>
          </a:xfrm>
          <a:prstGeom prst="rect">
            <a:avLst/>
          </a:prstGeom>
        </p:spPr>
        <p:txBody>
          <a:bodyPr>
            <a:normAutofit fontScale="97500"/>
          </a:bodyPr>
          <a:lstStyle/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7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Дисциплина </a:t>
            </a:r>
            <a:r>
              <a:rPr kumimoji="0" lang="ru-RU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/>
            </a:r>
            <a:br>
              <a:rPr kumimoji="0" lang="ru-RU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kumimoji="0" lang="ru-RU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национальная экономика</a:t>
            </a:r>
            <a:endParaRPr kumimoji="0" lang="ru-RU" sz="3200" b="0" i="0" u="none" strike="noStrike" kern="1200" cap="all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sp>
        <p:nvSpPr>
          <p:cNvPr id="7" name="Rectangle 1"/>
          <p:cNvSpPr>
            <a:spLocks noChangeArrowheads="1"/>
          </p:cNvSpPr>
          <p:nvPr/>
        </p:nvSpPr>
        <p:spPr bwMode="auto">
          <a:xfrm>
            <a:off x="2273021" y="1631019"/>
            <a:ext cx="7324249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algn="ctr"/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Тема 9 ГОСУДАРСТВЕННОЕ 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РЕГУЛИРОВАНИЕ</a:t>
            </a:r>
          </a:p>
          <a:p>
            <a:pPr algn="ctr"/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 РАЦИОНАЛЬНОЙ ЗАНЯТОСТИ 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И </a:t>
            </a:r>
            <a:endParaRPr lang="ru-RU" sz="24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СОЦИАЛЬНОЙ 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ЗАЩИТЫ НАСЕЛЕНИЯ</a:t>
            </a:r>
          </a:p>
          <a:p>
            <a:r>
              <a:rPr lang="ru-RU" sz="2400" b="1" dirty="0" smtClean="0"/>
              <a:t> </a:t>
            </a:r>
            <a:endParaRPr lang="ru-RU" sz="2400" dirty="0"/>
          </a:p>
        </p:txBody>
      </p:sp>
      <p:sp>
        <p:nvSpPr>
          <p:cNvPr id="8" name="Rectangle 1"/>
          <p:cNvSpPr>
            <a:spLocks noChangeArrowheads="1"/>
          </p:cNvSpPr>
          <p:nvPr/>
        </p:nvSpPr>
        <p:spPr bwMode="auto">
          <a:xfrm>
            <a:off x="2957772" y="2744691"/>
            <a:ext cx="6232154" cy="67710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288925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7М04103 - "Государственное и местное управление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"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Подзаголовок 7"/>
          <p:cNvSpPr txBox="1">
            <a:spLocks/>
          </p:cNvSpPr>
          <p:nvPr/>
        </p:nvSpPr>
        <p:spPr>
          <a:xfrm>
            <a:off x="1912301" y="4134810"/>
            <a:ext cx="7920880" cy="1373180"/>
          </a:xfrm>
          <a:prstGeom prst="rect">
            <a:avLst/>
          </a:prstGeom>
        </p:spPr>
        <p:txBody>
          <a:bodyPr vert="horz" anchor="b">
            <a:normAutofit fontScale="92500"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 2"/>
              <a:buNone/>
              <a:tabLst/>
              <a:defRPr/>
            </a:pPr>
            <a:r>
              <a:rPr kumimoji="0" lang="ru-R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Автор                                                                       </a:t>
            </a:r>
            <a:r>
              <a:rPr kumimoji="0" lang="ru-RU" sz="2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Дарибеков</a:t>
            </a:r>
            <a:r>
              <a:rPr kumimoji="0" lang="ru-R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 С.С.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 2"/>
              <a:buNone/>
              <a:tabLst/>
              <a:defRPr/>
            </a:pPr>
            <a:endParaRPr kumimoji="0" lang="ru-RU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2">
                  <a:shade val="75000"/>
                </a:schemeClr>
              </a:solidFill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 2"/>
              <a:buNone/>
              <a:tabLst/>
              <a:defRPr/>
            </a:pPr>
            <a:r>
              <a:rPr kumimoji="0" lang="ru-R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Вид занятия:                                                            Лекция</a:t>
            </a:r>
            <a:endParaRPr kumimoji="0" lang="ru-RU" sz="2400" b="0" i="0" u="none" strike="noStrike" kern="1200" cap="none" spc="0" normalizeH="0" baseline="0" noProof="0" dirty="0">
              <a:ln>
                <a:noFill/>
              </a:ln>
              <a:solidFill>
                <a:schemeClr val="tx2">
                  <a:shade val="75000"/>
                </a:schemeClr>
              </a:solidFill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418662226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1"/>
          <p:cNvSpPr>
            <a:spLocks noChangeArrowheads="1"/>
          </p:cNvSpPr>
          <p:nvPr/>
        </p:nvSpPr>
        <p:spPr bwMode="auto">
          <a:xfrm>
            <a:off x="2898018" y="380237"/>
            <a:ext cx="7183761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indent="288925" algn="just" defTabSz="914400" fontAlgn="base">
              <a:spcBef>
                <a:spcPct val="0"/>
              </a:spcBef>
              <a:spcAft>
                <a:spcPct val="0"/>
              </a:spcAft>
            </a:pPr>
            <a:r>
              <a:rPr lang="ru-RU" sz="2000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етоды государственного регулирования 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социальной сферы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2530" name="Rectangle 2"/>
          <p:cNvSpPr>
            <a:spLocks noChangeArrowheads="1"/>
          </p:cNvSpPr>
          <p:nvPr/>
        </p:nvSpPr>
        <p:spPr bwMode="auto">
          <a:xfrm>
            <a:off x="0" y="958112"/>
            <a:ext cx="12192000" cy="101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Правовое регулирование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– принимаемые на всех уровнях государственной власти правовые акты и нормативные документы, действие которых распространяется на предприятия всех форм собственности.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Финансово-кредитное регулирование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– использование рычагов по управлению финансовыми потоками.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2531" name="Rectangle 3"/>
          <p:cNvSpPr>
            <a:spLocks noChangeArrowheads="1"/>
          </p:cNvSpPr>
          <p:nvPr/>
        </p:nvSpPr>
        <p:spPr bwMode="auto">
          <a:xfrm>
            <a:off x="239151" y="2034838"/>
            <a:ext cx="11549576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Инструменты социальной политики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– социальные гарантии, стандарты, потребительские бюджеты, минимальный размер оплаты труда и пороговые социальные ограничители.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2532" name="Rectangle 4"/>
          <p:cNvSpPr>
            <a:spLocks noChangeArrowheads="1"/>
          </p:cNvSpPr>
          <p:nvPr/>
        </p:nvSpPr>
        <p:spPr bwMode="auto">
          <a:xfrm>
            <a:off x="211015" y="2707270"/>
            <a:ext cx="11760591" cy="31700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 </a:t>
            </a: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социальных гарантиях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фиксируются обязанности и ответственность как государства перед гражданами, так и граждан перед государством6 например, в приоритетном порядке из госбюджета выделяются средства на реализацию программы поддержки семьи и детства, развитие услуг образования и культуры.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Социальные стандарты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– разработка форм и объемов социальных услуг, бесплатное предоставление которых гарантируется Конституцией. Социальные стандарты необходимы для определения финансовых нормативов: например, Постановлением министерства труда и социальной защиты населения устанавливается величина прожиточного минимума в расчете на душу населения.</a:t>
            </a:r>
            <a:endParaRPr kumimoji="0" lang="ru-RU" sz="2000" b="0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Минимальный потребительский бюджет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– важный элемент социальной политики. С его помощью оценивается уровень жизни населения, регулируются доходы, он учитывается при социальных выплатах 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108109" y="557405"/>
            <a:ext cx="4551887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Общие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принципы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социальной защиты 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3553" name="Rectangle 1"/>
          <p:cNvSpPr>
            <a:spLocks noChangeArrowheads="1"/>
          </p:cNvSpPr>
          <p:nvPr/>
        </p:nvSpPr>
        <p:spPr bwMode="auto">
          <a:xfrm>
            <a:off x="295420" y="1339318"/>
            <a:ext cx="11268222" cy="25545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88265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социальная ответственность общества и государства за обеспечение приемлемых условий жизнедеятельности всех слоев населения;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88265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осуществление в необходимых случаях медицинской, социальной и профессиональной реабилитации;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88265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всеобщий и обязательный характер защиты работающего населения от социальных и профессиональных рисков;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88265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расширение сферы   применения   системы социальной защиты как можно большей части населения.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436098" y="615726"/>
            <a:ext cx="11563643" cy="3477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39750" algn="l"/>
                <a:tab pos="10175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Приоритетами социальной политики Республики Казахстан в среднесрочной перспективе являются:</a:t>
            </a:r>
          </a:p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39750" algn="l"/>
                <a:tab pos="1017588" algn="l"/>
              </a:tabLst>
            </a:pP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914400" marR="0" lvl="2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Pct val="100000"/>
              <a:buFontTx/>
              <a:buAutoNum type="arabicPeriod"/>
              <a:tabLst>
                <a:tab pos="539750" algn="l"/>
                <a:tab pos="10175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содействие расширению фронта занятости, сохранению перспективных рабочих мест и сокращению безработицы, а также активизация потребительского и инвестиционного спроса, оживление производства;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914400" marR="0" lvl="2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Pct val="100000"/>
              <a:buFontTx/>
              <a:buAutoNum type="arabicPeriod"/>
              <a:tabLst>
                <a:tab pos="539750" algn="l"/>
                <a:tab pos="10175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становление эффективного рынка труда, преодоление неоправданно заниженной цены труда, ее повышение по мере роста национальной экономики;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914400" marR="0" lvl="2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Pct val="100000"/>
              <a:buFontTx/>
              <a:buAutoNum type="arabicPeriod"/>
              <a:tabLst>
                <a:tab pos="539750" algn="l"/>
                <a:tab pos="10175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повышение уровня жизни, сокращение имущественного расслоения населения, формирование системы и уровней социальных гарантий (оплата труда, пенсии, пособия, стипендии, медобслуживание);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914400" marR="0" lvl="2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Pct val="100000"/>
              <a:buFontTx/>
              <a:buAutoNum type="arabicPeriod"/>
              <a:tabLst>
                <a:tab pos="539750" algn="l"/>
                <a:tab pos="10175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развитие и повышение эффективности функционирования отраслей социальной сферы</a:t>
            </a:r>
            <a:r>
              <a:rPr kumimoji="0" lang="ru-RU" sz="1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.</a:t>
            </a: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="" xmlns:a16="http://schemas.microsoft.com/office/drawing/2014/main" id="{C5C79548-9275-5297-29F7-99589E9FCF64}"/>
              </a:ext>
            </a:extLst>
          </p:cNvPr>
          <p:cNvSpPr txBox="1"/>
          <p:nvPr/>
        </p:nvSpPr>
        <p:spPr>
          <a:xfrm>
            <a:off x="259556" y="-2935581"/>
            <a:ext cx="11672887" cy="916943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Основная литература: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Розанова, Н. М. Национальная экономика в 2 ч. Часть 1 : учебник для вузов / Н. М. Розанова. — 2-е изд.,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— Москва : Издательство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2021. — 348 с.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Розанова, Н. М. Национальная экономика в 2 ч. Часть 2 : учебник для вузов / Н. М. Розанова. — 2-е изд.,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— Москва : Издательство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2021. — 297 с.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 : учебник и практикум для бакалавриата и магистратуры / А. В. Сидорович [и др.] ; под редакцией А. В. Сидоровича. — Москва : Издательство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2018. — 485 с.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Государственное регулирование экономики [Текст] : учеб. пособие / Д. А.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Сейтхожина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- Алматы : New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book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2018. - 280 с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 : учеб. пособие / К. Н. Юсупов [и др.] ; под ред. К. Н. Юсупова. - 3-е изд.,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- М. : КНОРУС, 2017. - 279 с.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Государственное регулирование экономики [Текст] : учеб. и практикум для бакалавриата и специалиста / В. П. Васильев. - 3-е изд.,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- М. :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2018. - 163 с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Дополнительная литература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Ахинов Г.А. Экономика общественного сектора: Учебное пособие / Г.А. Ахинов, Е.Н. Жильцов. - М.: НИЦ ИНФРА-М, 2014. - 345 с. - 345 с. - (Высшее образование: Бакалавриат)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экономика: Учебное пособие / С.А. Жданов, И.Н. Козельская, Е.В. Козлова; Под ред. М.И. Абрамовой. - М.: Магистр: НИЦ ИНФРА-М, 2013. - 296 с.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экономика: Учебник / Институт экономики РАН; Под ред. П.В. Савченко. - 3-e изд.,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- М.: ИНФРА-М, 2011. - 832 с.: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Устойчивый рост экономики Казахстана и тенденции его развития / Под ред. Н.Т. Смагуловой. – Алматы: ТОО «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Лантар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Трейд», 2019. – 268 с.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Экономическая политика Казахстана: реалии и современные вызовы: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Коллективная монография / под общей ред. А.Б.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Темирбековой</a:t>
            </a:r>
            <a:r>
              <a:rPr lang="ru-RU" sz="1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Р.Т.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Дуламбаевой</a:t>
            </a:r>
            <a:r>
              <a:rPr lang="ru-RU" sz="1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– Алматы: </a:t>
            </a:r>
            <a:r>
              <a:rPr lang="en-US" sz="14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AlmaU</a:t>
            </a:r>
            <a:r>
              <a:rPr lang="ru-RU" sz="1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2019. -368 с.</a:t>
            </a:r>
            <a:endParaRPr lang="x-none" sz="1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x-none" sz="18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1">
            <a:extLst>
              <a:ext uri="{FF2B5EF4-FFF2-40B4-BE49-F238E27FC236}">
                <a16:creationId xmlns="" xmlns:a16="http://schemas.microsoft.com/office/drawing/2014/main" id="{80006CA6-CE60-8136-2275-29053F0255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ПЛАН</a:t>
            </a:r>
            <a:endParaRPr lang="x-none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829995" y="1883675"/>
            <a:ext cx="12192000" cy="101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457200" marR="0" lvl="1" indent="-984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>
                <a:tab pos="10048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Занятость и рынок труда: методы, принципы, механизм регулирования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457200" marR="0" lvl="1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>
                <a:tab pos="10048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Основные направления социальной политики государства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457200" marR="0" lvl="1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>
                <a:tab pos="10048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Методы, инструменты и особенности государственного регулирования социальной сферы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951911" y="409192"/>
            <a:ext cx="10696137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Занятость</a:t>
            </a:r>
            <a:r>
              <a:rPr lang="ru-RU" sz="2000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– общественно полезная деятельность граждан, связанная с удовлетворением личных и общественных потребностей и приносящая заработок (трудовой доход).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5361" name="Rectangle 1"/>
          <p:cNvSpPr>
            <a:spLocks noChangeArrowheads="1"/>
          </p:cNvSpPr>
          <p:nvPr/>
        </p:nvSpPr>
        <p:spPr bwMode="auto">
          <a:xfrm>
            <a:off x="1060650" y="1196163"/>
            <a:ext cx="4640566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indent="288925" algn="just" defTabSz="914400" fontAlgn="base">
              <a:spcBef>
                <a:spcPct val="0"/>
              </a:spcBef>
              <a:spcAft>
                <a:spcPct val="0"/>
              </a:spcAft>
            </a:pPr>
            <a:r>
              <a:rPr lang="ru-RU" sz="2000" b="1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Принципы</a:t>
            </a:r>
            <a:r>
              <a:rPr lang="ru-RU" sz="2000" dirty="0" smtClean="0"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р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егулирования занятости 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5362" name="Rectangle 2"/>
          <p:cNvSpPr>
            <a:spLocks noChangeArrowheads="1"/>
          </p:cNvSpPr>
          <p:nvPr/>
        </p:nvSpPr>
        <p:spPr bwMode="auto">
          <a:xfrm>
            <a:off x="317974" y="1568010"/>
            <a:ext cx="11273804" cy="31700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914400" marR="0" lvl="2" indent="-62547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Pct val="100000"/>
              <a:tabLst>
                <a:tab pos="450850" algn="l"/>
                <a:tab pos="63023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добровольность труда, свободное распоряжение своими способностями к труду. Каждый человек может выбрать любую сферу</a:t>
            </a:r>
            <a:r>
              <a:rPr kumimoji="0" lang="ru-RU" sz="20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деятельности; не допускается принуждение к труду;</a:t>
            </a: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marL="914400" marR="0" lvl="2" indent="-62547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Pct val="100000"/>
              <a:tabLst>
                <a:tab pos="450850" algn="l"/>
                <a:tab pos="63023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ответственность государства за создание равных стартовых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условий для реализации права на труд и на свободно выбранную занятость;</a:t>
            </a: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0850" algn="l"/>
                <a:tab pos="63023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обеспечение долговременных национальных интересов. Государство должно стимулировать занятость в тех сферах, которые наиболее полно соответствуют национальным интересам;</a:t>
            </a: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0850" algn="l"/>
                <a:tab pos="63023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учет региональных, национально-этнических, отраслевых особенностей и потребностей в рабочих местах. Огромная территория страны, многонациональный состав населения требует установления особых отношений между субъектами экономики;</a:t>
            </a: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0850" algn="l"/>
                <a:tab pos="63023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необходимость комплексного подхода к решению проблем занятости. 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881576" y="220955"/>
            <a:ext cx="10935286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2000" b="1" i="1" dirty="0" smtClean="0">
                <a:latin typeface="Times New Roman" pitchFamily="18" charset="0"/>
                <a:cs typeface="Times New Roman" pitchFamily="18" charset="0"/>
              </a:rPr>
              <a:t>Рынок труда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– система общественных отношений, связанных с наймом и предложением рабочей силы, т.е. ее куплей и продажей. На рынке труда взаимодействуют две стороны: владельцы рабочей силы – продавцы и работодатели – покупатели. Здесь происходит стоимостная оценка труда, формируется обмен и структура спроса на рабочую силу и ее предложение. 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1547446" y="1572457"/>
            <a:ext cx="9453489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Рынок труда функционирует эффективно, если соблюдаются следующие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 условия</a:t>
            </a:r>
            <a:endParaRPr lang="ru-RU" sz="2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6385" name="Rectangle 1"/>
          <p:cNvSpPr>
            <a:spLocks noChangeArrowheads="1"/>
          </p:cNvSpPr>
          <p:nvPr/>
        </p:nvSpPr>
        <p:spPr bwMode="auto">
          <a:xfrm>
            <a:off x="478302" y="2044673"/>
            <a:ext cx="11324492" cy="28623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450850" algn="l"/>
                <a:tab pos="90170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личная и экономическая свобода работников и работодателей, экономической базой для которой является многообразие форм собственности;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-"/>
              <a:tabLst>
                <a:tab pos="450850" algn="l"/>
                <a:tab pos="90170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право работодателя самому решать вопросы о количестве и качестве рабочей силы, принимать и увольнять работников;</a:t>
            </a: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-"/>
              <a:tabLst>
                <a:tab pos="450850" algn="l"/>
                <a:tab pos="90170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отсутствие ограничений для роста заработной платы, которая является главным регулятором в отношениях между продавцом и покупателем рабочей силы;</a:t>
            </a:r>
          </a:p>
          <a:p>
            <a:pPr marL="0" marR="0" lvl="0" indent="288925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-"/>
              <a:tabLst>
                <a:tab pos="450850" algn="l"/>
                <a:tab pos="90170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свободное перемещение рабочей силы, предполагающее профессиональную мобильность, т.е. переквалификацию в соответствии с изменением потребностей общества в отдельных профессиях; миграционную мобильность,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739705" y="362635"/>
            <a:ext cx="983800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Направления государственного регулирования занятости и рынка труда 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7409" name="Rectangle 1"/>
          <p:cNvSpPr>
            <a:spLocks noChangeArrowheads="1"/>
          </p:cNvSpPr>
          <p:nvPr/>
        </p:nvSpPr>
        <p:spPr bwMode="auto">
          <a:xfrm>
            <a:off x="295422" y="1000730"/>
            <a:ext cx="11648049" cy="50167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539750" algn="l"/>
                <a:tab pos="977900" algn="l"/>
              </a:tabLst>
            </a:pP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Создание новых рабочих мест.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Это достигается через: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539750" algn="l"/>
                <a:tab pos="97790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стимулирование работодателей, создающих новые эффективные рабочие места в перспективных сферах деятельности, в трудоемких отраслях и производствах, в отраслях, имеющих высокий мультипликативный эффект, в развитии смежных, взаимосвязанных отраслевых комплексов;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539750" algn="l"/>
                <a:tab pos="97790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финансирование службами занятости вновь создаваемых рабочих мест в сфере надомного труда и т.д.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39750" algn="l"/>
                <a:tab pos="97790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 этих целях используются такие рычаги, как налоговые и кредитные льготы, государственные заказы, ускоренная амортизация и т.д.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539750" algn="l"/>
                <a:tab pos="977900" algn="l"/>
              </a:tabLst>
            </a:pP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Развитие и поддержка малого бизнеса</a:t>
            </a:r>
            <a:r>
              <a:rPr kumimoji="0" lang="ru-RU" sz="20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Наибольшее число рабочих мест, в том числе для социально уязвимых групп рабочей силы, обеспечивает развитие мелкого предпринимательства в таких формах, как индивидуальная трудовая деятельность, увеличение числа кооперативов, фермерских хозяйств.</a:t>
            </a: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39750" algn="l"/>
                <a:tab pos="977900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Одним из наиболее важных путей воздействия на состояние занятости является всестороннее </a:t>
            </a: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расширение масштаба профессиональной подготовки и переподготовки кадров</a:t>
            </a:r>
            <a:r>
              <a:rPr kumimoji="0" lang="ru-RU" sz="20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Это позволяет решить сразу две задачи: сократить предложение рабочей силы и обеспечить массовую ее переподготовку для работы в изменившихся условиях движения экономики. При этом необходимость адаптации рынка труда к ускорению инновационных процессов, внедряемых в воспроизводство, вынуждает развитые страны пересмотреть свою политику в системе образования и переподготовки 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083212" y="407015"/>
            <a:ext cx="10156873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Механизм государственного регулирования занятости и рынка труда, включают три группы методов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8433" name="Rectangle 1"/>
          <p:cNvSpPr>
            <a:spLocks noChangeArrowheads="1"/>
          </p:cNvSpPr>
          <p:nvPr/>
        </p:nvSpPr>
        <p:spPr bwMode="auto">
          <a:xfrm>
            <a:off x="203200" y="1246687"/>
            <a:ext cx="11599594" cy="31700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914400" algn="l"/>
              </a:tabLst>
            </a:pP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экономические методы: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льготное кредитование и налогообложение, бюджетная политика с целью стимулирования предпринимателей сохранять и создавать рабочие места, осуществлять профессиональное обучение кадров и т.п.;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914400" algn="l"/>
              </a:tabLst>
            </a:pP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организационные методы</a:t>
            </a:r>
            <a:r>
              <a:rPr kumimoji="0" lang="ru-RU" sz="20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: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создание службы занятости и трудоустройства, информационной системы, государственной системы профориентации, подготовки и переподготовки кадров;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914400" algn="l"/>
              </a:tabLst>
            </a:pP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административно-законодательные методы</a:t>
            </a:r>
            <a:r>
              <a:rPr kumimoji="0" lang="ru-RU" sz="20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: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регламентация порядка заключения трудовых договоров, продолжительности рабочего времени, сверхурочных работ, введение обязательных отчислений предпринимателей в национальные фонды по обеспечению занятости, определение квот на трудоустройство, регулирование периода трудовой жизни, определение минимальной почасовой ставки оплаты труда и др.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561285" y="501134"/>
            <a:ext cx="3888629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Меры государственной политики 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9457" name="Rectangle 1"/>
          <p:cNvSpPr>
            <a:spLocks noChangeArrowheads="1"/>
          </p:cNvSpPr>
          <p:nvPr/>
        </p:nvSpPr>
        <p:spPr bwMode="auto">
          <a:xfrm>
            <a:off x="633046" y="845014"/>
            <a:ext cx="11000936" cy="193899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949325" algn="l"/>
              </a:tabLst>
            </a:pPr>
            <a:r>
              <a:rPr kumimoji="0" lang="ru-RU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пассивная политика занятости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сводящаяся в основном к содействию в заполнении вакантных мест и выплате пособий по безработице в пределах, ограниченных финансовыми возможностями органов занятости;</a:t>
            </a:r>
          </a:p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949325" algn="l"/>
              </a:tabLst>
            </a:pP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949325" algn="l"/>
              </a:tabLst>
            </a:pPr>
            <a:r>
              <a:rPr kumimoji="0" lang="ru-RU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активная политика занятости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осуществляемая с помощью инвестиционной, финансовой, кредитной, налоговой политики, направленная на предотвращение массовой безработицы.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ChangeArrowheads="1"/>
          </p:cNvSpPr>
          <p:nvPr/>
        </p:nvSpPr>
        <p:spPr bwMode="auto">
          <a:xfrm>
            <a:off x="492369" y="475344"/>
            <a:ext cx="11057206" cy="101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Социальная политика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– это совокупность мер государства, направленных на изменение уровня жизни населения, поддержание справедливости в обществе, нейтрализацию негативных последствий рыночной экономики; создание системы социальной защиты населения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482" name="Rectangle 2"/>
          <p:cNvSpPr>
            <a:spLocks noChangeArrowheads="1"/>
          </p:cNvSpPr>
          <p:nvPr/>
        </p:nvSpPr>
        <p:spPr bwMode="auto">
          <a:xfrm>
            <a:off x="0" y="0"/>
            <a:ext cx="12192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Целью социальной политики является обеспечение более полного удовлетворения потребностей членов общества, рост уровня и качества их жизни.</a:t>
            </a:r>
            <a:endParaRPr kumimoji="0" 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168812" y="1478374"/>
            <a:ext cx="11366695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Целью социальной политики 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является обеспечение более полного удовлетворения потребностей членов общества, рост уровня и качества их жизни</a:t>
            </a:r>
            <a:r>
              <a:rPr kumimoji="0" lang="ru-RU" sz="1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.</a:t>
            </a: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253218" y="2307273"/>
            <a:ext cx="11233387" cy="28623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0048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Социальная политика направлена на решение следующих </a:t>
            </a:r>
            <a:r>
              <a:rPr kumimoji="0" lang="ru-RU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задач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: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10048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стабилизация жизненного уровня населения и недопущение массовой бедности;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10048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сдерживание роста безработицы и материальная поддержка безработных, а также подготовка трудовых ресурсов такого размера и качества, которые соответствуют потребностям общественного производства;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10048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поддержание стабильного уровня реальных доходов населения путем проведения антиинфляционных мер и индексации доходов;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288925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1004888" algn="l"/>
              </a:tabLst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развитие отраслей социальной сферы (образование, здравоохранение, жилищное хозяйство, культура и искусство).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 noChangeArrowheads="1"/>
          </p:cNvSpPr>
          <p:nvPr/>
        </p:nvSpPr>
        <p:spPr bwMode="auto">
          <a:xfrm>
            <a:off x="2642241" y="239560"/>
            <a:ext cx="6879384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Основные направления социальной политики государства</a:t>
            </a:r>
            <a:r>
              <a:rPr kumimoji="0" lang="ru-RU" sz="14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:</a:t>
            </a: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389206" y="807443"/>
            <a:ext cx="11568332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Повышение уровня жизни населения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 Под уровнем жизни понимается обеспеченность населения необходимыми материальными благами и услугами, достигнутый уровень их потребления и степень удовлетворения разумных (рациональных) потребностей. 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445477" y="1864698"/>
            <a:ext cx="1134325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Формирование эффективной системы социальной защиты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. Беднейшие слои населения, к которым относятся, как правило, те, кто уже или еще не в состоянии самостоятельно обеспечить минимальный уровень жизнедеятельности – больные, инвалиды, старики, многодетные семьи, нуждаются в первую очередь в социальной защите со стороны государства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529882" y="3178350"/>
            <a:ext cx="11160369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Социальная политика государства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обязательно включает такое направление, как трудовые отношения и занятость населения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Галерея">
  <a:themeElements>
    <a:clrScheme name="Галерея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Галерея">
      <a:majorFont>
        <a:latin typeface="Gill Sans M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алерея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38</TotalTime>
  <Words>1243</Words>
  <Application>Microsoft Office PowerPoint</Application>
  <PresentationFormat>Произвольный</PresentationFormat>
  <Paragraphs>107</Paragraphs>
  <Slides>13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4" baseType="lpstr">
      <vt:lpstr>Галерея</vt:lpstr>
      <vt:lpstr>Слайд 1</vt:lpstr>
      <vt:lpstr>ПЛАН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ПЛАН</dc:title>
  <dc:creator>BOSS</dc:creator>
  <cp:lastModifiedBy>Boss</cp:lastModifiedBy>
  <cp:revision>9</cp:revision>
  <dcterms:created xsi:type="dcterms:W3CDTF">2023-06-28T18:26:37Z</dcterms:created>
  <dcterms:modified xsi:type="dcterms:W3CDTF">2023-06-29T12:36:53Z</dcterms:modified>
</cp:coreProperties>
</file>

<file path=docProps/thumbnail.jpeg>
</file>