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1F95-643F-4256-83A9-46EE931D64C5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5461188D-1B05-4594-956E-67849FEF810F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602972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1F95-643F-4256-83A9-46EE931D64C5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1188D-1B05-4594-956E-67849FEF810F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056668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1F95-643F-4256-83A9-46EE931D64C5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1188D-1B05-4594-956E-67849FEF810F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534213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1F95-643F-4256-83A9-46EE931D64C5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1188D-1B05-4594-956E-67849FEF810F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340990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1F95-643F-4256-83A9-46EE931D64C5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1188D-1B05-4594-956E-67849FEF810F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664437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1F95-643F-4256-83A9-46EE931D64C5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1188D-1B05-4594-956E-67849FEF810F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991359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1F95-643F-4256-83A9-46EE931D64C5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1188D-1B05-4594-956E-67849FEF810F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842410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1F95-643F-4256-83A9-46EE931D64C5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1188D-1B05-4594-956E-67849FEF810F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829314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1F95-643F-4256-83A9-46EE931D64C5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1188D-1B05-4594-956E-67849FEF810F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2240198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1F95-643F-4256-83A9-46EE931D64C5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1188D-1B05-4594-956E-67849FEF810F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319320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75661F95-643F-4256-83A9-46EE931D64C5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1188D-1B05-4594-956E-67849FEF810F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548151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661F95-643F-4256-83A9-46EE931D64C5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5461188D-1B05-4594-956E-67849FEF810F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292939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2"/>
          <p:cNvSpPr txBox="1">
            <a:spLocks/>
          </p:cNvSpPr>
          <p:nvPr/>
        </p:nvSpPr>
        <p:spPr>
          <a:xfrm>
            <a:off x="1835366" y="271661"/>
            <a:ext cx="8458200" cy="572401"/>
          </a:xfrm>
          <a:prstGeom prst="rect">
            <a:avLst/>
          </a:prstGeom>
        </p:spPr>
        <p:txBody>
          <a:bodyPr/>
          <a:lstStyle/>
          <a:p>
            <a:pPr marL="228600" marR="0" lvl="0" indent="-228600" algn="ctr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Карагандинский   университет 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им. Е.А. 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Букетова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839350" y="863830"/>
            <a:ext cx="8458200" cy="1246324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7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Дисциплина </a:t>
            </a:r>
            <a:r>
              <a:rPr kumimoji="0" lang="ru-RU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национальная экономика</a:t>
            </a:r>
            <a:endParaRPr kumimoji="0" lang="ru-RU" sz="3200" b="0" i="0" u="none" strike="noStrike" kern="1200" cap="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2007601" y="1665154"/>
            <a:ext cx="808150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ТЕМА 7. ТЕОРЕТИЧЕСКИЕ АСПЕКТЫ ГОСУДАРТСЕННОГО РЕГУЛИРОВАНИЯ ЭКОНОМИКИ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2957772" y="2744691"/>
            <a:ext cx="6232154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889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7М04103 - "Государственное и местное управление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одзаголовок 7"/>
          <p:cNvSpPr txBox="1">
            <a:spLocks/>
          </p:cNvSpPr>
          <p:nvPr/>
        </p:nvSpPr>
        <p:spPr>
          <a:xfrm>
            <a:off x="1912301" y="4134810"/>
            <a:ext cx="7920880" cy="1373180"/>
          </a:xfrm>
          <a:prstGeom prst="rect">
            <a:avLst/>
          </a:prstGeom>
        </p:spPr>
        <p:txBody>
          <a:bodyPr vert="horz" anchor="b">
            <a:normAutofit fontScale="925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Автор                                                                      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Дарибеков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С.С.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Вид занятия:                                                            Лекция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1554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2D766C21-551A-4207-EE8E-F22EFBCA5334}"/>
              </a:ext>
            </a:extLst>
          </p:cNvPr>
          <p:cNvSpPr txBox="1"/>
          <p:nvPr/>
        </p:nvSpPr>
        <p:spPr>
          <a:xfrm>
            <a:off x="259556" y="-2935581"/>
            <a:ext cx="11672887" cy="9169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Основная литература: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Розанова, Н. М. Национальная экономика в 2 ч. Часть 1 : учебник для вузов / Н. М. Розанова. — 2-е изд.,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перераб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и доп. — Москва : Издательство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Юрайт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2021. — 348 с. 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Розанова, Н. М. Национальная экономика в 2 ч. Часть 2 : учебник для вузов / Н. М. Розанова. — 2-е изд.,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перераб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и доп. — Москва : Издательство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Юрайт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2021. — 297 с. 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Национальная экономика : учебник и практикум для бакалавриата и магистратуры / А. В. Сидорович [и др.] ; под редакцией А. В. Сидоровича. — Москва : Издательство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Юрайт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2018. — 485 с. 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Государственное регулирование экономики [Текст] : учеб. пособие / Д. А.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Сейтхожина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- Алматы : New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book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2018. - 280 с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Национальная экономика : учеб. пособие / К. Н. Юсупов [и др.] ; под ред. К. Н. Юсупова. - 3-е изд.,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перераб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и доп. - М. : КНОРУС, 2017. - 279 с.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Государственное регулирование экономики [Текст] : учеб. и практикум для бакалавриата и специалиста / В. П. Васильев. - 3-е изд.,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перераб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и доп. - М. :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Юрайт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2018. - 163 с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Дополнительная литература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Ахинов Г.А. Экономика общественного сектора: Учебное пособие / Г.А. Ахинов, Е.Н. Жильцов. - М.: НИЦ ИНФРА-М, 2014. - 345 с. - 345 с. - (Высшее образование: Бакалавриат) 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Национальная экономика: Учебное пособие / С.А. Жданов, И.Н. Козельская, Е.В. Козлова; Под ред. М.И. Абрамовой. - М.: Магистр: НИЦ ИНФРА-М, 2013. - 296 с. 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Национальная экономика: Учебник / Институт экономики РАН; Под ред. П.В. Савченко. - 3-e изд.,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перераб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и доп. - М.: ИНФРА-М, 2011. - 832 с.: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Устойчивый рост экономики Казахстана и тенденции его развития / Под ред. Н.Т. Смагуловой. – Алматы: ТОО «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Лантар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Трейд», 2019. – 268 с.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Экономическая политика Казахстана: реалии и современные вызовы: 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Коллективная монография / под общей ред. А.Б.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Темирбековой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Р.Т.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Дуламбаевой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Алматы: </a:t>
            </a:r>
            <a:r>
              <a:rPr lang="en-US" sz="1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AlmaU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2019. -368 с.</a:t>
            </a:r>
            <a:endParaRPr lang="x-none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x-none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50720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xmlns="" id="{89F6D8F7-9BBD-ECEC-51C4-64CF3D1F7B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  <a:endParaRPr lang="x-none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D5AB144-F533-8950-0650-0DF9ECA7B7BB}"/>
              </a:ext>
            </a:extLst>
          </p:cNvPr>
          <p:cNvSpPr txBox="1"/>
          <p:nvPr/>
        </p:nvSpPr>
        <p:spPr>
          <a:xfrm>
            <a:off x="1096566" y="2153395"/>
            <a:ext cx="10161984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.Типология основных общественно-экономических систем и основные модели хозяйствования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 Объективная необходимость ГРЭ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3. Различные модели государственного регулирования.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4. Определение понятия  _Государственное регулирование экономики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5. Субъекты и объекты государственного регулирования экономикой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725B222C-703C-1636-9FC2-608F2E31DACA}"/>
              </a:ext>
            </a:extLst>
          </p:cNvPr>
          <p:cNvSpPr txBox="1"/>
          <p:nvPr/>
        </p:nvSpPr>
        <p:spPr>
          <a:xfrm>
            <a:off x="2443163" y="236815"/>
            <a:ext cx="599003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Типы экономических систем </a:t>
            </a:r>
            <a:endParaRPr lang="x-none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37886818-E953-21C4-75EF-1A90AF34F9DD}"/>
              </a:ext>
            </a:extLst>
          </p:cNvPr>
          <p:cNvSpPr txBox="1"/>
          <p:nvPr/>
        </p:nvSpPr>
        <p:spPr>
          <a:xfrm>
            <a:off x="1425177" y="1164342"/>
            <a:ext cx="1011912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Рыночная система.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"Чистый" капитализм характеризуется частной собственностью на ресурсы и использованием системы рынков и цен для координации экономической деятельности и управления ею. </a:t>
            </a:r>
            <a:endParaRPr lang="x-none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0475806-385B-BF70-DAD4-4E0B41CFF009}"/>
              </a:ext>
            </a:extLst>
          </p:cNvPr>
          <p:cNvSpPr txBox="1"/>
          <p:nvPr/>
        </p:nvSpPr>
        <p:spPr>
          <a:xfrm>
            <a:off x="1425176" y="2274838"/>
            <a:ext cx="10119123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Плановая экономика.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Суть этой системы сводится к следующему: общественная (государственная) собственность практически на все материальные средства производства; командное регулирование из центрально планирующего органа (Госплан); централизованное распределение производственных ресурсов и произведенных продуктов: централизованно устанавливаемая цена. </a:t>
            </a:r>
            <a:endParaRPr lang="x-none" sz="2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AE0BA31A-B53D-8335-300C-FEA7FD5B453D}"/>
              </a:ext>
            </a:extLst>
          </p:cNvPr>
          <p:cNvSpPr txBox="1"/>
          <p:nvPr/>
        </p:nvSpPr>
        <p:spPr>
          <a:xfrm>
            <a:off x="1425175" y="3906054"/>
            <a:ext cx="10119123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Смешанные системы</a:t>
            </a:r>
            <a:r>
              <a:rPr lang="ru-RU" sz="20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ru-RU" sz="20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настоящее время большинство авторов отмечают, что рыночная экономика представляет собой смешанную, в которой взаимодействуют государственный и частный секторы, при этом она фактически не является ни государственной, ни частной, а включает оба сектора. </a:t>
            </a:r>
            <a:endParaRPr lang="x-none" sz="2000" dirty="0"/>
          </a:p>
        </p:txBody>
      </p:sp>
    </p:spTree>
    <p:extLst>
      <p:ext uri="{BB962C8B-B14F-4D97-AF65-F5344CB8AC3E}">
        <p14:creationId xmlns:p14="http://schemas.microsoft.com/office/powerpoint/2010/main" xmlns="" val="39540473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F792573-0517-36B0-3193-AE76C82EEF73}"/>
              </a:ext>
            </a:extLst>
          </p:cNvPr>
          <p:cNvSpPr txBox="1"/>
          <p:nvPr/>
        </p:nvSpPr>
        <p:spPr>
          <a:xfrm>
            <a:off x="1868090" y="251103"/>
            <a:ext cx="61079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Национальные модели организации хозяйства.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x-none" sz="20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2CEEAB19-AF19-3256-6D8C-4B9DCFB46CCC}"/>
              </a:ext>
            </a:extLst>
          </p:cNvPr>
          <p:cNvSpPr txBox="1"/>
          <p:nvPr/>
        </p:nvSpPr>
        <p:spPr>
          <a:xfrm>
            <a:off x="786407" y="651213"/>
            <a:ext cx="1061918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Японская модель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характеризуется определенным отставанием уровня жизни населения от роста производительности труда. За счет этого достигается снижение себестоимости продукции, повышение ее конкурентоспособности на мировом рынке. </a:t>
            </a:r>
            <a:endParaRPr lang="x-none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16951EA3-12B4-0075-1614-6ECBA8C272AD}"/>
              </a:ext>
            </a:extLst>
          </p:cNvPr>
          <p:cNvSpPr txBox="1"/>
          <p:nvPr/>
        </p:nvSpPr>
        <p:spPr>
          <a:xfrm>
            <a:off x="786407" y="1893005"/>
            <a:ext cx="1061918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Шведская модель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отличается сильной социальной политикой, направленной на сокращение имущественного неравенства за счет перераспределения национального дохода в пользу наименее обеспеченных слоев населения. </a:t>
            </a:r>
            <a:endParaRPr lang="x-none" sz="2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DF37E332-2115-00D0-5616-087F889E7528}"/>
              </a:ext>
            </a:extLst>
          </p:cNvPr>
          <p:cNvSpPr txBox="1"/>
          <p:nvPr/>
        </p:nvSpPr>
        <p:spPr>
          <a:xfrm>
            <a:off x="786406" y="3134797"/>
            <a:ext cx="1061918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Германская модель </a:t>
            </a:r>
            <a:r>
              <a:rPr lang="ru-RU" sz="20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экономики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исходит из того, что в центре преобразований находится человек с его интересами как свободная личность, сознающая свою ответственность перед обществом. </a:t>
            </a:r>
            <a:endParaRPr lang="x-none" sz="2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9EC2FF48-AE81-111E-0DC7-9FE9B56EB0EC}"/>
              </a:ext>
            </a:extLst>
          </p:cNvPr>
          <p:cNvSpPr txBox="1"/>
          <p:nvPr/>
        </p:nvSpPr>
        <p:spPr>
          <a:xfrm>
            <a:off x="1025128" y="4168825"/>
            <a:ext cx="1061918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Соединенных Штатах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большая часть ресурсов распределяется при помощи рынков, на которых отдельные лица и частные фирмы осуществляют торговые сделки с другими лицами или фирмами. </a:t>
            </a:r>
            <a:endParaRPr lang="x-none" sz="2000" dirty="0"/>
          </a:p>
        </p:txBody>
      </p:sp>
    </p:spTree>
    <p:extLst>
      <p:ext uri="{BB962C8B-B14F-4D97-AF65-F5344CB8AC3E}">
        <p14:creationId xmlns:p14="http://schemas.microsoft.com/office/powerpoint/2010/main" xmlns="" val="41830506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0FE19FD5-5C30-10C2-3FC1-E719D9D1D3A2}"/>
              </a:ext>
            </a:extLst>
          </p:cNvPr>
          <p:cNvSpPr txBox="1"/>
          <p:nvPr/>
        </p:nvSpPr>
        <p:spPr>
          <a:xfrm>
            <a:off x="1868091" y="336828"/>
            <a:ext cx="61079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88290" algn="just"/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 объективным причинам ГРЭ можно отнести: </a:t>
            </a:r>
            <a:endParaRPr lang="x-none" sz="2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C6BE0604-2380-7347-EEBC-75FB9A772DB0}"/>
              </a:ext>
            </a:extLst>
          </p:cNvPr>
          <p:cNvSpPr txBox="1"/>
          <p:nvPr/>
        </p:nvSpPr>
        <p:spPr>
          <a:xfrm>
            <a:off x="445293" y="972800"/>
            <a:ext cx="11301413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88290" algn="just"/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1.Невозможность успешного развития экономики вне определения ее территориального пространства. Определенность и целостность  территориального пространства обеспечивается государством;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88290" algn="just"/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2.Необходимость постоянного воспроизводства и поддержания экономической среды, определяющей цели развития страны и долговременные интересы всего населения; 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88290" algn="just"/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3.Создание  и поддержание баланса экономических интересов в стране; 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88290" algn="just"/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4.Преодоление и корректировка диспропорций, возникающих между фазами воспроизводства (производством, распределением, обменом и потреблением), между спросом и предложением и создание более действенных механизмов по их предотвращению;.5. Необходимость учета общемировых тенденций развития приводит к необходимости создания и поддержки развитой коммуникационной и информационной инфраструктуры.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88290" algn="just"/>
            <a:r>
              <a:rPr lang="ru-RU" sz="20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83769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DCE6A946-F8C9-22E7-4706-FFFD12E5C4A2}"/>
              </a:ext>
            </a:extLst>
          </p:cNvPr>
          <p:cNvSpPr txBox="1"/>
          <p:nvPr/>
        </p:nvSpPr>
        <p:spPr>
          <a:xfrm>
            <a:off x="2725340" y="365403"/>
            <a:ext cx="61079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88290" algn="just"/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одели государственного регулирования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C8F1A1BA-4B1E-2968-F337-DAD0402D96C6}"/>
              </a:ext>
            </a:extLst>
          </p:cNvPr>
          <p:cNvSpPr txBox="1"/>
          <p:nvPr/>
        </p:nvSpPr>
        <p:spPr>
          <a:xfrm>
            <a:off x="910827" y="792926"/>
            <a:ext cx="792241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Классическая модель государственного регулирования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x-none" sz="20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0C88367-0F6B-CC23-8E57-08E6EB0F68F2}"/>
              </a:ext>
            </a:extLst>
          </p:cNvPr>
          <p:cNvSpPr txBox="1"/>
          <p:nvPr/>
        </p:nvSpPr>
        <p:spPr>
          <a:xfrm>
            <a:off x="782240" y="1220449"/>
            <a:ext cx="1110496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Применительно к рыночной экономике идеи экономического либерализма впервые наиболее полно обосновал 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А.Смит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Центральная идея учения 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А.Смита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состоит в утверждении, согласно которому взаимодействие личного и общественного интересов будет оптимальным при отсутствии государственного вмешательства в этот процесс, притом, что функции регулирования,  будут осуществляться "невидимой рукой" рыночных сил. Анализируя взаимосвязь и взаимозависимость категорий спроса, предложения, конкуренции, рыночной и действительной цены,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.Смит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создал модель, названную в современной экономический теории рынком совершенной конкуренцией</a:t>
            </a:r>
            <a:endParaRPr lang="x-none" sz="2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B068B21D-D674-BDAA-A449-BCE93D60AA3B}"/>
              </a:ext>
            </a:extLst>
          </p:cNvPr>
          <p:cNvSpPr txBox="1"/>
          <p:nvPr/>
        </p:nvSpPr>
        <p:spPr>
          <a:xfrm>
            <a:off x="910827" y="3429000"/>
            <a:ext cx="1009054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Модель активного государственного вмешательства в рыночную экономику</a:t>
            </a:r>
            <a:endParaRPr lang="x-none" sz="20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469440EF-A7D1-7CD1-5BF1-484F4EFFD121}"/>
              </a:ext>
            </a:extLst>
          </p:cNvPr>
          <p:cNvSpPr txBox="1"/>
          <p:nvPr/>
        </p:nvSpPr>
        <p:spPr>
          <a:xfrm>
            <a:off x="782241" y="3650721"/>
            <a:ext cx="11104959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Кейнсианство вошло, как известно, в жизнь в 30-х гг. нашего века, когда в ответ на потребности Великой депрессии англичанин </a:t>
            </a:r>
            <a:r>
              <a:rPr lang="ru-RU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Дж.М.Кейнс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(1883-1946 гг.) опубликовал свою знаменитую книгу "Общая теория занятости, процента и денег". Можно отметить три ключевых момента в кейнсианстве: признание за системой свободного рынка генетического порока  - отсутствия механизма обеспечения устойчивости экономического развития;  выделение спроса на товары и услуги в качестве основополагающего фактора регулирования экономики (государство призвано способствовать стимулированию совокупного спроса, влияя на повышение уровня занятости, расширение государственных закупок, снижение цены кредита);  главным инструментом развития спроса считается всемерное поощрение инвестиционной активности.</a:t>
            </a:r>
            <a:endParaRPr lang="x-none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xmlns="" val="902553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9FAC7E06-58A7-3EA2-F64C-47B29E1C7ABE}"/>
              </a:ext>
            </a:extLst>
          </p:cNvPr>
          <p:cNvSpPr txBox="1"/>
          <p:nvPr/>
        </p:nvSpPr>
        <p:spPr>
          <a:xfrm>
            <a:off x="696516" y="236816"/>
            <a:ext cx="81045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88290"/>
            <a:r>
              <a:rPr lang="ru-RU" sz="20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Монетаристская теория функционирования рынка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x-none" sz="2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FBF3A7FD-B292-7F8D-35CB-319898CE609E}"/>
              </a:ext>
            </a:extLst>
          </p:cNvPr>
          <p:cNvSpPr txBox="1"/>
          <p:nvPr/>
        </p:nvSpPr>
        <p:spPr>
          <a:xfrm>
            <a:off x="348258" y="742147"/>
            <a:ext cx="11495484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Монетаризм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главным инструментом регулирования экономических процессов признает денежное обращение. В монетаристской модели можно выделить три особенности. Предполагается, что рынки в достаточной мере конкурентны и, что система конкуренции обеспечивает высокую степень макроэкономической стабильности. Проводится курс на минимизацию государственного 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вмешатель-ства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в функционирование экономики. Деньги рассматриваются как решающий фактор косвенного регулирования всех процессов в экономике. Монетаризм в этом плане реализуется как либерально-ограничительная концепция стабилизационных программ. </a:t>
            </a:r>
            <a:endParaRPr lang="x-none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3DCEBFCD-A4BD-DB25-72C0-A0D6BFDBA773}"/>
              </a:ext>
            </a:extLst>
          </p:cNvPr>
          <p:cNvSpPr txBox="1"/>
          <p:nvPr/>
        </p:nvSpPr>
        <p:spPr>
          <a:xfrm>
            <a:off x="1010839" y="2909471"/>
            <a:ext cx="737592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Концепция предложения как новое направление ГРЭ</a:t>
            </a:r>
            <a:endParaRPr lang="x-none" sz="2000" b="1" i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925736BF-7FAC-9B80-0340-1FB9A58DC61F}"/>
              </a:ext>
            </a:extLst>
          </p:cNvPr>
          <p:cNvSpPr txBox="1"/>
          <p:nvPr/>
        </p:nvSpPr>
        <p:spPr>
          <a:xfrm>
            <a:off x="348258" y="3429000"/>
            <a:ext cx="11610380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Концепция предложения исходит из недостаточности одной лишь финансовой и денежной политики, Бездействующей на спрос, и включает механизм целенаправленного влияния на предложение. В этой связи ставка делается на меры по снижению издержек производства, что приводит к понижению инфляционных ожиданий людей (и предприятий). Тем самым инфляция преодолевается не за счет безработицы, а в результате поведения субъектов рынка, ориентированного на снижение издержек. </a:t>
            </a:r>
            <a:endParaRPr lang="x-none" sz="2000" dirty="0"/>
          </a:p>
        </p:txBody>
      </p:sp>
    </p:spTree>
    <p:extLst>
      <p:ext uri="{BB962C8B-B14F-4D97-AF65-F5344CB8AC3E}">
        <p14:creationId xmlns:p14="http://schemas.microsoft.com/office/powerpoint/2010/main" xmlns="" val="32824246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xmlns="" id="{4224397B-FDA1-DC9F-6787-FAB3F707F9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6225" y="121505"/>
            <a:ext cx="11639550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x-none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Государственное регулирование экономики </a:t>
            </a:r>
            <a:r>
              <a:rPr kumimoji="0" lang="ru-RU" altLang="x-non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(ГРЭ) в условиях рыночного хозяйства представляет собой систему типовых мер законодательного, исполнительного и контролирующего характера, осуществляемых правомочными государственными учреждениями и общественными организациями в целях стабилизации и приспособления существующей социально-экономической системы к изменяющимся условиям.</a:t>
            </a:r>
            <a:endParaRPr kumimoji="0" lang="ru-RU" altLang="x-none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AutoShape 1">
            <a:extLst>
              <a:ext uri="{FF2B5EF4-FFF2-40B4-BE49-F238E27FC236}">
                <a16:creationId xmlns:a16="http://schemas.microsoft.com/office/drawing/2014/main" xmlns="" id="{1DD3F1B7-B08D-FDCF-C221-9870FE963F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0" y="-91439"/>
            <a:ext cx="276225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D366DD1E-F754-2698-9909-F305B61CBF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57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x-none" altLang="x-non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3BAA381-9BFE-3D37-0F8B-A0E232AEAE0A}"/>
              </a:ext>
            </a:extLst>
          </p:cNvPr>
          <p:cNvSpPr txBox="1"/>
          <p:nvPr/>
        </p:nvSpPr>
        <p:spPr>
          <a:xfrm>
            <a:off x="1310878" y="1752721"/>
            <a:ext cx="966192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88290" algn="just"/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Субъектами экономической политики являются </a:t>
            </a:r>
          </a:p>
          <a:p>
            <a:pPr indent="288290" algn="just"/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носители,</a:t>
            </a:r>
          </a:p>
          <a:p>
            <a:pPr indent="288290" algn="just"/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выразители </a:t>
            </a:r>
          </a:p>
          <a:p>
            <a:pPr indent="288290" algn="just"/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- исполнители хозяйственных интересов.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02F3820-8CDA-8339-5887-2555856418A1}"/>
              </a:ext>
            </a:extLst>
          </p:cNvPr>
          <p:cNvSpPr txBox="1"/>
          <p:nvPr/>
        </p:nvSpPr>
        <p:spPr>
          <a:xfrm>
            <a:off x="482203" y="3076160"/>
            <a:ext cx="11709797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Носители хозяйственных интересов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это социальные группы, которым относятся  наемные рабочие и хозяева предприятий, фермеры и земельные собственники, мелкие и крупные предприниматели, управляющие и акционеры, лица свободных профессий, государственные служащие, текстильщики и рабочие военно-промышленного комплекса, крестьяне и т.д. </a:t>
            </a:r>
            <a:endParaRPr lang="x-none" sz="2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C8EEAD92-DC82-564A-85AC-878324A3FF7A}"/>
              </a:ext>
            </a:extLst>
          </p:cNvPr>
          <p:cNvSpPr txBox="1"/>
          <p:nvPr/>
        </p:nvSpPr>
        <p:spPr>
          <a:xfrm>
            <a:off x="482202" y="4399599"/>
            <a:ext cx="1163954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Выразители хозяйственных инт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ересов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Носители экономических интересов объединены в многочисленные союзы, ассоциации: это профсоюзы, союзы предпринимателей, фермеров, различных торговцев, маклеров, аптекарей и т.д. Такие объединения являются выразителями хозяйственных интересов</a:t>
            </a:r>
            <a:r>
              <a:rPr lang="ru-RU" sz="20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x-none" sz="2000" dirty="0"/>
          </a:p>
        </p:txBody>
      </p:sp>
    </p:spTree>
    <p:extLst>
      <p:ext uri="{BB962C8B-B14F-4D97-AF65-F5344CB8AC3E}">
        <p14:creationId xmlns:p14="http://schemas.microsoft.com/office/powerpoint/2010/main" xmlns="" val="16925295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1">
            <a:extLst>
              <a:ext uri="{FF2B5EF4-FFF2-40B4-BE49-F238E27FC236}">
                <a16:creationId xmlns:a16="http://schemas.microsoft.com/office/drawing/2014/main" xmlns="" id="{B9028B2C-53B1-5753-DA09-714D979746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1462" y="260420"/>
            <a:ext cx="11558587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x-none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Исполнителями хозяйственных интересов </a:t>
            </a:r>
            <a:r>
              <a:rPr kumimoji="0" lang="ru-RU" altLang="x-non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субъектами ГРЭ - являются органы трех ветвей власти, построенные по иерархическому принципу, а также центральный национальный банк. </a:t>
            </a:r>
            <a:endParaRPr kumimoji="0" lang="ru-RU" altLang="x-none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AutoShape 10">
            <a:extLst>
              <a:ext uri="{FF2B5EF4-FFF2-40B4-BE49-F238E27FC236}">
                <a16:creationId xmlns:a16="http://schemas.microsoft.com/office/drawing/2014/main" xmlns="" id="{D7D11C5F-8BD2-1CF1-3746-BE19D75021C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-809901" y="-1363026"/>
            <a:ext cx="268024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0756BA7E-B651-5554-22DF-4FBC28F43448}"/>
              </a:ext>
            </a:extLst>
          </p:cNvPr>
          <p:cNvSpPr txBox="1"/>
          <p:nvPr/>
        </p:nvSpPr>
        <p:spPr>
          <a:xfrm>
            <a:off x="271462" y="1100048"/>
            <a:ext cx="1155858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Объекты государственного регулирования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это условия, процессы, отношения, элементы и сектора народного хозяйства, функционирование которых рыночный механизм обеспечивает неудовлетворительно или не обеспечивает вообще.</a:t>
            </a:r>
            <a:endParaRPr lang="x-none" sz="20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CEC0A221-A4B2-BF9A-99AC-95DC0F6C44A1}"/>
              </a:ext>
            </a:extLst>
          </p:cNvPr>
          <p:cNvSpPr txBox="1"/>
          <p:nvPr/>
        </p:nvSpPr>
        <p:spPr>
          <a:xfrm>
            <a:off x="361952" y="2115711"/>
            <a:ext cx="11558586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Объекты ГРЭ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различаются по уровню решаемых задач - фирмы, отрасли, регионы, сектора экономики (промышленность, услуги, инфраструктура, сельское хозяйство); 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общехозяйственные процессы и отношения (экономический цикл, денежное обращение, занятость, цены, НИОКР), глобальные процессы (социальные отношения, экология), внешнеэкономические связи, наднациональные и мирохозяйственные отношения (интеграционные процессы, участие в международных экономических организациях, экономико-политические связи). </a:t>
            </a:r>
            <a:endParaRPr lang="x-none" sz="2000" dirty="0"/>
          </a:p>
        </p:txBody>
      </p:sp>
    </p:spTree>
    <p:extLst>
      <p:ext uri="{BB962C8B-B14F-4D97-AF65-F5344CB8AC3E}">
        <p14:creationId xmlns:p14="http://schemas.microsoft.com/office/powerpoint/2010/main" xmlns="" val="1139022693"/>
      </p:ext>
    </p:extLst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Галерея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Галерея">
      <a:majorFont>
        <a:latin typeface="Gill Sans M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43</TotalTime>
  <Words>1016</Words>
  <Application>Microsoft Office PowerPoint</Application>
  <PresentationFormat>Произвольный</PresentationFormat>
  <Paragraphs>84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Галерея</vt:lpstr>
      <vt:lpstr>Слайд 1</vt:lpstr>
      <vt:lpstr>ПЛАН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</dc:title>
  <dc:creator>BOSS</dc:creator>
  <cp:lastModifiedBy>Boss</cp:lastModifiedBy>
  <cp:revision>2</cp:revision>
  <dcterms:created xsi:type="dcterms:W3CDTF">2023-06-28T17:24:33Z</dcterms:created>
  <dcterms:modified xsi:type="dcterms:W3CDTF">2023-06-29T12:29:17Z</dcterms:modified>
</cp:coreProperties>
</file>