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2993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05696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2601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17377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5044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63299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55389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03045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89820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1913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573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46E1B-6500-4243-AAA7-2380916741A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E86EEF2-1461-4C0C-8DEC-24FBC668877D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9519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1835366" y="271661"/>
            <a:ext cx="8458200" cy="572401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839350" y="1074846"/>
            <a:ext cx="8458200" cy="124632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национальная экономика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80992" y="2119747"/>
            <a:ext cx="80815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 2. Национальная экономики: сущность,  структура, уровни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57772" y="3096384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7"/>
          <p:cNvSpPr txBox="1">
            <a:spLocks/>
          </p:cNvSpPr>
          <p:nvPr/>
        </p:nvSpPr>
        <p:spPr>
          <a:xfrm>
            <a:off x="1912301" y="413481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3240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41BD32-5226-F456-E6A8-9589F54FA336}"/>
              </a:ext>
            </a:extLst>
          </p:cNvPr>
          <p:cNvSpPr txBox="1"/>
          <p:nvPr/>
        </p:nvSpPr>
        <p:spPr>
          <a:xfrm>
            <a:off x="457200" y="342990"/>
            <a:ext cx="1130141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ts val="1400"/>
              <a:tabLst>
                <a:tab pos="450215" algn="l"/>
                <a:tab pos="955675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взаимосвязей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объединений,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предприятий,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организаций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видов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организационно-правовых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хозяйствования,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предусмотренных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действующим</a:t>
            </a:r>
            <a:r>
              <a:rPr lang="ru-RU" sz="2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законодательством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РК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запрещенных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(АО,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ФПГ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т.д.).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SzPts val="1400"/>
              <a:tabLst>
                <a:tab pos="450215" algn="l"/>
                <a:tab pos="955675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Внутрипроизводственный уровень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цеха и службы предприятий, компаний, фирм,</a:t>
            </a:r>
            <a:r>
              <a:rPr lang="ru-RU" sz="2000" spc="-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организаций,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объединений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т.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SzPts val="1400"/>
              <a:tabLst>
                <a:tab pos="450215" algn="l"/>
                <a:tab pos="955675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Личностный	уровень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	включая	его	коллективные (артель, бригада) 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индивидуальные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(отдельные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граждане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семьи)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формы,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включая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домашние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0132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BACB59C-9D95-699D-F9EC-F0E4BA237CF1}"/>
              </a:ext>
            </a:extLst>
          </p:cNvPr>
          <p:cNvSpPr txBox="1"/>
          <p:nvPr/>
        </p:nvSpPr>
        <p:spPr>
          <a:xfrm>
            <a:off x="0" y="125302"/>
            <a:ext cx="11730038" cy="64174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4170" indent="3594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литература: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Розанова, Н. М. Национальная экономика в 2 ч. Часть 1 : учебник для вузов / Н. М. Розанова. — 2-е изд.,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348 с.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2 : учебник для вузов / Н. М. Розанова. — 2-е изд.,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297 с.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учебник и практикум для бакалавриата и магистратуры / А. В. Сидорович [и др.] ; под редакцией А. В. Сидоровича. — Москва : Издательство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— 485 с.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пособие / Д. А.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Сейтхожина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- Алматы : New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book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- 280 с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учеб. пособие / К. Н. Юсупов [и др.] ; под ред. К. Н. Юсупова. - 3-е изд.,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КНОРУС, 2017. - 279 с.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и практикум для бакалавриата и специалиста / В. П. Васильев. - 3-е изд.,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- 163 с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Дополнительная литература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Ахинов Г.А. Экономика общественного сектора: Учебное пособие / Г.А. Ахинов, Е.Н. Жильцов. - М.: НИЦ ИНФРА-М, 2014. - 345 с. - 345 с. - (Высшее образование: Бакалавриат)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Учебное пособие / С.А. Жданов, И.Н. Козельская, Е.В. Козлова; Под ред. М.И. Абрамовой. - М.: Магистр: НИЦ ИНФРА-М, 2013. - 296 с.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Учебник / Институт экономики РАН; Под ред. П.В. Савченко. - 3-e изд.,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М.: ИНФРА-М, 2011. - 832 с.: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Устойчивый рост экономики Казахстана и тенденции его развития / Под ред. Н.Т. Смагуловой. – Алматы: ТОО «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Лантар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Трейд», 2019. – 268 с.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Экономическая политика Казахстана: реалии и современные вызовы: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Коллективная монография / под общей ред. А.Б.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Темирбековой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Р.Т.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Дуламбаевой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Алматы: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AlmaU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2019. -368 с.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3594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tabLst>
                <a:tab pos="540385" algn="l"/>
              </a:tabLs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091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xmlns="" id="{ED88527F-A9CF-32BA-FD28-F8C84D83F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ПЛАН</a:t>
            </a:r>
            <a:endParaRPr lang="x-non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E3E115A-ACF6-0CC6-D1AE-2E473B476E1E}"/>
              </a:ext>
            </a:extLst>
          </p:cNvPr>
          <p:cNvSpPr txBox="1"/>
          <p:nvPr/>
        </p:nvSpPr>
        <p:spPr>
          <a:xfrm>
            <a:off x="1168003" y="2197602"/>
            <a:ext cx="9104710" cy="1528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510" indent="359410">
              <a:spcAft>
                <a:spcPts val="0"/>
              </a:spcAft>
              <a:tabLst>
                <a:tab pos="270510" algn="l"/>
                <a:tab pos="838835" algn="l"/>
                <a:tab pos="839470" algn="l"/>
                <a:tab pos="612013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.Национальная</a:t>
            </a:r>
            <a:r>
              <a:rPr lang="ru-RU" sz="24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экономика</a:t>
            </a:r>
            <a:r>
              <a:rPr lang="ru-RU" sz="2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отрасль</a:t>
            </a:r>
            <a:r>
              <a:rPr lang="ru-RU" sz="2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экономической</a:t>
            </a:r>
            <a:r>
              <a:rPr lang="ru-RU" sz="2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науки</a:t>
            </a:r>
            <a:endParaRPr lang="x-non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70510" indent="359410">
              <a:spcBef>
                <a:spcPts val="205"/>
              </a:spcBef>
              <a:spcAft>
                <a:spcPts val="0"/>
              </a:spcAft>
              <a:tabLst>
                <a:tab pos="270510" algn="l"/>
                <a:tab pos="540385" algn="l"/>
                <a:tab pos="6120130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 Структура</a:t>
            </a:r>
            <a:r>
              <a:rPr lang="ru-RU" sz="2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экономики:</a:t>
            </a:r>
            <a:r>
              <a:rPr lang="ru-RU" sz="2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понятие</a:t>
            </a:r>
            <a:r>
              <a:rPr lang="ru-RU" sz="24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виды</a:t>
            </a:r>
            <a:endParaRPr lang="x-non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70510" indent="359410">
              <a:spcBef>
                <a:spcPts val="205"/>
              </a:spcBef>
              <a:spcAft>
                <a:spcPts val="0"/>
              </a:spcAft>
              <a:tabLst>
                <a:tab pos="270510" algn="l"/>
                <a:tab pos="540385" algn="l"/>
                <a:tab pos="6120130" algn="l"/>
              </a:tabLs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Уровни национальных хозяйств</a:t>
            </a:r>
            <a:endParaRPr lang="x-non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4170" indent="270510" algn="l">
              <a:spcBef>
                <a:spcPts val="45"/>
              </a:spcBef>
              <a:spcAft>
                <a:spcPts val="0"/>
              </a:spcAft>
              <a:tabLst>
                <a:tab pos="270510" algn="l"/>
                <a:tab pos="612013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5D75A1-A099-552D-6F1B-C2F42636B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38569"/>
          </a:xfrm>
        </p:spPr>
        <p:txBody>
          <a:bodyPr/>
          <a:lstStyle/>
          <a:p>
            <a:r>
              <a:rPr lang="ru-RU" dirty="0"/>
              <a:t>Определения</a:t>
            </a:r>
            <a:endParaRPr lang="x-non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3181976-43A6-C387-8723-A76432EF9090}"/>
              </a:ext>
            </a:extLst>
          </p:cNvPr>
          <p:cNvSpPr txBox="1"/>
          <p:nvPr/>
        </p:nvSpPr>
        <p:spPr>
          <a:xfrm>
            <a:off x="657224" y="1881873"/>
            <a:ext cx="1072991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>
              <a:buSzPts val="1200"/>
              <a:tabLst>
                <a:tab pos="270510" algn="l"/>
                <a:tab pos="1258570" algn="l"/>
                <a:tab pos="612013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Национальная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социально-экономическая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объединенная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территорией,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государственным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устройством,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правовыми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институтами,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единым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рынком,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культурой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языком, национальной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идеей.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algn="just">
              <a:buSzPts val="1200"/>
              <a:tabLst>
                <a:tab pos="270510" algn="l"/>
                <a:tab pos="1258570" algn="l"/>
                <a:tab pos="612013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В более узком смысле, национальная экономика – единый комплекс взаимосвязанных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отраслей (видов экономической деятельности), сформированных в результате общественного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разделения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труда,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научно-технического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развития,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международного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сотрудничества.</a:t>
            </a:r>
            <a:endParaRPr lang="ru-RU" sz="2000" baseline="30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 algn="just">
              <a:buSzPts val="1200"/>
              <a:tabLst>
                <a:tab pos="270510" algn="l"/>
                <a:tab pos="1258570" algn="l"/>
                <a:tab pos="612013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«Национальная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экономика»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может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рассматриваться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научная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дисциплина,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специальность, 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система хозяйствования. Формирование национальной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длительный исторический процесс, включающий различные этапы развития этноса. Однако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научная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дисциплина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систематическом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фактически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появилась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лишь в XX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веке.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902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2214D40-8F21-57FB-E6A6-C700E91F8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как научная дисциплина включает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себя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следующие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составные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части</a:t>
            </a:r>
            <a:endParaRPr lang="x-none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D263D78-9A76-C46E-6557-7F007CEC58AB}"/>
              </a:ext>
            </a:extLst>
          </p:cNvPr>
          <p:cNvSpPr txBox="1"/>
          <p:nvPr/>
        </p:nvSpPr>
        <p:spPr>
          <a:xfrm>
            <a:off x="1451579" y="2012841"/>
            <a:ext cx="610790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Объект;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редмет;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spc="5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етодологический</a:t>
            </a:r>
            <a:r>
              <a:rPr lang="ru-RU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инструментарий;</a:t>
            </a:r>
          </a:p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убъект</a:t>
            </a:r>
            <a:r>
              <a:rPr lang="ru-RU" sz="2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науки</a:t>
            </a:r>
            <a:endParaRPr lang="x-none" sz="2400" dirty="0"/>
          </a:p>
        </p:txBody>
      </p:sp>
    </p:spTree>
    <p:extLst>
      <p:ext uri="{BB962C8B-B14F-4D97-AF65-F5344CB8AC3E}">
        <p14:creationId xmlns:p14="http://schemas.microsoft.com/office/powerpoint/2010/main" xmlns="" val="2188875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5C8C1C6-7268-6DEB-68B3-D023960F5409}"/>
              </a:ext>
            </a:extLst>
          </p:cNvPr>
          <p:cNvSpPr txBox="1"/>
          <p:nvPr/>
        </p:nvSpPr>
        <p:spPr>
          <a:xfrm>
            <a:off x="596502" y="431304"/>
            <a:ext cx="10998994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Объектами изучения национальной экономики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(экономики страны, ее национального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хозяйства)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строй,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институциональные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(собственность,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управление,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прогнозирование),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социокультурные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традиции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ведения</a:t>
            </a:r>
            <a:r>
              <a:rPr lang="ru-RU" sz="2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ценностные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ориентации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внешнеэкономические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связи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страны</a:t>
            </a:r>
            <a:r>
              <a:rPr lang="ru-RU" sz="2000" spc="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глобализации.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x-non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BB616F2-D645-35A7-DD62-1A0C8BD65C36}"/>
              </a:ext>
            </a:extLst>
          </p:cNvPr>
          <p:cNvSpPr txBox="1"/>
          <p:nvPr/>
        </p:nvSpPr>
        <p:spPr>
          <a:xfrm>
            <a:off x="596501" y="1987481"/>
            <a:ext cx="109989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ts val="1200"/>
              <a:tabLst>
                <a:tab pos="270510" algn="l"/>
                <a:tab pos="450215" algn="l"/>
                <a:tab pos="61201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Предметом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стороны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выступают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воспроизводства,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проявляющиеся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закономерностях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объемов,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темпов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пропорций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стороны,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потенциалы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социального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2A3A7DC-E7EC-4DAB-1343-E64D75CEBD81}"/>
              </a:ext>
            </a:extLst>
          </p:cNvPr>
          <p:cNvSpPr txBox="1"/>
          <p:nvPr/>
        </p:nvSpPr>
        <p:spPr>
          <a:xfrm>
            <a:off x="596501" y="3003144"/>
            <a:ext cx="1099899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ts val="1200"/>
              <a:tabLst>
                <a:tab pos="270510" algn="l"/>
                <a:tab pos="450215" algn="l"/>
                <a:tab pos="963295" algn="l"/>
                <a:tab pos="61201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Инструментарий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представляет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теоретико-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методологические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подходы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анализу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состояния,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факторов,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закономерностей,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тенденций, параметров развития системы и разработанные на этой основе меры, приемы 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макроэкономических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решений,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служащих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интересам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страны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ее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населения.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67B8E3D-54E2-EF57-107A-3DCEAD6E2600}"/>
              </a:ext>
            </a:extLst>
          </p:cNvPr>
          <p:cNvSpPr txBox="1"/>
          <p:nvPr/>
        </p:nvSpPr>
        <p:spPr>
          <a:xfrm>
            <a:off x="596501" y="4326583"/>
            <a:ext cx="1110496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ts val="1200"/>
              <a:tabLst>
                <a:tab pos="270510" algn="l"/>
                <a:tab pos="450215" algn="l"/>
                <a:tab pos="857885" algn="l"/>
                <a:tab pos="61201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 национальной экономики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органы государственной власти и хозяйственного</a:t>
            </a:r>
            <a:r>
              <a:rPr lang="ru-RU" sz="2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хозяйственной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страны,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отраслей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регионов,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реализующие те функции, цели и задачи, которые стоят перед национальной экономикой как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наукой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областью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практики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хозяйствования.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801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D055BA9-1A3B-E2A6-8425-1567DED21312}"/>
              </a:ext>
            </a:extLst>
          </p:cNvPr>
          <p:cNvSpPr txBox="1"/>
          <p:nvPr/>
        </p:nvSpPr>
        <p:spPr>
          <a:xfrm>
            <a:off x="1885950" y="365403"/>
            <a:ext cx="571857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</a:t>
            </a:r>
            <a:r>
              <a:rPr lang="ru-RU" sz="22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2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endParaRPr lang="x-none" sz="2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66EBB4E-E388-F993-3B27-76050DB13DBA}"/>
              </a:ext>
            </a:extLst>
          </p:cNvPr>
          <p:cNvSpPr txBox="1"/>
          <p:nvPr/>
        </p:nvSpPr>
        <p:spPr>
          <a:xfrm>
            <a:off x="482200" y="836444"/>
            <a:ext cx="1139071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4170" indent="269875" algn="just">
              <a:tabLst>
                <a:tab pos="270510" algn="l"/>
                <a:tab pos="61201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воспроизводственную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структуру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включаются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хозяйства.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Здесь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потребляется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значительная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дохода,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накапливаются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средства,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переходящие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сферы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 экономики.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929FA34-AC8A-8691-ACFC-407E674656C2}"/>
              </a:ext>
            </a:extLst>
          </p:cNvPr>
          <p:cNvSpPr txBox="1"/>
          <p:nvPr/>
        </p:nvSpPr>
        <p:spPr>
          <a:xfrm>
            <a:off x="482200" y="1896786"/>
            <a:ext cx="1139071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4170" indent="269875" algn="just">
              <a:tabLst>
                <a:tab pos="270510" algn="l"/>
                <a:tab pos="61201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правовом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совокупность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коммерческих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некоммерческих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организаций,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имеющих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статус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юридического лица.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2C0B44D-BE5F-8ECB-EDEC-481276B32E02}"/>
              </a:ext>
            </a:extLst>
          </p:cNvPr>
          <p:cNvSpPr txBox="1"/>
          <p:nvPr/>
        </p:nvSpPr>
        <p:spPr>
          <a:xfrm>
            <a:off x="425050" y="2649351"/>
            <a:ext cx="1139071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4170" indent="269875" algn="just">
              <a:tabLst>
                <a:tab pos="270510" algn="l"/>
                <a:tab pos="61201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отраслевом отношении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анализе национальной экономики используются такие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понятия, как сфера (например, производственная и непроизводственная), сектор (например,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 органов государственного управления), отрасль (например, цветная металлургия), вид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экономической деятельности (например, индивидуальный предприниматель по производству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кирпича).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B9A9E53-9BF7-6C9D-E882-EB73F74A1876}"/>
              </a:ext>
            </a:extLst>
          </p:cNvPr>
          <p:cNvSpPr txBox="1"/>
          <p:nvPr/>
        </p:nvSpPr>
        <p:spPr>
          <a:xfrm>
            <a:off x="425050" y="4017469"/>
            <a:ext cx="1127641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4170" indent="269875" algn="just">
              <a:tabLst>
                <a:tab pos="270510" algn="l"/>
                <a:tab pos="61201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Социально-экономическая структура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характеризует деление национальной экономики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секторы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группам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предприятий,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группам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населения,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видам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труда</a:t>
            </a:r>
            <a:r>
              <a:rPr lang="ru-RU" sz="2000" spc="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т.п.</a:t>
            </a:r>
            <a:r>
              <a:rPr lang="ru-RU" sz="20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соответствии</a:t>
            </a:r>
            <a:r>
              <a:rPr lang="ru-RU" sz="2000" spc="-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формами собственности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1BA66CD-5763-D445-938F-A4492B13FF03}"/>
              </a:ext>
            </a:extLst>
          </p:cNvPr>
          <p:cNvSpPr txBox="1"/>
          <p:nvPr/>
        </p:nvSpPr>
        <p:spPr>
          <a:xfrm>
            <a:off x="482199" y="5033132"/>
            <a:ext cx="1133356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4170" indent="269875" algn="just">
              <a:tabLst>
                <a:tab pos="270510" algn="l"/>
                <a:tab pos="61201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Территориальная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означает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деление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зоны,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укрупненные экономические районы, регионы.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0254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1EB99B2-F841-6D34-825A-8DA934F9B911}"/>
              </a:ext>
            </a:extLst>
          </p:cNvPr>
          <p:cNvSpPr txBox="1"/>
          <p:nvPr/>
        </p:nvSpPr>
        <p:spPr>
          <a:xfrm>
            <a:off x="2496741" y="193953"/>
            <a:ext cx="68615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</a:t>
            </a:r>
            <a:r>
              <a:rPr lang="ru-RU" sz="20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</a:t>
            </a:r>
            <a:r>
              <a:rPr lang="ru-RU" sz="20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сферы национальная</a:t>
            </a:r>
            <a:r>
              <a:rPr lang="ru-RU" sz="2000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экономика</a:t>
            </a:r>
            <a:r>
              <a:rPr lang="ru-RU" sz="2000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x-none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84D48BF-2AE0-B19A-7663-2A54282DA5F9}"/>
              </a:ext>
            </a:extLst>
          </p:cNvPr>
          <p:cNvSpPr txBox="1"/>
          <p:nvPr/>
        </p:nvSpPr>
        <p:spPr>
          <a:xfrm>
            <a:off x="514350" y="1035487"/>
            <a:ext cx="10887075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ts val="1200"/>
              <a:tabLst>
                <a:tab pos="270510" algn="l"/>
                <a:tab pos="975360" algn="l"/>
                <a:tab pos="61201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Сфера материального производства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Представляет собой совокупность отраслей 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видов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создающих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материальные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блага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выполняющих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являющиеся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продолжением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сфере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обращения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(промышленность, сельское хозяйство, строительство, грузовой транспорт, лесное хозяйство,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торговля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общественное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питание,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материально-техническое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снабжение,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заготовки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сельхозпродуктов,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прочие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виды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материально производства).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SzPts val="1200"/>
              <a:tabLst>
                <a:tab pos="270510" algn="l"/>
                <a:tab pos="975360" algn="l"/>
                <a:tab pos="6120130" algn="l"/>
              </a:tabLs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buSzPts val="1200"/>
              <a:tabLst>
                <a:tab pos="270510" algn="l"/>
                <a:tab pos="975360" algn="l"/>
                <a:tab pos="61201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Непроизводственная сфера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объединяет отрасли и виды деятельности по обслуживанию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населения (образование, науку, здравоохранение и социальные услуги, культуру и искусство,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физкультуру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спорт,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управление,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предоставлению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коммунальных,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персональных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услуг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т.д.).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682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D691651-568D-3A36-466C-571C2413574C}"/>
              </a:ext>
            </a:extLst>
          </p:cNvPr>
          <p:cNvSpPr txBox="1"/>
          <p:nvPr/>
        </p:nvSpPr>
        <p:spPr>
          <a:xfrm>
            <a:off x="2653903" y="208241"/>
            <a:ext cx="61079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x-none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DE11247-0ED5-7398-26CB-43F1D2B30895}"/>
              </a:ext>
            </a:extLst>
          </p:cNvPr>
          <p:cNvSpPr txBox="1"/>
          <p:nvPr/>
        </p:nvSpPr>
        <p:spPr>
          <a:xfrm>
            <a:off x="539353" y="782955"/>
            <a:ext cx="114049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Сектором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называется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совокупность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институциональных</a:t>
            </a:r>
            <a:r>
              <a:rPr lang="ru-RU" sz="2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единиц, однородных с точки зрения целей, функций, выполняемых ими в экономическом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также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поведения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методов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финансирования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затрат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производство.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x-none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D04B097-3536-747B-B05D-D25D5EC81261}"/>
              </a:ext>
            </a:extLst>
          </p:cNvPr>
          <p:cNvSpPr txBox="1"/>
          <p:nvPr/>
        </p:nvSpPr>
        <p:spPr>
          <a:xfrm>
            <a:off x="539350" y="1723279"/>
            <a:ext cx="112621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«финансовые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корпорации»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совокупность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коммерческих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некоммерческих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организаций,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основными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видами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которых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являются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финансовое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посредничество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страхование.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x-non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A7E4DBE-B36D-E727-454C-DE4DCAA6FAB8}"/>
              </a:ext>
            </a:extLst>
          </p:cNvPr>
          <p:cNvSpPr txBox="1"/>
          <p:nvPr/>
        </p:nvSpPr>
        <p:spPr>
          <a:xfrm>
            <a:off x="464939" y="2646609"/>
            <a:ext cx="112621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«нефинансовые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предприятия»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non-financial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включает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экономические единицы, занятые рыночным производством товаров и нефинансовых</a:t>
            </a:r>
            <a:r>
              <a:rPr lang="ru-RU" sz="1800" spc="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услуг.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x-non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D39A398-C98C-F93A-69E8-2CA82D5E8074}"/>
              </a:ext>
            </a:extLst>
          </p:cNvPr>
          <p:cNvSpPr txBox="1"/>
          <p:nvPr/>
        </p:nvSpPr>
        <p:spPr>
          <a:xfrm>
            <a:off x="390527" y="3263768"/>
            <a:ext cx="1126212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«органы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государственного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управления»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general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government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включает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организации, финансируемые из республиканского бюджета и бюджетов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местных самоуправлений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созданные для оказания нерыночных услуг индивидуального характера в области</a:t>
            </a:r>
            <a:r>
              <a:rPr lang="ru-RU" sz="18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здравоохранения, социального обеспечения, образования, культуры и искусства, отдыха 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услуг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коллективного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области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государственного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управления,</a:t>
            </a:r>
            <a:r>
              <a:rPr lang="ru-RU" sz="1800" spc="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поддержания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порядка и безопасности, обороны, науки и научного обслуживания 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т.п. </a:t>
            </a:r>
            <a:endParaRPr lang="x-non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B251D4E-F100-7850-7988-6C9CF1DAB5D2}"/>
              </a:ext>
            </a:extLst>
          </p:cNvPr>
          <p:cNvSpPr txBox="1"/>
          <p:nvPr/>
        </p:nvSpPr>
        <p:spPr>
          <a:xfrm>
            <a:off x="390526" y="4741096"/>
            <a:ext cx="113365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домашних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</a:t>
            </a:r>
            <a:r>
              <a:rPr lang="ru-RU" sz="18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households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включает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резидентные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домашние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хозяйства. </a:t>
            </a:r>
            <a:endParaRPr lang="x-non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D1D25A5-08F9-AAC3-C163-7EB2CAD36821}"/>
              </a:ext>
            </a:extLst>
          </p:cNvPr>
          <p:cNvSpPr txBox="1"/>
          <p:nvPr/>
        </p:nvSpPr>
        <p:spPr>
          <a:xfrm>
            <a:off x="390525" y="5165882"/>
            <a:ext cx="112621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 «некоммерческие организации, обслуживающие домашние хозяйства»</a:t>
            </a:r>
            <a:endParaRPr lang="x-none" b="1" dirty="0"/>
          </a:p>
        </p:txBody>
      </p:sp>
    </p:spTree>
    <p:extLst>
      <p:ext uri="{BB962C8B-B14F-4D97-AF65-F5344CB8AC3E}">
        <p14:creationId xmlns:p14="http://schemas.microsoft.com/office/powerpoint/2010/main" xmlns="" val="4111195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EF74C39-1BB2-6524-A6DE-A359558D09DC}"/>
              </a:ext>
            </a:extLst>
          </p:cNvPr>
          <p:cNvSpPr txBox="1"/>
          <p:nvPr/>
        </p:nvSpPr>
        <p:spPr>
          <a:xfrm>
            <a:off x="1025127" y="269767"/>
            <a:ext cx="88475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03580" marR="795655" indent="270510" algn="ctr"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Уровни</a:t>
            </a:r>
            <a:r>
              <a:rPr lang="ru-RU" sz="20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b="1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000" b="1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хозяйственной</a:t>
            </a:r>
            <a:r>
              <a:rPr lang="ru-RU" sz="20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системе</a:t>
            </a:r>
            <a:endParaRPr lang="x-none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B6F8BBC-5686-55AE-5E4A-1153509AAA4B}"/>
              </a:ext>
            </a:extLst>
          </p:cNvPr>
          <p:cNvSpPr txBox="1"/>
          <p:nvPr/>
        </p:nvSpPr>
        <p:spPr>
          <a:xfrm>
            <a:off x="667940" y="934582"/>
            <a:ext cx="112192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ts val="1200"/>
              <a:tabLst>
                <a:tab pos="450215" algn="l"/>
                <a:tab pos="937260" algn="l"/>
              </a:tabLst>
            </a:pPr>
            <a:r>
              <a:rPr lang="ru-RU" sz="2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Межстрановый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(межгосударственный)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т.е.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взаимоотношений</a:t>
            </a:r>
            <a:r>
              <a:rPr lang="ru-RU" sz="2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 Казахстана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странами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ближнего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дальнего</a:t>
            </a:r>
            <a:r>
              <a:rPr lang="ru-RU" sz="2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зарубежья, с мировой хозяйственной системой в целом и хозяйственными системами стран,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объединенных в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различные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региональные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сообщества, союзы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соглашения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5E02100-7AFA-8D59-5A60-32C9789777BC}"/>
              </a:ext>
            </a:extLst>
          </p:cNvPr>
          <p:cNvSpPr txBox="1"/>
          <p:nvPr/>
        </p:nvSpPr>
        <p:spPr>
          <a:xfrm>
            <a:off x="667940" y="2199561"/>
            <a:ext cx="1106209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ts val="1200"/>
              <a:tabLst>
                <a:tab pos="450215" algn="l"/>
                <a:tab pos="9385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Государственный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(общенациональный)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макроэкономический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т.е.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</a:t>
            </a:r>
            <a:r>
              <a:rPr lang="ru-RU" sz="2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масштаба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внутрихозяйственных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взаимоотношений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региональной экономики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РК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целом.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DD44927-E2BA-DA2A-DD1C-36EBAF4FF911}"/>
              </a:ext>
            </a:extLst>
          </p:cNvPr>
          <p:cNvSpPr txBox="1"/>
          <p:nvPr/>
        </p:nvSpPr>
        <p:spPr>
          <a:xfrm>
            <a:off x="667940" y="2907447"/>
            <a:ext cx="1106209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ts val="1200"/>
              <a:tabLst>
                <a:tab pos="450215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</a:t>
            </a:r>
            <a:r>
              <a:rPr lang="ru-RU" sz="2000" b="1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взаимоотношений</a:t>
            </a:r>
            <a:r>
              <a:rPr lang="ru-RU" sz="2000" b="1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комплексов</a:t>
            </a:r>
            <a:r>
              <a:rPr lang="ru-RU" sz="2000" b="1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отраслей</a:t>
            </a:r>
            <a:r>
              <a:rPr lang="ru-RU" sz="2000" b="1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национальной</a:t>
            </a:r>
            <a:r>
              <a:rPr lang="ru-RU" sz="2000" b="1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таких как: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агропромышленный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(АПК);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военно-промышленный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(ВПК);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топливно-энергетический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(ТЭК);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потребительский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(ПК);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отраслей социальной сферы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(КОСС) и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BDC3A3D-B836-47ED-F38F-BA4A8B434074}"/>
              </a:ext>
            </a:extLst>
          </p:cNvPr>
          <p:cNvSpPr txBox="1"/>
          <p:nvPr/>
        </p:nvSpPr>
        <p:spPr>
          <a:xfrm>
            <a:off x="667940" y="4230886"/>
            <a:ext cx="1106209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ts val="1400"/>
              <a:tabLst>
                <a:tab pos="450215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отдельных отраслей национальной хозяйственной системы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Таких, как -</a:t>
            </a:r>
            <a:r>
              <a:rPr lang="ru-RU" sz="2000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промышленность,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строительство,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сельское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хозяйство,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E81F561-D319-D0B7-33CF-A6F189EE7E7C}"/>
              </a:ext>
            </a:extLst>
          </p:cNvPr>
          <p:cNvSpPr txBox="1"/>
          <p:nvPr/>
        </p:nvSpPr>
        <p:spPr>
          <a:xfrm>
            <a:off x="667940" y="4954160"/>
            <a:ext cx="112192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SzPts val="1400"/>
              <a:tabLst>
                <a:tab pos="450215" algn="l"/>
                <a:tab pos="91567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Внутриотраслевой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Например,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взаимосвязей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животноводства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растениеводства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сельском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хозяйстве,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гражданского,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промышленного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жилищного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строительства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строительстве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 д.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0090442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124</TotalTime>
  <Words>965</Words>
  <Application>Microsoft Office PowerPoint</Application>
  <PresentationFormat>Произвольный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Галерея</vt:lpstr>
      <vt:lpstr>Слайд 1</vt:lpstr>
      <vt:lpstr>ПЛАН</vt:lpstr>
      <vt:lpstr>Определения</vt:lpstr>
      <vt:lpstr>Национальная экономика как научная дисциплина включает в себя следующие составные части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BOSS</dc:creator>
  <cp:lastModifiedBy>Boss</cp:lastModifiedBy>
  <cp:revision>12</cp:revision>
  <dcterms:created xsi:type="dcterms:W3CDTF">2023-06-28T13:31:21Z</dcterms:created>
  <dcterms:modified xsi:type="dcterms:W3CDTF">2023-06-29T12:11:29Z</dcterms:modified>
</cp:coreProperties>
</file>