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3441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2879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1846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8983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5638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6270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5669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1121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33899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4925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50239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5B6E5-FF29-4603-92F0-9C08CE2AD345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DAC5389-30FE-4ADB-842C-04916B9C55A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7205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1835366" y="271661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56470" y="1046710"/>
            <a:ext cx="8458200" cy="124632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национальная экономика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880992" y="2119746"/>
            <a:ext cx="80815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Лекция 1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Введение в теорию национальной экономики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57772" y="3096384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7"/>
          <p:cNvSpPr txBox="1">
            <a:spLocks/>
          </p:cNvSpPr>
          <p:nvPr/>
        </p:nvSpPr>
        <p:spPr>
          <a:xfrm>
            <a:off x="1912301" y="413481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4646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7F96B95-7D0B-5AFB-A368-1A64BB9D682E}"/>
              </a:ext>
            </a:extLst>
          </p:cNvPr>
          <p:cNvSpPr txBox="1"/>
          <p:nvPr/>
        </p:nvSpPr>
        <p:spPr>
          <a:xfrm>
            <a:off x="1823053" y="1934652"/>
            <a:ext cx="9421209" cy="22994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Определение предмета теории национальной экономики</a:t>
            </a:r>
            <a:endParaRPr lang="x-none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Логика формирования и развития теории национальной экономики</a:t>
            </a:r>
            <a:endParaRPr lang="x-none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Логика и структура курса «Национальная экономика»</a:t>
            </a:r>
            <a:endParaRPr lang="x-none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77A761-5636-8A4B-85B4-B87849A14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1290294"/>
            <a:ext cx="9603275" cy="1049235"/>
          </a:xfrm>
        </p:spPr>
        <p:txBody>
          <a:bodyPr/>
          <a:lstStyle/>
          <a:p>
            <a:pPr algn="just"/>
            <a:r>
              <a:rPr lang="ru-RU" dirty="0"/>
              <a:t>Определения</a:t>
            </a:r>
            <a:endParaRPr lang="x-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A48F47A-8084-3C72-B21D-2BA1C4D732B0}"/>
              </a:ext>
            </a:extLst>
          </p:cNvPr>
          <p:cNvSpPr txBox="1"/>
          <p:nvPr/>
        </p:nvSpPr>
        <p:spPr>
          <a:xfrm>
            <a:off x="157164" y="2071003"/>
            <a:ext cx="1173003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39420" algn="just">
              <a:spcBef>
                <a:spcPts val="15"/>
              </a:spcBef>
              <a:spcAft>
                <a:spcPts val="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Термин</a:t>
            </a:r>
            <a:r>
              <a:rPr lang="ru-RU" sz="2400" b="1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«Национальная</a:t>
            </a:r>
            <a:r>
              <a:rPr lang="ru-RU" sz="2400" b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экономика»</a:t>
            </a:r>
            <a:r>
              <a:rPr lang="ru-RU" sz="24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имеет</a:t>
            </a:r>
            <a:r>
              <a:rPr lang="ru-RU" sz="24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тройственный</a:t>
            </a:r>
            <a:r>
              <a:rPr lang="ru-RU" sz="24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смысл: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39420" algn="just">
              <a:spcBef>
                <a:spcPts val="15"/>
              </a:spcBef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 как система общественного хозяйства,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сложившаяся</a:t>
            </a:r>
            <a:r>
              <a:rPr lang="ru-RU" sz="24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территории</a:t>
            </a:r>
            <a:r>
              <a:rPr lang="ru-RU" sz="24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определенного</a:t>
            </a:r>
            <a:r>
              <a:rPr lang="ru-RU" sz="24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государства.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39420" algn="just">
              <a:spcBef>
                <a:spcPts val="15"/>
              </a:spcBef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 как отрасль экономической науки, изучающая</a:t>
            </a:r>
            <a:r>
              <a:rPr lang="ru-RU" sz="2400" spc="6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закономерности  </a:t>
            </a:r>
            <a:r>
              <a:rPr lang="ru-RU" sz="24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формирования,  </a:t>
            </a:r>
            <a:r>
              <a:rPr lang="ru-RU" sz="24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функционирования</a:t>
            </a:r>
            <a:r>
              <a:rPr lang="ru-RU" sz="24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24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хозяйства</a:t>
            </a:r>
            <a:r>
              <a:rPr lang="ru-RU" sz="24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страны.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39420" algn="just">
              <a:spcBef>
                <a:spcPts val="15"/>
              </a:spcBef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Национальная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экономика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учебная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дисциплина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системе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подготовки специалистов в рамках высшего профессионального</a:t>
            </a:r>
            <a:r>
              <a:rPr lang="ru-RU" sz="24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  <a:endParaRPr lang="x-non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799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8DC0D7-1930-E3B0-A836-CD522E09577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83606" y="300848"/>
            <a:ext cx="9604375" cy="398930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</a:rPr>
              <a:t>теории</a:t>
            </a:r>
            <a:r>
              <a:rPr lang="ru-RU" sz="1600" b="1" spc="-75" dirty="0">
                <a:effectLst/>
                <a:latin typeface="Times New Roman" panose="02020603050405020304" pitchFamily="18" charset="0"/>
                <a:ea typeface="Tahoma" panose="020B0604030504040204" pitchFamily="34" charset="0"/>
              </a:rPr>
              <a:t> </a:t>
            </a:r>
            <a:r>
              <a:rPr lang="ru-RU" sz="1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</a:rPr>
              <a:t>национальной</a:t>
            </a:r>
            <a:r>
              <a:rPr lang="ru-RU" sz="1600" b="1" spc="-75" dirty="0">
                <a:effectLst/>
                <a:latin typeface="Times New Roman" panose="02020603050405020304" pitchFamily="18" charset="0"/>
                <a:ea typeface="Tahoma" panose="020B0604030504040204" pitchFamily="34" charset="0"/>
              </a:rPr>
              <a:t> </a:t>
            </a:r>
            <a:r>
              <a:rPr lang="ru-RU" sz="1600" b="1" dirty="0">
                <a:effectLst/>
                <a:latin typeface="Times New Roman" panose="02020603050405020304" pitchFamily="18" charset="0"/>
                <a:ea typeface="Tahoma" panose="020B0604030504040204" pitchFamily="34" charset="0"/>
              </a:rPr>
              <a:t>экономики</a:t>
            </a:r>
            <a:r>
              <a:rPr lang="x-none" sz="1800" b="1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  <a:t/>
            </a:r>
            <a:br>
              <a:rPr lang="x-none" sz="1800" b="1" dirty="0">
                <a:effectLst/>
                <a:latin typeface="Tahoma" panose="020B0604030504040204" pitchFamily="34" charset="0"/>
                <a:ea typeface="Tahoma" panose="020B0604030504040204" pitchFamily="34" charset="0"/>
              </a:rPr>
            </a:br>
            <a:endParaRPr lang="x-non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5C7959A-988B-B59F-D9FE-0D74A2BF9C3C}"/>
              </a:ext>
            </a:extLst>
          </p:cNvPr>
          <p:cNvSpPr txBox="1"/>
          <p:nvPr/>
        </p:nvSpPr>
        <p:spPr>
          <a:xfrm>
            <a:off x="1091803" y="699778"/>
            <a:ext cx="100083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just">
              <a:spcBef>
                <a:spcPts val="15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Всю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недолгую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историю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существования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данной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теоретической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концепции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можно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условно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разделить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основных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этапов: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05B2E31-43FA-332C-D84B-41F397B5521C}"/>
              </a:ext>
            </a:extLst>
          </p:cNvPr>
          <p:cNvSpPr txBox="1"/>
          <p:nvPr/>
        </p:nvSpPr>
        <p:spPr>
          <a:xfrm>
            <a:off x="1091803" y="1435602"/>
            <a:ext cx="1057989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Период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возникновения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национальной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экономики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датируется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40-ми годами ХIХ века. В это время в Германии появилась старая</a:t>
            </a:r>
            <a:r>
              <a:rPr lang="ru-RU" sz="18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историческая школа во главе с Ф. Листом (1789–1846) которому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принадлежит</a:t>
            </a:r>
            <a:r>
              <a:rPr lang="ru-RU" sz="1800" spc="1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слава</a:t>
            </a:r>
            <a:r>
              <a:rPr lang="ru-RU" sz="1800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отца</a:t>
            </a:r>
            <a:r>
              <a:rPr lang="ru-RU" sz="1800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800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основателя</a:t>
            </a:r>
            <a:r>
              <a:rPr lang="ru-RU" sz="1800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теории</a:t>
            </a:r>
            <a:r>
              <a:rPr lang="ru-RU" sz="1800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национальной</a:t>
            </a:r>
            <a:r>
              <a:rPr lang="ru-RU" sz="1800" spc="1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экономики.</a:t>
            </a:r>
            <a:r>
              <a:rPr lang="ru-RU" sz="1800" spc="2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E8E3DB9-E4F6-1CDB-DA23-3EACD8CA9610}"/>
              </a:ext>
            </a:extLst>
          </p:cNvPr>
          <p:cNvSpPr txBox="1"/>
          <p:nvPr/>
        </p:nvSpPr>
        <p:spPr>
          <a:xfrm>
            <a:off x="1091803" y="2358932"/>
            <a:ext cx="108227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Следующий</a:t>
            </a:r>
            <a:r>
              <a:rPr lang="ru-RU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</a:t>
            </a:r>
            <a:r>
              <a:rPr lang="ru-RU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развитии</a:t>
            </a:r>
            <a:r>
              <a:rPr lang="ru-RU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теории</a:t>
            </a:r>
            <a:r>
              <a:rPr lang="ru-RU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национальной</a:t>
            </a:r>
            <a:r>
              <a:rPr lang="ru-RU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экономики</a:t>
            </a:r>
            <a:r>
              <a:rPr lang="ru-RU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принято</a:t>
            </a:r>
            <a:r>
              <a:rPr lang="ru-RU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датировать</a:t>
            </a:r>
            <a:r>
              <a:rPr lang="ru-RU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90-ми</a:t>
            </a:r>
            <a:r>
              <a:rPr lang="ru-RU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годами</a:t>
            </a:r>
            <a:r>
              <a:rPr lang="ru-RU" spc="-6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ХIХ</a:t>
            </a:r>
            <a:r>
              <a:rPr lang="ru-RU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века,</a:t>
            </a:r>
            <a:r>
              <a:rPr lang="ru-RU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</a:t>
            </a:r>
            <a:r>
              <a:rPr lang="ru-RU" spc="-6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Германии</a:t>
            </a:r>
            <a:r>
              <a:rPr lang="ru-RU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начала</a:t>
            </a:r>
            <a:r>
              <a:rPr lang="ru-RU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формироваться</a:t>
            </a:r>
            <a:r>
              <a:rPr lang="ru-RU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новая</a:t>
            </a:r>
            <a:r>
              <a:rPr lang="ru-RU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историческая</a:t>
            </a:r>
            <a:r>
              <a:rPr lang="ru-RU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школа</a:t>
            </a:r>
            <a:r>
              <a:rPr lang="ru-RU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</a:t>
            </a:r>
            <a:r>
              <a:rPr lang="ru-RU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главе</a:t>
            </a:r>
            <a:r>
              <a:rPr lang="ru-RU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</a:t>
            </a:r>
            <a:r>
              <a:rPr lang="ru-RU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pc="-1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Шмоллером</a:t>
            </a:r>
            <a:r>
              <a:rPr lang="ru-RU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(1838–1912) и К. </a:t>
            </a:r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Бюхером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(1847–1930). Перу Г. </a:t>
            </a:r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Шмоллера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принадлежит монография «Основы общего учения о национальном хозяйстве», а К. </a:t>
            </a:r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Бюхер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является автором работы «Возникновение</a:t>
            </a:r>
            <a:r>
              <a:rPr lang="ru-RU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народного</a:t>
            </a:r>
            <a:r>
              <a:rPr lang="ru-RU" spc="-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хозяйства».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5345918-8B4F-0A1E-0F54-1D38C5EA6238}"/>
              </a:ext>
            </a:extLst>
          </p:cNvPr>
          <p:cNvSpPr txBox="1"/>
          <p:nvPr/>
        </p:nvSpPr>
        <p:spPr>
          <a:xfrm>
            <a:off x="1091803" y="3559261"/>
            <a:ext cx="108227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 период 30–40-х гг. ХХ века в Германии появилось экономическое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направление, получившее название «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Ордолиберализм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которое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отражало специфику методологического подхода ученых к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дованию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экономической системы. Сущность данного термина состоит в сочетании, на первый взгляд, несочетаемых элементов –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свободы</a:t>
            </a:r>
            <a:r>
              <a:rPr lang="ru-RU" sz="1800" spc="-9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1800" spc="-8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порядка</a:t>
            </a:r>
            <a:r>
              <a:rPr lang="ru-RU" sz="1800" spc="-9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ordnung</a:t>
            </a:r>
            <a:r>
              <a:rPr lang="ru-RU" sz="1800" i="1" spc="-9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800" spc="-9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порядок,</a:t>
            </a:r>
            <a:r>
              <a:rPr lang="ru-RU" sz="1800" spc="-8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1800" spc="-9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liberty</a:t>
            </a:r>
            <a:r>
              <a:rPr lang="ru-RU" sz="1800" i="1" spc="-8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800" spc="-9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свобода).</a:t>
            </a:r>
            <a:r>
              <a:rPr lang="ru-RU" sz="1800" spc="-8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4600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52D22D2-A936-0F42-D71C-7219BA84A180}"/>
              </a:ext>
            </a:extLst>
          </p:cNvPr>
          <p:cNvSpPr txBox="1"/>
          <p:nvPr/>
        </p:nvSpPr>
        <p:spPr>
          <a:xfrm>
            <a:off x="610790" y="396032"/>
            <a:ext cx="1133355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 70-е годы ХХ века идеи теории национальной экономики пере-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росли</a:t>
            </a:r>
            <a:r>
              <a:rPr lang="ru-RU" sz="1800" spc="-6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географические</a:t>
            </a:r>
            <a:r>
              <a:rPr lang="ru-RU" sz="1800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рамки</a:t>
            </a:r>
            <a:r>
              <a:rPr lang="ru-RU" sz="1800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Германии</a:t>
            </a:r>
            <a:r>
              <a:rPr lang="ru-RU" sz="1800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1800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получили</a:t>
            </a:r>
            <a:r>
              <a:rPr lang="ru-RU" sz="1800" spc="-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признание</a:t>
            </a:r>
            <a:r>
              <a:rPr lang="ru-RU" sz="1800" spc="-6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науки</a:t>
            </a:r>
            <a:r>
              <a:rPr lang="ru-RU" sz="1800" spc="-3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общественности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других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странах,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том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числе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Франции.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этот</a:t>
            </a:r>
            <a:r>
              <a:rPr lang="ru-RU" sz="1800" spc="-3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</a:t>
            </a:r>
            <a:r>
              <a:rPr lang="ru-RU" sz="1800" spc="-8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французская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экономическая</a:t>
            </a:r>
            <a:r>
              <a:rPr lang="ru-RU" sz="1800" spc="-8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мысль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развивалась</a:t>
            </a:r>
            <a:r>
              <a:rPr lang="ru-RU" sz="1800" spc="-8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флагом</a:t>
            </a:r>
            <a:r>
              <a:rPr lang="ru-RU" sz="1800" spc="-3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институционально-социологической традиции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главе с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Ф.Перру</a:t>
            </a:r>
            <a:r>
              <a:rPr lang="ru-RU" sz="18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(1903–1987)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5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Р.Барром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Ф.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5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Перру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выступал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против</a:t>
            </a:r>
            <a:r>
              <a:rPr lang="ru-RU" sz="1800" spc="-7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трактовки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1800" spc="-3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мики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замкнутой самодовлеющей системы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x-non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AB53684-FF74-9E4F-D93A-863D69FCAC31}"/>
              </a:ext>
            </a:extLst>
          </p:cNvPr>
          <p:cNvSpPr txBox="1"/>
          <p:nvPr/>
        </p:nvSpPr>
        <p:spPr>
          <a:xfrm>
            <a:off x="610790" y="1800583"/>
            <a:ext cx="1133355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800" spc="-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90-е</a:t>
            </a:r>
            <a:r>
              <a:rPr lang="ru-RU" sz="1800" spc="-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годы</a:t>
            </a:r>
            <a:r>
              <a:rPr lang="ru-RU" sz="1800" spc="-6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ХХ</a:t>
            </a:r>
            <a:r>
              <a:rPr lang="ru-RU" sz="1800" spc="-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века</a:t>
            </a:r>
            <a:r>
              <a:rPr lang="ru-RU" sz="1800" spc="-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идеи</a:t>
            </a:r>
            <a:r>
              <a:rPr lang="ru-RU" sz="1800" spc="-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теории</a:t>
            </a:r>
            <a:r>
              <a:rPr lang="ru-RU" sz="1800" spc="-5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национальной</a:t>
            </a:r>
            <a:r>
              <a:rPr lang="ru-RU" sz="1800" spc="-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экономики</a:t>
            </a:r>
            <a:r>
              <a:rPr lang="ru-RU" sz="1800" spc="-6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начали</a:t>
            </a:r>
            <a:r>
              <a:rPr lang="ru-RU" sz="18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обретать и российские контуры. В ходе системных преобразований,</a:t>
            </a:r>
            <a:r>
              <a:rPr lang="ru-RU" sz="1800" spc="20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направленных</a:t>
            </a:r>
            <a:r>
              <a:rPr lang="ru-RU" sz="1800" spc="2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ru-RU" sz="1800" spc="2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кардинальное</a:t>
            </a:r>
            <a:r>
              <a:rPr lang="ru-RU" sz="1800" spc="2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изменение</a:t>
            </a:r>
            <a:r>
              <a:rPr lang="ru-RU" sz="1800" spc="2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экономического</a:t>
            </a:r>
            <a:r>
              <a:rPr lang="ru-RU" sz="18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социального порядка обнаружилось, что стандартные экономические механизмы, инструменты и рекомендации, которые при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носят</a:t>
            </a:r>
            <a:r>
              <a:rPr lang="ru-RU" sz="1800" spc="-10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ожидаемый</a:t>
            </a:r>
            <a:r>
              <a:rPr lang="ru-RU" sz="1800" spc="-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</a:t>
            </a:r>
            <a:r>
              <a:rPr lang="ru-RU" sz="1800" spc="-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реформирования</a:t>
            </a:r>
            <a:r>
              <a:rPr lang="ru-RU" sz="1800" spc="-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1800" spc="-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европейских</a:t>
            </a:r>
            <a:r>
              <a:rPr lang="ru-RU" sz="1800" spc="-10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странах</a:t>
            </a:r>
            <a:r>
              <a:rPr lang="ru-RU" sz="18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(приватизация,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либерализация,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денежная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реформа)</a:t>
            </a:r>
            <a:r>
              <a:rPr lang="ru-RU" sz="1800" spc="3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совершенно</a:t>
            </a:r>
            <a:r>
              <a:rPr lang="ru-RU" sz="1800" spc="-3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работают в России. </a:t>
            </a: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851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9FFB31D-0053-4976-63E4-0B2D7A73C526}"/>
              </a:ext>
            </a:extLst>
          </p:cNvPr>
          <p:cNvSpPr txBox="1"/>
          <p:nvPr/>
        </p:nvSpPr>
        <p:spPr>
          <a:xfrm>
            <a:off x="785813" y="478543"/>
            <a:ext cx="110013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национальной</a:t>
            </a:r>
            <a:r>
              <a:rPr lang="ru-RU" sz="2000" b="1" spc="16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экономики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000" spc="5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</a:t>
            </a:r>
            <a:r>
              <a:rPr lang="ru-RU" sz="2000" spc="5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совокупность</a:t>
            </a:r>
            <a:r>
              <a:rPr lang="ru-RU" sz="2000" spc="5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образующих</a:t>
            </a:r>
            <a:r>
              <a:rPr lang="ru-RU" sz="2000" spc="-34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ее элементов: потенциалов, комплексов, инфраструктуры, находящихся в определенной взаимосвязи и взаимозависимости. 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5A1A32A-EAEB-7FC0-348F-563D804671C3}"/>
              </a:ext>
            </a:extLst>
          </p:cNvPr>
          <p:cNvSpPr txBox="1"/>
          <p:nvPr/>
        </p:nvSpPr>
        <p:spPr>
          <a:xfrm>
            <a:off x="610791" y="1494206"/>
            <a:ext cx="1117639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spcBef>
                <a:spcPts val="15"/>
              </a:spcBef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национальной</a:t>
            </a:r>
            <a:r>
              <a:rPr lang="ru-RU" sz="2000" b="1" spc="2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</a:t>
            </a:r>
            <a:r>
              <a:rPr lang="ru-RU" sz="2000" b="1" spc="5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000" spc="5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учебной</a:t>
            </a:r>
            <a:r>
              <a:rPr lang="ru-RU" sz="2000" spc="5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дисциплины,</a:t>
            </a:r>
            <a:r>
              <a:rPr lang="ru-RU" sz="2000" spc="5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соответствии</a:t>
            </a:r>
            <a:r>
              <a:rPr lang="ru-RU" sz="2000" spc="-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требованиями государственного образовательного стандарта, представляет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собой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ряд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последовательных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блоков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тем,</a:t>
            </a:r>
            <a:r>
              <a:rPr lang="ru-RU" sz="20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посвященных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характеристике хозяйства страны, законов его функционирования и развития,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анализа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особенностей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формирования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эволюции.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2E339E9-CB13-A248-7AC0-27C3356E338A}"/>
              </a:ext>
            </a:extLst>
          </p:cNvPr>
          <p:cNvSpPr txBox="1"/>
          <p:nvPr/>
        </p:nvSpPr>
        <p:spPr>
          <a:xfrm>
            <a:off x="698302" y="2921168"/>
            <a:ext cx="110013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spcBef>
                <a:spcPts val="15"/>
              </a:spcBef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Логика курса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предполагает сочетание индуктивных и дедуктивных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приемов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анализа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синтеза.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Согласно</a:t>
            </a:r>
            <a:r>
              <a:rPr lang="ru-RU" sz="2000" spc="-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данной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логике,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учебный</a:t>
            </a:r>
            <a:r>
              <a:rPr lang="ru-RU" sz="20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курс</a:t>
            </a:r>
            <a:r>
              <a:rPr lang="ru-RU" sz="2000" spc="-3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делится на четыре относительно самостоятельных раздела, которые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строго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последовательно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сочетаются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между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собой.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9989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2434FB9-23EA-634F-FE69-F5EA075C6F35}"/>
              </a:ext>
            </a:extLst>
          </p:cNvPr>
          <p:cNvSpPr txBox="1"/>
          <p:nvPr/>
        </p:nvSpPr>
        <p:spPr>
          <a:xfrm>
            <a:off x="485775" y="193590"/>
            <a:ext cx="11444287" cy="6321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литература: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Розанова, Н. М. Национальная экономика в 2 ч. Часть 1 : учебник для вузов / Н. М. Розанова. — 2-е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348 с.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2 : учебник для вузов / Н. М. Розанова. — 2-е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297 с.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учебник и практикум для бакалавриата и магистратуры / А. В. Сидорович [и др.] ; под редакцией А. В. Сидоровича. — Москва : Издательство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— 485 с.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пособие / Д. А.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Сейтхожина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- Алматы : New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book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- 280 с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учеб. пособие / К. Н. Юсупов [и др.] ; под ред. К. Н. Юсупова. - 3-е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КНОРУС, 2017. - 279 с.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и практикум для бакалавриата и специалиста / В. П. Васильев. - 3-е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- 163 с </a:t>
            </a: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Дополнительная литература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Ахинов Г.А. Экономика общественного сектора: Учебное пособие / Г.А. Ахинов, Е.Н. Жильцов. - М.: НИЦ ИНФРА-М, 2014. - 345 с. - 345 с. - (Высшее образование: Бакалавриат)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Учебное пособие / С.А. Жданов, И.Н. Козельская, Е.В. Козлова; Под ред. М.И. Абрамовой. - М.: Магистр: НИЦ ИНФРА-М, 2013. - 296 с.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Учебник / Институт экономики РАН; Под ред. П.В. Савченко. - 3-e изд.,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М.: ИНФРА-М, 2011. - 832 с.: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рост экономики Казахстана и тенденции его развития / Под ред. Н.Т. Смагуловой. – Алматы: ТОО «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Лантар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Трейд», 2019. – 268 с.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 политика Казахстана: реалии и современные вызовы: 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Коллективная монография / под общей ред. А.Б.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Темирбековой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Р.Т.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Дуламбаевой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Алматы: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AlmaU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2019. -368 с.</a:t>
            </a:r>
            <a:endParaRPr lang="x-none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608971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27</TotalTime>
  <Words>519</Words>
  <Application>Microsoft Office PowerPoint</Application>
  <PresentationFormat>Произвольный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Галерея</vt:lpstr>
      <vt:lpstr>Слайд 1</vt:lpstr>
      <vt:lpstr>ПЛАН</vt:lpstr>
      <vt:lpstr>Определения</vt:lpstr>
      <vt:lpstr>теории национальной экономики 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BOSS</dc:creator>
  <cp:lastModifiedBy>Boss</cp:lastModifiedBy>
  <cp:revision>3</cp:revision>
  <dcterms:created xsi:type="dcterms:W3CDTF">2023-06-28T13:07:38Z</dcterms:created>
  <dcterms:modified xsi:type="dcterms:W3CDTF">2023-06-29T05:26:49Z</dcterms:modified>
</cp:coreProperties>
</file>