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4" r:id="rId3"/>
    <p:sldId id="32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1" r:id="rId38"/>
    <p:sldId id="290" r:id="rId39"/>
    <p:sldId id="292" r:id="rId40"/>
    <p:sldId id="293" r:id="rId41"/>
    <p:sldId id="294" r:id="rId42"/>
    <p:sldId id="296" r:id="rId43"/>
    <p:sldId id="297" r:id="rId44"/>
    <p:sldId id="298" r:id="rId45"/>
    <p:sldId id="295" r:id="rId46"/>
    <p:sldId id="299" r:id="rId47"/>
    <p:sldId id="300" r:id="rId48"/>
    <p:sldId id="302" r:id="rId49"/>
    <p:sldId id="301" r:id="rId50"/>
    <p:sldId id="303" r:id="rId51"/>
    <p:sldId id="304" r:id="rId52"/>
    <p:sldId id="305" r:id="rId53"/>
    <p:sldId id="306" r:id="rId54"/>
    <p:sldId id="307" r:id="rId55"/>
    <p:sldId id="308" r:id="rId5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685800" y="404664"/>
            <a:ext cx="8458200" cy="572401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5800" y="1484784"/>
            <a:ext cx="8458200" cy="12463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b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Инноватика</a:t>
            </a: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 системе</a:t>
            </a:r>
            <a:r>
              <a:rPr kumimoji="0" lang="ru-RU" sz="3600" b="0" i="0" u="none" strike="noStrike" kern="1200" cap="all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управления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212976"/>
            <a:ext cx="77048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7М04103 ’’Государственное и местное управление"; </a:t>
            </a:r>
          </a:p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7М04104 "Менеджмент"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 txBox="1">
            <a:spLocks/>
          </p:cNvSpPr>
          <p:nvPr/>
        </p:nvSpPr>
        <p:spPr>
          <a:xfrm>
            <a:off x="971600" y="450912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7158" y="371497"/>
            <a:ext cx="785818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Инновационный менеджмент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межотраслевая экономическая дисциплина, изучающая процесс создания, освоения и распространения нововведений различной природы и сложности как части единого системного цикла: “научные исследования - техника и технология - производство - сбыт - обслуживание - инвестиции”.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Ее объектом является, прежде всего, не производственная, а научная и инженерная деятельность.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Стэндфордским научно-исследовательским институтом предложена следующая классификация отдельных стадий (фаз) создания и коммерциализации новшеств: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фаза открытия – период, предшествующий изобретению; это стадия научных исследований;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фаза творчества - период между открытием и изобретением; это стадия прикладных исследований;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фаза воплощения – период между изобретением и началом разработок в широких масштабах;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фаза разработки – время, необходимое для разработки; это стадия проведения опытно конструкторских работ;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циклы технологических нововведений в конкретных областях;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деловые циклы –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циклы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принятия нововведения потребителем.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85728"/>
            <a:ext cx="728667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Инновационный менеджмент предполагает выполнение                       менеджером следующих функций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314557" y="97795"/>
            <a:ext cx="51488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42910" y="1266376"/>
            <a:ext cx="821537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прогнозирование возможных направлений внедрения инноваций в рамках предполагаемой стратегии развития производства. Оценка научно-практической значимости предлагаемых нововведений;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предварительная оценка выбора возможных вариантов инноваций на основе стоимостных оценок исходя из нормативных сроков их внедрения;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планирование внедрения системы инноваций для получения нового качественного состояния объекта, где они должны внедряться;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переквалификация, подбор и расстановка кадров для каждого нового ИП или его части;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организация внедрения системы ИП, определение порядка внедрения ИП;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6) учет состояния, порядка внедрения, механизма расходования финансовых средств и т.д. по каждому ИП;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7) контроль внедрения утвержденных ИП;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8) стимулирование активности участников внедрения ИП;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9) регулирование процесса нормативного внедрения инноваций для конкретного объекта;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10) координация процессов финансового обеспечения процедур внедрения ИП;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11) анализ организационного, программного, информационного, финансово – экономического состояния внедренных ИП с целью достижения выбранной стратегии развития объекта.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714356"/>
            <a:ext cx="8143932" cy="3857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88925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Лекция № 2. Управление инновационной деятельностью  и организация инновационного процесса на предприятии 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88925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28892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План лекции: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889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Внешняя и внутренняя среда, влияющая на процесс освоения инноваций.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889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Инновативность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как фактор конкурентоспособности фирм.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889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Влияние рыночного спроса на развитие НИОКР в ведущих странах.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889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4. Основные цели и задачи государственной инновационной политики.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889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Управление инновационной политикой на предприятии.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889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6.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Особенности развития инновационного процесса в рыночной экономики</a:t>
            </a:r>
            <a:endParaRPr lang="ru-RU" sz="1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288925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3259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Внешняя и внутренняя среда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86182" y="571480"/>
            <a:ext cx="5000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любые внутренние процессы, происходящие на фирме, являются прямо или косвенно следствием более глобального изменения во внешней среде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785926"/>
            <a:ext cx="571504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Факторы, влияющие на инновационную деятельность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214686"/>
            <a:ext cx="307183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Внутренние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214686"/>
            <a:ext cx="36433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Внешние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8" name="Прямая со стрелкой 7"/>
          <p:cNvCxnSpPr>
            <a:stCxn id="4" idx="2"/>
          </p:cNvCxnSpPr>
          <p:nvPr/>
        </p:nvCxnSpPr>
        <p:spPr>
          <a:xfrm rot="5400000">
            <a:off x="3500430" y="1785926"/>
            <a:ext cx="571504" cy="214314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2"/>
          </p:cNvCxnSpPr>
          <p:nvPr/>
        </p:nvCxnSpPr>
        <p:spPr>
          <a:xfrm rot="16200000" flipH="1">
            <a:off x="5393537" y="2035959"/>
            <a:ext cx="642942" cy="171451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19503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6381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конкурентоспособностью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понимается способность компании создавать и использовать стратегические факторы успеха, выделяющие ее среди конкурентов и дающие определенные рыночные преимущества ее продукции.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1428736"/>
            <a:ext cx="371477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Факторы конкурентоспособности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500306"/>
            <a:ext cx="25717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Количественные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2500306"/>
            <a:ext cx="25717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Качественные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stCxn id="3" idx="2"/>
          </p:cNvCxnSpPr>
          <p:nvPr/>
        </p:nvCxnSpPr>
        <p:spPr>
          <a:xfrm rot="5400000">
            <a:off x="4143372" y="1571612"/>
            <a:ext cx="285752" cy="142876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3" idx="2"/>
          </p:cNvCxnSpPr>
          <p:nvPr/>
        </p:nvCxnSpPr>
        <p:spPr>
          <a:xfrm rot="16200000" flipH="1">
            <a:off x="5607851" y="1535893"/>
            <a:ext cx="357190" cy="157163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571604" y="3929066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Маркетинговые составляющие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3929066"/>
            <a:ext cx="25003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Гудвил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17" name="Прямая со стрелкой 16"/>
          <p:cNvCxnSpPr>
            <a:stCxn id="4" idx="2"/>
            <a:endCxn id="10" idx="0"/>
          </p:cNvCxnSpPr>
          <p:nvPr/>
        </p:nvCxnSpPr>
        <p:spPr>
          <a:xfrm rot="16200000" flipH="1">
            <a:off x="2546729" y="3654026"/>
            <a:ext cx="514360" cy="3571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2"/>
            <a:endCxn id="11" idx="0"/>
          </p:cNvCxnSpPr>
          <p:nvPr/>
        </p:nvCxnSpPr>
        <p:spPr>
          <a:xfrm rot="5400000">
            <a:off x="6440101" y="3654027"/>
            <a:ext cx="514360" cy="3571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81439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Успех инновационной активности компании</a:t>
            </a:r>
            <a:r>
              <a:rPr lang="ru-RU" dirty="0" smtClean="0">
                <a:solidFill>
                  <a:schemeClr val="bg1"/>
                </a:solidFill>
              </a:rPr>
              <a:t> – это реализация фирменной конкурентоспособности в рыночных условиях, зависит от деятельности компании, в ходе которой постоянно осуществляются внедрение, совершенствование и замена продукции, производственных процессов и методов сбыта.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2000240"/>
            <a:ext cx="385765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Стадии нововведения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000372"/>
            <a:ext cx="242889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Первая стадия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3000372"/>
            <a:ext cx="492922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стимулируется монопольным доходом, который оно обеспечивает его внедряющей фирме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stCxn id="4" idx="3"/>
            <a:endCxn id="5" idx="1"/>
          </p:cNvCxnSpPr>
          <p:nvPr/>
        </p:nvCxnSpPr>
        <p:spPr>
          <a:xfrm>
            <a:off x="2928926" y="3321843"/>
            <a:ext cx="642942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00034" y="4000504"/>
            <a:ext cx="242889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Вторая стадия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868" y="3786190"/>
            <a:ext cx="500066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технические и коммерческие преимущества постепенно уменьшаются по мере того, как другие фирмы заимствуют первоначальную идею нововведения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>
            <a:stCxn id="11" idx="3"/>
            <a:endCxn id="12" idx="1"/>
          </p:cNvCxnSpPr>
          <p:nvPr/>
        </p:nvCxnSpPr>
        <p:spPr>
          <a:xfrm flipV="1">
            <a:off x="2928926" y="4321975"/>
            <a:ext cx="642942" cy="3571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00034" y="5214950"/>
            <a:ext cx="242889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Третья стадия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00430" y="5143512"/>
            <a:ext cx="507209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монопольная прибыль исчезает или значительно снижается экономическая система «поглощает» нововведение и возвращается в состояние равновесия, но уже нового.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 стрелкой 25"/>
          <p:cNvCxnSpPr>
            <a:stCxn id="23" idx="3"/>
            <a:endCxn id="24" idx="1"/>
          </p:cNvCxnSpPr>
          <p:nvPr/>
        </p:nvCxnSpPr>
        <p:spPr>
          <a:xfrm>
            <a:off x="2928926" y="5679297"/>
            <a:ext cx="571504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3582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Государственная инновационная политика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это составная часть социально-экономической политики, которая выражает отношение государства к инновационной деятельности, определяет цели, направления, формы деятельности органов государственной власти в области науки, техники и реализации до снижений науки и техники.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357166"/>
            <a:ext cx="714380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Принципы государственной инновационной политики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214422"/>
            <a:ext cx="7786742" cy="44291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857224" y="1443276"/>
            <a:ext cx="7786742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признание приоритетного значения инновационной деятельности для повышения эффективности уровня технологического развития общественного производства, конкурентоспособности наукоемкой продукции, качества жизни населения и экологической безопасности;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обеспечение государственного регулирования инновационной деятельностью в сочетании с эффективным функционированием конкурентного механизма в инновационной сфере;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концентрация государственных ресурсов на создании и распространении базисных инноваций, обеспечивающих прогрессивные структурные сдвиги в экономике;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создание условий для развития рыночных отношений в инновационной сфере и пресечение недобросовестной конкуренции в процессе инновационной деятельности;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создание благоприятного инвестиционного климата при осуществлении инновационной деятельности;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государственная охрана прав и интересов субъектов инновационной деятельности и интеллектуальной собственности, созданной в процессе осуществления инновационной деятельности;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активизация международного сотрудничества РК в инновационной сфере;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укрепление обороноспособности и обеспечение национальной безопасности государства в результате осуществления инновационной деятельности.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>
            <a:stCxn id="2" idx="2"/>
          </p:cNvCxnSpPr>
          <p:nvPr/>
        </p:nvCxnSpPr>
        <p:spPr>
          <a:xfrm rot="5400000">
            <a:off x="4893471" y="1035827"/>
            <a:ext cx="35719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357166"/>
            <a:ext cx="48404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Основные  элементам регулирования </a:t>
            </a:r>
          </a:p>
          <a:p>
            <a:r>
              <a:rPr lang="ru-RU" i="1" dirty="0" smtClean="0"/>
              <a:t>государственной инновационной политики </a:t>
            </a:r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14348" y="1015790"/>
            <a:ext cx="785818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прямое государственное стимулирование НИОКР путем распределения бюджетных и внебюджетных финансовых ресурсов (госзаказ, гранты, кредитование) между различными сферами научных исследований и разработок в соответствии с системой государственных научных приоритетов;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косвенное государственное стимулирование науки и освоения ее достижений в государственном и частном секторах экономики с помощью налоговой, амортизационной, патентной таможенной политики, а также путем поддержки малых инновационных предприятий;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предоставление различного рода льгот субъектам инновационного процесса (как непосредственно предпринимателям, осуществляющим инновации, так и тем элементам инфраструктуры, которые оказывают им ту или иную поддержку);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формирование инновационного климата в экономике и инфраструктуры обеспечения исследований и разработок, включая национальные службы научно-технической информации, патентования и лицензирования, стандартизации, сертификации, статистики, аналитические центры для изучения зарубежного опыта, подготовки прогнозов научно-технического развития и формирования на их основе системы национальных научных приоритетов для обеспечения информацией лиц, принимающих решения.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720" y="191707"/>
            <a:ext cx="86439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Инновационная политика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предприятия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представляет собой определение руководством предприятия и его научно-техническими подразделениями целей инновационной стратегии и механизмов поддержки приоритетных инновационных программ и проектов предприятия.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428736"/>
            <a:ext cx="642942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Подходы  к разработке и реализации научно-технической политики и процессу внедрения инновации на предприятии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2500306"/>
            <a:ext cx="650085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движущими силами процесса являются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фирмы-инноваторы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первыми внедряющие инновации на своих предприятиях; их действия стимулируются возможностью получения временных значительных прибылей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3786190"/>
            <a:ext cx="650085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процесс внедрения и последующего распространения инноваций связан прежде всего с возможностью первоначального обеспечения лишь какого-то небольшого сегмента рынка и получе­ния минимальной прибыли на этой основе.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607191" y="3393281"/>
            <a:ext cx="221457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714480" y="3000372"/>
            <a:ext cx="35719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714480" y="4572008"/>
            <a:ext cx="35719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Тематика курса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39552" y="1484784"/>
            <a:ext cx="822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269875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Лекция1.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Становление теории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инноватики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 ее современные концепции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32856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8892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 2. Управление инновационной деятельностью  и организация инновационного процесса на предприятии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852936"/>
            <a:ext cx="7957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880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Лекции №3. Нововведения как объект инновационного управления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212976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 4. Организация инновационной деятельности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645024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6000" algn="just" fontAlgn="base">
              <a:spcBef>
                <a:spcPct val="0"/>
              </a:spcBef>
              <a:spcAft>
                <a:spcPct val="0"/>
              </a:spcAft>
              <a:tabLst>
                <a:tab pos="4951413" algn="l"/>
              </a:tabLs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№5. Функции и методы инновационного менеджмента</a:t>
            </a:r>
            <a:endParaRPr lang="ru-RU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077072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№6.  Стратегическое планирование как функция инновационного менеджмента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725144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880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№7. Основные организационные формы в  малом крупномасштабном бизнесе, ориентированные на решение научно-технических проблем</a:t>
            </a:r>
            <a:endParaRPr lang="ru-RU" sz="2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566124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88925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№8. Основные компоненты инновационной инфраструктуры и этапы их формирования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167587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Лекции №3. Нововведения как объект инновационного управления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лекции: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Содержание инновационного процесса.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Жизненный цикл нововведений и стадии (фазы) инновационного процесса.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Фундаментальные исследования.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Прикладные исследования.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Технико-экономические разработки.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Первичное (пионерное) освоение нововведений.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Распространение нововведений.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Эффективное использование и устаревание нововведения.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Научно-производственный цикл.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Экономическое, экологическое и социальное устаревание нововведений.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11.Оценка использования времени в процессе “исследование - производство”.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 Оценка рациональности структуры научно-производственного цикла.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13. Пути сокращения длительности научно-производственного цикла.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7158" y="358166"/>
            <a:ext cx="8286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Инновационная деятельность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процесс, направленный на разработку и на реализацию результатов законченных научных исследований и разработок либо иных научно-технических достижений в новый или усовершенствованный продукт, реализуемый на рынке, в новый или усовершенствованный технологический процесс, используемый в практической деятельности, а также связанные с этим дополнительные научные исследования и разработки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2285984" y="2071678"/>
            <a:ext cx="4148150" cy="4213232"/>
            <a:chOff x="3593" y="1988"/>
            <a:chExt cx="3744" cy="8473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auto">
            <a:xfrm>
              <a:off x="3593" y="5024"/>
              <a:ext cx="36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Техническое 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проектирование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48" name="Rectangle 4"/>
            <p:cNvSpPr>
              <a:spLocks noChangeArrowheads="1"/>
            </p:cNvSpPr>
            <p:nvPr/>
          </p:nvSpPr>
          <p:spPr bwMode="auto">
            <a:xfrm>
              <a:off x="3593" y="5783"/>
              <a:ext cx="36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Строительство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/>
          </p:nvSpPr>
          <p:spPr bwMode="auto">
            <a:xfrm>
              <a:off x="3593" y="6542"/>
              <a:ext cx="36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Перевооружение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50" name="Rectangle 6"/>
            <p:cNvSpPr>
              <a:spLocks noChangeArrowheads="1"/>
            </p:cNvSpPr>
            <p:nvPr/>
          </p:nvSpPr>
          <p:spPr bwMode="auto">
            <a:xfrm>
              <a:off x="3593" y="1988"/>
              <a:ext cx="3456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Инновационный процесс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/>
          </p:nvSpPr>
          <p:spPr bwMode="auto">
            <a:xfrm>
              <a:off x="3593" y="2747"/>
              <a:ext cx="3456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Исследования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/>
          </p:nvSpPr>
          <p:spPr bwMode="auto">
            <a:xfrm>
              <a:off x="3593" y="3506"/>
              <a:ext cx="3456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Целевые исследования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/>
          </p:nvSpPr>
          <p:spPr bwMode="auto">
            <a:xfrm>
              <a:off x="3593" y="4143"/>
              <a:ext cx="3456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Разработка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54" name="Line 10"/>
            <p:cNvSpPr>
              <a:spLocks noChangeShapeType="1"/>
            </p:cNvSpPr>
            <p:nvPr/>
          </p:nvSpPr>
          <p:spPr bwMode="auto">
            <a:xfrm>
              <a:off x="5321" y="2439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55" name="Line 11"/>
            <p:cNvSpPr>
              <a:spLocks noChangeShapeType="1"/>
            </p:cNvSpPr>
            <p:nvPr/>
          </p:nvSpPr>
          <p:spPr bwMode="auto">
            <a:xfrm>
              <a:off x="5321" y="3198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56" name="Line 12"/>
            <p:cNvSpPr>
              <a:spLocks noChangeShapeType="1"/>
            </p:cNvSpPr>
            <p:nvPr/>
          </p:nvSpPr>
          <p:spPr bwMode="auto">
            <a:xfrm>
              <a:off x="5321" y="3957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57" name="Line 13"/>
            <p:cNvSpPr>
              <a:spLocks noChangeShapeType="1"/>
            </p:cNvSpPr>
            <p:nvPr/>
          </p:nvSpPr>
          <p:spPr bwMode="auto">
            <a:xfrm>
              <a:off x="5321" y="4716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58" name="Line 14"/>
            <p:cNvSpPr>
              <a:spLocks noChangeShapeType="1"/>
            </p:cNvSpPr>
            <p:nvPr/>
          </p:nvSpPr>
          <p:spPr bwMode="auto">
            <a:xfrm>
              <a:off x="5321" y="5475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59" name="Line 15"/>
            <p:cNvSpPr>
              <a:spLocks noChangeShapeType="1"/>
            </p:cNvSpPr>
            <p:nvPr/>
          </p:nvSpPr>
          <p:spPr bwMode="auto">
            <a:xfrm>
              <a:off x="5321" y="6234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60" name="Rectangle 16"/>
            <p:cNvSpPr>
              <a:spLocks noChangeArrowheads="1"/>
            </p:cNvSpPr>
            <p:nvPr/>
          </p:nvSpPr>
          <p:spPr bwMode="auto">
            <a:xfrm>
              <a:off x="3593" y="8674"/>
              <a:ext cx="36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Маркетинг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61" name="Rectangle 17"/>
            <p:cNvSpPr>
              <a:spLocks noChangeArrowheads="1"/>
            </p:cNvSpPr>
            <p:nvPr/>
          </p:nvSpPr>
          <p:spPr bwMode="auto">
            <a:xfrm>
              <a:off x="3593" y="10029"/>
              <a:ext cx="36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Капитализация затраченного капитала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62" name="Line 18"/>
            <p:cNvSpPr>
              <a:spLocks noChangeShapeType="1"/>
            </p:cNvSpPr>
            <p:nvPr/>
          </p:nvSpPr>
          <p:spPr bwMode="auto">
            <a:xfrm>
              <a:off x="5321" y="6993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63" name="Line 19"/>
            <p:cNvSpPr>
              <a:spLocks noChangeShapeType="1"/>
            </p:cNvSpPr>
            <p:nvPr/>
          </p:nvSpPr>
          <p:spPr bwMode="auto">
            <a:xfrm>
              <a:off x="5321" y="9721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64" name="Rectangle 20"/>
            <p:cNvSpPr>
              <a:spLocks noChangeArrowheads="1"/>
            </p:cNvSpPr>
            <p:nvPr/>
          </p:nvSpPr>
          <p:spPr bwMode="auto">
            <a:xfrm>
              <a:off x="3593" y="7300"/>
              <a:ext cx="36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Модернизация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65" name="Rectangle 21"/>
            <p:cNvSpPr>
              <a:spLocks noChangeArrowheads="1"/>
            </p:cNvSpPr>
            <p:nvPr/>
          </p:nvSpPr>
          <p:spPr bwMode="auto">
            <a:xfrm>
              <a:off x="3593" y="7915"/>
              <a:ext cx="3600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Промышленное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внедрение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66" name="Line 22"/>
            <p:cNvSpPr>
              <a:spLocks noChangeShapeType="1"/>
            </p:cNvSpPr>
            <p:nvPr/>
          </p:nvSpPr>
          <p:spPr bwMode="auto">
            <a:xfrm>
              <a:off x="5321" y="8367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767" name="Rectangle 23"/>
            <p:cNvSpPr>
              <a:spLocks noChangeArrowheads="1"/>
            </p:cNvSpPr>
            <p:nvPr/>
          </p:nvSpPr>
          <p:spPr bwMode="auto">
            <a:xfrm>
              <a:off x="3593" y="9270"/>
              <a:ext cx="3744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Сбыт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68" name="Line 24"/>
            <p:cNvSpPr>
              <a:spLocks noChangeShapeType="1"/>
            </p:cNvSpPr>
            <p:nvPr/>
          </p:nvSpPr>
          <p:spPr bwMode="auto">
            <a:xfrm>
              <a:off x="5321" y="9126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1769" name="Rectangle 25"/>
          <p:cNvSpPr>
            <a:spLocks noChangeArrowheads="1"/>
          </p:cNvSpPr>
          <p:nvPr/>
        </p:nvSpPr>
        <p:spPr bwMode="auto">
          <a:xfrm>
            <a:off x="1714481" y="6398169"/>
            <a:ext cx="628654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Cambria" pitchFamily="18" charset="0"/>
              </a:rPr>
              <a:t>Рис. 2. Инновационный процесс от разработки до внедрения 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Cambria" pitchFamily="18" charset="0"/>
            </a:endParaRPr>
          </a:p>
          <a:p>
            <a:pPr marL="0" marR="0" lvl="0" indent="2889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782655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инновационного процесса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нововведения;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инновационная деятельность;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государственная инновационная политика;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инновационный потенциал;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инновационная инфраструктура;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инновационные программы.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00034" y="250760"/>
            <a:ext cx="821537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Фундаментальные исследования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являются исходной базой для прикладных исследований. Фундаментальное исследование - трудовой процесс, направленный на открытие нового, неизвестного прежде явления. Особенность - невозможность заранее определить конечный результат, затраты времени и средств на его достижение, индивидуальный, неповторимый характер исследования.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Фундаментальные исследования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общем виде включают 5 основных этапов: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выдвижение предварительной гипотезы, постановка задачи на основе имеющейся информации; установление цели исследования, способов ее достижения, требований и ограничений;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создание методики установления истинности гипотезы (анализ задачи, разработка программы эксперимента);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организация эксперимента;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основной этап - собственно теоретическое исследование (уточнение гипотезы с учетом анализа результатов эксперимента);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заключительная фаза - отбор информации для начала научно- производственных циклов (инновационных) - это промежуточное звено между ФИ и прикладными.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Прикладные исследования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основываются на результатах фундаментальных исследований и включают изучение технической возможности, социально-экономической эффективности и путей практического использования результатов фундаментальных исследований в конкретной области (отрасли).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571472" y="1325391"/>
            <a:ext cx="821537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прикладных исследований (ПИ) основанная на результатах ФИ, в гораздо большей степени, чем ФИ, строится на регламентированных процедурах, которые включают 4 основных этапа: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разработка и утверждение технического задания (ТЗ) включает информационную подготовку, прогностическую оценку значимости, затрат, результатов и эффективности. Разработка программы, способов и схемы исследования, в том числе, этапы и оценку надежности методики исследования. Определяется объем работ, состав исполнителей, сметная калькуляция и проект договора;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теоретическое исследование - выдвижение и обоснование гипотезы, классификация факторов и явлений и их анализ, составление схем и вариантов решений математических и материальных моделей; обоснование вариантов решений;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экспериментальный этап (опытная проверка);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обобщение и оценка результатов НИР.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00034" y="364087"/>
            <a:ext cx="8286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Патентные исследования (ПИ) - основа оценки технического уровня НИР.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 классифицируются по целям: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разработка новых средств труда - оборудования, приборов, средств автоматизации;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предметов труда - веществ и материалов, товаров;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технологических процессов;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методов организации производства и труда, систем управления, нормативов и стандартов.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масштабам использования: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отрасль,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подотрасль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предприятие).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технико-экономической разработки нововведений на стадии ПИ включает: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техническое предложение и ТЗ на разработку;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эскизный проект;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изготовление лабораторных и опытных образцов (партий);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рабочей документации на опытный образец;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конструкторские разработки (детали, сборочные единицы, комплекты), конструкторские документы (чертежи, спецификации);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патентный формуляр;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внедрение.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Технико-экономические разработки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изготовление (на основе маркетинга, результатов прикладных исследований и опытно-экспериментальной проверки) научно-технической документации для создания новых или усовершенствованных изделий, сооружений, процессов и систем управления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1857364"/>
            <a:ext cx="50720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Технико-экономические разработки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928934"/>
            <a:ext cx="307183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конструкторские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2928934"/>
            <a:ext cx="41434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новых изделий</a:t>
            </a:r>
            <a:endParaRPr lang="ru-RU" dirty="0"/>
          </a:p>
        </p:txBody>
      </p:sp>
      <p:cxnSp>
        <p:nvCxnSpPr>
          <p:cNvPr id="7" name="Прямая со стрелкой 6"/>
          <p:cNvCxnSpPr>
            <a:stCxn id="4" idx="3"/>
            <a:endCxn id="5" idx="1"/>
          </p:cNvCxnSpPr>
          <p:nvPr/>
        </p:nvCxnSpPr>
        <p:spPr>
          <a:xfrm>
            <a:off x="3929058" y="3214686"/>
            <a:ext cx="571504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857224" y="3714752"/>
            <a:ext cx="307183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проектно-изыскательские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3714752"/>
            <a:ext cx="41434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строительство или реконструкция  объектов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4857760"/>
            <a:ext cx="307183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организационные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4857760"/>
            <a:ext cx="414340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новых систем организации производства, труда и управления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8" idx="3"/>
            <a:endCxn id="9" idx="1"/>
          </p:cNvCxnSpPr>
          <p:nvPr/>
        </p:nvCxnSpPr>
        <p:spPr>
          <a:xfrm>
            <a:off x="3929058" y="4171952"/>
            <a:ext cx="571504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10" idx="3"/>
            <a:endCxn id="11" idx="1"/>
          </p:cNvCxnSpPr>
          <p:nvPr/>
        </p:nvCxnSpPr>
        <p:spPr>
          <a:xfrm>
            <a:off x="3929058" y="5179231"/>
            <a:ext cx="571504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857224" y="5643578"/>
            <a:ext cx="307183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технологические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>
            <a:endCxn id="3" idx="1"/>
          </p:cNvCxnSpPr>
          <p:nvPr/>
        </p:nvCxnSpPr>
        <p:spPr>
          <a:xfrm>
            <a:off x="571472" y="2143116"/>
            <a:ext cx="157163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-1393073" y="4107661"/>
            <a:ext cx="392909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4" idx="1"/>
          </p:cNvCxnSpPr>
          <p:nvPr/>
        </p:nvCxnSpPr>
        <p:spPr>
          <a:xfrm>
            <a:off x="571472" y="3214686"/>
            <a:ext cx="285752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71472" y="4286256"/>
            <a:ext cx="285752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71472" y="6072206"/>
            <a:ext cx="285752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0" idx="1"/>
          </p:cNvCxnSpPr>
          <p:nvPr/>
        </p:nvCxnSpPr>
        <p:spPr>
          <a:xfrm>
            <a:off x="571472" y="5143512"/>
            <a:ext cx="285752" cy="3571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Первичное (пионерное) освоение нововведений -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внедрение результатов организационно-технической разработки в производство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142984"/>
            <a:ext cx="4786346" cy="142876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Индивидуальное производство новых изделий, необходимых в единичных экземплярах, освоение серийного выпуска новых изделий, сдачу в эксплуатацию новых сооружений, технологических процессов и систем управления, практическое использование новых методов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15074" y="1357298"/>
            <a:ext cx="2643206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техническое освоение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6" name="Прямая со стрелкой 5"/>
          <p:cNvCxnSpPr>
            <a:stCxn id="3" idx="3"/>
          </p:cNvCxnSpPr>
          <p:nvPr/>
        </p:nvCxnSpPr>
        <p:spPr>
          <a:xfrm>
            <a:off x="5286380" y="1857364"/>
            <a:ext cx="928694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00034" y="2857496"/>
            <a:ext cx="4786346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достижение проектной мощности и проектного объема использования новшества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86512" y="2857496"/>
            <a:ext cx="2571768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Производственное освоение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6" name="Прямая со стрелкой 15"/>
          <p:cNvCxnSpPr>
            <a:stCxn id="13" idx="3"/>
            <a:endCxn id="14" idx="1"/>
          </p:cNvCxnSpPr>
          <p:nvPr/>
        </p:nvCxnSpPr>
        <p:spPr>
          <a:xfrm>
            <a:off x="5286380" y="3314696"/>
            <a:ext cx="1000132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00034" y="4286256"/>
            <a:ext cx="4786346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достижение проектной социально-экономической эффективности нововведения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86512" y="4286256"/>
            <a:ext cx="2571768" cy="121444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Экономическое освоение, в процессе которого достигаются конечные результаты научно-технического развития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 стрелкой 27"/>
          <p:cNvCxnSpPr>
            <a:stCxn id="17" idx="3"/>
          </p:cNvCxnSpPr>
          <p:nvPr/>
        </p:nvCxnSpPr>
        <p:spPr>
          <a:xfrm>
            <a:off x="5286380" y="4743456"/>
            <a:ext cx="1000132" cy="428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28596" y="657396"/>
            <a:ext cx="807249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Фаза жизненного цикла нововведения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его эффективное использование сначала на первом, а затем и на остальных этапах, характеризуется постепенной стабилизацией затрат и возрастанием эффекта в основном за счет наращивания объемов использования новшества. 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Именно здесь реализуется основная часть фактического эффекта от нововведения.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635159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№4. Организация инновационной деятельности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лекции: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технологическая деятельность как объект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инно-вационного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менеджмента.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Понятие, цель и задачи системы инновационного менеджмента.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Национальна система государственного регулирования инновационной деятельности.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Механизмы государственного регулирования инновационной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150748"/>
            <a:ext cx="8820472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литература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Innovation activity of higher educational institutions of the Republic of Kazakhstan [Text] : monograph / D. A.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Sitenko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; Ministry of Education and Science of the Republic of Kazakhstan, Academician E. A.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Buketov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Karaganda State University. - Karaganda :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KarSU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Publ., 2018. - 112 p.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География индустриально-инновационного развития Казахстана [Текст] : учебно-методическое пособие для учителей географии / А. А.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Саипов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New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book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2018. - 192 с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Асаул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А. Н. Введение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инноватику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учебное пособие [Текст] / А.Н.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Асаул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В.В.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Асаул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Н.А.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Асаул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Р.А.Фалтинский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под ред. заслуженного деятеля науки РФ А.Н.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Асаула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– СПб.: АНО ИПЭВ, 2010. – 280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механизма инвестирования в инновации с высоким технологическим риском, Корецкий, Юрий Маркович, 2012г.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Гончаренко, Л.П. Инновационная политика. Учебник для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бакалавриата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магистратуры [Текст] / Гончаренко Л.П. - Отв. ред. (РЭУ им. Г.В. Плеханова) – М.: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Юрайт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2017. – 502 с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Мальцева, С.В. и др. Инновационный менеджмент. Учебник для академического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бакалавриата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[Текст] / С.В. Мальцева и др., отв. Ред. С.В. Мальцева (НИУ ВШЭ) – М.,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Юрайт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2016. – 527 с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Спицына, Л.Ю. Инновационная инфраструктура рынка. Учебное пособие для прикладного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бакалавриата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[Текст] / Л.Ю. Спицына – М.: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Юрайт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2016. – 117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Уринцов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А.И. Управление знаниями. Теория и практика. Учебник для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бакалавриата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магистратуры [Текст] / А.И.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Уринцов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др., отв. ред. А.И.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Уринцов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(Финансовый Университет при правительстве РФ, РЭУ им. Г.В. Плеханова) – М.: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Юрайт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2017. – 255 с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Innovative entrepreneurship [Text] : educational manual / S. K.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Kondybayeva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; Al-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Farab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Kazak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nat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onal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un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vers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ty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Almaty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Qazaq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University, 2017. - 124 p.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Дополнительная литература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Управление инновационными проектами [Текст] : учеб. пособие / А. М.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Алшынбай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Э. Б.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Оразгалиева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Д. М.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Туголбаева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Лантар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Трейд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2020. - 172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Маркетинг 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инновационно-технологических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стартапов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от технологии до коммерческого результата [Текст] : научное издание / Б. Е. Токарев. - М. : Магистр: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Инфра-М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2020. - 263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Шумпетер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Й.А. Теория экономического развития [Текст] / Й.А.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Шумпетер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(– М.: Прогресс, 1982.) – М.: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Директмедиа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Паблишинг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2008. – 401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Развитие инновационной деятельности мегаполиса: оценка и стратегические приоритеты [Текст]: монография /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Менеджмент Университет ; под ред.: Г.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Курганбаевой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Н. Никифоровой, М.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Смыковой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ИП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Балауса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2018. - 226 с.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Managing Innovative Projects [Text] : textbook / A. M.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Bakirbekova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B. M.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Pazylkhaiyr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;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l.N.Gumilyov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Eurasian National University. -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Лантар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Трейд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2018. - 144 p.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Управление проектами [Текст] : учеб. пособие / А. В. Череп [и др.] ; Казахский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ун-т им. Абая,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Ин-т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Сорбонна-Казахстан, Запорожский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нац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ун-т. -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Алматы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Лантар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Трейд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2019. - 144 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71472" y="357166"/>
            <a:ext cx="82153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Инновационный процесс в содержательном плане представляет собой отражение задач инновационного предпринимательства.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1071546"/>
            <a:ext cx="43577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 формы инновационного процесса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000240"/>
            <a:ext cx="385765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Простой внутриорганизационный (натуральный);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2857496"/>
            <a:ext cx="36433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Товарный – используется в товарно-денежных отношениях и предполагает отделение его создания и изготовления от его потребления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>
            <a:stCxn id="4" idx="3"/>
          </p:cNvCxnSpPr>
          <p:nvPr/>
        </p:nvCxnSpPr>
        <p:spPr>
          <a:xfrm>
            <a:off x="4429124" y="2357430"/>
            <a:ext cx="714380" cy="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42910" y="3000372"/>
            <a:ext cx="378621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Простой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межорганизационный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(товарный)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43504" y="2000240"/>
            <a:ext cx="364333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используется в одной фирме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>
            <a:stCxn id="15" idx="3"/>
          </p:cNvCxnSpPr>
          <p:nvPr/>
        </p:nvCxnSpPr>
        <p:spPr>
          <a:xfrm>
            <a:off x="4429124" y="3357562"/>
            <a:ext cx="714380" cy="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642910" y="4429132"/>
            <a:ext cx="371477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Расширенный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143504" y="4429132"/>
            <a:ext cx="3714776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5214942" y="4429132"/>
            <a:ext cx="35718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предполагает нарушение технологии производителя-пионера и создание новых производителей нововведений, что, в условиях конкуренции, способствует совершенствованию потребительских свойств выпускаемой продукции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 стрелкой 27"/>
          <p:cNvCxnSpPr>
            <a:stCxn id="22" idx="3"/>
          </p:cNvCxnSpPr>
          <p:nvPr/>
        </p:nvCxnSpPr>
        <p:spPr>
          <a:xfrm>
            <a:off x="4357686" y="4786322"/>
            <a:ext cx="785818" cy="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501175"/>
            <a:ext cx="81439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Инновационный менеджмент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одна из форм функционального менеджмента, объектом которого выступают инновационные процессы. 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Инновационный менеджмент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вид деятельности и процесс принятия решений – это совокупность процедур общих технологических функций и задач, которая определяется уровнем инновационной системы управления инновациями, включающее в себя различные направления (функции) управленческой деятельности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57158" y="2857496"/>
            <a:ext cx="814393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Основными задачами национальной инновационной системы (НИС) являются: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существование комплекса согласованных мероприятий, связанных с развитием базовых элементов инновационной системы ИТЦ, а также обеспечивающей ее инфраструктурой, включающей нормативно-правовую, информационную, кадровую, консультационную, инвестиционную составляющие;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привлечение и концентрация финансовых ресурсов на приоритетных направлениях развития инновационной системы, включая федеральные и региональные бюджетные и внебюджетные источники, венчурный капитал, кредитные возможности коммерческих банков, международные кредиты техническую помощь;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объединение и координацию действий всех элементов СИМ, использование международного сотрудничества в интересах развития НИС.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381243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основным методам и инструментам регулирования НИС относятся: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правовое обеспечение;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нормативно-методическое обеспечение;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финансово-экономическое обеспечение;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материальное обеспечение; </a:t>
            </a: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информационное обеспечение и статистика инноваций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57158" y="39596"/>
            <a:ext cx="8358246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Основными методами реализации инновационной политики государства выступают: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формирование нормативно-законодательных условий для положительных изменений в инновационной сфере;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государственная поддержка и стимулирование инвесторов, вкладывающих средства в наукоемкое,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высокотехнологичическое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производство, а также организация различных форм собственности (в период освоения инноваций) за счет внедрения определенных налоговых льгот, государственных гарантий и кредитов;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совершенствование налоговой системы с целью создания выгодных условий для ведения инновационной деятельности всеми субъектами хозяйственной деятельности;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внешнеэкономическая поддержка, предусматривающая создание условий для формирования совместных с иностранными партнерами организаций по выпуску отечественной продукции и реализации ее на внешнем рынке;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обеспечение квот в зарубежных кредитных линиях для развития инновационной инфраструктуры;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консолидация усилий органов государственной власти и частных инвесторов, направленных на организацию взаимодействия со странами-членами ЕС, СНГ, другими государствами;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лизинга наукоемкого уникального оборудования;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участие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активных организаций в международных конкурсах;</a:t>
            </a: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выделение прямых государственных инвестиций для реализации инновационных программ и проектов, имеющих общенациональный характер, но не привлекательных для частных инвесторов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№5 Функции и методы инновационного менеджмента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 лекции :</a:t>
            </a: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Классификация функций инновационного менеджмента и их назначение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Особенности функций и методов инновационного менеджмента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Принятие решений в инновационном менеджменте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85720" y="285728"/>
            <a:ext cx="84296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инновационного менеджмента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предприятия связаны с миссией фирмы, ее философией, традициями и жизненным циклом организации. Как правило, фирма имеет систему целей, которые определяются влиянием внешней среды и внутренними потребностями фирмы.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428596" y="2714620"/>
            <a:ext cx="8072493" cy="3571900"/>
            <a:chOff x="2454" y="2078"/>
            <a:chExt cx="8756" cy="4924"/>
          </a:xfrm>
        </p:grpSpPr>
        <p:sp>
          <p:nvSpPr>
            <p:cNvPr id="46083" name="Rectangle 3"/>
            <p:cNvSpPr>
              <a:spLocks noChangeArrowheads="1"/>
            </p:cNvSpPr>
            <p:nvPr/>
          </p:nvSpPr>
          <p:spPr bwMode="auto">
            <a:xfrm>
              <a:off x="2454" y="2238"/>
              <a:ext cx="2880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ЭКОНОМИЧЕСКИЕ ЦЕЛИ:</a:t>
              </a:r>
              <a:endPara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       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максимизация     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   прибыли и объема   продаж</a:t>
              </a:r>
            </a:p>
          </p:txBody>
        </p:sp>
        <p:sp>
          <p:nvSpPr>
            <p:cNvPr id="46084" name="Rectangle 4"/>
            <p:cNvSpPr>
              <a:spLocks noChangeArrowheads="1"/>
            </p:cNvSpPr>
            <p:nvPr/>
          </p:nvSpPr>
          <p:spPr bwMode="auto">
            <a:xfrm>
              <a:off x="2454" y="3776"/>
              <a:ext cx="2880" cy="10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   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Arial" pitchFamily="34" charset="0"/>
                </a:rPr>
                <a:t>СОЦИАЛЬНЫЕ ЦЕЛИ: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удовлетворение потребностей общества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085" name="Rectangle 5"/>
            <p:cNvSpPr>
              <a:spLocks noChangeArrowheads="1"/>
            </p:cNvSpPr>
            <p:nvPr/>
          </p:nvSpPr>
          <p:spPr bwMode="auto">
            <a:xfrm>
              <a:off x="2886" y="5602"/>
              <a:ext cx="4320" cy="1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Arial" pitchFamily="34" charset="0"/>
                </a:rPr>
                <a:t>                </a:t>
              </a: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Arial" pitchFamily="34" charset="0"/>
                </a:rPr>
                <a:t>ЭКОЛОГИЧЕСКИЕ ЦЕЛИ: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Arial" pitchFamily="34" charset="0"/>
                </a:rPr>
                <a:t>минимизация отходов и выбросов в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Arial" pitchFamily="34" charset="0"/>
                </a:rPr>
                <a:t>               окружающую среду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086" name="Rectangle 6"/>
            <p:cNvSpPr>
              <a:spLocks noChangeArrowheads="1"/>
            </p:cNvSpPr>
            <p:nvPr/>
          </p:nvSpPr>
          <p:spPr bwMode="auto">
            <a:xfrm>
              <a:off x="7638" y="5602"/>
              <a:ext cx="3572" cy="1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          </a:t>
              </a: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РЫНОЧНЫЕ ЦЕЛИ: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активная стратегия поведения, освоение новых сегментов и рынков</a:t>
              </a:r>
            </a:p>
          </p:txBody>
        </p:sp>
        <p:sp>
          <p:nvSpPr>
            <p:cNvPr id="46087" name="Rectangle 7"/>
            <p:cNvSpPr>
              <a:spLocks noChangeArrowheads="1"/>
            </p:cNvSpPr>
            <p:nvPr/>
          </p:nvSpPr>
          <p:spPr bwMode="auto">
            <a:xfrm>
              <a:off x="6054" y="3848"/>
              <a:ext cx="1728" cy="10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Организа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ция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088" name="Rectangle 8"/>
            <p:cNvSpPr>
              <a:spLocks noChangeArrowheads="1"/>
            </p:cNvSpPr>
            <p:nvPr/>
          </p:nvSpPr>
          <p:spPr bwMode="auto">
            <a:xfrm>
              <a:off x="8070" y="2238"/>
              <a:ext cx="2448" cy="123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Arial" pitchFamily="34" charset="0"/>
                </a:rPr>
                <a:t>ПРАВОВЫЕ ЦЕЛИ: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Arial" pitchFamily="34" charset="0"/>
                </a:rPr>
                <a:t>Законопослушание и исполнительская дисциплина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089" name="Rectangle 9"/>
            <p:cNvSpPr>
              <a:spLocks noChangeArrowheads="1"/>
            </p:cNvSpPr>
            <p:nvPr/>
          </p:nvSpPr>
          <p:spPr bwMode="auto">
            <a:xfrm>
              <a:off x="8070" y="3848"/>
              <a:ext cx="2908" cy="14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Arial" pitchFamily="34" charset="0"/>
                </a:rPr>
                <a:t>НАУЧНЫЕ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Arial" pitchFamily="34" charset="0"/>
                </a:rPr>
                <a:t>И ТЕХ-НОЛОГИЧЕСКИЕ ЦЕЛИ: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Поиск новых подходов и методов создания новшеств</a:t>
              </a:r>
            </a:p>
          </p:txBody>
        </p:sp>
        <p:sp>
          <p:nvSpPr>
            <p:cNvPr id="46090" name="Line 10"/>
            <p:cNvSpPr>
              <a:spLocks noChangeShapeType="1"/>
            </p:cNvSpPr>
            <p:nvPr/>
          </p:nvSpPr>
          <p:spPr bwMode="auto">
            <a:xfrm flipH="1" flipV="1">
              <a:off x="5334" y="2972"/>
              <a:ext cx="1584" cy="10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91" name="Line 11"/>
            <p:cNvSpPr>
              <a:spLocks noChangeShapeType="1"/>
            </p:cNvSpPr>
            <p:nvPr/>
          </p:nvSpPr>
          <p:spPr bwMode="auto">
            <a:xfrm flipH="1">
              <a:off x="5334" y="4116"/>
              <a:ext cx="7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92" name="Line 12"/>
            <p:cNvSpPr>
              <a:spLocks noChangeShapeType="1"/>
            </p:cNvSpPr>
            <p:nvPr/>
          </p:nvSpPr>
          <p:spPr bwMode="auto">
            <a:xfrm>
              <a:off x="7782" y="4116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93" name="Line 13"/>
            <p:cNvSpPr>
              <a:spLocks noChangeShapeType="1"/>
            </p:cNvSpPr>
            <p:nvPr/>
          </p:nvSpPr>
          <p:spPr bwMode="auto">
            <a:xfrm flipH="1">
              <a:off x="4758" y="4760"/>
              <a:ext cx="2160" cy="8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94" name="Line 14"/>
            <p:cNvSpPr>
              <a:spLocks noChangeShapeType="1"/>
            </p:cNvSpPr>
            <p:nvPr/>
          </p:nvSpPr>
          <p:spPr bwMode="auto">
            <a:xfrm>
              <a:off x="6918" y="4760"/>
              <a:ext cx="1728" cy="8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95" name="Line 15"/>
            <p:cNvSpPr>
              <a:spLocks noChangeShapeType="1"/>
            </p:cNvSpPr>
            <p:nvPr/>
          </p:nvSpPr>
          <p:spPr bwMode="auto">
            <a:xfrm flipV="1">
              <a:off x="6918" y="2078"/>
              <a:ext cx="0" cy="20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096" name="Line 16"/>
            <p:cNvSpPr>
              <a:spLocks noChangeShapeType="1"/>
            </p:cNvSpPr>
            <p:nvPr/>
          </p:nvSpPr>
          <p:spPr bwMode="auto">
            <a:xfrm flipV="1">
              <a:off x="6918" y="2828"/>
              <a:ext cx="1152" cy="11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6097" name="Rectangle 17"/>
          <p:cNvSpPr>
            <a:spLocks noChangeArrowheads="1"/>
          </p:cNvSpPr>
          <p:nvPr/>
        </p:nvSpPr>
        <p:spPr bwMode="auto">
          <a:xfrm>
            <a:off x="1857356" y="1714488"/>
            <a:ext cx="5286412" cy="8556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ГОСУДАРСТВЕННО-ПОЛИТИЧЕСКИЕ ЦЕЛИ: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рост производства, налоговые, пенсионные и   др. платежи в бюджет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285852" y="6519446"/>
            <a:ext cx="68580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Рис. 6. Внешние цели фирмы в инновационном менеджменте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857224" y="214290"/>
            <a:ext cx="1579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Главная цель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22" name="Rectangle 18"/>
          <p:cNvSpPr>
            <a:spLocks noChangeArrowheads="1"/>
          </p:cNvSpPr>
          <p:nvPr/>
        </p:nvSpPr>
        <p:spPr bwMode="auto">
          <a:xfrm>
            <a:off x="857224" y="642918"/>
            <a:ext cx="7215238" cy="5000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Обеспечение своевременной и комплектной поставки продукции 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соответствии с хозяйственными договорами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57224" y="1214422"/>
            <a:ext cx="4500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Цели второго уровня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1000100" y="1571612"/>
          <a:ext cx="7215238" cy="1000132"/>
        </p:xfrm>
        <a:graphic>
          <a:graphicData uri="http://schemas.openxmlformats.org/drawingml/2006/table">
            <a:tbl>
              <a:tblPr/>
              <a:tblGrid>
                <a:gridCol w="3178397"/>
                <a:gridCol w="735069"/>
                <a:gridCol w="3301772"/>
              </a:tblGrid>
              <a:tr h="333377">
                <a:tc gridSpan="3"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cs typeface="Cambria"/>
                        </a:rPr>
                        <a:t> Минимизация затрат на производство. ОБЕСПЕЧЕНИЕ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6755"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cs typeface="Cambria"/>
                        </a:rPr>
                        <a:t> Непрерывности загрузки </a:t>
                      </a:r>
                    </a:p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рабочих и рабочих мест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endParaRPr lang="ru-RU" sz="18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непрерывности движения предметов труда в производстве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928662" y="2714620"/>
            <a:ext cx="23281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Цели третьего уровня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25" name="Rectangle 21"/>
          <p:cNvSpPr>
            <a:spLocks noChangeArrowheads="1"/>
          </p:cNvSpPr>
          <p:nvPr/>
        </p:nvSpPr>
        <p:spPr bwMode="auto">
          <a:xfrm>
            <a:off x="1428728" y="3143248"/>
            <a:ext cx="5668963" cy="33575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Повышение организованности (эффективности) процессов производства –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реали-зация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основных принципов организации производства (базовых и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противополож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ных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базовым):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Специализация                                                     Диверсификация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Стандартизация                                                     Универсализация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Прямоточность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Неопределенность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Непрерывность                                                       Прерывность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Параллельность                                                      Последовательность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Пропорциональность                                             Резервирование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Надежность                                                              Гибкость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Ритмичность                                                            Аритмичность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Автоматичность                                                      Самоорганизация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3428992" y="3929066"/>
            <a:ext cx="928694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428992" y="4214818"/>
            <a:ext cx="928694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3500430" y="4500570"/>
            <a:ext cx="928694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428992" y="4714884"/>
            <a:ext cx="928694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500430" y="5072074"/>
            <a:ext cx="928694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500430" y="5357826"/>
            <a:ext cx="928694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3500430" y="5715016"/>
            <a:ext cx="928694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500430" y="6000768"/>
            <a:ext cx="928694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3500430" y="6357958"/>
            <a:ext cx="928694" cy="158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26" name="Rectangle 22"/>
          <p:cNvSpPr>
            <a:spLocks noChangeArrowheads="1"/>
          </p:cNvSpPr>
          <p:nvPr/>
        </p:nvSpPr>
        <p:spPr bwMode="auto">
          <a:xfrm>
            <a:off x="0" y="6443932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7. Иерархия целей в структуре задач системы оперативного управления производством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714348" y="285728"/>
            <a:ext cx="7929618" cy="5786478"/>
            <a:chOff x="2454" y="1829"/>
            <a:chExt cx="9132" cy="11562"/>
          </a:xfrm>
        </p:grpSpPr>
        <p:sp>
          <p:nvSpPr>
            <p:cNvPr id="49155" name="Rectangle 3"/>
            <p:cNvSpPr>
              <a:spLocks noChangeArrowheads="1"/>
            </p:cNvSpPr>
            <p:nvPr/>
          </p:nvSpPr>
          <p:spPr bwMode="auto">
            <a:xfrm>
              <a:off x="2454" y="2650"/>
              <a:ext cx="2466" cy="1945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Прогнозирование развития рынка,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нововведений, про- </a:t>
              </a:r>
              <a:r>
                <a:rPr kumimoji="0" lang="ru-RU" sz="12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изводства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, технологий, квалификации кадров </a:t>
              </a:r>
            </a:p>
          </p:txBody>
        </p:sp>
        <p:sp>
          <p:nvSpPr>
            <p:cNvPr id="49156" name="Rectangle 4"/>
            <p:cNvSpPr>
              <a:spLocks noChangeArrowheads="1"/>
            </p:cNvSpPr>
            <p:nvPr/>
          </p:nvSpPr>
          <p:spPr bwMode="auto">
            <a:xfrm>
              <a:off x="2598" y="8123"/>
              <a:ext cx="2016" cy="86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Организация  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      работы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57" name="Rectangle 5"/>
            <p:cNvSpPr>
              <a:spLocks noChangeArrowheads="1"/>
            </p:cNvSpPr>
            <p:nvPr/>
          </p:nvSpPr>
          <p:spPr bwMode="auto">
            <a:xfrm>
              <a:off x="2619" y="9244"/>
              <a:ext cx="2016" cy="57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      Учет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58" name="Rectangle 6"/>
            <p:cNvSpPr>
              <a:spLocks noChangeArrowheads="1"/>
            </p:cNvSpPr>
            <p:nvPr/>
          </p:nvSpPr>
          <p:spPr bwMode="auto">
            <a:xfrm>
              <a:off x="2598" y="10384"/>
              <a:ext cx="2245" cy="134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Контроль </a:t>
              </a:r>
              <a:r>
                <a:rPr kumimoji="0" lang="ru-RU" sz="12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выпол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-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нения </a:t>
              </a:r>
              <a:r>
                <a:rPr kumimoji="0" lang="ru-RU" sz="12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производ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-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ственной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программы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59" name="Rectangle 7"/>
            <p:cNvSpPr>
              <a:spLocks noChangeArrowheads="1"/>
            </p:cNvSpPr>
            <p:nvPr/>
          </p:nvSpPr>
          <p:spPr bwMode="auto">
            <a:xfrm>
              <a:off x="8934" y="6370"/>
              <a:ext cx="2592" cy="129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          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Анализ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    производственной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        деятельности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2454" y="6442"/>
              <a:ext cx="2448" cy="129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Планирование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(производственная программа)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454" y="4835"/>
              <a:ext cx="2676" cy="144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Нормативы производства, технологий, уровня оплаты и квалификации кадров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62" name="Line 10"/>
            <p:cNvSpPr>
              <a:spLocks noChangeShapeType="1"/>
            </p:cNvSpPr>
            <p:nvPr/>
          </p:nvSpPr>
          <p:spPr bwMode="auto">
            <a:xfrm>
              <a:off x="9798" y="3544"/>
              <a:ext cx="0" cy="27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 flipH="1">
              <a:off x="4902" y="3544"/>
              <a:ext cx="48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>
              <a:off x="3750" y="4438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65" name="Line 13"/>
            <p:cNvSpPr>
              <a:spLocks noChangeShapeType="1"/>
            </p:cNvSpPr>
            <p:nvPr/>
          </p:nvSpPr>
          <p:spPr bwMode="auto">
            <a:xfrm>
              <a:off x="3750" y="6120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66" name="Rectangle 14"/>
            <p:cNvSpPr>
              <a:spLocks noChangeArrowheads="1"/>
            </p:cNvSpPr>
            <p:nvPr/>
          </p:nvSpPr>
          <p:spPr bwMode="auto">
            <a:xfrm>
              <a:off x="4902" y="11743"/>
              <a:ext cx="3888" cy="57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cs typeface="Arial" pitchFamily="34" charset="0"/>
                </a:rPr>
                <a:t>      </a:t>
              </a:r>
              <a:r>
                <a:rPr kumimoji="0" lang="ru-RU" sz="13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Производственный процесс</a:t>
              </a:r>
              <a:r>
                <a:rPr kumimoji="0" lang="ru-RU" sz="1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itchFamily="18" charset="0"/>
                  <a:cs typeface="Arial" pitchFamily="34" charset="0"/>
                </a:rPr>
                <a:t>                                                                                                   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167" name="Line 15"/>
            <p:cNvSpPr>
              <a:spLocks noChangeShapeType="1"/>
            </p:cNvSpPr>
            <p:nvPr/>
          </p:nvSpPr>
          <p:spPr bwMode="auto">
            <a:xfrm>
              <a:off x="3606" y="8873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68" name="Rectangle 16"/>
            <p:cNvSpPr>
              <a:spLocks noChangeArrowheads="1"/>
            </p:cNvSpPr>
            <p:nvPr/>
          </p:nvSpPr>
          <p:spPr bwMode="auto">
            <a:xfrm>
              <a:off x="5046" y="12421"/>
              <a:ext cx="3600" cy="97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       Внешние и внутренние </a:t>
              </a: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воздействия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69" name="Rectangle 17"/>
            <p:cNvSpPr>
              <a:spLocks noChangeArrowheads="1"/>
            </p:cNvSpPr>
            <p:nvPr/>
          </p:nvSpPr>
          <p:spPr bwMode="auto">
            <a:xfrm>
              <a:off x="8934" y="7987"/>
              <a:ext cx="2592" cy="92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     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Координаци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170" name="Line 18"/>
            <p:cNvSpPr>
              <a:spLocks noChangeShapeType="1"/>
            </p:cNvSpPr>
            <p:nvPr/>
          </p:nvSpPr>
          <p:spPr bwMode="auto">
            <a:xfrm>
              <a:off x="3606" y="9812"/>
              <a:ext cx="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71" name="Line 19"/>
            <p:cNvSpPr>
              <a:spLocks noChangeShapeType="1"/>
            </p:cNvSpPr>
            <p:nvPr/>
          </p:nvSpPr>
          <p:spPr bwMode="auto">
            <a:xfrm>
              <a:off x="3606" y="7657"/>
              <a:ext cx="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72" name="Line 20"/>
            <p:cNvSpPr>
              <a:spLocks noChangeShapeType="1"/>
            </p:cNvSpPr>
            <p:nvPr/>
          </p:nvSpPr>
          <p:spPr bwMode="auto">
            <a:xfrm flipV="1">
              <a:off x="3462" y="11599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73" name="Rectangle 21"/>
            <p:cNvSpPr>
              <a:spLocks noChangeArrowheads="1"/>
            </p:cNvSpPr>
            <p:nvPr/>
          </p:nvSpPr>
          <p:spPr bwMode="auto">
            <a:xfrm>
              <a:off x="8994" y="10531"/>
              <a:ext cx="2592" cy="110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     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Стимулирование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74" name="Line 22"/>
            <p:cNvSpPr>
              <a:spLocks noChangeShapeType="1"/>
            </p:cNvSpPr>
            <p:nvPr/>
          </p:nvSpPr>
          <p:spPr bwMode="auto">
            <a:xfrm flipV="1">
              <a:off x="8358" y="10955"/>
              <a:ext cx="0" cy="8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75" name="Line 23"/>
            <p:cNvSpPr>
              <a:spLocks noChangeShapeType="1"/>
            </p:cNvSpPr>
            <p:nvPr/>
          </p:nvSpPr>
          <p:spPr bwMode="auto">
            <a:xfrm>
              <a:off x="8358" y="10955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76" name="Line 24"/>
            <p:cNvSpPr>
              <a:spLocks noChangeShapeType="1"/>
            </p:cNvSpPr>
            <p:nvPr/>
          </p:nvSpPr>
          <p:spPr bwMode="auto">
            <a:xfrm flipV="1">
              <a:off x="10230" y="7657"/>
              <a:ext cx="0" cy="3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77" name="Line 25"/>
            <p:cNvSpPr>
              <a:spLocks noChangeShapeType="1"/>
            </p:cNvSpPr>
            <p:nvPr/>
          </p:nvSpPr>
          <p:spPr bwMode="auto">
            <a:xfrm>
              <a:off x="3462" y="11993"/>
              <a:ext cx="14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78" name="Line 26"/>
            <p:cNvSpPr>
              <a:spLocks noChangeShapeType="1"/>
            </p:cNvSpPr>
            <p:nvPr/>
          </p:nvSpPr>
          <p:spPr bwMode="auto">
            <a:xfrm>
              <a:off x="8790" y="11993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79" name="Line 27"/>
            <p:cNvSpPr>
              <a:spLocks noChangeShapeType="1"/>
            </p:cNvSpPr>
            <p:nvPr/>
          </p:nvSpPr>
          <p:spPr bwMode="auto">
            <a:xfrm flipH="1">
              <a:off x="4902" y="6692"/>
              <a:ext cx="40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80" name="Line 28"/>
            <p:cNvSpPr>
              <a:spLocks noChangeShapeType="1"/>
            </p:cNvSpPr>
            <p:nvPr/>
          </p:nvSpPr>
          <p:spPr bwMode="auto">
            <a:xfrm flipV="1">
              <a:off x="6630" y="12282"/>
              <a:ext cx="0" cy="1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81" name="Line 29"/>
            <p:cNvSpPr>
              <a:spLocks noChangeShapeType="1"/>
            </p:cNvSpPr>
            <p:nvPr/>
          </p:nvSpPr>
          <p:spPr bwMode="auto">
            <a:xfrm flipH="1" flipV="1">
              <a:off x="10394" y="8873"/>
              <a:ext cx="0" cy="16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182" name="Rectangle 30"/>
            <p:cNvSpPr>
              <a:spLocks noChangeArrowheads="1"/>
            </p:cNvSpPr>
            <p:nvPr/>
          </p:nvSpPr>
          <p:spPr bwMode="auto">
            <a:xfrm>
              <a:off x="6054" y="1829"/>
              <a:ext cx="2016" cy="115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Цель и задачи объекта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183" name="Line 31"/>
            <p:cNvSpPr>
              <a:spLocks noChangeShapeType="1"/>
            </p:cNvSpPr>
            <p:nvPr/>
          </p:nvSpPr>
          <p:spPr bwMode="auto">
            <a:xfrm flipH="1">
              <a:off x="4902" y="2761"/>
              <a:ext cx="115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9184" name="Rectangle 32"/>
          <p:cNvSpPr>
            <a:spLocks noChangeArrowheads="1"/>
          </p:cNvSpPr>
          <p:nvPr/>
        </p:nvSpPr>
        <p:spPr bwMode="auto">
          <a:xfrm>
            <a:off x="4000496" y="3286124"/>
            <a:ext cx="1463675" cy="71438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Регулирование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хода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    производства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единительная линия 35"/>
          <p:cNvCxnSpPr>
            <a:stCxn id="49160" idx="3"/>
          </p:cNvCxnSpPr>
          <p:nvPr/>
        </p:nvCxnSpPr>
        <p:spPr>
          <a:xfrm>
            <a:off x="2840027" y="2918721"/>
            <a:ext cx="1517659" cy="8165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>
            <a:off x="4215604" y="3142454"/>
            <a:ext cx="285752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0800000">
            <a:off x="4857752" y="3000372"/>
            <a:ext cx="1411957" cy="206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5400000">
            <a:off x="4714876" y="3143248"/>
            <a:ext cx="285752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49184" idx="1"/>
            <a:endCxn id="49156" idx="3"/>
          </p:cNvCxnSpPr>
          <p:nvPr/>
        </p:nvCxnSpPr>
        <p:spPr>
          <a:xfrm rot="10800000" flipV="1">
            <a:off x="2589948" y="3643313"/>
            <a:ext cx="1410548" cy="860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stCxn id="49184" idx="3"/>
            <a:endCxn id="49169" idx="1"/>
          </p:cNvCxnSpPr>
          <p:nvPr/>
        </p:nvCxnSpPr>
        <p:spPr>
          <a:xfrm flipV="1">
            <a:off x="5464171" y="3599866"/>
            <a:ext cx="876976" cy="4344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stCxn id="49184" idx="2"/>
          </p:cNvCxnSpPr>
          <p:nvPr/>
        </p:nvCxnSpPr>
        <p:spPr>
          <a:xfrm rot="16200000" flipH="1">
            <a:off x="4116382" y="4616456"/>
            <a:ext cx="1285884" cy="5398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85" name="Rectangle 33"/>
          <p:cNvSpPr>
            <a:spLocks noChangeArrowheads="1"/>
          </p:cNvSpPr>
          <p:nvPr/>
        </p:nvSpPr>
        <p:spPr bwMode="auto">
          <a:xfrm>
            <a:off x="0" y="1334481"/>
            <a:ext cx="91440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Контур стратегического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управления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428992" y="2714620"/>
            <a:ext cx="29272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Контур тактического управления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286116" y="4143380"/>
            <a:ext cx="29367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Контур оперативного управления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86" name="Rectangle 34"/>
          <p:cNvSpPr>
            <a:spLocks noChangeArrowheads="1"/>
          </p:cNvSpPr>
          <p:nvPr/>
        </p:nvSpPr>
        <p:spPr bwMode="auto">
          <a:xfrm>
            <a:off x="1931053" y="6218355"/>
            <a:ext cx="58533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8. Система функций управления инновационной деятельностью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Таблица 1.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928670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Распределение характера решений и видов деятельности по уровням инновационного менеджмента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7" y="1643049"/>
          <a:ext cx="8143933" cy="4535091"/>
        </p:xfrm>
        <a:graphic>
          <a:graphicData uri="http://schemas.openxmlformats.org/drawingml/2006/table">
            <a:tbl>
              <a:tblPr/>
              <a:tblGrid>
                <a:gridCol w="2836149"/>
                <a:gridCol w="1312424"/>
                <a:gridCol w="1193726"/>
                <a:gridCol w="1400817"/>
                <a:gridCol w="1400817"/>
              </a:tblGrid>
              <a:tr h="184215">
                <a:tc rowSpan="2"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Уровни менеджмента в инновационном предприятии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Характер решений и видов деятельности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68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Стратегические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Оперативные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Распоряжения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Исполнительская деятельность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513"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Высший: руководитель инновационного предприятия, его заместители по НИОКР, производству, продажам и т.п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+ 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+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+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+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298"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Средний: руководители подразделений, и административных органов инновационного</a:t>
                      </a:r>
                    </a:p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предприятия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-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+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+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+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5298"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Низший: руководители творческих групп, низовых лабораторий, производственных участков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-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+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8290" algn="just">
                        <a:spcAft>
                          <a:spcPts val="0"/>
                        </a:spcAft>
                        <a:tabLst>
                          <a:tab pos="4951095" algn="l"/>
                        </a:tabLs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+</a:t>
                      </a:r>
                    </a:p>
                  </a:txBody>
                  <a:tcPr marL="54429" marR="544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2142612" y="428604"/>
            <a:ext cx="4143342" cy="5249032"/>
            <a:chOff x="5246" y="760"/>
            <a:chExt cx="2905" cy="5086"/>
          </a:xfrm>
        </p:grpSpPr>
        <p:sp>
          <p:nvSpPr>
            <p:cNvPr id="50179" name="Rectangle 3"/>
            <p:cNvSpPr>
              <a:spLocks noChangeArrowheads="1"/>
            </p:cNvSpPr>
            <p:nvPr/>
          </p:nvSpPr>
          <p:spPr bwMode="auto">
            <a:xfrm>
              <a:off x="5334" y="760"/>
              <a:ext cx="2736" cy="459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Диагноз проблемы</a:t>
              </a:r>
            </a:p>
          </p:txBody>
        </p:sp>
        <p:sp>
          <p:nvSpPr>
            <p:cNvPr id="50180" name="Rectangle 4"/>
            <p:cNvSpPr>
              <a:spLocks noChangeArrowheads="1"/>
            </p:cNvSpPr>
            <p:nvPr/>
          </p:nvSpPr>
          <p:spPr bwMode="auto">
            <a:xfrm>
              <a:off x="5334" y="1544"/>
              <a:ext cx="2736" cy="82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Формулировка ограничений и выбор критериев решения</a:t>
              </a:r>
            </a:p>
          </p:txBody>
        </p:sp>
        <p:sp>
          <p:nvSpPr>
            <p:cNvPr id="50181" name="Rectangle 5"/>
            <p:cNvSpPr>
              <a:spLocks noChangeArrowheads="1"/>
            </p:cNvSpPr>
            <p:nvPr/>
          </p:nvSpPr>
          <p:spPr bwMode="auto">
            <a:xfrm>
              <a:off x="5246" y="2837"/>
              <a:ext cx="2905" cy="72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Выявление альтернатив</a:t>
              </a:r>
            </a:p>
          </p:txBody>
        </p:sp>
        <p:sp>
          <p:nvSpPr>
            <p:cNvPr id="50182" name="Line 6"/>
            <p:cNvSpPr>
              <a:spLocks noChangeShapeType="1"/>
            </p:cNvSpPr>
            <p:nvPr/>
          </p:nvSpPr>
          <p:spPr bwMode="auto">
            <a:xfrm>
              <a:off x="6486" y="2458"/>
              <a:ext cx="0" cy="432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83" name="Rectangle 7"/>
            <p:cNvSpPr>
              <a:spLocks noChangeArrowheads="1"/>
            </p:cNvSpPr>
            <p:nvPr/>
          </p:nvSpPr>
          <p:spPr bwMode="auto">
            <a:xfrm>
              <a:off x="5397" y="3944"/>
              <a:ext cx="2736" cy="57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Оценка альтернатив</a:t>
              </a:r>
            </a:p>
          </p:txBody>
        </p:sp>
        <p:sp>
          <p:nvSpPr>
            <p:cNvPr id="50184" name="Rectangle 8"/>
            <p:cNvSpPr>
              <a:spLocks noChangeArrowheads="1"/>
            </p:cNvSpPr>
            <p:nvPr/>
          </p:nvSpPr>
          <p:spPr bwMode="auto">
            <a:xfrm>
              <a:off x="5397" y="4982"/>
              <a:ext cx="2736" cy="86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Окончательный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выбор</a:t>
              </a:r>
            </a:p>
          </p:txBody>
        </p:sp>
        <p:sp>
          <p:nvSpPr>
            <p:cNvPr id="50185" name="Line 9"/>
            <p:cNvSpPr>
              <a:spLocks noChangeShapeType="1"/>
            </p:cNvSpPr>
            <p:nvPr/>
          </p:nvSpPr>
          <p:spPr bwMode="auto">
            <a:xfrm>
              <a:off x="6448" y="4429"/>
              <a:ext cx="0" cy="57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86" name="Line 10"/>
            <p:cNvSpPr>
              <a:spLocks noChangeShapeType="1"/>
            </p:cNvSpPr>
            <p:nvPr/>
          </p:nvSpPr>
          <p:spPr bwMode="auto">
            <a:xfrm>
              <a:off x="6486" y="1256"/>
              <a:ext cx="0" cy="288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87" name="Line 11"/>
            <p:cNvSpPr>
              <a:spLocks noChangeShapeType="1"/>
            </p:cNvSpPr>
            <p:nvPr/>
          </p:nvSpPr>
          <p:spPr bwMode="auto">
            <a:xfrm>
              <a:off x="6486" y="3578"/>
              <a:ext cx="13" cy="435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2613291" y="5973264"/>
            <a:ext cx="39174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141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Рис. 9. Процесс принятия решений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484655"/>
            <a:ext cx="821537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№1. Становление теории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инноватики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 ее современные концепции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67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лекции: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6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Понятие процессов функционирования и развития производства.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6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Классификация инноваций.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6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Стадии управления инновационным проектом.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6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Сущность инновационного менеджмента как процесса управления инновациями (новшествами, нововведениями) при их создании, освоении и распространении.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6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Функции менеджера в сфере инновационной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6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Становление научной концепции инновационного менеджмента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571472" y="166865"/>
            <a:ext cx="7929618" cy="252376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№6  Стратегическое планирование как функция инновационного менеджмента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лекции 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Планирование инновационной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Классификация инновационных стратегий.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Стратегическое планирование инноваций и диверсификация.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513666"/>
            <a:ext cx="821537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целью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стратегического планирования на фирме является создание долгосрочного преимущества, а основным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методом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постоянная адаптация к рыночным условиям и предвидение изменений во внешней среде.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1928802"/>
            <a:ext cx="43577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Система стратегического планирования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071810"/>
            <a:ext cx="228601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Анализ рынка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3071810"/>
            <a:ext cx="228601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Постановку цели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43636" y="3071810"/>
            <a:ext cx="228601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Разработка альтернативных стратегий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4286256"/>
            <a:ext cx="228601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Составление стратегического плана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4" idx="2"/>
          </p:cNvCxnSpPr>
          <p:nvPr/>
        </p:nvCxnSpPr>
        <p:spPr>
          <a:xfrm rot="5400000">
            <a:off x="3268257" y="1446596"/>
            <a:ext cx="500066" cy="2607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</p:cNvCxnSpPr>
          <p:nvPr/>
        </p:nvCxnSpPr>
        <p:spPr>
          <a:xfrm rot="16200000" flipH="1">
            <a:off x="5625710" y="1696628"/>
            <a:ext cx="571504" cy="21788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2"/>
          </p:cNvCxnSpPr>
          <p:nvPr/>
        </p:nvCxnSpPr>
        <p:spPr>
          <a:xfrm rot="5400000">
            <a:off x="4482703" y="2803918"/>
            <a:ext cx="64294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2357422" y="3357562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428604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Стратегия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совокупность последовательных видов поведения, позволяющих организации позиционировать себя в окружающей среде,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изменения в стратегии могут рассматриваться как реакция на изменения внешних условий.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1714488"/>
            <a:ext cx="464347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Инновационные стратегии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2428868"/>
            <a:ext cx="628654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Стратегия «технологического лидера»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3000372"/>
            <a:ext cx="628654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Имитационные стратегии: стратегия «следования за лидером»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3857628"/>
            <a:ext cx="635798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Стратегия сегментации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857224" y="3071810"/>
            <a:ext cx="2000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857356" y="2071678"/>
            <a:ext cx="50006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4" idx="1"/>
          </p:cNvCxnSpPr>
          <p:nvPr/>
        </p:nvCxnSpPr>
        <p:spPr>
          <a:xfrm>
            <a:off x="1928794" y="2643182"/>
            <a:ext cx="42862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7" idx="1"/>
          </p:cNvCxnSpPr>
          <p:nvPr/>
        </p:nvCxnSpPr>
        <p:spPr>
          <a:xfrm>
            <a:off x="1857356" y="3357562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8" idx="1"/>
          </p:cNvCxnSpPr>
          <p:nvPr/>
        </p:nvCxnSpPr>
        <p:spPr>
          <a:xfrm>
            <a:off x="1857356" y="4071942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428596" y="-23795"/>
            <a:ext cx="8215370" cy="30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№7. Основные организационные формы в  малом крупномасштабном бизнесе, ориентированные на решение научно-технических проблем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 лекции:</a:t>
            </a: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Особенности и преимущества научных исследований в крупных организациях 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2. Малый бизнес и инновационная деятельность.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4204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Финансово-промышленные группы</a:t>
            </a:r>
            <a:endParaRPr lang="ru-RU" b="1" i="1" dirty="0"/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285720" y="854552"/>
            <a:ext cx="842968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Преимущества ФПГ: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возможности финансирования НИОКР и ускоренного внедрения в производство полученных результатов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экономия на издержках, эффект масштаба производства позволяют дифференцировать цены, снижать потери, связанные с колебаниями рыночной конъюнктуры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выполнение совместных научно-технических и производственных программ, углубление специализации и развитие кооперационных связей, организация и координация совместной производственно-хозяйственной деятельности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эффективное перераспределение инвестиционных ресурсов, концентрация их на наиболее рентабельных и окупаемых направлениях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осуществление долгосрочной стратегии развития.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2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Важнейшая задача консорциума – поиск и реализация крупных инновационных проектов, связанных с развитием производства средств технологического оснащения и других видов продукции.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428596" y="394522"/>
            <a:ext cx="23574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Консорциумы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357158" y="1805709"/>
            <a:ext cx="842968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 управления консорциума должна обеспечить: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усиление целевого характера деятельности, направленной на достижение наивысших результатов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возрастание роли финансово-экономических функций и усиление работы соответствующих подразделений управления путем их ориентации на выработку и реализацию коммерческих идей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усиление роли подразделений, ориентированных на рынок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конкурентоспособность консорциума на внешнем и внутреннем рынках, устойчивое финансовое положение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эффективной стратегии деятельности консорциума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эффективной инвестиционной политики участниками консорциума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 для перехода к управлению консорциумом на основе акционерной формы.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57158" y="285728"/>
            <a:ext cx="28053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Глобальные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корпорации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428596" y="892951"/>
            <a:ext cx="82868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Черты глобальной корпорации: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в глобальном масштабе и координация деятельности всех отделений и филиалов вне зависимости от местонахождения компании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сильные позиции на всех важнейших для корпорации рынках, наличие глобальной системы информации, адаптивность и сбалансированность к потребностям системы поставок.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428596" y="151742"/>
            <a:ext cx="807249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Сетевые союзы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Сетевые союзы – группы независимых компаний, связанных между собой общими целями. </a:t>
            </a: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Шведские специалисты под сетевыми союзами понимают «структуру переплетения контактов и связей, существующих между поставщиками, покупателями и производителями». </a:t>
            </a: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Французские специалисты характеризуют сетевую структуру как «долгосрочные отношения между организациями-участниками, при которых каждая из них выступает как самостоятельная и ведущая». Для сетевого союза характерно то, что участие в одном союзе не исключает участия в других видах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3714752"/>
            <a:ext cx="271464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Сетевые союзы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285720" y="4572008"/>
            <a:ext cx="45005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Неофициальные или договорные союзы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4643406" y="4572008"/>
            <a:ext cx="45005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Союзы на основе долевых инвестиций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>
            <a:stCxn id="3" idx="2"/>
          </p:cNvCxnSpPr>
          <p:nvPr/>
        </p:nvCxnSpPr>
        <p:spPr>
          <a:xfrm rot="5400000">
            <a:off x="3679025" y="3750471"/>
            <a:ext cx="500066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3" idx="2"/>
          </p:cNvCxnSpPr>
          <p:nvPr/>
        </p:nvCxnSpPr>
        <p:spPr>
          <a:xfrm rot="16200000" flipH="1">
            <a:off x="5250661" y="3607595"/>
            <a:ext cx="500066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357166"/>
            <a:ext cx="721523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Факторы, обуславливающие важную роль малых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инновационных</a:t>
            </a:r>
            <a:r>
              <a:rPr lang="ru-RU" dirty="0" smtClean="0">
                <a:solidFill>
                  <a:schemeClr val="bg1"/>
                </a:solidFill>
              </a:rPr>
              <a:t> организаций в области нововведений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500034" y="1541841"/>
            <a:ext cx="828680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714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мобильность и гибкость перехода к инновациям, высокая восприимчивость к принципиальным нововведениям;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714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сильный и многоплановый характер мотивации, обусловленный причинами, как внеэкономического плана, так и коммерческого плана, поскольку только успешная реализация такого проекта позволит его автору состояться в качестве предпринимателя;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714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узкая специализация их научных поисков или разработка небольшого круга технических идей;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714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малый управленческий персонал;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714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ориентация на конечный результат при широком использовании всех видов ресурсов и, прежде всего, интеллектуальных;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7143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готовность нести огромные, абсолютно неприемлемые для крупных и средних организаций, риски в силу качеств, присущих пионеру-предпринимателю.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7072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Группы малых предприятий по состоянию их инновационного развития </a:t>
            </a:r>
            <a:endParaRPr lang="ru-RU" dirty="0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428596" y="1301205"/>
            <a:ext cx="4791120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Организации на начальной стадии становления</a:t>
            </a: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1872753"/>
            <a:ext cx="3748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Инжиниринговые организации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500034" y="2415116"/>
            <a:ext cx="52864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Внедренческие организации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214282" y="2916819"/>
            <a:ext cx="31831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Технопарковые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структуры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642910" y="3442707"/>
            <a:ext cx="743161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Инновационные организации, действующие на основе венчурного финансирования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28596" y="430830"/>
            <a:ext cx="821537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форма управляемого развития уже существующих систем: процесс в ходе, которого изобретение или открытие доводится до стадии практического применения и начинает давать экономический эффект, обеспечивает новое приложение научно-технических знаний, обеспечивающих рыночный успех.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Нововведение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innovation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– запуск в производство нового продукта, внедрение нового производственного метода или применение новой формы организации бизнеса. Принято считать что понятие «нововведение» является русским вариантом английского слова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innovation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Буквальный перевод с английского означает «введение новаций», или в нашем понимании этого слова, «введение новшеств».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новшеством понимается новый порядок, новый обычай, новый метод, изобретение, новое явление. Русское словосочетание «нововведение», в буквальном смысле «введение нового», означает процесс использования новшества.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127155"/>
            <a:ext cx="9144000" cy="255454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Лекция №8. Основные компоненты инновационной инфраструктуры и этапы их формирования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лекции 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1.Концептуальные основы Национальной инновационной системы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2.Основные компоненты инновационной инфраструктуры и этапы их формирования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Инновационная деятельность и развитие венчурного дела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214290"/>
            <a:ext cx="614366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Этапы истории развития инновационного продукта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357158" y="1000108"/>
            <a:ext cx="85011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Социально-экономическое развитие экономики приводит к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необходимос-ти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совершенствования инновационного процесса и ускорению стадии внедрения научной разработки в рыночный продукт.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Становление «новой экономики» в ведущих индустриальных странах в значительной мере обусловлено изменением экономической роли инноваций, темпов направлений и механизмов реализации инновационных процессов.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Эффективная Национальная инновационная система является ключевым механизмом формирования качественно новой конкурентоспособной экономики.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Инновационное развитие требует системного подхода, поскольку оно рассматривается не в виде цепочки односторонних причинно-следственных связей, ведущих от НИОКР к инновациям, а как процесс взаимодействия и обратных связей между всем комплексом экономических, социальных, организационных и других факторов, определяющих создание и коммерциализацию инноваций.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комплексный подход к реструктуризации национальной инновационной системы по схеме «институты – механизмы – политика» позволит преодолеть те диспропорции и «узкие места», которые стали тормозом на пути инновационного развития отечественной экономики.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Госрегулирование инновационной системы является специфическим и непростым делом, т.к. инновационный цикл имеет комплексный характер, объединяя в себе науку, технологию, технику, предпринимательство, экономику и управление.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целях повышения эффективности производства продукции впервые за последние десятилетия развитие экономики предлагается обеспечивать за счет внедрения отечественных и иностранных научно-инновационных разработок.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области инновационной политики проведен анализ действующих и разрабатываемых государственных, отраслевых (секторальных) программ для внесения соответствующих изменений и дополнений в них с учетом приоритетов и задач Стратегии индустриально-инновационного развития Республики Казахстан.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500034" y="774640"/>
            <a:ext cx="807249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Основными элементами НИС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Инновационная инфраструктура: технопарки, инновационные центры, центры трансферта технологий и др.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Научный потенциал: научно-исследовательские институты, вузы, научные центры при вузах.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Инновационные предприятия: предпринимательская среда.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Финансовая инфраструктура: банковские институты, венчурные фонды и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	Третий этап – уменьшение доли инвестиций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00042"/>
            <a:ext cx="685804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3208420" y="5861165"/>
            <a:ext cx="27271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этапы формирования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71480"/>
            <a:ext cx="700092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2802316" y="6004041"/>
            <a:ext cx="35393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Структура рынка венчурного капитала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42968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2930718" y="5620451"/>
            <a:ext cx="3854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 государственной поддержки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инновационной деятельности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785794"/>
            <a:ext cx="400052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Инновационный процесс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571744"/>
            <a:ext cx="3643338" cy="1057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Arial" pitchFamily="34" charset="0"/>
              <a:cs typeface="Cambria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Arial" pitchFamily="34" charset="0"/>
              <a:cs typeface="Cambria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Cambria" pitchFamily="18" charset="0"/>
              </a:rPr>
              <a:t>Инновационная деятельность</a:t>
            </a:r>
            <a:endParaRPr lang="ru-RU" b="1" dirty="0" smtClean="0">
              <a:solidFill>
                <a:schemeClr val="tx1"/>
              </a:solidFill>
              <a:latin typeface="+mj-lt"/>
              <a:cs typeface="Cambria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2571744"/>
            <a:ext cx="328614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Инновационное решение</a:t>
            </a:r>
            <a:endParaRPr lang="ru-RU" b="1" dirty="0"/>
          </a:p>
        </p:txBody>
      </p:sp>
      <p:cxnSp>
        <p:nvCxnSpPr>
          <p:cNvPr id="6" name="Прямая соединительная линия 5"/>
          <p:cNvCxnSpPr>
            <a:stCxn id="2" idx="2"/>
          </p:cNvCxnSpPr>
          <p:nvPr/>
        </p:nvCxnSpPr>
        <p:spPr>
          <a:xfrm rot="5400000">
            <a:off x="4922043" y="1850217"/>
            <a:ext cx="3000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428860" y="2071678"/>
            <a:ext cx="4929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143108" y="228599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7108049" y="232171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992151" y="4100487"/>
            <a:ext cx="55882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Рис. 1. Структура инновационного процесса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71472" y="340721"/>
            <a:ext cx="800105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Классификации групп инноваций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сфере приложения – научно-технические, организационно-экономические и социально-культурные;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характеру удовлетворяемых потребностей – создающие новые потребности и развивающие существующие;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предмету приложения – инновация - продукт, инновация – процесс, инновация – сервис, инновации – рынки;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степени радикальности – базисные, системные, улучшающиеся,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псевдоинновации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глубине изменений –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регенерирование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первоначальных свойств, количественные изменения, группировка частей системы, адаптивные изменения, новый вариант, новое поколение, новый вид, новый род;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причинам возникновения – стратегические и реактивные (адаптивные);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характеру воздействия на рыночно - технологические возможности фирмы – архитектурные, революционные,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нишесоздающие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регулярные;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масштабам распространения – применяемые в одной отрасли и применяемые во всех или многих отраслях;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43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роли в процессе производства – основные и дополняющие;</a:t>
            </a: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43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характеру связи с научным знанием – восходящие и нисходящие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>
            <a:off x="357158" y="571480"/>
            <a:ext cx="5715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-2143172" y="3071810"/>
            <a:ext cx="507209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57158" y="92867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57158" y="142873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57158" y="200024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57158" y="250030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57158" y="307181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57158" y="385762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57158" y="4429132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28596" y="492919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00034" y="564357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14348" y="1226140"/>
            <a:ext cx="78581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Инновации нулевого порядка: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регенерирование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первоначальных свойств системы, сохранение и обновление ее существующих функций.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Инновации первого порядка: - изменение количественных свойств системы.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Инновации второго порядка: - перегруппировка составных частей системы с целью улучшения ее функционирования.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Инновации третьего порядка: - адаптивные изменения элементов производственной системы с целью приспособления друг к другу.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Инновации четвертого порядка: - новый вариант, простейшее качественное изменение, выходящее за рамки адаптивных изменений; первоначальные признаки системы не меняются – происходит некоторое улучшение их полезных свойств (например, оснащение существующего электровоза более мощным двигателем).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Инновации пятого порядка: - новое поколение: меняются все или большинство свойств системы, но базовая структурная концепция сохраняется (например, переход от электродвигателей серии А к серии АИ).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Инновации шестого порядка: - новый вид, качественное изменение первоначальных свойств системы, первоначальной концепции без изменения функционального принципа (например, возникновение бесчелночного ткацкого станка).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Инновации седьмого порядка: - новый род, высшее изменение в функциональных свойствах системы или ее части, которое меняет ее функциональный принцип (например, переход к полупроводникам и транзисторам, замена классического железнодорожного транспорта транспортом на «воздушной подушке»).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14290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Классификации инноваций – по глубине вносимых изменений, (для прослеживания переходов от инноваций низкого уровня к инновациям более высокого уровня) может быть рассмотрен в рамках следующей внутренней классификации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642918"/>
            <a:ext cx="43169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Четыре стадии управления ИП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142984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Первая концептуальная стадия, имеющая целью демонстрацию уровня и внедренческого потенциала концепции нового продукта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928802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Вторая стадия ИП – проверка технической осуществимости – имеет целью подтверждение планируемых характеристик нового продукта, услуги и отсутствие технических или экономических препятствий к его внедрению, которые не могут быть преодолены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3214686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Третья стадия реализации ИП – разработка, имеет целью подтвердить, будет ли новый продукт иметь заявленные параметры (выводы делаются на основе испытаний технического прототипа или опытного технологического процесса).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4272677"/>
            <a:ext cx="77867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Четвертая стадия ИП – подготовка производства и рынка – имеет целью разработку промышленной технологии и оценку рыночной пригодности нового продукта путем производства, испытания, сертификации и пробных продаж опытного образца (опытной партии) и/или технологического процесса.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828</TotalTime>
  <Words>4547</Words>
  <Application>Microsoft Office PowerPoint</Application>
  <PresentationFormat>Экран (4:3)</PresentationFormat>
  <Paragraphs>469</Paragraphs>
  <Slides>55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6" baseType="lpstr">
      <vt:lpstr>Бумажная</vt:lpstr>
      <vt:lpstr>Слайд 1</vt:lpstr>
      <vt:lpstr>Тематика курса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«Инновационный менеджмент»</dc:title>
  <dc:creator>Boss</dc:creator>
  <cp:lastModifiedBy>Boss</cp:lastModifiedBy>
  <cp:revision>83</cp:revision>
  <dcterms:created xsi:type="dcterms:W3CDTF">2019-10-04T04:26:53Z</dcterms:created>
  <dcterms:modified xsi:type="dcterms:W3CDTF">2023-06-30T12:08:49Z</dcterms:modified>
</cp:coreProperties>
</file>