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404664"/>
            <a:ext cx="8458200" cy="622992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        им. Е.А.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196752"/>
            <a:ext cx="8458200" cy="1224136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стратегией и развитием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755650" y="2606209"/>
            <a:ext cx="7700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Лекция3 Анализ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внешней среды организации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3577794"/>
            <a:ext cx="7772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836712"/>
            <a:ext cx="21110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Темпы роста рынка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1772816"/>
          <a:ext cx="5544616" cy="2376263"/>
        </p:xfrm>
        <a:graphic>
          <a:graphicData uri="http://schemas.openxmlformats.org/drawingml/2006/table">
            <a:tbl>
              <a:tblPr/>
              <a:tblGrid>
                <a:gridCol w="2771667"/>
                <a:gridCol w="2772949"/>
              </a:tblGrid>
              <a:tr h="804338">
                <a:tc>
                  <a:txBody>
                    <a:bodyPr/>
                    <a:lstStyle/>
                    <a:p>
                      <a:pPr marL="109855" marR="98425" algn="ctr">
                        <a:spcBef>
                          <a:spcPts val="35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Стратегическая</a:t>
                      </a:r>
                      <a:r>
                        <a:rPr lang="ru-RU" sz="1200" spc="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перегруппиров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spc="-31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ка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сил. Развитие</a:t>
                      </a:r>
                      <a:r>
                        <a:rPr lang="ru-RU" sz="1200" spc="-31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потенциала и</a:t>
                      </a:r>
                      <a:r>
                        <a:rPr lang="ru-RU" sz="1200" spc="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захват</a:t>
                      </a:r>
                      <a:r>
                        <a:rPr lang="ru-RU" sz="1200" spc="-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рынка.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952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2080" marR="116205" algn="ctr">
                        <a:spcBef>
                          <a:spcPts val="34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Слабая конку-</a:t>
                      </a:r>
                      <a:r>
                        <a:rPr lang="ru-RU" sz="1200" spc="-31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ренция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. Зоны,</a:t>
                      </a:r>
                      <a:r>
                        <a:rPr lang="ru-RU" sz="1200" spc="-31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открытые для</a:t>
                      </a:r>
                      <a:r>
                        <a:rPr lang="ru-RU" sz="1200" spc="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вхождения в</a:t>
                      </a:r>
                      <a:r>
                        <a:rPr lang="ru-RU" sz="1200" spc="5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отрасль.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12700" algn="ctr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44">
                <a:tc>
                  <a:txBody>
                    <a:bodyPr/>
                    <a:lstStyle/>
                    <a:p>
                      <a:pPr marL="109855" marR="97155" algn="ctr">
                        <a:lnSpc>
                          <a:spcPts val="142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Острая</a:t>
                      </a:r>
                      <a:r>
                        <a:rPr lang="en-US" sz="1200" spc="-5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конку-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0810" marR="120650" algn="ctr">
                        <a:lnSpc>
                          <a:spcPts val="142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Конкуренция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753">
                <a:tc>
                  <a:txBody>
                    <a:bodyPr/>
                    <a:lstStyle/>
                    <a:p>
                      <a:pPr marL="107950" marR="984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рентная борьба.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0810" marR="12065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слабая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753">
                <a:tc>
                  <a:txBody>
                    <a:bodyPr/>
                    <a:lstStyle/>
                    <a:p>
                      <a:pPr marL="109855" marR="9779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Защита конку-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2080" marR="12065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Возможность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753">
                <a:tc>
                  <a:txBody>
                    <a:bodyPr/>
                    <a:lstStyle/>
                    <a:p>
                      <a:pPr marL="109220" marR="98425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рентной</a:t>
                      </a:r>
                      <a:r>
                        <a:rPr lang="en-US" sz="1200" spc="-1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пози</a:t>
                      </a:r>
                      <a:r>
                        <a:rPr lang="en-US" sz="1200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2080" marR="120650" 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стратегических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356">
                <a:tc>
                  <a:txBody>
                    <a:bodyPr/>
                    <a:lstStyle/>
                    <a:p>
                      <a:pPr marL="107950" marR="98425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ции.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2080" marR="12065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инициатив.</a:t>
                      </a:r>
                      <a:endParaRPr lang="ru-RU" sz="11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866">
                <a:tc>
                  <a:txBody>
                    <a:bodyPr/>
                    <a:lstStyle/>
                    <a:p>
                      <a:pPr marL="57150" algn="ctr">
                        <a:lnSpc>
                          <a:spcPts val="1475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475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ysClr val="windowText" lastClr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1619672" y="141277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948264" y="414908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1979712" y="4231486"/>
            <a:ext cx="6049156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257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Низкая       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Высокая        Средняя отраслевая прибыль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9552" y="1772816"/>
            <a:ext cx="7498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Высокая</a:t>
            </a:r>
            <a:endParaRPr lang="ru-RU" sz="12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11560" y="3717032"/>
            <a:ext cx="6504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Низкая</a:t>
            </a:r>
            <a:endParaRPr lang="ru-RU" sz="1200" dirty="0"/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2411440" y="5041721"/>
            <a:ext cx="43211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 3 Сила конкуренции в отрасли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Барьеры для вхождения в отрасль возникает вследствие действия следующих причин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2474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Экономия от масштаба производства. Появление новых компаний изменяет объем предложения и усиливает риск перепроизводства продукции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возможности получить доступ к технологиям и специализированным ноу-хау.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42088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эффекта кривой опыта и обучения. Действует в том случае, если снижение издержек на единицу продукции является функцией опыта производства и обучения.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3356992"/>
            <a:ext cx="61430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  <a:tab pos="8572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Предпочтения и лояльность покупателей торговой марки.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71703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Капиталоемкость. Чем больше средств необходимо вложить для вхождения в рынок, тем меньше потенциальных кандидатов.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365104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Невыгодное положение по издержкам независимо от размеров фирмы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79715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Доступ к каналам распределения. Чем больше каналов распределения имеет фирма, тем труднее войти в рынок.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445224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Нормативно-правовая база. Действие лицензий и разрешений ограничивают вхождение в рынок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/>
          <a:lstStyle/>
          <a:p>
            <a:r>
              <a:rPr lang="ru-RU" b="1" dirty="0" smtClean="0"/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Системный подход к анализу внешней среды                   организации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 Ближнее окружение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260648"/>
            <a:ext cx="8136904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И. Н. Маврина. Стратегический менеджмент : учебное пособие / И. Н. Маврина. – Екатеринбург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УрФУ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, 2014. – 132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В.Г. Рождественский Стратегический менеджмент: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учеб. пособие / В.Г. Рождественский [и др.]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Нижегород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Р.Е. Алексеева. – Нижний Новгород, 2022. – 135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Основы стратегического менеджмента: теория и практика : учеб. пособие /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Казбекова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МОН РК.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Бастау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 2016. - 209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Strategic Management: Theory and Practice : textbook / Y.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Kazbekova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Ministry of Education of the Republic of Kazakhstan.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Bastau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2016. - 196 p.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Международный менеджмент : учеб. пособие / С. 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Дарибеков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Е. Н. Набиев. - Караганда : Изд-во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им. акад. Е.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Букетова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2022. - 169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Теория и практика менеджмента : учебник 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аль-Фараби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; ред. К.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университеті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2021. - 486 с.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и формы международного бизнеса : учеб. пособие / В.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Михалкин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М. : Магистр: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Инфра-М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2017. - 447 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Personnel management of the organization : textbook / D. M.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Turekulova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[et al.].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New book, 2018. - 373 p.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476672"/>
            <a:ext cx="86409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анализа внешней среды предприятия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получение ответа на следующие вопросы: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является внешней средой,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насколько привлекательна отрасль, в которой работает предприятие,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условия для бизнеса,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какие возможности и угрозы для предприятия существуют во внешней среде,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является ключевыми факторами отрасли,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информацию и с какой периодичностью следует получать,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затраты на информацию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1680" y="1052736"/>
          <a:ext cx="4176464" cy="3672408"/>
        </p:xfrm>
        <a:graphic>
          <a:graphicData uri="http://schemas.openxmlformats.org/drawingml/2006/table">
            <a:tbl>
              <a:tblPr/>
              <a:tblGrid>
                <a:gridCol w="2011140"/>
                <a:gridCol w="2165324"/>
              </a:tblGrid>
              <a:tr h="1752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1691680" y="620688"/>
            <a:ext cx="0" cy="4176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691680" y="4797152"/>
            <a:ext cx="48245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259632" y="90872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263691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4653136"/>
            <a:ext cx="478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0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635896" y="486916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24128" y="486916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2051720" y="548680"/>
            <a:ext cx="5040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УБ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6228184" y="4293096"/>
            <a:ext cx="57606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1403648" y="5157192"/>
            <a:ext cx="81369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 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анализа ситуации во внешней среде 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бизнеса организации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– привлекательность отрасли;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УБ – условия для бизнеса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сил конкуренции  по М. Портер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1374738"/>
            <a:ext cx="84249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конкуренция между действующими в отрасли предприятиями;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угроза вхождения в отрасль новых конкурентов;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угроза появления товаров-заменителей;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•"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 за условиями сделки со стороны покупателя;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контроль за условиями сделки со стороны поставщиков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1403648" y="764704"/>
            <a:ext cx="6277694" cy="4235450"/>
            <a:chOff x="2190" y="4736"/>
            <a:chExt cx="7590" cy="6669"/>
          </a:xfrm>
        </p:grpSpPr>
        <p:sp>
          <p:nvSpPr>
            <p:cNvPr id="18435" name="AutoShape 3"/>
            <p:cNvSpPr>
              <a:spLocks/>
            </p:cNvSpPr>
            <p:nvPr/>
          </p:nvSpPr>
          <p:spPr bwMode="auto">
            <a:xfrm>
              <a:off x="5911" y="9647"/>
              <a:ext cx="120" cy="648"/>
            </a:xfrm>
            <a:custGeom>
              <a:avLst/>
              <a:gdLst/>
              <a:ahLst/>
              <a:cxnLst>
                <a:cxn ang="0">
                  <a:pos x="50" y="119"/>
                </a:cxn>
                <a:cxn ang="0">
                  <a:pos x="34" y="636"/>
                </a:cxn>
                <a:cxn ang="0">
                  <a:pos x="34" y="642"/>
                </a:cxn>
                <a:cxn ang="0">
                  <a:pos x="38" y="646"/>
                </a:cxn>
                <a:cxn ang="0">
                  <a:pos x="49" y="647"/>
                </a:cxn>
                <a:cxn ang="0">
                  <a:pos x="54" y="642"/>
                </a:cxn>
                <a:cxn ang="0">
                  <a:pos x="54" y="636"/>
                </a:cxn>
                <a:cxn ang="0">
                  <a:pos x="70" y="120"/>
                </a:cxn>
                <a:cxn ang="0">
                  <a:pos x="50" y="119"/>
                </a:cxn>
                <a:cxn ang="0">
                  <a:pos x="105" y="89"/>
                </a:cxn>
                <a:cxn ang="0">
                  <a:pos x="56" y="89"/>
                </a:cxn>
                <a:cxn ang="0">
                  <a:pos x="67" y="90"/>
                </a:cxn>
                <a:cxn ang="0">
                  <a:pos x="71" y="94"/>
                </a:cxn>
                <a:cxn ang="0">
                  <a:pos x="71" y="100"/>
                </a:cxn>
                <a:cxn ang="0">
                  <a:pos x="70" y="120"/>
                </a:cxn>
                <a:cxn ang="0">
                  <a:pos x="120" y="121"/>
                </a:cxn>
                <a:cxn ang="0">
                  <a:pos x="105" y="89"/>
                </a:cxn>
                <a:cxn ang="0">
                  <a:pos x="56" y="89"/>
                </a:cxn>
                <a:cxn ang="0">
                  <a:pos x="51" y="94"/>
                </a:cxn>
                <a:cxn ang="0">
                  <a:pos x="51" y="100"/>
                </a:cxn>
                <a:cxn ang="0">
                  <a:pos x="50" y="119"/>
                </a:cxn>
                <a:cxn ang="0">
                  <a:pos x="70" y="120"/>
                </a:cxn>
                <a:cxn ang="0">
                  <a:pos x="71" y="99"/>
                </a:cxn>
                <a:cxn ang="0">
                  <a:pos x="71" y="94"/>
                </a:cxn>
                <a:cxn ang="0">
                  <a:pos x="67" y="90"/>
                </a:cxn>
                <a:cxn ang="0">
                  <a:pos x="56" y="89"/>
                </a:cxn>
                <a:cxn ang="0">
                  <a:pos x="64" y="0"/>
                </a:cxn>
                <a:cxn ang="0">
                  <a:pos x="0" y="118"/>
                </a:cxn>
                <a:cxn ang="0">
                  <a:pos x="50" y="119"/>
                </a:cxn>
                <a:cxn ang="0">
                  <a:pos x="51" y="100"/>
                </a:cxn>
                <a:cxn ang="0">
                  <a:pos x="51" y="94"/>
                </a:cxn>
                <a:cxn ang="0">
                  <a:pos x="56" y="89"/>
                </a:cxn>
                <a:cxn ang="0">
                  <a:pos x="105" y="89"/>
                </a:cxn>
                <a:cxn ang="0">
                  <a:pos x="64" y="0"/>
                </a:cxn>
              </a:cxnLst>
              <a:rect l="0" t="0" r="r" b="b"/>
              <a:pathLst>
                <a:path w="120" h="648">
                  <a:moveTo>
                    <a:pt x="50" y="119"/>
                  </a:moveTo>
                  <a:lnTo>
                    <a:pt x="34" y="636"/>
                  </a:lnTo>
                  <a:lnTo>
                    <a:pt x="34" y="642"/>
                  </a:lnTo>
                  <a:lnTo>
                    <a:pt x="38" y="646"/>
                  </a:lnTo>
                  <a:lnTo>
                    <a:pt x="49" y="647"/>
                  </a:lnTo>
                  <a:lnTo>
                    <a:pt x="54" y="642"/>
                  </a:lnTo>
                  <a:lnTo>
                    <a:pt x="54" y="636"/>
                  </a:lnTo>
                  <a:lnTo>
                    <a:pt x="70" y="120"/>
                  </a:lnTo>
                  <a:lnTo>
                    <a:pt x="50" y="119"/>
                  </a:lnTo>
                  <a:close/>
                  <a:moveTo>
                    <a:pt x="105" y="89"/>
                  </a:moveTo>
                  <a:lnTo>
                    <a:pt x="56" y="89"/>
                  </a:lnTo>
                  <a:lnTo>
                    <a:pt x="67" y="90"/>
                  </a:lnTo>
                  <a:lnTo>
                    <a:pt x="71" y="94"/>
                  </a:lnTo>
                  <a:lnTo>
                    <a:pt x="71" y="100"/>
                  </a:lnTo>
                  <a:lnTo>
                    <a:pt x="70" y="120"/>
                  </a:lnTo>
                  <a:lnTo>
                    <a:pt x="120" y="121"/>
                  </a:lnTo>
                  <a:lnTo>
                    <a:pt x="105" y="89"/>
                  </a:lnTo>
                  <a:close/>
                  <a:moveTo>
                    <a:pt x="56" y="89"/>
                  </a:moveTo>
                  <a:lnTo>
                    <a:pt x="51" y="94"/>
                  </a:lnTo>
                  <a:lnTo>
                    <a:pt x="51" y="100"/>
                  </a:lnTo>
                  <a:lnTo>
                    <a:pt x="50" y="119"/>
                  </a:lnTo>
                  <a:lnTo>
                    <a:pt x="70" y="120"/>
                  </a:lnTo>
                  <a:lnTo>
                    <a:pt x="71" y="99"/>
                  </a:lnTo>
                  <a:lnTo>
                    <a:pt x="71" y="94"/>
                  </a:lnTo>
                  <a:lnTo>
                    <a:pt x="67" y="90"/>
                  </a:lnTo>
                  <a:lnTo>
                    <a:pt x="56" y="89"/>
                  </a:lnTo>
                  <a:close/>
                  <a:moveTo>
                    <a:pt x="64" y="0"/>
                  </a:moveTo>
                  <a:lnTo>
                    <a:pt x="0" y="118"/>
                  </a:lnTo>
                  <a:lnTo>
                    <a:pt x="50" y="119"/>
                  </a:lnTo>
                  <a:lnTo>
                    <a:pt x="51" y="100"/>
                  </a:lnTo>
                  <a:lnTo>
                    <a:pt x="51" y="94"/>
                  </a:lnTo>
                  <a:lnTo>
                    <a:pt x="56" y="89"/>
                  </a:lnTo>
                  <a:lnTo>
                    <a:pt x="105" y="89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6" name="AutoShape 4"/>
            <p:cNvSpPr>
              <a:spLocks/>
            </p:cNvSpPr>
            <p:nvPr/>
          </p:nvSpPr>
          <p:spPr bwMode="auto">
            <a:xfrm>
              <a:off x="7237" y="7965"/>
              <a:ext cx="695" cy="12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0" y="62"/>
                </a:cxn>
                <a:cxn ang="0">
                  <a:pos x="121" y="120"/>
                </a:cxn>
                <a:cxn ang="0">
                  <a:pos x="120" y="70"/>
                </a:cxn>
                <a:cxn ang="0">
                  <a:pos x="95" y="70"/>
                </a:cxn>
                <a:cxn ang="0">
                  <a:pos x="90" y="66"/>
                </a:cxn>
                <a:cxn ang="0">
                  <a:pos x="90" y="56"/>
                </a:cxn>
                <a:cxn ang="0">
                  <a:pos x="90" y="55"/>
                </a:cxn>
                <a:cxn ang="0">
                  <a:pos x="94" y="50"/>
                </a:cxn>
                <a:cxn ang="0">
                  <a:pos x="100" y="50"/>
                </a:cxn>
                <a:cxn ang="0">
                  <a:pos x="120" y="50"/>
                </a:cxn>
                <a:cxn ang="0">
                  <a:pos x="119" y="0"/>
                </a:cxn>
                <a:cxn ang="0">
                  <a:pos x="120" y="50"/>
                </a:cxn>
                <a:cxn ang="0">
                  <a:pos x="100" y="50"/>
                </a:cxn>
                <a:cxn ang="0">
                  <a:pos x="94" y="50"/>
                </a:cxn>
                <a:cxn ang="0">
                  <a:pos x="90" y="55"/>
                </a:cxn>
                <a:cxn ang="0">
                  <a:pos x="90" y="56"/>
                </a:cxn>
                <a:cxn ang="0">
                  <a:pos x="90" y="66"/>
                </a:cxn>
                <a:cxn ang="0">
                  <a:pos x="95" y="70"/>
                </a:cxn>
                <a:cxn ang="0">
                  <a:pos x="100" y="70"/>
                </a:cxn>
                <a:cxn ang="0">
                  <a:pos x="120" y="70"/>
                </a:cxn>
                <a:cxn ang="0">
                  <a:pos x="120" y="50"/>
                </a:cxn>
                <a:cxn ang="0">
                  <a:pos x="120" y="70"/>
                </a:cxn>
                <a:cxn ang="0">
                  <a:pos x="100" y="70"/>
                </a:cxn>
                <a:cxn ang="0">
                  <a:pos x="120" y="70"/>
                </a:cxn>
                <a:cxn ang="0">
                  <a:pos x="120" y="70"/>
                </a:cxn>
                <a:cxn ang="0">
                  <a:pos x="690" y="41"/>
                </a:cxn>
                <a:cxn ang="0">
                  <a:pos x="685" y="41"/>
                </a:cxn>
                <a:cxn ang="0">
                  <a:pos x="120" y="50"/>
                </a:cxn>
                <a:cxn ang="0">
                  <a:pos x="120" y="70"/>
                </a:cxn>
                <a:cxn ang="0">
                  <a:pos x="685" y="61"/>
                </a:cxn>
                <a:cxn ang="0">
                  <a:pos x="691" y="61"/>
                </a:cxn>
                <a:cxn ang="0">
                  <a:pos x="695" y="56"/>
                </a:cxn>
                <a:cxn ang="0">
                  <a:pos x="695" y="45"/>
                </a:cxn>
                <a:cxn ang="0">
                  <a:pos x="690" y="41"/>
                </a:cxn>
              </a:cxnLst>
              <a:rect l="0" t="0" r="r" b="b"/>
              <a:pathLst>
                <a:path w="695" h="120">
                  <a:moveTo>
                    <a:pt x="119" y="0"/>
                  </a:moveTo>
                  <a:lnTo>
                    <a:pt x="0" y="62"/>
                  </a:lnTo>
                  <a:lnTo>
                    <a:pt x="121" y="120"/>
                  </a:lnTo>
                  <a:lnTo>
                    <a:pt x="120" y="70"/>
                  </a:lnTo>
                  <a:lnTo>
                    <a:pt x="95" y="70"/>
                  </a:lnTo>
                  <a:lnTo>
                    <a:pt x="90" y="66"/>
                  </a:lnTo>
                  <a:lnTo>
                    <a:pt x="90" y="56"/>
                  </a:lnTo>
                  <a:lnTo>
                    <a:pt x="90" y="55"/>
                  </a:lnTo>
                  <a:lnTo>
                    <a:pt x="94" y="50"/>
                  </a:lnTo>
                  <a:lnTo>
                    <a:pt x="100" y="50"/>
                  </a:lnTo>
                  <a:lnTo>
                    <a:pt x="120" y="50"/>
                  </a:lnTo>
                  <a:lnTo>
                    <a:pt x="119" y="0"/>
                  </a:lnTo>
                  <a:close/>
                  <a:moveTo>
                    <a:pt x="120" y="50"/>
                  </a:moveTo>
                  <a:lnTo>
                    <a:pt x="100" y="50"/>
                  </a:lnTo>
                  <a:lnTo>
                    <a:pt x="94" y="50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66"/>
                  </a:lnTo>
                  <a:lnTo>
                    <a:pt x="95" y="70"/>
                  </a:lnTo>
                  <a:lnTo>
                    <a:pt x="100" y="70"/>
                  </a:lnTo>
                  <a:lnTo>
                    <a:pt x="120" y="70"/>
                  </a:lnTo>
                  <a:lnTo>
                    <a:pt x="120" y="50"/>
                  </a:lnTo>
                  <a:close/>
                  <a:moveTo>
                    <a:pt x="120" y="70"/>
                  </a:moveTo>
                  <a:lnTo>
                    <a:pt x="100" y="70"/>
                  </a:lnTo>
                  <a:lnTo>
                    <a:pt x="120" y="70"/>
                  </a:lnTo>
                  <a:close/>
                  <a:moveTo>
                    <a:pt x="690" y="41"/>
                  </a:moveTo>
                  <a:lnTo>
                    <a:pt x="685" y="41"/>
                  </a:lnTo>
                  <a:lnTo>
                    <a:pt x="120" y="50"/>
                  </a:lnTo>
                  <a:lnTo>
                    <a:pt x="120" y="70"/>
                  </a:lnTo>
                  <a:lnTo>
                    <a:pt x="685" y="61"/>
                  </a:lnTo>
                  <a:lnTo>
                    <a:pt x="691" y="61"/>
                  </a:lnTo>
                  <a:lnTo>
                    <a:pt x="695" y="56"/>
                  </a:lnTo>
                  <a:lnTo>
                    <a:pt x="695" y="45"/>
                  </a:lnTo>
                  <a:lnTo>
                    <a:pt x="69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7" name="AutoShape 5"/>
            <p:cNvSpPr>
              <a:spLocks/>
            </p:cNvSpPr>
            <p:nvPr/>
          </p:nvSpPr>
          <p:spPr bwMode="auto">
            <a:xfrm>
              <a:off x="5915" y="6047"/>
              <a:ext cx="120" cy="432"/>
            </a:xfrm>
            <a:custGeom>
              <a:avLst/>
              <a:gdLst/>
              <a:ahLst/>
              <a:cxnLst>
                <a:cxn ang="0">
                  <a:pos x="0" y="312"/>
                </a:cxn>
                <a:cxn ang="0">
                  <a:pos x="60" y="432"/>
                </a:cxn>
                <a:cxn ang="0">
                  <a:pos x="105" y="342"/>
                </a:cxn>
                <a:cxn ang="0">
                  <a:pos x="55" y="342"/>
                </a:cxn>
                <a:cxn ang="0">
                  <a:pos x="50" y="337"/>
                </a:cxn>
                <a:cxn ang="0">
                  <a:pos x="50" y="312"/>
                </a:cxn>
                <a:cxn ang="0">
                  <a:pos x="0" y="312"/>
                </a:cxn>
                <a:cxn ang="0">
                  <a:pos x="50" y="312"/>
                </a:cxn>
                <a:cxn ang="0">
                  <a:pos x="50" y="337"/>
                </a:cxn>
                <a:cxn ang="0">
                  <a:pos x="55" y="342"/>
                </a:cxn>
                <a:cxn ang="0">
                  <a:pos x="66" y="342"/>
                </a:cxn>
                <a:cxn ang="0">
                  <a:pos x="70" y="337"/>
                </a:cxn>
                <a:cxn ang="0">
                  <a:pos x="70" y="312"/>
                </a:cxn>
                <a:cxn ang="0">
                  <a:pos x="50" y="312"/>
                </a:cxn>
                <a:cxn ang="0">
                  <a:pos x="70" y="312"/>
                </a:cxn>
                <a:cxn ang="0">
                  <a:pos x="70" y="337"/>
                </a:cxn>
                <a:cxn ang="0">
                  <a:pos x="66" y="342"/>
                </a:cxn>
                <a:cxn ang="0">
                  <a:pos x="105" y="342"/>
                </a:cxn>
                <a:cxn ang="0">
                  <a:pos x="120" y="312"/>
                </a:cxn>
                <a:cxn ang="0">
                  <a:pos x="70" y="312"/>
                </a:cxn>
                <a:cxn ang="0">
                  <a:pos x="67" y="0"/>
                </a:cxn>
                <a:cxn ang="0">
                  <a:pos x="55" y="0"/>
                </a:cxn>
                <a:cxn ang="0">
                  <a:pos x="51" y="4"/>
                </a:cxn>
                <a:cxn ang="0">
                  <a:pos x="50" y="312"/>
                </a:cxn>
                <a:cxn ang="0">
                  <a:pos x="70" y="312"/>
                </a:cxn>
                <a:cxn ang="0">
                  <a:pos x="71" y="10"/>
                </a:cxn>
                <a:cxn ang="0">
                  <a:pos x="71" y="4"/>
                </a:cxn>
                <a:cxn ang="0">
                  <a:pos x="67" y="0"/>
                </a:cxn>
              </a:cxnLst>
              <a:rect l="0" t="0" r="r" b="b"/>
              <a:pathLst>
                <a:path w="120" h="432">
                  <a:moveTo>
                    <a:pt x="0" y="312"/>
                  </a:moveTo>
                  <a:lnTo>
                    <a:pt x="60" y="432"/>
                  </a:lnTo>
                  <a:lnTo>
                    <a:pt x="105" y="342"/>
                  </a:lnTo>
                  <a:lnTo>
                    <a:pt x="55" y="342"/>
                  </a:lnTo>
                  <a:lnTo>
                    <a:pt x="50" y="337"/>
                  </a:lnTo>
                  <a:lnTo>
                    <a:pt x="50" y="312"/>
                  </a:lnTo>
                  <a:lnTo>
                    <a:pt x="0" y="312"/>
                  </a:lnTo>
                  <a:close/>
                  <a:moveTo>
                    <a:pt x="50" y="312"/>
                  </a:moveTo>
                  <a:lnTo>
                    <a:pt x="50" y="337"/>
                  </a:lnTo>
                  <a:lnTo>
                    <a:pt x="55" y="342"/>
                  </a:lnTo>
                  <a:lnTo>
                    <a:pt x="66" y="342"/>
                  </a:lnTo>
                  <a:lnTo>
                    <a:pt x="70" y="337"/>
                  </a:lnTo>
                  <a:lnTo>
                    <a:pt x="70" y="312"/>
                  </a:lnTo>
                  <a:lnTo>
                    <a:pt x="50" y="312"/>
                  </a:lnTo>
                  <a:close/>
                  <a:moveTo>
                    <a:pt x="70" y="312"/>
                  </a:moveTo>
                  <a:lnTo>
                    <a:pt x="70" y="337"/>
                  </a:lnTo>
                  <a:lnTo>
                    <a:pt x="66" y="342"/>
                  </a:lnTo>
                  <a:lnTo>
                    <a:pt x="105" y="342"/>
                  </a:lnTo>
                  <a:lnTo>
                    <a:pt x="120" y="312"/>
                  </a:lnTo>
                  <a:lnTo>
                    <a:pt x="70" y="312"/>
                  </a:lnTo>
                  <a:close/>
                  <a:moveTo>
                    <a:pt x="67" y="0"/>
                  </a:moveTo>
                  <a:lnTo>
                    <a:pt x="55" y="0"/>
                  </a:lnTo>
                  <a:lnTo>
                    <a:pt x="51" y="4"/>
                  </a:lnTo>
                  <a:lnTo>
                    <a:pt x="50" y="312"/>
                  </a:lnTo>
                  <a:lnTo>
                    <a:pt x="70" y="312"/>
                  </a:lnTo>
                  <a:lnTo>
                    <a:pt x="71" y="10"/>
                  </a:lnTo>
                  <a:lnTo>
                    <a:pt x="71" y="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3236" y="4736"/>
              <a:ext cx="5479" cy="132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544513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Фирмы из других отраслей, предлагающие субституты:</a:t>
              </a:r>
            </a:p>
            <a:p>
              <a:pPr marL="457200" marR="544513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борьба за существующих потребителей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2190" y="7184"/>
              <a:ext cx="1879" cy="181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314325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Поставщики: контроль за условиями сделки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4713" y="6480"/>
              <a:ext cx="2524" cy="324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21590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Соперничество ме- жду	конкурирую- щими продавцами: силы	конкуренции объясняются стремлением сопернков		занять лучшую позицию и получить	преиму- щество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7922" y="7184"/>
              <a:ext cx="1858" cy="181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347663" lvl="1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Покупатели: контроль за условиями сделки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3510" y="10321"/>
              <a:ext cx="4890" cy="108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373063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Потенциальные конкуренты: борьба за существующих потребителей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3" name="AutoShape 11"/>
          <p:cNvSpPr>
            <a:spLocks/>
          </p:cNvSpPr>
          <p:nvPr/>
        </p:nvSpPr>
        <p:spPr bwMode="auto">
          <a:xfrm>
            <a:off x="2578100" y="457200"/>
            <a:ext cx="415925" cy="76200"/>
          </a:xfrm>
          <a:custGeom>
            <a:avLst/>
            <a:gdLst/>
            <a:ahLst/>
            <a:cxnLst>
              <a:cxn ang="0">
                <a:pos x="534" y="69"/>
              </a:cxn>
              <a:cxn ang="0">
                <a:pos x="533" y="120"/>
              </a:cxn>
              <a:cxn ang="0">
                <a:pos x="636" y="70"/>
              </a:cxn>
              <a:cxn ang="0">
                <a:pos x="559" y="70"/>
              </a:cxn>
              <a:cxn ang="0">
                <a:pos x="554" y="70"/>
              </a:cxn>
              <a:cxn ang="0">
                <a:pos x="534" y="69"/>
              </a:cxn>
              <a:cxn ang="0">
                <a:pos x="534" y="49"/>
              </a:cxn>
              <a:cxn ang="0">
                <a:pos x="534" y="69"/>
              </a:cxn>
              <a:cxn ang="0">
                <a:pos x="554" y="70"/>
              </a:cxn>
              <a:cxn ang="0">
                <a:pos x="559" y="70"/>
              </a:cxn>
              <a:cxn ang="0">
                <a:pos x="564" y="66"/>
              </a:cxn>
              <a:cxn ang="0">
                <a:pos x="564" y="55"/>
              </a:cxn>
              <a:cxn ang="0">
                <a:pos x="560" y="50"/>
              </a:cxn>
              <a:cxn ang="0">
                <a:pos x="554" y="50"/>
              </a:cxn>
              <a:cxn ang="0">
                <a:pos x="534" y="49"/>
              </a:cxn>
              <a:cxn ang="0">
                <a:pos x="535" y="0"/>
              </a:cxn>
              <a:cxn ang="0">
                <a:pos x="534" y="49"/>
              </a:cxn>
              <a:cxn ang="0">
                <a:pos x="554" y="50"/>
              </a:cxn>
              <a:cxn ang="0">
                <a:pos x="560" y="50"/>
              </a:cxn>
              <a:cxn ang="0">
                <a:pos x="564" y="55"/>
              </a:cxn>
              <a:cxn ang="0">
                <a:pos x="564" y="66"/>
              </a:cxn>
              <a:cxn ang="0">
                <a:pos x="559" y="70"/>
              </a:cxn>
              <a:cxn ang="0">
                <a:pos x="636" y="70"/>
              </a:cxn>
              <a:cxn ang="0">
                <a:pos x="654" y="62"/>
              </a:cxn>
              <a:cxn ang="0">
                <a:pos x="535" y="0"/>
              </a:cxn>
              <a:cxn ang="0">
                <a:pos x="10" y="41"/>
              </a:cxn>
              <a:cxn ang="0">
                <a:pos x="5" y="41"/>
              </a:cxn>
              <a:cxn ang="0">
                <a:pos x="0" y="45"/>
              </a:cxn>
              <a:cxn ang="0">
                <a:pos x="0" y="56"/>
              </a:cxn>
              <a:cxn ang="0">
                <a:pos x="4" y="61"/>
              </a:cxn>
              <a:cxn ang="0">
                <a:pos x="10" y="61"/>
              </a:cxn>
              <a:cxn ang="0">
                <a:pos x="534" y="69"/>
              </a:cxn>
              <a:cxn ang="0">
                <a:pos x="534" y="49"/>
              </a:cxn>
              <a:cxn ang="0">
                <a:pos x="10" y="41"/>
              </a:cxn>
            </a:cxnLst>
            <a:rect l="0" t="0" r="r" b="b"/>
            <a:pathLst>
              <a:path w="654" h="120">
                <a:moveTo>
                  <a:pt x="534" y="69"/>
                </a:moveTo>
                <a:lnTo>
                  <a:pt x="533" y="120"/>
                </a:lnTo>
                <a:lnTo>
                  <a:pt x="636" y="70"/>
                </a:lnTo>
                <a:lnTo>
                  <a:pt x="559" y="70"/>
                </a:lnTo>
                <a:lnTo>
                  <a:pt x="554" y="70"/>
                </a:lnTo>
                <a:lnTo>
                  <a:pt x="534" y="69"/>
                </a:lnTo>
                <a:close/>
                <a:moveTo>
                  <a:pt x="534" y="49"/>
                </a:moveTo>
                <a:lnTo>
                  <a:pt x="534" y="69"/>
                </a:lnTo>
                <a:lnTo>
                  <a:pt x="554" y="70"/>
                </a:lnTo>
                <a:lnTo>
                  <a:pt x="559" y="70"/>
                </a:lnTo>
                <a:lnTo>
                  <a:pt x="564" y="66"/>
                </a:lnTo>
                <a:lnTo>
                  <a:pt x="564" y="55"/>
                </a:lnTo>
                <a:lnTo>
                  <a:pt x="560" y="50"/>
                </a:lnTo>
                <a:lnTo>
                  <a:pt x="554" y="50"/>
                </a:lnTo>
                <a:lnTo>
                  <a:pt x="534" y="49"/>
                </a:lnTo>
                <a:close/>
                <a:moveTo>
                  <a:pt x="535" y="0"/>
                </a:moveTo>
                <a:lnTo>
                  <a:pt x="534" y="49"/>
                </a:lnTo>
                <a:lnTo>
                  <a:pt x="554" y="50"/>
                </a:lnTo>
                <a:lnTo>
                  <a:pt x="560" y="50"/>
                </a:lnTo>
                <a:lnTo>
                  <a:pt x="564" y="55"/>
                </a:lnTo>
                <a:lnTo>
                  <a:pt x="564" y="66"/>
                </a:lnTo>
                <a:lnTo>
                  <a:pt x="559" y="70"/>
                </a:lnTo>
                <a:lnTo>
                  <a:pt x="636" y="70"/>
                </a:lnTo>
                <a:lnTo>
                  <a:pt x="654" y="62"/>
                </a:lnTo>
                <a:lnTo>
                  <a:pt x="535" y="0"/>
                </a:lnTo>
                <a:close/>
                <a:moveTo>
                  <a:pt x="10" y="41"/>
                </a:moveTo>
                <a:lnTo>
                  <a:pt x="5" y="41"/>
                </a:lnTo>
                <a:lnTo>
                  <a:pt x="0" y="45"/>
                </a:lnTo>
                <a:lnTo>
                  <a:pt x="0" y="56"/>
                </a:lnTo>
                <a:lnTo>
                  <a:pt x="4" y="61"/>
                </a:lnTo>
                <a:lnTo>
                  <a:pt x="10" y="61"/>
                </a:lnTo>
                <a:lnTo>
                  <a:pt x="534" y="69"/>
                </a:lnTo>
                <a:lnTo>
                  <a:pt x="534" y="49"/>
                </a:lnTo>
                <a:lnTo>
                  <a:pt x="10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1835696" y="5445224"/>
            <a:ext cx="5400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Рис. 2 Модель движущих сил конкуренции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На скорость и размах действий конкурентов влияют: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 отраслевого товара (дифференцированный или стандартный);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потенциал конкурентных преимуществ, которыми обладают фирмы (размах варьирования затрат);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и сфера действия патентов;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приверженность (лояльность) потребителей к товару;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легкость имитации или копирования стратегии фирмы;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степень уязвимости стратегии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публичном обнародовании;</a:t>
            </a:r>
          </a:p>
          <a:p>
            <a:pPr lvl="1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возможная сила и скорость ответной реакции конкурентам.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общее число конкурентов в отрасли;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сила каждого конкурента: объем продаж, затраты на маркетинг, доля рынка;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темп роста отрасли;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уровень постоянных издержек (накладные расходы, стоимость товарно-материальных запасов);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целевая сегментация рынка, наличие приверженности покупателей торговым маркам;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наличие резервных мощностей;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степень различия конкурентов (наличие марочной конкуренции, товарно-видовой, товарно-родовой и т.д.);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стратегическая значимость отрасли;</a:t>
            </a:r>
          </a:p>
          <a:p>
            <a:pPr lvl="1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сила входных барьеров.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Оценку интенсивности конкуренции можно получить на основе анализа следующих показателей: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150</TotalTime>
  <Words>613</Words>
  <Application>Microsoft Office PowerPoint</Application>
  <PresentationFormat>Экран (4:3)</PresentationFormat>
  <Paragraphs>102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Лекция3 Анализ внешней среды организации</vt:lpstr>
      <vt:lpstr>ПЛАН</vt:lpstr>
      <vt:lpstr>Слайд 3</vt:lpstr>
      <vt:lpstr>Слайд 4</vt:lpstr>
      <vt:lpstr>Слайд 5</vt:lpstr>
      <vt:lpstr>Слайд 6</vt:lpstr>
      <vt:lpstr>Слайд 7</vt:lpstr>
      <vt:lpstr> На скорость и размах действий конкурентов влияют: </vt:lpstr>
      <vt:lpstr>Оценку интенсивности конкуренции можно получить на основе анализа следующих показателей: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18</cp:revision>
  <dcterms:created xsi:type="dcterms:W3CDTF">2023-06-29T13:51:34Z</dcterms:created>
  <dcterms:modified xsi:type="dcterms:W3CDTF">2023-06-30T15:09:57Z</dcterms:modified>
</cp:coreProperties>
</file>