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428596" y="285728"/>
            <a:ext cx="8458200" cy="622992"/>
          </a:xfrm>
          <a:prstGeom prst="rect">
            <a:avLst/>
          </a:prstGeom>
        </p:spPr>
        <p:txBody>
          <a:bodyPr vert="horz" lIns="45720" rIns="45720">
            <a:normAutofit/>
          </a:bodyPr>
          <a:lstStyle/>
          <a:p>
            <a:pPr marL="0" marR="64008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Карагандинский   университет         им. Е.А. </a:t>
            </a:r>
            <a:r>
              <a:rPr kumimoji="0" lang="ru-RU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Букетова</a:t>
            </a:r>
            <a:endParaRPr kumimoji="0" lang="ru-RU" sz="27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395536" y="764704"/>
            <a:ext cx="8458200" cy="144016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Дисциплина </a:t>
            </a:r>
            <a:b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Управление стратегией и развитием</a:t>
            </a:r>
            <a:endParaRPr lang="ru-RU" sz="32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827584" y="2420889"/>
            <a:ext cx="808150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2"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Лекция 2 Выбор стратегических ориентиров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691680" y="3573016"/>
            <a:ext cx="6232154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7М04103 - "Государственное и местное управление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7"/>
          <p:cNvSpPr txBox="1">
            <a:spLocks/>
          </p:cNvSpPr>
          <p:nvPr/>
        </p:nvSpPr>
        <p:spPr>
          <a:xfrm>
            <a:off x="857224" y="4500570"/>
            <a:ext cx="7920880" cy="1373180"/>
          </a:xfrm>
          <a:prstGeom prst="rect">
            <a:avLst/>
          </a:prstGeom>
        </p:spPr>
        <p:txBody>
          <a:bodyPr vert="horz" anchor="b">
            <a:normAutofit fontScale="925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Автор                                                                      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Дарибеков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С.С.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Вид занятия:                                                            Лекция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476672"/>
            <a:ext cx="45727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Основные методы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целеполагания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395536" y="908720"/>
            <a:ext cx="842493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0850" algn="l"/>
                <a:tab pos="2857500" algn="l"/>
                <a:tab pos="3128963" algn="l"/>
                <a:tab pos="4743450" algn="l"/>
                <a:tab pos="53816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Структуризация целей на основе перечисленных критериев.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0850" algn="l"/>
                <a:tab pos="2857500" algn="l"/>
                <a:tab pos="3128963" algn="l"/>
                <a:tab pos="4743450" algn="l"/>
                <a:tab pos="53816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Логическая стройность и непротиворечивость системы целей.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0850" algn="l"/>
                <a:tab pos="2857500" algn="l"/>
                <a:tab pos="3128963" algn="l"/>
                <a:tab pos="4743450" algn="l"/>
                <a:tab pos="5381625" algn="l"/>
              </a:tabLst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Взаимодополняемость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взаимоподдержка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целей различных уровней и разных направлений деятельности.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2276872"/>
            <a:ext cx="61926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Конкретно цели предприятия могут быть сформулированы в следующих категориях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539552" y="3212976"/>
            <a:ext cx="8352928" cy="3416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899829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588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увеличение доли рынка на ... %;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588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повышение объемов продаж на ... %;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588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увеличение темпов роста чистого дохода;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588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увеличение доли собственного капитала до ... %.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588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выход на новые рынки сбыта;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588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повышение качества производимой продукции;</a:t>
            </a: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588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сокращение нормативных сроков обслуживания клиентов до ... дней и т.д.;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1.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Видение организации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Миссия организации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Управление по целям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effectLst/>
              </a:rPr>
              <a:t>ПЛАН</a:t>
            </a:r>
            <a:endParaRPr lang="ru-RU" sz="2800" dirty="0">
              <a:effectLst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23528" y="332656"/>
            <a:ext cx="8208912" cy="563231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Основная литература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NewRoman"/>
                <a:cs typeface="Times New Roman" pitchFamily="18" charset="0"/>
              </a:rPr>
              <a:t>И. Н. Маврина. Стратегический менеджмент : учебное пособие / И. Н. Маврина. – Екатеринбург :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NewRoman"/>
                <a:cs typeface="Times New Roman" pitchFamily="18" charset="0"/>
              </a:rPr>
              <a:t>УрФУ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NewRoman"/>
                <a:cs typeface="Times New Roman" pitchFamily="18" charset="0"/>
              </a:rPr>
              <a:t>, 2014. – 132 с.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В.Г. Рождественский Стратегический менеджмент: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учеб. пособие / В.Г. Рождественский [и др.]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Нижегород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ун-т им. Р.Е. Алексеева. – Нижний Новгород, 2022. – 135 с.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Основы стратегического менеджмента: теория и практика : учеб. пособие / Е.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Казбекова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; МОН РК. -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Алматы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: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Бастау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, 2016. - 209 с.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698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Дополнительная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литература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Strategic Management: Theory and Practice : textbook / Y.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Kazbekova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; Ministry of Education of the Republic of Kazakhstan. -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Almaty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: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Bastau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2016. - 196 p.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Международный менеджмент : учеб. пособие / С. С.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Дарибеков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Е. Н. Набиев. - Караганда : Изд-во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им. акад. Е. А.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Букетова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2022. - 169 с.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Теория и практика менеджмента : учебник /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Каз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нац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ун-т им.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аль-Фараби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; ред. К. Е.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Кубаева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-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Алматы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: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Қазақ университеті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, 2021. - 486 с.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Организация и формы международного бизнеса : учеб. пособие / В. А.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Михалкин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- М. : Магистр: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Инфра-М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2017. - 447 с.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Personnel management of the organization : textbook / D. M.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Turekulova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[et al.]. -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Almaty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: New book, 2018. - 373 p.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260648"/>
            <a:ext cx="842493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Видение организации  это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состояние бизнеса при самых благоприятных условиях развития.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899829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Потребность видении компании, как правило, возникает в начале деятельности при создании компании и в том случае, если компания сталкивается с проблема- ми и требуется переосмыслить суть ее деятельности.</a:t>
            </a: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899829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Потребность видении компании, как правило, возникает в начале деятельности при создании компании и в том случае, если компания сталкивается с проблема- ми и требуется переосмыслить суть ее деятельности.</a:t>
            </a: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79512" y="1196752"/>
            <a:ext cx="8712968" cy="2924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899829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Потребность видении компании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как правило, возникает в начале деятельности при создании компании и в том случае, если компания сталкивается с проблемами и требуется переосмыслить суть ее деятельности.</a:t>
            </a: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67544" y="908720"/>
          <a:ext cx="8496944" cy="5640263"/>
        </p:xfrm>
        <a:graphic>
          <a:graphicData uri="http://schemas.openxmlformats.org/drawingml/2006/table">
            <a:tbl>
              <a:tblPr/>
              <a:tblGrid>
                <a:gridCol w="1440160"/>
                <a:gridCol w="7056784"/>
              </a:tblGrid>
              <a:tr h="223918">
                <a:tc>
                  <a:txBody>
                    <a:bodyPr/>
                    <a:lstStyle/>
                    <a:p>
                      <a:pPr marL="5181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latin typeface="Times New Roman"/>
                          <a:ea typeface="Times New Roman"/>
                        </a:rPr>
                        <a:t>Фирма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9890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</a:rPr>
                        <a:t>Формулировка</a:t>
                      </a:r>
                      <a:r>
                        <a:rPr lang="en-US" sz="1800" b="1" spc="-2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b="1">
                          <a:latin typeface="Times New Roman"/>
                          <a:ea typeface="Times New Roman"/>
                        </a:rPr>
                        <a:t>миссии</a:t>
                      </a:r>
                      <a:r>
                        <a:rPr lang="en-US" sz="1800" b="1" spc="-1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b="1">
                          <a:latin typeface="Times New Roman"/>
                          <a:ea typeface="Times New Roman"/>
                        </a:rPr>
                        <a:t>фирмы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9618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Times New Roman"/>
                          <a:ea typeface="Times New Roman"/>
                        </a:rPr>
                        <a:t>Порше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SzPts val="1300"/>
                        <a:buFont typeface="Times New Roman"/>
                        <a:buAutoNum type="arabicPeriod"/>
                        <a:tabLst>
                          <a:tab pos="234315" algn="l"/>
                        </a:tabLst>
                      </a:pPr>
                      <a:r>
                        <a:rPr lang="en-US" sz="1800" dirty="0" err="1">
                          <a:latin typeface="Times New Roman"/>
                          <a:ea typeface="Times New Roman"/>
                        </a:rPr>
                        <a:t>Клиент</a:t>
                      </a:r>
                      <a:r>
                        <a:rPr lang="en-US" sz="1800" spc="-2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в</a:t>
                      </a:r>
                      <a:r>
                        <a:rPr lang="en-US" sz="1800" spc="-1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Times New Roman"/>
                        </a:rPr>
                        <a:t>центре</a:t>
                      </a:r>
                      <a:r>
                        <a:rPr lang="en-US" sz="1800" spc="-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Times New Roman"/>
                        </a:rPr>
                        <a:t>внимания</a:t>
                      </a: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.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SzPts val="1300"/>
                        <a:buFont typeface="Times New Roman"/>
                        <a:buAutoNum type="arabicPeriod"/>
                        <a:tabLst>
                          <a:tab pos="234315" algn="l"/>
                        </a:tabLs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Высококачественные</a:t>
                      </a:r>
                      <a:r>
                        <a:rPr lang="ru-RU" sz="1800" spc="-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машины,</a:t>
                      </a:r>
                      <a:r>
                        <a:rPr lang="ru-RU" sz="1800" spc="-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дружественные</a:t>
                      </a:r>
                      <a:r>
                        <a:rPr lang="ru-RU" sz="1800" spc="-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к</a:t>
                      </a:r>
                      <a:r>
                        <a:rPr lang="ru-RU" sz="1800" spc="-1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человеку.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SzPts val="1300"/>
                        <a:buFont typeface="Times New Roman"/>
                        <a:buAutoNum type="arabicPeriod"/>
                        <a:tabLst>
                          <a:tab pos="234315" algn="l"/>
                        </a:tabLst>
                      </a:pPr>
                      <a:r>
                        <a:rPr lang="en-US" sz="1800" dirty="0" err="1">
                          <a:latin typeface="Times New Roman"/>
                          <a:ea typeface="Times New Roman"/>
                        </a:rPr>
                        <a:t>Современные</a:t>
                      </a:r>
                      <a:r>
                        <a:rPr lang="en-US" sz="1800" spc="-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Times New Roman"/>
                        </a:rPr>
                        <a:t>решения</a:t>
                      </a:r>
                      <a:r>
                        <a:rPr lang="en-US" sz="1800" spc="-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в</a:t>
                      </a:r>
                      <a:r>
                        <a:rPr lang="en-US" sz="1800" spc="-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Times New Roman"/>
                        </a:rPr>
                        <a:t>конструкции</a:t>
                      </a: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.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805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</a:rPr>
                        <a:t>Сони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SzPts val="1300"/>
                        <a:buFont typeface="Times New Roman"/>
                        <a:buAutoNum type="arabicPeriod"/>
                        <a:tabLst>
                          <a:tab pos="234315" algn="l"/>
                        </a:tabLs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Осуществляя</a:t>
                      </a:r>
                      <a:r>
                        <a:rPr lang="ru-RU" sz="1800" spc="-1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прогресс,</a:t>
                      </a:r>
                      <a:r>
                        <a:rPr lang="ru-RU" sz="1800" spc="-2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служить</a:t>
                      </a:r>
                      <a:r>
                        <a:rPr lang="ru-RU" sz="1800" spc="-1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всему</a:t>
                      </a:r>
                      <a:r>
                        <a:rPr lang="ru-RU" sz="1800" spc="-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человечеству.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SzPts val="1300"/>
                        <a:buFont typeface="Times New Roman"/>
                        <a:buAutoNum type="arabicPeriod"/>
                        <a:tabLst>
                          <a:tab pos="234315" algn="l"/>
                        </a:tabLst>
                      </a:pPr>
                      <a:r>
                        <a:rPr lang="en-US" sz="1800" dirty="0" err="1">
                          <a:latin typeface="Times New Roman"/>
                          <a:ea typeface="Times New Roman"/>
                        </a:rPr>
                        <a:t>Всегда</a:t>
                      </a:r>
                      <a:r>
                        <a:rPr lang="en-US" sz="1800" spc="-1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Times New Roman"/>
                        </a:rPr>
                        <a:t>стремиться</a:t>
                      </a:r>
                      <a:r>
                        <a:rPr lang="en-US" sz="1800" spc="-2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к</a:t>
                      </a:r>
                      <a:r>
                        <a:rPr lang="en-US" sz="1800" spc="-1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Times New Roman"/>
                        </a:rPr>
                        <a:t>неизведанному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9268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</a:rPr>
                        <a:t>Мацусита-Деньи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6223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SzPts val="1300"/>
                        <a:buFont typeface="Times New Roman"/>
                        <a:buAutoNum type="arabicPeriod"/>
                        <a:tabLst>
                          <a:tab pos="261620" algn="l"/>
                        </a:tabLs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Посвящение</a:t>
                      </a:r>
                      <a:r>
                        <a:rPr lang="ru-RU" sz="1800" spc="19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себя</a:t>
                      </a:r>
                      <a:r>
                        <a:rPr lang="ru-RU" sz="1800" spc="20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дальнейшему</a:t>
                      </a:r>
                      <a:r>
                        <a:rPr lang="ru-RU" sz="1800" spc="20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развитию</a:t>
                      </a:r>
                      <a:r>
                        <a:rPr lang="ru-RU" sz="1800" spc="2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мировой</a:t>
                      </a:r>
                      <a:r>
                        <a:rPr lang="ru-RU" sz="1800" spc="20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Times New Roman"/>
                        </a:rPr>
                        <a:t>цивили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800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Times New Roman"/>
                        </a:rPr>
                        <a:t>зации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.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SzPts val="1300"/>
                        <a:buFont typeface="Times New Roman"/>
                        <a:buAutoNum type="arabicPeriod"/>
                        <a:tabLst>
                          <a:tab pos="234315" algn="l"/>
                        </a:tabLs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Служение</a:t>
                      </a:r>
                      <a:r>
                        <a:rPr lang="ru-RU" sz="1800" spc="-2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нации</a:t>
                      </a:r>
                      <a:r>
                        <a:rPr lang="ru-RU" sz="1800" spc="-2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путем</a:t>
                      </a:r>
                      <a:r>
                        <a:rPr lang="ru-RU" sz="1800" spc="-2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совершенствования</a:t>
                      </a:r>
                      <a:r>
                        <a:rPr lang="ru-RU" sz="1800" spc="-1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производства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9716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</a:rPr>
                        <a:t>IBM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6223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SzPts val="1300"/>
                        <a:buFont typeface="Times New Roman"/>
                        <a:buAutoNum type="arabicPeriod"/>
                        <a:tabLst>
                          <a:tab pos="259715" algn="l"/>
                        </a:tabLs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Ориентация</a:t>
                      </a:r>
                      <a:r>
                        <a:rPr lang="ru-RU" sz="1800" spc="18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на</a:t>
                      </a:r>
                      <a:r>
                        <a:rPr lang="ru-RU" sz="1800" spc="18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действие,</a:t>
                      </a:r>
                      <a:r>
                        <a:rPr lang="ru-RU" sz="1800" spc="18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на</a:t>
                      </a:r>
                      <a:r>
                        <a:rPr lang="ru-RU" sz="1800" spc="18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достижение</a:t>
                      </a:r>
                      <a:r>
                        <a:rPr lang="ru-RU" sz="1800" spc="18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успеха.</a:t>
                      </a:r>
                      <a:r>
                        <a:rPr lang="ru-RU" sz="1800" spc="19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«</a:t>
                      </a:r>
                      <a:r>
                        <a:rPr lang="en-US" sz="1800" dirty="0" err="1">
                          <a:latin typeface="Times New Roman"/>
                          <a:ea typeface="Times New Roman"/>
                        </a:rPr>
                        <a:t>Экспери</a:t>
                      </a: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en-US" sz="1800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Times New Roman"/>
                        </a:rPr>
                        <a:t>ментируй</a:t>
                      </a:r>
                      <a:r>
                        <a:rPr lang="en-US" sz="1800" spc="-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Times New Roman"/>
                        </a:rPr>
                        <a:t>первым</a:t>
                      </a: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».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  <a:p>
                      <a:pPr marL="342900" marR="62865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SzPts val="1300"/>
                        <a:buFont typeface="Times New Roman"/>
                        <a:buAutoNum type="arabicPeriod"/>
                        <a:tabLst>
                          <a:tab pos="259715" algn="l"/>
                        </a:tabLs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Лицом</a:t>
                      </a:r>
                      <a:r>
                        <a:rPr lang="ru-RU" sz="1800" spc="18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к</a:t>
                      </a:r>
                      <a:r>
                        <a:rPr lang="ru-RU" sz="1800" spc="18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потребителю.</a:t>
                      </a:r>
                      <a:r>
                        <a:rPr lang="ru-RU" sz="1800" spc="2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«Стыдно,</a:t>
                      </a:r>
                      <a:r>
                        <a:rPr lang="ru-RU" sz="1800" spc="19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если</a:t>
                      </a:r>
                      <a:r>
                        <a:rPr lang="ru-RU" sz="1800" spc="19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хорошее</a:t>
                      </a:r>
                      <a:r>
                        <a:rPr lang="ru-RU" sz="1800" spc="18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Times New Roman"/>
                        </a:rPr>
                        <a:t>обслужива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800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Times New Roman"/>
                        </a:rPr>
                        <a:t>ние</a:t>
                      </a:r>
                      <a:r>
                        <a:rPr lang="ru-RU" sz="1800" spc="-1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является исключением»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555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</a:rPr>
                        <a:t>Тойота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Строим</a:t>
                      </a:r>
                      <a:r>
                        <a:rPr lang="ru-RU" sz="1800" spc="-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автомобиль</a:t>
                      </a:r>
                      <a:r>
                        <a:rPr lang="ru-RU" sz="1800" spc="-1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«</a:t>
                      </a:r>
                      <a:r>
                        <a:rPr lang="ru-RU" sz="1800" dirty="0" err="1">
                          <a:latin typeface="Times New Roman"/>
                          <a:ea typeface="Times New Roman"/>
                        </a:rPr>
                        <a:t>Тойота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»</a:t>
                      </a:r>
                      <a:r>
                        <a:rPr lang="ru-RU" sz="1800" spc="-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для</a:t>
                      </a:r>
                      <a:r>
                        <a:rPr lang="ru-RU" sz="1800" spc="-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изменяющейся</a:t>
                      </a:r>
                      <a:r>
                        <a:rPr lang="ru-RU" sz="1800" spc="-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эпохи»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7018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</a:rPr>
                        <a:t>Сан</a:t>
                      </a:r>
                      <a:r>
                        <a:rPr lang="en-US" sz="1800" spc="-1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>
                          <a:latin typeface="Times New Roman"/>
                          <a:ea typeface="Times New Roman"/>
                        </a:rPr>
                        <a:t>Бэнкс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marR="6096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Содействовать</a:t>
                      </a:r>
                      <a:r>
                        <a:rPr lang="ru-RU" sz="18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экономическому</a:t>
                      </a:r>
                      <a:r>
                        <a:rPr lang="ru-RU" sz="18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развитию</a:t>
                      </a:r>
                      <a:r>
                        <a:rPr lang="ru-RU" sz="18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и</a:t>
                      </a:r>
                      <a:r>
                        <a:rPr lang="ru-RU" sz="18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благосостоянию</a:t>
                      </a:r>
                      <a:r>
                        <a:rPr lang="ru-RU" sz="18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сообществ, обслуживаемых компанией, путем предоставления</a:t>
                      </a:r>
                      <a:r>
                        <a:rPr lang="ru-RU" sz="18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гражданам и предприятиям банковских услуг, таким образом, и</a:t>
                      </a:r>
                      <a:r>
                        <a:rPr lang="ru-RU" sz="1800" spc="-3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в таком объеме, которые соответствуют высоким </a:t>
                      </a:r>
                      <a:r>
                        <a:rPr lang="ru-RU" sz="1800" dirty="0" err="1">
                          <a:latin typeface="Times New Roman"/>
                          <a:ea typeface="Times New Roman"/>
                        </a:rPr>
                        <a:t>профессио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8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Times New Roman"/>
                        </a:rPr>
                        <a:t>нальным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 и этическим стандартам, обеспечения справедливой и</a:t>
                      </a:r>
                      <a:r>
                        <a:rPr lang="ru-RU" sz="18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соответствующей</a:t>
                      </a:r>
                      <a:r>
                        <a:rPr lang="ru-RU" sz="1800" spc="5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прибыли</a:t>
                      </a:r>
                      <a:r>
                        <a:rPr lang="ru-RU" sz="1800" spc="4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акционерам</a:t>
                      </a:r>
                      <a:r>
                        <a:rPr lang="ru-RU" sz="1800" spc="5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компании</a:t>
                      </a:r>
                      <a:r>
                        <a:rPr lang="ru-RU" sz="1800" spc="5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и</a:t>
                      </a:r>
                      <a:r>
                        <a:rPr lang="ru-RU" sz="1800" spc="5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Times New Roman"/>
                        </a:rPr>
                        <a:t>справедли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-</a:t>
                      </a:r>
                    </a:p>
                    <a:p>
                      <a:pPr marL="6794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Times New Roman"/>
                          <a:ea typeface="Times New Roman"/>
                        </a:rPr>
                        <a:t>вого</a:t>
                      </a:r>
                      <a:r>
                        <a:rPr lang="ru-RU" sz="1800" spc="-1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отношения</a:t>
                      </a:r>
                      <a:r>
                        <a:rPr lang="ru-RU" sz="1800" spc="-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к</a:t>
                      </a:r>
                      <a:r>
                        <a:rPr lang="ru-RU" sz="1800" spc="-1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сотрудникам</a:t>
                      </a:r>
                      <a:r>
                        <a:rPr lang="ru-RU" sz="1800" spc="-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компании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79512" y="438727"/>
            <a:ext cx="4266809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035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Примеры миссий различных фирм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035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04664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Правильное определение бизнеса требует принять во внимание 3 фактора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39552" y="1340768"/>
            <a:ext cx="828092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22313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потребности покупателя (что надо производить);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22313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группы покупателей (для кого производятся товары);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22313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технологическое и функциональное исполнение (как удовлетворяются потребности).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13690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Продукты и услуги становятся бизнесом только тогда, когда удовлетворяют желания и потребности. Сами по себе они не важны для покупателя. Без спроса нет бизнеса.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определении бизнеса следует учитывать как технологическое, так и функциональное исполнение потребностей, масштабы - число операций, входящих в цепочку «производство - распространение».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Бизнес предприятия может сосредотачиваться на одной конкретной операции, например, перевозке грузов, или включать ряд операций - производство, складирование, перевозка.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404664"/>
            <a:ext cx="77048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Различия между миссией и целями предприятия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23528" y="978792"/>
            <a:ext cx="8568952" cy="5879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899829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9692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Временной аспект.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Миссия не имеет временных критериев, цели же всегда временны сами по себе и предполагают сроки, когда они должны быть достигнуты.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9692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Фокусировка.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Миссия имеет направленность на внешнюю для предприятия среду, например, как достичь признания или стать лидером в отрасли, и т.д. Цели, напротив, чаще всего относятся к внутренним аспектам предприятия и выражаются в терминах использования имеющихся ресурсов для достижения конкретных внутренних показателей.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9692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Специфика.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Миссия выражается в терминах, имеющих общий, относительный характер, относящихся к образу предприятия, ее фирменному стилю и т.д. Цели, как правило, выражаются в терминах определенных результатов, цели предполагают их достижимость.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9692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Измеримость.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миссия, и цели в некотором смысле, могут быть измерены. Но измеримость миссии имеет относительно качественный характер, тогда как положения, утверждаемые в целях, имеют абсолютный, количественный характер.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Цели предприятия, как правило, весьма.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должны быть конкретны.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51520" y="1052736"/>
            <a:ext cx="8496944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22313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ясными, четкими и без возможности двойного толкования;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22313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сформулированы в терминах будущих состояний предприятия;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22313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соответствовать стратегии, политике, плану и процедурам пред- приятия;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22313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соответствовать компетентности персонала или полагать также и рост компетентности работников предприятия;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22313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содержательными и с элементом вызова, приглашающими к серьезной работе.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71</TotalTime>
  <Words>781</Words>
  <Application>Microsoft Office PowerPoint</Application>
  <PresentationFormat>Экран (4:3)</PresentationFormat>
  <Paragraphs>84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Дисциплина  Управление стратегией и развитием</vt:lpstr>
      <vt:lpstr>ПЛАН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Дисциплина  Управление стратегией и развитием</dc:title>
  <dc:creator>Boss</dc:creator>
  <cp:lastModifiedBy>Boss</cp:lastModifiedBy>
  <cp:revision>4</cp:revision>
  <dcterms:created xsi:type="dcterms:W3CDTF">2023-06-29T13:33:25Z</dcterms:created>
  <dcterms:modified xsi:type="dcterms:W3CDTF">2023-06-30T15:09:31Z</dcterms:modified>
</cp:coreProperties>
</file>