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87E42-AA31-4F93-881F-0BFA5991EB83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52923-5DE0-4F08-8777-85D5B6265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923-5DE0-4F08-8777-85D5B626563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404664"/>
            <a:ext cx="8458200" cy="622992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980728"/>
            <a:ext cx="8458200" cy="1224136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стратегией и развитием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755650" y="2606209"/>
            <a:ext cx="7700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Лекция 5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Выбор стратегии развития предприятия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683568" y="3284984"/>
            <a:ext cx="7772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310099"/>
            <a:ext cx="86764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2</a:t>
            </a:r>
            <a:endParaRPr kumimoji="0" lang="ru-RU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Описание базовых стратегий конкурентов</a:t>
            </a:r>
            <a:endParaRPr kumimoji="0" lang="ru-RU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052736"/>
          <a:ext cx="7776864" cy="2807780"/>
        </p:xfrm>
        <a:graphic>
          <a:graphicData uri="http://schemas.openxmlformats.org/drawingml/2006/table">
            <a:tbl>
              <a:tblPr/>
              <a:tblGrid>
                <a:gridCol w="1162850"/>
                <a:gridCol w="701635"/>
                <a:gridCol w="1211097"/>
                <a:gridCol w="877453"/>
                <a:gridCol w="929789"/>
                <a:gridCol w="1045911"/>
                <a:gridCol w="1046728"/>
                <a:gridCol w="801401"/>
              </a:tblGrid>
              <a:tr h="1008112"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76200" marR="69850" indent="34290" algn="just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Характе-</a:t>
                      </a:r>
                      <a:r>
                        <a:rPr lang="en-US" sz="1300" b="1" spc="-3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ристика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стратегии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8064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Цель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0175" marR="125095" indent="635" algn="ctr">
                        <a:spcBef>
                          <a:spcPts val="435"/>
                        </a:spcBef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Основа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конку-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рентного</a:t>
                      </a:r>
                      <a:r>
                        <a:rPr lang="ru-RU" sz="1300" b="1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преиму-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щества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83820" marR="76200" indent="635" algn="ctr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Но-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менк-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латура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0" marR="62230" indent="635" algn="ctr">
                        <a:spcBef>
                          <a:spcPts val="435"/>
                        </a:spcBef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Осо-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бенно-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сти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произ-</a:t>
                      </a:r>
                      <a:r>
                        <a:rPr lang="ru-RU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>
                          <a:latin typeface="Times New Roman"/>
                          <a:ea typeface="Times New Roman"/>
                        </a:rPr>
                        <a:t>водства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0490" marR="102235" algn="ctr">
                        <a:spcBef>
                          <a:spcPts val="1185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Особен-</a:t>
                      </a:r>
                      <a:r>
                        <a:rPr lang="en-US" sz="1300" b="1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ности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марке-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тинга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2080" marR="125095" indent="635" algn="ctr">
                        <a:spcBef>
                          <a:spcPts val="1185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Под-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держка</a:t>
                      </a:r>
                      <a:r>
                        <a:rPr lang="en-US" sz="1300" b="1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страте-</a:t>
                      </a:r>
                      <a:r>
                        <a:rPr lang="en-US" sz="1300" b="1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гии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100965" marR="92710" indent="-1905" algn="ctr"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Times New Roman"/>
                          <a:ea typeface="Times New Roman"/>
                        </a:rPr>
                        <a:t>Вид</a:t>
                      </a:r>
                      <a:r>
                        <a:rPr lang="en-US" sz="1300" b="1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стра-</a:t>
                      </a:r>
                      <a:r>
                        <a:rPr lang="en-US" sz="1300" b="1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b="1">
                          <a:latin typeface="Times New Roman"/>
                          <a:ea typeface="Times New Roman"/>
                        </a:rPr>
                        <a:t>тегии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496">
                <a:tc>
                  <a:txBody>
                    <a:bodyPr/>
                    <a:lstStyle/>
                    <a:p>
                      <a:pPr marL="109855">
                        <a:spcBef>
                          <a:spcPts val="76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Фирма.</a:t>
                      </a:r>
                      <a:r>
                        <a:rPr lang="en-US" sz="13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560">
                <a:tc>
                  <a:txBody>
                    <a:bodyPr/>
                    <a:lstStyle/>
                    <a:p>
                      <a:pPr marL="123190">
                        <a:spcBef>
                          <a:spcPts val="1075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Фирма.</a:t>
                      </a:r>
                      <a:r>
                        <a:rPr lang="en-US" sz="13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Б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612">
                <a:tc>
                  <a:txBody>
                    <a:bodyPr/>
                    <a:lstStyle/>
                    <a:p>
                      <a:pPr marL="114300">
                        <a:spcBef>
                          <a:spcPts val="86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Фирма.</a:t>
                      </a:r>
                      <a:r>
                        <a:rPr lang="en-US" sz="13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3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Виды организационных стратегий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 Выбор стратегии развития организации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333137"/>
            <a:ext cx="8640960" cy="6524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И. Н. Маврина. Стратегический менеджмент : учебное пособие / И. Н. Маврина. – Екатеринбург 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УрФУ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, 2014. – 132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В.Г. Рождественский Стратегический менеджмент: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учеб. пособие / В.Г. Рождественский [и др.]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Нижегород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Р.Е. Алексеева. – Нижний Новгород, 2022. – 135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 стратегического менеджмента: теория и практика : учеб. пособие / Е.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Казбекова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МОН РК.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Бастау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 2016. - 209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Дополнительная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Strategic Management: Theory and Practice : textbook / Y.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Kazbekova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Ministry of Education of the Republic of Kazakhstan. -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Bastau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2016. - 196 p.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Международный менеджмент : учеб. пособие / С. С.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Е. Н. Набиев. - Караганда : Изд-во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им. акад. Е. 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Букетова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2022. - 169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Теория и практика менеджмента : учебник /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аль-Фараби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; ред. К. Е.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Кубаева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Қазақ университеті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2021. - 486 с.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 формы международного бизнеса : учеб. пособие / В. 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Михалкин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М. : Магистр: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Инфра-М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2017. - 447 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Personnel management of the organization : textbook / D. M.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Turekulova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[et al.]. -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New book, 2018. - 373 p.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525963"/>
          </a:xfrm>
        </p:spPr>
        <p:txBody>
          <a:bodyPr/>
          <a:lstStyle/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целевая ориентация в использовании ресурсов;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конкурентных преимуществ организации;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знания и практические навыки по созданию и реализации конкурентных преимуществ.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Решающие элементы стратегии: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новые технологии;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изменение структуры и стоимости отдельных элементов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техноло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гической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цепочке производства и реализации товара;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новые запросы потребителей;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появление новых сегментов рынка;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выгодное географическое положение;</a:t>
            </a:r>
          </a:p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изменение правил игры на рынке.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Наиболее типичные источники конкурентных преимуществ:</a:t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информация о бизнесе;</a:t>
            </a:r>
          </a:p>
          <a:p>
            <a:pPr lvl="1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профессиональные навыки, позволяющие добывать и обрабатывать подобную информацию.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Особые источники:</a:t>
            </a:r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/>
          </a:bodyPr>
          <a:lstStyle/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более низкие издержки;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дифференциация.</a:t>
            </a:r>
          </a:p>
          <a:p>
            <a:pPr lvl="1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Низкие издержки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способность организации разрабатывать и вы- пускать сопоставимый с конкурентом продукт с меньшими затратами.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Дифференциация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способность обеспечить покупателя новым качеством продукта, особыми потребительскими свойствами или послепродажным обслуживанием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  <a:t>Конкурентные преимущества подразделяются на два вида:</a:t>
            </a:r>
            <a:br>
              <a:rPr lang="ru-RU" sz="32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1520" y="294711"/>
            <a:ext cx="134684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1</a:t>
            </a:r>
            <a:r>
              <a:rPr kumimoji="0" lang="ru-RU" sz="20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67544" y="692696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Связь стратегии с целью организации 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рыночной потребностью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1700808"/>
          <a:ext cx="8136904" cy="3816424"/>
        </p:xfrm>
        <a:graphic>
          <a:graphicData uri="http://schemas.openxmlformats.org/drawingml/2006/table">
            <a:tbl>
              <a:tblPr/>
              <a:tblGrid>
                <a:gridCol w="2916131"/>
                <a:gridCol w="2672049"/>
                <a:gridCol w="2548724"/>
              </a:tblGrid>
              <a:tr h="677930">
                <a:tc>
                  <a:txBody>
                    <a:bodyPr/>
                    <a:lstStyle/>
                    <a:p>
                      <a:pPr marL="811530" marR="161925" indent="-166370"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Удовлетворяемая</a:t>
                      </a:r>
                      <a:r>
                        <a:rPr lang="en-US" sz="2000" b="1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потребность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54056">
                <a:tc>
                  <a:txBody>
                    <a:bodyPr/>
                    <a:lstStyle/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67945" marR="1065530"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Сфера</a:t>
                      </a:r>
                      <a:r>
                        <a:rPr lang="en-US" sz="2000" b="1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деятельности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67945">
                        <a:lnSpc>
                          <a:spcPts val="1495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организационная</a:t>
                      </a:r>
                      <a:r>
                        <a:rPr lang="en-US" sz="2000" b="1" spc="-15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000" b="1" spc="-15" dirty="0" smtClean="0">
                        <a:latin typeface="Times New Roman"/>
                        <a:ea typeface="Times New Roman"/>
                      </a:endParaRPr>
                    </a:p>
                    <a:p>
                      <a:pPr marL="67945">
                        <a:lnSpc>
                          <a:spcPts val="1495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latin typeface="Times New Roman"/>
                          <a:ea typeface="Times New Roman"/>
                        </a:rPr>
                        <a:t>цель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3895" marR="184150" indent="-483235">
                        <a:spcBef>
                          <a:spcPts val="55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Модифицированный</a:t>
                      </a:r>
                      <a:r>
                        <a:rPr lang="en-US" sz="2000" b="1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продукт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99060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Стандартный</a:t>
                      </a:r>
                      <a:r>
                        <a:rPr lang="en-US" sz="2000" b="1" spc="-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Times New Roman"/>
                          <a:ea typeface="Times New Roman"/>
                        </a:rPr>
                        <a:t>продукт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744">
                <a:tc>
                  <a:txBody>
                    <a:bodyPr/>
                    <a:lstStyle/>
                    <a:p>
                      <a:pPr marL="254635" marR="248285" algn="ctr">
                        <a:spcBef>
                          <a:spcPts val="122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Весь</a:t>
                      </a:r>
                      <a:r>
                        <a:rPr lang="en-US" sz="20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сегмент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72745">
                        <a:spcBef>
                          <a:spcPts val="1225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Дифференциация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705" marR="145415" indent="-651510">
                        <a:spcBef>
                          <a:spcPts val="475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Лидерство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издерж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2000" spc="-3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кам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694">
                <a:tc>
                  <a:txBody>
                    <a:bodyPr/>
                    <a:lstStyle/>
                    <a:p>
                      <a:pPr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  <a:p>
                      <a:pPr marL="254635" marR="249555"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Ниша</a:t>
                      </a:r>
                      <a:r>
                        <a:rPr lang="en-US" sz="20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(целевая</a:t>
                      </a:r>
                      <a:r>
                        <a:rPr lang="en-US" sz="20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группа)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79730" marR="319405" indent="-43815">
                        <a:spcBef>
                          <a:spcPts val="97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Фокусирование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en-US" sz="20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дифференциации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2135" marR="273050" indent="-281305">
                        <a:spcBef>
                          <a:spcPts val="97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Фокусирование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en-US" sz="20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издержках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611560" y="1772816"/>
            <a:ext cx="2952328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188640"/>
            <a:ext cx="84249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различия базовых стратегий конкуренто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620688"/>
          <a:ext cx="8424936" cy="3535114"/>
        </p:xfrm>
        <a:graphic>
          <a:graphicData uri="http://schemas.openxmlformats.org/drawingml/2006/table">
            <a:tbl>
              <a:tblPr/>
              <a:tblGrid>
                <a:gridCol w="1968376"/>
                <a:gridCol w="1848048"/>
                <a:gridCol w="1944216"/>
                <a:gridCol w="2664296"/>
              </a:tblGrid>
              <a:tr h="404234">
                <a:tc>
                  <a:txBody>
                    <a:bodyPr/>
                    <a:lstStyle/>
                    <a:p>
                      <a:pPr marL="104775" marR="93980" indent="11430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</a:rPr>
                        <a:t>Основные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Times New Roman"/>
                          <a:ea typeface="Times New Roman"/>
                        </a:rPr>
                        <a:t>ха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400" b="1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spc="-5" dirty="0" err="1">
                          <a:latin typeface="Times New Roman"/>
                          <a:ea typeface="Times New Roman"/>
                        </a:rPr>
                        <a:t>рактеристики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8440" marR="106045" indent="-96520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</a:rPr>
                        <a:t>Лидерство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en-US" sz="1400" b="1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Times New Roman"/>
                          <a:ea typeface="Times New Roman"/>
                        </a:rPr>
                        <a:t>издержкам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060" marR="218440" algn="ctr"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</a:rPr>
                        <a:t>Дифференциация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6385" marR="278765" algn="ctr"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</a:rPr>
                        <a:t>Фокусирование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870">
                <a:tc>
                  <a:txBody>
                    <a:bodyPr/>
                    <a:lstStyle/>
                    <a:p>
                      <a:pPr marL="67945" marR="74930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Стратегическая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цель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61595">
                        <a:spcAft>
                          <a:spcPts val="0"/>
                        </a:spcAft>
                        <a:tabLst>
                          <a:tab pos="814705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Охват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en-US" sz="1200" spc="-5" dirty="0" err="1">
                          <a:latin typeface="Times New Roman"/>
                          <a:ea typeface="Times New Roman"/>
                        </a:rPr>
                        <a:t>всего</a:t>
                      </a:r>
                      <a:r>
                        <a:rPr lang="en-US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рынка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5245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Охват</a:t>
                      </a:r>
                      <a:r>
                        <a:rPr lang="ru-RU" sz="1200" spc="1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всего</a:t>
                      </a:r>
                      <a:r>
                        <a:rPr lang="ru-RU" sz="1200" spc="1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рынка</a:t>
                      </a:r>
                      <a:r>
                        <a:rPr lang="ru-RU" sz="1200" spc="1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или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большей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его части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590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Узкая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рыночная</a:t>
                      </a:r>
                      <a:r>
                        <a:rPr lang="ru-RU" sz="1200" spc="3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ниша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 явными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отличительными</a:t>
                      </a:r>
                      <a:r>
                        <a:rPr lang="ru-RU" sz="1200" spc="5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особенностями</a:t>
                      </a:r>
                      <a:r>
                        <a:rPr lang="ru-RU" sz="1200" spc="-31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потребительских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</a:rPr>
                        <a:t>предпочтений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640">
                <a:tc>
                  <a:txBody>
                    <a:bodyPr/>
                    <a:lstStyle/>
                    <a:p>
                      <a:pPr marL="67945" marR="590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Основа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конкурентного</a:t>
                      </a:r>
                      <a:r>
                        <a:rPr lang="ru-RU" sz="1200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преимущества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60960">
                        <a:spcAft>
                          <a:spcPts val="0"/>
                        </a:spcAft>
                        <a:tabLst>
                          <a:tab pos="70612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Более	</a:t>
                      </a:r>
                      <a:r>
                        <a:rPr lang="ru-RU" sz="1200" spc="-5">
                          <a:latin typeface="Times New Roman"/>
                          <a:ea typeface="Times New Roman"/>
                        </a:rPr>
                        <a:t>низкие</a:t>
                      </a:r>
                      <a:r>
                        <a:rPr lang="ru-RU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200" spc="7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сравнению</a:t>
                      </a:r>
                      <a:r>
                        <a:rPr lang="ru-RU" sz="1200" spc="6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конкурентами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издержки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842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Способность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предло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жить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дополнительную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ценность отличную от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конкурентов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5715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Более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низкие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издержки</a:t>
                      </a:r>
                      <a:r>
                        <a:rPr lang="ru-RU" sz="1200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обслуживанию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ниши</a:t>
                      </a:r>
                      <a:r>
                        <a:rPr lang="ru-RU" sz="1200" spc="16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или</a:t>
                      </a:r>
                      <a:r>
                        <a:rPr lang="ru-RU" sz="1200" spc="16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адаптация</a:t>
                      </a:r>
                      <a:r>
                        <a:rPr lang="ru-RU" sz="1200" spc="16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</a:rPr>
                        <a:t>потребительским</a:t>
                      </a:r>
                      <a:r>
                        <a:rPr lang="en-US" sz="1200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</a:rPr>
                        <a:t>вкусам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366">
                <a:tc>
                  <a:txBody>
                    <a:bodyPr/>
                    <a:lstStyle/>
                    <a:p>
                      <a:pPr marL="67945" marR="159385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Номенклатура</a:t>
                      </a:r>
                      <a:r>
                        <a:rPr lang="en-US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продукции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22923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Стандартный</a:t>
                      </a:r>
                      <a:r>
                        <a:rPr lang="en-US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продукт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90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Разнообразие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вариантов</a:t>
                      </a:r>
                      <a:r>
                        <a:rPr lang="ru-RU" sz="1200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200" spc="33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подчеркивание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отличительных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качеств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590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Подгонка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продукции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под особые нужды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целевой</a:t>
                      </a:r>
                      <a:r>
                        <a:rPr lang="ru-RU" sz="1200" spc="-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группы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448">
                <a:tc>
                  <a:txBody>
                    <a:bodyPr/>
                    <a:lstStyle/>
                    <a:p>
                      <a:pPr marL="67945" marR="225425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Особенности</a:t>
                      </a:r>
                      <a:r>
                        <a:rPr lang="en-US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производства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algn="just">
                        <a:lnSpc>
                          <a:spcPts val="1480"/>
                        </a:lnSpc>
                        <a:spcAft>
                          <a:spcPts val="0"/>
                        </a:spcAft>
                        <a:tabLst>
                          <a:tab pos="97282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Новации	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направлены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200" spc="-10" dirty="0" smtClean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-31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обеспечение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снижения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spc="-5" dirty="0" smtClean="0">
                          <a:latin typeface="Times New Roman"/>
                          <a:ea typeface="Times New Roman"/>
                        </a:rPr>
                        <a:t>из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держек при</a:t>
                      </a:r>
                      <a:r>
                        <a:rPr lang="ru-RU" sz="1200" spc="21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сохранении</a:t>
                      </a:r>
                      <a:r>
                        <a:rPr lang="ru-RU" sz="1200" spc="36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</a:rPr>
                        <a:t>базо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</a:rPr>
                        <a:t>вого</a:t>
                      </a:r>
                      <a:r>
                        <a:rPr lang="en-US" sz="1200" spc="-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 smtClean="0">
                          <a:latin typeface="Times New Roman"/>
                          <a:ea typeface="Times New Roman"/>
                        </a:rPr>
                        <a:t>ачества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905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Новации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обеспече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нии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новых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ценностей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товара</a:t>
                      </a:r>
                      <a:r>
                        <a:rPr lang="ru-RU" sz="12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ru-RU" sz="12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покупателя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5842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Изготовление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продук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ции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под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заказ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клиен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тов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целевого рынка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234">
                <a:tc>
                  <a:txBody>
                    <a:bodyPr/>
                    <a:lstStyle/>
                    <a:p>
                      <a:pPr marL="67945" marR="255270">
                        <a:spcAft>
                          <a:spcPts val="0"/>
                        </a:spcAft>
                      </a:pPr>
                      <a:r>
                        <a:rPr lang="en-US" sz="1200" spc="-5">
                          <a:latin typeface="Times New Roman"/>
                          <a:ea typeface="Times New Roman"/>
                        </a:rPr>
                        <a:t>Особенности</a:t>
                      </a:r>
                      <a:r>
                        <a:rPr lang="en-US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маркетинга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5969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Ориентация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интерес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потре-</a:t>
                      </a:r>
                      <a:r>
                        <a:rPr lang="ru-RU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бителей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низ-</a:t>
                      </a:r>
                      <a:r>
                        <a:rPr lang="ru-RU" sz="1200" spc="-3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кой</a:t>
                      </a:r>
                      <a:r>
                        <a:rPr lang="ru-RU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цене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969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Наделение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продукта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любым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качеством,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которое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готов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платить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потребитель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5969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Ориентация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удов-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летворение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особых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требований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клиентов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4149080"/>
          <a:ext cx="8424936" cy="2232248"/>
        </p:xfrm>
        <a:graphic>
          <a:graphicData uri="http://schemas.openxmlformats.org/drawingml/2006/table">
            <a:tbl>
              <a:tblPr/>
              <a:tblGrid>
                <a:gridCol w="1944216"/>
                <a:gridCol w="1872208"/>
                <a:gridCol w="1944216"/>
                <a:gridCol w="2664296"/>
              </a:tblGrid>
              <a:tr h="2232248">
                <a:tc>
                  <a:txBody>
                    <a:bodyPr/>
                    <a:lstStyle/>
                    <a:p>
                      <a:pPr marL="67945" marR="6032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Система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под-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держания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стра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тегии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 marR="60325">
                        <a:spcAft>
                          <a:spcPts val="0"/>
                        </a:spcAft>
                        <a:tabLst>
                          <a:tab pos="453390" algn="l"/>
                          <a:tab pos="729615" algn="l"/>
                        </a:tabLs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Привлекатель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ное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	</a:t>
                      </a:r>
                      <a:r>
                        <a:rPr lang="ru-RU" sz="1200" spc="-5" dirty="0" err="1">
                          <a:latin typeface="Times New Roman"/>
                          <a:ea typeface="Times New Roman"/>
                        </a:rPr>
                        <a:t>соотноше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ние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		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«цена-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качество»</a:t>
                      </a:r>
                    </a:p>
                    <a:p>
                      <a:pPr marL="67310" marR="59690">
                        <a:spcAft>
                          <a:spcPts val="0"/>
                        </a:spcAft>
                        <a:tabLst>
                          <a:tab pos="5143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	элементы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стратегии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ори-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ентированы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обеспечение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преимущества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издержкам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57785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Информирование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об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отличительных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качест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вах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использование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ноу-хау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защиты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стратегии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от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копиро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вания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200" spc="33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концентрация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 нескольких отличи-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тельных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признаках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использование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их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завоевания</a:t>
                      </a:r>
                      <a:r>
                        <a:rPr lang="ru-RU" sz="1200" spc="17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репутации,</a:t>
                      </a:r>
                    </a:p>
                    <a:p>
                      <a:pPr marL="68580" marR="59055" algn="just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формирования имиджа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торговой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марки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5715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Сосредоточение на об-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служивании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ниши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лучше,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чем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конку-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рентов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нарушать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имидж, стараться вой-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ти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другие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сегменты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рынка,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расширить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но-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менклатуру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продукции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привлечения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вни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мания большого числа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покупателей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529</Words>
  <Application>Microsoft Office PowerPoint</Application>
  <PresentationFormat>Экран (4:3)</PresentationFormat>
  <Paragraphs>109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ПЛАН</vt:lpstr>
      <vt:lpstr>Слайд 3</vt:lpstr>
      <vt:lpstr>Решающие элементы стратегии: </vt:lpstr>
      <vt:lpstr>Наиболее типичные источники конкурентных преимуществ: </vt:lpstr>
      <vt:lpstr>Особые источники: </vt:lpstr>
      <vt:lpstr>Конкурентные преимущества подразделяются на два вида: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4</cp:revision>
  <dcterms:created xsi:type="dcterms:W3CDTF">2023-06-29T16:58:42Z</dcterms:created>
  <dcterms:modified xsi:type="dcterms:W3CDTF">2023-06-30T15:10:43Z</dcterms:modified>
</cp:coreProperties>
</file>