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404664"/>
            <a:ext cx="8458200" cy="622992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196752"/>
            <a:ext cx="8458200" cy="1224136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стратегией и развитием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755650" y="2390766"/>
            <a:ext cx="7700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>Лекция 4 Внутренняя среда организации как фактор стратегического управления</a:t>
            </a:r>
            <a:endParaRPr lang="ru-RU" sz="2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3577794"/>
            <a:ext cx="7772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Метод сравнения по стратегическим характеристикам отрасли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1340768"/>
            <a:ext cx="821391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стратегических характеристик отрасли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1916833"/>
          <a:ext cx="7992887" cy="3111191"/>
        </p:xfrm>
        <a:graphic>
          <a:graphicData uri="http://schemas.openxmlformats.org/drawingml/2006/table">
            <a:tbl>
              <a:tblPr/>
              <a:tblGrid>
                <a:gridCol w="2069549"/>
                <a:gridCol w="214614"/>
                <a:gridCol w="327391"/>
                <a:gridCol w="215455"/>
                <a:gridCol w="214614"/>
                <a:gridCol w="327391"/>
                <a:gridCol w="215455"/>
                <a:gridCol w="215455"/>
                <a:gridCol w="327391"/>
                <a:gridCol w="217139"/>
                <a:gridCol w="215455"/>
                <a:gridCol w="327391"/>
                <a:gridCol w="217139"/>
                <a:gridCol w="215455"/>
                <a:gridCol w="327391"/>
                <a:gridCol w="217139"/>
                <a:gridCol w="215455"/>
                <a:gridCol w="327391"/>
                <a:gridCol w="217139"/>
                <a:gridCol w="215455"/>
                <a:gridCol w="327391"/>
                <a:gridCol w="217139"/>
                <a:gridCol w="608493"/>
              </a:tblGrid>
              <a:tr h="360039">
                <a:tc>
                  <a:txBody>
                    <a:bodyPr/>
                    <a:lstStyle/>
                    <a:p>
                      <a:pPr marL="201295" marR="196215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Характеристика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455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92405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60">
                <a:tc>
                  <a:txBody>
                    <a:bodyPr/>
                    <a:lstStyle/>
                    <a:p>
                      <a:pPr marL="571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72">
                <a:tc>
                  <a:txBody>
                    <a:bodyPr/>
                    <a:lstStyle/>
                    <a:p>
                      <a:pPr marL="571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762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60">
                <a:tc>
                  <a:txBody>
                    <a:bodyPr/>
                    <a:lstStyle/>
                    <a:p>
                      <a:pPr marL="571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72">
                <a:tc>
                  <a:txBody>
                    <a:bodyPr/>
                    <a:lstStyle/>
                    <a:p>
                      <a:pPr marL="571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60">
                <a:tc>
                  <a:txBody>
                    <a:bodyPr/>
                    <a:lstStyle/>
                    <a:p>
                      <a:pPr marL="571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272">
                <a:tc>
                  <a:txBody>
                    <a:bodyPr/>
                    <a:lstStyle/>
                    <a:p>
                      <a:pPr marL="571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794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456">
                <a:tc>
                  <a:txBody>
                    <a:bodyPr/>
                    <a:lstStyle/>
                    <a:p>
                      <a:pPr marL="5715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7620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6510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0320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4130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480" algn="ctr">
                        <a:lnSpc>
                          <a:spcPts val="143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10" name="imag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" cy="200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Ключевые факторы успеха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Конкурентная позиция, стратегический потенциал организации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260648"/>
            <a:ext cx="8136904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И. Н. Маврина. Стратегический менеджмент : учебное пособие / И. Н. Маврина. – Екатеринбург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УрФУ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, 2014. – 132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В.Г. Рождественский Стратегический менеджмент: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учеб. пособие / В.Г. Рождественский [и др.]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Нижегород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Р.Е. Алексеева. – Нижний Новгород, 2022. – 135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Основы стратегического менеджмента: теория и практика : учеб. пособие /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Казбекова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МОН РК.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Бастау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 2016. - 209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Strategic Management: Theory and Practice : textbook / Y.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Kazbekova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Ministry of Education of the Republic of Kazakhstan.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Bastau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2016. - 196 p.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Международный менеджмент : учеб. пособие / С. 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Дарибеков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Е. Н. Набиев. - Караганда : Изд-во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им. акад. Е.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Букетова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2022. - 169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Теория и практика менеджмента : учебник 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аль-Фараби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; ред. К.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университеті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2021. - 486 с.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и формы международного бизнеса : учеб. пособие / В.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Михалкин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М. : Магистр: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Инфра-М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2017. - 447 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Personnel management of the organization : textbook / D. M.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Turekulova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[et al.].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New book, 2018. - 373 p.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персонал,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производство,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маркетинг,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финансы,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управление,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систему исследований и разработок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Внутренняя среда предприятия включает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Таблица 1</a:t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Ключевые факторы отрасли</a:t>
            </a:r>
            <a:b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692696"/>
          <a:ext cx="8496944" cy="2261232"/>
        </p:xfrm>
        <a:graphic>
          <a:graphicData uri="http://schemas.openxmlformats.org/drawingml/2006/table">
            <a:tbl>
              <a:tblPr/>
              <a:tblGrid>
                <a:gridCol w="376291"/>
                <a:gridCol w="3152101"/>
                <a:gridCol w="1964395"/>
                <a:gridCol w="1419981"/>
                <a:gridCol w="936104"/>
                <a:gridCol w="648072"/>
              </a:tblGrid>
              <a:tr h="360040">
                <a:tc>
                  <a:txBody>
                    <a:bodyPr/>
                    <a:lstStyle/>
                    <a:p>
                      <a:pPr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R="41275" algn="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991235" marR="981710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Показатель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4945" marR="183515" indent="25400" algn="just"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Важ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200" b="1" spc="-3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ность</a:t>
                      </a:r>
                      <a:r>
                        <a:rPr lang="en-US" sz="1200" b="1" spc="-3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(1-10)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9225" marR="138430" indent="15240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Сила</a:t>
                      </a:r>
                      <a:r>
                        <a:rPr lang="en-US" sz="12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влия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194945" marR="182245" indent="24765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ния</a:t>
                      </a:r>
                      <a:r>
                        <a:rPr lang="en-US" sz="1200" b="1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(1-5)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885" marR="85090" algn="ctr">
                        <a:spcBef>
                          <a:spcPts val="74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Результат</a:t>
                      </a:r>
                      <a:r>
                        <a:rPr lang="ru-RU" sz="1200" b="1" spc="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Р=В*СВ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5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68580" marR="60325"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</a:rPr>
                        <a:t>Место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1235" marR="98171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 i="1">
                          <a:latin typeface="Times New Roman"/>
                          <a:ea typeface="Times New Roman"/>
                        </a:rPr>
                        <a:t>Маркетинг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Имидж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Название</a:t>
                      </a:r>
                      <a:r>
                        <a:rPr lang="en-US" sz="13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фирмы</a:t>
                      </a:r>
                      <a:r>
                        <a:rPr lang="en-US" sz="13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(продукта)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6">
                <a:tc>
                  <a:txBody>
                    <a:bodyPr/>
                    <a:lstStyle/>
                    <a:p>
                      <a:pPr marR="8318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Широта</a:t>
                      </a:r>
                      <a:r>
                        <a:rPr lang="en-US" sz="13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ассортимента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Цена</a:t>
                      </a:r>
                      <a:r>
                        <a:rPr lang="en-US" sz="13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продукта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6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Доля</a:t>
                      </a:r>
                      <a:r>
                        <a:rPr lang="en-US" sz="13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бизнеса</a:t>
                      </a:r>
                      <a:r>
                        <a:rPr lang="en-US" sz="13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13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отрасли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1545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 i="1">
                          <a:latin typeface="Times New Roman"/>
                          <a:ea typeface="Times New Roman"/>
                        </a:rPr>
                        <a:t>Производство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Возможности</a:t>
                      </a:r>
                      <a:r>
                        <a:rPr lang="en-US" sz="13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материальной</a:t>
                      </a:r>
                      <a:r>
                        <a:rPr lang="en-US" sz="13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базы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06">
                <a:tc>
                  <a:txBody>
                    <a:bodyPr/>
                    <a:lstStyle/>
                    <a:p>
                      <a:pPr marR="8318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Состояние</a:t>
                      </a:r>
                      <a:r>
                        <a:rPr lang="en-US" sz="13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>
                          <a:latin typeface="Times New Roman"/>
                          <a:ea typeface="Times New Roman"/>
                        </a:rPr>
                        <a:t>материальной базы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38">
                <a:tc>
                  <a:txBody>
                    <a:bodyPr/>
                    <a:lstStyle/>
                    <a:p>
                      <a:pPr marR="83185" algn="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Система</a:t>
                      </a:r>
                      <a:r>
                        <a:rPr lang="en-US" sz="13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контроля</a:t>
                      </a:r>
                      <a:r>
                        <a:rPr lang="en-US" sz="13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300" dirty="0" err="1">
                          <a:latin typeface="Times New Roman"/>
                          <a:ea typeface="Times New Roman"/>
                        </a:rPr>
                        <a:t>качества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924944"/>
          <a:ext cx="8496944" cy="4102100"/>
        </p:xfrm>
        <a:graphic>
          <a:graphicData uri="http://schemas.openxmlformats.org/drawingml/2006/table">
            <a:tbl>
              <a:tblPr/>
              <a:tblGrid>
                <a:gridCol w="376291"/>
                <a:gridCol w="3152101"/>
                <a:gridCol w="1964395"/>
                <a:gridCol w="1419981"/>
                <a:gridCol w="936104"/>
                <a:gridCol w="648072"/>
              </a:tblGrid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Гибкость</a:t>
                      </a:r>
                      <a:r>
                        <a:rPr lang="en-US" sz="12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технологий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Потенциал</a:t>
                      </a:r>
                      <a:r>
                        <a:rPr lang="en-US" sz="12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en-US" sz="12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роста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Исследовательский</a:t>
                      </a:r>
                      <a:r>
                        <a:rPr lang="en-US" sz="1200" spc="-3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потенциал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Внедренческий</a:t>
                      </a:r>
                      <a:r>
                        <a:rPr lang="en-US" sz="1200" spc="-2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потенциал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19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Финансовые</a:t>
                      </a:r>
                      <a:r>
                        <a:rPr lang="en-US" sz="1200" i="1" spc="-4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i="1">
                          <a:latin typeface="Times New Roman"/>
                          <a:ea typeface="Times New Roman"/>
                        </a:rPr>
                        <a:t>возможности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Ликвидность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Рентабельность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Доступность</a:t>
                      </a:r>
                      <a:r>
                        <a:rPr lang="en-US" sz="1200" spc="-3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капитала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Оборачиваемость</a:t>
                      </a:r>
                      <a:r>
                        <a:rPr lang="en-US" sz="1200" spc="-2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средств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803">
                <a:tc>
                  <a:txBody>
                    <a:bodyPr/>
                    <a:lstStyle/>
                    <a:p>
                      <a:pPr marL="9525" algn="ctr">
                        <a:spcBef>
                          <a:spcPts val="735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48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Обеспеченность</a:t>
                      </a:r>
                      <a:r>
                        <a:rPr lang="ru-RU" sz="1200" spc="-2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собственными</a:t>
                      </a:r>
                      <a:r>
                        <a:rPr lang="ru-RU" sz="1200" spc="-2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обо-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marL="44450">
                        <a:lnSpc>
                          <a:spcPts val="140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ротными</a:t>
                      </a:r>
                      <a:r>
                        <a:rPr lang="ru-RU" sz="12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средствами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1235" marR="98171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Персонал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Мотивированность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Обучаемость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Возрастной</a:t>
                      </a: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состав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Опыт</a:t>
                      </a: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стаж</a:t>
                      </a: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работы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1235" marR="98171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Times New Roman"/>
                          <a:ea typeface="Times New Roman"/>
                        </a:rPr>
                        <a:t>Управление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Уровень</a:t>
                      </a:r>
                      <a:r>
                        <a:rPr lang="en-US" sz="12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деловых</a:t>
                      </a:r>
                      <a:r>
                        <a:rPr lang="en-US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связей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Профессионализм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Умение</a:t>
                      </a:r>
                      <a:r>
                        <a:rPr lang="en-US" sz="1200" spc="-2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проводить</a:t>
                      </a:r>
                      <a:r>
                        <a:rPr lang="en-US" sz="12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изменения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Разделение</a:t>
                      </a:r>
                      <a:r>
                        <a:rPr lang="en-US" sz="12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труда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01">
                <a:tc>
                  <a:txBody>
                    <a:bodyPr/>
                    <a:lstStyle/>
                    <a:p>
                      <a:pPr marL="95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Деловые</a:t>
                      </a:r>
                      <a:r>
                        <a:rPr lang="en-US" sz="1200" spc="-2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качества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10">
                <a:tc>
                  <a:txBody>
                    <a:bodyPr/>
                    <a:lstStyle/>
                    <a:p>
                      <a:pPr marL="952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Качество</a:t>
                      </a:r>
                      <a:r>
                        <a:rPr lang="en-US" sz="1200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управленческих</a:t>
                      </a:r>
                      <a:r>
                        <a:rPr lang="en-US" sz="12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решений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стратегических характеристик отрасли;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осей карты стратегических групп;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позиционирование фирм на карте стратегических групп;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стратегических групп;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размера стратегических групп.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составления карты стратегических групп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сравнимая номенклатура продукции; одинаковые каналы распределения товаров; схожая степень вертикальной интеграции;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аналогичные дополнительные услуги и сервисное обслуживание, предоставляемое потребителю;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близкие цены на продукцию; схожие параметры качества;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 сходных целевых группах потребителей;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одинаковых СМИ для рекламных целей.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признаки фирм одной стратегических групп: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отношение цена-качество (высокое, среднее, низкое);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география деятельности: местная, региональная, национальная глобальная;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степень вертикальной интеграции: отсутствует, частичная, полная;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номенклатура товаров: узкая, широкая;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каналы распределения продукции: один, несколько, все;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объем предлагаемых услуг: простые, ограниченные, в полном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используемая технология: стабильная, плодотворная, изменяю- фактор силы в конкурентной борьбе: гибкость, приспособленность к целевому рынку, высокая производительность, опережение в нововведениях;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патенты, технологические и маркетинговые ноу-хау: отсутствуют, частичное наличие, полное обладание и т.п.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effectLst/>
              </a:rPr>
              <a:t>Перечень конкурентных характеристик, типичных для отрасли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независимость характеристики;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выбранные характеристики должны отвечать существующим различиям в позиционировании конкурирующих фирм – дифференциацию фирм и их стратегий;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используемые характеристики можно оценивать как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количест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венно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так и качественно (большой, средний, малый);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если количество стратегических характеристик будет больше 2-х, то строится несколько карт, в которых позиции фирмы рассматривают с разных точек зрения (глобализация отрасли,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средства рекламы, применяемые в отрасли, каналы распределения).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Среди выявленных характеристик отрасли формируют оси карты, отвечающие </a:t>
            </a:r>
            <a:r>
              <a:rPr lang="ru-RU" sz="3100" b="0" dirty="0" smtClean="0">
                <a:effectLst/>
                <a:latin typeface="Times New Roman" pitchFamily="18" charset="0"/>
                <a:cs typeface="Times New Roman" pitchFamily="18" charset="0"/>
              </a:rPr>
              <a:t>следующим принципам</a:t>
            </a:r>
            <a:endParaRPr lang="ru-RU" sz="31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614</Words>
  <Application>Microsoft Office PowerPoint</Application>
  <PresentationFormat>Экран (4:3)</PresentationFormat>
  <Paragraphs>192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Лекция 4 Внутренняя среда организации как фактор стратегического управления</vt:lpstr>
      <vt:lpstr>ПЛАН</vt:lpstr>
      <vt:lpstr>Слайд 3</vt:lpstr>
      <vt:lpstr>Внутренняя среда предприятия включает</vt:lpstr>
      <vt:lpstr> Таблица 1  Ключевые факторы отрасли </vt:lpstr>
      <vt:lpstr>Технология составления карты стратегических групп</vt:lpstr>
      <vt:lpstr>Общие признаки фирм одной стратегических групп: </vt:lpstr>
      <vt:lpstr>Перечень конкурентных характеристик, типичных для отрасли</vt:lpstr>
      <vt:lpstr>Среди выявленных характеристик отрасли формируют оси карты, отвечающие следующим принципам</vt:lpstr>
      <vt:lpstr>Метод сравнения по стратегическим характеристикам отрасли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4 Внутренняя среда организации как фактор стратегического управления</dc:title>
  <dc:creator>Boss</dc:creator>
  <cp:lastModifiedBy>Boss</cp:lastModifiedBy>
  <cp:revision>4</cp:revision>
  <dcterms:created xsi:type="dcterms:W3CDTF">2023-06-29T16:32:46Z</dcterms:created>
  <dcterms:modified xsi:type="dcterms:W3CDTF">2023-06-30T15:10:19Z</dcterms:modified>
</cp:coreProperties>
</file>